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50" r:id="rId1"/>
    <p:sldMasterId id="2147484474" r:id="rId2"/>
    <p:sldMasterId id="2147484489" r:id="rId3"/>
    <p:sldMasterId id="2147484501" r:id="rId4"/>
    <p:sldMasterId id="2147484513" r:id="rId5"/>
    <p:sldMasterId id="2147484525" r:id="rId6"/>
  </p:sldMasterIdLst>
  <p:notesMasterIdLst>
    <p:notesMasterId r:id="rId47"/>
  </p:notesMasterIdLst>
  <p:handoutMasterIdLst>
    <p:handoutMasterId r:id="rId48"/>
  </p:handoutMasterIdLst>
  <p:sldIdLst>
    <p:sldId id="551" r:id="rId7"/>
    <p:sldId id="614" r:id="rId8"/>
    <p:sldId id="552" r:id="rId9"/>
    <p:sldId id="616" r:id="rId10"/>
    <p:sldId id="560" r:id="rId11"/>
    <p:sldId id="561" r:id="rId12"/>
    <p:sldId id="594" r:id="rId13"/>
    <p:sldId id="595" r:id="rId14"/>
    <p:sldId id="596" r:id="rId15"/>
    <p:sldId id="597" r:id="rId16"/>
    <p:sldId id="611" r:id="rId17"/>
    <p:sldId id="612" r:id="rId18"/>
    <p:sldId id="562" r:id="rId19"/>
    <p:sldId id="563" r:id="rId20"/>
    <p:sldId id="565" r:id="rId21"/>
    <p:sldId id="564" r:id="rId22"/>
    <p:sldId id="566" r:id="rId23"/>
    <p:sldId id="567" r:id="rId24"/>
    <p:sldId id="615" r:id="rId25"/>
    <p:sldId id="571" r:id="rId26"/>
    <p:sldId id="572" r:id="rId27"/>
    <p:sldId id="573" r:id="rId28"/>
    <p:sldId id="605" r:id="rId29"/>
    <p:sldId id="574" r:id="rId30"/>
    <p:sldId id="619" r:id="rId31"/>
    <p:sldId id="575" r:id="rId32"/>
    <p:sldId id="607" r:id="rId33"/>
    <p:sldId id="609" r:id="rId34"/>
    <p:sldId id="578" r:id="rId35"/>
    <p:sldId id="606" r:id="rId36"/>
    <p:sldId id="618" r:id="rId37"/>
    <p:sldId id="579" r:id="rId38"/>
    <p:sldId id="580" r:id="rId39"/>
    <p:sldId id="581" r:id="rId40"/>
    <p:sldId id="582" r:id="rId41"/>
    <p:sldId id="583" r:id="rId42"/>
    <p:sldId id="584" r:id="rId43"/>
    <p:sldId id="617" r:id="rId44"/>
    <p:sldId id="613" r:id="rId45"/>
    <p:sldId id="610" r:id="rId46"/>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0" autoAdjust="0"/>
    <p:restoredTop sz="71253" autoAdjust="0"/>
  </p:normalViewPr>
  <p:slideViewPr>
    <p:cSldViewPr>
      <p:cViewPr>
        <p:scale>
          <a:sx n="53" d="100"/>
          <a:sy n="53" d="100"/>
        </p:scale>
        <p:origin x="-96" y="-5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50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200">
                <a:latin typeface="Arial" pitchFamily="34" charset="0"/>
                <a:cs typeface="Arial" pitchFamily="34" charset="0"/>
              </a:defRPr>
            </a:lvl1pPr>
          </a:lstStyle>
          <a:p>
            <a:pPr>
              <a:defRPr/>
            </a:pPr>
            <a:endParaRPr lang="en-US"/>
          </a:p>
        </p:txBody>
      </p:sp>
      <p:sp>
        <p:nvSpPr>
          <p:cNvPr id="3450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200">
                <a:latin typeface="Arial" pitchFamily="34" charset="0"/>
                <a:cs typeface="Arial" pitchFamily="34" charset="0"/>
              </a:defRPr>
            </a:lvl1pPr>
          </a:lstStyle>
          <a:p>
            <a:pPr>
              <a:defRPr/>
            </a:pPr>
            <a:endParaRPr lang="en-US"/>
          </a:p>
        </p:txBody>
      </p:sp>
      <p:sp>
        <p:nvSpPr>
          <p:cNvPr id="3450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latin typeface="Arial" pitchFamily="34" charset="0"/>
                <a:cs typeface="Arial" pitchFamily="34" charset="0"/>
              </a:defRPr>
            </a:lvl1pPr>
          </a:lstStyle>
          <a:p>
            <a:pPr>
              <a:defRPr/>
            </a:pPr>
            <a:endParaRPr lang="en-US"/>
          </a:p>
        </p:txBody>
      </p:sp>
      <p:sp>
        <p:nvSpPr>
          <p:cNvPr id="3450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latin typeface="Arial" pitchFamily="34" charset="0"/>
                <a:cs typeface="Arial" pitchFamily="34" charset="0"/>
              </a:defRPr>
            </a:lvl1pPr>
          </a:lstStyle>
          <a:p>
            <a:pPr>
              <a:defRPr/>
            </a:pPr>
            <a:fld id="{24BA7C98-C21D-4BF7-921F-3E1783BB60CD}" type="slidenum">
              <a:rPr lang="ar-SA"/>
              <a:pPr>
                <a:defRPr/>
              </a:pPr>
              <a:t>‹#›</a:t>
            </a:fld>
            <a:endParaRPr lang="en-US"/>
          </a:p>
        </p:txBody>
      </p:sp>
    </p:spTree>
    <p:extLst>
      <p:ext uri="{BB962C8B-B14F-4D97-AF65-F5344CB8AC3E}">
        <p14:creationId xmlns:p14="http://schemas.microsoft.com/office/powerpoint/2010/main" val="1953575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4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200">
                <a:latin typeface="Arial" pitchFamily="34" charset="0"/>
                <a:cs typeface="Arial" pitchFamily="34" charset="0"/>
              </a:defRPr>
            </a:lvl1pPr>
          </a:lstStyle>
          <a:p>
            <a:pPr>
              <a:defRPr/>
            </a:pPr>
            <a:endParaRPr lang="en-US"/>
          </a:p>
        </p:txBody>
      </p:sp>
      <p:sp>
        <p:nvSpPr>
          <p:cNvPr id="3440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200">
                <a:latin typeface="Arial" pitchFamily="34" charset="0"/>
                <a:cs typeface="Arial" pitchFamily="34"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440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40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latin typeface="Arial" pitchFamily="34" charset="0"/>
                <a:cs typeface="Arial" pitchFamily="34" charset="0"/>
              </a:defRPr>
            </a:lvl1pPr>
          </a:lstStyle>
          <a:p>
            <a:pPr>
              <a:defRPr/>
            </a:pPr>
            <a:endParaRPr lang="en-US"/>
          </a:p>
        </p:txBody>
      </p:sp>
      <p:sp>
        <p:nvSpPr>
          <p:cNvPr id="3440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latin typeface="Arial" pitchFamily="34" charset="0"/>
                <a:cs typeface="Arial" pitchFamily="34" charset="0"/>
              </a:defRPr>
            </a:lvl1pPr>
          </a:lstStyle>
          <a:p>
            <a:pPr>
              <a:defRPr/>
            </a:pPr>
            <a:fld id="{3D1BD0DE-B8F5-4D0E-89ED-C9443630DED7}" type="slidenum">
              <a:rPr lang="ar-SA"/>
              <a:pPr>
                <a:defRPr/>
              </a:pPr>
              <a:t>‹#›</a:t>
            </a:fld>
            <a:endParaRPr lang="en-US"/>
          </a:p>
        </p:txBody>
      </p:sp>
    </p:spTree>
    <p:extLst>
      <p:ext uri="{BB962C8B-B14F-4D97-AF65-F5344CB8AC3E}">
        <p14:creationId xmlns:p14="http://schemas.microsoft.com/office/powerpoint/2010/main" val="1723036064"/>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BBAD983-587A-4044-91DD-E1AE6173894E}" type="slidenum">
              <a:rPr lang="ar-SA" smtClean="0">
                <a:solidFill>
                  <a:prstClr val="black"/>
                </a:solidFill>
                <a:latin typeface="Arial" pitchFamily="34" charset="0"/>
                <a:cs typeface="Arial" pitchFamily="34" charset="0"/>
              </a:rPr>
              <a:pPr/>
              <a:t>7</a:t>
            </a:fld>
            <a:endParaRPr lang="en-US">
              <a:solidFill>
                <a:prstClr val="black"/>
              </a:solidFill>
              <a:latin typeface="Arial" pitchFamily="34" charset="0"/>
              <a:cs typeface="Arial"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ar-SA"/>
              <a:t>الهيمنة الدماغية</a:t>
            </a:r>
            <a:r>
              <a:rPr lang="en-US"/>
              <a:t> cerebral dominance </a:t>
            </a:r>
          </a:p>
        </p:txBody>
      </p:sp>
    </p:spTree>
    <p:extLst>
      <p:ext uri="{BB962C8B-B14F-4D97-AF65-F5344CB8AC3E}">
        <p14:creationId xmlns:p14="http://schemas.microsoft.com/office/powerpoint/2010/main" val="508317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man Old Style" panose="02050604050505020204" pitchFamily="18" charset="0"/>
                <a:cs typeface="Arial" panose="020B0604020202020204" pitchFamily="34" charset="0"/>
              </a:defRPr>
            </a:lvl1pPr>
            <a:lvl2pPr marL="742950" indent="-285750" eaLnBrk="0" hangingPunct="0">
              <a:defRPr>
                <a:solidFill>
                  <a:schemeClr val="tx1"/>
                </a:solidFill>
                <a:latin typeface="Bookman Old Style" panose="02050604050505020204" pitchFamily="18" charset="0"/>
                <a:cs typeface="Arial" panose="020B0604020202020204" pitchFamily="34" charset="0"/>
              </a:defRPr>
            </a:lvl2pPr>
            <a:lvl3pPr marL="1143000" indent="-228600" eaLnBrk="0" hangingPunct="0">
              <a:defRPr>
                <a:solidFill>
                  <a:schemeClr val="tx1"/>
                </a:solidFill>
                <a:latin typeface="Bookman Old Style" panose="02050604050505020204" pitchFamily="18" charset="0"/>
                <a:cs typeface="Arial" panose="020B0604020202020204" pitchFamily="34" charset="0"/>
              </a:defRPr>
            </a:lvl3pPr>
            <a:lvl4pPr marL="1600200" indent="-228600" eaLnBrk="0" hangingPunct="0">
              <a:defRPr>
                <a:solidFill>
                  <a:schemeClr val="tx1"/>
                </a:solidFill>
                <a:latin typeface="Bookman Old Style" panose="02050604050505020204" pitchFamily="18" charset="0"/>
                <a:cs typeface="Arial" panose="020B0604020202020204" pitchFamily="34" charset="0"/>
              </a:defRPr>
            </a:lvl4pPr>
            <a:lvl5pPr marL="2057400" indent="-228600" eaLnBrk="0" hangingPunct="0">
              <a:defRPr>
                <a:solidFill>
                  <a:schemeClr val="tx1"/>
                </a:solidFill>
                <a:latin typeface="Bookman Old Style" panose="020506040505050202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man Old Style" panose="020506040505050202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man Old Style" panose="020506040505050202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man Old Style" panose="020506040505050202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man Old Style" panose="02050604050505020204" pitchFamily="18" charset="0"/>
                <a:cs typeface="Arial" panose="020B0604020202020204" pitchFamily="34" charset="0"/>
              </a:defRPr>
            </a:lvl9pPr>
          </a:lstStyle>
          <a:p>
            <a:pPr eaLnBrk="1" hangingPunct="1"/>
            <a:fld id="{61A61D77-CEF9-455C-A64E-E7821750FC7C}" type="slidenum">
              <a:rPr lang="ar-SA" altLang="en-US">
                <a:solidFill>
                  <a:srgbClr val="000000"/>
                </a:solidFill>
                <a:latin typeface="Times New Roman" panose="02020603050405020304" pitchFamily="18" charset="0"/>
                <a:cs typeface="Times New Roman" panose="02020603050405020304" pitchFamily="18" charset="0"/>
              </a:rPr>
              <a:pPr eaLnBrk="1" hangingPunct="1"/>
              <a:t>40</a:t>
            </a:fld>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2187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pPr>
              <a:defRPr/>
            </a:pPr>
            <a:endParaRPr lang="en-US"/>
          </a:p>
        </p:txBody>
      </p:sp>
      <p:sp>
        <p:nvSpPr>
          <p:cNvPr id="17" name="Footer Placeholder 16"/>
          <p:cNvSpPr>
            <a:spLocks noGrp="1"/>
          </p:cNvSpPr>
          <p:nvPr>
            <p:ph type="ftr" sz="quarter" idx="11"/>
          </p:nvPr>
        </p:nvSpPr>
        <p:spPr>
          <a:xfrm>
            <a:off x="2898648" y="6355080"/>
            <a:ext cx="3474720" cy="365760"/>
          </a:xfrm>
        </p:spPr>
        <p:txBody>
          <a:bodyPr/>
          <a:lstStyle/>
          <a:p>
            <a:pPr>
              <a:defRPr/>
            </a:pPr>
            <a:endParaRPr lang="en-US"/>
          </a:p>
        </p:txBody>
      </p:sp>
      <p:sp>
        <p:nvSpPr>
          <p:cNvPr id="29" name="Slide Number Placeholder 28"/>
          <p:cNvSpPr>
            <a:spLocks noGrp="1"/>
          </p:cNvSpPr>
          <p:nvPr>
            <p:ph type="sldNum" sz="quarter" idx="12"/>
          </p:nvPr>
        </p:nvSpPr>
        <p:spPr>
          <a:xfrm>
            <a:off x="1216152" y="6355080"/>
            <a:ext cx="1219200" cy="365760"/>
          </a:xfrm>
        </p:spPr>
        <p:txBody>
          <a:bodyPr/>
          <a:lstStyle/>
          <a:p>
            <a:pPr>
              <a:defRPr/>
            </a:pPr>
            <a:fld id="{CD44525C-9373-4A8B-AF3F-448F44A9564C}" type="slidenum">
              <a:rPr lang="ar-SA" smtClean="0"/>
              <a:pPr>
                <a:defRPr/>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6DE13A8-EB09-442A-B5B5-F69488F9599A}" type="slidenum">
              <a:rPr lang="ar-SA"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5BD6CA-B982-412B-A567-0567590E8DFD}" type="slidenum">
              <a:rPr lang="ar-SA" smtClean="0"/>
              <a:pPr>
                <a:defRPr/>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22" indent="0" algn="ctr">
              <a:buNone/>
              <a:defRPr>
                <a:solidFill>
                  <a:schemeClr val="tx1">
                    <a:tint val="75000"/>
                  </a:schemeClr>
                </a:solidFill>
              </a:defRPr>
            </a:lvl2pPr>
            <a:lvl3pPr marL="685845" indent="0" algn="ctr">
              <a:buNone/>
              <a:defRPr>
                <a:solidFill>
                  <a:schemeClr val="tx1">
                    <a:tint val="75000"/>
                  </a:schemeClr>
                </a:solidFill>
              </a:defRPr>
            </a:lvl3pPr>
            <a:lvl4pPr marL="1028767" indent="0" algn="ctr">
              <a:buNone/>
              <a:defRPr>
                <a:solidFill>
                  <a:schemeClr val="tx1">
                    <a:tint val="75000"/>
                  </a:schemeClr>
                </a:solidFill>
              </a:defRPr>
            </a:lvl4pPr>
            <a:lvl5pPr marL="1371689" indent="0" algn="ctr">
              <a:buNone/>
              <a:defRPr>
                <a:solidFill>
                  <a:schemeClr val="tx1">
                    <a:tint val="75000"/>
                  </a:schemeClr>
                </a:solidFill>
              </a:defRPr>
            </a:lvl5pPr>
            <a:lvl6pPr marL="1714611" indent="0" algn="ctr">
              <a:buNone/>
              <a:defRPr>
                <a:solidFill>
                  <a:schemeClr val="tx1">
                    <a:tint val="75000"/>
                  </a:schemeClr>
                </a:solidFill>
              </a:defRPr>
            </a:lvl6pPr>
            <a:lvl7pPr marL="2057534" indent="0" algn="ctr">
              <a:buNone/>
              <a:defRPr>
                <a:solidFill>
                  <a:schemeClr val="tx1">
                    <a:tint val="75000"/>
                  </a:schemeClr>
                </a:solidFill>
              </a:defRPr>
            </a:lvl7pPr>
            <a:lvl8pPr marL="2400456" indent="0" algn="ctr">
              <a:buNone/>
              <a:defRPr>
                <a:solidFill>
                  <a:schemeClr val="tx1">
                    <a:tint val="75000"/>
                  </a:schemeClr>
                </a:solidFill>
              </a:defRPr>
            </a:lvl8pPr>
            <a:lvl9pPr marL="2743378" indent="0" algn="ctr">
              <a:buNone/>
              <a:defRPr>
                <a:solidFill>
                  <a:schemeClr val="tx1">
                    <a:tint val="75000"/>
                  </a:schemeClr>
                </a:solidFill>
              </a:defRPr>
            </a:lvl9pPr>
          </a:lstStyle>
          <a:p>
            <a:r>
              <a:rPr lang="en-US"/>
              <a:t>Click to edit Master subtitle style</a:t>
            </a:r>
            <a:endParaRPr lang="en-GB"/>
          </a:p>
        </p:txBody>
      </p:sp>
      <p:sp>
        <p:nvSpPr>
          <p:cNvPr id="4" name="Slide Number Placeholder 5"/>
          <p:cNvSpPr>
            <a:spLocks noGrp="1"/>
          </p:cNvSpPr>
          <p:nvPr>
            <p:ph type="sldNum" sz="quarter" idx="10"/>
          </p:nvPr>
        </p:nvSpPr>
        <p:spPr/>
        <p:txBody>
          <a:bodyPr/>
          <a:lstStyle>
            <a:lvl1pPr fontAlgn="base">
              <a:spcBef>
                <a:spcPct val="0"/>
              </a:spcBef>
              <a:spcAft>
                <a:spcPct val="0"/>
              </a:spcAft>
              <a:defRPr i="1">
                <a:latin typeface="Tahoma" pitchFamily="34" charset="0"/>
                <a:cs typeface="Arial" charset="0"/>
              </a:defRPr>
            </a:lvl1pPr>
          </a:lstStyle>
          <a:p>
            <a:pPr>
              <a:defRPr/>
            </a:pPr>
            <a:fld id="{AB4B8193-AC4A-402B-97B5-5DBF9DBA95FC}" type="slidenum">
              <a:rPr lang="en-GB"/>
              <a:pPr>
                <a:defRPr/>
              </a:pPr>
              <a:t>‹#›</a:t>
            </a:fld>
            <a:endParaRPr lang="en-GB" dirty="0"/>
          </a:p>
        </p:txBody>
      </p:sp>
    </p:spTree>
    <p:extLst>
      <p:ext uri="{BB962C8B-B14F-4D97-AF65-F5344CB8AC3E}">
        <p14:creationId xmlns:p14="http://schemas.microsoft.com/office/powerpoint/2010/main" val="421426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5"/>
          <p:cNvSpPr>
            <a:spLocks noGrp="1"/>
          </p:cNvSpPr>
          <p:nvPr>
            <p:ph type="sldNum" sz="quarter" idx="10"/>
          </p:nvPr>
        </p:nvSpPr>
        <p:spPr/>
        <p:txBody>
          <a:bodyPr/>
          <a:lstStyle>
            <a:lvl1pPr fontAlgn="base">
              <a:spcBef>
                <a:spcPct val="0"/>
              </a:spcBef>
              <a:spcAft>
                <a:spcPct val="0"/>
              </a:spcAft>
              <a:defRPr i="1">
                <a:latin typeface="Tahoma" pitchFamily="34" charset="0"/>
                <a:cs typeface="Arial" charset="0"/>
              </a:defRPr>
            </a:lvl1pPr>
          </a:lstStyle>
          <a:p>
            <a:pPr>
              <a:defRPr/>
            </a:pPr>
            <a:fld id="{8C79B387-67C3-4606-AD9B-907CFDA4D094}" type="slidenum">
              <a:rPr lang="en-GB"/>
              <a:pPr>
                <a:defRPr/>
              </a:pPr>
              <a:t>‹#›</a:t>
            </a:fld>
            <a:endParaRPr lang="en-GB" dirty="0"/>
          </a:p>
        </p:txBody>
      </p:sp>
    </p:spTree>
    <p:extLst>
      <p:ext uri="{BB962C8B-B14F-4D97-AF65-F5344CB8AC3E}">
        <p14:creationId xmlns:p14="http://schemas.microsoft.com/office/powerpoint/2010/main" val="1030857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scene3d>
            <a:camera prst="orthographicFront"/>
            <a:lightRig rig="threePt" dir="t"/>
          </a:scene3d>
          <a:sp3d prstMaterial="metal">
            <a:bevelT/>
          </a:sp3d>
        </p:spPr>
        <p:txBody>
          <a:bodyPr>
            <a:scene3d>
              <a:camera prst="orthographicFront"/>
              <a:lightRig rig="threePt" dir="t"/>
            </a:scene3d>
            <a:sp3d extrusionH="57150">
              <a:bevelT w="38100" h="38100"/>
            </a:sp3d>
          </a:bodyPr>
          <a:lstStyle>
            <a:lvl1pPr>
              <a:defRPr lang="en-GB" sz="3000" b="1" i="0" u="none" kern="1200" cap="none" spc="38" dirty="0">
                <a:ln w="13500">
                  <a:noFill/>
                  <a:prstDash val="solid"/>
                </a:ln>
                <a:solidFill>
                  <a:schemeClr val="bg2">
                    <a:lumMod val="10000"/>
                    <a:alpha val="95000"/>
                  </a:schemeClr>
                </a:solidFill>
                <a:effectLst>
                  <a:innerShdw blurRad="50900" dist="38500" dir="13500000">
                    <a:srgbClr val="000000">
                      <a:alpha val="60000"/>
                    </a:srgbClr>
                  </a:innerShdw>
                </a:effectLst>
                <a:latin typeface="+mj-lt"/>
                <a:ea typeface="+mj-ea"/>
                <a:cs typeface="+mj-cs"/>
              </a:defRPr>
            </a:lvl1pPr>
          </a:lstStyle>
          <a:p>
            <a:pPr lvl="0"/>
            <a:r>
              <a:rPr lang="en-US"/>
              <a:t>Click to edit Master title style</a:t>
            </a:r>
            <a:endParaRPr lang="en-GB" dirty="0"/>
          </a:p>
        </p:txBody>
      </p:sp>
      <p:sp>
        <p:nvSpPr>
          <p:cNvPr id="3" name="Content Placeholder 2"/>
          <p:cNvSpPr>
            <a:spLocks noGrp="1"/>
          </p:cNvSpPr>
          <p:nvPr>
            <p:ph idx="1"/>
          </p:nvPr>
        </p:nvSpPr>
        <p:spPr>
          <a:xfrm>
            <a:off x="457200" y="1600203"/>
            <a:ext cx="8229600" cy="18864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p:cNvSpPr>
            <a:spLocks noGrp="1"/>
          </p:cNvSpPr>
          <p:nvPr>
            <p:ph idx="13"/>
          </p:nvPr>
        </p:nvSpPr>
        <p:spPr>
          <a:xfrm>
            <a:off x="457200" y="4307873"/>
            <a:ext cx="8229600" cy="18864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p:cNvSpPr>
            <a:spLocks noGrp="1"/>
          </p:cNvSpPr>
          <p:nvPr>
            <p:ph sz="quarter" idx="14"/>
          </p:nvPr>
        </p:nvSpPr>
        <p:spPr>
          <a:xfrm>
            <a:off x="396877" y="3585335"/>
            <a:ext cx="8289925" cy="623888"/>
          </a:xfrm>
          <a:scene3d>
            <a:camera prst="orthographicFront"/>
            <a:lightRig rig="threePt" dir="t"/>
          </a:scene3d>
          <a:sp3d prstMaterial="metal">
            <a:bevelT/>
          </a:sp3d>
        </p:spPr>
        <p:txBody>
          <a:bodyPr>
            <a:noAutofit/>
          </a:bodyPr>
          <a:lstStyle>
            <a:lvl1pPr marL="0" indent="0" algn="ctr" defTabSz="685845" rtl="0" eaLnBrk="1" latinLnBrk="0" hangingPunct="1">
              <a:spcBef>
                <a:spcPct val="0"/>
              </a:spcBef>
              <a:buNone/>
              <a:defRPr lang="en-GB" sz="3000" b="1" i="0" u="none" kern="1200" cap="none" spc="38" dirty="0">
                <a:ln w="13500">
                  <a:noFill/>
                  <a:prstDash val="solid"/>
                </a:ln>
                <a:solidFill>
                  <a:schemeClr val="bg2">
                    <a:lumMod val="10000"/>
                    <a:alpha val="95000"/>
                  </a:schemeClr>
                </a:solidFill>
                <a:effectLst>
                  <a:innerShdw blurRad="50900" dist="38500" dir="13500000">
                    <a:srgbClr val="000000">
                      <a:alpha val="60000"/>
                    </a:srgbClr>
                  </a:innerShdw>
                </a:effectLst>
                <a:latin typeface="+mj-lt"/>
                <a:ea typeface="+mj-ea"/>
                <a:cs typeface="+mj-cs"/>
              </a:defRPr>
            </a:lvl1pPr>
            <a:lvl2pPr>
              <a:defRPr lang="en-US" sz="3000" b="1" i="0" u="none" kern="1200" cap="none" spc="38" dirty="0" smtClean="0">
                <a:ln w="13500">
                  <a:solidFill>
                    <a:schemeClr val="accent1">
                      <a:shade val="2500"/>
                      <a:alpha val="6500"/>
                    </a:schemeClr>
                  </a:solidFill>
                  <a:prstDash val="solid"/>
                </a:ln>
                <a:solidFill>
                  <a:schemeClr val="bg2">
                    <a:lumMod val="10000"/>
                    <a:alpha val="95000"/>
                  </a:schemeClr>
                </a:solidFill>
                <a:effectLst>
                  <a:innerShdw blurRad="50900" dist="38500" dir="13500000">
                    <a:srgbClr val="000000">
                      <a:alpha val="60000"/>
                    </a:srgbClr>
                  </a:innerShdw>
                </a:effectLst>
                <a:latin typeface="+mj-lt"/>
                <a:ea typeface="+mj-ea"/>
                <a:cs typeface="+mj-cs"/>
              </a:defRPr>
            </a:lvl2pPr>
            <a:lvl3pPr>
              <a:defRPr lang="en-US" sz="3000" b="1" i="0" u="none" kern="1200" cap="none" spc="38" dirty="0" smtClean="0">
                <a:ln w="13500">
                  <a:solidFill>
                    <a:schemeClr val="accent1">
                      <a:shade val="2500"/>
                      <a:alpha val="6500"/>
                    </a:schemeClr>
                  </a:solidFill>
                  <a:prstDash val="solid"/>
                </a:ln>
                <a:solidFill>
                  <a:schemeClr val="bg2">
                    <a:lumMod val="10000"/>
                    <a:alpha val="95000"/>
                  </a:schemeClr>
                </a:solidFill>
                <a:effectLst>
                  <a:innerShdw blurRad="50900" dist="38500" dir="13500000">
                    <a:srgbClr val="000000">
                      <a:alpha val="60000"/>
                    </a:srgbClr>
                  </a:innerShdw>
                </a:effectLst>
                <a:latin typeface="+mj-lt"/>
                <a:ea typeface="+mj-ea"/>
                <a:cs typeface="+mj-cs"/>
              </a:defRPr>
            </a:lvl3pPr>
            <a:lvl4pPr>
              <a:defRPr lang="en-US" sz="3000" b="1" i="0" u="none" kern="1200" cap="none" spc="38" dirty="0" smtClean="0">
                <a:ln w="13500">
                  <a:solidFill>
                    <a:schemeClr val="accent1">
                      <a:shade val="2500"/>
                      <a:alpha val="6500"/>
                    </a:schemeClr>
                  </a:solidFill>
                  <a:prstDash val="solid"/>
                </a:ln>
                <a:solidFill>
                  <a:schemeClr val="bg2">
                    <a:lumMod val="10000"/>
                    <a:alpha val="95000"/>
                  </a:schemeClr>
                </a:solidFill>
                <a:effectLst>
                  <a:innerShdw blurRad="50900" dist="38500" dir="13500000">
                    <a:srgbClr val="000000">
                      <a:alpha val="60000"/>
                    </a:srgbClr>
                  </a:innerShdw>
                </a:effectLst>
                <a:latin typeface="+mj-lt"/>
                <a:ea typeface="+mj-ea"/>
                <a:cs typeface="+mj-cs"/>
              </a:defRPr>
            </a:lvl4pPr>
            <a:lvl5pPr>
              <a:defRPr lang="en-GB" sz="3000" b="1" i="0" u="none" kern="1200" cap="none" spc="38" dirty="0">
                <a:ln w="13500">
                  <a:solidFill>
                    <a:schemeClr val="accent1">
                      <a:shade val="2500"/>
                      <a:alpha val="6500"/>
                    </a:schemeClr>
                  </a:solidFill>
                  <a:prstDash val="solid"/>
                </a:ln>
                <a:solidFill>
                  <a:schemeClr val="bg2">
                    <a:lumMod val="10000"/>
                    <a:alpha val="95000"/>
                  </a:schemeClr>
                </a:solidFill>
                <a:effectLst>
                  <a:innerShdw blurRad="50900" dist="38500" dir="13500000">
                    <a:srgbClr val="000000">
                      <a:alpha val="60000"/>
                    </a:srgbClr>
                  </a:innerShdw>
                </a:effectLst>
                <a:latin typeface="+mj-lt"/>
                <a:ea typeface="+mj-ea"/>
                <a:cs typeface="+mj-cs"/>
              </a:defRPr>
            </a:lvl5pPr>
          </a:lstStyle>
          <a:p>
            <a:pPr lvl="0"/>
            <a:r>
              <a:rPr lang="en-US"/>
              <a:t>Click to edit Master text styles</a:t>
            </a:r>
          </a:p>
        </p:txBody>
      </p:sp>
      <p:sp>
        <p:nvSpPr>
          <p:cNvPr id="6" name="Slide Number Placeholder 5"/>
          <p:cNvSpPr>
            <a:spLocks noGrp="1"/>
          </p:cNvSpPr>
          <p:nvPr>
            <p:ph type="sldNum" sz="quarter" idx="15"/>
          </p:nvPr>
        </p:nvSpPr>
        <p:spPr/>
        <p:txBody>
          <a:bodyPr/>
          <a:lstStyle>
            <a:lvl1pPr fontAlgn="base">
              <a:spcBef>
                <a:spcPct val="0"/>
              </a:spcBef>
              <a:spcAft>
                <a:spcPct val="0"/>
              </a:spcAft>
              <a:defRPr i="1">
                <a:latin typeface="Tahoma" pitchFamily="34" charset="0"/>
                <a:cs typeface="Arial" charset="0"/>
              </a:defRPr>
            </a:lvl1pPr>
          </a:lstStyle>
          <a:p>
            <a:pPr>
              <a:defRPr/>
            </a:pPr>
            <a:fld id="{A2CDE595-B734-46FE-8721-53E8B5CCAF9E}" type="slidenum">
              <a:rPr lang="en-GB"/>
              <a:pPr>
                <a:defRPr/>
              </a:pPr>
              <a:t>‹#›</a:t>
            </a:fld>
            <a:endParaRPr lang="en-GB" dirty="0"/>
          </a:p>
        </p:txBody>
      </p:sp>
    </p:spTree>
    <p:extLst>
      <p:ext uri="{BB962C8B-B14F-4D97-AF65-F5344CB8AC3E}">
        <p14:creationId xmlns:p14="http://schemas.microsoft.com/office/powerpoint/2010/main" val="774693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1500">
                <a:solidFill>
                  <a:schemeClr val="tx1">
                    <a:tint val="75000"/>
                  </a:schemeClr>
                </a:solidFill>
              </a:defRPr>
            </a:lvl1pPr>
            <a:lvl2pPr marL="342922" indent="0">
              <a:buNone/>
              <a:defRPr sz="1350">
                <a:solidFill>
                  <a:schemeClr val="tx1">
                    <a:tint val="75000"/>
                  </a:schemeClr>
                </a:solidFill>
              </a:defRPr>
            </a:lvl2pPr>
            <a:lvl3pPr marL="685845" indent="0">
              <a:buNone/>
              <a:defRPr sz="1200">
                <a:solidFill>
                  <a:schemeClr val="tx1">
                    <a:tint val="75000"/>
                  </a:schemeClr>
                </a:solidFill>
              </a:defRPr>
            </a:lvl3pPr>
            <a:lvl4pPr marL="1028767" indent="0">
              <a:buNone/>
              <a:defRPr sz="1050">
                <a:solidFill>
                  <a:schemeClr val="tx1">
                    <a:tint val="75000"/>
                  </a:schemeClr>
                </a:solidFill>
              </a:defRPr>
            </a:lvl4pPr>
            <a:lvl5pPr marL="1371689" indent="0">
              <a:buNone/>
              <a:defRPr sz="1050">
                <a:solidFill>
                  <a:schemeClr val="tx1">
                    <a:tint val="75000"/>
                  </a:schemeClr>
                </a:solidFill>
              </a:defRPr>
            </a:lvl5pPr>
            <a:lvl6pPr marL="1714611" indent="0">
              <a:buNone/>
              <a:defRPr sz="1050">
                <a:solidFill>
                  <a:schemeClr val="tx1">
                    <a:tint val="75000"/>
                  </a:schemeClr>
                </a:solidFill>
              </a:defRPr>
            </a:lvl6pPr>
            <a:lvl7pPr marL="2057534" indent="0">
              <a:buNone/>
              <a:defRPr sz="1050">
                <a:solidFill>
                  <a:schemeClr val="tx1">
                    <a:tint val="75000"/>
                  </a:schemeClr>
                </a:solidFill>
              </a:defRPr>
            </a:lvl7pPr>
            <a:lvl8pPr marL="2400456" indent="0">
              <a:buNone/>
              <a:defRPr sz="1050">
                <a:solidFill>
                  <a:schemeClr val="tx1">
                    <a:tint val="75000"/>
                  </a:schemeClr>
                </a:solidFill>
              </a:defRPr>
            </a:lvl8pPr>
            <a:lvl9pPr marL="2743378" indent="0">
              <a:buNone/>
              <a:defRPr sz="105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fontAlgn="base">
              <a:spcBef>
                <a:spcPct val="0"/>
              </a:spcBef>
              <a:spcAft>
                <a:spcPct val="0"/>
              </a:spcAft>
              <a:defRPr i="1">
                <a:latin typeface="Tahoma" pitchFamily="34" charset="0"/>
                <a:cs typeface="Arial" charset="0"/>
              </a:defRPr>
            </a:lvl1pPr>
          </a:lstStyle>
          <a:p>
            <a:pPr>
              <a:defRPr/>
            </a:pPr>
            <a:fld id="{63CB79DB-B46A-4179-9646-06AB9328F85F}" type="slidenum">
              <a:rPr lang="en-GB"/>
              <a:pPr>
                <a:defRPr/>
              </a:pPr>
              <a:t>‹#›</a:t>
            </a:fld>
            <a:endParaRPr lang="en-GB" dirty="0"/>
          </a:p>
        </p:txBody>
      </p:sp>
    </p:spTree>
    <p:extLst>
      <p:ext uri="{BB962C8B-B14F-4D97-AF65-F5344CB8AC3E}">
        <p14:creationId xmlns:p14="http://schemas.microsoft.com/office/powerpoint/2010/main" val="3178973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5"/>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5"/>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6"/>
          <p:cNvSpPr>
            <a:spLocks noGrp="1"/>
          </p:cNvSpPr>
          <p:nvPr>
            <p:ph type="sldNum" sz="quarter" idx="10"/>
          </p:nvPr>
        </p:nvSpPr>
        <p:spPr/>
        <p:txBody>
          <a:bodyPr/>
          <a:lstStyle>
            <a:lvl1pPr fontAlgn="base">
              <a:spcBef>
                <a:spcPct val="0"/>
              </a:spcBef>
              <a:spcAft>
                <a:spcPct val="0"/>
              </a:spcAft>
              <a:defRPr i="1">
                <a:latin typeface="Tahoma" pitchFamily="34" charset="0"/>
                <a:cs typeface="Arial" charset="0"/>
              </a:defRPr>
            </a:lvl1pPr>
          </a:lstStyle>
          <a:p>
            <a:pPr>
              <a:defRPr/>
            </a:pPr>
            <a:fld id="{58DFABD4-0727-4061-8427-AC77F71CBAED}" type="slidenum">
              <a:rPr lang="en-GB"/>
              <a:pPr>
                <a:defRPr/>
              </a:pPr>
              <a:t>‹#›</a:t>
            </a:fld>
            <a:endParaRPr lang="en-GB" dirty="0"/>
          </a:p>
        </p:txBody>
      </p:sp>
    </p:spTree>
    <p:extLst>
      <p:ext uri="{BB962C8B-B14F-4D97-AF65-F5344CB8AC3E}">
        <p14:creationId xmlns:p14="http://schemas.microsoft.com/office/powerpoint/2010/main" val="880533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22" indent="0">
              <a:buNone/>
              <a:defRPr sz="1500" b="1"/>
            </a:lvl2pPr>
            <a:lvl3pPr marL="685845" indent="0">
              <a:buNone/>
              <a:defRPr sz="1350" b="1"/>
            </a:lvl3pPr>
            <a:lvl4pPr marL="1028767" indent="0">
              <a:buNone/>
              <a:defRPr sz="1200" b="1"/>
            </a:lvl4pPr>
            <a:lvl5pPr marL="1371689" indent="0">
              <a:buNone/>
              <a:defRPr sz="1200" b="1"/>
            </a:lvl5pPr>
            <a:lvl6pPr marL="1714611" indent="0">
              <a:buNone/>
              <a:defRPr sz="1200" b="1"/>
            </a:lvl6pPr>
            <a:lvl7pPr marL="2057534" indent="0">
              <a:buNone/>
              <a:defRPr sz="1200" b="1"/>
            </a:lvl7pPr>
            <a:lvl8pPr marL="2400456" indent="0">
              <a:buNone/>
              <a:defRPr sz="1200" b="1"/>
            </a:lvl8pPr>
            <a:lvl9pPr marL="274337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922" indent="0">
              <a:buNone/>
              <a:defRPr sz="1500" b="1"/>
            </a:lvl2pPr>
            <a:lvl3pPr marL="685845" indent="0">
              <a:buNone/>
              <a:defRPr sz="1350" b="1"/>
            </a:lvl3pPr>
            <a:lvl4pPr marL="1028767" indent="0">
              <a:buNone/>
              <a:defRPr sz="1200" b="1"/>
            </a:lvl4pPr>
            <a:lvl5pPr marL="1371689" indent="0">
              <a:buNone/>
              <a:defRPr sz="1200" b="1"/>
            </a:lvl5pPr>
            <a:lvl6pPr marL="1714611" indent="0">
              <a:buNone/>
              <a:defRPr sz="1200" b="1"/>
            </a:lvl6pPr>
            <a:lvl7pPr marL="2057534" indent="0">
              <a:buNone/>
              <a:defRPr sz="1200" b="1"/>
            </a:lvl7pPr>
            <a:lvl8pPr marL="2400456" indent="0">
              <a:buNone/>
              <a:defRPr sz="1200" b="1"/>
            </a:lvl8pPr>
            <a:lvl9pPr marL="274337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8"/>
          <p:cNvSpPr>
            <a:spLocks noGrp="1"/>
          </p:cNvSpPr>
          <p:nvPr>
            <p:ph type="sldNum" sz="quarter" idx="10"/>
          </p:nvPr>
        </p:nvSpPr>
        <p:spPr/>
        <p:txBody>
          <a:bodyPr/>
          <a:lstStyle>
            <a:lvl1pPr fontAlgn="base">
              <a:spcBef>
                <a:spcPct val="0"/>
              </a:spcBef>
              <a:spcAft>
                <a:spcPct val="0"/>
              </a:spcAft>
              <a:defRPr i="1">
                <a:latin typeface="Tahoma" pitchFamily="34" charset="0"/>
                <a:cs typeface="Arial" charset="0"/>
              </a:defRPr>
            </a:lvl1pPr>
          </a:lstStyle>
          <a:p>
            <a:pPr>
              <a:defRPr/>
            </a:pPr>
            <a:fld id="{1718080C-1070-4FCD-928B-6EF60FD93F09}" type="slidenum">
              <a:rPr lang="en-GB"/>
              <a:pPr>
                <a:defRPr/>
              </a:pPr>
              <a:t>‹#›</a:t>
            </a:fld>
            <a:endParaRPr lang="en-GB" dirty="0"/>
          </a:p>
        </p:txBody>
      </p:sp>
    </p:spTree>
    <p:extLst>
      <p:ext uri="{BB962C8B-B14F-4D97-AF65-F5344CB8AC3E}">
        <p14:creationId xmlns:p14="http://schemas.microsoft.com/office/powerpoint/2010/main" val="3595296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4"/>
          <p:cNvSpPr>
            <a:spLocks noGrp="1"/>
          </p:cNvSpPr>
          <p:nvPr>
            <p:ph type="sldNum" sz="quarter" idx="10"/>
          </p:nvPr>
        </p:nvSpPr>
        <p:spPr/>
        <p:txBody>
          <a:bodyPr/>
          <a:lstStyle>
            <a:lvl1pPr fontAlgn="base">
              <a:spcBef>
                <a:spcPct val="0"/>
              </a:spcBef>
              <a:spcAft>
                <a:spcPct val="0"/>
              </a:spcAft>
              <a:defRPr i="1">
                <a:latin typeface="Tahoma" pitchFamily="34" charset="0"/>
                <a:cs typeface="Arial" charset="0"/>
              </a:defRPr>
            </a:lvl1pPr>
          </a:lstStyle>
          <a:p>
            <a:pPr>
              <a:defRPr/>
            </a:pPr>
            <a:fld id="{5E2CFC99-6172-4051-BCD5-A924377EB2D9}" type="slidenum">
              <a:rPr lang="en-GB"/>
              <a:pPr>
                <a:defRPr/>
              </a:pPr>
              <a:t>‹#›</a:t>
            </a:fld>
            <a:endParaRPr lang="en-GB" dirty="0"/>
          </a:p>
        </p:txBody>
      </p:sp>
    </p:spTree>
    <p:extLst>
      <p:ext uri="{BB962C8B-B14F-4D97-AF65-F5344CB8AC3E}">
        <p14:creationId xmlns:p14="http://schemas.microsoft.com/office/powerpoint/2010/main" val="2467228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fontAlgn="base">
              <a:spcBef>
                <a:spcPct val="0"/>
              </a:spcBef>
              <a:spcAft>
                <a:spcPct val="0"/>
              </a:spcAft>
              <a:defRPr i="1">
                <a:latin typeface="Tahoma" pitchFamily="34" charset="0"/>
                <a:cs typeface="Arial" charset="0"/>
              </a:defRPr>
            </a:lvl1pPr>
          </a:lstStyle>
          <a:p>
            <a:pPr>
              <a:defRPr/>
            </a:pPr>
            <a:fld id="{AB2D7AB8-73D3-4405-A044-BCBBB3F9745C}" type="slidenum">
              <a:rPr lang="en-GB"/>
              <a:pPr>
                <a:defRPr/>
              </a:pPr>
              <a:t>‹#›</a:t>
            </a:fld>
            <a:endParaRPr lang="en-GB" dirty="0"/>
          </a:p>
        </p:txBody>
      </p:sp>
    </p:spTree>
    <p:extLst>
      <p:ext uri="{BB962C8B-B14F-4D97-AF65-F5344CB8AC3E}">
        <p14:creationId xmlns:p14="http://schemas.microsoft.com/office/powerpoint/2010/main" val="185185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50339AB-930E-4CB7-A402-0525CC7FAC37}" type="slidenum">
              <a:rPr lang="ar-SA" smtClean="0"/>
              <a:pPr>
                <a:defRPr/>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5"/>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3" y="1435104"/>
            <a:ext cx="3008313" cy="4691063"/>
          </a:xfrm>
        </p:spPr>
        <p:txBody>
          <a:bodyPr/>
          <a:lstStyle>
            <a:lvl1pPr marL="0" indent="0">
              <a:buNone/>
              <a:defRPr sz="1050"/>
            </a:lvl1pPr>
            <a:lvl2pPr marL="342922" indent="0">
              <a:buNone/>
              <a:defRPr sz="900"/>
            </a:lvl2pPr>
            <a:lvl3pPr marL="685845" indent="0">
              <a:buNone/>
              <a:defRPr sz="750"/>
            </a:lvl3pPr>
            <a:lvl4pPr marL="1028767" indent="0">
              <a:buNone/>
              <a:defRPr sz="675"/>
            </a:lvl4pPr>
            <a:lvl5pPr marL="1371689" indent="0">
              <a:buNone/>
              <a:defRPr sz="675"/>
            </a:lvl5pPr>
            <a:lvl6pPr marL="1714611" indent="0">
              <a:buNone/>
              <a:defRPr sz="675"/>
            </a:lvl6pPr>
            <a:lvl7pPr marL="2057534" indent="0">
              <a:buNone/>
              <a:defRPr sz="675"/>
            </a:lvl7pPr>
            <a:lvl8pPr marL="2400456" indent="0">
              <a:buNone/>
              <a:defRPr sz="675"/>
            </a:lvl8pPr>
            <a:lvl9pPr marL="2743378" indent="0">
              <a:buNone/>
              <a:defRPr sz="675"/>
            </a:lvl9pPr>
          </a:lstStyle>
          <a:p>
            <a:pPr lvl="0"/>
            <a:r>
              <a:rPr lang="en-US"/>
              <a:t>Click to edit Master text styles</a:t>
            </a:r>
          </a:p>
        </p:txBody>
      </p:sp>
      <p:sp>
        <p:nvSpPr>
          <p:cNvPr id="5" name="Slide Number Placeholder 6"/>
          <p:cNvSpPr>
            <a:spLocks noGrp="1"/>
          </p:cNvSpPr>
          <p:nvPr>
            <p:ph type="sldNum" sz="quarter" idx="10"/>
          </p:nvPr>
        </p:nvSpPr>
        <p:spPr/>
        <p:txBody>
          <a:bodyPr/>
          <a:lstStyle>
            <a:lvl1pPr fontAlgn="base">
              <a:spcBef>
                <a:spcPct val="0"/>
              </a:spcBef>
              <a:spcAft>
                <a:spcPct val="0"/>
              </a:spcAft>
              <a:defRPr i="1">
                <a:latin typeface="Tahoma" pitchFamily="34" charset="0"/>
                <a:cs typeface="Arial" charset="0"/>
              </a:defRPr>
            </a:lvl1pPr>
          </a:lstStyle>
          <a:p>
            <a:pPr>
              <a:defRPr/>
            </a:pPr>
            <a:fld id="{C55448BF-8B22-4AA1-9B08-586CEE77D724}" type="slidenum">
              <a:rPr lang="en-GB"/>
              <a:pPr>
                <a:defRPr/>
              </a:pPr>
              <a:t>‹#›</a:t>
            </a:fld>
            <a:endParaRPr lang="en-GB" dirty="0"/>
          </a:p>
        </p:txBody>
      </p:sp>
    </p:spTree>
    <p:extLst>
      <p:ext uri="{BB962C8B-B14F-4D97-AF65-F5344CB8AC3E}">
        <p14:creationId xmlns:p14="http://schemas.microsoft.com/office/powerpoint/2010/main" val="334822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22" indent="0">
              <a:buNone/>
              <a:defRPr sz="2100"/>
            </a:lvl2pPr>
            <a:lvl3pPr marL="685845" indent="0">
              <a:buNone/>
              <a:defRPr sz="1800"/>
            </a:lvl3pPr>
            <a:lvl4pPr marL="1028767" indent="0">
              <a:buNone/>
              <a:defRPr sz="1500"/>
            </a:lvl4pPr>
            <a:lvl5pPr marL="1371689" indent="0">
              <a:buNone/>
              <a:defRPr sz="1500"/>
            </a:lvl5pPr>
            <a:lvl6pPr marL="1714611" indent="0">
              <a:buNone/>
              <a:defRPr sz="1500"/>
            </a:lvl6pPr>
            <a:lvl7pPr marL="2057534" indent="0">
              <a:buNone/>
              <a:defRPr sz="1500"/>
            </a:lvl7pPr>
            <a:lvl8pPr marL="2400456" indent="0">
              <a:buNone/>
              <a:defRPr sz="1500"/>
            </a:lvl8pPr>
            <a:lvl9pPr marL="2743378" indent="0">
              <a:buNone/>
              <a:defRPr sz="15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22" indent="0">
              <a:buNone/>
              <a:defRPr sz="900"/>
            </a:lvl2pPr>
            <a:lvl3pPr marL="685845" indent="0">
              <a:buNone/>
              <a:defRPr sz="750"/>
            </a:lvl3pPr>
            <a:lvl4pPr marL="1028767" indent="0">
              <a:buNone/>
              <a:defRPr sz="675"/>
            </a:lvl4pPr>
            <a:lvl5pPr marL="1371689" indent="0">
              <a:buNone/>
              <a:defRPr sz="675"/>
            </a:lvl5pPr>
            <a:lvl6pPr marL="1714611" indent="0">
              <a:buNone/>
              <a:defRPr sz="675"/>
            </a:lvl6pPr>
            <a:lvl7pPr marL="2057534" indent="0">
              <a:buNone/>
              <a:defRPr sz="675"/>
            </a:lvl7pPr>
            <a:lvl8pPr marL="2400456" indent="0">
              <a:buNone/>
              <a:defRPr sz="675"/>
            </a:lvl8pPr>
            <a:lvl9pPr marL="2743378" indent="0">
              <a:buNone/>
              <a:defRPr sz="675"/>
            </a:lvl9pPr>
          </a:lstStyle>
          <a:p>
            <a:pPr lvl="0"/>
            <a:r>
              <a:rPr lang="en-US"/>
              <a:t>Click to edit Master text styles</a:t>
            </a:r>
          </a:p>
        </p:txBody>
      </p:sp>
      <p:sp>
        <p:nvSpPr>
          <p:cNvPr id="5" name="Slide Number Placeholder 6"/>
          <p:cNvSpPr>
            <a:spLocks noGrp="1"/>
          </p:cNvSpPr>
          <p:nvPr>
            <p:ph type="sldNum" sz="quarter" idx="10"/>
          </p:nvPr>
        </p:nvSpPr>
        <p:spPr/>
        <p:txBody>
          <a:bodyPr/>
          <a:lstStyle>
            <a:lvl1pPr fontAlgn="base">
              <a:spcBef>
                <a:spcPct val="0"/>
              </a:spcBef>
              <a:spcAft>
                <a:spcPct val="0"/>
              </a:spcAft>
              <a:defRPr i="1">
                <a:latin typeface="Tahoma" pitchFamily="34" charset="0"/>
                <a:cs typeface="Arial" charset="0"/>
              </a:defRPr>
            </a:lvl1pPr>
          </a:lstStyle>
          <a:p>
            <a:pPr>
              <a:defRPr/>
            </a:pPr>
            <a:fld id="{A2847CD6-FC8D-4D12-AC5C-99538D553700}" type="slidenum">
              <a:rPr lang="en-GB"/>
              <a:pPr>
                <a:defRPr/>
              </a:pPr>
              <a:t>‹#›</a:t>
            </a:fld>
            <a:endParaRPr lang="en-GB" dirty="0"/>
          </a:p>
        </p:txBody>
      </p:sp>
    </p:spTree>
    <p:extLst>
      <p:ext uri="{BB962C8B-B14F-4D97-AF65-F5344CB8AC3E}">
        <p14:creationId xmlns:p14="http://schemas.microsoft.com/office/powerpoint/2010/main" val="2089576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fontAlgn="base">
              <a:spcBef>
                <a:spcPct val="0"/>
              </a:spcBef>
              <a:spcAft>
                <a:spcPct val="0"/>
              </a:spcAft>
              <a:defRPr i="1">
                <a:latin typeface="Tahoma" pitchFamily="34" charset="0"/>
                <a:cs typeface="Arial" charset="0"/>
              </a:defRPr>
            </a:lvl1pPr>
          </a:lstStyle>
          <a:p>
            <a:pPr>
              <a:defRPr/>
            </a:pPr>
            <a:fld id="{D64AFE29-83DF-4F52-AA12-CC636920A3CF}" type="slidenum">
              <a:rPr lang="en-GB"/>
              <a:pPr>
                <a:defRPr/>
              </a:pPr>
              <a:t>‹#›</a:t>
            </a:fld>
            <a:endParaRPr lang="en-GB" dirty="0"/>
          </a:p>
        </p:txBody>
      </p:sp>
    </p:spTree>
    <p:extLst>
      <p:ext uri="{BB962C8B-B14F-4D97-AF65-F5344CB8AC3E}">
        <p14:creationId xmlns:p14="http://schemas.microsoft.com/office/powerpoint/2010/main" val="1898342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fontAlgn="base">
              <a:spcBef>
                <a:spcPct val="0"/>
              </a:spcBef>
              <a:spcAft>
                <a:spcPct val="0"/>
              </a:spcAft>
              <a:defRPr i="1">
                <a:latin typeface="Tahoma" pitchFamily="34" charset="0"/>
                <a:cs typeface="Arial" charset="0"/>
              </a:defRPr>
            </a:lvl1pPr>
          </a:lstStyle>
          <a:p>
            <a:pPr>
              <a:defRPr/>
            </a:pPr>
            <a:fld id="{4C0E9846-5622-496C-8B60-EE6BB17824D7}" type="slidenum">
              <a:rPr lang="en-GB"/>
              <a:pPr>
                <a:defRPr/>
              </a:pPr>
              <a:t>‹#›</a:t>
            </a:fld>
            <a:endParaRPr lang="en-GB" dirty="0"/>
          </a:p>
        </p:txBody>
      </p:sp>
    </p:spTree>
    <p:extLst>
      <p:ext uri="{BB962C8B-B14F-4D97-AF65-F5344CB8AC3E}">
        <p14:creationId xmlns:p14="http://schemas.microsoft.com/office/powerpoint/2010/main" val="3947450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p:txBody>
          <a:bodyPr/>
          <a:lstStyle>
            <a:lvl1pPr fontAlgn="base">
              <a:spcBef>
                <a:spcPct val="0"/>
              </a:spcBef>
              <a:spcAft>
                <a:spcPct val="0"/>
              </a:spcAft>
              <a:defRPr i="1">
                <a:latin typeface="Tahoma" pitchFamily="34" charset="0"/>
                <a:cs typeface="Arial" charset="0"/>
              </a:defRPr>
            </a:lvl1pPr>
          </a:lstStyle>
          <a:p>
            <a:pPr>
              <a:defRPr/>
            </a:pPr>
            <a:fld id="{8A6E7BE4-EC31-4DA6-9F4F-5417C844E3DA}" type="slidenum">
              <a:rPr lang="en-GB"/>
              <a:pPr>
                <a:defRPr/>
              </a:pPr>
              <a:t>‹#›</a:t>
            </a:fld>
            <a:endParaRPr lang="en-GB" dirty="0"/>
          </a:p>
        </p:txBody>
      </p:sp>
    </p:spTree>
    <p:extLst>
      <p:ext uri="{BB962C8B-B14F-4D97-AF65-F5344CB8AC3E}">
        <p14:creationId xmlns:p14="http://schemas.microsoft.com/office/powerpoint/2010/main" val="373770456"/>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Rectangle 9"/>
          <p:cNvSpPr>
            <a:spLocks noChangeArrowheads="1"/>
          </p:cNvSpPr>
          <p:nvPr userDrawn="1"/>
        </p:nvSpPr>
        <p:spPr bwMode="auto">
          <a:xfrm rot="16200000">
            <a:off x="4346575" y="2055812"/>
            <a:ext cx="450850" cy="9153526"/>
          </a:xfrm>
          <a:prstGeom prst="rect">
            <a:avLst/>
          </a:prstGeom>
          <a:gradFill rotWithShape="1">
            <a:gsLst>
              <a:gs pos="0">
                <a:srgbClr val="006699"/>
              </a:gs>
              <a:gs pos="100000">
                <a:srgbClr val="FFFFFF">
                  <a:alpha val="0"/>
                </a:srgbClr>
              </a:gs>
            </a:gsLst>
            <a:lin ang="0" scaled="1"/>
          </a:gradFill>
          <a:ln>
            <a:noFill/>
          </a:ln>
          <a:effectLst/>
        </p:spPr>
        <p:txBody>
          <a:bodyPr lIns="27432" tIns="27432" rIns="27432" bIns="27432"/>
          <a:lstStyle/>
          <a:p>
            <a:pPr algn="l" defTabSz="457230" rtl="0" fontAlgn="auto">
              <a:spcBef>
                <a:spcPts val="0"/>
              </a:spcBef>
              <a:spcAft>
                <a:spcPts val="0"/>
              </a:spcAft>
              <a:defRPr/>
            </a:pPr>
            <a:endParaRPr lang="en-GB" sz="1350" dirty="0">
              <a:solidFill>
                <a:prstClr val="black"/>
              </a:solidFill>
              <a:latin typeface="Calibri"/>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59152" y="6312434"/>
            <a:ext cx="365039" cy="365039"/>
          </a:xfrm>
          <a:prstGeom prst="rect">
            <a:avLst/>
          </a:prstGeom>
          <a:effectLst>
            <a:reflection blurRad="6350" stA="30000" endPos="32000" dir="5400000" sy="-100000" algn="bl" rotWithShape="0"/>
          </a:effectLst>
        </p:spPr>
      </p:pic>
      <p:sp>
        <p:nvSpPr>
          <p:cNvPr id="5" name="Text Box 4"/>
          <p:cNvSpPr txBox="1">
            <a:spLocks noChangeArrowheads="1"/>
          </p:cNvSpPr>
          <p:nvPr userDrawn="1"/>
        </p:nvSpPr>
        <p:spPr bwMode="auto">
          <a:xfrm>
            <a:off x="-20794" y="6496946"/>
            <a:ext cx="9208338" cy="361054"/>
          </a:xfrm>
          <a:prstGeom prst="rect">
            <a:avLst/>
          </a:prstGeom>
          <a:noFill/>
          <a:ln>
            <a:noFill/>
          </a:ln>
          <a:effectLst/>
          <a:scene3d>
            <a:camera prst="perspectiveAbove"/>
            <a:lightRig rig="threePt" dir="t"/>
          </a:scene3d>
          <a:sp3d prstMaterial="matte">
            <a:bevelT/>
          </a:sp3d>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FFCC00"/>
                </a:solidFill>
                <a:prstDash val="dash"/>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27146" tIns="27146" rIns="27146" bIns="27146" anchor="ctr"/>
          <a:lstStyle/>
          <a:p>
            <a:pPr algn="ctr" defTabSz="685845" rtl="0">
              <a:defRPr/>
            </a:pPr>
            <a:r>
              <a:rPr lang="en-US" altLang="en-US" sz="1600" b="1" spc="38" dirty="0">
                <a:ln w="13500">
                  <a:solidFill>
                    <a:srgbClr val="4F81BD">
                      <a:shade val="2500"/>
                      <a:alpha val="6500"/>
                    </a:srgbClr>
                  </a:solidFill>
                  <a:prstDash val="solid"/>
                </a:ln>
                <a:solidFill>
                  <a:srgbClr val="4F81BD">
                    <a:tint val="3000"/>
                    <a:alpha val="95000"/>
                  </a:srgbClr>
                </a:solidFill>
                <a:effectLst>
                  <a:innerShdw blurRad="63500" dist="50800" dir="16200000">
                    <a:prstClr val="black">
                      <a:alpha val="50000"/>
                    </a:prstClr>
                  </a:innerShdw>
                  <a:reflection blurRad="279400" stA="72000" endPos="45500" dir="5400000" sy="-100000" algn="bl" rotWithShape="0"/>
                </a:effectLst>
                <a:latin typeface="Calibri"/>
                <a:cs typeface="Arial" pitchFamily="34" charset="0"/>
              </a:rPr>
              <a:t>THE SPINAL CORD – COMPILED BY COLIN GREENGRASS, PH.D.</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422704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pPr>
              <a:defRPr/>
            </a:pPr>
            <a:endParaRPr lang="en-US">
              <a:solidFill>
                <a:srgbClr val="464653"/>
              </a:solidFill>
            </a:endParaRPr>
          </a:p>
        </p:txBody>
      </p:sp>
      <p:sp>
        <p:nvSpPr>
          <p:cNvPr id="17" name="Footer Placeholder 16"/>
          <p:cNvSpPr>
            <a:spLocks noGrp="1"/>
          </p:cNvSpPr>
          <p:nvPr>
            <p:ph type="ftr" sz="quarter" idx="11"/>
          </p:nvPr>
        </p:nvSpPr>
        <p:spPr>
          <a:xfrm>
            <a:off x="2898648" y="6355080"/>
            <a:ext cx="3474720" cy="365760"/>
          </a:xfrm>
        </p:spPr>
        <p:txBody>
          <a:bodyPr/>
          <a:lstStyle/>
          <a:p>
            <a:pPr>
              <a:defRPr/>
            </a:pPr>
            <a:endParaRPr lang="en-US">
              <a:solidFill>
                <a:srgbClr val="464653"/>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pPr>
              <a:defRPr/>
            </a:pPr>
            <a:fld id="{CD44525C-9373-4A8B-AF3F-448F44A9564C}" type="slidenum">
              <a:rPr lang="ar-SA" smtClean="0">
                <a:solidFill>
                  <a:srgbClr val="464653"/>
                </a:solidFill>
              </a:rPr>
              <a:pPr>
                <a:defRPr/>
              </a:pPr>
              <a:t>‹#›</a:t>
            </a:fld>
            <a:endParaRPr lang="en-US">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720491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a:defRPr/>
            </a:pPr>
            <a:endParaRPr lang="en-US">
              <a:solidFill>
                <a:srgbClr val="464653"/>
              </a:solidFill>
            </a:endParaRPr>
          </a:p>
        </p:txBody>
      </p:sp>
      <p:sp>
        <p:nvSpPr>
          <p:cNvPr id="5" name="Footer Placeholder 4"/>
          <p:cNvSpPr>
            <a:spLocks noGrp="1"/>
          </p:cNvSpPr>
          <p:nvPr>
            <p:ph type="ftr" sz="quarter" idx="11"/>
          </p:nvPr>
        </p:nvSpPr>
        <p:spPr/>
        <p:txBody>
          <a:bodyPr/>
          <a:lstStyle/>
          <a:p>
            <a:pPr>
              <a:defRPr/>
            </a:pPr>
            <a:endParaRPr lang="en-US">
              <a:solidFill>
                <a:srgbClr val="464653"/>
              </a:solidFill>
            </a:endParaRPr>
          </a:p>
        </p:txBody>
      </p:sp>
      <p:sp>
        <p:nvSpPr>
          <p:cNvPr id="6" name="Slide Number Placeholder 5"/>
          <p:cNvSpPr>
            <a:spLocks noGrp="1"/>
          </p:cNvSpPr>
          <p:nvPr>
            <p:ph type="sldNum" sz="quarter" idx="12"/>
          </p:nvPr>
        </p:nvSpPr>
        <p:spPr/>
        <p:txBody>
          <a:bodyPr/>
          <a:lstStyle/>
          <a:p>
            <a:pPr>
              <a:defRPr/>
            </a:pPr>
            <a:fld id="{350339AB-930E-4CB7-A402-0525CC7FAC37}" type="slidenum">
              <a:rPr lang="ar-SA" smtClean="0">
                <a:solidFill>
                  <a:srgbClr val="464653"/>
                </a:solidFill>
              </a:rPr>
              <a:pPr>
                <a:defRPr/>
              </a:pPr>
              <a:t>‹#›</a:t>
            </a:fld>
            <a:endParaRPr lang="en-US">
              <a:solidFill>
                <a:srgbClr val="464653"/>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3923553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pPr>
              <a:defRPr/>
            </a:pPr>
            <a:endParaRPr lang="en-US">
              <a:solidFill>
                <a:srgbClr val="DDE9EC"/>
              </a:solidFill>
            </a:endParaRPr>
          </a:p>
        </p:txBody>
      </p:sp>
      <p:sp>
        <p:nvSpPr>
          <p:cNvPr id="5" name="Footer Placeholder 4"/>
          <p:cNvSpPr>
            <a:spLocks noGrp="1"/>
          </p:cNvSpPr>
          <p:nvPr>
            <p:ph type="ftr" sz="quarter" idx="11"/>
          </p:nvPr>
        </p:nvSpPr>
        <p:spPr>
          <a:xfrm>
            <a:off x="2898648" y="6355080"/>
            <a:ext cx="3474720" cy="365760"/>
          </a:xfrm>
        </p:spPr>
        <p:txBody>
          <a:bodyPr/>
          <a:lstStyle/>
          <a:p>
            <a:pPr>
              <a:defRPr/>
            </a:pPr>
            <a:endParaRPr lang="en-US">
              <a:solidFill>
                <a:srgbClr val="DDE9EC"/>
              </a:solidFill>
            </a:endParaRPr>
          </a:p>
        </p:txBody>
      </p:sp>
      <p:sp>
        <p:nvSpPr>
          <p:cNvPr id="6" name="Slide Number Placeholder 5"/>
          <p:cNvSpPr>
            <a:spLocks noGrp="1"/>
          </p:cNvSpPr>
          <p:nvPr>
            <p:ph type="sldNum" sz="quarter" idx="12"/>
          </p:nvPr>
        </p:nvSpPr>
        <p:spPr>
          <a:xfrm>
            <a:off x="1069848" y="6355080"/>
            <a:ext cx="1520952" cy="365760"/>
          </a:xfrm>
        </p:spPr>
        <p:txBody>
          <a:bodyPr/>
          <a:lstStyle/>
          <a:p>
            <a:pPr>
              <a:defRPr/>
            </a:pPr>
            <a:fld id="{2145DC8C-1C59-4B41-B81E-E764389F173B}" type="slidenum">
              <a:rPr lang="ar-SA" smtClean="0">
                <a:solidFill>
                  <a:srgbClr val="DDE9EC"/>
                </a:solidFill>
              </a:rPr>
              <a:pPr>
                <a:defRPr/>
              </a:pPr>
              <a:t>‹#›</a:t>
            </a:fld>
            <a:endParaRPr lang="en-US">
              <a:solidFill>
                <a:srgbClr val="DDE9EC"/>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892113566"/>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a:defRPr/>
            </a:pPr>
            <a:endParaRPr lang="en-US">
              <a:solidFill>
                <a:srgbClr val="464653"/>
              </a:solidFill>
            </a:endParaRPr>
          </a:p>
        </p:txBody>
      </p:sp>
      <p:sp>
        <p:nvSpPr>
          <p:cNvPr id="6" name="Footer Placeholder 5"/>
          <p:cNvSpPr>
            <a:spLocks noGrp="1"/>
          </p:cNvSpPr>
          <p:nvPr>
            <p:ph type="ftr" sz="quarter" idx="11"/>
          </p:nvPr>
        </p:nvSpPr>
        <p:spPr/>
        <p:txBody>
          <a:bodyPr/>
          <a:lstStyle/>
          <a:p>
            <a:pPr>
              <a:defRPr/>
            </a:pPr>
            <a:endParaRPr lang="en-US">
              <a:solidFill>
                <a:srgbClr val="464653"/>
              </a:solidFill>
            </a:endParaRPr>
          </a:p>
        </p:txBody>
      </p:sp>
      <p:sp>
        <p:nvSpPr>
          <p:cNvPr id="7" name="Slide Number Placeholder 6"/>
          <p:cNvSpPr>
            <a:spLocks noGrp="1"/>
          </p:cNvSpPr>
          <p:nvPr>
            <p:ph type="sldNum" sz="quarter" idx="12"/>
          </p:nvPr>
        </p:nvSpPr>
        <p:spPr/>
        <p:txBody>
          <a:bodyPr/>
          <a:lstStyle/>
          <a:p>
            <a:pPr>
              <a:defRPr/>
            </a:pPr>
            <a:fld id="{06F61EFA-4941-4A12-9C4F-6F8078B7CA8F}" type="slidenum">
              <a:rPr lang="ar-SA" smtClean="0">
                <a:solidFill>
                  <a:srgbClr val="464653"/>
                </a:solidFill>
              </a:rPr>
              <a:pPr>
                <a:defRPr/>
              </a:pPr>
              <a:t>‹#›</a:t>
            </a:fld>
            <a:endParaRPr lang="en-US">
              <a:solidFill>
                <a:srgbClr val="464653"/>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1283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pPr>
              <a:defRPr/>
            </a:pPr>
            <a:endParaRPr lang="en-US"/>
          </a:p>
        </p:txBody>
      </p:sp>
      <p:sp>
        <p:nvSpPr>
          <p:cNvPr id="5" name="Footer Placeholder 4"/>
          <p:cNvSpPr>
            <a:spLocks noGrp="1"/>
          </p:cNvSpPr>
          <p:nvPr>
            <p:ph type="ftr" sz="quarter" idx="11"/>
          </p:nvPr>
        </p:nvSpPr>
        <p:spPr>
          <a:xfrm>
            <a:off x="2898648" y="6355080"/>
            <a:ext cx="3474720" cy="365760"/>
          </a:xfrm>
        </p:spPr>
        <p:txBody>
          <a:bodyPr/>
          <a:lstStyle/>
          <a:p>
            <a:pPr>
              <a:defRPr/>
            </a:pPr>
            <a:endParaRPr lang="en-US"/>
          </a:p>
        </p:txBody>
      </p:sp>
      <p:sp>
        <p:nvSpPr>
          <p:cNvPr id="6" name="Slide Number Placeholder 5"/>
          <p:cNvSpPr>
            <a:spLocks noGrp="1"/>
          </p:cNvSpPr>
          <p:nvPr>
            <p:ph type="sldNum" sz="quarter" idx="12"/>
          </p:nvPr>
        </p:nvSpPr>
        <p:spPr>
          <a:xfrm>
            <a:off x="1069848" y="6355080"/>
            <a:ext cx="1520952" cy="365760"/>
          </a:xfrm>
        </p:spPr>
        <p:txBody>
          <a:bodyPr/>
          <a:lstStyle/>
          <a:p>
            <a:pPr>
              <a:defRPr/>
            </a:pPr>
            <a:fld id="{2145DC8C-1C59-4B41-B81E-E764389F173B}" type="slidenum">
              <a:rPr lang="ar-SA" smtClean="0"/>
              <a:pPr>
                <a:defRPr/>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a:defRPr/>
            </a:pPr>
            <a:endParaRPr lang="en-US">
              <a:solidFill>
                <a:srgbClr val="464653"/>
              </a:solidFill>
            </a:endParaRPr>
          </a:p>
        </p:txBody>
      </p:sp>
      <p:sp>
        <p:nvSpPr>
          <p:cNvPr id="8" name="Footer Placeholder 7"/>
          <p:cNvSpPr>
            <a:spLocks noGrp="1"/>
          </p:cNvSpPr>
          <p:nvPr>
            <p:ph type="ftr" sz="quarter" idx="11"/>
          </p:nvPr>
        </p:nvSpPr>
        <p:spPr/>
        <p:txBody>
          <a:bodyPr/>
          <a:lstStyle/>
          <a:p>
            <a:pPr>
              <a:defRPr/>
            </a:pPr>
            <a:endParaRPr lang="en-US">
              <a:solidFill>
                <a:srgbClr val="464653"/>
              </a:solidFill>
            </a:endParaRPr>
          </a:p>
        </p:txBody>
      </p:sp>
      <p:sp>
        <p:nvSpPr>
          <p:cNvPr id="9" name="Slide Number Placeholder 8"/>
          <p:cNvSpPr>
            <a:spLocks noGrp="1"/>
          </p:cNvSpPr>
          <p:nvPr>
            <p:ph type="sldNum" sz="quarter" idx="12"/>
          </p:nvPr>
        </p:nvSpPr>
        <p:spPr/>
        <p:txBody>
          <a:bodyPr/>
          <a:lstStyle/>
          <a:p>
            <a:pPr>
              <a:defRPr/>
            </a:pPr>
            <a:fld id="{AAA74C01-478E-428D-B936-FE6B5010097F}" type="slidenum">
              <a:rPr lang="ar-SA" smtClean="0">
                <a:solidFill>
                  <a:srgbClr val="464653"/>
                </a:solidFill>
              </a:rPr>
              <a:pPr>
                <a:defRPr/>
              </a:pPr>
              <a:t>‹#›</a:t>
            </a:fld>
            <a:endParaRPr lang="en-US">
              <a:solidFill>
                <a:srgbClr val="464653"/>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526740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464653"/>
              </a:solidFill>
            </a:endParaRPr>
          </a:p>
        </p:txBody>
      </p:sp>
      <p:sp>
        <p:nvSpPr>
          <p:cNvPr id="4" name="Footer Placeholder 3"/>
          <p:cNvSpPr>
            <a:spLocks noGrp="1"/>
          </p:cNvSpPr>
          <p:nvPr>
            <p:ph type="ftr" sz="quarter" idx="11"/>
          </p:nvPr>
        </p:nvSpPr>
        <p:spPr/>
        <p:txBody>
          <a:bodyPr/>
          <a:lstStyle/>
          <a:p>
            <a:pPr>
              <a:defRPr/>
            </a:pPr>
            <a:endParaRPr lang="en-US">
              <a:solidFill>
                <a:srgbClr val="464653"/>
              </a:solidFill>
            </a:endParaRPr>
          </a:p>
        </p:txBody>
      </p:sp>
      <p:sp>
        <p:nvSpPr>
          <p:cNvPr id="5" name="Slide Number Placeholder 4"/>
          <p:cNvSpPr>
            <a:spLocks noGrp="1"/>
          </p:cNvSpPr>
          <p:nvPr>
            <p:ph type="sldNum" sz="quarter" idx="12"/>
          </p:nvPr>
        </p:nvSpPr>
        <p:spPr/>
        <p:txBody>
          <a:bodyPr/>
          <a:lstStyle/>
          <a:p>
            <a:pPr>
              <a:defRPr/>
            </a:pPr>
            <a:fld id="{57BD2246-B4AB-499A-85D7-D0191306690E}" type="slidenum">
              <a:rPr lang="ar-SA" smtClean="0">
                <a:solidFill>
                  <a:srgbClr val="464653"/>
                </a:solidFill>
              </a:rPr>
              <a:pPr>
                <a:defRPr/>
              </a:pPr>
              <a:t>‹#›</a:t>
            </a:fld>
            <a:endParaRPr lang="en-US">
              <a:solidFill>
                <a:srgbClr val="464653"/>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5584700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464653"/>
              </a:solidFill>
            </a:endParaRPr>
          </a:p>
        </p:txBody>
      </p:sp>
      <p:sp>
        <p:nvSpPr>
          <p:cNvPr id="3" name="Footer Placeholder 2"/>
          <p:cNvSpPr>
            <a:spLocks noGrp="1"/>
          </p:cNvSpPr>
          <p:nvPr>
            <p:ph type="ftr" sz="quarter" idx="11"/>
          </p:nvPr>
        </p:nvSpPr>
        <p:spPr/>
        <p:txBody>
          <a:bodyPr/>
          <a:lstStyle/>
          <a:p>
            <a:pPr>
              <a:defRPr/>
            </a:pPr>
            <a:endParaRPr lang="en-US">
              <a:solidFill>
                <a:srgbClr val="464653"/>
              </a:solidFill>
            </a:endParaRPr>
          </a:p>
        </p:txBody>
      </p:sp>
      <p:sp>
        <p:nvSpPr>
          <p:cNvPr id="4" name="Slide Number Placeholder 3"/>
          <p:cNvSpPr>
            <a:spLocks noGrp="1"/>
          </p:cNvSpPr>
          <p:nvPr>
            <p:ph type="sldNum" sz="quarter" idx="12"/>
          </p:nvPr>
        </p:nvSpPr>
        <p:spPr/>
        <p:txBody>
          <a:bodyPr/>
          <a:lstStyle/>
          <a:p>
            <a:pPr>
              <a:defRPr/>
            </a:pPr>
            <a:fld id="{C83D52AD-BDCC-4C37-9E78-DAA11CB22D0B}" type="slidenum">
              <a:rPr lang="ar-SA" smtClean="0">
                <a:solidFill>
                  <a:srgbClr val="464653"/>
                </a:solidFill>
              </a:rPr>
              <a:pPr>
                <a:defRPr/>
              </a:pPr>
              <a:t>‹#›</a:t>
            </a:fld>
            <a:endParaRPr lang="en-US">
              <a:solidFill>
                <a:srgbClr val="464653"/>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138951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464653"/>
              </a:solidFill>
            </a:endParaRPr>
          </a:p>
        </p:txBody>
      </p:sp>
      <p:sp>
        <p:nvSpPr>
          <p:cNvPr id="6" name="Footer Placeholder 5"/>
          <p:cNvSpPr>
            <a:spLocks noGrp="1"/>
          </p:cNvSpPr>
          <p:nvPr>
            <p:ph type="ftr" sz="quarter" idx="11"/>
          </p:nvPr>
        </p:nvSpPr>
        <p:spPr/>
        <p:txBody>
          <a:bodyPr/>
          <a:lstStyle/>
          <a:p>
            <a:pPr>
              <a:defRPr/>
            </a:pPr>
            <a:endParaRPr lang="en-US">
              <a:solidFill>
                <a:srgbClr val="464653"/>
              </a:solidFill>
            </a:endParaRPr>
          </a:p>
        </p:txBody>
      </p:sp>
      <p:sp>
        <p:nvSpPr>
          <p:cNvPr id="7" name="Slide Number Placeholder 6"/>
          <p:cNvSpPr>
            <a:spLocks noGrp="1"/>
          </p:cNvSpPr>
          <p:nvPr>
            <p:ph type="sldNum" sz="quarter" idx="12"/>
          </p:nvPr>
        </p:nvSpPr>
        <p:spPr/>
        <p:txBody>
          <a:bodyPr/>
          <a:lstStyle/>
          <a:p>
            <a:pPr>
              <a:defRPr/>
            </a:pPr>
            <a:fld id="{26552B3F-D8E3-46BE-AC32-1C74EC17B9A3}" type="slidenum">
              <a:rPr lang="ar-SA" smtClean="0">
                <a:solidFill>
                  <a:srgbClr val="464653"/>
                </a:solidFill>
              </a:rPr>
              <a:pPr>
                <a:defRPr/>
              </a:pPr>
              <a:t>‹#›</a:t>
            </a:fld>
            <a:endParaRPr lang="en-US">
              <a:solidFill>
                <a:srgbClr val="464653"/>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1756126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DDE9EC"/>
              </a:solidFill>
            </a:endParaRPr>
          </a:p>
        </p:txBody>
      </p:sp>
      <p:sp>
        <p:nvSpPr>
          <p:cNvPr id="6" name="Footer Placeholder 5"/>
          <p:cNvSpPr>
            <a:spLocks noGrp="1"/>
          </p:cNvSpPr>
          <p:nvPr>
            <p:ph type="ftr" sz="quarter" idx="11"/>
          </p:nvPr>
        </p:nvSpPr>
        <p:spPr/>
        <p:txBody>
          <a:bodyPr/>
          <a:lstStyle/>
          <a:p>
            <a:pPr>
              <a:defRPr/>
            </a:pPr>
            <a:endParaRPr lang="en-US">
              <a:solidFill>
                <a:srgbClr val="DDE9EC"/>
              </a:solidFill>
            </a:endParaRPr>
          </a:p>
        </p:txBody>
      </p:sp>
      <p:sp>
        <p:nvSpPr>
          <p:cNvPr id="7" name="Slide Number Placeholder 6"/>
          <p:cNvSpPr>
            <a:spLocks noGrp="1"/>
          </p:cNvSpPr>
          <p:nvPr>
            <p:ph type="sldNum" sz="quarter" idx="12"/>
          </p:nvPr>
        </p:nvSpPr>
        <p:spPr/>
        <p:txBody>
          <a:bodyPr/>
          <a:lstStyle/>
          <a:p>
            <a:pPr>
              <a:defRPr/>
            </a:pPr>
            <a:fld id="{07B0FB6B-649C-43B6-BB0E-A32D5368F1FD}" type="slidenum">
              <a:rPr lang="ar-SA" smtClean="0">
                <a:solidFill>
                  <a:srgbClr val="DDE9EC"/>
                </a:solidFill>
              </a:rPr>
              <a:pPr>
                <a:defRPr/>
              </a:pPr>
              <a:t>‹#›</a:t>
            </a:fld>
            <a:endParaRPr lang="en-US">
              <a:solidFill>
                <a:srgbClr val="DDE9EC"/>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710494932"/>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464653"/>
              </a:solidFill>
            </a:endParaRPr>
          </a:p>
        </p:txBody>
      </p:sp>
      <p:sp>
        <p:nvSpPr>
          <p:cNvPr id="5" name="Footer Placeholder 4"/>
          <p:cNvSpPr>
            <a:spLocks noGrp="1"/>
          </p:cNvSpPr>
          <p:nvPr>
            <p:ph type="ftr" sz="quarter" idx="11"/>
          </p:nvPr>
        </p:nvSpPr>
        <p:spPr/>
        <p:txBody>
          <a:bodyPr/>
          <a:lstStyle/>
          <a:p>
            <a:pPr>
              <a:defRPr/>
            </a:pPr>
            <a:endParaRPr lang="en-US">
              <a:solidFill>
                <a:srgbClr val="464653"/>
              </a:solidFill>
            </a:endParaRPr>
          </a:p>
        </p:txBody>
      </p:sp>
      <p:sp>
        <p:nvSpPr>
          <p:cNvPr id="6" name="Slide Number Placeholder 5"/>
          <p:cNvSpPr>
            <a:spLocks noGrp="1"/>
          </p:cNvSpPr>
          <p:nvPr>
            <p:ph type="sldNum" sz="quarter" idx="12"/>
          </p:nvPr>
        </p:nvSpPr>
        <p:spPr/>
        <p:txBody>
          <a:bodyPr/>
          <a:lstStyle/>
          <a:p>
            <a:pPr>
              <a:defRPr/>
            </a:pPr>
            <a:fld id="{E6DE13A8-EB09-442A-B5B5-F69488F9599A}" type="slidenum">
              <a:rPr lang="ar-SA" smtClean="0">
                <a:solidFill>
                  <a:srgbClr val="464653"/>
                </a:solidFill>
              </a:rPr>
              <a:pPr>
                <a:defRPr/>
              </a:pPr>
              <a:t>‹#›</a:t>
            </a:fld>
            <a:endParaRPr lang="en-US">
              <a:solidFill>
                <a:srgbClr val="464653"/>
              </a:solidFill>
            </a:endParaRPr>
          </a:p>
        </p:txBody>
      </p:sp>
    </p:spTree>
    <p:extLst>
      <p:ext uri="{BB962C8B-B14F-4D97-AF65-F5344CB8AC3E}">
        <p14:creationId xmlns:p14="http://schemas.microsoft.com/office/powerpoint/2010/main" val="16130596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464653"/>
              </a:solidFill>
            </a:endParaRPr>
          </a:p>
        </p:txBody>
      </p:sp>
      <p:sp>
        <p:nvSpPr>
          <p:cNvPr id="5" name="Footer Placeholder 4"/>
          <p:cNvSpPr>
            <a:spLocks noGrp="1"/>
          </p:cNvSpPr>
          <p:nvPr>
            <p:ph type="ftr" sz="quarter" idx="11"/>
          </p:nvPr>
        </p:nvSpPr>
        <p:spPr/>
        <p:txBody>
          <a:bodyPr/>
          <a:lstStyle/>
          <a:p>
            <a:pPr>
              <a:defRPr/>
            </a:pPr>
            <a:endParaRPr lang="en-US">
              <a:solidFill>
                <a:srgbClr val="464653"/>
              </a:solidFill>
            </a:endParaRPr>
          </a:p>
        </p:txBody>
      </p:sp>
      <p:sp>
        <p:nvSpPr>
          <p:cNvPr id="6" name="Slide Number Placeholder 5"/>
          <p:cNvSpPr>
            <a:spLocks noGrp="1"/>
          </p:cNvSpPr>
          <p:nvPr>
            <p:ph type="sldNum" sz="quarter" idx="12"/>
          </p:nvPr>
        </p:nvSpPr>
        <p:spPr/>
        <p:txBody>
          <a:bodyPr/>
          <a:lstStyle/>
          <a:p>
            <a:pPr>
              <a:defRPr/>
            </a:pPr>
            <a:fld id="{A85BD6CA-B982-412B-A567-0567590E8DFD}" type="slidenum">
              <a:rPr lang="ar-SA" smtClean="0">
                <a:solidFill>
                  <a:srgbClr val="464653"/>
                </a:solidFill>
              </a:rPr>
              <a:pPr>
                <a:defRPr/>
              </a:pPr>
              <a:t>‹#›</a:t>
            </a:fld>
            <a:endParaRPr lang="en-US">
              <a:solidFill>
                <a:srgbClr val="464653"/>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2288174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319088" y="1752600"/>
            <a:ext cx="8824912" cy="5129213"/>
            <a:chOff x="201" y="1104"/>
            <a:chExt cx="5559" cy="3231"/>
          </a:xfrm>
        </p:grpSpPr>
        <p:sp>
          <p:nvSpPr>
            <p:cNvPr id="5123"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eaLnBrk="0" hangingPunct="0"/>
              <a:endParaRPr lang="en-US">
                <a:solidFill>
                  <a:srgbClr val="FFFFFF"/>
                </a:solidFill>
                <a:latin typeface="Arial" panose="020B0604020202020204" pitchFamily="34" charset="0"/>
              </a:endParaRPr>
            </a:p>
          </p:txBody>
        </p:sp>
        <p:sp>
          <p:nvSpPr>
            <p:cNvPr id="5124"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eaLnBrk="0" hangingPunct="0"/>
              <a:endParaRPr lang="en-US">
                <a:solidFill>
                  <a:srgbClr val="FFFFFF"/>
                </a:solidFill>
                <a:latin typeface="Arial" panose="020B0604020202020204" pitchFamily="34" charset="0"/>
              </a:endParaRPr>
            </a:p>
          </p:txBody>
        </p:sp>
        <p:sp>
          <p:nvSpPr>
            <p:cNvPr id="5125"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rtl="0" eaLnBrk="0" hangingPunct="0"/>
              <a:endParaRPr lang="en-US">
                <a:solidFill>
                  <a:srgbClr val="FFFFFF"/>
                </a:solidFill>
                <a:latin typeface="Arial" panose="020B0604020202020204" pitchFamily="34" charset="0"/>
              </a:endParaRPr>
            </a:p>
          </p:txBody>
        </p:sp>
        <p:sp>
          <p:nvSpPr>
            <p:cNvPr id="5126"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rtl="0" eaLnBrk="0" hangingPunct="0"/>
              <a:endParaRPr lang="en-US">
                <a:solidFill>
                  <a:srgbClr val="FFFFFF"/>
                </a:solidFill>
                <a:latin typeface="Arial" panose="020B0604020202020204" pitchFamily="34" charset="0"/>
              </a:endParaRPr>
            </a:p>
          </p:txBody>
        </p:sp>
        <p:sp>
          <p:nvSpPr>
            <p:cNvPr id="5127"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rtl="0" eaLnBrk="0" hangingPunct="0"/>
              <a:endParaRPr lang="en-US">
                <a:solidFill>
                  <a:srgbClr val="FFFFFF"/>
                </a:solidFill>
                <a:latin typeface="Arial" panose="020B0604020202020204" pitchFamily="34" charset="0"/>
              </a:endParaRPr>
            </a:p>
          </p:txBody>
        </p:sp>
        <p:sp>
          <p:nvSpPr>
            <p:cNvPr id="5128"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rtl="0" eaLnBrk="0" hangingPunct="0"/>
              <a:endParaRPr lang="en-US">
                <a:solidFill>
                  <a:srgbClr val="FFFFFF"/>
                </a:solidFill>
                <a:latin typeface="Arial" panose="020B0604020202020204" pitchFamily="34" charset="0"/>
              </a:endParaRPr>
            </a:p>
          </p:txBody>
        </p:sp>
      </p:grpSp>
      <p:sp>
        <p:nvSpPr>
          <p:cNvPr id="5129"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noProof="0"/>
              <a:t>Click to edit Master title style</a:t>
            </a:r>
          </a:p>
        </p:txBody>
      </p:sp>
      <p:sp>
        <p:nvSpPr>
          <p:cNvPr id="5130" name="Rectangle 10"/>
          <p:cNvSpPr>
            <a:spLocks noGrp="1" noChangeArrowheads="1"/>
          </p:cNvSpPr>
          <p:nvPr>
            <p:ph type="subTitle" sz="quarter" idx="1"/>
          </p:nvPr>
        </p:nvSpPr>
        <p:spPr>
          <a:xfrm>
            <a:off x="990600" y="3962400"/>
            <a:ext cx="6781800" cy="1752600"/>
          </a:xfrm>
        </p:spPr>
        <p:txBody>
          <a:bodyPr/>
          <a:lstStyle>
            <a:lvl1pPr marL="0" indent="0">
              <a:buFont typeface="Wingdings" panose="05000000000000000000" pitchFamily="2" charset="2"/>
              <a:buNone/>
              <a:defRPr/>
            </a:lvl1pPr>
          </a:lstStyle>
          <a:p>
            <a:pPr lvl="0"/>
            <a:r>
              <a:rPr lang="en-US" noProof="0"/>
              <a:t>Click to edit Master subtitle style</a:t>
            </a:r>
          </a:p>
        </p:txBody>
      </p:sp>
      <p:sp>
        <p:nvSpPr>
          <p:cNvPr id="5131" name="Rectangle 11"/>
          <p:cNvSpPr>
            <a:spLocks noGrp="1" noChangeArrowheads="1"/>
          </p:cNvSpPr>
          <p:nvPr>
            <p:ph type="dt" sz="quarter" idx="2"/>
          </p:nvPr>
        </p:nvSpPr>
        <p:spPr>
          <a:xfrm>
            <a:off x="990600" y="6245225"/>
            <a:ext cx="1901825" cy="476250"/>
          </a:xfrm>
        </p:spPr>
        <p:txBody>
          <a:bodyPr/>
          <a:lstStyle>
            <a:lvl1pPr>
              <a:defRPr/>
            </a:lvl1pPr>
          </a:lstStyle>
          <a:p>
            <a:endParaRPr lang="en-US">
              <a:solidFill>
                <a:srgbClr val="FFFFFF"/>
              </a:solidFill>
            </a:endParaRPr>
          </a:p>
        </p:txBody>
      </p:sp>
      <p:sp>
        <p:nvSpPr>
          <p:cNvPr id="5132" name="Rectangle 12"/>
          <p:cNvSpPr>
            <a:spLocks noGrp="1" noChangeArrowheads="1"/>
          </p:cNvSpPr>
          <p:nvPr>
            <p:ph type="ftr" sz="quarter" idx="3"/>
          </p:nvPr>
        </p:nvSpPr>
        <p:spPr>
          <a:xfrm>
            <a:off x="3468688" y="6245225"/>
            <a:ext cx="2895600" cy="476250"/>
          </a:xfrm>
        </p:spPr>
        <p:txBody>
          <a:bodyPr/>
          <a:lstStyle>
            <a:lvl1pPr>
              <a:defRPr/>
            </a:lvl1pPr>
          </a:lstStyle>
          <a:p>
            <a:endParaRPr lang="en-US">
              <a:solidFill>
                <a:srgbClr val="FFFFFF"/>
              </a:solidFill>
            </a:endParaRPr>
          </a:p>
        </p:txBody>
      </p:sp>
      <p:sp>
        <p:nvSpPr>
          <p:cNvPr id="5133" name="Rectangle 13"/>
          <p:cNvSpPr>
            <a:spLocks noGrp="1" noChangeArrowheads="1"/>
          </p:cNvSpPr>
          <p:nvPr>
            <p:ph type="sldNum" sz="quarter" idx="4"/>
          </p:nvPr>
        </p:nvSpPr>
        <p:spPr/>
        <p:txBody>
          <a:bodyPr/>
          <a:lstStyle>
            <a:lvl1pPr>
              <a:defRPr/>
            </a:lvl1pPr>
          </a:lstStyle>
          <a:p>
            <a:fld id="{EC357688-9FD4-42D4-861C-7C377323F84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111825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A72AA16-EAF9-43ED-BAC9-7CEB79C85D4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593257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86EFEC5-BACA-4D96-BB04-56A6F3B2F73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10361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6F61EFA-4941-4A12-9C4F-6F8078B7CA8F}" type="slidenum">
              <a:rPr lang="ar-SA" smtClean="0"/>
              <a:pPr>
                <a:defRPr/>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F6A3684-B4BA-4888-85F6-3CB11B0D296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889865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A76A05C3-2F26-418C-B26D-3BE3119AA19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718949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DC162D5B-E371-4D63-AAE1-E8F8F18BD6D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239484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E7230EDD-4438-40A9-9F65-E70E0984A4F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72383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6E4E3BD-FA73-4E6B-8D44-8F86630E409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108226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360012C3-D7B1-4F8D-B058-F94304AFE20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428464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7EA5F40-70BD-40F3-8311-CB7F003B967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010615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3EE884B-FBA0-4F8A-99F2-26E6402FAAA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683409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Bookman Old Style" pitchFamily="18" charset="0"/>
                <a:cs typeface="Arial"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atin typeface="Bookman Old Style" pitchFamily="18" charset="0"/>
                <a:cs typeface="Arial"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lgn="l">
              <a:defRPr>
                <a:latin typeface="Bookman Old Style" panose="02050604050505020204" pitchFamily="18" charset="0"/>
                <a:cs typeface="Arial" panose="020B0604020202020204" pitchFamily="34" charset="0"/>
              </a:defRPr>
            </a:lvl1pPr>
          </a:lstStyle>
          <a:p>
            <a:fld id="{CB66A7A5-E7DC-4365-A434-71BA657C2DC4}" type="slidenum">
              <a:rPr lang="ar-SA" altLang="en-US"/>
              <a:pPr/>
              <a:t>‹#›</a:t>
            </a:fld>
            <a:endParaRPr lang="en-US" altLang="en-US"/>
          </a:p>
        </p:txBody>
      </p:sp>
    </p:spTree>
    <p:extLst>
      <p:ext uri="{BB962C8B-B14F-4D97-AF65-F5344CB8AC3E}">
        <p14:creationId xmlns:p14="http://schemas.microsoft.com/office/powerpoint/2010/main" val="38196602"/>
      </p:ext>
    </p:extLst>
  </p:cSld>
  <p:clrMapOvr>
    <a:masterClrMapping/>
  </p:clrMapOvr>
  <p:transition>
    <p:strips dir="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Bookman Old Style" pitchFamily="18" charset="0"/>
                <a:cs typeface="Arial"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atin typeface="Bookman Old Style" pitchFamily="18" charset="0"/>
                <a:cs typeface="Arial"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lgn="l">
              <a:defRPr>
                <a:latin typeface="Bookman Old Style" panose="02050604050505020204" pitchFamily="18" charset="0"/>
                <a:cs typeface="Arial" panose="020B0604020202020204" pitchFamily="34" charset="0"/>
              </a:defRPr>
            </a:lvl1pPr>
          </a:lstStyle>
          <a:p>
            <a:fld id="{324BE4A2-7D91-42D3-BE44-E853969F4D66}" type="slidenum">
              <a:rPr lang="ar-SA" altLang="en-US"/>
              <a:pPr/>
              <a:t>‹#›</a:t>
            </a:fld>
            <a:endParaRPr lang="en-US" altLang="en-US"/>
          </a:p>
        </p:txBody>
      </p:sp>
    </p:spTree>
    <p:extLst>
      <p:ext uri="{BB962C8B-B14F-4D97-AF65-F5344CB8AC3E}">
        <p14:creationId xmlns:p14="http://schemas.microsoft.com/office/powerpoint/2010/main" val="1784769343"/>
      </p:ext>
    </p:extLst>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AA74C01-478E-428D-B936-FE6B5010097F}" type="slidenum">
              <a:rPr lang="ar-SA" smtClean="0"/>
              <a:pPr>
                <a:defRPr/>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Bookman Old Style" pitchFamily="18" charset="0"/>
                <a:cs typeface="Arial"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atin typeface="Bookman Old Style" pitchFamily="18" charset="0"/>
                <a:cs typeface="Arial"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lgn="l">
              <a:defRPr>
                <a:latin typeface="Bookman Old Style" panose="02050604050505020204" pitchFamily="18" charset="0"/>
                <a:cs typeface="Arial" panose="020B0604020202020204" pitchFamily="34" charset="0"/>
              </a:defRPr>
            </a:lvl1pPr>
          </a:lstStyle>
          <a:p>
            <a:fld id="{33ADA3A9-5D33-4C25-BF7B-1316E9D23E5F}" type="slidenum">
              <a:rPr lang="ar-SA" altLang="en-US"/>
              <a:pPr/>
              <a:t>‹#›</a:t>
            </a:fld>
            <a:endParaRPr lang="en-US" altLang="en-US"/>
          </a:p>
        </p:txBody>
      </p:sp>
    </p:spTree>
    <p:extLst>
      <p:ext uri="{BB962C8B-B14F-4D97-AF65-F5344CB8AC3E}">
        <p14:creationId xmlns:p14="http://schemas.microsoft.com/office/powerpoint/2010/main" val="1267334776"/>
      </p:ext>
    </p:extLst>
  </p:cSld>
  <p:clrMapOvr>
    <a:masterClrMapping/>
  </p:clrMapOvr>
  <p:transition>
    <p:strips dir="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Bookman Old Style" pitchFamily="18" charset="0"/>
                <a:cs typeface="Arial" pitchFamily="34" charset="0"/>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atin typeface="Bookman Old Style" pitchFamily="18" charset="0"/>
                <a:cs typeface="Arial" pitchFamily="34" charset="0"/>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lgn="l">
              <a:defRPr>
                <a:latin typeface="Bookman Old Style" panose="02050604050505020204" pitchFamily="18" charset="0"/>
                <a:cs typeface="Arial" panose="020B0604020202020204" pitchFamily="34" charset="0"/>
              </a:defRPr>
            </a:lvl1pPr>
          </a:lstStyle>
          <a:p>
            <a:fld id="{84E89D4A-5799-4960-A3D0-C6BA2CAF4D8B}" type="slidenum">
              <a:rPr lang="ar-SA" altLang="en-US"/>
              <a:pPr/>
              <a:t>‹#›</a:t>
            </a:fld>
            <a:endParaRPr lang="en-US" altLang="en-US"/>
          </a:p>
        </p:txBody>
      </p:sp>
    </p:spTree>
    <p:extLst>
      <p:ext uri="{BB962C8B-B14F-4D97-AF65-F5344CB8AC3E}">
        <p14:creationId xmlns:p14="http://schemas.microsoft.com/office/powerpoint/2010/main" val="3330608063"/>
      </p:ext>
    </p:extLst>
  </p:cSld>
  <p:clrMapOvr>
    <a:masterClrMapping/>
  </p:clrMapOvr>
  <p:transition>
    <p:strips dir="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Bookman Old Style" pitchFamily="18" charset="0"/>
                <a:cs typeface="Arial" pitchFamily="34" charset="0"/>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a:latin typeface="Bookman Old Style" pitchFamily="18" charset="0"/>
                <a:cs typeface="Arial" pitchFamily="34"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lgn="l">
              <a:defRPr>
                <a:latin typeface="Bookman Old Style" panose="02050604050505020204" pitchFamily="18" charset="0"/>
                <a:cs typeface="Arial" panose="020B0604020202020204" pitchFamily="34" charset="0"/>
              </a:defRPr>
            </a:lvl1pPr>
          </a:lstStyle>
          <a:p>
            <a:fld id="{68F18BD6-F7C4-416B-8276-DE5C31D7EC5C}" type="slidenum">
              <a:rPr lang="ar-SA" altLang="en-US"/>
              <a:pPr/>
              <a:t>‹#›</a:t>
            </a:fld>
            <a:endParaRPr lang="en-US" altLang="en-US"/>
          </a:p>
        </p:txBody>
      </p:sp>
    </p:spTree>
    <p:extLst>
      <p:ext uri="{BB962C8B-B14F-4D97-AF65-F5344CB8AC3E}">
        <p14:creationId xmlns:p14="http://schemas.microsoft.com/office/powerpoint/2010/main" val="3303065316"/>
      </p:ext>
    </p:extLst>
  </p:cSld>
  <p:clrMapOvr>
    <a:masterClrMapping/>
  </p:clrMapOvr>
  <p:transition>
    <p:strips dir="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Bookman Old Style" pitchFamily="18" charset="0"/>
                <a:cs typeface="Arial" pitchFamily="34" charset="0"/>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latin typeface="Bookman Old Style" pitchFamily="18" charset="0"/>
                <a:cs typeface="Arial" pitchFamily="34" charset="0"/>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lgn="l">
              <a:defRPr>
                <a:latin typeface="Bookman Old Style" panose="02050604050505020204" pitchFamily="18" charset="0"/>
                <a:cs typeface="Arial" panose="020B0604020202020204" pitchFamily="34" charset="0"/>
              </a:defRPr>
            </a:lvl1pPr>
          </a:lstStyle>
          <a:p>
            <a:fld id="{0840A1C2-34C2-4410-B89A-9AB3CD2D1E43}" type="slidenum">
              <a:rPr lang="ar-SA" altLang="en-US"/>
              <a:pPr/>
              <a:t>‹#›</a:t>
            </a:fld>
            <a:endParaRPr lang="en-US" altLang="en-US"/>
          </a:p>
        </p:txBody>
      </p:sp>
    </p:spTree>
    <p:extLst>
      <p:ext uri="{BB962C8B-B14F-4D97-AF65-F5344CB8AC3E}">
        <p14:creationId xmlns:p14="http://schemas.microsoft.com/office/powerpoint/2010/main" val="464627341"/>
      </p:ext>
    </p:extLst>
  </p:cSld>
  <p:clrMapOvr>
    <a:masterClrMapping/>
  </p:clrMapOvr>
  <p:transition>
    <p:strips dir="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Bookman Old Style" pitchFamily="18" charset="0"/>
                <a:cs typeface="Arial" pitchFamily="34" charset="0"/>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a:latin typeface="Bookman Old Style" pitchFamily="18" charset="0"/>
                <a:cs typeface="Arial" pitchFamily="34" charset="0"/>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lgn="l">
              <a:defRPr>
                <a:latin typeface="Bookman Old Style" panose="02050604050505020204" pitchFamily="18" charset="0"/>
                <a:cs typeface="Arial" panose="020B0604020202020204" pitchFamily="34" charset="0"/>
              </a:defRPr>
            </a:lvl1pPr>
          </a:lstStyle>
          <a:p>
            <a:fld id="{62C329C4-FADC-4D23-9A78-60C6498FE459}" type="slidenum">
              <a:rPr lang="ar-SA" altLang="en-US"/>
              <a:pPr/>
              <a:t>‹#›</a:t>
            </a:fld>
            <a:endParaRPr lang="en-US" altLang="en-US"/>
          </a:p>
        </p:txBody>
      </p:sp>
    </p:spTree>
    <p:extLst>
      <p:ext uri="{BB962C8B-B14F-4D97-AF65-F5344CB8AC3E}">
        <p14:creationId xmlns:p14="http://schemas.microsoft.com/office/powerpoint/2010/main" val="3890704855"/>
      </p:ext>
    </p:extLst>
  </p:cSld>
  <p:clrMapOvr>
    <a:masterClrMapping/>
  </p:clrMapOvr>
  <p:transition>
    <p:strips dir="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Bookman Old Style" pitchFamily="18" charset="0"/>
                <a:cs typeface="Arial" pitchFamily="34" charset="0"/>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atin typeface="Bookman Old Style" pitchFamily="18" charset="0"/>
                <a:cs typeface="Arial" pitchFamily="34" charset="0"/>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lgn="l">
              <a:defRPr>
                <a:latin typeface="Bookman Old Style" panose="02050604050505020204" pitchFamily="18" charset="0"/>
                <a:cs typeface="Arial" panose="020B0604020202020204" pitchFamily="34" charset="0"/>
              </a:defRPr>
            </a:lvl1pPr>
          </a:lstStyle>
          <a:p>
            <a:fld id="{685B067D-62BA-4E82-80D8-50CD91A7C0A1}" type="slidenum">
              <a:rPr lang="ar-SA" altLang="en-US"/>
              <a:pPr/>
              <a:t>‹#›</a:t>
            </a:fld>
            <a:endParaRPr lang="en-US" altLang="en-US"/>
          </a:p>
        </p:txBody>
      </p:sp>
    </p:spTree>
    <p:extLst>
      <p:ext uri="{BB962C8B-B14F-4D97-AF65-F5344CB8AC3E}">
        <p14:creationId xmlns:p14="http://schemas.microsoft.com/office/powerpoint/2010/main" val="1494642415"/>
      </p:ext>
    </p:extLst>
  </p:cSld>
  <p:clrMapOvr>
    <a:masterClrMapping/>
  </p:clrMapOvr>
  <p:transition>
    <p:strips dir="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Bookman Old Style" pitchFamily="18" charset="0"/>
                <a:cs typeface="Arial" pitchFamily="34" charset="0"/>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atin typeface="Bookman Old Style" pitchFamily="18" charset="0"/>
                <a:cs typeface="Arial" pitchFamily="34" charset="0"/>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lgn="l">
              <a:defRPr>
                <a:latin typeface="Bookman Old Style" panose="02050604050505020204" pitchFamily="18" charset="0"/>
                <a:cs typeface="Arial" panose="020B0604020202020204" pitchFamily="34" charset="0"/>
              </a:defRPr>
            </a:lvl1pPr>
          </a:lstStyle>
          <a:p>
            <a:fld id="{F093CEE9-CFCB-4817-9E3D-79ACCAF0C3BE}" type="slidenum">
              <a:rPr lang="ar-SA" altLang="en-US"/>
              <a:pPr/>
              <a:t>‹#›</a:t>
            </a:fld>
            <a:endParaRPr lang="en-US" altLang="en-US"/>
          </a:p>
        </p:txBody>
      </p:sp>
    </p:spTree>
    <p:extLst>
      <p:ext uri="{BB962C8B-B14F-4D97-AF65-F5344CB8AC3E}">
        <p14:creationId xmlns:p14="http://schemas.microsoft.com/office/powerpoint/2010/main" val="2739372696"/>
      </p:ext>
    </p:extLst>
  </p:cSld>
  <p:clrMapOvr>
    <a:masterClrMapping/>
  </p:clrMapOvr>
  <p:transition>
    <p:strips dir="r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Bookman Old Style" pitchFamily="18" charset="0"/>
                <a:cs typeface="Arial"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atin typeface="Bookman Old Style" pitchFamily="18" charset="0"/>
                <a:cs typeface="Arial"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lgn="l">
              <a:defRPr>
                <a:latin typeface="Bookman Old Style" panose="02050604050505020204" pitchFamily="18" charset="0"/>
                <a:cs typeface="Arial" panose="020B0604020202020204" pitchFamily="34" charset="0"/>
              </a:defRPr>
            </a:lvl1pPr>
          </a:lstStyle>
          <a:p>
            <a:fld id="{72620914-DED7-419C-868A-259929AA4FD1}" type="slidenum">
              <a:rPr lang="ar-SA" altLang="en-US"/>
              <a:pPr/>
              <a:t>‹#›</a:t>
            </a:fld>
            <a:endParaRPr lang="en-US" altLang="en-US"/>
          </a:p>
        </p:txBody>
      </p:sp>
    </p:spTree>
    <p:extLst>
      <p:ext uri="{BB962C8B-B14F-4D97-AF65-F5344CB8AC3E}">
        <p14:creationId xmlns:p14="http://schemas.microsoft.com/office/powerpoint/2010/main" val="1330471090"/>
      </p:ext>
    </p:extLst>
  </p:cSld>
  <p:clrMapOvr>
    <a:masterClrMapping/>
  </p:clrMapOvr>
  <p:transition>
    <p:strips dir="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Bookman Old Style" pitchFamily="18" charset="0"/>
                <a:cs typeface="Arial"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atin typeface="Bookman Old Style" pitchFamily="18" charset="0"/>
                <a:cs typeface="Arial"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lgn="l">
              <a:defRPr>
                <a:latin typeface="Bookman Old Style" panose="02050604050505020204" pitchFamily="18" charset="0"/>
                <a:cs typeface="Arial" panose="020B0604020202020204" pitchFamily="34" charset="0"/>
              </a:defRPr>
            </a:lvl1pPr>
          </a:lstStyle>
          <a:p>
            <a:fld id="{DD772EE4-3165-42AF-8BF6-2143AC20310F}" type="slidenum">
              <a:rPr lang="ar-SA" altLang="en-US"/>
              <a:pPr/>
              <a:t>‹#›</a:t>
            </a:fld>
            <a:endParaRPr lang="en-US" altLang="en-US"/>
          </a:p>
        </p:txBody>
      </p:sp>
    </p:spTree>
    <p:extLst>
      <p:ext uri="{BB962C8B-B14F-4D97-AF65-F5344CB8AC3E}">
        <p14:creationId xmlns:p14="http://schemas.microsoft.com/office/powerpoint/2010/main" val="300720218"/>
      </p:ext>
    </p:extLst>
  </p:cSld>
  <p:clrMapOvr>
    <a:masterClrMapping/>
  </p:clrMapOvr>
  <p:transition>
    <p:strips dir="r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9/14/20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924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7BD2246-B4AB-499A-85D7-D0191306690E}" type="slidenum">
              <a:rPr lang="ar-SA" smtClean="0"/>
              <a:pPr>
                <a:defRPr/>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9/14/20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5537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9/14/20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3965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9/14/20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0311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9/14/20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3132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9/14/20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454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9/14/20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66240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9/14/20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70610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9/14/20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7755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9/14/20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3127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9/14/20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481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83D52AD-BDCC-4C37-9E78-DAA11CB22D0B}" type="slidenum">
              <a:rPr lang="ar-SA" smtClean="0"/>
              <a:pPr>
                <a:defRPr/>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6552B3F-D8E3-46BE-AC32-1C74EC17B9A3}" type="slidenum">
              <a:rPr lang="ar-SA" smtClean="0"/>
              <a:pPr>
                <a:defRPr/>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B0FB6B-649C-43B6-BB0E-A32D5368F1FD}" type="slidenum">
              <a:rPr lang="ar-SA" smtClean="0"/>
              <a:pPr>
                <a:defRPr/>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defRPr/>
            </a:pPr>
            <a:fld id="{14394412-61DB-4324-B470-AB27A294900A}" type="slidenum">
              <a:rPr lang="ar-SA" smtClean="0"/>
              <a:pPr>
                <a:defRPr/>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5000">
              <a:schemeClr val="bg1"/>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93763"/>
            <a:ext cx="8229600" cy="590550"/>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4100" name="Group 16"/>
          <p:cNvGrpSpPr>
            <a:grpSpLocks/>
          </p:cNvGrpSpPr>
          <p:nvPr/>
        </p:nvGrpSpPr>
        <p:grpSpPr bwMode="auto">
          <a:xfrm>
            <a:off x="-4763" y="-26988"/>
            <a:ext cx="9153526" cy="860426"/>
            <a:chOff x="-4642" y="-27384"/>
            <a:chExt cx="9148642" cy="860228"/>
          </a:xfrm>
        </p:grpSpPr>
        <p:sp>
          <p:nvSpPr>
            <p:cNvPr id="7" name="Rectangle 9"/>
            <p:cNvSpPr>
              <a:spLocks noChangeArrowheads="1"/>
            </p:cNvSpPr>
            <p:nvPr/>
          </p:nvSpPr>
          <p:spPr bwMode="auto">
            <a:xfrm rot="5400000">
              <a:off x="4460960" y="-3850196"/>
              <a:ext cx="217438" cy="9148642"/>
            </a:xfrm>
            <a:prstGeom prst="rect">
              <a:avLst/>
            </a:prstGeom>
            <a:gradFill rotWithShape="1">
              <a:gsLst>
                <a:gs pos="0">
                  <a:srgbClr val="267FC0"/>
                </a:gs>
                <a:gs pos="100000">
                  <a:srgbClr val="FFFFFF">
                    <a:alpha val="0"/>
                  </a:srgbClr>
                </a:gs>
              </a:gsLst>
              <a:lin ang="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algn="l" defTabSz="457230" rtl="0" fontAlgn="auto">
                <a:spcBef>
                  <a:spcPts val="0"/>
                </a:spcBef>
                <a:spcAft>
                  <a:spcPts val="0"/>
                </a:spcAft>
                <a:defRPr/>
              </a:pPr>
              <a:endParaRPr lang="en-GB" sz="1350" dirty="0">
                <a:solidFill>
                  <a:prstClr val="black"/>
                </a:solidFill>
                <a:latin typeface="Calibri"/>
              </a:endParaRPr>
            </a:p>
          </p:txBody>
        </p:sp>
        <p:sp>
          <p:nvSpPr>
            <p:cNvPr id="8" name="Rectangle 8"/>
            <p:cNvSpPr>
              <a:spLocks noChangeArrowheads="1"/>
            </p:cNvSpPr>
            <p:nvPr/>
          </p:nvSpPr>
          <p:spPr bwMode="auto">
            <a:xfrm>
              <a:off x="-4642" y="-27384"/>
              <a:ext cx="9148642" cy="644378"/>
            </a:xfrm>
            <a:prstGeom prst="rect">
              <a:avLst/>
            </a:prstGeom>
            <a:solidFill>
              <a:srgbClr val="0F6DA8"/>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algn="l" defTabSz="457230" rtl="0" fontAlgn="auto">
                <a:spcBef>
                  <a:spcPts val="0"/>
                </a:spcBef>
                <a:spcAft>
                  <a:spcPts val="0"/>
                </a:spcAft>
                <a:defRPr/>
              </a:pPr>
              <a:endParaRPr lang="en-GB" sz="1350" dirty="0">
                <a:solidFill>
                  <a:prstClr val="black"/>
                </a:solidFill>
                <a:latin typeface="Calibri"/>
              </a:endParaRPr>
            </a:p>
          </p:txBody>
        </p:sp>
      </p:grpSp>
      <p:sp>
        <p:nvSpPr>
          <p:cNvPr id="6" name="Slide Number Placeholder 5"/>
          <p:cNvSpPr>
            <a:spLocks noGrp="1"/>
          </p:cNvSpPr>
          <p:nvPr>
            <p:ph type="sldNum" sz="quarter" idx="4"/>
          </p:nvPr>
        </p:nvSpPr>
        <p:spPr>
          <a:xfrm>
            <a:off x="8482013" y="6497638"/>
            <a:ext cx="442912" cy="284162"/>
          </a:xfrm>
          <a:prstGeom prst="rect">
            <a:avLst/>
          </a:prstGeom>
        </p:spPr>
        <p:txBody>
          <a:bodyPr vert="horz" lIns="91440" tIns="45720" rIns="91440" bIns="45720" rtlCol="0" anchor="ctr"/>
          <a:lstStyle>
            <a:lvl1pPr algn="r" fontAlgn="auto">
              <a:spcBef>
                <a:spcPts val="0"/>
              </a:spcBef>
              <a:spcAft>
                <a:spcPts val="0"/>
              </a:spcAft>
              <a:defRPr sz="900" b="1" i="0" cap="none" spc="38">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alibri"/>
                <a:cs typeface="+mn-cs"/>
              </a:defRPr>
            </a:lvl1pPr>
          </a:lstStyle>
          <a:p>
            <a:pPr rtl="0">
              <a:defRPr/>
            </a:pPr>
            <a:fld id="{DA0A9E04-381E-4C73-A7F5-0CD6F4D91297}" type="slidenum">
              <a:rPr lang="en-GB"/>
              <a:pPr rtl="0">
                <a:defRPr/>
              </a:pPr>
              <a:t>‹#›</a:t>
            </a:fld>
            <a:endParaRPr lang="en-GB" dirty="0"/>
          </a:p>
        </p:txBody>
      </p:sp>
      <p:sp>
        <p:nvSpPr>
          <p:cNvPr id="14" name="Rectangle 9"/>
          <p:cNvSpPr>
            <a:spLocks noChangeArrowheads="1"/>
          </p:cNvSpPr>
          <p:nvPr/>
        </p:nvSpPr>
        <p:spPr bwMode="auto">
          <a:xfrm rot="16200000">
            <a:off x="4297362" y="2006600"/>
            <a:ext cx="549275" cy="9153526"/>
          </a:xfrm>
          <a:prstGeom prst="rect">
            <a:avLst/>
          </a:prstGeom>
          <a:gradFill rotWithShape="1">
            <a:gsLst>
              <a:gs pos="0">
                <a:srgbClr val="006699"/>
              </a:gs>
              <a:gs pos="100000">
                <a:srgbClr val="FFFFFF">
                  <a:alpha val="0"/>
                </a:srgbClr>
              </a:gs>
            </a:gsLst>
            <a:lin ang="0" scaled="1"/>
          </a:gradFill>
          <a:ln>
            <a:noFill/>
          </a:ln>
          <a:effectLst/>
        </p:spPr>
        <p:txBody>
          <a:bodyPr lIns="27432" tIns="27432" rIns="27432" bIns="27432"/>
          <a:lstStyle/>
          <a:p>
            <a:pPr algn="l" defTabSz="457230" rtl="0" fontAlgn="auto">
              <a:spcBef>
                <a:spcPts val="0"/>
              </a:spcBef>
              <a:spcAft>
                <a:spcPts val="0"/>
              </a:spcAft>
              <a:defRPr/>
            </a:pPr>
            <a:endParaRPr lang="en-GB" sz="1350" dirty="0">
              <a:solidFill>
                <a:prstClr val="black"/>
              </a:solidFill>
              <a:latin typeface="Calibri"/>
            </a:endParaRPr>
          </a:p>
        </p:txBody>
      </p:sp>
      <p:sp>
        <p:nvSpPr>
          <p:cNvPr id="16" name="Text Box 4"/>
          <p:cNvSpPr txBox="1">
            <a:spLocks noChangeArrowheads="1"/>
          </p:cNvSpPr>
          <p:nvPr/>
        </p:nvSpPr>
        <p:spPr bwMode="auto">
          <a:xfrm>
            <a:off x="826438" y="96186"/>
            <a:ext cx="2489000" cy="483855"/>
          </a:xfrm>
          <a:prstGeom prst="rect">
            <a:avLst/>
          </a:prstGeom>
          <a:noFill/>
          <a:ln>
            <a:noFill/>
          </a:ln>
          <a:effectLst/>
          <a:scene3d>
            <a:camera prst="orthographicFront"/>
            <a:lightRig rig="threePt" dir="t"/>
          </a:scene3d>
          <a:sp3d prstMaterial="matte">
            <a:bevelT/>
          </a:sp3d>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FFCC00"/>
                </a:solidFill>
                <a:prstDash val="dash"/>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27146" tIns="27146" rIns="27146" bIns="27146" anchor="ctr"/>
          <a:lstStyle/>
          <a:p>
            <a:pPr algn="ctr" defTabSz="685845" rtl="0">
              <a:defRPr/>
            </a:pPr>
            <a:r>
              <a:rPr lang="en-US" altLang="en-US" b="1" spc="38"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alibri"/>
                <a:ea typeface="Times New Roman" pitchFamily="18" charset="0"/>
                <a:cs typeface="Arial" pitchFamily="34" charset="0"/>
              </a:rPr>
              <a:t>COLLEGE OF MEDICINE </a:t>
            </a:r>
            <a:r>
              <a:rPr lang="en-US" altLang="en-US" b="1" spc="38"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alibri"/>
                <a:cs typeface="Arial" pitchFamily="34" charset="0"/>
              </a:rPr>
              <a:t>KING SAUD UNIVERSITY</a:t>
            </a:r>
          </a:p>
        </p:txBody>
      </p:sp>
      <p:pic>
        <p:nvPicPr>
          <p:cNvPr id="4" name="Picture 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214813" y="-25101"/>
            <a:ext cx="714375" cy="714375"/>
          </a:xfrm>
          <a:prstGeom prst="rect">
            <a:avLst/>
          </a:prstGeom>
          <a:effectLst>
            <a:outerShdw blurRad="50800" dist="38100" dir="5400000" algn="t" rotWithShape="0">
              <a:prstClr val="black">
                <a:alpha val="40000"/>
              </a:prstClr>
            </a:outerShdw>
            <a:reflection blurRad="6350" stA="30000" endPos="32000" dir="5400000" sy="-100000" algn="bl" rotWithShape="0"/>
          </a:effectLst>
        </p:spPr>
      </p:pic>
      <p:sp>
        <p:nvSpPr>
          <p:cNvPr id="12" name="TextBox 11"/>
          <p:cNvSpPr txBox="1"/>
          <p:nvPr/>
        </p:nvSpPr>
        <p:spPr>
          <a:xfrm>
            <a:off x="5546628" y="118646"/>
            <a:ext cx="2914649" cy="338554"/>
          </a:xfrm>
          <a:prstGeom prst="rect">
            <a:avLst/>
          </a:prstGeom>
          <a:noFill/>
        </p:spPr>
        <p:txBody>
          <a:bodyPr>
            <a:spAutoFit/>
          </a:bodyPr>
          <a:lstStyle/>
          <a:p>
            <a:pPr algn="ctr" defTabSz="457230" rtl="0" fontAlgn="auto">
              <a:spcBef>
                <a:spcPts val="0"/>
              </a:spcBef>
              <a:spcAft>
                <a:spcPts val="0"/>
              </a:spcAft>
              <a:defRPr/>
            </a:pPr>
            <a:r>
              <a:rPr lang="en-GB" sz="1600" b="1" spc="38"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alibri"/>
              </a:rPr>
              <a:t>DEPARTMENT OF PHYSIOLOGY</a:t>
            </a:r>
          </a:p>
        </p:txBody>
      </p:sp>
      <p:sp>
        <p:nvSpPr>
          <p:cNvPr id="18" name="Text Box 4"/>
          <p:cNvSpPr txBox="1">
            <a:spLocks noChangeArrowheads="1"/>
          </p:cNvSpPr>
          <p:nvPr/>
        </p:nvSpPr>
        <p:spPr bwMode="auto">
          <a:xfrm>
            <a:off x="-59128" y="6477000"/>
            <a:ext cx="9208338" cy="361054"/>
          </a:xfrm>
          <a:prstGeom prst="rect">
            <a:avLst/>
          </a:prstGeom>
          <a:noFill/>
          <a:ln>
            <a:noFill/>
          </a:ln>
          <a:effectLst/>
          <a:scene3d>
            <a:camera prst="perspectiveAbove"/>
            <a:lightRig rig="threePt" dir="t"/>
          </a:scene3d>
          <a:sp3d prstMaterial="matte">
            <a:bevelT/>
          </a:sp3d>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FFCC00"/>
                </a:solidFill>
                <a:prstDash val="dash"/>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27146" tIns="27146" rIns="27146" bIns="27146" anchor="ctr"/>
          <a:lstStyle/>
          <a:p>
            <a:pPr algn="ctr" defTabSz="685845" rtl="0">
              <a:defRPr/>
            </a:pPr>
            <a:r>
              <a:rPr lang="en-US" altLang="en-US" sz="1600" b="1" spc="38" dirty="0">
                <a:ln w="13500">
                  <a:solidFill>
                    <a:srgbClr val="4F81BD">
                      <a:shade val="2500"/>
                      <a:alpha val="6500"/>
                    </a:srgbClr>
                  </a:solidFill>
                  <a:prstDash val="solid"/>
                </a:ln>
                <a:solidFill>
                  <a:srgbClr val="4F81BD">
                    <a:tint val="3000"/>
                    <a:alpha val="95000"/>
                  </a:srgbClr>
                </a:solidFill>
                <a:effectLst>
                  <a:innerShdw blurRad="63500" dist="50800" dir="16200000">
                    <a:prstClr val="black">
                      <a:alpha val="50000"/>
                    </a:prstClr>
                  </a:innerShdw>
                  <a:reflection blurRad="279400" stA="72000" endPos="45500" dir="5400000" sy="-100000" algn="bl" rotWithShape="0"/>
                </a:effectLst>
                <a:latin typeface="Calibri"/>
                <a:cs typeface="Arial" pitchFamily="34" charset="0"/>
              </a:rPr>
              <a:t>THE SPINAL CORD – COMPILED BY COLIN GREENGRASS, PH.D.</a:t>
            </a:r>
          </a:p>
        </p:txBody>
      </p:sp>
      <p:cxnSp>
        <p:nvCxnSpPr>
          <p:cNvPr id="9" name="Straight Connector 8"/>
          <p:cNvCxnSpPr>
            <a:stCxn id="16" idx="1"/>
            <a:endCxn id="4" idx="1"/>
          </p:cNvCxnSpPr>
          <p:nvPr/>
        </p:nvCxnSpPr>
        <p:spPr>
          <a:xfrm flipV="1">
            <a:off x="826438" y="332090"/>
            <a:ext cx="3388374" cy="6025"/>
          </a:xfrm>
          <a:prstGeom prst="line">
            <a:avLst/>
          </a:prstGeom>
          <a:ln w="28575">
            <a:gradFill flip="none" rotWithShape="1">
              <a:gsLst>
                <a:gs pos="0">
                  <a:schemeClr val="accent1">
                    <a:lumMod val="5000"/>
                    <a:lumOff val="95000"/>
                  </a:schemeClr>
                </a:gs>
                <a:gs pos="74000">
                  <a:srgbClr val="0F6DA8">
                    <a:lumMod val="60000"/>
                    <a:lumOff val="40000"/>
                  </a:srgbClr>
                </a:gs>
                <a:gs pos="83000">
                  <a:srgbClr val="0F6DA8">
                    <a:lumMod val="85000"/>
                    <a:lumOff val="15000"/>
                  </a:srgbClr>
                </a:gs>
                <a:gs pos="100000">
                  <a:srgbClr val="0F6DA8"/>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4848302"/>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 id="2147484486" r:id="rId12"/>
    <p:sldLayoutId id="2147484487" r:id="rId13"/>
    <p:sldLayoutId id="2147484488" r:id="rId14"/>
  </p:sldLayoutIdLst>
  <p:hf hdr="0" ftr="0" dt="0"/>
  <p:txStyles>
    <p:titleStyle>
      <a:lvl1pPr algn="ctr" defTabSz="685800" rtl="0" eaLnBrk="0" fontAlgn="base" hangingPunct="0">
        <a:spcBef>
          <a:spcPct val="0"/>
        </a:spcBef>
        <a:spcAft>
          <a:spcPct val="0"/>
        </a:spcAft>
        <a:defRPr sz="3000" b="1" kern="1200" spc="38">
          <a:ln w="13500">
            <a:solidFill>
              <a:schemeClr val="accent1">
                <a:shade val="2500"/>
                <a:alpha val="6500"/>
              </a:schemeClr>
            </a:solidFill>
            <a:prstDash val="solid"/>
          </a:ln>
          <a:solidFill>
            <a:srgbClr val="1E1C11"/>
          </a:solidFill>
          <a:effectLst>
            <a:innerShdw blurRad="50900" dist="38500" dir="13500000">
              <a:srgbClr val="000000">
                <a:alpha val="60000"/>
              </a:srgbClr>
            </a:innerShdw>
          </a:effectLst>
          <a:latin typeface="+mj-lt"/>
          <a:ea typeface="+mj-ea"/>
          <a:cs typeface="+mj-cs"/>
        </a:defRPr>
      </a:lvl1pPr>
      <a:lvl2pPr algn="ctr" defTabSz="685800" rtl="0" eaLnBrk="0" fontAlgn="base" hangingPunct="0">
        <a:spcBef>
          <a:spcPct val="0"/>
        </a:spcBef>
        <a:spcAft>
          <a:spcPct val="0"/>
        </a:spcAft>
        <a:defRPr sz="3000" b="1">
          <a:solidFill>
            <a:srgbClr val="1E1C11"/>
          </a:solidFill>
          <a:latin typeface="Calibri" pitchFamily="34" charset="0"/>
        </a:defRPr>
      </a:lvl2pPr>
      <a:lvl3pPr algn="ctr" defTabSz="685800" rtl="0" eaLnBrk="0" fontAlgn="base" hangingPunct="0">
        <a:spcBef>
          <a:spcPct val="0"/>
        </a:spcBef>
        <a:spcAft>
          <a:spcPct val="0"/>
        </a:spcAft>
        <a:defRPr sz="3000" b="1">
          <a:solidFill>
            <a:srgbClr val="1E1C11"/>
          </a:solidFill>
          <a:latin typeface="Calibri" pitchFamily="34" charset="0"/>
        </a:defRPr>
      </a:lvl3pPr>
      <a:lvl4pPr algn="ctr" defTabSz="685800" rtl="0" eaLnBrk="0" fontAlgn="base" hangingPunct="0">
        <a:spcBef>
          <a:spcPct val="0"/>
        </a:spcBef>
        <a:spcAft>
          <a:spcPct val="0"/>
        </a:spcAft>
        <a:defRPr sz="3000" b="1">
          <a:solidFill>
            <a:srgbClr val="1E1C11"/>
          </a:solidFill>
          <a:latin typeface="Calibri" pitchFamily="34" charset="0"/>
        </a:defRPr>
      </a:lvl4pPr>
      <a:lvl5pPr algn="ctr" defTabSz="685800" rtl="0" eaLnBrk="0" fontAlgn="base" hangingPunct="0">
        <a:spcBef>
          <a:spcPct val="0"/>
        </a:spcBef>
        <a:spcAft>
          <a:spcPct val="0"/>
        </a:spcAft>
        <a:defRPr sz="3000" b="1">
          <a:solidFill>
            <a:srgbClr val="1E1C11"/>
          </a:solidFill>
          <a:latin typeface="Calibri" pitchFamily="34" charset="0"/>
        </a:defRPr>
      </a:lvl5pPr>
      <a:lvl6pPr marL="457200" algn="ctr" defTabSz="685800" rtl="0" fontAlgn="base">
        <a:spcBef>
          <a:spcPct val="0"/>
        </a:spcBef>
        <a:spcAft>
          <a:spcPct val="0"/>
        </a:spcAft>
        <a:defRPr sz="3000" b="1">
          <a:solidFill>
            <a:srgbClr val="1E1C11"/>
          </a:solidFill>
          <a:latin typeface="Calibri" pitchFamily="34" charset="0"/>
        </a:defRPr>
      </a:lvl6pPr>
      <a:lvl7pPr marL="914400" algn="ctr" defTabSz="685800" rtl="0" fontAlgn="base">
        <a:spcBef>
          <a:spcPct val="0"/>
        </a:spcBef>
        <a:spcAft>
          <a:spcPct val="0"/>
        </a:spcAft>
        <a:defRPr sz="3000" b="1">
          <a:solidFill>
            <a:srgbClr val="1E1C11"/>
          </a:solidFill>
          <a:latin typeface="Calibri" pitchFamily="34" charset="0"/>
        </a:defRPr>
      </a:lvl7pPr>
      <a:lvl8pPr marL="1371600" algn="ctr" defTabSz="685800" rtl="0" fontAlgn="base">
        <a:spcBef>
          <a:spcPct val="0"/>
        </a:spcBef>
        <a:spcAft>
          <a:spcPct val="0"/>
        </a:spcAft>
        <a:defRPr sz="3000" b="1">
          <a:solidFill>
            <a:srgbClr val="1E1C11"/>
          </a:solidFill>
          <a:latin typeface="Calibri" pitchFamily="34" charset="0"/>
        </a:defRPr>
      </a:lvl8pPr>
      <a:lvl9pPr marL="1828800" algn="ctr" defTabSz="685800" rtl="0" fontAlgn="base">
        <a:spcBef>
          <a:spcPct val="0"/>
        </a:spcBef>
        <a:spcAft>
          <a:spcPct val="0"/>
        </a:spcAft>
        <a:defRPr sz="3000" b="1">
          <a:solidFill>
            <a:srgbClr val="1E1C11"/>
          </a:solidFill>
          <a:latin typeface="Calibri" pitchFamily="34" charset="0"/>
        </a:defRPr>
      </a:lvl9pPr>
    </p:titleStyle>
    <p:bodyStyle>
      <a:lvl1pPr marL="257175" indent="-257175" algn="l" defTabSz="6858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defTabSz="685800" rtl="0" eaLnBrk="0" fontAlgn="base" hangingPunct="0">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defTabSz="685800"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200150" indent="-171450" algn="l" defTabSz="685800"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defTabSz="685800"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886073" indent="-171461" algn="l" defTabSz="68584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995" indent="-171461" algn="l" defTabSz="68584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918" indent="-171461" algn="l" defTabSz="68584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840" indent="-171461" algn="l" defTabSz="68584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45" rtl="0" eaLnBrk="1" latinLnBrk="0" hangingPunct="1">
        <a:defRPr sz="1350" kern="1200">
          <a:solidFill>
            <a:schemeClr val="tx1"/>
          </a:solidFill>
          <a:latin typeface="+mn-lt"/>
          <a:ea typeface="+mn-ea"/>
          <a:cs typeface="+mn-cs"/>
        </a:defRPr>
      </a:lvl1pPr>
      <a:lvl2pPr marL="342922" algn="l" defTabSz="685845" rtl="0" eaLnBrk="1" latinLnBrk="0" hangingPunct="1">
        <a:defRPr sz="1350" kern="1200">
          <a:solidFill>
            <a:schemeClr val="tx1"/>
          </a:solidFill>
          <a:latin typeface="+mn-lt"/>
          <a:ea typeface="+mn-ea"/>
          <a:cs typeface="+mn-cs"/>
        </a:defRPr>
      </a:lvl2pPr>
      <a:lvl3pPr marL="685845" algn="l" defTabSz="685845" rtl="0" eaLnBrk="1" latinLnBrk="0" hangingPunct="1">
        <a:defRPr sz="1350" kern="1200">
          <a:solidFill>
            <a:schemeClr val="tx1"/>
          </a:solidFill>
          <a:latin typeface="+mn-lt"/>
          <a:ea typeface="+mn-ea"/>
          <a:cs typeface="+mn-cs"/>
        </a:defRPr>
      </a:lvl3pPr>
      <a:lvl4pPr marL="1028767" algn="l" defTabSz="685845" rtl="0" eaLnBrk="1" latinLnBrk="0" hangingPunct="1">
        <a:defRPr sz="1350" kern="1200">
          <a:solidFill>
            <a:schemeClr val="tx1"/>
          </a:solidFill>
          <a:latin typeface="+mn-lt"/>
          <a:ea typeface="+mn-ea"/>
          <a:cs typeface="+mn-cs"/>
        </a:defRPr>
      </a:lvl4pPr>
      <a:lvl5pPr marL="1371689" algn="l" defTabSz="685845" rtl="0" eaLnBrk="1" latinLnBrk="0" hangingPunct="1">
        <a:defRPr sz="1350" kern="1200">
          <a:solidFill>
            <a:schemeClr val="tx1"/>
          </a:solidFill>
          <a:latin typeface="+mn-lt"/>
          <a:ea typeface="+mn-ea"/>
          <a:cs typeface="+mn-cs"/>
        </a:defRPr>
      </a:lvl5pPr>
      <a:lvl6pPr marL="1714611" algn="l" defTabSz="685845" rtl="0" eaLnBrk="1" latinLnBrk="0" hangingPunct="1">
        <a:defRPr sz="1350" kern="1200">
          <a:solidFill>
            <a:schemeClr val="tx1"/>
          </a:solidFill>
          <a:latin typeface="+mn-lt"/>
          <a:ea typeface="+mn-ea"/>
          <a:cs typeface="+mn-cs"/>
        </a:defRPr>
      </a:lvl6pPr>
      <a:lvl7pPr marL="2057534" algn="l" defTabSz="685845" rtl="0" eaLnBrk="1" latinLnBrk="0" hangingPunct="1">
        <a:defRPr sz="1350" kern="1200">
          <a:solidFill>
            <a:schemeClr val="tx1"/>
          </a:solidFill>
          <a:latin typeface="+mn-lt"/>
          <a:ea typeface="+mn-ea"/>
          <a:cs typeface="+mn-cs"/>
        </a:defRPr>
      </a:lvl7pPr>
      <a:lvl8pPr marL="2400456" algn="l" defTabSz="685845" rtl="0" eaLnBrk="1" latinLnBrk="0" hangingPunct="1">
        <a:defRPr sz="1350" kern="1200">
          <a:solidFill>
            <a:schemeClr val="tx1"/>
          </a:solidFill>
          <a:latin typeface="+mn-lt"/>
          <a:ea typeface="+mn-ea"/>
          <a:cs typeface="+mn-cs"/>
        </a:defRPr>
      </a:lvl8pPr>
      <a:lvl9pPr marL="2743378" algn="l" defTabSz="685845"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a:defRPr/>
            </a:pPr>
            <a:endParaRPr lang="en-US">
              <a:solidFill>
                <a:srgbClr val="464653"/>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defRPr/>
            </a:pPr>
            <a:endParaRPr lang="en-US">
              <a:solidFill>
                <a:srgbClr val="464653"/>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defRPr/>
            </a:pPr>
            <a:fld id="{14394412-61DB-4324-B470-AB27A294900A}" type="slidenum">
              <a:rPr lang="ar-SA" smtClean="0">
                <a:solidFill>
                  <a:srgbClr val="464653"/>
                </a:solidFill>
              </a:rPr>
              <a:pPr>
                <a:defRPr/>
              </a:pPr>
              <a:t>‹#›</a:t>
            </a:fld>
            <a:endParaRPr lang="en-US">
              <a:solidFill>
                <a:srgbClr val="464653"/>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039732578"/>
      </p:ext>
    </p:extLst>
  </p:cSld>
  <p:clrMap bg1="lt1" tx1="dk1" bg2="lt2" tx2="dk2" accent1="accent1" accent2="accent2" accent3="accent3" accent4="accent4" accent5="accent5" accent6="accent6" hlink="hlink" folHlink="folHlink"/>
  <p:sldLayoutIdLst>
    <p:sldLayoutId id="2147484490" r:id="rId1"/>
    <p:sldLayoutId id="2147484491" r:id="rId2"/>
    <p:sldLayoutId id="2147484492" r:id="rId3"/>
    <p:sldLayoutId id="2147484493" r:id="rId4"/>
    <p:sldLayoutId id="2147484494" r:id="rId5"/>
    <p:sldLayoutId id="2147484495" r:id="rId6"/>
    <p:sldLayoutId id="2147484496" r:id="rId7"/>
    <p:sldLayoutId id="2147484497" r:id="rId8"/>
    <p:sldLayoutId id="2147484498" r:id="rId9"/>
    <p:sldLayoutId id="2147484499" r:id="rId10"/>
    <p:sldLayoutId id="2147484500"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319088" y="1828800"/>
            <a:ext cx="8824912" cy="5029200"/>
            <a:chOff x="201" y="1152"/>
            <a:chExt cx="5559" cy="3168"/>
          </a:xfrm>
        </p:grpSpPr>
        <p:sp>
          <p:nvSpPr>
            <p:cNvPr id="4099"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eaLnBrk="0" hangingPunct="0"/>
              <a:endParaRPr lang="en-US">
                <a:solidFill>
                  <a:srgbClr val="FFFFFF"/>
                </a:solidFill>
                <a:latin typeface="Arial" panose="020B0604020202020204" pitchFamily="34" charset="0"/>
              </a:endParaRPr>
            </a:p>
          </p:txBody>
        </p:sp>
        <p:sp>
          <p:nvSpPr>
            <p:cNvPr id="4100"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eaLnBrk="0" hangingPunct="0"/>
              <a:endParaRPr lang="en-US">
                <a:solidFill>
                  <a:srgbClr val="FFFFFF"/>
                </a:solidFill>
                <a:latin typeface="Arial" panose="020B0604020202020204" pitchFamily="34" charset="0"/>
              </a:endParaRPr>
            </a:p>
          </p:txBody>
        </p:sp>
        <p:sp>
          <p:nvSpPr>
            <p:cNvPr id="4101"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eaLnBrk="0" hangingPunct="0"/>
              <a:endParaRPr lang="en-US">
                <a:solidFill>
                  <a:srgbClr val="FFFFFF"/>
                </a:solidFill>
                <a:latin typeface="Arial" panose="020B0604020202020204" pitchFamily="34" charset="0"/>
              </a:endParaRPr>
            </a:p>
          </p:txBody>
        </p:sp>
        <p:sp>
          <p:nvSpPr>
            <p:cNvPr id="4102"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rtl="0" eaLnBrk="0" hangingPunct="0"/>
              <a:endParaRPr lang="en-US">
                <a:solidFill>
                  <a:srgbClr val="FFFFFF"/>
                </a:solidFill>
                <a:latin typeface="Arial" panose="020B0604020202020204" pitchFamily="34" charset="0"/>
              </a:endParaRPr>
            </a:p>
          </p:txBody>
        </p:sp>
        <p:sp>
          <p:nvSpPr>
            <p:cNvPr id="4103"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rtl="0" eaLnBrk="0" hangingPunct="0"/>
              <a:endParaRPr lang="en-US">
                <a:solidFill>
                  <a:srgbClr val="FFFFFF"/>
                </a:solidFill>
                <a:latin typeface="Arial" panose="020B0604020202020204" pitchFamily="34" charset="0"/>
              </a:endParaRPr>
            </a:p>
          </p:txBody>
        </p:sp>
        <p:sp>
          <p:nvSpPr>
            <p:cNvPr id="4104"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rtl="0" eaLnBrk="0" hangingPunct="0"/>
              <a:endParaRPr lang="en-US">
                <a:solidFill>
                  <a:srgbClr val="FFFFFF"/>
                </a:solidFill>
                <a:latin typeface="Arial" panose="020B0604020202020204" pitchFamily="34" charset="0"/>
              </a:endParaRPr>
            </a:p>
          </p:txBody>
        </p:sp>
        <p:sp>
          <p:nvSpPr>
            <p:cNvPr id="4105"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rtl="0" eaLnBrk="0" hangingPunct="0"/>
              <a:endParaRPr lang="en-US">
                <a:solidFill>
                  <a:srgbClr val="FFFFFF"/>
                </a:solidFill>
                <a:latin typeface="Arial" panose="020B0604020202020204" pitchFamily="34" charset="0"/>
              </a:endParaRPr>
            </a:p>
          </p:txBody>
        </p:sp>
        <p:sp>
          <p:nvSpPr>
            <p:cNvPr id="4106"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rtl="0" eaLnBrk="0" hangingPunct="0"/>
              <a:endParaRPr lang="en-US">
                <a:solidFill>
                  <a:srgbClr val="FFFFFF"/>
                </a:solidFill>
                <a:latin typeface="Arial" panose="020B0604020202020204" pitchFamily="34" charset="0"/>
              </a:endParaRPr>
            </a:p>
          </p:txBody>
        </p:sp>
      </p:grpSp>
      <p:sp>
        <p:nvSpPr>
          <p:cNvPr id="4107"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algn="l" rtl="0"/>
            <a:endParaRPr lang="en-US">
              <a:solidFill>
                <a:srgbClr val="FFFFFF"/>
              </a:solidFill>
              <a:latin typeface="Arial" panose="020B0604020202020204" pitchFamily="34" charset="0"/>
            </a:endParaRPr>
          </a:p>
        </p:txBody>
      </p:sp>
      <p:sp>
        <p:nvSpPr>
          <p:cNvPr id="4108"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rtl="0"/>
            <a:endParaRPr lang="en-US">
              <a:solidFill>
                <a:srgbClr val="FFFFFF"/>
              </a:solidFill>
              <a:latin typeface="Arial" panose="020B0604020202020204" pitchFamily="34" charset="0"/>
            </a:endParaRPr>
          </a:p>
        </p:txBody>
      </p:sp>
      <p:sp>
        <p:nvSpPr>
          <p:cNvPr id="4109"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rtl="0"/>
            <a:fld id="{520A73CA-67D0-477A-B761-D4E2A40A5B25}" type="slidenum">
              <a:rPr lang="en-US" smtClean="0">
                <a:solidFill>
                  <a:srgbClr val="FFFFFF"/>
                </a:solidFill>
                <a:latin typeface="Arial" panose="020B0604020202020204" pitchFamily="34" charset="0"/>
              </a:rPr>
              <a:pPr rtl="0"/>
              <a:t>‹#›</a:t>
            </a:fld>
            <a:endParaRPr lang="en-US">
              <a:solidFill>
                <a:srgbClr val="FFFFFF"/>
              </a:solidFill>
              <a:latin typeface="Arial" panose="020B0604020202020204" pitchFamily="34" charset="0"/>
            </a:endParaRPr>
          </a:p>
        </p:txBody>
      </p:sp>
      <p:sp>
        <p:nvSpPr>
          <p:cNvPr id="4110"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11"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9368959"/>
      </p:ext>
    </p:extLst>
  </p:cSld>
  <p:clrMap bg1="dk2" tx1="lt1" bg2="dk1" tx2="lt2" accent1="accent1" accent2="accent2" accent3="accent3" accent4="accent4" accent5="accent5" accent6="accent6" hlink="hlink" folHlink="folHlink"/>
  <p:sldLayoutIdLst>
    <p:sldLayoutId id="2147484502" r:id="rId1"/>
    <p:sldLayoutId id="2147484503" r:id="rId2"/>
    <p:sldLayoutId id="2147484504" r:id="rId3"/>
    <p:sldLayoutId id="2147484505" r:id="rId4"/>
    <p:sldLayoutId id="2147484506" r:id="rId5"/>
    <p:sldLayoutId id="2147484507" r:id="rId6"/>
    <p:sldLayoutId id="2147484508" r:id="rId7"/>
    <p:sldLayoutId id="2147484509" r:id="rId8"/>
    <p:sldLayoutId id="2147484510" r:id="rId9"/>
    <p:sldLayoutId id="2147484511" r:id="rId10"/>
    <p:sldLayoutId id="2147484512" r:id="rId11"/>
  </p:sldLayoutIdLst>
  <p:txStyles>
    <p:titleStyle>
      <a:lvl1pPr algn="l"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9pPr>
    </p:titleStyle>
    <p:bodyStyle>
      <a:lvl1pPr marL="342900" indent="-342900" algn="l" rtl="0" fontAlgn="base">
        <a:spcBef>
          <a:spcPct val="20000"/>
        </a:spcBef>
        <a:spcAft>
          <a:spcPct val="0"/>
        </a:spcAft>
        <a:buClr>
          <a:schemeClr val="hlink"/>
        </a:buClr>
        <a:buFont typeface="Wingdings" panose="05000000000000000000" pitchFamily="2" charset="2"/>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a:solidFill>
                  <a:srgbClr val="000000"/>
                </a:solidFill>
                <a:latin typeface="Times New Roman" pitchFamily="18" charset="0"/>
                <a:cs typeface="Times New Roman" pitchFamily="18" charset="0"/>
              </a:defRPr>
            </a:lvl1pPr>
          </a:lstStyle>
          <a:p>
            <a:pPr rtl="0">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solidFill>
                  <a:srgbClr val="000000"/>
                </a:solidFill>
                <a:latin typeface="Times New Roman" pitchFamily="18" charset="0"/>
                <a:cs typeface="Times New Roman" pitchFamily="18" charset="0"/>
              </a:defRPr>
            </a:lvl1pPr>
          </a:lstStyle>
          <a:p>
            <a:pPr rtl="0">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anose="02020603050405020304" pitchFamily="18" charset="0"/>
                <a:cs typeface="Times New Roman" panose="02020603050405020304" pitchFamily="18" charset="0"/>
              </a:defRPr>
            </a:lvl1pPr>
          </a:lstStyle>
          <a:p>
            <a:pPr rtl="0"/>
            <a:fld id="{5F6169F7-2947-4BC8-A19F-A1243281E88E}" type="slidenum">
              <a:rPr lang="ar-SA" altLang="en-US" smtClean="0"/>
              <a:pPr rtl="0"/>
              <a:t>‹#›</a:t>
            </a:fld>
            <a:endParaRPr lang="en-US" altLang="en-US"/>
          </a:p>
        </p:txBody>
      </p:sp>
    </p:spTree>
    <p:extLst>
      <p:ext uri="{BB962C8B-B14F-4D97-AF65-F5344CB8AC3E}">
        <p14:creationId xmlns:p14="http://schemas.microsoft.com/office/powerpoint/2010/main" val="678661825"/>
      </p:ext>
    </p:extLst>
  </p:cSld>
  <p:clrMap bg1="lt1" tx1="dk1" bg2="lt2" tx2="dk2" accent1="accent1" accent2="accent2" accent3="accent3" accent4="accent4" accent5="accent5" accent6="accent6" hlink="hlink" folHlink="folHlink"/>
  <p:sldLayoutIdLst>
    <p:sldLayoutId id="2147484514" r:id="rId1"/>
    <p:sldLayoutId id="2147484515" r:id="rId2"/>
    <p:sldLayoutId id="2147484516" r:id="rId3"/>
    <p:sldLayoutId id="2147484517" r:id="rId4"/>
    <p:sldLayoutId id="2147484518" r:id="rId5"/>
    <p:sldLayoutId id="2147484519" r:id="rId6"/>
    <p:sldLayoutId id="2147484520" r:id="rId7"/>
    <p:sldLayoutId id="2147484521" r:id="rId8"/>
    <p:sldLayoutId id="2147484522" r:id="rId9"/>
    <p:sldLayoutId id="2147484523" r:id="rId10"/>
    <p:sldLayoutId id="2147484524" r:id="rId11"/>
  </p:sldLayoutIdLst>
  <p:transition>
    <p:strips dir="r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Times New Roman" pitchFamily="18" charset="0"/>
        </a:defRPr>
      </a:lvl2pPr>
      <a:lvl3pPr algn="ctr" rtl="0" eaLnBrk="0" fontAlgn="base" hangingPunct="0">
        <a:spcBef>
          <a:spcPct val="0"/>
        </a:spcBef>
        <a:spcAft>
          <a:spcPct val="0"/>
        </a:spcAft>
        <a:defRPr sz="4400">
          <a:solidFill>
            <a:schemeClr val="tx2"/>
          </a:solidFill>
          <a:latin typeface="Arial" pitchFamily="34" charset="0"/>
          <a:cs typeface="Times New Roman" pitchFamily="18" charset="0"/>
        </a:defRPr>
      </a:lvl3pPr>
      <a:lvl4pPr algn="ctr" rtl="0" eaLnBrk="0" fontAlgn="base" hangingPunct="0">
        <a:spcBef>
          <a:spcPct val="0"/>
        </a:spcBef>
        <a:spcAft>
          <a:spcPct val="0"/>
        </a:spcAft>
        <a:defRPr sz="4400">
          <a:solidFill>
            <a:schemeClr val="tx2"/>
          </a:solidFill>
          <a:latin typeface="Arial" pitchFamily="34" charset="0"/>
          <a:cs typeface="Times New Roman" pitchFamily="18" charset="0"/>
        </a:defRPr>
      </a:lvl4pPr>
      <a:lvl5pPr algn="ctr" rtl="0" eaLnBrk="0" fontAlgn="base" hangingPunct="0">
        <a:spcBef>
          <a:spcPct val="0"/>
        </a:spcBef>
        <a:spcAft>
          <a:spcPct val="0"/>
        </a:spcAft>
        <a:defRPr sz="4400">
          <a:solidFill>
            <a:schemeClr val="tx2"/>
          </a:solidFill>
          <a:latin typeface="Arial" pitchFamily="34"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fontAlgn="auto">
              <a:spcBef>
                <a:spcPts val="0"/>
              </a:spcBef>
              <a:spcAft>
                <a:spcPts val="0"/>
              </a:spcAft>
            </a:pPr>
            <a:fld id="{1D8BD707-D9CF-40AE-B4C6-C98DA3205C09}" type="datetimeFigureOut">
              <a:rPr lang="en-US" smtClean="0">
                <a:solidFill>
                  <a:prstClr val="black">
                    <a:tint val="75000"/>
                  </a:prstClr>
                </a:solidFill>
                <a:latin typeface="Calibri"/>
                <a:cs typeface="+mn-cs"/>
              </a:rPr>
              <a:pPr rtl="0" fontAlgn="auto">
                <a:spcBef>
                  <a:spcPts val="0"/>
                </a:spcBef>
                <a:spcAft>
                  <a:spcPts val="0"/>
                </a:spcAft>
              </a:pPr>
              <a:t>9/14/20</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fontAlgn="auto">
              <a:spcBef>
                <a:spcPts val="0"/>
              </a:spcBef>
              <a:spcAft>
                <a:spcPts val="0"/>
              </a:spcAft>
            </a:pPr>
            <a:fld id="{B6F15528-21DE-4FAA-801E-634DDDAF4B2B}" type="slidenum">
              <a:rPr lang="en-US" smtClean="0">
                <a:solidFill>
                  <a:prstClr val="black">
                    <a:tint val="75000"/>
                  </a:prstClr>
                </a:solidFill>
                <a:latin typeface="Calibri"/>
                <a:cs typeface="+mn-cs"/>
              </a:rPr>
              <a:pPr rtl="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728023474"/>
      </p:ext>
    </p:extLst>
  </p:cSld>
  <p:clrMap bg1="lt1" tx1="dk1" bg2="lt2" tx2="dk2" accent1="accent1" accent2="accent2" accent3="accent3" accent4="accent4" accent5="accent5" accent6="accent6" hlink="hlink" folHlink="folHlink"/>
  <p:sldLayoutIdLst>
    <p:sldLayoutId id="2147484526" r:id="rId1"/>
    <p:sldLayoutId id="2147484527" r:id="rId2"/>
    <p:sldLayoutId id="2147484528" r:id="rId3"/>
    <p:sldLayoutId id="2147484529" r:id="rId4"/>
    <p:sldLayoutId id="2147484530" r:id="rId5"/>
    <p:sldLayoutId id="2147484531" r:id="rId6"/>
    <p:sldLayoutId id="2147484532" r:id="rId7"/>
    <p:sldLayoutId id="2147484533" r:id="rId8"/>
    <p:sldLayoutId id="2147484534" r:id="rId9"/>
    <p:sldLayoutId id="2147484535" r:id="rId10"/>
    <p:sldLayoutId id="214748453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51520" y="2132856"/>
            <a:ext cx="8640960" cy="1584175"/>
          </a:xfrm>
          <a:solidFill>
            <a:schemeClr val="accent1">
              <a:lumMod val="20000"/>
              <a:lumOff val="80000"/>
            </a:schemeClr>
          </a:solidFill>
          <a:effectLst>
            <a:innerShdw blurRad="114300">
              <a:prstClr val="black"/>
            </a:innerShdw>
          </a:effectLst>
        </p:spPr>
        <p:txBody>
          <a:bodyPr>
            <a:normAutofit fontScale="90000"/>
          </a:bodyPr>
          <a:lstStyle/>
          <a:p>
            <a:pPr algn="ctr" eaLnBrk="1" hangingPunct="1"/>
            <a:br>
              <a:rPr lang="en-US" sz="5300" b="1" dirty="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br>
            <a:br>
              <a:rPr lang="en-US" sz="5300" b="1" dirty="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br>
            <a:br>
              <a:rPr lang="en-US" sz="5300" b="1" dirty="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br>
            <a:br>
              <a:rPr lang="en-US" sz="5300" b="1" dirty="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br>
            <a:br>
              <a:rPr lang="en-US" sz="5300" b="1" dirty="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br>
            <a:br>
              <a:rPr lang="en-US" sz="5300" b="1" dirty="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br>
            <a:br>
              <a:rPr lang="en-US" sz="5300" b="1" dirty="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br>
            <a:br>
              <a:rPr lang="en-US" sz="5300" b="1" dirty="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br>
            <a:r>
              <a:rPr lang="en-US" sz="5300" b="1" dirty="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Physiology of Motor Tracts</a:t>
            </a:r>
            <a:r>
              <a:rPr lang="en-US" sz="5300" b="1" i="1" dirty="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 </a:t>
            </a:r>
            <a:br>
              <a:rPr lang="en-US" sz="4000" i="1" dirty="0">
                <a:solidFill>
                  <a:srgbClr val="FFFFFF"/>
                </a:solidFill>
                <a:latin typeface="Times New Roman" pitchFamily="18" charset="0"/>
                <a:cs typeface="Times New Roman" pitchFamily="18" charset="0"/>
              </a:rPr>
            </a:br>
            <a:br>
              <a:rPr lang="en-US" sz="4000" i="1" dirty="0">
                <a:solidFill>
                  <a:srgbClr val="FFFFFF"/>
                </a:solidFill>
                <a:latin typeface="Times New Roman" pitchFamily="18" charset="0"/>
                <a:cs typeface="Times New Roman" pitchFamily="18" charset="0"/>
              </a:rPr>
            </a:br>
            <a:endParaRPr lang="en-US" sz="2100" i="1" dirty="0">
              <a:solidFill>
                <a:srgbClr val="FFFF00"/>
              </a:solidFill>
              <a:latin typeface="Times New Roman" pitchFamily="18" charset="0"/>
              <a:cs typeface="Times New Roman" pitchFamily="18" charset="0"/>
            </a:endParaRPr>
          </a:p>
        </p:txBody>
      </p:sp>
      <p:sp>
        <p:nvSpPr>
          <p:cNvPr id="5124" name="Slide Number Placeholder 3"/>
          <p:cNvSpPr>
            <a:spLocks noGrp="1"/>
          </p:cNvSpPr>
          <p:nvPr>
            <p:ph type="sldNum" sz="quarter" idx="12"/>
          </p:nvPr>
        </p:nvSpPr>
        <p:spPr>
          <a:noFill/>
        </p:spPr>
        <p:txBody>
          <a:bodyPr/>
          <a:lstStyle/>
          <a:p>
            <a:fld id="{FFE72A4E-88B4-41C9-9286-69861B210B5A}" type="slidenum">
              <a:rPr lang="ar-SA" smtClean="0">
                <a:solidFill>
                  <a:srgbClr val="464653"/>
                </a:solidFill>
                <a:latin typeface="Arial" pitchFamily="34" charset="0"/>
                <a:cs typeface="Arial" pitchFamily="34" charset="0"/>
              </a:rPr>
              <a:pPr/>
              <a:t>1</a:t>
            </a:fld>
            <a:endParaRPr lang="en-US" dirty="0">
              <a:solidFill>
                <a:srgbClr val="464653"/>
              </a:solidFill>
              <a:latin typeface="Arial" pitchFamily="34" charset="0"/>
              <a:cs typeface="Arial" pitchFamily="34" charset="0"/>
            </a:endParaRPr>
          </a:p>
        </p:txBody>
      </p:sp>
      <p:sp>
        <p:nvSpPr>
          <p:cNvPr id="5123" name="Rectangle 3"/>
          <p:cNvSpPr>
            <a:spLocks noGrp="1" noChangeArrowheads="1"/>
          </p:cNvSpPr>
          <p:nvPr>
            <p:ph sz="quarter" idx="1"/>
          </p:nvPr>
        </p:nvSpPr>
        <p:spPr>
          <a:xfrm>
            <a:off x="251520" y="4005064"/>
            <a:ext cx="4680520" cy="933251"/>
          </a:xfrm>
        </p:spPr>
        <p:txBody>
          <a:bodyPr>
            <a:normAutofit/>
          </a:bodyPr>
          <a:lstStyle/>
          <a:p>
            <a:pPr algn="ctr" rtl="0" eaLnBrk="1" hangingPunct="1">
              <a:buFont typeface="Wingdings" pitchFamily="2" charset="2"/>
              <a:buNone/>
            </a:pPr>
            <a:r>
              <a:rPr lang="en-US" sz="3200"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Dr. Salah </a:t>
            </a:r>
            <a:r>
              <a:rPr lang="en-US" sz="3200" i="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Elmalik</a:t>
            </a:r>
            <a:endParaRPr lang="en-US" sz="3200"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65012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normAutofit fontScale="90000"/>
          </a:bodyPr>
          <a:lstStyle/>
          <a:p>
            <a:pPr algn="ctr"/>
            <a:br>
              <a:rPr lang="en-US" b="1" u="sng" dirty="0">
                <a:solidFill>
                  <a:srgbClr val="FF0000"/>
                </a:solidFill>
                <a:latin typeface="Comic Sans MS" pitchFamily="66" charset="0"/>
                <a:cs typeface="Tahoma" pitchFamily="34" charset="0"/>
              </a:rPr>
            </a:br>
            <a:br>
              <a:rPr lang="en-US" b="1" u="sng" dirty="0">
                <a:solidFill>
                  <a:srgbClr val="FF0000"/>
                </a:solidFill>
                <a:latin typeface="Comic Sans MS" pitchFamily="66" charset="0"/>
                <a:cs typeface="Tahoma" pitchFamily="34" charset="0"/>
              </a:rPr>
            </a:br>
            <a:br>
              <a:rPr lang="en-US" b="1" u="sng" dirty="0">
                <a:solidFill>
                  <a:srgbClr val="FF0000"/>
                </a:solidFill>
                <a:latin typeface="Comic Sans MS" pitchFamily="66" charset="0"/>
                <a:cs typeface="Tahoma" pitchFamily="34" charset="0"/>
              </a:rPr>
            </a:br>
            <a:br>
              <a:rPr lang="en-US" b="1" u="sng" dirty="0">
                <a:solidFill>
                  <a:srgbClr val="FF0000"/>
                </a:solidFill>
                <a:latin typeface="Comic Sans MS" pitchFamily="66" charset="0"/>
                <a:cs typeface="Tahoma" pitchFamily="34" charset="0"/>
              </a:rPr>
            </a:br>
            <a:br>
              <a:rPr lang="en-US" b="1" u="sng" dirty="0">
                <a:solidFill>
                  <a:srgbClr val="FF0000"/>
                </a:solidFill>
                <a:latin typeface="Comic Sans MS" pitchFamily="66" charset="0"/>
                <a:cs typeface="Tahoma" pitchFamily="34" charset="0"/>
              </a:rPr>
            </a:br>
            <a:br>
              <a:rPr lang="en-US" b="1" u="sng" dirty="0">
                <a:solidFill>
                  <a:srgbClr val="FF0000"/>
                </a:solidFill>
                <a:latin typeface="Comic Sans MS" pitchFamily="66" charset="0"/>
                <a:cs typeface="Tahoma" pitchFamily="34" charset="0"/>
              </a:rPr>
            </a:br>
            <a:br>
              <a:rPr lang="en-US" b="1" u="sng" dirty="0">
                <a:solidFill>
                  <a:srgbClr val="FF0000"/>
                </a:solidFill>
                <a:latin typeface="Comic Sans MS" pitchFamily="66" charset="0"/>
                <a:cs typeface="Tahoma" pitchFamily="34" charset="0"/>
              </a:rPr>
            </a:br>
            <a:br>
              <a:rPr lang="en-US" b="1" u="sng" dirty="0">
                <a:solidFill>
                  <a:srgbClr val="FF0000"/>
                </a:solidFill>
                <a:latin typeface="Comic Sans MS" pitchFamily="66" charset="0"/>
                <a:cs typeface="Tahoma" pitchFamily="34" charset="0"/>
              </a:rPr>
            </a:br>
            <a:br>
              <a:rPr lang="en-US" b="1" u="sng" dirty="0">
                <a:solidFill>
                  <a:srgbClr val="FF0000"/>
                </a:solidFill>
                <a:latin typeface="Comic Sans MS" pitchFamily="66" charset="0"/>
                <a:cs typeface="Tahoma" pitchFamily="34" charset="0"/>
              </a:rPr>
            </a:br>
            <a:r>
              <a:rPr lang="en-US" sz="4000" b="1" u="sng" dirty="0">
                <a:solidFill>
                  <a:srgbClr val="FF0000"/>
                </a:solidFill>
                <a:latin typeface="Comic Sans MS" pitchFamily="66" charset="0"/>
                <a:cs typeface="Tahoma" pitchFamily="34" charset="0"/>
              </a:rPr>
              <a:t>3. Premotor Area ( M3)</a:t>
            </a:r>
            <a:br>
              <a:rPr lang="en-US" sz="4000" b="1" u="sng" dirty="0">
                <a:solidFill>
                  <a:srgbClr val="FF0000"/>
                </a:solidFill>
                <a:latin typeface="Comic Sans MS" pitchFamily="66" charset="0"/>
                <a:cs typeface="Tahoma" pitchFamily="34" charset="0"/>
              </a:rPr>
            </a:br>
            <a:endParaRPr lang="en-US" sz="4000" b="1" dirty="0"/>
          </a:p>
        </p:txBody>
      </p:sp>
      <p:sp>
        <p:nvSpPr>
          <p:cNvPr id="3" name="Content Placeholder 2"/>
          <p:cNvSpPr>
            <a:spLocks noGrp="1"/>
          </p:cNvSpPr>
          <p:nvPr>
            <p:ph sz="quarter" idx="1"/>
          </p:nvPr>
        </p:nvSpPr>
        <p:spPr/>
        <p:txBody>
          <a:bodyPr>
            <a:normAutofit lnSpcReduction="10000"/>
          </a:bodyPr>
          <a:lstStyle/>
          <a:p>
            <a:pPr>
              <a:lnSpc>
                <a:spcPct val="80000"/>
              </a:lnSpc>
              <a:buClr>
                <a:srgbClr val="FF0000"/>
              </a:buClr>
              <a:buSzPct val="125000"/>
              <a:buFont typeface="Wingdings" pitchFamily="2" charset="2"/>
              <a:buChar char="§"/>
              <a:defRPr/>
            </a:pPr>
            <a:r>
              <a:rPr lang="en-US" sz="2800" dirty="0">
                <a:solidFill>
                  <a:schemeClr val="tx1">
                    <a:lumMod val="95000"/>
                    <a:lumOff val="5000"/>
                  </a:schemeClr>
                </a:solidFill>
                <a:latin typeface="Comic Sans MS" pitchFamily="66" charset="0"/>
                <a:cs typeface="Tahoma" pitchFamily="34" charset="0"/>
              </a:rPr>
              <a:t>lies in front of the primary motor area &amp; below supplementary motor area.</a:t>
            </a:r>
          </a:p>
          <a:p>
            <a:pPr>
              <a:lnSpc>
                <a:spcPct val="80000"/>
              </a:lnSpc>
              <a:buClr>
                <a:srgbClr val="FF0000"/>
              </a:buClr>
              <a:buSzPct val="125000"/>
              <a:buFont typeface="Wingdings" pitchFamily="2" charset="2"/>
              <a:buChar char="§"/>
              <a:defRPr/>
            </a:pPr>
            <a:endParaRPr lang="en-US" sz="2800" dirty="0">
              <a:solidFill>
                <a:schemeClr val="tx1">
                  <a:lumMod val="95000"/>
                  <a:lumOff val="5000"/>
                </a:schemeClr>
              </a:solidFill>
              <a:latin typeface="Comic Sans MS" pitchFamily="66" charset="0"/>
              <a:cs typeface="Tahoma" pitchFamily="34" charset="0"/>
            </a:endParaRPr>
          </a:p>
          <a:p>
            <a:pPr>
              <a:lnSpc>
                <a:spcPct val="80000"/>
              </a:lnSpc>
              <a:buClr>
                <a:srgbClr val="FF0000"/>
              </a:buClr>
              <a:buSzPct val="125000"/>
              <a:buFont typeface="Wingdings" pitchFamily="2" charset="2"/>
              <a:buChar char="§"/>
              <a:defRPr/>
            </a:pPr>
            <a:r>
              <a:rPr lang="en-US" sz="2800" dirty="0">
                <a:solidFill>
                  <a:schemeClr val="tx1">
                    <a:lumMod val="95000"/>
                    <a:lumOff val="5000"/>
                  </a:schemeClr>
                </a:solidFill>
                <a:latin typeface="Comic Sans MS" pitchFamily="66" charset="0"/>
                <a:cs typeface="Tahoma" pitchFamily="34" charset="0"/>
              </a:rPr>
              <a:t>Stimulation of the premotor area produces complex coordinated movements, such as setting the body in a certain posture to perform a specific task.</a:t>
            </a:r>
          </a:p>
          <a:p>
            <a:pPr>
              <a:lnSpc>
                <a:spcPct val="80000"/>
              </a:lnSpc>
              <a:buClr>
                <a:srgbClr val="FF0000"/>
              </a:buClr>
              <a:buSzPct val="125000"/>
              <a:buFont typeface="Wingdings" pitchFamily="2" charset="2"/>
              <a:buChar char="§"/>
              <a:defRPr/>
            </a:pPr>
            <a:endParaRPr lang="en-US" sz="2800" dirty="0">
              <a:solidFill>
                <a:schemeClr val="tx1">
                  <a:lumMod val="95000"/>
                  <a:lumOff val="5000"/>
                </a:schemeClr>
              </a:solidFill>
              <a:latin typeface="Comic Sans MS" pitchFamily="66" charset="0"/>
              <a:cs typeface="Tahoma" pitchFamily="34" charset="0"/>
            </a:endParaRPr>
          </a:p>
          <a:p>
            <a:pPr>
              <a:lnSpc>
                <a:spcPct val="80000"/>
              </a:lnSpc>
              <a:buClr>
                <a:srgbClr val="FF0000"/>
              </a:buClr>
              <a:buSzPct val="125000"/>
              <a:buFont typeface="Wingdings" pitchFamily="2" charset="2"/>
              <a:buChar char="§"/>
              <a:defRPr/>
            </a:pPr>
            <a:r>
              <a:rPr lang="en-US" dirty="0">
                <a:latin typeface="Comic Sans MS" pitchFamily="66" charset="0"/>
                <a:cs typeface="Arial" pitchFamily="34" charset="0"/>
              </a:rPr>
              <a:t>It works in association with the supplemental motor area, establishing the motor programs necessary for execution of complex movements</a:t>
            </a:r>
          </a:p>
          <a:p>
            <a:pPr marL="0" indent="0">
              <a:lnSpc>
                <a:spcPct val="80000"/>
              </a:lnSpc>
              <a:buClr>
                <a:srgbClr val="FF0000"/>
              </a:buClr>
              <a:buSzPct val="125000"/>
              <a:buNone/>
              <a:defRPr/>
            </a:pPr>
            <a:endParaRPr lang="en-US" dirty="0">
              <a:latin typeface="Comic Sans MS" pitchFamily="66" charset="0"/>
              <a:cs typeface="Arial" pitchFamily="34" charset="0"/>
            </a:endParaRPr>
          </a:p>
          <a:p>
            <a:pPr lvl="0">
              <a:lnSpc>
                <a:spcPct val="80000"/>
              </a:lnSpc>
              <a:buClr>
                <a:srgbClr val="FF0000"/>
              </a:buClr>
              <a:buSzPct val="125000"/>
              <a:buFont typeface="Wingdings" pitchFamily="2" charset="2"/>
              <a:buChar char="§"/>
              <a:defRPr/>
            </a:pPr>
            <a:r>
              <a:rPr lang="en-US" dirty="0">
                <a:solidFill>
                  <a:prstClr val="black"/>
                </a:solidFill>
                <a:latin typeface="Comic Sans MS" pitchFamily="66" charset="0"/>
                <a:cs typeface="Arial" pitchFamily="34" charset="0"/>
              </a:rPr>
              <a:t>It contains mirror neurons which are important for understanding the action of other people and for learning new skills by imitation.</a:t>
            </a:r>
            <a:endParaRPr lang="en-US" dirty="0">
              <a:solidFill>
                <a:prstClr val="black"/>
              </a:solidFill>
              <a:latin typeface="Comic Sans MS" pitchFamily="66" charset="0"/>
            </a:endParaRPr>
          </a:p>
          <a:p>
            <a:pPr>
              <a:lnSpc>
                <a:spcPct val="80000"/>
              </a:lnSpc>
              <a:buClr>
                <a:srgbClr val="FF0000"/>
              </a:buClr>
              <a:buSzPct val="125000"/>
              <a:buFont typeface="Wingdings" pitchFamily="2" charset="2"/>
              <a:buChar char="§"/>
              <a:defRPr/>
            </a:pPr>
            <a:endParaRPr lang="en-US" dirty="0">
              <a:latin typeface="Comic Sans MS" pitchFamily="66" charset="0"/>
            </a:endParaRPr>
          </a:p>
        </p:txBody>
      </p:sp>
    </p:spTree>
    <p:extLst>
      <p:ext uri="{BB962C8B-B14F-4D97-AF65-F5344CB8AC3E}">
        <p14:creationId xmlns:p14="http://schemas.microsoft.com/office/powerpoint/2010/main" val="1103289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pPr algn="ctr"/>
            <a:r>
              <a:rPr lang="en-US" sz="3600" i="1" dirty="0">
                <a:solidFill>
                  <a:srgbClr val="FF0000"/>
                </a:solidFill>
                <a:effectLst>
                  <a:outerShdw blurRad="38100" dist="38100" dir="2700000" algn="tl">
                    <a:srgbClr val="000000">
                      <a:alpha val="43137"/>
                    </a:srgbClr>
                  </a:outerShdw>
                </a:effectLst>
                <a:latin typeface="Comic Sans MS" pitchFamily="66" charset="0"/>
                <a:cs typeface="Tahoma" pitchFamily="34" charset="0"/>
              </a:rPr>
              <a:t>Premotor Area </a:t>
            </a:r>
            <a:r>
              <a:rPr lang="en-US" sz="3600" i="1" dirty="0" err="1">
                <a:solidFill>
                  <a:srgbClr val="FF0000"/>
                </a:solidFill>
                <a:effectLst>
                  <a:outerShdw blurRad="38100" dist="38100" dir="2700000" algn="tl">
                    <a:srgbClr val="000000">
                      <a:alpha val="43137"/>
                    </a:srgbClr>
                  </a:outerShdw>
                </a:effectLst>
                <a:latin typeface="Comic Sans MS" pitchFamily="66" charset="0"/>
                <a:cs typeface="Tahoma" pitchFamily="34" charset="0"/>
              </a:rPr>
              <a:t>cont</a:t>
            </a:r>
            <a:r>
              <a:rPr lang="en-US" sz="3600" i="1" dirty="0">
                <a:solidFill>
                  <a:srgbClr val="FF0000"/>
                </a:solidFill>
                <a:effectLst>
                  <a:outerShdw blurRad="38100" dist="38100" dir="2700000" algn="tl">
                    <a:srgbClr val="000000">
                      <a:alpha val="43137"/>
                    </a:srgbClr>
                  </a:outerShdw>
                </a:effectLst>
                <a:latin typeface="Comic Sans MS" pitchFamily="66" charset="0"/>
                <a:cs typeface="Tahoma" pitchFamily="34" charset="0"/>
              </a:rPr>
              <a:t>….</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a:bodyPr>
          <a:lstStyle/>
          <a:p>
            <a:r>
              <a:rPr lang="en-US" sz="2000" dirty="0">
                <a:latin typeface="Comic Sans MS" pitchFamily="66" charset="0"/>
                <a:cs typeface="Arial" pitchFamily="34" charset="0"/>
              </a:rPr>
              <a:t>A few highly specialized motor centers have been found in the premotor areas of the human cerebral cortex:</a:t>
            </a:r>
          </a:p>
          <a:p>
            <a:pPr>
              <a:lnSpc>
                <a:spcPct val="110000"/>
              </a:lnSpc>
              <a:spcBef>
                <a:spcPct val="50000"/>
              </a:spcBef>
              <a:defRPr/>
            </a:pPr>
            <a:r>
              <a:rPr lang="en-US" sz="2000" dirty="0" err="1">
                <a:effectLst>
                  <a:outerShdw blurRad="38100" dist="38100" dir="2700000" algn="tl">
                    <a:srgbClr val="000000">
                      <a:alpha val="43137"/>
                    </a:srgbClr>
                  </a:outerShdw>
                </a:effectLst>
                <a:latin typeface="Comic Sans MS" pitchFamily="66" charset="0"/>
                <a:cs typeface="Arial" pitchFamily="34" charset="0"/>
              </a:rPr>
              <a:t>Broca’s</a:t>
            </a:r>
            <a:r>
              <a:rPr lang="en-US" sz="2000" dirty="0">
                <a:effectLst>
                  <a:outerShdw blurRad="38100" dist="38100" dir="2700000" algn="tl">
                    <a:srgbClr val="000000">
                      <a:alpha val="43137"/>
                    </a:srgbClr>
                  </a:outerShdw>
                </a:effectLst>
                <a:latin typeface="Comic Sans MS" pitchFamily="66" charset="0"/>
                <a:cs typeface="Arial" pitchFamily="34" charset="0"/>
              </a:rPr>
              <a:t>  Area  for  Speech</a:t>
            </a:r>
          </a:p>
          <a:p>
            <a:pPr>
              <a:lnSpc>
                <a:spcPct val="110000"/>
              </a:lnSpc>
              <a:spcBef>
                <a:spcPct val="50000"/>
              </a:spcBef>
              <a:defRPr/>
            </a:pPr>
            <a:r>
              <a:rPr lang="en-US" sz="2000" dirty="0">
                <a:effectLst>
                  <a:outerShdw blurRad="38100" dist="38100" dir="2700000" algn="tl">
                    <a:srgbClr val="000000">
                      <a:alpha val="43137"/>
                    </a:srgbClr>
                  </a:outerShdw>
                </a:effectLst>
                <a:latin typeface="Comic Sans MS" pitchFamily="66" charset="0"/>
                <a:cs typeface="Arial" pitchFamily="34" charset="0"/>
              </a:rPr>
              <a:t>The  Frontal  Eye  Movements  Area:</a:t>
            </a:r>
            <a:endParaRPr lang="ar-EG" sz="2000" dirty="0">
              <a:effectLst>
                <a:outerShdw blurRad="38100" dist="38100" dir="2700000" algn="tl">
                  <a:srgbClr val="000000">
                    <a:alpha val="43137"/>
                  </a:srgbClr>
                </a:outerShdw>
              </a:effectLst>
              <a:latin typeface="Comic Sans MS" pitchFamily="66" charset="0"/>
              <a:cs typeface="Arial" pitchFamily="34" charset="0"/>
            </a:endParaRPr>
          </a:p>
          <a:p>
            <a:pPr lvl="1">
              <a:spcBef>
                <a:spcPct val="50000"/>
              </a:spcBef>
              <a:buFont typeface="Wingdings" pitchFamily="2" charset="2"/>
              <a:buChar char="ü"/>
              <a:defRPr/>
            </a:pPr>
            <a:r>
              <a:rPr lang="en-US" sz="1800" b="1" i="1" dirty="0">
                <a:solidFill>
                  <a:schemeClr val="tx1"/>
                </a:solidFill>
                <a:latin typeface="Comic Sans MS" pitchFamily="66" charset="0"/>
                <a:cs typeface="Arial" pitchFamily="34" charset="0"/>
              </a:rPr>
              <a:t>   </a:t>
            </a:r>
            <a:r>
              <a:rPr lang="en-US" sz="1800" dirty="0">
                <a:solidFill>
                  <a:schemeClr val="tx1"/>
                </a:solidFill>
                <a:latin typeface="Comic Sans MS" pitchFamily="66" charset="0"/>
                <a:cs typeface="Arial" pitchFamily="34" charset="0"/>
              </a:rPr>
              <a:t>located above </a:t>
            </a:r>
            <a:r>
              <a:rPr lang="en-US" sz="1800" dirty="0" err="1">
                <a:solidFill>
                  <a:schemeClr val="tx1"/>
                </a:solidFill>
                <a:latin typeface="Comic Sans MS" pitchFamily="66" charset="0"/>
                <a:cs typeface="Arial" pitchFamily="34" charset="0"/>
              </a:rPr>
              <a:t>Broca’s</a:t>
            </a:r>
            <a:r>
              <a:rPr lang="en-US" sz="1800" dirty="0">
                <a:solidFill>
                  <a:schemeClr val="tx1"/>
                </a:solidFill>
                <a:latin typeface="Comic Sans MS" pitchFamily="66" charset="0"/>
                <a:cs typeface="Arial" pitchFamily="34" charset="0"/>
              </a:rPr>
              <a:t> area in the frontal lobe</a:t>
            </a:r>
          </a:p>
          <a:p>
            <a:pPr lvl="1">
              <a:spcBef>
                <a:spcPct val="50000"/>
              </a:spcBef>
              <a:buFont typeface="Wingdings" pitchFamily="2" charset="2"/>
              <a:buChar char="ü"/>
              <a:defRPr/>
            </a:pPr>
            <a:r>
              <a:rPr lang="en-US" sz="1800" dirty="0">
                <a:solidFill>
                  <a:schemeClr val="tx1"/>
                </a:solidFill>
                <a:latin typeface="Comic Sans MS" pitchFamily="66" charset="0"/>
                <a:cs typeface="Arial" pitchFamily="34" charset="0"/>
              </a:rPr>
              <a:t>    controls voluntary movements of the eyes toward different objects in the visual field. </a:t>
            </a:r>
          </a:p>
          <a:p>
            <a:pPr>
              <a:spcBef>
                <a:spcPct val="50000"/>
              </a:spcBef>
              <a:buFont typeface="Wingdings" pitchFamily="2" charset="2"/>
              <a:buChar char="Ø"/>
              <a:defRPr/>
            </a:pPr>
            <a:r>
              <a:rPr lang="en-US" sz="2000" dirty="0">
                <a:effectLst>
                  <a:outerShdw blurRad="38100" dist="38100" dir="2700000" algn="tl">
                    <a:srgbClr val="000000"/>
                  </a:outerShdw>
                </a:effectLst>
                <a:latin typeface="Comic Sans MS" pitchFamily="66" charset="0"/>
                <a:cs typeface="Arial" pitchFamily="34" charset="0"/>
              </a:rPr>
              <a:t>Head  Rotation  Area:</a:t>
            </a:r>
          </a:p>
          <a:p>
            <a:pPr lvl="1">
              <a:spcBef>
                <a:spcPct val="50000"/>
              </a:spcBef>
              <a:buFont typeface="Wingdings" pitchFamily="2" charset="2"/>
              <a:buChar char="ü"/>
              <a:defRPr/>
            </a:pPr>
            <a:r>
              <a:rPr lang="en-US" sz="1700" dirty="0">
                <a:effectLst>
                  <a:outerShdw blurRad="38100" dist="38100" dir="2700000" algn="tl">
                    <a:srgbClr val="000000"/>
                  </a:outerShdw>
                </a:effectLst>
                <a:latin typeface="Arial" pitchFamily="34" charset="0"/>
                <a:cs typeface="Arial" pitchFamily="34" charset="0"/>
              </a:rPr>
              <a:t> </a:t>
            </a:r>
            <a:r>
              <a:rPr lang="en-US" sz="1500" dirty="0">
                <a:latin typeface="Arial" pitchFamily="34" charset="0"/>
                <a:cs typeface="Arial" pitchFamily="34" charset="0"/>
              </a:rPr>
              <a:t> </a:t>
            </a:r>
            <a:r>
              <a:rPr lang="en-US" sz="1800" dirty="0">
                <a:solidFill>
                  <a:schemeClr val="tx1"/>
                </a:solidFill>
                <a:latin typeface="Comic Sans MS" pitchFamily="66" charset="0"/>
                <a:cs typeface="Arial" pitchFamily="34" charset="0"/>
              </a:rPr>
              <a:t>located  just  above  the  eye  movement area in the motor cortex .</a:t>
            </a:r>
          </a:p>
          <a:p>
            <a:pPr lvl="1">
              <a:spcBef>
                <a:spcPct val="50000"/>
              </a:spcBef>
              <a:buFont typeface="Wingdings" pitchFamily="2" charset="2"/>
              <a:buChar char="ü"/>
              <a:defRPr/>
            </a:pPr>
            <a:r>
              <a:rPr lang="en-US" sz="1800" dirty="0">
                <a:solidFill>
                  <a:schemeClr val="tx1"/>
                </a:solidFill>
                <a:latin typeface="Comic Sans MS" pitchFamily="66" charset="0"/>
                <a:cs typeface="Arial" pitchFamily="34" charset="0"/>
              </a:rPr>
              <a:t>  directing the head toward different visual objects .</a:t>
            </a:r>
          </a:p>
          <a:p>
            <a:pPr>
              <a:lnSpc>
                <a:spcPct val="110000"/>
              </a:lnSpc>
              <a:spcBef>
                <a:spcPct val="50000"/>
              </a:spcBef>
              <a:defRPr/>
            </a:pPr>
            <a:r>
              <a:rPr lang="en-US" sz="2000" dirty="0">
                <a:effectLst>
                  <a:outerShdw blurRad="38100" dist="38100" dir="2700000" algn="tl">
                    <a:srgbClr val="000000"/>
                  </a:outerShdw>
                </a:effectLst>
                <a:latin typeface="Comic Sans MS" pitchFamily="66" charset="0"/>
                <a:cs typeface="Arial" pitchFamily="34" charset="0"/>
              </a:rPr>
              <a:t>Area for Hand Skills</a:t>
            </a:r>
          </a:p>
          <a:p>
            <a:pPr lvl="3">
              <a:lnSpc>
                <a:spcPct val="110000"/>
              </a:lnSpc>
              <a:spcBef>
                <a:spcPct val="50000"/>
              </a:spcBef>
              <a:buClr>
                <a:srgbClr val="9FB8CD">
                  <a:shade val="75000"/>
                </a:srgbClr>
              </a:buClr>
              <a:defRPr/>
            </a:pPr>
            <a:r>
              <a:rPr lang="en-US" sz="1600" i="1" dirty="0">
                <a:solidFill>
                  <a:srgbClr val="FF0000"/>
                </a:solidFill>
                <a:latin typeface="Comic Sans MS" pitchFamily="66" charset="0"/>
                <a:cs typeface="Arial" pitchFamily="34" charset="0"/>
              </a:rPr>
              <a:t>Damage to this area causes motor apraxia</a:t>
            </a:r>
            <a:endParaRPr lang="ar-EG" sz="1600" i="1" dirty="0">
              <a:solidFill>
                <a:srgbClr val="FF0000"/>
              </a:solidFill>
              <a:latin typeface="Comic Sans MS" pitchFamily="66" charset="0"/>
              <a:cs typeface="Arial" pitchFamily="34" charset="0"/>
            </a:endParaRPr>
          </a:p>
          <a:p>
            <a:pPr>
              <a:lnSpc>
                <a:spcPct val="110000"/>
              </a:lnSpc>
              <a:spcBef>
                <a:spcPct val="50000"/>
              </a:spcBef>
              <a:defRPr/>
            </a:pPr>
            <a:endParaRPr lang="ar-EG" sz="2000" dirty="0">
              <a:effectLst>
                <a:outerShdw blurRad="38100" dist="38100" dir="2700000" algn="tl">
                  <a:srgbClr val="000000">
                    <a:alpha val="43137"/>
                  </a:srgbClr>
                </a:outerShdw>
              </a:effectLst>
              <a:latin typeface="Comic Sans MS" pitchFamily="66" charset="0"/>
              <a:cs typeface="Arial" pitchFamily="34" charset="0"/>
            </a:endParaRPr>
          </a:p>
        </p:txBody>
      </p:sp>
    </p:spTree>
    <p:extLst>
      <p:ext uri="{BB962C8B-B14F-4D97-AF65-F5344CB8AC3E}">
        <p14:creationId xmlns:p14="http://schemas.microsoft.com/office/powerpoint/2010/main" val="1276060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99592" y="116632"/>
            <a:ext cx="6827489"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1371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4"/>
          <p:cNvSpPr>
            <a:spLocks noGrp="1"/>
          </p:cNvSpPr>
          <p:nvPr>
            <p:ph type="ctrTitle"/>
          </p:nvPr>
        </p:nvSpPr>
        <p:spPr>
          <a:xfrm>
            <a:off x="611561" y="1988841"/>
            <a:ext cx="7776864" cy="1224136"/>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sz="8000" dirty="0">
                <a:solidFill>
                  <a:srgbClr val="FF0000"/>
                </a:solidFill>
                <a:latin typeface="Comic Sans MS" pitchFamily="66" charset="0"/>
              </a:rPr>
              <a:t>Pyramidal Tracts</a:t>
            </a:r>
          </a:p>
        </p:txBody>
      </p:sp>
      <p:sp>
        <p:nvSpPr>
          <p:cNvPr id="13315" name="Slide Number Placeholder 3"/>
          <p:cNvSpPr>
            <a:spLocks noGrp="1"/>
          </p:cNvSpPr>
          <p:nvPr>
            <p:ph type="sldNum" sz="quarter" idx="12"/>
          </p:nvPr>
        </p:nvSpPr>
        <p:spPr>
          <a:noFill/>
        </p:spPr>
        <p:txBody>
          <a:bodyPr/>
          <a:lstStyle/>
          <a:p>
            <a:fld id="{B3EAE318-3B42-43C4-ABF4-2DD60A7F48E7}" type="slidenum">
              <a:rPr lang="ar-SA" smtClean="0">
                <a:solidFill>
                  <a:srgbClr val="464653"/>
                </a:solidFill>
                <a:latin typeface="Arial" pitchFamily="34" charset="0"/>
                <a:cs typeface="Arial" pitchFamily="34" charset="0"/>
              </a:rPr>
              <a:pPr/>
              <a:t>13</a:t>
            </a:fld>
            <a:endParaRPr lang="en-US">
              <a:solidFill>
                <a:srgbClr val="464653"/>
              </a:solidFill>
              <a:latin typeface="Arial" pitchFamily="34" charset="0"/>
              <a:cs typeface="Arial" pitchFamily="34" charset="0"/>
            </a:endParaRPr>
          </a:p>
        </p:txBody>
      </p:sp>
    </p:spTree>
    <p:extLst>
      <p:ext uri="{BB962C8B-B14F-4D97-AF65-F5344CB8AC3E}">
        <p14:creationId xmlns:p14="http://schemas.microsoft.com/office/powerpoint/2010/main" val="4193642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248253" y="-3975"/>
            <a:ext cx="8229600" cy="957213"/>
          </a:xfrm>
          <a:solidFill>
            <a:schemeClr val="accent2">
              <a:lumMod val="20000"/>
              <a:lumOff val="80000"/>
            </a:schemeClr>
          </a:solidFill>
        </p:spPr>
        <p:txBody>
          <a:bodyPr>
            <a:noAutofit/>
          </a:bodyPr>
          <a:lstStyle/>
          <a:p>
            <a:pPr algn="ctr" eaLnBrk="1" hangingPunct="1"/>
            <a:br>
              <a:rPr lang="en-US" sz="2800" dirty="0">
                <a:solidFill>
                  <a:srgbClr val="FF0000"/>
                </a:solidFill>
                <a:effectLst>
                  <a:outerShdw blurRad="38100" dist="38100" dir="2700000" algn="tl">
                    <a:srgbClr val="000000">
                      <a:alpha val="43137"/>
                    </a:srgbClr>
                  </a:outerShdw>
                </a:effectLst>
                <a:latin typeface="Comic Sans MS" pitchFamily="66" charset="0"/>
              </a:rPr>
            </a:br>
            <a:br>
              <a:rPr lang="en-US" sz="2800" dirty="0">
                <a:solidFill>
                  <a:srgbClr val="FF0000"/>
                </a:solidFill>
                <a:effectLst>
                  <a:outerShdw blurRad="38100" dist="38100" dir="2700000" algn="tl">
                    <a:srgbClr val="000000">
                      <a:alpha val="43137"/>
                    </a:srgbClr>
                  </a:outerShdw>
                </a:effectLst>
                <a:latin typeface="Comic Sans MS" pitchFamily="66" charset="0"/>
              </a:rPr>
            </a:br>
            <a:br>
              <a:rPr lang="en-US" sz="2800" dirty="0">
                <a:solidFill>
                  <a:srgbClr val="FF0000"/>
                </a:solidFill>
                <a:effectLst>
                  <a:outerShdw blurRad="38100" dist="38100" dir="2700000" algn="tl">
                    <a:srgbClr val="000000">
                      <a:alpha val="43137"/>
                    </a:srgbClr>
                  </a:outerShdw>
                </a:effectLst>
                <a:latin typeface="Comic Sans MS" pitchFamily="66" charset="0"/>
              </a:rPr>
            </a:br>
            <a:br>
              <a:rPr lang="en-US" sz="2800" dirty="0">
                <a:solidFill>
                  <a:srgbClr val="FF0000"/>
                </a:solidFill>
                <a:effectLst>
                  <a:outerShdw blurRad="38100" dist="38100" dir="2700000" algn="tl">
                    <a:srgbClr val="000000">
                      <a:alpha val="43137"/>
                    </a:srgbClr>
                  </a:outerShdw>
                </a:effectLst>
                <a:latin typeface="Comic Sans MS" pitchFamily="66" charset="0"/>
              </a:rPr>
            </a:br>
            <a:br>
              <a:rPr lang="en-US" sz="2800" dirty="0">
                <a:solidFill>
                  <a:srgbClr val="FF0000"/>
                </a:solidFill>
                <a:effectLst>
                  <a:outerShdw blurRad="38100" dist="38100" dir="2700000" algn="tl">
                    <a:srgbClr val="000000">
                      <a:alpha val="43137"/>
                    </a:srgbClr>
                  </a:outerShdw>
                </a:effectLst>
                <a:latin typeface="Comic Sans MS" pitchFamily="66" charset="0"/>
              </a:rPr>
            </a:br>
            <a:br>
              <a:rPr lang="en-US" sz="2800" dirty="0">
                <a:solidFill>
                  <a:srgbClr val="FF0000"/>
                </a:solidFill>
                <a:effectLst>
                  <a:outerShdw blurRad="38100" dist="38100" dir="2700000" algn="tl">
                    <a:srgbClr val="000000">
                      <a:alpha val="43137"/>
                    </a:srgbClr>
                  </a:outerShdw>
                </a:effectLst>
                <a:latin typeface="Comic Sans MS" pitchFamily="66" charset="0"/>
              </a:rPr>
            </a:br>
            <a:r>
              <a:rPr lang="en-U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Corticospinal ( Pyramidal) Tracts</a:t>
            </a:r>
            <a:br>
              <a:rPr lang="en-US"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1315" name="Rectangle 3"/>
          <p:cNvSpPr>
            <a:spLocks noGrp="1" noChangeArrowheads="1"/>
          </p:cNvSpPr>
          <p:nvPr>
            <p:ph sz="quarter" idx="1"/>
          </p:nvPr>
        </p:nvSpPr>
        <p:spPr>
          <a:xfrm>
            <a:off x="214313" y="836712"/>
            <a:ext cx="8715375" cy="6021288"/>
          </a:xfrm>
        </p:spPr>
        <p:txBody>
          <a:bodyPr>
            <a:normAutofit lnSpcReduction="10000"/>
          </a:bodyPr>
          <a:lstStyle/>
          <a:p>
            <a:pPr marL="0" indent="0" algn="l" rtl="0" eaLnBrk="1" hangingPunct="1">
              <a:lnSpc>
                <a:spcPct val="90000"/>
              </a:lnSpc>
              <a:buNone/>
              <a:defRPr/>
            </a:pPr>
            <a:endParaRPr lang="en-US" sz="2800" b="1" u="sng" dirty="0">
              <a:solidFill>
                <a:srgbClr val="FF0000"/>
              </a:solidFill>
              <a:latin typeface="Comic Sans MS" pitchFamily="66" charset="0"/>
            </a:endParaRPr>
          </a:p>
          <a:p>
            <a:pPr marL="0" indent="0" algn="l" rtl="0" eaLnBrk="1" hangingPunct="1">
              <a:lnSpc>
                <a:spcPct val="90000"/>
              </a:lnSpc>
              <a:buNone/>
              <a:defRPr/>
            </a:pPr>
            <a:r>
              <a:rPr lang="en-US" sz="2800" b="1" u="sng" dirty="0">
                <a:solidFill>
                  <a:srgbClr val="FF0000"/>
                </a:solidFill>
                <a:latin typeface="Comic Sans MS" pitchFamily="66" charset="0"/>
              </a:rPr>
              <a:t>Cells of origin </a:t>
            </a:r>
            <a:r>
              <a:rPr lang="en-US" sz="2800" b="1" u="sng" dirty="0">
                <a:solidFill>
                  <a:srgbClr val="FF0000"/>
                </a:solidFill>
                <a:latin typeface="Comic Sans MS" pitchFamily="66" charset="0"/>
                <a:sym typeface="Wingdings" pitchFamily="2" charset="2"/>
              </a:rPr>
              <a:t>:</a:t>
            </a:r>
          </a:p>
          <a:p>
            <a:pPr algn="l" rtl="0" eaLnBrk="1" hangingPunct="1">
              <a:lnSpc>
                <a:spcPct val="90000"/>
              </a:lnSpc>
              <a:buNone/>
              <a:defRPr/>
            </a:pPr>
            <a:endParaRPr lang="en-US" sz="2400" b="1" dirty="0">
              <a:latin typeface="Comic Sans MS" pitchFamily="66" charset="0"/>
              <a:sym typeface="Wingdings" pitchFamily="2" charset="2"/>
            </a:endParaRPr>
          </a:p>
          <a:p>
            <a:pPr algn="l" rtl="0" eaLnBrk="1" hangingPunct="1">
              <a:lnSpc>
                <a:spcPct val="90000"/>
              </a:lnSpc>
              <a:buClr>
                <a:srgbClr val="FF0000"/>
              </a:buClr>
              <a:buSzPct val="125000"/>
              <a:buFont typeface="Wingdings" pitchFamily="2" charset="2"/>
              <a:buChar char="§"/>
              <a:defRPr/>
            </a:pPr>
            <a:r>
              <a:rPr lang="en-US" sz="2400" dirty="0">
                <a:latin typeface="Comic Sans MS" pitchFamily="66" charset="0"/>
              </a:rPr>
              <a:t>30% originate from the primary motor area, </a:t>
            </a:r>
          </a:p>
          <a:p>
            <a:pPr algn="l" rtl="0" eaLnBrk="1" hangingPunct="1">
              <a:lnSpc>
                <a:spcPct val="90000"/>
              </a:lnSpc>
              <a:buClr>
                <a:srgbClr val="FF0000"/>
              </a:buClr>
              <a:buSzPct val="125000"/>
              <a:buFont typeface="Wingdings" pitchFamily="2" charset="2"/>
              <a:buChar char="§"/>
              <a:defRPr/>
            </a:pPr>
            <a:r>
              <a:rPr lang="en-US" sz="2400" dirty="0">
                <a:latin typeface="Comic Sans MS" pitchFamily="66" charset="0"/>
              </a:rPr>
              <a:t>30% from the premotor areas , and supplementary motor areas</a:t>
            </a:r>
          </a:p>
          <a:p>
            <a:pPr algn="l" rtl="0" eaLnBrk="1" hangingPunct="1">
              <a:lnSpc>
                <a:spcPct val="90000"/>
              </a:lnSpc>
              <a:buClr>
                <a:srgbClr val="FF0000"/>
              </a:buClr>
              <a:buSzPct val="125000"/>
              <a:buFont typeface="Wingdings" pitchFamily="2" charset="2"/>
              <a:buChar char="§"/>
              <a:defRPr/>
            </a:pPr>
            <a:r>
              <a:rPr lang="en-US" sz="2400" dirty="0">
                <a:latin typeface="Comic Sans MS" pitchFamily="66" charset="0"/>
              </a:rPr>
              <a:t>40% from the somatic sensory areas posterior to the central sulcus. </a:t>
            </a:r>
          </a:p>
          <a:p>
            <a:pPr lvl="1">
              <a:lnSpc>
                <a:spcPct val="90000"/>
              </a:lnSpc>
              <a:buClr>
                <a:srgbClr val="FF0000"/>
              </a:buClr>
              <a:buSzPct val="100000"/>
              <a:buFont typeface="Wingdings" pitchFamily="2" charset="2"/>
              <a:buChar char="ü"/>
              <a:defRPr/>
            </a:pPr>
            <a:r>
              <a:rPr lang="en-US" sz="2100" dirty="0">
                <a:latin typeface="Comic Sans MS" pitchFamily="66" charset="0"/>
              </a:rPr>
              <a:t>3</a:t>
            </a:r>
            <a:r>
              <a:rPr lang="en-US" sz="2100" dirty="0">
                <a:solidFill>
                  <a:schemeClr val="tx1">
                    <a:lumMod val="95000"/>
                    <a:lumOff val="5000"/>
                  </a:schemeClr>
                </a:solidFill>
                <a:latin typeface="Comic Sans MS" pitchFamily="66" charset="0"/>
              </a:rPr>
              <a:t>% of the </a:t>
            </a:r>
            <a:r>
              <a:rPr lang="en-US" sz="2100" dirty="0" err="1">
                <a:solidFill>
                  <a:schemeClr val="tx1">
                    <a:lumMod val="95000"/>
                    <a:lumOff val="5000"/>
                  </a:schemeClr>
                </a:solidFill>
                <a:latin typeface="Comic Sans MS" pitchFamily="66" charset="0"/>
              </a:rPr>
              <a:t>fibres</a:t>
            </a:r>
            <a:r>
              <a:rPr lang="en-US" sz="2100" dirty="0">
                <a:solidFill>
                  <a:schemeClr val="tx1">
                    <a:lumMod val="95000"/>
                    <a:lumOff val="5000"/>
                  </a:schemeClr>
                </a:solidFill>
                <a:latin typeface="Comic Sans MS" pitchFamily="66" charset="0"/>
              </a:rPr>
              <a:t> are large myelinated </a:t>
            </a:r>
            <a:r>
              <a:rPr lang="en-US" sz="2100" dirty="0" err="1">
                <a:solidFill>
                  <a:schemeClr val="tx1">
                    <a:lumMod val="95000"/>
                    <a:lumOff val="5000"/>
                  </a:schemeClr>
                </a:solidFill>
                <a:latin typeface="Comic Sans MS" pitchFamily="66" charset="0"/>
              </a:rPr>
              <a:t>fibres</a:t>
            </a:r>
            <a:r>
              <a:rPr lang="en-US" sz="2100" dirty="0">
                <a:solidFill>
                  <a:schemeClr val="tx1">
                    <a:lumMod val="95000"/>
                    <a:lumOff val="5000"/>
                  </a:schemeClr>
                </a:solidFill>
                <a:latin typeface="Comic Sans MS" pitchFamily="66" charset="0"/>
              </a:rPr>
              <a:t>, derived from the large , highly excitable pyramidal Betz cells of MI . These fibers form monosynaptic connections with motor neurons of the spinal cord. </a:t>
            </a:r>
          </a:p>
          <a:p>
            <a:pPr lvl="1">
              <a:lnSpc>
                <a:spcPct val="90000"/>
              </a:lnSpc>
              <a:buClr>
                <a:srgbClr val="FF0000"/>
              </a:buClr>
              <a:buSzPct val="100000"/>
              <a:buFont typeface="Wingdings" pitchFamily="2" charset="2"/>
              <a:buChar char="ü"/>
              <a:defRPr/>
            </a:pPr>
            <a:r>
              <a:rPr lang="en-US" sz="2100" dirty="0">
                <a:solidFill>
                  <a:schemeClr val="tx1">
                    <a:lumMod val="95000"/>
                    <a:lumOff val="5000"/>
                  </a:schemeClr>
                </a:solidFill>
                <a:latin typeface="Comic Sans MS" pitchFamily="66" charset="0"/>
              </a:rPr>
              <a:t>But most of pyramidal fibers are unmyelinated</a:t>
            </a:r>
          </a:p>
          <a:p>
            <a:pPr lvl="1">
              <a:lnSpc>
                <a:spcPct val="90000"/>
              </a:lnSpc>
              <a:buClr>
                <a:srgbClr val="FF0000"/>
              </a:buClr>
              <a:buSzPct val="100000"/>
              <a:buFont typeface="Wingdings" pitchFamily="2" charset="2"/>
              <a:buChar char="ü"/>
              <a:defRPr/>
            </a:pPr>
            <a:r>
              <a:rPr lang="en-US" sz="2100" dirty="0">
                <a:solidFill>
                  <a:schemeClr val="tx1">
                    <a:lumMod val="95000"/>
                    <a:lumOff val="5000"/>
                  </a:schemeClr>
                </a:solidFill>
                <a:latin typeface="Comic Sans MS" pitchFamily="66" charset="0"/>
              </a:rPr>
              <a:t>Fibers from the cerebral cortex descend in </a:t>
            </a:r>
            <a:r>
              <a:rPr lang="en-US" sz="2100" u="sng" dirty="0">
                <a:solidFill>
                  <a:schemeClr val="tx1">
                    <a:lumMod val="95000"/>
                    <a:lumOff val="5000"/>
                  </a:schemeClr>
                </a:solidFill>
                <a:latin typeface="Comic Sans MS" pitchFamily="66" charset="0"/>
              </a:rPr>
              <a:t>corona </a:t>
            </a:r>
            <a:r>
              <a:rPr lang="en-US" sz="2100" u="sng" dirty="0" err="1">
                <a:solidFill>
                  <a:schemeClr val="tx1">
                    <a:lumMod val="95000"/>
                    <a:lumOff val="5000"/>
                  </a:schemeClr>
                </a:solidFill>
                <a:latin typeface="Comic Sans MS" pitchFamily="66" charset="0"/>
              </a:rPr>
              <a:t>radiata</a:t>
            </a:r>
            <a:r>
              <a:rPr lang="en-US" sz="2100" u="sng" dirty="0">
                <a:solidFill>
                  <a:schemeClr val="tx1">
                    <a:lumMod val="95000"/>
                    <a:lumOff val="5000"/>
                  </a:schemeClr>
                </a:solidFill>
                <a:latin typeface="Comic Sans MS" pitchFamily="66" charset="0"/>
              </a:rPr>
              <a:t> </a:t>
            </a:r>
            <a:r>
              <a:rPr lang="en-US" sz="2100" dirty="0">
                <a:solidFill>
                  <a:schemeClr val="tx1">
                    <a:lumMod val="95000"/>
                    <a:lumOff val="5000"/>
                  </a:schemeClr>
                </a:solidFill>
                <a:latin typeface="Comic Sans MS" pitchFamily="66" charset="0"/>
              </a:rPr>
              <a:t>to reach the posterior limb of </a:t>
            </a:r>
            <a:r>
              <a:rPr lang="en-US" sz="2100" u="sng" dirty="0">
                <a:solidFill>
                  <a:schemeClr val="tx1">
                    <a:lumMod val="95000"/>
                    <a:lumOff val="5000"/>
                  </a:schemeClr>
                </a:solidFill>
                <a:effectLst/>
                <a:latin typeface="Comic Sans MS" pitchFamily="66" charset="0"/>
              </a:rPr>
              <a:t>internal capsule (</a:t>
            </a:r>
            <a:r>
              <a:rPr lang="en-US" sz="2100" dirty="0">
                <a:solidFill>
                  <a:schemeClr val="tx1">
                    <a:lumMod val="95000"/>
                    <a:lumOff val="5000"/>
                  </a:schemeClr>
                </a:solidFill>
                <a:effectLst/>
                <a:latin typeface="Comic Sans MS" pitchFamily="66" charset="0"/>
              </a:rPr>
              <a:t>between caudate and putamen nuclei of the basal ganglia)</a:t>
            </a:r>
          </a:p>
          <a:p>
            <a:pPr marL="0" indent="0" algn="l" rtl="0" eaLnBrk="1" hangingPunct="1">
              <a:lnSpc>
                <a:spcPct val="90000"/>
              </a:lnSpc>
              <a:buClr>
                <a:srgbClr val="FF0000"/>
              </a:buClr>
              <a:buSzPct val="100000"/>
              <a:buNone/>
              <a:defRPr/>
            </a:pPr>
            <a:r>
              <a:rPr lang="en-US" sz="2400" dirty="0">
                <a:solidFill>
                  <a:schemeClr val="tx1">
                    <a:lumMod val="95000"/>
                    <a:lumOff val="5000"/>
                  </a:schemeClr>
                </a:solidFill>
                <a:effectLst/>
                <a:latin typeface="Comic Sans MS" pitchFamily="66" charset="0"/>
              </a:rPr>
              <a:t>   </a:t>
            </a:r>
            <a:endParaRPr lang="en-US" sz="2400" dirty="0">
              <a:effectLst/>
              <a:latin typeface="Comic Sans MS" pitchFamily="66" charset="0"/>
            </a:endParaRPr>
          </a:p>
        </p:txBody>
      </p:sp>
    </p:spTree>
    <p:extLst>
      <p:ext uri="{BB962C8B-B14F-4D97-AF65-F5344CB8AC3E}">
        <p14:creationId xmlns:p14="http://schemas.microsoft.com/office/powerpoint/2010/main" val="2786550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63" name="Rectangle 3"/>
          <p:cNvSpPr>
            <a:spLocks noGrp="1" noChangeArrowheads="1"/>
          </p:cNvSpPr>
          <p:nvPr>
            <p:ph sz="quarter" idx="1"/>
          </p:nvPr>
        </p:nvSpPr>
        <p:spPr>
          <a:xfrm>
            <a:off x="0" y="-171400"/>
            <a:ext cx="5076056" cy="6886525"/>
          </a:xfrm>
        </p:spPr>
        <p:txBody>
          <a:bodyPr>
            <a:normAutofit/>
          </a:bodyPr>
          <a:lstStyle/>
          <a:p>
            <a:pPr marL="0" indent="0" algn="l" rtl="0" eaLnBrk="1" hangingPunct="1">
              <a:lnSpc>
                <a:spcPct val="80000"/>
              </a:lnSpc>
              <a:buClr>
                <a:srgbClr val="FF0000"/>
              </a:buClr>
              <a:buSzPct val="125000"/>
              <a:buNone/>
              <a:defRPr/>
            </a:pPr>
            <a:endParaRPr lang="en-US" sz="2000" dirty="0">
              <a:solidFill>
                <a:schemeClr val="tx1">
                  <a:lumMod val="95000"/>
                  <a:lumOff val="5000"/>
                </a:schemeClr>
              </a:solidFill>
              <a:latin typeface="Comic Sans MS" pitchFamily="66" charset="0"/>
              <a:cs typeface="+mj-cs"/>
            </a:endParaRPr>
          </a:p>
          <a:p>
            <a:pPr algn="l" rtl="0" eaLnBrk="1" hangingPunct="1">
              <a:lnSpc>
                <a:spcPct val="80000"/>
              </a:lnSpc>
              <a:buClr>
                <a:srgbClr val="FF0000"/>
              </a:buClr>
              <a:buSzPct val="125000"/>
              <a:buFont typeface="Wingdings" pitchFamily="2" charset="2"/>
              <a:buChar char="§"/>
              <a:defRPr/>
            </a:pPr>
            <a:r>
              <a:rPr lang="en-US" sz="2000" dirty="0">
                <a:solidFill>
                  <a:schemeClr val="tx1">
                    <a:lumMod val="95000"/>
                    <a:lumOff val="5000"/>
                  </a:schemeClr>
                </a:solidFill>
                <a:effectLst/>
                <a:latin typeface="Comic Sans MS" pitchFamily="66" charset="0"/>
                <a:cs typeface="+mj-cs"/>
              </a:rPr>
              <a:t>Then descend through the cerebral peduncle of midbrain and then through pons. </a:t>
            </a:r>
          </a:p>
          <a:p>
            <a:pPr algn="l" rtl="0" eaLnBrk="1" hangingPunct="1">
              <a:lnSpc>
                <a:spcPct val="80000"/>
              </a:lnSpc>
              <a:buFont typeface="Wingdings" pitchFamily="2" charset="2"/>
              <a:buChar char="ü"/>
              <a:defRPr/>
            </a:pPr>
            <a:r>
              <a:rPr lang="en-US" sz="2000" dirty="0">
                <a:solidFill>
                  <a:schemeClr val="tx1">
                    <a:lumMod val="95000"/>
                    <a:lumOff val="5000"/>
                  </a:schemeClr>
                </a:solidFill>
                <a:latin typeface="Comic Sans MS" pitchFamily="66" charset="0"/>
                <a:sym typeface="Wingdings" pitchFamily="2" charset="2"/>
              </a:rPr>
              <a:t>Some fibers cross in brainstem to</a:t>
            </a:r>
          </a:p>
          <a:p>
            <a:pPr algn="l" rtl="0" eaLnBrk="1" hangingPunct="1">
              <a:lnSpc>
                <a:spcPct val="80000"/>
              </a:lnSpc>
              <a:buNone/>
              <a:defRPr/>
            </a:pPr>
            <a:r>
              <a:rPr lang="en-US" sz="2000" dirty="0">
                <a:solidFill>
                  <a:schemeClr val="tx1">
                    <a:lumMod val="95000"/>
                    <a:lumOff val="5000"/>
                  </a:schemeClr>
                </a:solidFill>
                <a:latin typeface="Comic Sans MS" pitchFamily="66" charset="0"/>
                <a:sym typeface="Wingdings" pitchFamily="2" charset="2"/>
              </a:rPr>
              <a:t>supply contralateral cranial nerve nuclei</a:t>
            </a:r>
          </a:p>
          <a:p>
            <a:pPr algn="l" rtl="0" eaLnBrk="1" hangingPunct="1">
              <a:lnSpc>
                <a:spcPct val="80000"/>
              </a:lnSpc>
              <a:buNone/>
              <a:defRPr/>
            </a:pPr>
            <a:r>
              <a:rPr lang="en-US" sz="2000" dirty="0">
                <a:solidFill>
                  <a:schemeClr val="tx1">
                    <a:lumMod val="95000"/>
                    <a:lumOff val="5000"/>
                  </a:schemeClr>
                </a:solidFill>
                <a:latin typeface="Comic Sans MS" pitchFamily="66" charset="0"/>
                <a:sym typeface="Wingdings" pitchFamily="2" charset="2"/>
              </a:rPr>
              <a:t>constitute the Corticobulbar tract  . </a:t>
            </a:r>
            <a:endParaRPr lang="en-US" sz="2000" dirty="0">
              <a:solidFill>
                <a:schemeClr val="tx1">
                  <a:lumMod val="95000"/>
                  <a:lumOff val="5000"/>
                </a:schemeClr>
              </a:solidFill>
              <a:effectLst/>
              <a:latin typeface="Comic Sans MS" pitchFamily="66" charset="0"/>
              <a:cs typeface="+mj-cs"/>
            </a:endParaRPr>
          </a:p>
          <a:p>
            <a:pPr algn="l" rtl="0" eaLnBrk="1" hangingPunct="1">
              <a:lnSpc>
                <a:spcPct val="80000"/>
              </a:lnSpc>
              <a:buClr>
                <a:srgbClr val="FF0000"/>
              </a:buClr>
              <a:buSzPct val="100000"/>
              <a:buFont typeface="Wingdings" pitchFamily="2" charset="2"/>
              <a:buChar char="§"/>
              <a:defRPr/>
            </a:pPr>
            <a:r>
              <a:rPr lang="en-US" sz="2000" dirty="0">
                <a:solidFill>
                  <a:schemeClr val="tx1">
                    <a:lumMod val="95000"/>
                    <a:lumOff val="5000"/>
                  </a:schemeClr>
                </a:solidFill>
                <a:effectLst/>
                <a:latin typeface="Comic Sans MS" pitchFamily="66" charset="0"/>
                <a:cs typeface="+mj-cs"/>
              </a:rPr>
              <a:t>In the lower  medulla</a:t>
            </a:r>
          </a:p>
          <a:p>
            <a:pPr algn="l" rtl="0" eaLnBrk="1" hangingPunct="1">
              <a:lnSpc>
                <a:spcPct val="80000"/>
              </a:lnSpc>
              <a:buClr>
                <a:srgbClr val="FF0000"/>
              </a:buClr>
              <a:buSzPct val="100000"/>
              <a:buFont typeface="Wingdings" pitchFamily="2" charset="2"/>
              <a:buChar char="§"/>
              <a:defRPr/>
            </a:pPr>
            <a:r>
              <a:rPr lang="en-US" sz="2000" dirty="0">
                <a:solidFill>
                  <a:schemeClr val="tx1">
                    <a:lumMod val="95000"/>
                    <a:lumOff val="5000"/>
                  </a:schemeClr>
                </a:solidFill>
                <a:effectLst/>
                <a:latin typeface="Comic Sans MS" pitchFamily="66" charset="0"/>
                <a:cs typeface="+mj-cs"/>
              </a:rPr>
              <a:t>around 80% of the </a:t>
            </a:r>
            <a:r>
              <a:rPr lang="en-US" sz="2000" dirty="0" err="1">
                <a:solidFill>
                  <a:schemeClr val="tx1">
                    <a:lumMod val="95000"/>
                    <a:lumOff val="5000"/>
                  </a:schemeClr>
                </a:solidFill>
                <a:effectLst/>
                <a:latin typeface="Comic Sans MS" pitchFamily="66" charset="0"/>
                <a:cs typeface="+mj-cs"/>
              </a:rPr>
              <a:t>fibre</a:t>
            </a:r>
            <a:r>
              <a:rPr lang="en-US" sz="2000" dirty="0" err="1">
                <a:solidFill>
                  <a:schemeClr val="tx1">
                    <a:lumMod val="95000"/>
                    <a:lumOff val="5000"/>
                  </a:schemeClr>
                </a:solidFill>
                <a:latin typeface="Comic Sans MS" pitchFamily="66" charset="0"/>
                <a:cs typeface="+mj-cs"/>
              </a:rPr>
              <a:t>s</a:t>
            </a:r>
            <a:r>
              <a:rPr lang="en-US" sz="2000" dirty="0">
                <a:solidFill>
                  <a:schemeClr val="tx1">
                    <a:lumMod val="95000"/>
                    <a:lumOff val="5000"/>
                  </a:schemeClr>
                </a:solidFill>
                <a:latin typeface="Comic Sans MS" pitchFamily="66" charset="0"/>
                <a:cs typeface="+mj-cs"/>
              </a:rPr>
              <a:t> </a:t>
            </a:r>
            <a:r>
              <a:rPr lang="en-US" sz="2000" dirty="0">
                <a:solidFill>
                  <a:schemeClr val="tx1">
                    <a:lumMod val="95000"/>
                    <a:lumOff val="5000"/>
                  </a:schemeClr>
                </a:solidFill>
                <a:effectLst/>
                <a:latin typeface="Comic Sans MS" pitchFamily="66" charset="0"/>
                <a:cs typeface="+mj-cs"/>
              </a:rPr>
              <a:t>cross to the</a:t>
            </a:r>
          </a:p>
          <a:p>
            <a:pPr marL="0" indent="0" algn="l" rtl="0" eaLnBrk="1" hangingPunct="1">
              <a:lnSpc>
                <a:spcPct val="80000"/>
              </a:lnSpc>
              <a:buClr>
                <a:srgbClr val="FF0000"/>
              </a:buClr>
              <a:buSzPct val="100000"/>
              <a:buNone/>
              <a:defRPr/>
            </a:pPr>
            <a:r>
              <a:rPr lang="en-US" sz="2000" dirty="0">
                <a:solidFill>
                  <a:schemeClr val="tx1">
                    <a:lumMod val="95000"/>
                    <a:lumOff val="5000"/>
                  </a:schemeClr>
                </a:solidFill>
                <a:effectLst/>
                <a:latin typeface="Comic Sans MS" pitchFamily="66" charset="0"/>
                <a:cs typeface="+mj-cs"/>
              </a:rPr>
              <a:t>opposite side and descend in the lateral</a:t>
            </a:r>
            <a:r>
              <a:rPr lang="en-US" sz="2000" dirty="0">
                <a:solidFill>
                  <a:schemeClr val="tx1">
                    <a:lumMod val="95000"/>
                    <a:lumOff val="5000"/>
                  </a:schemeClr>
                </a:solidFill>
                <a:effectLst/>
                <a:latin typeface="Comic Sans MS" pitchFamily="66" charset="0"/>
              </a:rPr>
              <a:t> column of spinal cord</a:t>
            </a:r>
            <a:r>
              <a:rPr lang="en-US" sz="2000" dirty="0">
                <a:solidFill>
                  <a:schemeClr val="tx1">
                    <a:lumMod val="95000"/>
                    <a:lumOff val="5000"/>
                  </a:schemeClr>
                </a:solidFill>
                <a:effectLst/>
                <a:latin typeface="Comic Sans MS" pitchFamily="66" charset="0"/>
                <a:cs typeface="+mj-cs"/>
              </a:rPr>
              <a:t> as the </a:t>
            </a:r>
            <a:r>
              <a:rPr lang="en-US" sz="2000" u="sng" dirty="0">
                <a:solidFill>
                  <a:schemeClr val="accent1"/>
                </a:solidFill>
                <a:effectLst>
                  <a:outerShdw blurRad="38100" dist="38100" dir="2700000" algn="tl">
                    <a:srgbClr val="000000">
                      <a:alpha val="43137"/>
                    </a:srgbClr>
                  </a:outerShdw>
                </a:effectLst>
                <a:latin typeface="Comic Sans MS" pitchFamily="66" charset="0"/>
                <a:cs typeface="+mj-cs"/>
              </a:rPr>
              <a:t>Lateral Corticospinal Tract </a:t>
            </a:r>
            <a:r>
              <a:rPr lang="en-US" sz="2000" dirty="0">
                <a:solidFill>
                  <a:schemeClr val="accent1"/>
                </a:solidFill>
                <a:effectLst>
                  <a:outerShdw blurRad="38100" dist="38100" dir="2700000" algn="tl">
                    <a:srgbClr val="000000">
                      <a:alpha val="43137"/>
                    </a:srgbClr>
                  </a:outerShdw>
                </a:effectLst>
                <a:latin typeface="Comic Sans MS" pitchFamily="66" charset="0"/>
                <a:cs typeface="+mj-cs"/>
              </a:rPr>
              <a:t>. </a:t>
            </a:r>
          </a:p>
          <a:p>
            <a:pPr>
              <a:lnSpc>
                <a:spcPct val="80000"/>
              </a:lnSpc>
              <a:buClr>
                <a:srgbClr val="FF0000"/>
              </a:buClr>
              <a:buSzPct val="100000"/>
              <a:buFont typeface="Wingdings" pitchFamily="2" charset="2"/>
              <a:buChar char="§"/>
              <a:defRPr/>
            </a:pPr>
            <a:r>
              <a:rPr lang="en-US" sz="2000" dirty="0">
                <a:solidFill>
                  <a:schemeClr val="tx1">
                    <a:lumMod val="95000"/>
                    <a:lumOff val="5000"/>
                  </a:schemeClr>
                </a:solidFill>
                <a:effectLst/>
                <a:latin typeface="Comic Sans MS" pitchFamily="66" charset="0"/>
                <a:cs typeface="+mj-cs"/>
              </a:rPr>
              <a:t>Some of these </a:t>
            </a:r>
            <a:r>
              <a:rPr lang="en-US" sz="2000" dirty="0" err="1">
                <a:solidFill>
                  <a:schemeClr val="tx1">
                    <a:lumMod val="95000"/>
                    <a:lumOff val="5000"/>
                  </a:schemeClr>
                </a:solidFill>
                <a:effectLst/>
                <a:latin typeface="Comic Sans MS" pitchFamily="66" charset="0"/>
                <a:cs typeface="+mj-cs"/>
              </a:rPr>
              <a:t>fibres</a:t>
            </a:r>
            <a:r>
              <a:rPr lang="en-US" sz="2000" dirty="0">
                <a:solidFill>
                  <a:schemeClr val="tx1">
                    <a:lumMod val="95000"/>
                    <a:lumOff val="5000"/>
                  </a:schemeClr>
                </a:solidFill>
                <a:effectLst/>
                <a:latin typeface="Comic Sans MS" pitchFamily="66" charset="0"/>
                <a:cs typeface="+mj-cs"/>
              </a:rPr>
              <a:t> end monosynaptically on contralateral  anterior horn cells but the majority end on </a:t>
            </a:r>
            <a:r>
              <a:rPr lang="en-US" sz="2000" dirty="0">
                <a:solidFill>
                  <a:prstClr val="black">
                    <a:lumMod val="95000"/>
                    <a:lumOff val="5000"/>
                  </a:prstClr>
                </a:solidFill>
                <a:latin typeface="Comic Sans MS" pitchFamily="66" charset="0"/>
              </a:rPr>
              <a:t>interneurons </a:t>
            </a:r>
            <a:r>
              <a:rPr lang="en-US" sz="2000" dirty="0">
                <a:solidFill>
                  <a:schemeClr val="tx1">
                    <a:lumMod val="95000"/>
                    <a:lumOff val="5000"/>
                  </a:schemeClr>
                </a:solidFill>
                <a:effectLst/>
                <a:latin typeface="Comic Sans MS" pitchFamily="66" charset="0"/>
                <a:cs typeface="+mj-cs"/>
              </a:rPr>
              <a:t>in the intermediate region of the spinal cord grey matter</a:t>
            </a:r>
          </a:p>
          <a:p>
            <a:pPr>
              <a:lnSpc>
                <a:spcPct val="80000"/>
              </a:lnSpc>
              <a:buClr>
                <a:srgbClr val="FF0000"/>
              </a:buClr>
              <a:buSzPct val="100000"/>
              <a:buFont typeface="Wingdings" pitchFamily="2" charset="2"/>
              <a:buChar char="§"/>
              <a:defRPr/>
            </a:pPr>
            <a:r>
              <a:rPr lang="en-US" sz="2000" i="1" dirty="0">
                <a:solidFill>
                  <a:srgbClr val="C00000"/>
                </a:solidFill>
                <a:effectLst>
                  <a:outerShdw blurRad="38100" dist="38100" dir="2700000" algn="tl">
                    <a:srgbClr val="000000">
                      <a:alpha val="43137"/>
                    </a:srgbClr>
                  </a:outerShdw>
                </a:effectLst>
                <a:latin typeface="Comic Sans MS" pitchFamily="66" charset="0"/>
              </a:rPr>
              <a:t>These fibers controls and initiates fine discrete skilled movement of distal limb muscles (i.e. Fingers and hands)</a:t>
            </a:r>
            <a:endParaRPr lang="en-US" sz="2000" i="1" dirty="0">
              <a:solidFill>
                <a:srgbClr val="C00000"/>
              </a:solidFill>
              <a:effectLst>
                <a:outerShdw blurRad="38100" dist="38100" dir="2700000" algn="tl">
                  <a:srgbClr val="000000">
                    <a:alpha val="43137"/>
                  </a:srgbClr>
                </a:outerShdw>
              </a:effectLst>
              <a:latin typeface="Comic Sans MS" pitchFamily="66" charset="0"/>
              <a:cs typeface="+mj-c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5692" y="116632"/>
            <a:ext cx="3920877" cy="603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1567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3" descr="da4c18ff8_gif"/>
          <p:cNvPicPr>
            <a:picLocks noGrp="1" noChangeAspect="1" noChangeArrowheads="1"/>
          </p:cNvPicPr>
          <p:nvPr>
            <p:ph sz="quarter" idx="2"/>
          </p:nvPr>
        </p:nvPicPr>
        <p:blipFill>
          <a:blip r:embed="rId2"/>
          <a:stretch>
            <a:fillRect/>
          </a:stretch>
        </p:blipFill>
        <p:spPr bwMode="auto">
          <a:xfrm>
            <a:off x="4643406" y="214290"/>
            <a:ext cx="4500594" cy="6643710"/>
          </a:xfrm>
          <a:prstGeom prst="rect">
            <a:avLst/>
          </a:prstGeom>
          <a:noFill/>
          <a:ln w="9525">
            <a:noFill/>
            <a:miter lim="800000"/>
            <a:headEnd/>
            <a:tailEnd/>
          </a:ln>
        </p:spPr>
      </p:pic>
      <p:pic>
        <p:nvPicPr>
          <p:cNvPr id="4" name="Content Placeholder 3"/>
          <p:cNvPicPr>
            <a:picLocks noGrp="1" noChangeAspect="1"/>
          </p:cNvPicPr>
          <p:nvPr>
            <p:ph sz="quarter" idx="1"/>
          </p:nvPr>
        </p:nvPicPr>
        <p:blipFill rotWithShape="1">
          <a:blip r:embed="rId3"/>
          <a:srcRect b="6822"/>
          <a:stretch/>
        </p:blipFill>
        <p:spPr>
          <a:xfrm>
            <a:off x="457200" y="1772816"/>
            <a:ext cx="4041775" cy="4248472"/>
          </a:xfrm>
          <a:prstGeom prst="rect">
            <a:avLst/>
          </a:prstGeom>
        </p:spPr>
      </p:pic>
    </p:spTree>
    <p:extLst>
      <p:ext uri="{BB962C8B-B14F-4D97-AF65-F5344CB8AC3E}">
        <p14:creationId xmlns:p14="http://schemas.microsoft.com/office/powerpoint/2010/main" val="330115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Slide Number Placeholder 3"/>
          <p:cNvSpPr>
            <a:spLocks noGrp="1"/>
          </p:cNvSpPr>
          <p:nvPr>
            <p:ph type="sldNum" sz="quarter" idx="12"/>
          </p:nvPr>
        </p:nvSpPr>
        <p:spPr/>
        <p:txBody>
          <a:bodyPr/>
          <a:lstStyle/>
          <a:p>
            <a:pPr>
              <a:defRPr/>
            </a:pPr>
            <a:fld id="{E12B85E6-944E-4D6B-92FF-765E3C4FF54D}" type="slidenum">
              <a:rPr lang="ar-SA" smtClean="0">
                <a:solidFill>
                  <a:srgbClr val="464653"/>
                </a:solidFill>
              </a:rPr>
              <a:pPr>
                <a:defRPr/>
              </a:pPr>
              <a:t>17</a:t>
            </a:fld>
            <a:endParaRPr lang="en-US" dirty="0">
              <a:solidFill>
                <a:srgbClr val="464653"/>
              </a:solidFill>
            </a:endParaRPr>
          </a:p>
        </p:txBody>
      </p:sp>
      <p:sp>
        <p:nvSpPr>
          <p:cNvPr id="143363" name="Rectangle 3"/>
          <p:cNvSpPr>
            <a:spLocks noGrp="1" noChangeArrowheads="1"/>
          </p:cNvSpPr>
          <p:nvPr>
            <p:ph sz="quarter" idx="1"/>
          </p:nvPr>
        </p:nvSpPr>
        <p:spPr>
          <a:xfrm>
            <a:off x="0" y="142875"/>
            <a:ext cx="3995936" cy="6715125"/>
          </a:xfrm>
        </p:spPr>
        <p:txBody>
          <a:bodyPr/>
          <a:lstStyle/>
          <a:p>
            <a:pPr algn="l" rtl="0" eaLnBrk="1" hangingPunct="1">
              <a:lnSpc>
                <a:spcPct val="80000"/>
              </a:lnSpc>
              <a:buClr>
                <a:srgbClr val="FF0000"/>
              </a:buClr>
              <a:buSzPct val="99000"/>
              <a:buFont typeface="Wingdings" pitchFamily="2" charset="2"/>
              <a:buChar char="§"/>
              <a:defRPr/>
            </a:pPr>
            <a:endParaRPr lang="en-US" sz="2000" dirty="0">
              <a:solidFill>
                <a:schemeClr val="tx1">
                  <a:lumMod val="95000"/>
                  <a:lumOff val="5000"/>
                </a:schemeClr>
              </a:solidFill>
              <a:latin typeface="Comic Sans MS" pitchFamily="66" charset="0"/>
              <a:cs typeface="Tahoma" pitchFamily="34" charset="0"/>
            </a:endParaRPr>
          </a:p>
          <a:p>
            <a:pPr algn="l" rtl="0" eaLnBrk="1" hangingPunct="1">
              <a:lnSpc>
                <a:spcPct val="80000"/>
              </a:lnSpc>
              <a:buClr>
                <a:srgbClr val="FF0000"/>
              </a:buClr>
              <a:buSzPct val="99000"/>
              <a:buFont typeface="Wingdings" pitchFamily="2" charset="2"/>
              <a:buChar char="§"/>
              <a:defRPr/>
            </a:pPr>
            <a:endParaRPr lang="en-US" sz="2000" dirty="0">
              <a:solidFill>
                <a:schemeClr val="tx1">
                  <a:lumMod val="95000"/>
                  <a:lumOff val="5000"/>
                </a:schemeClr>
              </a:solidFill>
              <a:latin typeface="Comic Sans MS" pitchFamily="66" charset="0"/>
              <a:cs typeface="Tahoma" pitchFamily="34" charset="0"/>
            </a:endParaRPr>
          </a:p>
          <a:p>
            <a:pPr algn="l" rtl="0" eaLnBrk="1" hangingPunct="1">
              <a:lnSpc>
                <a:spcPct val="80000"/>
              </a:lnSpc>
              <a:buClr>
                <a:srgbClr val="FF0000"/>
              </a:buClr>
              <a:buSzPct val="99000"/>
              <a:buFont typeface="Wingdings" pitchFamily="2" charset="2"/>
              <a:buChar char="§"/>
              <a:defRPr/>
            </a:pPr>
            <a:r>
              <a:rPr lang="en-US" sz="2000" dirty="0">
                <a:solidFill>
                  <a:schemeClr val="tx1">
                    <a:lumMod val="95000"/>
                    <a:lumOff val="5000"/>
                  </a:schemeClr>
                </a:solidFill>
                <a:latin typeface="Comic Sans MS" pitchFamily="66" charset="0"/>
                <a:cs typeface="Tahoma" pitchFamily="34" charset="0"/>
              </a:rPr>
              <a:t>The remaining 20 % of</a:t>
            </a:r>
          </a:p>
          <a:p>
            <a:pPr marL="0" indent="0" algn="l" rtl="0" eaLnBrk="1" hangingPunct="1">
              <a:lnSpc>
                <a:spcPct val="80000"/>
              </a:lnSpc>
              <a:buClr>
                <a:srgbClr val="FF0000"/>
              </a:buClr>
              <a:buSzPct val="99000"/>
              <a:buNone/>
              <a:defRPr/>
            </a:pPr>
            <a:r>
              <a:rPr lang="en-US" sz="2000" dirty="0">
                <a:solidFill>
                  <a:schemeClr val="tx1">
                    <a:lumMod val="95000"/>
                    <a:lumOff val="5000"/>
                  </a:schemeClr>
                </a:solidFill>
                <a:latin typeface="Comic Sans MS" pitchFamily="66" charset="0"/>
                <a:cs typeface="Tahoma" pitchFamily="34" charset="0"/>
              </a:rPr>
              <a:t>corticospinal fibers do not</a:t>
            </a:r>
          </a:p>
          <a:p>
            <a:pPr marL="0" indent="0" algn="l" rtl="0" eaLnBrk="1" hangingPunct="1">
              <a:lnSpc>
                <a:spcPct val="80000"/>
              </a:lnSpc>
              <a:buClr>
                <a:srgbClr val="FF0000"/>
              </a:buClr>
              <a:buSzPct val="99000"/>
              <a:buNone/>
              <a:defRPr/>
            </a:pPr>
            <a:r>
              <a:rPr lang="en-US" sz="2000" dirty="0">
                <a:solidFill>
                  <a:schemeClr val="tx1">
                    <a:lumMod val="95000"/>
                    <a:lumOff val="5000"/>
                  </a:schemeClr>
                </a:solidFill>
                <a:latin typeface="Comic Sans MS" pitchFamily="66" charset="0"/>
                <a:cs typeface="Tahoma" pitchFamily="34" charset="0"/>
              </a:rPr>
              <a:t>decussate in the medulla .</a:t>
            </a:r>
          </a:p>
          <a:p>
            <a:pPr algn="l" rtl="0" eaLnBrk="1" hangingPunct="1">
              <a:lnSpc>
                <a:spcPct val="90000"/>
              </a:lnSpc>
              <a:buClr>
                <a:srgbClr val="FF0000"/>
              </a:buClr>
              <a:buSzPct val="99000"/>
              <a:buFont typeface="Wingdings" pitchFamily="2" charset="2"/>
              <a:buChar char="§"/>
              <a:defRPr/>
            </a:pPr>
            <a:r>
              <a:rPr lang="en-US" sz="2000" dirty="0">
                <a:latin typeface="Comic Sans MS" pitchFamily="66" charset="0"/>
                <a:cs typeface="Tahoma" pitchFamily="34" charset="0"/>
              </a:rPr>
              <a:t>They descend ipsilaterally</a:t>
            </a:r>
          </a:p>
          <a:p>
            <a:pPr marL="0" indent="0" algn="l" rtl="0" eaLnBrk="1" hangingPunct="1">
              <a:lnSpc>
                <a:spcPct val="90000"/>
              </a:lnSpc>
              <a:buClr>
                <a:srgbClr val="FF0000"/>
              </a:buClr>
              <a:buSzPct val="99000"/>
              <a:buNone/>
              <a:defRPr/>
            </a:pPr>
            <a:r>
              <a:rPr lang="en-US" sz="2000" dirty="0">
                <a:solidFill>
                  <a:schemeClr val="tx1">
                    <a:lumMod val="95000"/>
                    <a:lumOff val="5000"/>
                  </a:schemeClr>
                </a:solidFill>
                <a:latin typeface="Comic Sans MS" pitchFamily="66" charset="0"/>
                <a:cs typeface="Tahoma" pitchFamily="34" charset="0"/>
              </a:rPr>
              <a:t> in the ventral column of the</a:t>
            </a:r>
          </a:p>
          <a:p>
            <a:pPr marL="0" indent="0" algn="l" rtl="0" eaLnBrk="1" hangingPunct="1">
              <a:lnSpc>
                <a:spcPct val="90000"/>
              </a:lnSpc>
              <a:buClr>
                <a:srgbClr val="FF0000"/>
              </a:buClr>
              <a:buSzPct val="99000"/>
              <a:buNone/>
              <a:defRPr/>
            </a:pPr>
            <a:r>
              <a:rPr lang="en-US" sz="2000" dirty="0">
                <a:solidFill>
                  <a:schemeClr val="tx1">
                    <a:lumMod val="95000"/>
                    <a:lumOff val="5000"/>
                  </a:schemeClr>
                </a:solidFill>
                <a:latin typeface="Comic Sans MS" pitchFamily="66" charset="0"/>
                <a:cs typeface="Tahoma" pitchFamily="34" charset="0"/>
              </a:rPr>
              <a:t>spinal cord white matter ,</a:t>
            </a:r>
          </a:p>
          <a:p>
            <a:pPr marL="0" indent="0" algn="l" rtl="0" eaLnBrk="1" hangingPunct="1">
              <a:lnSpc>
                <a:spcPct val="90000"/>
              </a:lnSpc>
              <a:buClr>
                <a:srgbClr val="FF0000"/>
              </a:buClr>
              <a:buSzPct val="99000"/>
              <a:buNone/>
              <a:defRPr/>
            </a:pPr>
            <a:r>
              <a:rPr lang="en-US" sz="2000" dirty="0">
                <a:solidFill>
                  <a:schemeClr val="tx1">
                    <a:lumMod val="95000"/>
                    <a:lumOff val="5000"/>
                  </a:schemeClr>
                </a:solidFill>
                <a:latin typeface="Comic Sans MS" pitchFamily="66" charset="0"/>
                <a:cs typeface="Tahoma" pitchFamily="34" charset="0"/>
              </a:rPr>
              <a:t>Constituting the  </a:t>
            </a:r>
            <a:r>
              <a:rPr lang="en-US" sz="2000" u="sng" dirty="0">
                <a:solidFill>
                  <a:schemeClr val="tx1">
                    <a:lumMod val="95000"/>
                    <a:lumOff val="5000"/>
                  </a:schemeClr>
                </a:solidFill>
                <a:effectLst/>
                <a:latin typeface="Comic Sans MS" pitchFamily="66" charset="0"/>
                <a:cs typeface="Tahoma" pitchFamily="34" charset="0"/>
              </a:rPr>
              <a:t>Ventral </a:t>
            </a:r>
          </a:p>
          <a:p>
            <a:pPr marL="0" indent="0" algn="l" rtl="0" eaLnBrk="1" hangingPunct="1">
              <a:lnSpc>
                <a:spcPct val="90000"/>
              </a:lnSpc>
              <a:buClr>
                <a:srgbClr val="FF0000"/>
              </a:buClr>
              <a:buSzPct val="99000"/>
              <a:buNone/>
              <a:defRPr/>
            </a:pPr>
            <a:r>
              <a:rPr lang="en-US" sz="2000" u="sng" dirty="0">
                <a:solidFill>
                  <a:schemeClr val="tx1">
                    <a:lumMod val="95000"/>
                    <a:lumOff val="5000"/>
                  </a:schemeClr>
                </a:solidFill>
                <a:effectLst/>
                <a:latin typeface="Comic Sans MS" pitchFamily="66" charset="0"/>
                <a:cs typeface="Tahoma" pitchFamily="34" charset="0"/>
              </a:rPr>
              <a:t>( </a:t>
            </a:r>
            <a:r>
              <a:rPr lang="en-US" sz="2000" u="sng" dirty="0" err="1">
                <a:solidFill>
                  <a:schemeClr val="tx1">
                    <a:lumMod val="95000"/>
                    <a:lumOff val="5000"/>
                  </a:schemeClr>
                </a:solidFill>
                <a:effectLst/>
                <a:latin typeface="Comic Sans MS" pitchFamily="66" charset="0"/>
                <a:cs typeface="Tahoma" pitchFamily="34" charset="0"/>
              </a:rPr>
              <a:t>Antrior</a:t>
            </a:r>
            <a:r>
              <a:rPr lang="en-US" sz="2000" u="sng" dirty="0">
                <a:solidFill>
                  <a:schemeClr val="tx1">
                    <a:lumMod val="95000"/>
                    <a:lumOff val="5000"/>
                  </a:schemeClr>
                </a:solidFill>
                <a:effectLst/>
                <a:latin typeface="Comic Sans MS" pitchFamily="66" charset="0"/>
                <a:cs typeface="Tahoma" pitchFamily="34" charset="0"/>
              </a:rPr>
              <a:t>) Corticospinal  Tract .</a:t>
            </a:r>
            <a:endParaRPr lang="en-US" sz="2000" dirty="0">
              <a:solidFill>
                <a:schemeClr val="tx1">
                  <a:lumMod val="95000"/>
                  <a:lumOff val="5000"/>
                </a:schemeClr>
              </a:solidFill>
              <a:latin typeface="Comic Sans MS" pitchFamily="66" charset="0"/>
              <a:cs typeface="Tahoma" pitchFamily="34" charset="0"/>
            </a:endParaRPr>
          </a:p>
          <a:p>
            <a:pPr algn="l" rtl="0" eaLnBrk="1" hangingPunct="1">
              <a:lnSpc>
                <a:spcPct val="90000"/>
              </a:lnSpc>
              <a:buClr>
                <a:srgbClr val="FF0000"/>
              </a:buClr>
              <a:buSzPct val="99000"/>
              <a:buFont typeface="Wingdings" pitchFamily="2" charset="2"/>
              <a:buChar char="§"/>
              <a:defRPr/>
            </a:pPr>
            <a:r>
              <a:rPr lang="en-US" sz="2000" dirty="0">
                <a:solidFill>
                  <a:schemeClr val="tx1">
                    <a:lumMod val="95000"/>
                    <a:lumOff val="5000"/>
                  </a:schemeClr>
                </a:solidFill>
                <a:latin typeface="Comic Sans MS" pitchFamily="66" charset="0"/>
                <a:cs typeface="Tahoma" pitchFamily="34" charset="0"/>
              </a:rPr>
              <a:t>Finally they decussate</a:t>
            </a:r>
          </a:p>
          <a:p>
            <a:pPr marL="0" indent="0" algn="l" rtl="0" eaLnBrk="1" hangingPunct="1">
              <a:lnSpc>
                <a:spcPct val="90000"/>
              </a:lnSpc>
              <a:buClr>
                <a:srgbClr val="FF0000"/>
              </a:buClr>
              <a:buSzPct val="99000"/>
              <a:buNone/>
              <a:defRPr/>
            </a:pPr>
            <a:r>
              <a:rPr lang="en-US" sz="2000" dirty="0">
                <a:solidFill>
                  <a:schemeClr val="tx1">
                    <a:lumMod val="95000"/>
                    <a:lumOff val="5000"/>
                  </a:schemeClr>
                </a:solidFill>
                <a:latin typeface="Comic Sans MS" pitchFamily="66" charset="0"/>
                <a:cs typeface="Tahoma" pitchFamily="34" charset="0"/>
              </a:rPr>
              <a:t>(cross to the opposite side )</a:t>
            </a:r>
          </a:p>
          <a:p>
            <a:pPr algn="l" rtl="0" eaLnBrk="1" hangingPunct="1">
              <a:lnSpc>
                <a:spcPct val="90000"/>
              </a:lnSpc>
              <a:buClr>
                <a:srgbClr val="FFFF00"/>
              </a:buClr>
              <a:buFont typeface="Wingdings" pitchFamily="2" charset="2"/>
              <a:buNone/>
              <a:defRPr/>
            </a:pPr>
            <a:r>
              <a:rPr lang="en-US" sz="2000" dirty="0">
                <a:solidFill>
                  <a:schemeClr val="tx1">
                    <a:lumMod val="95000"/>
                    <a:lumOff val="5000"/>
                  </a:schemeClr>
                </a:solidFill>
                <a:latin typeface="Comic Sans MS" pitchFamily="66" charset="0"/>
                <a:cs typeface="Tahoma" pitchFamily="34" charset="0"/>
              </a:rPr>
              <a:t> &amp; synapse on the  contralateral spinal motor neurons</a:t>
            </a:r>
          </a:p>
          <a:p>
            <a:pPr>
              <a:lnSpc>
                <a:spcPct val="90000"/>
              </a:lnSpc>
              <a:buClr>
                <a:srgbClr val="FF0000"/>
              </a:buClr>
              <a:buSzPct val="101000"/>
              <a:buFont typeface="Wingdings" pitchFamily="2" charset="2"/>
              <a:buChar char="Ø"/>
              <a:defRPr/>
            </a:pPr>
            <a:r>
              <a:rPr lang="en-US" sz="2000" i="1" dirty="0">
                <a:solidFill>
                  <a:srgbClr val="C00000"/>
                </a:solidFill>
                <a:effectLst>
                  <a:outerShdw blurRad="38100" dist="38100" dir="2700000" algn="tl">
                    <a:srgbClr val="000000">
                      <a:alpha val="43137"/>
                    </a:srgbClr>
                  </a:outerShdw>
                </a:effectLst>
                <a:latin typeface="Comic Sans MS" pitchFamily="66" charset="0"/>
                <a:cs typeface="Tahoma" pitchFamily="34" charset="0"/>
              </a:rPr>
              <a:t>These fibers control the axial and proximal limbs muscles so it concern with control of posture.</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9455" y="500063"/>
            <a:ext cx="3968750" cy="63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6863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228600" y="152400"/>
            <a:ext cx="3012363" cy="369332"/>
          </a:xfrm>
          <a:prstGeom prst="rect">
            <a:avLst/>
          </a:prstGeom>
          <a:solidFill>
            <a:srgbClr val="FFFF00"/>
          </a:solidFill>
          <a:ln w="28575" algn="ctr">
            <a:solidFill>
              <a:schemeClr val="tx1"/>
            </a:solidFill>
            <a:miter lim="800000"/>
            <a:headEnd/>
            <a:tailEnd/>
          </a:ln>
          <a:effectLst/>
        </p:spPr>
        <p:txBody>
          <a:bodyPr wrap="none" anchor="ctr">
            <a:spAutoFit/>
          </a:bodyPr>
          <a:lstStyle/>
          <a:p>
            <a:pPr algn="l" rtl="0">
              <a:defRPr/>
            </a:pPr>
            <a:r>
              <a:rPr lang="en-US" b="1" dirty="0">
                <a:solidFill>
                  <a:srgbClr val="FF0000"/>
                </a:solidFill>
                <a:effectLst>
                  <a:outerShdw blurRad="38100" dist="38100" dir="2700000" algn="tl">
                    <a:srgbClr val="000000"/>
                  </a:outerShdw>
                </a:effectLst>
                <a:latin typeface="Comic Sans MS" pitchFamily="66" charset="0"/>
                <a:cs typeface="Arial" pitchFamily="34" charset="0"/>
              </a:rPr>
              <a:t>Course and Termination  </a:t>
            </a:r>
          </a:p>
        </p:txBody>
      </p:sp>
      <p:sp>
        <p:nvSpPr>
          <p:cNvPr id="11269" name="Rectangle 5"/>
          <p:cNvSpPr>
            <a:spLocks noChangeArrowheads="1"/>
          </p:cNvSpPr>
          <p:nvPr/>
        </p:nvSpPr>
        <p:spPr bwMode="auto">
          <a:xfrm>
            <a:off x="1142976" y="685800"/>
            <a:ext cx="6929486" cy="397032"/>
          </a:xfrm>
          <a:prstGeom prst="rect">
            <a:avLst/>
          </a:prstGeom>
          <a:solidFill>
            <a:srgbClr val="FFFFCC"/>
          </a:solidFill>
          <a:ln w="19050" algn="ctr">
            <a:solidFill>
              <a:srgbClr val="0000FF"/>
            </a:solidFill>
            <a:miter lim="800000"/>
            <a:headEnd/>
            <a:tailEnd/>
          </a:ln>
          <a:effectLst/>
        </p:spPr>
        <p:txBody>
          <a:bodyPr wrap="square">
            <a:spAutoFit/>
          </a:bodyPr>
          <a:lstStyle/>
          <a:p>
            <a:pPr algn="ctr" rtl="0">
              <a:lnSpc>
                <a:spcPct val="110000"/>
              </a:lnSpc>
              <a:spcBef>
                <a:spcPct val="50000"/>
              </a:spcBef>
              <a:buFont typeface="Wingdings" pitchFamily="2" charset="2"/>
              <a:buNone/>
              <a:defRPr/>
            </a:pPr>
            <a:r>
              <a:rPr lang="en-US" b="1" i="1" dirty="0">
                <a:solidFill>
                  <a:schemeClr val="accent3">
                    <a:lumMod val="50000"/>
                  </a:schemeClr>
                </a:solidFill>
                <a:latin typeface="Comic Sans MS" pitchFamily="66" charset="0"/>
                <a:cs typeface="Arial" pitchFamily="34" charset="0"/>
              </a:rPr>
              <a:t>fibers of the CBS tract descend from the cerebral cortex </a:t>
            </a:r>
          </a:p>
        </p:txBody>
      </p:sp>
      <p:sp>
        <p:nvSpPr>
          <p:cNvPr id="11270" name="Rectangle 6"/>
          <p:cNvSpPr>
            <a:spLocks noChangeArrowheads="1"/>
          </p:cNvSpPr>
          <p:nvPr/>
        </p:nvSpPr>
        <p:spPr bwMode="auto">
          <a:xfrm>
            <a:off x="106363" y="1328738"/>
            <a:ext cx="8915400" cy="346954"/>
          </a:xfrm>
          <a:prstGeom prst="rect">
            <a:avLst/>
          </a:prstGeom>
          <a:solidFill>
            <a:srgbClr val="FFFFCC"/>
          </a:solidFill>
          <a:ln w="19050" algn="ctr">
            <a:solidFill>
              <a:srgbClr val="0000FF"/>
            </a:solidFill>
            <a:miter lim="800000"/>
            <a:headEnd/>
            <a:tailEnd/>
          </a:ln>
          <a:effectLst/>
        </p:spPr>
        <p:txBody>
          <a:bodyPr>
            <a:spAutoFit/>
          </a:bodyPr>
          <a:lstStyle/>
          <a:p>
            <a:pPr algn="ctr" rtl="0">
              <a:lnSpc>
                <a:spcPct val="110000"/>
              </a:lnSpc>
              <a:spcBef>
                <a:spcPct val="50000"/>
              </a:spcBef>
              <a:buFont typeface="Wingdings" pitchFamily="2" charset="2"/>
              <a:buNone/>
              <a:defRPr/>
            </a:pPr>
            <a:r>
              <a:rPr lang="en-US" sz="1600" b="1" i="1" dirty="0">
                <a:solidFill>
                  <a:schemeClr val="accent3">
                    <a:lumMod val="50000"/>
                  </a:schemeClr>
                </a:solidFill>
                <a:latin typeface="Comic Sans MS" pitchFamily="66" charset="0"/>
                <a:cs typeface="Arial" pitchFamily="34" charset="0"/>
              </a:rPr>
              <a:t>collect together  and  descend through the posterior limb of the internal capsule </a:t>
            </a:r>
            <a:r>
              <a:rPr lang="en-US" sz="1600" b="1" i="1" dirty="0">
                <a:solidFill>
                  <a:prstClr val="black"/>
                </a:solidFill>
                <a:latin typeface="Comic Sans MS" pitchFamily="66" charset="0"/>
                <a:cs typeface="Arial" pitchFamily="34" charset="0"/>
              </a:rPr>
              <a:t> </a:t>
            </a:r>
          </a:p>
        </p:txBody>
      </p:sp>
      <p:sp>
        <p:nvSpPr>
          <p:cNvPr id="11271" name="Rectangle 7"/>
          <p:cNvSpPr>
            <a:spLocks noChangeArrowheads="1"/>
          </p:cNvSpPr>
          <p:nvPr/>
        </p:nvSpPr>
        <p:spPr bwMode="auto">
          <a:xfrm>
            <a:off x="611188" y="1965325"/>
            <a:ext cx="7924800" cy="313932"/>
          </a:xfrm>
          <a:prstGeom prst="rect">
            <a:avLst/>
          </a:prstGeom>
          <a:solidFill>
            <a:srgbClr val="FFFFCC"/>
          </a:solidFill>
          <a:ln w="19050" algn="ctr">
            <a:solidFill>
              <a:srgbClr val="0000FF"/>
            </a:solidFill>
            <a:miter lim="800000"/>
            <a:headEnd/>
            <a:tailEnd/>
          </a:ln>
          <a:effectLst/>
        </p:spPr>
        <p:txBody>
          <a:bodyPr>
            <a:spAutoFit/>
          </a:bodyPr>
          <a:lstStyle/>
          <a:p>
            <a:pPr algn="ctr" rtl="0">
              <a:lnSpc>
                <a:spcPct val="90000"/>
              </a:lnSpc>
              <a:spcBef>
                <a:spcPct val="50000"/>
              </a:spcBef>
              <a:buFont typeface="Wingdings" pitchFamily="2" charset="2"/>
              <a:buNone/>
              <a:defRPr/>
            </a:pPr>
            <a:r>
              <a:rPr lang="en-US" sz="1600" b="1" i="1" dirty="0">
                <a:solidFill>
                  <a:schemeClr val="accent3">
                    <a:lumMod val="50000"/>
                  </a:schemeClr>
                </a:solidFill>
                <a:latin typeface="Comic Sans MS" pitchFamily="66" charset="0"/>
                <a:cs typeface="Arial" pitchFamily="34" charset="0"/>
              </a:rPr>
              <a:t>through the middle portion of the cerebral peduncles of the midbrain </a:t>
            </a:r>
          </a:p>
        </p:txBody>
      </p:sp>
      <p:sp>
        <p:nvSpPr>
          <p:cNvPr id="11272" name="Rectangle 8"/>
          <p:cNvSpPr>
            <a:spLocks noChangeArrowheads="1"/>
          </p:cNvSpPr>
          <p:nvPr/>
        </p:nvSpPr>
        <p:spPr bwMode="auto">
          <a:xfrm>
            <a:off x="849313" y="2555875"/>
            <a:ext cx="7445375" cy="338554"/>
          </a:xfrm>
          <a:prstGeom prst="rect">
            <a:avLst/>
          </a:prstGeom>
          <a:solidFill>
            <a:srgbClr val="FFFFCC"/>
          </a:solidFill>
          <a:ln w="19050" algn="ctr">
            <a:solidFill>
              <a:srgbClr val="0000FF"/>
            </a:solidFill>
            <a:miter lim="800000"/>
            <a:headEnd/>
            <a:tailEnd/>
          </a:ln>
          <a:effectLst/>
        </p:spPr>
        <p:txBody>
          <a:bodyPr>
            <a:spAutoFit/>
          </a:bodyPr>
          <a:lstStyle/>
          <a:p>
            <a:pPr algn="ctr" rtl="0">
              <a:spcBef>
                <a:spcPct val="50000"/>
              </a:spcBef>
              <a:buFont typeface="Wingdings" pitchFamily="2" charset="2"/>
              <a:buNone/>
              <a:defRPr/>
            </a:pPr>
            <a:r>
              <a:rPr lang="en-US" sz="1600" b="1" i="1" dirty="0">
                <a:solidFill>
                  <a:schemeClr val="accent3">
                    <a:lumMod val="50000"/>
                  </a:schemeClr>
                </a:solidFill>
                <a:latin typeface="Comic Sans MS" pitchFamily="66" charset="0"/>
                <a:cs typeface="Arial" pitchFamily="34" charset="0"/>
              </a:rPr>
              <a:t>The fibers are separated by transverse pontine fibers in the pons </a:t>
            </a:r>
          </a:p>
        </p:txBody>
      </p:sp>
      <p:sp>
        <p:nvSpPr>
          <p:cNvPr id="11273" name="Rectangle 9"/>
          <p:cNvSpPr>
            <a:spLocks noChangeArrowheads="1"/>
          </p:cNvSpPr>
          <p:nvPr/>
        </p:nvSpPr>
        <p:spPr bwMode="auto">
          <a:xfrm>
            <a:off x="206375" y="3155950"/>
            <a:ext cx="8763000" cy="291555"/>
          </a:xfrm>
          <a:prstGeom prst="rect">
            <a:avLst/>
          </a:prstGeom>
          <a:solidFill>
            <a:srgbClr val="FFFFCC"/>
          </a:solidFill>
          <a:ln w="19050" algn="ctr">
            <a:solidFill>
              <a:srgbClr val="0000FF"/>
            </a:solidFill>
            <a:miter lim="800000"/>
            <a:headEnd/>
            <a:tailEnd/>
          </a:ln>
          <a:effectLst/>
        </p:spPr>
        <p:txBody>
          <a:bodyPr>
            <a:spAutoFit/>
          </a:bodyPr>
          <a:lstStyle/>
          <a:p>
            <a:pPr algn="ctr" rtl="0">
              <a:lnSpc>
                <a:spcPct val="80000"/>
              </a:lnSpc>
              <a:spcBef>
                <a:spcPct val="50000"/>
              </a:spcBef>
              <a:buFont typeface="Wingdings" pitchFamily="2" charset="2"/>
              <a:buNone/>
              <a:defRPr/>
            </a:pPr>
            <a:r>
              <a:rPr lang="en-US" sz="1600" b="1" i="1" dirty="0">
                <a:solidFill>
                  <a:schemeClr val="accent3">
                    <a:lumMod val="50000"/>
                  </a:schemeClr>
                </a:solidFill>
                <a:effectLst>
                  <a:outerShdw blurRad="38100" dist="38100" dir="2700000" algn="tl">
                    <a:srgbClr val="000000">
                      <a:alpha val="43137"/>
                    </a:srgbClr>
                  </a:outerShdw>
                </a:effectLst>
                <a:latin typeface="Comic Sans MS" pitchFamily="66" charset="0"/>
                <a:cs typeface="Arial" pitchFamily="34" charset="0"/>
              </a:rPr>
              <a:t>In the upper medulla oblongata where they form the pyramids of the medulla </a:t>
            </a:r>
          </a:p>
        </p:txBody>
      </p:sp>
      <p:sp>
        <p:nvSpPr>
          <p:cNvPr id="11275" name="Rectangle 11"/>
          <p:cNvSpPr>
            <a:spLocks noChangeArrowheads="1"/>
          </p:cNvSpPr>
          <p:nvPr/>
        </p:nvSpPr>
        <p:spPr bwMode="auto">
          <a:xfrm>
            <a:off x="228600" y="4829175"/>
            <a:ext cx="4114800" cy="1870075"/>
          </a:xfrm>
          <a:prstGeom prst="rect">
            <a:avLst/>
          </a:prstGeom>
          <a:solidFill>
            <a:srgbClr val="FFFFCC"/>
          </a:solidFill>
          <a:ln w="19050" algn="ctr">
            <a:solidFill>
              <a:srgbClr val="0000FF"/>
            </a:solidFill>
            <a:miter lim="800000"/>
            <a:headEnd/>
            <a:tailEnd/>
          </a:ln>
          <a:effectLst/>
        </p:spPr>
        <p:txBody>
          <a:bodyPr>
            <a:spAutoFit/>
          </a:bodyPr>
          <a:lstStyle/>
          <a:p>
            <a:pPr algn="ctr" rtl="0">
              <a:lnSpc>
                <a:spcPct val="160000"/>
              </a:lnSpc>
              <a:spcBef>
                <a:spcPct val="50000"/>
              </a:spcBef>
              <a:buFont typeface="Wingdings" pitchFamily="2" charset="2"/>
              <a:buNone/>
              <a:defRPr/>
            </a:pPr>
            <a:r>
              <a:rPr lang="en-US" b="1" i="1" dirty="0">
                <a:solidFill>
                  <a:prstClr val="black"/>
                </a:solidFill>
                <a:latin typeface="Comic Sans MS" pitchFamily="66" charset="0"/>
                <a:cs typeface="Arial" pitchFamily="34" charset="0"/>
              </a:rPr>
              <a:t>About 80% to 90% cross to the opposite side of the spinal cord (</a:t>
            </a:r>
            <a:r>
              <a:rPr lang="en-US" b="1" i="1" dirty="0" err="1">
                <a:solidFill>
                  <a:prstClr val="black"/>
                </a:solidFill>
                <a:latin typeface="Comic Sans MS" pitchFamily="66" charset="0"/>
                <a:cs typeface="Arial" pitchFamily="34" charset="0"/>
              </a:rPr>
              <a:t>contralaterally</a:t>
            </a:r>
            <a:r>
              <a:rPr lang="en-US" b="1" i="1" dirty="0">
                <a:solidFill>
                  <a:prstClr val="black"/>
                </a:solidFill>
                <a:latin typeface="Comic Sans MS" pitchFamily="66" charset="0"/>
                <a:cs typeface="Arial" pitchFamily="34" charset="0"/>
              </a:rPr>
              <a:t>) and continue as </a:t>
            </a:r>
            <a:r>
              <a:rPr lang="en-US" b="1" i="1" dirty="0">
                <a:solidFill>
                  <a:srgbClr val="FF0000"/>
                </a:solidFill>
                <a:latin typeface="Comic Sans MS" pitchFamily="66" charset="0"/>
                <a:cs typeface="Arial" pitchFamily="34" charset="0"/>
              </a:rPr>
              <a:t>the “lateral corticospinal tract”. </a:t>
            </a:r>
          </a:p>
        </p:txBody>
      </p:sp>
      <p:sp>
        <p:nvSpPr>
          <p:cNvPr id="11276" name="Rectangle 12"/>
          <p:cNvSpPr>
            <a:spLocks noChangeArrowheads="1"/>
          </p:cNvSpPr>
          <p:nvPr/>
        </p:nvSpPr>
        <p:spPr bwMode="auto">
          <a:xfrm>
            <a:off x="4876800" y="4808538"/>
            <a:ext cx="4114800" cy="1897062"/>
          </a:xfrm>
          <a:prstGeom prst="rect">
            <a:avLst/>
          </a:prstGeom>
          <a:solidFill>
            <a:srgbClr val="FFFFCC"/>
          </a:solidFill>
          <a:ln w="19050" algn="ctr">
            <a:solidFill>
              <a:srgbClr val="0000FF"/>
            </a:solidFill>
            <a:miter lim="800000"/>
            <a:headEnd/>
            <a:tailEnd/>
          </a:ln>
          <a:effectLst/>
        </p:spPr>
        <p:txBody>
          <a:bodyPr>
            <a:spAutoFit/>
          </a:bodyPr>
          <a:lstStyle/>
          <a:p>
            <a:pPr algn="ctr" rtl="0">
              <a:lnSpc>
                <a:spcPct val="130000"/>
              </a:lnSpc>
              <a:spcBef>
                <a:spcPct val="50000"/>
              </a:spcBef>
              <a:buFont typeface="Wingdings" pitchFamily="2" charset="2"/>
              <a:buNone/>
              <a:defRPr/>
            </a:pPr>
            <a:r>
              <a:rPr lang="en-US" b="1" i="1" dirty="0">
                <a:solidFill>
                  <a:prstClr val="black"/>
                </a:solidFill>
                <a:latin typeface="Comic Sans MS" pitchFamily="66" charset="0"/>
                <a:cs typeface="Arial" pitchFamily="34" charset="0"/>
              </a:rPr>
              <a:t>fibers which do not decussate in medulla (about 10-20%)  descend on the same side of the spinal cord (ipsilaterally) as the               </a:t>
            </a:r>
            <a:r>
              <a:rPr lang="en-US" b="1" i="1" dirty="0">
                <a:solidFill>
                  <a:srgbClr val="FF0000"/>
                </a:solidFill>
                <a:latin typeface="Comic Sans MS" pitchFamily="66" charset="0"/>
                <a:cs typeface="Arial" pitchFamily="34" charset="0"/>
              </a:rPr>
              <a:t>“ventral corticospinal tract”. </a:t>
            </a:r>
          </a:p>
        </p:txBody>
      </p:sp>
      <p:sp>
        <p:nvSpPr>
          <p:cNvPr id="12298" name="AutoShape 13"/>
          <p:cNvSpPr>
            <a:spLocks noChangeArrowheads="1"/>
          </p:cNvSpPr>
          <p:nvPr/>
        </p:nvSpPr>
        <p:spPr bwMode="auto">
          <a:xfrm>
            <a:off x="4419600" y="1066800"/>
            <a:ext cx="304800" cy="228600"/>
          </a:xfrm>
          <a:prstGeom prst="downArrow">
            <a:avLst>
              <a:gd name="adj1" fmla="val 50000"/>
              <a:gd name="adj2" fmla="val 25000"/>
            </a:avLst>
          </a:prstGeom>
          <a:solidFill>
            <a:srgbClr val="FF6600"/>
          </a:solidFill>
          <a:ln w="28575">
            <a:solidFill>
              <a:schemeClr val="tx1"/>
            </a:solidFill>
            <a:miter lim="800000"/>
            <a:headEnd/>
            <a:tailEnd/>
          </a:ln>
        </p:spPr>
        <p:txBody>
          <a:bodyPr vert="eaVert" wrap="none" anchor="ctr"/>
          <a:lstStyle/>
          <a:p>
            <a:endParaRPr lang="ar-EG">
              <a:solidFill>
                <a:prstClr val="black"/>
              </a:solidFill>
            </a:endParaRPr>
          </a:p>
        </p:txBody>
      </p:sp>
      <p:sp>
        <p:nvSpPr>
          <p:cNvPr id="12299" name="AutoShape 14"/>
          <p:cNvSpPr>
            <a:spLocks noChangeArrowheads="1"/>
          </p:cNvSpPr>
          <p:nvPr/>
        </p:nvSpPr>
        <p:spPr bwMode="auto">
          <a:xfrm>
            <a:off x="4427538" y="1709738"/>
            <a:ext cx="304800" cy="228600"/>
          </a:xfrm>
          <a:prstGeom prst="downArrow">
            <a:avLst>
              <a:gd name="adj1" fmla="val 50000"/>
              <a:gd name="adj2" fmla="val 25000"/>
            </a:avLst>
          </a:prstGeom>
          <a:solidFill>
            <a:srgbClr val="FF6600"/>
          </a:solidFill>
          <a:ln w="28575">
            <a:solidFill>
              <a:schemeClr val="tx1"/>
            </a:solidFill>
            <a:miter lim="800000"/>
            <a:headEnd/>
            <a:tailEnd/>
          </a:ln>
        </p:spPr>
        <p:txBody>
          <a:bodyPr vert="eaVert" wrap="none" anchor="ctr"/>
          <a:lstStyle/>
          <a:p>
            <a:endParaRPr lang="ar-EG">
              <a:solidFill>
                <a:prstClr val="black"/>
              </a:solidFill>
            </a:endParaRPr>
          </a:p>
        </p:txBody>
      </p:sp>
      <p:sp>
        <p:nvSpPr>
          <p:cNvPr id="12300" name="AutoShape 15"/>
          <p:cNvSpPr>
            <a:spLocks noChangeArrowheads="1"/>
          </p:cNvSpPr>
          <p:nvPr/>
        </p:nvSpPr>
        <p:spPr bwMode="auto">
          <a:xfrm>
            <a:off x="4430713" y="2297113"/>
            <a:ext cx="304800" cy="228600"/>
          </a:xfrm>
          <a:prstGeom prst="downArrow">
            <a:avLst>
              <a:gd name="adj1" fmla="val 50000"/>
              <a:gd name="adj2" fmla="val 25000"/>
            </a:avLst>
          </a:prstGeom>
          <a:solidFill>
            <a:srgbClr val="FF6600"/>
          </a:solidFill>
          <a:ln w="28575">
            <a:solidFill>
              <a:schemeClr val="tx1"/>
            </a:solidFill>
            <a:miter lim="800000"/>
            <a:headEnd/>
            <a:tailEnd/>
          </a:ln>
        </p:spPr>
        <p:txBody>
          <a:bodyPr vert="eaVert" wrap="none" anchor="ctr"/>
          <a:lstStyle/>
          <a:p>
            <a:endParaRPr lang="ar-EG">
              <a:solidFill>
                <a:prstClr val="black"/>
              </a:solidFill>
            </a:endParaRPr>
          </a:p>
        </p:txBody>
      </p:sp>
      <p:sp>
        <p:nvSpPr>
          <p:cNvPr id="12301" name="AutoShape 16"/>
          <p:cNvSpPr>
            <a:spLocks noChangeArrowheads="1"/>
          </p:cNvSpPr>
          <p:nvPr/>
        </p:nvSpPr>
        <p:spPr bwMode="auto">
          <a:xfrm>
            <a:off x="4430713" y="2894013"/>
            <a:ext cx="304800" cy="228600"/>
          </a:xfrm>
          <a:prstGeom prst="downArrow">
            <a:avLst>
              <a:gd name="adj1" fmla="val 50000"/>
              <a:gd name="adj2" fmla="val 25000"/>
            </a:avLst>
          </a:prstGeom>
          <a:solidFill>
            <a:srgbClr val="FF6600"/>
          </a:solidFill>
          <a:ln w="28575">
            <a:solidFill>
              <a:schemeClr val="tx1"/>
            </a:solidFill>
            <a:miter lim="800000"/>
            <a:headEnd/>
            <a:tailEnd/>
          </a:ln>
        </p:spPr>
        <p:txBody>
          <a:bodyPr vert="eaVert" wrap="none" anchor="ctr"/>
          <a:lstStyle/>
          <a:p>
            <a:endParaRPr lang="ar-EG">
              <a:solidFill>
                <a:prstClr val="black"/>
              </a:solidFill>
            </a:endParaRPr>
          </a:p>
        </p:txBody>
      </p:sp>
      <p:sp>
        <p:nvSpPr>
          <p:cNvPr id="11281" name="Text Box 17"/>
          <p:cNvSpPr txBox="1">
            <a:spLocks noChangeArrowheads="1"/>
          </p:cNvSpPr>
          <p:nvPr/>
        </p:nvSpPr>
        <p:spPr bwMode="auto">
          <a:xfrm>
            <a:off x="423863" y="3721100"/>
            <a:ext cx="8305800" cy="660400"/>
          </a:xfrm>
          <a:prstGeom prst="rect">
            <a:avLst/>
          </a:prstGeom>
          <a:solidFill>
            <a:srgbClr val="FFFFCC"/>
          </a:solidFill>
          <a:ln w="19050" algn="ctr">
            <a:solidFill>
              <a:srgbClr val="0000FF"/>
            </a:solidFill>
            <a:miter lim="800000"/>
            <a:headEnd/>
            <a:tailEnd/>
          </a:ln>
          <a:effectLst/>
        </p:spPr>
        <p:txBody>
          <a:bodyPr>
            <a:spAutoFit/>
          </a:bodyPr>
          <a:lstStyle/>
          <a:p>
            <a:pPr algn="ctr" rtl="0">
              <a:spcBef>
                <a:spcPct val="50000"/>
              </a:spcBef>
              <a:buFont typeface="Wingdings" pitchFamily="2" charset="2"/>
              <a:buNone/>
              <a:defRPr/>
            </a:pPr>
            <a:r>
              <a:rPr lang="en-US" b="1" i="1" dirty="0">
                <a:solidFill>
                  <a:schemeClr val="accent3">
                    <a:lumMod val="50000"/>
                  </a:schemeClr>
                </a:solidFill>
                <a:latin typeface="Comic Sans MS" pitchFamily="66" charset="0"/>
                <a:cs typeface="Arial" pitchFamily="34" charset="0"/>
              </a:rPr>
              <a:t>In the lower region of the medulla, most of the fibers cross to the opposite site forming the “</a:t>
            </a:r>
            <a:r>
              <a:rPr lang="en-US" b="1" i="1" dirty="0" err="1">
                <a:solidFill>
                  <a:schemeClr val="accent3">
                    <a:lumMod val="50000"/>
                  </a:schemeClr>
                </a:solidFill>
                <a:latin typeface="Comic Sans MS" pitchFamily="66" charset="0"/>
                <a:cs typeface="Arial" pitchFamily="34" charset="0"/>
              </a:rPr>
              <a:t>medullary</a:t>
            </a:r>
            <a:r>
              <a:rPr lang="en-US" b="1" i="1" dirty="0">
                <a:solidFill>
                  <a:schemeClr val="accent3">
                    <a:lumMod val="50000"/>
                  </a:schemeClr>
                </a:solidFill>
                <a:latin typeface="Comic Sans MS" pitchFamily="66" charset="0"/>
                <a:cs typeface="Arial" pitchFamily="34" charset="0"/>
              </a:rPr>
              <a:t> </a:t>
            </a:r>
            <a:r>
              <a:rPr lang="en-US" b="1" i="1" dirty="0" err="1">
                <a:solidFill>
                  <a:schemeClr val="accent3">
                    <a:lumMod val="50000"/>
                  </a:schemeClr>
                </a:solidFill>
                <a:latin typeface="Comic Sans MS" pitchFamily="66" charset="0"/>
                <a:cs typeface="Arial" pitchFamily="34" charset="0"/>
              </a:rPr>
              <a:t>decussation</a:t>
            </a:r>
            <a:r>
              <a:rPr lang="en-US" b="1" i="1" dirty="0">
                <a:solidFill>
                  <a:schemeClr val="accent3">
                    <a:lumMod val="50000"/>
                  </a:schemeClr>
                </a:solidFill>
                <a:effectLst>
                  <a:outerShdw blurRad="38100" dist="38100" dir="2700000" algn="tl">
                    <a:srgbClr val="000000"/>
                  </a:outerShdw>
                </a:effectLst>
                <a:latin typeface="Comic Sans MS" pitchFamily="66" charset="0"/>
                <a:cs typeface="Arial" pitchFamily="34" charset="0"/>
              </a:rPr>
              <a:t>”</a:t>
            </a:r>
          </a:p>
        </p:txBody>
      </p:sp>
      <p:sp>
        <p:nvSpPr>
          <p:cNvPr id="12303" name="AutoShape 18"/>
          <p:cNvSpPr>
            <a:spLocks noChangeArrowheads="1"/>
          </p:cNvSpPr>
          <p:nvPr/>
        </p:nvSpPr>
        <p:spPr bwMode="auto">
          <a:xfrm>
            <a:off x="4430713" y="3451225"/>
            <a:ext cx="304800" cy="228600"/>
          </a:xfrm>
          <a:prstGeom prst="downArrow">
            <a:avLst>
              <a:gd name="adj1" fmla="val 50000"/>
              <a:gd name="adj2" fmla="val 25000"/>
            </a:avLst>
          </a:prstGeom>
          <a:solidFill>
            <a:srgbClr val="FF6600"/>
          </a:solidFill>
          <a:ln w="28575">
            <a:solidFill>
              <a:schemeClr val="tx1"/>
            </a:solidFill>
            <a:miter lim="800000"/>
            <a:headEnd/>
            <a:tailEnd/>
          </a:ln>
        </p:spPr>
        <p:txBody>
          <a:bodyPr vert="eaVert" wrap="none" anchor="ctr"/>
          <a:lstStyle/>
          <a:p>
            <a:endParaRPr lang="ar-EG">
              <a:solidFill>
                <a:prstClr val="black"/>
              </a:solidFill>
            </a:endParaRPr>
          </a:p>
        </p:txBody>
      </p:sp>
      <p:sp>
        <p:nvSpPr>
          <p:cNvPr id="12304" name="Line 19"/>
          <p:cNvSpPr>
            <a:spLocks noChangeShapeType="1"/>
          </p:cNvSpPr>
          <p:nvPr/>
        </p:nvSpPr>
        <p:spPr bwMode="auto">
          <a:xfrm>
            <a:off x="2286000" y="4648200"/>
            <a:ext cx="0" cy="152400"/>
          </a:xfrm>
          <a:prstGeom prst="line">
            <a:avLst/>
          </a:prstGeom>
          <a:noFill/>
          <a:ln w="28575">
            <a:solidFill>
              <a:schemeClr val="tx1"/>
            </a:solidFill>
            <a:round/>
            <a:headEnd/>
            <a:tailEnd type="triangle" w="med" len="med"/>
          </a:ln>
        </p:spPr>
        <p:txBody>
          <a:bodyPr/>
          <a:lstStyle/>
          <a:p>
            <a:endParaRPr lang="en-US">
              <a:solidFill>
                <a:prstClr val="black"/>
              </a:solidFill>
            </a:endParaRPr>
          </a:p>
        </p:txBody>
      </p:sp>
      <p:sp>
        <p:nvSpPr>
          <p:cNvPr id="12305" name="Line 20"/>
          <p:cNvSpPr>
            <a:spLocks noChangeShapeType="1"/>
          </p:cNvSpPr>
          <p:nvPr/>
        </p:nvSpPr>
        <p:spPr bwMode="auto">
          <a:xfrm>
            <a:off x="6934200" y="4648200"/>
            <a:ext cx="0" cy="152400"/>
          </a:xfrm>
          <a:prstGeom prst="line">
            <a:avLst/>
          </a:prstGeom>
          <a:noFill/>
          <a:ln w="28575">
            <a:solidFill>
              <a:schemeClr val="tx1"/>
            </a:solidFill>
            <a:round/>
            <a:headEnd/>
            <a:tailEnd type="triangle" w="med" len="med"/>
          </a:ln>
        </p:spPr>
        <p:txBody>
          <a:bodyPr/>
          <a:lstStyle/>
          <a:p>
            <a:endParaRPr lang="en-US">
              <a:solidFill>
                <a:prstClr val="black"/>
              </a:solidFill>
            </a:endParaRPr>
          </a:p>
        </p:txBody>
      </p:sp>
      <p:sp>
        <p:nvSpPr>
          <p:cNvPr id="12306" name="Line 22"/>
          <p:cNvSpPr>
            <a:spLocks noChangeShapeType="1"/>
          </p:cNvSpPr>
          <p:nvPr/>
        </p:nvSpPr>
        <p:spPr bwMode="auto">
          <a:xfrm>
            <a:off x="2286000" y="4648200"/>
            <a:ext cx="4648200" cy="0"/>
          </a:xfrm>
          <a:prstGeom prst="line">
            <a:avLst/>
          </a:prstGeom>
          <a:noFill/>
          <a:ln w="28575">
            <a:solidFill>
              <a:schemeClr val="tx1"/>
            </a:solidFill>
            <a:round/>
            <a:headEnd/>
            <a:tailEnd/>
          </a:ln>
        </p:spPr>
        <p:txBody>
          <a:bodyPr/>
          <a:lstStyle/>
          <a:p>
            <a:endParaRPr lang="en-US">
              <a:solidFill>
                <a:prstClr val="black"/>
              </a:solidFill>
            </a:endParaRPr>
          </a:p>
        </p:txBody>
      </p:sp>
      <p:sp>
        <p:nvSpPr>
          <p:cNvPr id="12307" name="Line 23"/>
          <p:cNvSpPr>
            <a:spLocks noChangeShapeType="1"/>
          </p:cNvSpPr>
          <p:nvPr/>
        </p:nvSpPr>
        <p:spPr bwMode="auto">
          <a:xfrm>
            <a:off x="4572000" y="4419600"/>
            <a:ext cx="0" cy="228600"/>
          </a:xfrm>
          <a:prstGeom prst="line">
            <a:avLst/>
          </a:prstGeom>
          <a:noFill/>
          <a:ln w="28575">
            <a:solidFill>
              <a:schemeClr val="tx1"/>
            </a:solidFill>
            <a:round/>
            <a:headEnd/>
            <a:tailEnd/>
          </a:ln>
        </p:spPr>
        <p:txBody>
          <a:bodyPr/>
          <a:lstStyle/>
          <a:p>
            <a:endParaRPr lang="en-US">
              <a:solidFill>
                <a:prstClr val="black"/>
              </a:solidFill>
            </a:endParaRPr>
          </a:p>
        </p:txBody>
      </p:sp>
    </p:spTree>
    <p:extLst>
      <p:ext uri="{BB962C8B-B14F-4D97-AF65-F5344CB8AC3E}">
        <p14:creationId xmlns:p14="http://schemas.microsoft.com/office/powerpoint/2010/main" val="1134220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normAutofit fontScale="90000"/>
          </a:bodyPr>
          <a:lstStyle/>
          <a:p>
            <a:pPr lvl="0" algn="ctr" fontAlgn="base">
              <a:lnSpc>
                <a:spcPct val="110000"/>
              </a:lnSpc>
              <a:spcBef>
                <a:spcPct val="50000"/>
              </a:spcBef>
              <a:spcAft>
                <a:spcPct val="0"/>
              </a:spcAft>
              <a:defRPr/>
            </a:pPr>
            <a:br>
              <a:rPr lang="en-US"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br>
            <a:br>
              <a:rPr lang="en-US"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br>
            <a:br>
              <a:rPr lang="en-US"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br>
            <a:br>
              <a:rPr lang="en-US"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br>
            <a:br>
              <a:rPr lang="en-US"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br>
            <a:br>
              <a:rPr lang="en-US"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br>
            <a:br>
              <a:rPr lang="en-US"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br>
            <a:br>
              <a:rPr lang="en-US"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br>
            <a:r>
              <a:rPr lang="en-US"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Functions of Pyramidal System</a:t>
            </a:r>
            <a:br>
              <a:rPr lang="en-US"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sz="quarter" idx="1"/>
          </p:nvPr>
        </p:nvSpPr>
        <p:spPr/>
        <p:txBody>
          <a:bodyPr>
            <a:normAutofit/>
          </a:bodyPr>
          <a:lstStyle/>
          <a:p>
            <a:pPr marL="342900" lvl="0" indent="-342900" algn="just" fontAlgn="base">
              <a:spcBef>
                <a:spcPct val="50000"/>
              </a:spcBef>
              <a:spcAft>
                <a:spcPct val="0"/>
              </a:spcAft>
              <a:buClr>
                <a:srgbClr val="FF0000"/>
              </a:buClr>
              <a:buSzTx/>
              <a:buFont typeface="+mj-lt"/>
              <a:buAutoNum type="arabicParenR"/>
              <a:defRPr/>
            </a:pPr>
            <a:r>
              <a:rPr lang="en-US" sz="1800" i="1" dirty="0">
                <a:solidFill>
                  <a:prstClr val="black"/>
                </a:solidFill>
                <a:latin typeface="Comic Sans MS" pitchFamily="66" charset="0"/>
                <a:cs typeface="Arial" pitchFamily="34" charset="0"/>
              </a:rPr>
              <a:t> </a:t>
            </a:r>
            <a:r>
              <a:rPr lang="en-US" sz="1800" dirty="0">
                <a:solidFill>
                  <a:prstClr val="black"/>
                </a:solidFill>
                <a:latin typeface="Comic Sans MS" pitchFamily="66" charset="0"/>
                <a:cs typeface="Arial" pitchFamily="34" charset="0"/>
              </a:rPr>
              <a:t>Initiation of voluntary movements </a:t>
            </a:r>
          </a:p>
          <a:p>
            <a:pPr marL="342900" lvl="0" indent="-342900" algn="just" fontAlgn="base">
              <a:spcBef>
                <a:spcPct val="50000"/>
              </a:spcBef>
              <a:spcAft>
                <a:spcPct val="0"/>
              </a:spcAft>
              <a:buClr>
                <a:srgbClr val="FF0000"/>
              </a:buClr>
              <a:buSzTx/>
              <a:buFont typeface="+mj-lt"/>
              <a:buAutoNum type="arabicParenR"/>
              <a:defRPr/>
            </a:pPr>
            <a:r>
              <a:rPr lang="en-US" sz="1800" dirty="0">
                <a:solidFill>
                  <a:prstClr val="black"/>
                </a:solidFill>
                <a:latin typeface="Comic Sans MS" pitchFamily="66" charset="0"/>
                <a:cs typeface="Arial" pitchFamily="34" charset="0"/>
              </a:rPr>
              <a:t>The lateral corticospinal tract fibers that descend in the spinal cord for control of muscles of the distal parts of the limbs, especially the hand  and digits muscles, which sub serve fine skilled movements used in manipulation by hand and fingers,  and other accurate motor actions done by the limbs .</a:t>
            </a:r>
          </a:p>
          <a:p>
            <a:pPr marL="342900" lvl="0" indent="-342900" algn="just" fontAlgn="base">
              <a:spcBef>
                <a:spcPct val="50000"/>
              </a:spcBef>
              <a:spcAft>
                <a:spcPct val="0"/>
              </a:spcAft>
              <a:buClr>
                <a:srgbClr val="FF0000"/>
              </a:buClr>
              <a:buSzTx/>
              <a:buFont typeface="+mj-lt"/>
              <a:buAutoNum type="arabicParenR"/>
              <a:defRPr/>
            </a:pPr>
            <a:r>
              <a:rPr lang="en-US" sz="1800" dirty="0">
                <a:solidFill>
                  <a:prstClr val="black"/>
                </a:solidFill>
                <a:latin typeface="Comic Sans MS" pitchFamily="66" charset="0"/>
                <a:cs typeface="Arial" pitchFamily="34" charset="0"/>
              </a:rPr>
              <a:t>The ventral corticospinal tracts control posture of axial and proximal muscles for balance , climbing and walking.</a:t>
            </a:r>
          </a:p>
          <a:p>
            <a:pPr marL="342900" indent="-342900" algn="just" fontAlgn="base">
              <a:spcBef>
                <a:spcPct val="50000"/>
              </a:spcBef>
              <a:spcAft>
                <a:spcPct val="0"/>
              </a:spcAft>
              <a:buClr>
                <a:srgbClr val="FF0000"/>
              </a:buClr>
              <a:buSzTx/>
              <a:buFont typeface="+mj-lt"/>
              <a:buAutoNum type="arabicParenR"/>
              <a:defRPr/>
            </a:pPr>
            <a:r>
              <a:rPr lang="en-US" sz="1800" dirty="0">
                <a:solidFill>
                  <a:prstClr val="black"/>
                </a:solidFill>
                <a:latin typeface="Comic Sans MS" pitchFamily="66" charset="0"/>
                <a:cs typeface="Arial" pitchFamily="34" charset="0"/>
              </a:rPr>
              <a:t>Facilitation of muscle tone and deep reflexes through gamma motor neurons</a:t>
            </a:r>
          </a:p>
          <a:p>
            <a:pPr marL="342900" lvl="0" indent="-342900" algn="just" fontAlgn="base">
              <a:spcBef>
                <a:spcPct val="50000"/>
              </a:spcBef>
              <a:spcAft>
                <a:spcPct val="0"/>
              </a:spcAft>
              <a:buClr>
                <a:srgbClr val="FF0000"/>
              </a:buClr>
              <a:buSzTx/>
              <a:buFont typeface="+mj-lt"/>
              <a:buAutoNum type="arabicParenR"/>
              <a:defRPr/>
            </a:pPr>
            <a:r>
              <a:rPr lang="en-US" sz="1800" dirty="0">
                <a:solidFill>
                  <a:prstClr val="black"/>
                </a:solidFill>
                <a:latin typeface="Comic Sans MS" pitchFamily="66" charset="0"/>
                <a:cs typeface="Arial" pitchFamily="34" charset="0"/>
              </a:rPr>
              <a:t>Those fibers originate from parietal lobe are for sensory-motor coordination</a:t>
            </a:r>
          </a:p>
          <a:p>
            <a:pPr marL="342900" lvl="0" indent="-342900" algn="just" fontAlgn="base">
              <a:spcBef>
                <a:spcPct val="50000"/>
              </a:spcBef>
              <a:spcAft>
                <a:spcPct val="0"/>
              </a:spcAft>
              <a:buClr>
                <a:srgbClr val="FF0000"/>
              </a:buClr>
              <a:buSzTx/>
              <a:buFont typeface="+mj-lt"/>
              <a:buAutoNum type="arabicParenR"/>
              <a:defRPr/>
            </a:pPr>
            <a:r>
              <a:rPr lang="en-US" sz="1800" dirty="0">
                <a:solidFill>
                  <a:prstClr val="black"/>
                </a:solidFill>
                <a:latin typeface="Comic Sans MS" pitchFamily="66" charset="0"/>
                <a:cs typeface="Arial" pitchFamily="34" charset="0"/>
              </a:rPr>
              <a:t>Corticobulbar tracts /control face &amp; neck muscles &amp; facilitate their tone, and are involved in facial expression, mastication, swallowing </a:t>
            </a:r>
          </a:p>
          <a:p>
            <a:pPr marL="342900" lvl="0" indent="-342900" algn="just" fontAlgn="base">
              <a:spcBef>
                <a:spcPct val="50000"/>
              </a:spcBef>
              <a:spcAft>
                <a:spcPct val="0"/>
              </a:spcAft>
              <a:buClr>
                <a:srgbClr val="FF0000"/>
              </a:buClr>
              <a:buSzTx/>
              <a:buFont typeface="+mj-lt"/>
              <a:buAutoNum type="arabicParenR"/>
              <a:defRPr/>
            </a:pPr>
            <a:endParaRPr lang="en-US" sz="1800" i="1" dirty="0">
              <a:solidFill>
                <a:srgbClr val="0000FF"/>
              </a:solidFill>
              <a:effectLst>
                <a:outerShdw blurRad="38100" dist="38100" dir="2700000" algn="tl">
                  <a:srgbClr val="C0C0C0"/>
                </a:outerShdw>
              </a:effectLst>
              <a:latin typeface="Comic Sans MS" pitchFamily="66" charset="0"/>
              <a:cs typeface="Arial" pitchFamily="34" charset="0"/>
            </a:endParaRPr>
          </a:p>
          <a:p>
            <a:endParaRPr lang="en-US" dirty="0"/>
          </a:p>
        </p:txBody>
      </p:sp>
    </p:spTree>
    <p:extLst>
      <p:ext uri="{BB962C8B-B14F-4D97-AF65-F5344CB8AC3E}">
        <p14:creationId xmlns:p14="http://schemas.microsoft.com/office/powerpoint/2010/main" val="224222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Neuropsychiatry Block</a:t>
            </a:r>
          </a:p>
        </p:txBody>
      </p:sp>
      <p:sp>
        <p:nvSpPr>
          <p:cNvPr id="3" name="Content Placeholder 2"/>
          <p:cNvSpPr>
            <a:spLocks noGrp="1"/>
          </p:cNvSpPr>
          <p:nvPr>
            <p:ph idx="1"/>
          </p:nvPr>
        </p:nvSpPr>
        <p:spPr/>
        <p:txBody>
          <a:bodyPr/>
          <a:lstStyle/>
          <a:p>
            <a:pPr marL="0" indent="0" algn="ctr">
              <a:buNone/>
            </a:pPr>
            <a:r>
              <a:rPr lang="en-US" sz="3600" b="1" dirty="0">
                <a:solidFill>
                  <a:srgbClr val="CC00CC"/>
                </a:solidFill>
                <a:latin typeface="Arial" panose="020B0604020202020204" pitchFamily="34" charset="0"/>
                <a:cs typeface="Arial" panose="020B0604020202020204" pitchFamily="34" charset="0"/>
              </a:rPr>
              <a:t>Chapter 56</a:t>
            </a:r>
          </a:p>
          <a:p>
            <a:pPr marL="0" indent="0" algn="ctr">
              <a:buNone/>
            </a:pPr>
            <a:r>
              <a:rPr lang="en-US" sz="3600" b="1" dirty="0">
                <a:latin typeface="Arial" panose="020B0604020202020204" pitchFamily="34" charset="0"/>
                <a:cs typeface="Arial" panose="020B0604020202020204" pitchFamily="34" charset="0"/>
              </a:rPr>
              <a:t>Cortical &amp; Brain Stem Control of Motor Function</a:t>
            </a:r>
          </a:p>
          <a:p>
            <a:pPr marL="0" indent="0" algn="ctr">
              <a:buNone/>
            </a:pPr>
            <a:r>
              <a:rPr lang="en-US" sz="3600" b="1" dirty="0">
                <a:latin typeface="Arial" panose="020B0604020202020204" pitchFamily="34" charset="0"/>
                <a:cs typeface="Arial" panose="020B0604020202020204" pitchFamily="34" charset="0"/>
              </a:rPr>
              <a:t> (</a:t>
            </a:r>
            <a:r>
              <a:rPr lang="en-US" sz="3600" b="1" dirty="0">
                <a:solidFill>
                  <a:srgbClr val="FF0000"/>
                </a:solidFill>
                <a:latin typeface="Arial" panose="020B0604020202020204" pitchFamily="34" charset="0"/>
                <a:cs typeface="Arial" panose="020B0604020202020204" pitchFamily="34" charset="0"/>
              </a:rPr>
              <a:t>Guyton &amp; Hall</a:t>
            </a:r>
            <a:r>
              <a:rPr lang="en-US" sz="3600" b="1" dirty="0">
                <a:latin typeface="Arial" panose="020B0604020202020204" pitchFamily="34" charset="0"/>
                <a:cs typeface="Arial" panose="020B0604020202020204" pitchFamily="34" charset="0"/>
              </a:rPr>
              <a:t>)</a:t>
            </a:r>
          </a:p>
          <a:p>
            <a:pPr marL="0" indent="0" algn="ctr">
              <a:buNone/>
            </a:pPr>
            <a:r>
              <a:rPr lang="en-US" b="1" dirty="0">
                <a:solidFill>
                  <a:srgbClr val="00B050"/>
                </a:solidFill>
                <a:latin typeface="Arial" panose="020B0604020202020204" pitchFamily="34" charset="0"/>
                <a:cs typeface="Arial" panose="020B0604020202020204" pitchFamily="34" charset="0"/>
              </a:rPr>
              <a:t>Reference book/ Ganong review of</a:t>
            </a:r>
          </a:p>
          <a:p>
            <a:pPr marL="0" indent="0" algn="ctr">
              <a:buNone/>
            </a:pPr>
            <a:r>
              <a:rPr lang="en-US" b="1" dirty="0">
                <a:solidFill>
                  <a:srgbClr val="00B050"/>
                </a:solidFill>
                <a:latin typeface="Arial" panose="020B0604020202020204" pitchFamily="34" charset="0"/>
                <a:cs typeface="Arial" panose="020B0604020202020204" pitchFamily="34" charset="0"/>
              </a:rPr>
              <a:t>medical physiology</a:t>
            </a:r>
          </a:p>
          <a:p>
            <a:endParaRPr lang="en-US" i="1" dirty="0">
              <a:solidFill>
                <a:srgbClr val="00B050"/>
              </a:solidFill>
            </a:endParaRPr>
          </a:p>
        </p:txBody>
      </p:sp>
    </p:spTree>
    <p:extLst>
      <p:ext uri="{BB962C8B-B14F-4D97-AF65-F5344CB8AC3E}">
        <p14:creationId xmlns:p14="http://schemas.microsoft.com/office/powerpoint/2010/main" val="3114690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4"/>
          <p:cNvSpPr>
            <a:spLocks noGrp="1"/>
          </p:cNvSpPr>
          <p:nvPr>
            <p:ph type="ctrTitle"/>
          </p:nvPr>
        </p:nvSpPr>
        <p:spPr>
          <a:xfrm>
            <a:off x="539552" y="3068960"/>
            <a:ext cx="7888932" cy="1065857"/>
          </a:xfrm>
          <a:solidFill>
            <a:schemeClr val="bg2"/>
          </a:solidFill>
        </p:spPr>
        <p:txBody>
          <a:bodyPr>
            <a:normAutofit/>
          </a:bodyPr>
          <a:lstStyle/>
          <a:p>
            <a:pPr algn="ctr"/>
            <a:r>
              <a:rPr lang="en-US" sz="4400" b="1" dirty="0">
                <a:solidFill>
                  <a:srgbClr val="FF0000"/>
                </a:solidFill>
                <a:effectLst>
                  <a:outerShdw blurRad="38100" dist="38100" dir="2700000" algn="tl">
                    <a:srgbClr val="000000">
                      <a:alpha val="43137"/>
                    </a:srgbClr>
                  </a:outerShdw>
                </a:effectLst>
                <a:latin typeface="Comic Sans MS" pitchFamily="66" charset="0"/>
              </a:rPr>
              <a:t>Extrapyramidal Tracts</a:t>
            </a:r>
          </a:p>
        </p:txBody>
      </p:sp>
      <p:sp>
        <p:nvSpPr>
          <p:cNvPr id="27651" name="Slide Number Placeholder 3"/>
          <p:cNvSpPr>
            <a:spLocks noGrp="1"/>
          </p:cNvSpPr>
          <p:nvPr>
            <p:ph type="sldNum" sz="quarter" idx="12"/>
          </p:nvPr>
        </p:nvSpPr>
        <p:spPr>
          <a:noFill/>
        </p:spPr>
        <p:txBody>
          <a:bodyPr/>
          <a:lstStyle/>
          <a:p>
            <a:fld id="{A117636E-FBA1-4F80-9B3D-522DF7D4FD4E}" type="slidenum">
              <a:rPr lang="ar-SA" smtClean="0">
                <a:solidFill>
                  <a:srgbClr val="464653"/>
                </a:solidFill>
                <a:latin typeface="Arial" pitchFamily="34" charset="0"/>
                <a:cs typeface="Arial" pitchFamily="34" charset="0"/>
              </a:rPr>
              <a:pPr/>
              <a:t>20</a:t>
            </a:fld>
            <a:endParaRPr lang="en-US">
              <a:solidFill>
                <a:srgbClr val="464653"/>
              </a:solidFill>
              <a:latin typeface="Arial" pitchFamily="34" charset="0"/>
              <a:cs typeface="Arial" pitchFamily="34" charset="0"/>
            </a:endParaRPr>
          </a:p>
        </p:txBody>
      </p:sp>
    </p:spTree>
    <p:extLst>
      <p:ext uri="{BB962C8B-B14F-4D97-AF65-F5344CB8AC3E}">
        <p14:creationId xmlns:p14="http://schemas.microsoft.com/office/powerpoint/2010/main" val="593854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pPr algn="ctr"/>
            <a:r>
              <a:rPr lang="en-US" sz="4400" b="1" dirty="0">
                <a:solidFill>
                  <a:srgbClr val="FF0000"/>
                </a:solidFill>
                <a:effectLst>
                  <a:outerShdw blurRad="38100" dist="38100" dir="2700000" algn="tl">
                    <a:srgbClr val="000000">
                      <a:alpha val="43137"/>
                    </a:srgbClr>
                  </a:outerShdw>
                </a:effectLst>
                <a:latin typeface="Comic Sans MS" pitchFamily="66" charset="0"/>
              </a:rPr>
              <a:t>Extrapyramidal Tracts</a:t>
            </a:r>
            <a:endParaRPr lang="en-US" dirty="0"/>
          </a:p>
        </p:txBody>
      </p:sp>
      <p:sp>
        <p:nvSpPr>
          <p:cNvPr id="3" name="Content Placeholder 2"/>
          <p:cNvSpPr>
            <a:spLocks noGrp="1"/>
          </p:cNvSpPr>
          <p:nvPr>
            <p:ph sz="quarter" idx="1"/>
          </p:nvPr>
        </p:nvSpPr>
        <p:spPr/>
        <p:txBody>
          <a:bodyPr/>
          <a:lstStyle/>
          <a:p>
            <a:pPr>
              <a:buClr>
                <a:srgbClr val="FF0000"/>
              </a:buClr>
              <a:buSzPct val="125000"/>
              <a:buFont typeface="Wingdings" pitchFamily="2" charset="2"/>
              <a:buChar char="§"/>
            </a:pPr>
            <a:r>
              <a:rPr lang="en-US" dirty="0">
                <a:latin typeface="Comic Sans MS" pitchFamily="66" charset="0"/>
              </a:rPr>
              <a:t>The extrapyramidal system is made up of all those part in the central nervous system that are concerned with motor control , other than pyramidal  system. They consist of ;</a:t>
            </a:r>
          </a:p>
          <a:p>
            <a:pPr>
              <a:buClr>
                <a:srgbClr val="FF0000"/>
              </a:buClr>
              <a:buSzPct val="125000"/>
              <a:buFont typeface="Wingdings" pitchFamily="2" charset="2"/>
              <a:buChar char="§"/>
            </a:pPr>
            <a:r>
              <a:rPr lang="en-US" dirty="0">
                <a:latin typeface="Comic Sans MS" pitchFamily="66" charset="0"/>
              </a:rPr>
              <a:t>1.Cortical motor areas, especially the premtor area and parietal cortex</a:t>
            </a:r>
          </a:p>
          <a:p>
            <a:pPr>
              <a:buClr>
                <a:srgbClr val="FF0000"/>
              </a:buClr>
              <a:buSzPct val="125000"/>
              <a:buFont typeface="Wingdings" pitchFamily="2" charset="2"/>
              <a:buChar char="§"/>
            </a:pPr>
            <a:r>
              <a:rPr lang="en-US" dirty="0">
                <a:latin typeface="Comic Sans MS" pitchFamily="66" charset="0"/>
              </a:rPr>
              <a:t>2. The basal ganglia</a:t>
            </a:r>
          </a:p>
          <a:p>
            <a:pPr>
              <a:buClr>
                <a:srgbClr val="FF0000"/>
              </a:buClr>
              <a:buSzPct val="125000"/>
              <a:buFont typeface="Wingdings" pitchFamily="2" charset="2"/>
              <a:buChar char="§"/>
            </a:pPr>
            <a:r>
              <a:rPr lang="en-US" dirty="0">
                <a:latin typeface="Comic Sans MS" pitchFamily="66" charset="0"/>
              </a:rPr>
              <a:t>3. The reticular formation , the red nuclei , the tectum of brain and vestibular nuclei</a:t>
            </a:r>
          </a:p>
          <a:p>
            <a:pPr>
              <a:buClr>
                <a:srgbClr val="FF0000"/>
              </a:buClr>
              <a:buSzPct val="125000"/>
              <a:buFont typeface="Wingdings" pitchFamily="2" charset="2"/>
              <a:buChar char="§"/>
            </a:pPr>
            <a:r>
              <a:rPr lang="en-US" dirty="0">
                <a:latin typeface="Comic Sans MS" pitchFamily="66" charset="0"/>
              </a:rPr>
              <a:t>They include the following tracts:</a:t>
            </a:r>
          </a:p>
        </p:txBody>
      </p:sp>
    </p:spTree>
    <p:extLst>
      <p:ext uri="{BB962C8B-B14F-4D97-AF65-F5344CB8AC3E}">
        <p14:creationId xmlns:p14="http://schemas.microsoft.com/office/powerpoint/2010/main" val="2258244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0" y="500042"/>
            <a:ext cx="4286248" cy="2831544"/>
          </a:xfrm>
          <a:custGeom>
            <a:avLst/>
            <a:gdLst>
              <a:gd name="connsiteX0" fmla="*/ 0 w 4267200"/>
              <a:gd name="connsiteY0" fmla="*/ 0 h 2554545"/>
              <a:gd name="connsiteX1" fmla="*/ 4267200 w 4267200"/>
              <a:gd name="connsiteY1" fmla="*/ 0 h 2554545"/>
              <a:gd name="connsiteX2" fmla="*/ 4267200 w 4267200"/>
              <a:gd name="connsiteY2" fmla="*/ 2554545 h 2554545"/>
              <a:gd name="connsiteX3" fmla="*/ 0 w 4267200"/>
              <a:gd name="connsiteY3" fmla="*/ 2554545 h 2554545"/>
              <a:gd name="connsiteX4" fmla="*/ 0 w 4267200"/>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7200" h="2554545">
                <a:moveTo>
                  <a:pt x="0" y="0"/>
                </a:moveTo>
                <a:lnTo>
                  <a:pt x="4267200" y="0"/>
                </a:lnTo>
                <a:lnTo>
                  <a:pt x="4267200" y="2554545"/>
                </a:lnTo>
                <a:lnTo>
                  <a:pt x="0" y="2554545"/>
                </a:lnTo>
                <a:lnTo>
                  <a:pt x="0" y="0"/>
                </a:lnTo>
                <a:close/>
              </a:path>
            </a:pathLst>
          </a:custGeom>
          <a:noFill/>
          <a:ln w="9525">
            <a:solidFill>
              <a:schemeClr val="tx1"/>
            </a:solidFill>
            <a:miter lim="800000"/>
            <a:headEnd/>
            <a:tailEnd/>
          </a:ln>
        </p:spPr>
        <p:txBody>
          <a:bodyPr wrap="square">
            <a:spAutoFit/>
          </a:bodyPr>
          <a:lstStyle/>
          <a:p>
            <a:pPr marL="285750" indent="-285750" algn="l" rtl="0">
              <a:buClr>
                <a:srgbClr val="FF0000"/>
              </a:buClr>
              <a:buFont typeface="Wingdings" panose="05000000000000000000" pitchFamily="2" charset="2"/>
              <a:buChar char="§"/>
              <a:defRPr/>
            </a:pPr>
            <a:r>
              <a:rPr lang="en-US" b="1" dirty="0">
                <a:solidFill>
                  <a:prstClr val="black">
                    <a:lumMod val="95000"/>
                    <a:lumOff val="5000"/>
                  </a:prstClr>
                </a:solidFill>
                <a:latin typeface="Comic Sans MS" pitchFamily="66" charset="0"/>
              </a:rPr>
              <a:t>After emerging from Red Nucleus in midbrain , fibers decussate at same level of red nucleus</a:t>
            </a:r>
          </a:p>
          <a:p>
            <a:pPr marL="285750" indent="-285750" algn="l" rtl="0">
              <a:buClr>
                <a:srgbClr val="FF0000"/>
              </a:buClr>
              <a:buFont typeface="Wingdings" panose="05000000000000000000" pitchFamily="2" charset="2"/>
              <a:buChar char="§"/>
              <a:defRPr/>
            </a:pPr>
            <a:r>
              <a:rPr lang="en-US" b="1" dirty="0">
                <a:solidFill>
                  <a:prstClr val="black">
                    <a:lumMod val="95000"/>
                    <a:lumOff val="5000"/>
                  </a:prstClr>
                </a:solidFill>
                <a:latin typeface="Comic Sans MS" pitchFamily="66" charset="0"/>
              </a:rPr>
              <a:t>It receives afferent connections from:</a:t>
            </a:r>
          </a:p>
          <a:p>
            <a:pPr marL="285750" indent="-285750" algn="l" rtl="0">
              <a:buClr>
                <a:srgbClr val="FF0000"/>
              </a:buClr>
              <a:buFont typeface="Wingdings" panose="05000000000000000000" pitchFamily="2" charset="2"/>
              <a:buChar char="§"/>
              <a:defRPr/>
            </a:pPr>
            <a:r>
              <a:rPr lang="en-US" b="1" dirty="0">
                <a:solidFill>
                  <a:prstClr val="black">
                    <a:lumMod val="95000"/>
                    <a:lumOff val="5000"/>
                  </a:prstClr>
                </a:solidFill>
                <a:latin typeface="Comic Sans MS" pitchFamily="66" charset="0"/>
              </a:rPr>
              <a:t>Ipsilateral cortical motor area (corticorubral tract)</a:t>
            </a:r>
          </a:p>
          <a:p>
            <a:pPr marL="285750" indent="-285750" algn="l" rtl="0">
              <a:buClr>
                <a:srgbClr val="FF0000"/>
              </a:buClr>
              <a:buFont typeface="Wingdings" panose="05000000000000000000" pitchFamily="2" charset="2"/>
              <a:buChar char="§"/>
              <a:defRPr/>
            </a:pPr>
            <a:r>
              <a:rPr lang="en-US" b="1" dirty="0">
                <a:solidFill>
                  <a:prstClr val="black">
                    <a:lumMod val="95000"/>
                    <a:lumOff val="5000"/>
                  </a:prstClr>
                </a:solidFill>
                <a:latin typeface="Comic Sans MS" pitchFamily="66" charset="0"/>
              </a:rPr>
              <a:t>Contralateral side of cerebellum</a:t>
            </a:r>
          </a:p>
          <a:p>
            <a:pPr marL="285750" indent="-285750" algn="l" rtl="0">
              <a:buClr>
                <a:srgbClr val="FF0000"/>
              </a:buClr>
              <a:buFont typeface="Wingdings" panose="05000000000000000000" pitchFamily="2" charset="2"/>
              <a:buChar char="§"/>
              <a:defRPr/>
            </a:pPr>
            <a:r>
              <a:rPr lang="en-US" b="1" dirty="0">
                <a:solidFill>
                  <a:prstClr val="black">
                    <a:lumMod val="95000"/>
                    <a:lumOff val="5000"/>
                  </a:prstClr>
                </a:solidFill>
                <a:latin typeface="Comic Sans MS" pitchFamily="66" charset="0"/>
              </a:rPr>
              <a:t>Basal ganglia</a:t>
            </a:r>
          </a:p>
          <a:p>
            <a:pPr algn="ctr">
              <a:defRPr/>
            </a:pPr>
            <a:endParaRPr lang="en-US" sz="1600" b="1" u="sng" dirty="0">
              <a:solidFill>
                <a:prstClr val="black">
                  <a:lumMod val="95000"/>
                  <a:lumOff val="5000"/>
                </a:prstClr>
              </a:solidFill>
              <a:latin typeface="Comic Sans MS" pitchFamily="66" charset="0"/>
            </a:endParaRPr>
          </a:p>
        </p:txBody>
      </p:sp>
      <p:sp>
        <p:nvSpPr>
          <p:cNvPr id="26627" name="Text Box 5"/>
          <p:cNvSpPr txBox="1">
            <a:spLocks noChangeArrowheads="1"/>
          </p:cNvSpPr>
          <p:nvPr/>
        </p:nvSpPr>
        <p:spPr bwMode="auto">
          <a:xfrm>
            <a:off x="29916" y="5580989"/>
            <a:ext cx="4191000" cy="1200329"/>
          </a:xfrm>
          <a:prstGeom prst="rect">
            <a:avLst/>
          </a:prstGeom>
          <a:noFill/>
          <a:ln w="9525">
            <a:solidFill>
              <a:schemeClr val="tx1"/>
            </a:solidFill>
            <a:miter lim="800000"/>
            <a:headEnd/>
            <a:tailEnd/>
          </a:ln>
        </p:spPr>
        <p:txBody>
          <a:bodyPr wrap="square">
            <a:spAutoFit/>
          </a:bodyPr>
          <a:lstStyle/>
          <a:p>
            <a:pPr marL="285750" indent="-285750" algn="l" rtl="0">
              <a:buClr>
                <a:srgbClr val="FF0000"/>
              </a:buClr>
              <a:buFont typeface="Wingdings" panose="05000000000000000000" pitchFamily="2" charset="2"/>
              <a:buChar char="§"/>
              <a:defRPr/>
            </a:pPr>
            <a:r>
              <a:rPr lang="en-US" b="1" dirty="0">
                <a:solidFill>
                  <a:prstClr val="black">
                    <a:lumMod val="95000"/>
                    <a:lumOff val="5000"/>
                  </a:prstClr>
                </a:solidFill>
                <a:latin typeface="Comic Sans MS" pitchFamily="66" charset="0"/>
              </a:rPr>
              <a:t>In spinal cord tract occupies the lat. white column , &amp; fibers synapse on the contralateral  AHCs</a:t>
            </a:r>
          </a:p>
        </p:txBody>
      </p:sp>
      <p:sp>
        <p:nvSpPr>
          <p:cNvPr id="26628" name="Text Box 6"/>
          <p:cNvSpPr txBox="1">
            <a:spLocks noChangeArrowheads="1"/>
          </p:cNvSpPr>
          <p:nvPr/>
        </p:nvSpPr>
        <p:spPr bwMode="auto">
          <a:xfrm>
            <a:off x="0" y="4117357"/>
            <a:ext cx="4286248" cy="646331"/>
          </a:xfrm>
          <a:prstGeom prst="rect">
            <a:avLst/>
          </a:prstGeom>
          <a:noFill/>
          <a:ln w="9525">
            <a:solidFill>
              <a:schemeClr val="tx1"/>
            </a:solidFill>
            <a:miter lim="800000"/>
            <a:headEnd/>
            <a:tailEnd/>
          </a:ln>
        </p:spPr>
        <p:txBody>
          <a:bodyPr wrap="square">
            <a:spAutoFit/>
          </a:bodyPr>
          <a:lstStyle/>
          <a:p>
            <a:pPr marL="285750" indent="-285750" algn="l" rtl="0">
              <a:buClr>
                <a:srgbClr val="FF0000"/>
              </a:buClr>
              <a:buFont typeface="Wingdings" panose="05000000000000000000" pitchFamily="2" charset="2"/>
              <a:buChar char="§"/>
              <a:defRPr/>
            </a:pPr>
            <a:r>
              <a:rPr lang="en-US" b="1" dirty="0">
                <a:solidFill>
                  <a:srgbClr val="DDE9EC">
                    <a:lumMod val="10000"/>
                  </a:srgbClr>
                </a:solidFill>
                <a:latin typeface="Comic Sans MS" pitchFamily="66" charset="0"/>
              </a:rPr>
              <a:t>Descend with the lateral corticospinal tract</a:t>
            </a:r>
            <a:r>
              <a:rPr lang="en-US" b="1" dirty="0">
                <a:solidFill>
                  <a:srgbClr val="DDE9EC">
                    <a:lumMod val="10000"/>
                  </a:srgbClr>
                </a:solidFill>
              </a:rPr>
              <a:t> </a:t>
            </a:r>
          </a:p>
        </p:txBody>
      </p:sp>
      <p:sp>
        <p:nvSpPr>
          <p:cNvPr id="65541" name="Line 10"/>
          <p:cNvSpPr>
            <a:spLocks noChangeShapeType="1"/>
          </p:cNvSpPr>
          <p:nvPr/>
        </p:nvSpPr>
        <p:spPr bwMode="auto">
          <a:xfrm>
            <a:off x="1972543" y="4869160"/>
            <a:ext cx="1" cy="648072"/>
          </a:xfrm>
          <a:prstGeom prst="line">
            <a:avLst/>
          </a:prstGeom>
          <a:noFill/>
          <a:ln w="63500">
            <a:solidFill>
              <a:schemeClr val="tx1">
                <a:lumMod val="95000"/>
                <a:lumOff val="5000"/>
              </a:schemeClr>
            </a:solidFill>
            <a:round/>
            <a:headEnd/>
            <a:tailEnd type="triangle" w="med" len="med"/>
          </a:ln>
        </p:spPr>
        <p:txBody>
          <a:bodyPr/>
          <a:lstStyle/>
          <a:p>
            <a:endParaRPr lang="en-US" dirty="0">
              <a:solidFill>
                <a:prstClr val="black"/>
              </a:solidFill>
            </a:endParaRPr>
          </a:p>
          <a:p>
            <a:endParaRPr lang="ar-SA" dirty="0">
              <a:solidFill>
                <a:prstClr val="black"/>
              </a:solidFill>
            </a:endParaRPr>
          </a:p>
        </p:txBody>
      </p:sp>
      <p:sp>
        <p:nvSpPr>
          <p:cNvPr id="65542" name="TextBox 14"/>
          <p:cNvSpPr txBox="1">
            <a:spLocks noChangeArrowheads="1"/>
          </p:cNvSpPr>
          <p:nvPr/>
        </p:nvSpPr>
        <p:spPr bwMode="auto">
          <a:xfrm>
            <a:off x="0" y="0"/>
            <a:ext cx="4343400" cy="523875"/>
          </a:xfrm>
          <a:prstGeom prst="rect">
            <a:avLst/>
          </a:prstGeom>
          <a:solidFill>
            <a:schemeClr val="accent2">
              <a:lumMod val="20000"/>
              <a:lumOff val="80000"/>
            </a:schemeClr>
          </a:solidFill>
          <a:ln w="9525">
            <a:noFill/>
            <a:miter lim="800000"/>
            <a:headEnd/>
            <a:tailEnd/>
          </a:ln>
        </p:spPr>
        <p:txBody>
          <a:bodyPr wrap="square">
            <a:spAutoFit/>
          </a:bodyPr>
          <a:lstStyle/>
          <a:p>
            <a:pPr algn="ctr"/>
            <a:r>
              <a:rPr lang="en-US" sz="2800" b="1" dirty="0">
                <a:solidFill>
                  <a:srgbClr val="FF0000"/>
                </a:solidFill>
                <a:effectLst>
                  <a:outerShdw blurRad="38100" dist="38100" dir="2700000" algn="tl">
                    <a:srgbClr val="000000">
                      <a:alpha val="43137"/>
                    </a:srgbClr>
                  </a:outerShdw>
                </a:effectLst>
              </a:rPr>
              <a:t>Rubrospinal Tracts</a:t>
            </a:r>
          </a:p>
        </p:txBody>
      </p:sp>
      <p:sp>
        <p:nvSpPr>
          <p:cNvPr id="65543" name="Line 9"/>
          <p:cNvSpPr>
            <a:spLocks noChangeShapeType="1"/>
          </p:cNvSpPr>
          <p:nvPr/>
        </p:nvSpPr>
        <p:spPr bwMode="auto">
          <a:xfrm flipH="1">
            <a:off x="1972545" y="3429000"/>
            <a:ext cx="0" cy="559296"/>
          </a:xfrm>
          <a:prstGeom prst="line">
            <a:avLst/>
          </a:prstGeom>
          <a:noFill/>
          <a:ln w="63500">
            <a:solidFill>
              <a:schemeClr val="tx1">
                <a:lumMod val="95000"/>
                <a:lumOff val="5000"/>
              </a:schemeClr>
            </a:solidFill>
            <a:round/>
            <a:headEnd/>
            <a:tailEnd type="triangle" w="med" len="med"/>
          </a:ln>
        </p:spPr>
        <p:txBody>
          <a:bodyPr/>
          <a:lstStyle/>
          <a:p>
            <a:endParaRPr lang="ar-SA">
              <a:solidFill>
                <a:prstClr val="black"/>
              </a:solidFill>
            </a:endParaRPr>
          </a:p>
        </p:txBody>
      </p:sp>
      <p:pic>
        <p:nvPicPr>
          <p:cNvPr id="65544" name="Picture 10" descr="C:\Users\user\Desktop\Physiology of Motor Tracts\New Picture (1).png"/>
          <p:cNvPicPr>
            <a:picLocks noChangeAspect="1" noChangeArrowheads="1"/>
          </p:cNvPicPr>
          <p:nvPr/>
        </p:nvPicPr>
        <p:blipFill>
          <a:blip r:embed="rId2" cstate="print"/>
          <a:srcRect/>
          <a:stretch>
            <a:fillRect/>
          </a:stretch>
        </p:blipFill>
        <p:spPr bwMode="auto">
          <a:xfrm>
            <a:off x="4343400" y="0"/>
            <a:ext cx="4800600" cy="6858000"/>
          </a:xfrm>
          <a:prstGeom prst="rect">
            <a:avLst/>
          </a:prstGeom>
          <a:noFill/>
          <a:ln w="9525">
            <a:noFill/>
            <a:miter lim="800000"/>
            <a:headEnd/>
            <a:tailEnd/>
          </a:ln>
        </p:spPr>
      </p:pic>
    </p:spTree>
    <p:extLst>
      <p:ext uri="{BB962C8B-B14F-4D97-AF65-F5344CB8AC3E}">
        <p14:creationId xmlns:p14="http://schemas.microsoft.com/office/powerpoint/2010/main" val="116244503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4" descr="5-26-2008 12-10-31 PM_00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093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738336"/>
          </a:xfrm>
          <a:solidFill>
            <a:schemeClr val="accent2">
              <a:lumMod val="20000"/>
              <a:lumOff val="80000"/>
            </a:schemeClr>
          </a:solidFill>
        </p:spPr>
        <p:txBody>
          <a:bodyPr/>
          <a:lstStyle/>
          <a:p>
            <a:pPr algn="ct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Functions of Rubrospinal Tract</a:t>
            </a:r>
          </a:p>
        </p:txBody>
      </p:sp>
      <p:sp>
        <p:nvSpPr>
          <p:cNvPr id="3" name="Content Placeholder 2"/>
          <p:cNvSpPr>
            <a:spLocks noGrp="1"/>
          </p:cNvSpPr>
          <p:nvPr>
            <p:ph sz="quarter" idx="1"/>
          </p:nvPr>
        </p:nvSpPr>
        <p:spPr/>
        <p:txBody>
          <a:bodyPr>
            <a:normAutofit lnSpcReduction="10000"/>
          </a:bodyPr>
          <a:lstStyle/>
          <a:p>
            <a:pPr algn="just">
              <a:lnSpc>
                <a:spcPct val="110000"/>
              </a:lnSpc>
              <a:spcBef>
                <a:spcPct val="50000"/>
              </a:spcBef>
              <a:buFont typeface="Wingdings" pitchFamily="2" charset="2"/>
              <a:buAutoNum type="arabicParenR"/>
              <a:defRPr/>
            </a:pPr>
            <a:r>
              <a:rPr lang="en-US" sz="2000" dirty="0">
                <a:solidFill>
                  <a:schemeClr val="tx1"/>
                </a:solidFill>
                <a:latin typeface="Comic Sans MS" pitchFamily="66" charset="0"/>
                <a:cs typeface="Arial" pitchFamily="34" charset="0"/>
              </a:rPr>
              <a:t>An additional pathway for transmission of cerebral cortical motor commands to the lower motor neurons similar to those of the corticospinal tract. </a:t>
            </a:r>
            <a:r>
              <a:rPr lang="en-US" sz="2000" dirty="0">
                <a:latin typeface="Comic Sans MS" pitchFamily="66" charset="0"/>
                <a:cs typeface="Arial" pitchFamily="34" charset="0"/>
              </a:rPr>
              <a:t>When the  corticospinal fibers are destroyed , discrete movement can still occur but fine  control  of  the  fingers and hand is impaired.. </a:t>
            </a:r>
          </a:p>
          <a:p>
            <a:pPr algn="just">
              <a:lnSpc>
                <a:spcPct val="120000"/>
              </a:lnSpc>
              <a:spcBef>
                <a:spcPct val="50000"/>
              </a:spcBef>
              <a:buFont typeface="Wingdings" pitchFamily="2" charset="2"/>
              <a:buAutoNum type="arabicParenR"/>
              <a:defRPr/>
            </a:pPr>
            <a:r>
              <a:rPr lang="en-GB" sz="2000" dirty="0">
                <a:solidFill>
                  <a:schemeClr val="accent1"/>
                </a:solidFill>
                <a:effectLst>
                  <a:outerShdw blurRad="38100" dist="38100" dir="2700000" algn="tl">
                    <a:srgbClr val="000000">
                      <a:alpha val="43137"/>
                    </a:srgbClr>
                  </a:outerShdw>
                </a:effectLst>
                <a:latin typeface="Arial" pitchFamily="34" charset="0"/>
                <a:cs typeface="Arial" pitchFamily="34" charset="0"/>
                <a:sym typeface="Symbol" pitchFamily="18" charset="2"/>
              </a:rPr>
              <a:t>This tract is excitatory for flexors &amp; inhibitory for extensors (anti-gravity muscles).</a:t>
            </a:r>
          </a:p>
          <a:p>
            <a:pPr algn="just">
              <a:spcBef>
                <a:spcPct val="50000"/>
              </a:spcBef>
              <a:buClr>
                <a:srgbClr val="FF0000"/>
              </a:buClr>
              <a:buSzPct val="100000"/>
              <a:buFont typeface="Wingdings" pitchFamily="2" charset="2"/>
              <a:buChar char="ü"/>
              <a:defRPr/>
            </a:pPr>
            <a:r>
              <a:rPr lang="en-US" sz="2000" dirty="0">
                <a:latin typeface="Comic Sans MS" pitchFamily="66" charset="0"/>
              </a:rPr>
              <a:t>Rubrospinal tract lies in the lateral columns of the spinal cord, along with the corticospinal tract, and terminates on the interneurons and motor neurons that control the more distal muscles of the limbs. </a:t>
            </a:r>
          </a:p>
          <a:p>
            <a:pPr algn="just">
              <a:spcBef>
                <a:spcPct val="50000"/>
              </a:spcBef>
              <a:buClr>
                <a:srgbClr val="FF0000"/>
              </a:buClr>
              <a:buSzPct val="100000"/>
              <a:buFont typeface="Wingdings" pitchFamily="2" charset="2"/>
              <a:buChar char="ü"/>
              <a:defRPr/>
            </a:pPr>
            <a:r>
              <a:rPr lang="en-US" sz="2000" dirty="0">
                <a:latin typeface="Comic Sans MS" pitchFamily="66" charset="0"/>
              </a:rPr>
              <a:t>Therefore, corticospinal &amp; </a:t>
            </a:r>
            <a:r>
              <a:rPr lang="en-US" sz="2000" dirty="0" err="1">
                <a:latin typeface="Comic Sans MS" pitchFamily="66" charset="0"/>
              </a:rPr>
              <a:t>rubrospinal</a:t>
            </a:r>
            <a:r>
              <a:rPr lang="en-US" sz="2000" dirty="0">
                <a:latin typeface="Comic Sans MS" pitchFamily="66" charset="0"/>
              </a:rPr>
              <a:t> tracts together are called </a:t>
            </a:r>
            <a:r>
              <a:rPr lang="en-US" sz="2000" u="sng" dirty="0">
                <a:solidFill>
                  <a:srgbClr val="FF0000"/>
                </a:solidFill>
                <a:latin typeface="Comic Sans MS" pitchFamily="66" charset="0"/>
              </a:rPr>
              <a:t>the lateral system of the cord</a:t>
            </a:r>
            <a:r>
              <a:rPr lang="en-US" sz="2000" dirty="0">
                <a:latin typeface="Comic Sans MS" pitchFamily="66" charset="0"/>
              </a:rPr>
              <a:t>, in contradistinction to a vestibulo-reticulospinal system which lies mainly medially in the cord and is called </a:t>
            </a:r>
            <a:r>
              <a:rPr lang="en-US" sz="2000" b="1" dirty="0">
                <a:solidFill>
                  <a:srgbClr val="FF0000"/>
                </a:solidFill>
                <a:latin typeface="Comic Sans MS" pitchFamily="66" charset="0"/>
              </a:rPr>
              <a:t>the medial motor system of the cord</a:t>
            </a:r>
          </a:p>
          <a:p>
            <a:pPr algn="just">
              <a:spcBef>
                <a:spcPct val="50000"/>
              </a:spcBef>
              <a:buFont typeface="Wingdings" pitchFamily="2" charset="2"/>
              <a:buChar char="ü"/>
              <a:defRPr/>
            </a:pPr>
            <a:endParaRPr lang="en-US" sz="1800" dirty="0"/>
          </a:p>
          <a:p>
            <a:pPr algn="just">
              <a:spcBef>
                <a:spcPct val="50000"/>
              </a:spcBef>
              <a:buFont typeface="Wingdings" pitchFamily="2" charset="2"/>
              <a:buChar char="ü"/>
              <a:defRPr/>
            </a:pPr>
            <a:endParaRPr lang="en-US" sz="1800" dirty="0">
              <a:latin typeface="Comic Sans MS" pitchFamily="66" charset="0"/>
            </a:endParaRPr>
          </a:p>
          <a:p>
            <a:pPr algn="just">
              <a:lnSpc>
                <a:spcPct val="180000"/>
              </a:lnSpc>
              <a:spcBef>
                <a:spcPct val="50000"/>
              </a:spcBef>
              <a:buNone/>
              <a:defRPr/>
            </a:pPr>
            <a:endParaRPr lang="en-US" sz="1800" b="1" i="1" dirty="0">
              <a:solidFill>
                <a:srgbClr val="0000FF"/>
              </a:solidFill>
              <a:effectLst>
                <a:outerShdw blurRad="38100" dist="38100" dir="2700000" algn="tl">
                  <a:srgbClr val="C0C0C0"/>
                </a:outerShdw>
              </a:effectLst>
              <a:latin typeface="Arial" pitchFamily="34" charset="0"/>
              <a:cs typeface="Arial" pitchFamily="34" charset="0"/>
              <a:sym typeface="Symbol" pitchFamily="18" charset="2"/>
            </a:endParaRPr>
          </a:p>
          <a:p>
            <a:pPr algn="just">
              <a:lnSpc>
                <a:spcPct val="180000"/>
              </a:lnSpc>
              <a:spcBef>
                <a:spcPct val="50000"/>
              </a:spcBef>
              <a:buFont typeface="Wingdings" pitchFamily="2" charset="2"/>
              <a:buAutoNum type="arabicParenR"/>
              <a:defRPr/>
            </a:pPr>
            <a:endParaRPr lang="en-US" sz="1800" b="1" i="1" dirty="0">
              <a:solidFill>
                <a:schemeClr val="tx1"/>
              </a:solidFill>
              <a:effectLst>
                <a:outerShdw blurRad="38100" dist="38100" dir="2700000" algn="tl">
                  <a:srgbClr val="C0C0C0"/>
                </a:outerShdw>
              </a:effectLst>
              <a:latin typeface="Comic Sans MS" pitchFamily="66" charset="0"/>
              <a:cs typeface="Arial" pitchFamily="34" charset="0"/>
            </a:endParaRPr>
          </a:p>
        </p:txBody>
      </p:sp>
    </p:spTree>
    <p:extLst>
      <p:ext uri="{BB962C8B-B14F-4D97-AF65-F5344CB8AC3E}">
        <p14:creationId xmlns:p14="http://schemas.microsoft.com/office/powerpoint/2010/main" val="1932322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71600" y="1052736"/>
            <a:ext cx="6912768"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2435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itle 4"/>
          <p:cNvSpPr>
            <a:spLocks noGrp="1"/>
          </p:cNvSpPr>
          <p:nvPr>
            <p:ph type="ctrTitle"/>
          </p:nvPr>
        </p:nvSpPr>
        <p:spPr>
          <a:xfrm>
            <a:off x="1219200" y="2643182"/>
            <a:ext cx="6858000" cy="929834"/>
          </a:xfrm>
          <a:solidFill>
            <a:schemeClr val="accent2">
              <a:lumMod val="20000"/>
              <a:lumOff val="80000"/>
            </a:schemeClr>
          </a:solidFill>
          <a:ln>
            <a:solidFill>
              <a:schemeClr val="accent2">
                <a:lumMod val="20000"/>
                <a:lumOff val="80000"/>
              </a:schemeClr>
            </a:solidFill>
          </a:ln>
        </p:spPr>
        <p:txBody>
          <a:bodyPr>
            <a:normAutofit/>
          </a:bodyPr>
          <a:lstStyle/>
          <a:p>
            <a:pPr algn="ctr"/>
            <a:r>
              <a:rPr lang="en-US" sz="4400" b="1" dirty="0">
                <a:solidFill>
                  <a:srgbClr val="FF0000"/>
                </a:solidFill>
                <a:effectLst>
                  <a:outerShdw blurRad="38100" dist="38100" dir="2700000" algn="tl">
                    <a:srgbClr val="000000">
                      <a:alpha val="43137"/>
                    </a:srgbClr>
                  </a:outerShdw>
                </a:effectLst>
                <a:latin typeface="Comic Sans MS" pitchFamily="66" charset="0"/>
              </a:rPr>
              <a:t>Vestibulospinal Tracts</a:t>
            </a:r>
            <a:endParaRPr lang="en-US" sz="4400" dirty="0">
              <a:solidFill>
                <a:srgbClr val="FF0000"/>
              </a:solidFill>
              <a:effectLst>
                <a:outerShdw blurRad="38100" dist="38100" dir="2700000" algn="tl">
                  <a:srgbClr val="000000">
                    <a:alpha val="43137"/>
                  </a:srgbClr>
                </a:outerShdw>
              </a:effectLst>
            </a:endParaRPr>
          </a:p>
        </p:txBody>
      </p:sp>
      <p:sp>
        <p:nvSpPr>
          <p:cNvPr id="58372" name="Slide Number Placeholder 3"/>
          <p:cNvSpPr>
            <a:spLocks noGrp="1"/>
          </p:cNvSpPr>
          <p:nvPr>
            <p:ph type="sldNum" sz="quarter" idx="12"/>
          </p:nvPr>
        </p:nvSpPr>
        <p:spPr>
          <a:noFill/>
        </p:spPr>
        <p:txBody>
          <a:bodyPr/>
          <a:lstStyle/>
          <a:p>
            <a:fld id="{F1B250C6-D1BD-40B1-BB8E-35E271C26DC6}" type="slidenum">
              <a:rPr lang="ar-SA" smtClean="0">
                <a:solidFill>
                  <a:srgbClr val="464653"/>
                </a:solidFill>
                <a:latin typeface="Arial" pitchFamily="34" charset="0"/>
                <a:cs typeface="Arial" pitchFamily="34" charset="0"/>
              </a:rPr>
              <a:pPr/>
              <a:t>26</a:t>
            </a:fld>
            <a:endParaRPr lang="en-US">
              <a:solidFill>
                <a:srgbClr val="464653"/>
              </a:solidFill>
              <a:latin typeface="Arial" pitchFamily="34" charset="0"/>
              <a:cs typeface="Arial" pitchFamily="34" charset="0"/>
            </a:endParaRPr>
          </a:p>
        </p:txBody>
      </p:sp>
    </p:spTree>
    <p:extLst>
      <p:ext uri="{BB962C8B-B14F-4D97-AF65-F5344CB8AC3E}">
        <p14:creationId xmlns:p14="http://schemas.microsoft.com/office/powerpoint/2010/main" val="4273167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2" y="35873"/>
            <a:ext cx="4768892" cy="944855"/>
          </a:xfrm>
          <a:solidFill>
            <a:schemeClr val="bg2"/>
          </a:solidFill>
        </p:spPr>
        <p:txBody>
          <a:bodyPr>
            <a:noAutofit/>
          </a:bodyPr>
          <a:lstStyle/>
          <a:p>
            <a:pPr lvl="0" algn="ctr" rtl="1" fontAlgn="base">
              <a:spcAft>
                <a:spcPct val="0"/>
              </a:spcAft>
            </a:pPr>
            <a:br>
              <a:rPr lang="en-US" sz="3600" b="1" dirty="0">
                <a:solidFill>
                  <a:srgbClr val="FF0000"/>
                </a:solidFill>
                <a:effectLst>
                  <a:outerShdw blurRad="38100" dist="38100" dir="2700000" algn="tl">
                    <a:srgbClr val="000000">
                      <a:alpha val="43137"/>
                    </a:srgbClr>
                  </a:outerShdw>
                </a:effectLst>
                <a:latin typeface="Arial" charset="0"/>
                <a:cs typeface="Arial" charset="0"/>
              </a:rPr>
            </a:br>
            <a:br>
              <a:rPr lang="en-US" sz="3600" b="1" dirty="0">
                <a:solidFill>
                  <a:srgbClr val="FF0000"/>
                </a:solidFill>
                <a:effectLst>
                  <a:outerShdw blurRad="38100" dist="38100" dir="2700000" algn="tl">
                    <a:srgbClr val="000000">
                      <a:alpha val="43137"/>
                    </a:srgbClr>
                  </a:outerShdw>
                </a:effectLst>
                <a:latin typeface="Arial" charset="0"/>
                <a:cs typeface="Arial" charset="0"/>
              </a:rPr>
            </a:br>
            <a:r>
              <a:rPr lang="en-US" b="1" dirty="0">
                <a:solidFill>
                  <a:srgbClr val="FF0000"/>
                </a:solidFill>
                <a:effectLst>
                  <a:outerShdw blurRad="38100" dist="38100" dir="2700000" algn="tl">
                    <a:srgbClr val="000000">
                      <a:alpha val="43137"/>
                    </a:srgbClr>
                  </a:outerShdw>
                </a:effectLst>
                <a:latin typeface="Arial" charset="0"/>
                <a:cs typeface="Arial" charset="0"/>
              </a:rPr>
              <a:t>Vestibulospinal Tracts</a:t>
            </a:r>
            <a:br>
              <a:rPr lang="en-US" b="1" dirty="0">
                <a:solidFill>
                  <a:srgbClr val="FF0000"/>
                </a:solidFill>
                <a:effectLst>
                  <a:outerShdw blurRad="38100" dist="38100" dir="2700000" algn="tl">
                    <a:srgbClr val="000000">
                      <a:alpha val="43137"/>
                    </a:srgbClr>
                  </a:outerShdw>
                </a:effectLst>
                <a:latin typeface="Arial" charset="0"/>
                <a:cs typeface="Arial" charset="0"/>
              </a:rPr>
            </a:br>
            <a:endParaRPr lang="en-US" dirty="0"/>
          </a:p>
        </p:txBody>
      </p:sp>
      <p:sp>
        <p:nvSpPr>
          <p:cNvPr id="5" name="Rectangle 4"/>
          <p:cNvSpPr/>
          <p:nvPr/>
        </p:nvSpPr>
        <p:spPr>
          <a:xfrm>
            <a:off x="117578" y="1268760"/>
            <a:ext cx="4572000" cy="4745915"/>
          </a:xfrm>
          <a:prstGeom prst="rect">
            <a:avLst/>
          </a:prstGeom>
        </p:spPr>
        <p:txBody>
          <a:bodyPr>
            <a:spAutoFit/>
          </a:bodyPr>
          <a:lstStyle/>
          <a:p>
            <a:pPr marL="342900" lvl="0" indent="-342900" algn="l" rtl="0">
              <a:spcBef>
                <a:spcPct val="20000"/>
              </a:spcBef>
              <a:buClr>
                <a:srgbClr val="FF0000"/>
              </a:buClr>
              <a:buFont typeface="Wingdings" panose="05000000000000000000" pitchFamily="2" charset="2"/>
              <a:buChar char="§"/>
            </a:pPr>
            <a:r>
              <a:rPr lang="en-US" sz="2800" dirty="0">
                <a:latin typeface="Comic Sans MS" panose="030F0702030302020204" pitchFamily="66" charset="0"/>
              </a:rPr>
              <a:t>2 components of the tract:</a:t>
            </a:r>
          </a:p>
          <a:p>
            <a:pPr marL="342900" lvl="0" indent="-342900" algn="l" rtl="0">
              <a:spcBef>
                <a:spcPct val="20000"/>
              </a:spcBef>
              <a:buClr>
                <a:srgbClr val="FF0000"/>
              </a:buClr>
              <a:buFont typeface="Wingdings" panose="05000000000000000000" pitchFamily="2" charset="2"/>
              <a:buChar char="§"/>
            </a:pPr>
            <a:r>
              <a:rPr lang="en-US" sz="2800" dirty="0">
                <a:latin typeface="Comic Sans MS" panose="030F0702030302020204" pitchFamily="66" charset="0"/>
              </a:rPr>
              <a:t>Major component </a:t>
            </a:r>
            <a:r>
              <a:rPr lang="en-US" sz="2800" dirty="0">
                <a:latin typeface="Comic Sans MS" panose="030F0702030302020204" pitchFamily="66" charset="0"/>
                <a:sym typeface="Wingdings" panose="05000000000000000000" pitchFamily="2" charset="2"/>
              </a:rPr>
              <a:t> Lat. V.S Tract</a:t>
            </a:r>
          </a:p>
          <a:p>
            <a:pPr marL="342900" lvl="0" indent="-342900" algn="l" rtl="0">
              <a:spcBef>
                <a:spcPct val="20000"/>
              </a:spcBef>
              <a:buClr>
                <a:srgbClr val="FF0000"/>
              </a:buClr>
              <a:buFont typeface="Wingdings" panose="05000000000000000000" pitchFamily="2" charset="2"/>
              <a:buChar char="§"/>
            </a:pPr>
            <a:r>
              <a:rPr lang="en-US" sz="2800" dirty="0">
                <a:latin typeface="Comic Sans MS" panose="030F0702030302020204" pitchFamily="66" charset="0"/>
                <a:sym typeface="Wingdings" panose="05000000000000000000" pitchFamily="2" charset="2"/>
              </a:rPr>
              <a:t>Minor component  Med. V.S Tract.</a:t>
            </a:r>
          </a:p>
          <a:p>
            <a:pPr marL="342900" lvl="0" indent="-342900" algn="l" rtl="0">
              <a:spcBef>
                <a:spcPct val="20000"/>
              </a:spcBef>
              <a:buClr>
                <a:srgbClr val="FF0000"/>
              </a:buClr>
              <a:buFont typeface="Wingdings" panose="05000000000000000000" pitchFamily="2" charset="2"/>
              <a:buChar char="§"/>
            </a:pPr>
            <a:r>
              <a:rPr lang="en-US" sz="2800" dirty="0">
                <a:latin typeface="Comic Sans MS" panose="030F0702030302020204" pitchFamily="66" charset="0"/>
                <a:sym typeface="Wingdings" panose="05000000000000000000" pitchFamily="2" charset="2"/>
              </a:rPr>
              <a:t>Lat. V.S Tract  lat. Vest. Nuclei.</a:t>
            </a:r>
          </a:p>
          <a:p>
            <a:pPr marL="342900" lvl="0" indent="-342900" algn="l" rtl="0">
              <a:spcBef>
                <a:spcPct val="20000"/>
              </a:spcBef>
              <a:buClr>
                <a:srgbClr val="FF0000"/>
              </a:buClr>
              <a:buFont typeface="Wingdings" panose="05000000000000000000" pitchFamily="2" charset="2"/>
              <a:buChar char="§"/>
            </a:pPr>
            <a:r>
              <a:rPr lang="en-US" sz="2800" dirty="0">
                <a:latin typeface="Comic Sans MS" panose="030F0702030302020204" pitchFamily="66" charset="0"/>
                <a:sym typeface="Wingdings" panose="05000000000000000000" pitchFamily="2" charset="2"/>
              </a:rPr>
              <a:t>Med. V.S Tract  med Vest. Nuclei.</a:t>
            </a:r>
            <a:endParaRPr lang="en-US" sz="2800" dirty="0">
              <a:latin typeface="Comic Sans MS" panose="030F0702030302020204" pitchFamily="66" charset="0"/>
            </a:endParaRPr>
          </a:p>
        </p:txBody>
      </p:sp>
      <p:pic>
        <p:nvPicPr>
          <p:cNvPr id="6" name="Content Placeholder 5"/>
          <p:cNvPicPr>
            <a:picLocks noGrp="1" noChangeAspect="1"/>
          </p:cNvPicPr>
          <p:nvPr>
            <p:ph sz="quarter" idx="1"/>
          </p:nvPr>
        </p:nvPicPr>
        <p:blipFill>
          <a:blip r:embed="rId2"/>
          <a:stretch>
            <a:fillRect/>
          </a:stretch>
        </p:blipFill>
        <p:spPr>
          <a:xfrm>
            <a:off x="5148064" y="980728"/>
            <a:ext cx="3448998" cy="5472608"/>
          </a:xfrm>
          <a:prstGeom prst="rect">
            <a:avLst/>
          </a:prstGeom>
        </p:spPr>
      </p:pic>
    </p:spTree>
    <p:extLst>
      <p:ext uri="{BB962C8B-B14F-4D97-AF65-F5344CB8AC3E}">
        <p14:creationId xmlns:p14="http://schemas.microsoft.com/office/powerpoint/2010/main" val="3070932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5-26-2008 12-18-29 PM_00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244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0"/>
            <a:ext cx="9036496" cy="764704"/>
          </a:xfrm>
          <a:solidFill>
            <a:schemeClr val="accent2">
              <a:lumMod val="20000"/>
              <a:lumOff val="80000"/>
            </a:schemeClr>
          </a:solidFill>
        </p:spPr>
        <p:txBody>
          <a:bodyPr>
            <a:normAutofit/>
          </a:bodyPr>
          <a:lstStyle/>
          <a:p>
            <a:pPr algn="ctr" eaLnBrk="1" hangingPunct="1"/>
            <a:r>
              <a:rPr lang="en-U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Functions of Vestibulospinal Tracts</a:t>
            </a:r>
          </a:p>
        </p:txBody>
      </p:sp>
      <p:sp>
        <p:nvSpPr>
          <p:cNvPr id="21507" name="Rectangle 3"/>
          <p:cNvSpPr>
            <a:spLocks noGrp="1" noChangeArrowheads="1"/>
          </p:cNvSpPr>
          <p:nvPr>
            <p:ph sz="quarter" idx="1"/>
          </p:nvPr>
        </p:nvSpPr>
        <p:spPr>
          <a:xfrm>
            <a:off x="0" y="908720"/>
            <a:ext cx="9143999" cy="5949280"/>
          </a:xfrm>
        </p:spPr>
        <p:txBody>
          <a:bodyPr>
            <a:normAutofit lnSpcReduction="10000"/>
          </a:bodyPr>
          <a:lstStyle/>
          <a:p>
            <a:pPr algn="l" rtl="0" eaLnBrk="1" hangingPunct="1">
              <a:lnSpc>
                <a:spcPct val="90000"/>
              </a:lnSpc>
              <a:buClr>
                <a:srgbClr val="FF0000"/>
              </a:buClr>
              <a:buSzPct val="100000"/>
              <a:buFont typeface="Wingdings" panose="05000000000000000000" pitchFamily="2" charset="2"/>
              <a:buChar char="§"/>
            </a:pPr>
            <a:r>
              <a:rPr lang="en-US" sz="2400" dirty="0">
                <a:latin typeface="Comic Sans MS" pitchFamily="66" charset="0"/>
              </a:rPr>
              <a:t>Vestibulospinal tracts control reflexes e.g. Postural &amp; righting ( which correct body position ) + control eye movements. </a:t>
            </a:r>
          </a:p>
          <a:p>
            <a:pPr marL="0" indent="0" algn="l" rtl="0" eaLnBrk="1" hangingPunct="1">
              <a:lnSpc>
                <a:spcPct val="90000"/>
              </a:lnSpc>
              <a:buClr>
                <a:srgbClr val="FF0000"/>
              </a:buClr>
              <a:buSzPct val="100000"/>
              <a:buNone/>
            </a:pPr>
            <a:endParaRPr lang="en-US" sz="2400" b="1" u="sng" dirty="0">
              <a:solidFill>
                <a:srgbClr val="FF0000"/>
              </a:solidFill>
              <a:latin typeface="Comic Sans MS" pitchFamily="66" charset="0"/>
            </a:endParaRPr>
          </a:p>
          <a:p>
            <a:pPr marL="0" indent="0" algn="l" rtl="0" eaLnBrk="1" hangingPunct="1">
              <a:lnSpc>
                <a:spcPct val="90000"/>
              </a:lnSpc>
              <a:buClr>
                <a:srgbClr val="FF0000"/>
              </a:buClr>
              <a:buSzPct val="100000"/>
              <a:buNone/>
            </a:pPr>
            <a:r>
              <a:rPr lang="en-US" sz="2400" b="1" u="sng" dirty="0">
                <a:solidFill>
                  <a:srgbClr val="FF0000"/>
                </a:solidFill>
                <a:effectLst>
                  <a:outerShdw blurRad="38100" dist="38100" dir="2700000" algn="tl">
                    <a:srgbClr val="000000">
                      <a:alpha val="43137"/>
                    </a:srgbClr>
                  </a:outerShdw>
                </a:effectLst>
                <a:latin typeface="Comic Sans MS" pitchFamily="66" charset="0"/>
              </a:rPr>
              <a:t>The lateral </a:t>
            </a:r>
            <a:r>
              <a:rPr lang="en-US" sz="2400" b="1" u="sng" dirty="0" err="1">
                <a:solidFill>
                  <a:srgbClr val="FF0000"/>
                </a:solidFill>
                <a:effectLst>
                  <a:outerShdw blurRad="38100" dist="38100" dir="2700000" algn="tl">
                    <a:srgbClr val="000000">
                      <a:alpha val="43137"/>
                    </a:srgbClr>
                  </a:outerShdw>
                </a:effectLst>
                <a:latin typeface="Comic Sans MS" pitchFamily="66" charset="0"/>
              </a:rPr>
              <a:t>vestibulospinal</a:t>
            </a:r>
            <a:r>
              <a:rPr lang="en-US" sz="2400" b="1" u="sng" dirty="0">
                <a:solidFill>
                  <a:srgbClr val="FF0000"/>
                </a:solidFill>
                <a:effectLst>
                  <a:outerShdw blurRad="38100" dist="38100" dir="2700000" algn="tl">
                    <a:srgbClr val="000000">
                      <a:alpha val="43137"/>
                    </a:srgbClr>
                  </a:outerShdw>
                </a:effectLst>
                <a:latin typeface="Comic Sans MS" pitchFamily="66" charset="0"/>
              </a:rPr>
              <a:t> </a:t>
            </a:r>
          </a:p>
          <a:p>
            <a:pPr algn="l" rtl="0" eaLnBrk="1" hangingPunct="1">
              <a:lnSpc>
                <a:spcPct val="90000"/>
              </a:lnSpc>
              <a:buClr>
                <a:srgbClr val="FF0000"/>
              </a:buClr>
              <a:buSzPct val="100000"/>
              <a:buFont typeface="Wingdings" panose="05000000000000000000" pitchFamily="2" charset="2"/>
              <a:buChar char="§"/>
            </a:pPr>
            <a:r>
              <a:rPr lang="en-US" sz="2000" dirty="0">
                <a:latin typeface="Comic Sans MS" pitchFamily="66" charset="0"/>
              </a:rPr>
              <a:t>Cells of origin : Lateral Vestibular Nucleus</a:t>
            </a:r>
          </a:p>
          <a:p>
            <a:pPr algn="l" rtl="0" eaLnBrk="1" hangingPunct="1">
              <a:lnSpc>
                <a:spcPct val="90000"/>
              </a:lnSpc>
              <a:buClr>
                <a:srgbClr val="FF0000"/>
              </a:buClr>
              <a:buSzPct val="100000"/>
              <a:buFont typeface="Wingdings" panose="05000000000000000000" pitchFamily="2" charset="2"/>
              <a:buChar char="§"/>
            </a:pPr>
            <a:r>
              <a:rPr lang="en-US" sz="2000" dirty="0">
                <a:latin typeface="Comic Sans MS" pitchFamily="66" charset="0"/>
              </a:rPr>
              <a:t>Axons descend in the ipsilateral ventral white column of spinal cord .</a:t>
            </a:r>
          </a:p>
          <a:p>
            <a:pPr algn="l" rtl="0" eaLnBrk="1" hangingPunct="1">
              <a:lnSpc>
                <a:spcPct val="90000"/>
              </a:lnSpc>
              <a:buClr>
                <a:srgbClr val="FF0000"/>
              </a:buClr>
              <a:buSzPct val="100000"/>
              <a:buFont typeface="Wingdings" panose="05000000000000000000" pitchFamily="2" charset="2"/>
              <a:buChar char="§"/>
            </a:pPr>
            <a:r>
              <a:rPr lang="en-US" sz="2000" i="1" dirty="0">
                <a:solidFill>
                  <a:srgbClr val="C00000"/>
                </a:solidFill>
                <a:effectLst>
                  <a:outerShdw blurRad="38100" dist="38100" dir="2700000" algn="tl">
                    <a:srgbClr val="000000">
                      <a:alpha val="43137"/>
                    </a:srgbClr>
                  </a:outerShdw>
                </a:effectLst>
                <a:latin typeface="Comic Sans MS" pitchFamily="66" charset="0"/>
              </a:rPr>
              <a:t>This tract mediates excitatory influences upon extensor motor neurons to maintain posture (</a:t>
            </a:r>
            <a:r>
              <a:rPr lang="en-US" sz="2000" i="1" dirty="0">
                <a:solidFill>
                  <a:srgbClr val="002060"/>
                </a:solidFill>
                <a:effectLst>
                  <a:outerShdw blurRad="38100" dist="38100" dir="2700000" algn="tl">
                    <a:srgbClr val="000000">
                      <a:alpha val="43137"/>
                    </a:srgbClr>
                  </a:outerShdw>
                </a:effectLst>
                <a:latin typeface="Comic Sans MS" pitchFamily="66" charset="0"/>
              </a:rPr>
              <a:t>when the otolith organs signal deviations from stable balance and upright posture</a:t>
            </a:r>
            <a:r>
              <a:rPr lang="en-US" sz="2000" i="1" dirty="0">
                <a:solidFill>
                  <a:srgbClr val="C00000"/>
                </a:solidFill>
                <a:effectLst>
                  <a:outerShdw blurRad="38100" dist="38100" dir="2700000" algn="tl">
                    <a:srgbClr val="000000">
                      <a:alpha val="43137"/>
                    </a:srgbClr>
                  </a:outerShdw>
                </a:effectLst>
                <a:latin typeface="Comic Sans MS" pitchFamily="66" charset="0"/>
              </a:rPr>
              <a:t>)</a:t>
            </a:r>
          </a:p>
          <a:p>
            <a:pPr marL="0" indent="0" algn="l" rtl="0" eaLnBrk="1" hangingPunct="1">
              <a:lnSpc>
                <a:spcPct val="90000"/>
              </a:lnSpc>
              <a:buClr>
                <a:srgbClr val="FF0000"/>
              </a:buClr>
              <a:buSzPct val="100000"/>
              <a:buNone/>
            </a:pPr>
            <a:endParaRPr lang="en-US" sz="2000" b="1" u="sng" dirty="0">
              <a:solidFill>
                <a:srgbClr val="FF0000"/>
              </a:solidFill>
              <a:latin typeface="Comic Sans MS" pitchFamily="66" charset="0"/>
            </a:endParaRPr>
          </a:p>
          <a:p>
            <a:pPr marL="0" indent="0" algn="l" rtl="0" eaLnBrk="1" hangingPunct="1">
              <a:lnSpc>
                <a:spcPct val="90000"/>
              </a:lnSpc>
              <a:buClr>
                <a:srgbClr val="FF0000"/>
              </a:buClr>
              <a:buSzPct val="100000"/>
              <a:buNone/>
            </a:pPr>
            <a:r>
              <a:rPr lang="en-US" sz="2400" b="1" u="sng" dirty="0">
                <a:solidFill>
                  <a:srgbClr val="FF0000"/>
                </a:solidFill>
                <a:effectLst>
                  <a:outerShdw blurRad="38100" dist="38100" dir="2700000" algn="tl">
                    <a:srgbClr val="000000">
                      <a:alpha val="43137"/>
                    </a:srgbClr>
                  </a:outerShdw>
                </a:effectLst>
                <a:latin typeface="Comic Sans MS" pitchFamily="66" charset="0"/>
              </a:rPr>
              <a:t>The medial </a:t>
            </a:r>
            <a:r>
              <a:rPr lang="en-US" sz="2400" b="1" u="sng" dirty="0" err="1">
                <a:solidFill>
                  <a:srgbClr val="FF0000"/>
                </a:solidFill>
                <a:effectLst>
                  <a:outerShdw blurRad="38100" dist="38100" dir="2700000" algn="tl">
                    <a:srgbClr val="000000">
                      <a:alpha val="43137"/>
                    </a:srgbClr>
                  </a:outerShdw>
                </a:effectLst>
                <a:latin typeface="Comic Sans MS" pitchFamily="66" charset="0"/>
              </a:rPr>
              <a:t>vestibulospinal</a:t>
            </a:r>
            <a:r>
              <a:rPr lang="en-US" sz="2400" b="1" u="sng" dirty="0">
                <a:solidFill>
                  <a:srgbClr val="FF0000"/>
                </a:solidFill>
                <a:effectLst>
                  <a:outerShdw blurRad="38100" dist="38100" dir="2700000" algn="tl">
                    <a:srgbClr val="000000">
                      <a:alpha val="43137"/>
                    </a:srgbClr>
                  </a:outerShdw>
                </a:effectLst>
                <a:latin typeface="Comic Sans MS" pitchFamily="66" charset="0"/>
              </a:rPr>
              <a:t> tract </a:t>
            </a:r>
            <a:r>
              <a:rPr lang="en-US" sz="2400" b="1" dirty="0">
                <a:effectLst>
                  <a:outerShdw blurRad="38100" dist="38100" dir="2700000" algn="tl">
                    <a:srgbClr val="000000">
                      <a:alpha val="43137"/>
                    </a:srgbClr>
                  </a:outerShdw>
                </a:effectLst>
                <a:latin typeface="Comic Sans MS" pitchFamily="66" charset="0"/>
              </a:rPr>
              <a:t>:</a:t>
            </a:r>
          </a:p>
          <a:p>
            <a:pPr algn="l" rtl="0" eaLnBrk="1" hangingPunct="1">
              <a:lnSpc>
                <a:spcPct val="90000"/>
              </a:lnSpc>
              <a:buClr>
                <a:srgbClr val="FF0000"/>
              </a:buClr>
              <a:buSzPct val="100000"/>
              <a:buFont typeface="Wingdings" panose="05000000000000000000" pitchFamily="2" charset="2"/>
              <a:buChar char="§"/>
            </a:pPr>
            <a:r>
              <a:rPr lang="en-US" sz="2000" dirty="0">
                <a:latin typeface="Comic Sans MS" pitchFamily="66" charset="0"/>
              </a:rPr>
              <a:t>Cells of origin : Medial Vestibular Nucleus</a:t>
            </a:r>
          </a:p>
          <a:p>
            <a:pPr algn="l" rtl="0" eaLnBrk="1" hangingPunct="1">
              <a:lnSpc>
                <a:spcPct val="90000"/>
              </a:lnSpc>
              <a:buClr>
                <a:srgbClr val="FF0000"/>
              </a:buClr>
              <a:buSzPct val="100000"/>
              <a:buFont typeface="Wingdings" panose="05000000000000000000" pitchFamily="2" charset="2"/>
              <a:buChar char="§"/>
            </a:pPr>
            <a:r>
              <a:rPr lang="en-US" sz="2000" dirty="0">
                <a:latin typeface="Comic Sans MS" pitchFamily="66" charset="0"/>
              </a:rPr>
              <a:t>As its axons descend ipsilaterally in the ventral white column of spinal cord , they form part of the Medial Longitudinal Fasciculus </a:t>
            </a:r>
          </a:p>
          <a:p>
            <a:pPr algn="l" rtl="0" eaLnBrk="1" hangingPunct="1">
              <a:lnSpc>
                <a:spcPct val="90000"/>
              </a:lnSpc>
              <a:buClr>
                <a:srgbClr val="FF0000"/>
              </a:buClr>
              <a:buSzPct val="100000"/>
              <a:buFont typeface="Wingdings" panose="05000000000000000000" pitchFamily="2" charset="2"/>
              <a:buChar char="§"/>
            </a:pPr>
            <a:r>
              <a:rPr lang="en-US" sz="2000" i="1" dirty="0">
                <a:solidFill>
                  <a:schemeClr val="accent1"/>
                </a:solidFill>
                <a:effectLst>
                  <a:outerShdw blurRad="38100" dist="38100" dir="2700000" algn="tl">
                    <a:srgbClr val="000000">
                      <a:alpha val="43137"/>
                    </a:srgbClr>
                  </a:outerShdw>
                </a:effectLst>
                <a:latin typeface="Comic Sans MS" pitchFamily="66" charset="0"/>
              </a:rPr>
              <a:t>The medial longitudinal fasciculus consists of both ascending &amp; descending fibers that link vestibular nuclei to nuclei supplying the extraocular muscles for coordination of head and eye movements</a:t>
            </a:r>
          </a:p>
          <a:p>
            <a:pPr marL="609600" indent="-609600" eaLnBrk="1" hangingPunct="1">
              <a:lnSpc>
                <a:spcPct val="90000"/>
              </a:lnSpc>
            </a:pPr>
            <a:endParaRPr lang="en-US" sz="2000" b="1" dirty="0">
              <a:latin typeface="Comic Sans MS" pitchFamily="66" charset="0"/>
            </a:endParaRPr>
          </a:p>
        </p:txBody>
      </p:sp>
    </p:spTree>
    <p:extLst>
      <p:ext uri="{BB962C8B-B14F-4D97-AF65-F5344CB8AC3E}">
        <p14:creationId xmlns:p14="http://schemas.microsoft.com/office/powerpoint/2010/main" val="610277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B575EAC-CF3A-445C-ACE1-FC58801CA1C1}" type="slidenum">
              <a:rPr lang="ar-SA" smtClean="0">
                <a:solidFill>
                  <a:srgbClr val="464653"/>
                </a:solidFill>
              </a:rPr>
              <a:pPr>
                <a:defRPr/>
              </a:pPr>
              <a:t>3</a:t>
            </a:fld>
            <a:endParaRPr lang="en-US">
              <a:solidFill>
                <a:srgbClr val="464653"/>
              </a:solidFill>
            </a:endParaRPr>
          </a:p>
        </p:txBody>
      </p:sp>
      <p:sp>
        <p:nvSpPr>
          <p:cNvPr id="106497" name="Rectangle 1"/>
          <p:cNvSpPr>
            <a:spLocks noChangeArrowheads="1"/>
          </p:cNvSpPr>
          <p:nvPr/>
        </p:nvSpPr>
        <p:spPr bwMode="auto">
          <a:xfrm>
            <a:off x="0" y="-52023"/>
            <a:ext cx="9144000" cy="66479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rtl="0" eaLnBrk="0" hangingPunct="0"/>
            <a:r>
              <a:rPr lang="en-US" sz="2800" b="1" u="sng" dirty="0">
                <a:solidFill>
                  <a:srgbClr val="FF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Learning objectives:</a:t>
            </a:r>
            <a:endParaRPr lang="en-US" sz="2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457200" indent="-457200" algn="l" rtl="0" eaLnBrk="0" hangingPunct="0"/>
            <a:endParaRPr lang="en-US" sz="2400" dirty="0">
              <a:solidFill>
                <a:prstClr val="black"/>
              </a:solidFill>
              <a:latin typeface="Arial" pitchFamily="34" charset="0"/>
              <a:ea typeface="Calibri" pitchFamily="34" charset="0"/>
              <a:cs typeface="Arial" pitchFamily="34" charset="0"/>
            </a:endParaRPr>
          </a:p>
          <a:p>
            <a:pPr marL="457200" indent="-457200" algn="l" rtl="0" eaLnBrk="0" hangingPunct="0"/>
            <a:r>
              <a:rPr lang="en-US" sz="2400" dirty="0">
                <a:solidFill>
                  <a:prstClr val="black"/>
                </a:solidFill>
                <a:latin typeface="Comic Sans MS" pitchFamily="66" charset="0"/>
                <a:ea typeface="Calibri" pitchFamily="34" charset="0"/>
                <a:cs typeface="Arial" pitchFamily="34" charset="0"/>
              </a:rPr>
              <a:t>At the end of this lecture the student should :</a:t>
            </a:r>
            <a:endParaRPr lang="en-US" sz="2400" dirty="0">
              <a:solidFill>
                <a:prstClr val="black"/>
              </a:solidFill>
              <a:latin typeface="Comic Sans MS" pitchFamily="66" charset="0"/>
              <a:cs typeface="Arial" pitchFamily="34" charset="0"/>
            </a:endParaRPr>
          </a:p>
          <a:p>
            <a:pPr marL="457200" indent="-457200" algn="l" rtl="0" eaLnBrk="0" hangingPunct="0">
              <a:buClr>
                <a:srgbClr val="FF0000"/>
              </a:buClr>
              <a:buFont typeface="Wingdings" pitchFamily="2" charset="2"/>
              <a:buChar char="§"/>
            </a:pPr>
            <a:r>
              <a:rPr lang="en-US" sz="2400" dirty="0">
                <a:solidFill>
                  <a:prstClr val="black"/>
                </a:solidFill>
                <a:latin typeface="Comic Sans MS" pitchFamily="66" charset="0"/>
                <a:ea typeface="Calibri" pitchFamily="34" charset="0"/>
                <a:cs typeface="Arial" pitchFamily="34" charset="0"/>
              </a:rPr>
              <a:t>Appreciate what is upper motor neuron and lower motor neuron .</a:t>
            </a:r>
            <a:endParaRPr lang="en-US" sz="2400" dirty="0">
              <a:solidFill>
                <a:prstClr val="black"/>
              </a:solidFill>
              <a:latin typeface="Comic Sans MS" pitchFamily="66" charset="0"/>
              <a:cs typeface="Arial" pitchFamily="34" charset="0"/>
            </a:endParaRPr>
          </a:p>
          <a:p>
            <a:pPr marL="457200" indent="-457200" algn="l" rtl="0" eaLnBrk="0" hangingPunct="0">
              <a:buClr>
                <a:srgbClr val="FF0000"/>
              </a:buClr>
              <a:buFont typeface="Wingdings" pitchFamily="2" charset="2"/>
              <a:buChar char="§"/>
            </a:pPr>
            <a:r>
              <a:rPr lang="en-US" sz="2400" dirty="0">
                <a:solidFill>
                  <a:prstClr val="black"/>
                </a:solidFill>
                <a:latin typeface="Comic Sans MS" pitchFamily="66" charset="0"/>
                <a:ea typeface="Calibri" pitchFamily="34" charset="0"/>
                <a:cs typeface="Arial" pitchFamily="34" charset="0"/>
              </a:rPr>
              <a:t>Explain the origin , course and functions of the following motor tracts:</a:t>
            </a:r>
          </a:p>
          <a:p>
            <a:pPr marL="457200" indent="-457200" algn="l" rtl="0" eaLnBrk="0" hangingPunct="0"/>
            <a:endParaRPr lang="en-US" sz="2400" dirty="0">
              <a:solidFill>
                <a:prstClr val="black"/>
              </a:solidFill>
              <a:latin typeface="Comic Sans MS" pitchFamily="66" charset="0"/>
              <a:ea typeface="Calibri" pitchFamily="34" charset="0"/>
              <a:cs typeface="Arial" pitchFamily="34" charset="0"/>
            </a:endParaRPr>
          </a:p>
          <a:p>
            <a:pPr marL="457200" indent="-457200" algn="l" rtl="0" eaLnBrk="0" hangingPunct="0">
              <a:buClr>
                <a:srgbClr val="FF0000"/>
              </a:buClr>
              <a:buFont typeface="Wingdings" panose="05000000000000000000" pitchFamily="2" charset="2"/>
              <a:buChar char="§"/>
            </a:pPr>
            <a:r>
              <a:rPr lang="en-US" sz="2400" dirty="0">
                <a:solidFill>
                  <a:prstClr val="black"/>
                </a:solidFill>
                <a:latin typeface="Comic Sans MS" pitchFamily="66" charset="0"/>
                <a:ea typeface="Calibri" pitchFamily="34" charset="0"/>
                <a:cs typeface="Arial" pitchFamily="34" charset="0"/>
              </a:rPr>
              <a:t> Pyramidal tracts:</a:t>
            </a:r>
          </a:p>
          <a:p>
            <a:pPr marL="914400" lvl="1" indent="-457200" algn="l" rtl="0" eaLnBrk="0" hangingPunct="0">
              <a:buClr>
                <a:srgbClr val="FF0000"/>
              </a:buClr>
              <a:buFont typeface="Wingdings" panose="05000000000000000000" pitchFamily="2" charset="2"/>
              <a:buChar char="§"/>
            </a:pPr>
            <a:r>
              <a:rPr lang="en-US" sz="2400" dirty="0">
                <a:solidFill>
                  <a:prstClr val="black"/>
                </a:solidFill>
                <a:latin typeface="Comic Sans MS" pitchFamily="66" charset="0"/>
                <a:ea typeface="Calibri" pitchFamily="34" charset="0"/>
                <a:cs typeface="Arial" pitchFamily="34" charset="0"/>
              </a:rPr>
              <a:t> (corticospinal &amp; </a:t>
            </a:r>
            <a:r>
              <a:rPr lang="en-US" sz="2400" dirty="0" err="1">
                <a:solidFill>
                  <a:prstClr val="black"/>
                </a:solidFill>
                <a:latin typeface="Comic Sans MS" pitchFamily="66" charset="0"/>
                <a:ea typeface="Calibri" pitchFamily="34" charset="0"/>
                <a:cs typeface="Arial" pitchFamily="34" charset="0"/>
              </a:rPr>
              <a:t>corticobulbar</a:t>
            </a:r>
            <a:r>
              <a:rPr lang="en-US" sz="2400" dirty="0">
                <a:solidFill>
                  <a:prstClr val="black"/>
                </a:solidFill>
                <a:latin typeface="Comic Sans MS" pitchFamily="66" charset="0"/>
                <a:ea typeface="Calibri" pitchFamily="34" charset="0"/>
                <a:cs typeface="Arial" pitchFamily="34" charset="0"/>
              </a:rPr>
              <a:t> tracts)</a:t>
            </a:r>
          </a:p>
          <a:p>
            <a:pPr marL="457200" indent="-457200" algn="l" rtl="0" eaLnBrk="0" hangingPunct="0">
              <a:buClr>
                <a:srgbClr val="FF0000"/>
              </a:buClr>
              <a:buFont typeface="Wingdings" panose="05000000000000000000" pitchFamily="2" charset="2"/>
              <a:buChar char="§"/>
            </a:pPr>
            <a:r>
              <a:rPr lang="en-US" sz="2400" dirty="0">
                <a:solidFill>
                  <a:prstClr val="black"/>
                </a:solidFill>
                <a:latin typeface="Comic Sans MS" pitchFamily="66" charset="0"/>
                <a:ea typeface="Calibri" pitchFamily="34" charset="0"/>
                <a:cs typeface="Arial" pitchFamily="34" charset="0"/>
              </a:rPr>
              <a:t>Extrapyramidal tracts as:</a:t>
            </a:r>
          </a:p>
          <a:p>
            <a:pPr marL="2743200" lvl="5" indent="-457200" algn="l" rtl="0" eaLnBrk="0" fontAlgn="base" hangingPunct="0">
              <a:spcBef>
                <a:spcPct val="0"/>
              </a:spcBef>
              <a:spcAft>
                <a:spcPct val="0"/>
              </a:spcAft>
              <a:buClr>
                <a:srgbClr val="FF0000"/>
              </a:buClr>
              <a:buFont typeface="Wingdings" panose="05000000000000000000" pitchFamily="2" charset="2"/>
              <a:buChar char="v"/>
            </a:pPr>
            <a:r>
              <a:rPr lang="en-US" sz="2400" dirty="0">
                <a:solidFill>
                  <a:prstClr val="black"/>
                </a:solidFill>
                <a:latin typeface="Comic Sans MS" pitchFamily="66" charset="0"/>
                <a:ea typeface="Calibri" pitchFamily="34" charset="0"/>
                <a:cs typeface="Arial" pitchFamily="34" charset="0"/>
              </a:rPr>
              <a:t> Rubrospinal .</a:t>
            </a:r>
            <a:endParaRPr lang="en-US" sz="2400" dirty="0">
              <a:solidFill>
                <a:prstClr val="black"/>
              </a:solidFill>
              <a:latin typeface="Comic Sans MS" pitchFamily="66" charset="0"/>
              <a:cs typeface="Arial" pitchFamily="34" charset="0"/>
            </a:endParaRPr>
          </a:p>
          <a:p>
            <a:pPr marL="2743200" lvl="5" indent="-457200" algn="l" rtl="0" eaLnBrk="0" fontAlgn="base" hangingPunct="0">
              <a:spcBef>
                <a:spcPct val="0"/>
              </a:spcBef>
              <a:spcAft>
                <a:spcPct val="0"/>
              </a:spcAft>
              <a:buClr>
                <a:srgbClr val="FF0000"/>
              </a:buClr>
              <a:buFont typeface="Wingdings" panose="05000000000000000000" pitchFamily="2" charset="2"/>
              <a:buChar char="v"/>
            </a:pPr>
            <a:r>
              <a:rPr lang="en-US" sz="2400" dirty="0">
                <a:solidFill>
                  <a:prstClr val="black"/>
                </a:solidFill>
                <a:latin typeface="Comic Sans MS" pitchFamily="66" charset="0"/>
                <a:ea typeface="Calibri" pitchFamily="34" charset="0"/>
                <a:cs typeface="Arial" pitchFamily="34" charset="0"/>
              </a:rPr>
              <a:t> Vestibulospinal .</a:t>
            </a:r>
            <a:endParaRPr lang="en-US" sz="2400" dirty="0">
              <a:solidFill>
                <a:prstClr val="black"/>
              </a:solidFill>
              <a:latin typeface="Comic Sans MS" pitchFamily="66" charset="0"/>
              <a:cs typeface="Arial" pitchFamily="34" charset="0"/>
            </a:endParaRPr>
          </a:p>
          <a:p>
            <a:pPr marL="2743200" lvl="5" indent="-457200" algn="l" rtl="0" eaLnBrk="0" fontAlgn="base" hangingPunct="0">
              <a:spcBef>
                <a:spcPct val="0"/>
              </a:spcBef>
              <a:spcAft>
                <a:spcPct val="0"/>
              </a:spcAft>
              <a:buClr>
                <a:srgbClr val="FF0000"/>
              </a:buClr>
              <a:buFont typeface="Wingdings" panose="05000000000000000000" pitchFamily="2" charset="2"/>
              <a:buChar char="v"/>
            </a:pPr>
            <a:r>
              <a:rPr lang="en-US" sz="2400" dirty="0">
                <a:solidFill>
                  <a:prstClr val="black"/>
                </a:solidFill>
                <a:latin typeface="Comic Sans MS" pitchFamily="66" charset="0"/>
                <a:ea typeface="Calibri" pitchFamily="34" charset="0"/>
                <a:cs typeface="Arial" pitchFamily="34" charset="0"/>
              </a:rPr>
              <a:t> Reticulospinal .</a:t>
            </a:r>
            <a:endParaRPr lang="en-US" sz="2400" dirty="0">
              <a:solidFill>
                <a:prstClr val="black"/>
              </a:solidFill>
              <a:latin typeface="Comic Sans MS" pitchFamily="66" charset="0"/>
              <a:cs typeface="Arial" pitchFamily="34" charset="0"/>
            </a:endParaRPr>
          </a:p>
          <a:p>
            <a:pPr marL="2743200" lvl="5" indent="-457200" algn="l" rtl="0" eaLnBrk="0" fontAlgn="base" hangingPunct="0">
              <a:spcBef>
                <a:spcPct val="0"/>
              </a:spcBef>
              <a:spcAft>
                <a:spcPct val="0"/>
              </a:spcAft>
              <a:buClr>
                <a:srgbClr val="FF0000"/>
              </a:buClr>
              <a:buFont typeface="Wingdings" panose="05000000000000000000" pitchFamily="2" charset="2"/>
              <a:buChar char="v"/>
            </a:pPr>
            <a:r>
              <a:rPr lang="en-US" sz="2400" dirty="0">
                <a:solidFill>
                  <a:prstClr val="black"/>
                </a:solidFill>
                <a:latin typeface="Comic Sans MS" pitchFamily="66" charset="0"/>
                <a:ea typeface="Calibri" pitchFamily="34" charset="0"/>
                <a:cs typeface="Arial" pitchFamily="34" charset="0"/>
              </a:rPr>
              <a:t> </a:t>
            </a:r>
            <a:r>
              <a:rPr lang="en-US" sz="2400" dirty="0" err="1">
                <a:solidFill>
                  <a:prstClr val="black"/>
                </a:solidFill>
                <a:latin typeface="Comic Sans MS" pitchFamily="66" charset="0"/>
                <a:ea typeface="Calibri" pitchFamily="34" charset="0"/>
                <a:cs typeface="Arial" pitchFamily="34" charset="0"/>
              </a:rPr>
              <a:t>Olivospinal</a:t>
            </a:r>
            <a:r>
              <a:rPr lang="en-US" sz="2400" dirty="0">
                <a:solidFill>
                  <a:prstClr val="black"/>
                </a:solidFill>
                <a:latin typeface="Comic Sans MS" pitchFamily="66" charset="0"/>
                <a:ea typeface="Calibri" pitchFamily="34" charset="0"/>
                <a:cs typeface="Arial" pitchFamily="34" charset="0"/>
              </a:rPr>
              <a:t> .</a:t>
            </a:r>
          </a:p>
          <a:p>
            <a:pPr marL="2743200" lvl="5" indent="-457200" algn="l" rtl="0" eaLnBrk="0" fontAlgn="base" hangingPunct="0">
              <a:spcBef>
                <a:spcPct val="0"/>
              </a:spcBef>
              <a:spcAft>
                <a:spcPct val="0"/>
              </a:spcAft>
              <a:buClr>
                <a:srgbClr val="FF0000"/>
              </a:buClr>
              <a:buFont typeface="Wingdings" panose="05000000000000000000" pitchFamily="2" charset="2"/>
              <a:buChar char="v"/>
            </a:pPr>
            <a:r>
              <a:rPr lang="en-US" sz="2400" dirty="0">
                <a:solidFill>
                  <a:prstClr val="black"/>
                </a:solidFill>
                <a:latin typeface="Comic Sans MS" pitchFamily="66" charset="0"/>
                <a:ea typeface="Calibri" pitchFamily="34" charset="0"/>
                <a:cs typeface="Arial" pitchFamily="34" charset="0"/>
              </a:rPr>
              <a:t> Tectospinal </a:t>
            </a:r>
          </a:p>
          <a:p>
            <a:pPr marL="2743200" lvl="5" indent="-457200" algn="l" rtl="0" eaLnBrk="0" fontAlgn="base" hangingPunct="0">
              <a:spcBef>
                <a:spcPct val="0"/>
              </a:spcBef>
              <a:spcAft>
                <a:spcPct val="0"/>
              </a:spcAft>
              <a:buFont typeface="Wingdings" pitchFamily="2" charset="2"/>
              <a:buChar char="ü"/>
            </a:pPr>
            <a:endParaRPr lang="en-US" sz="2400" dirty="0">
              <a:solidFill>
                <a:prstClr val="black"/>
              </a:solidFill>
              <a:latin typeface="Arial" pitchFamily="34" charset="0"/>
              <a:cs typeface="Arial" pitchFamily="34" charset="0"/>
            </a:endParaRPr>
          </a:p>
          <a:p>
            <a:pPr algn="l" rtl="0" eaLnBrk="0" hangingPunct="0"/>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5192608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a:bodyPr>
          <a:lstStyle/>
          <a:p>
            <a:pPr algn="ctr"/>
            <a:r>
              <a:rPr lang="en-US" sz="4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Reticulospinal tracts</a:t>
            </a:r>
          </a:p>
        </p:txBody>
      </p:sp>
      <p:sp>
        <p:nvSpPr>
          <p:cNvPr id="3" name="Content Placeholder 2"/>
          <p:cNvSpPr>
            <a:spLocks noGrp="1"/>
          </p:cNvSpPr>
          <p:nvPr>
            <p:ph sz="quarter" idx="1"/>
          </p:nvPr>
        </p:nvSpPr>
        <p:spPr/>
        <p:txBody>
          <a:bodyPr>
            <a:normAutofit/>
          </a:bodyPr>
          <a:lstStyle/>
          <a:p>
            <a:pPr>
              <a:buClr>
                <a:srgbClr val="FF0000"/>
              </a:buClr>
              <a:buSzPct val="100000"/>
              <a:buFont typeface="Wingdings" panose="05000000000000000000" pitchFamily="2" charset="2"/>
              <a:buChar char="§"/>
            </a:pPr>
            <a:r>
              <a:rPr lang="en-GB" sz="1800" dirty="0">
                <a:effectLst>
                  <a:outerShdw blurRad="38100" dist="38100" dir="2700000" algn="tl">
                    <a:srgbClr val="000000">
                      <a:alpha val="43137"/>
                    </a:srgbClr>
                  </a:outerShdw>
                </a:effectLst>
                <a:latin typeface="Comic Sans MS" panose="030F0702030302020204" pitchFamily="66" charset="0"/>
              </a:rPr>
              <a:t>Tract arises from reticular formation (groups of scattered neurons along with nerve </a:t>
            </a:r>
            <a:r>
              <a:rPr lang="en-GB" sz="1800" dirty="0" err="1">
                <a:effectLst>
                  <a:outerShdw blurRad="38100" dist="38100" dir="2700000" algn="tl">
                    <a:srgbClr val="000000">
                      <a:alpha val="43137"/>
                    </a:srgbClr>
                  </a:outerShdw>
                </a:effectLst>
                <a:latin typeface="Comic Sans MS" panose="030F0702030302020204" pitchFamily="66" charset="0"/>
              </a:rPr>
              <a:t>fibers</a:t>
            </a:r>
            <a:r>
              <a:rPr lang="en-GB" sz="1800" dirty="0">
                <a:effectLst>
                  <a:outerShdw blurRad="38100" dist="38100" dir="2700000" algn="tl">
                    <a:srgbClr val="000000">
                      <a:alpha val="43137"/>
                    </a:srgbClr>
                  </a:outerShdw>
                </a:effectLst>
                <a:latin typeface="Comic Sans MS" panose="030F0702030302020204" pitchFamily="66" charset="0"/>
              </a:rPr>
              <a:t> present in midbrain, pons &amp; medulla).</a:t>
            </a:r>
          </a:p>
          <a:p>
            <a:pPr>
              <a:buClr>
                <a:srgbClr val="FF0000"/>
              </a:buClr>
              <a:buSzPct val="100000"/>
              <a:buFont typeface="Wingdings" panose="05000000000000000000" pitchFamily="2" charset="2"/>
              <a:buChar char="§"/>
            </a:pPr>
            <a:r>
              <a:rPr lang="en-US" sz="1800" dirty="0">
                <a:effectLst>
                  <a:outerShdw blurRad="38100" dist="38100" dir="2700000" algn="tl">
                    <a:srgbClr val="000000">
                      <a:alpha val="43137"/>
                    </a:srgbClr>
                  </a:outerShdw>
                </a:effectLst>
                <a:latin typeface="Comic Sans MS" panose="030F0702030302020204" pitchFamily="66" charset="0"/>
              </a:rPr>
              <a:t>It has two components:</a:t>
            </a:r>
          </a:p>
          <a:p>
            <a:pPr lvl="2">
              <a:buClr>
                <a:srgbClr val="FF0000"/>
              </a:buClr>
              <a:buSzPct val="100000"/>
              <a:buFont typeface="Wingdings" panose="05000000000000000000" pitchFamily="2" charset="2"/>
              <a:buChar char="§"/>
            </a:pPr>
            <a:r>
              <a:rPr lang="en-US" sz="1800" dirty="0">
                <a:effectLst>
                  <a:outerShdw blurRad="38100" dist="38100" dir="2700000" algn="tl">
                    <a:srgbClr val="000000">
                      <a:alpha val="43137"/>
                    </a:srgbClr>
                  </a:outerShdw>
                </a:effectLst>
                <a:latin typeface="Comic Sans MS" panose="030F0702030302020204" pitchFamily="66" charset="0"/>
              </a:rPr>
              <a:t>Pontine reticulospinal tract</a:t>
            </a:r>
          </a:p>
          <a:p>
            <a:pPr lvl="2">
              <a:buClr>
                <a:srgbClr val="FF0000"/>
              </a:buClr>
              <a:buSzPct val="100000"/>
              <a:buFont typeface="Wingdings" panose="05000000000000000000" pitchFamily="2" charset="2"/>
              <a:buChar char="§"/>
            </a:pPr>
            <a:r>
              <a:rPr lang="en-US" sz="1800" dirty="0">
                <a:effectLst>
                  <a:outerShdw blurRad="38100" dist="38100" dir="2700000" algn="tl">
                    <a:srgbClr val="000000">
                      <a:alpha val="43137"/>
                    </a:srgbClr>
                  </a:outerShdw>
                </a:effectLst>
                <a:latin typeface="Comic Sans MS" panose="030F0702030302020204" pitchFamily="66" charset="0"/>
              </a:rPr>
              <a:t>Medullary reticulospinal tract</a:t>
            </a:r>
          </a:p>
        </p:txBody>
      </p:sp>
      <p:pic>
        <p:nvPicPr>
          <p:cNvPr id="4" name="Picture 3"/>
          <p:cNvPicPr>
            <a:picLocks noChangeAspect="1"/>
          </p:cNvPicPr>
          <p:nvPr/>
        </p:nvPicPr>
        <p:blipFill>
          <a:blip r:embed="rId2"/>
          <a:stretch>
            <a:fillRect/>
          </a:stretch>
        </p:blipFill>
        <p:spPr>
          <a:xfrm>
            <a:off x="1115616" y="2924944"/>
            <a:ext cx="7761449" cy="3701360"/>
          </a:xfrm>
          <a:prstGeom prst="rect">
            <a:avLst/>
          </a:prstGeom>
        </p:spPr>
      </p:pic>
    </p:spTree>
    <p:extLst>
      <p:ext uri="{BB962C8B-B14F-4D97-AF65-F5344CB8AC3E}">
        <p14:creationId xmlns:p14="http://schemas.microsoft.com/office/powerpoint/2010/main" val="1552155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48680"/>
            <a:ext cx="8147248" cy="6048672"/>
          </a:xfrm>
        </p:spPr>
        <p:txBody>
          <a:bodyPr/>
          <a:lstStyle/>
          <a:p>
            <a:pPr marL="0" indent="0">
              <a:buNone/>
            </a:pPr>
            <a:endParaRPr lang="en-US" dirty="0"/>
          </a:p>
        </p:txBody>
      </p:sp>
      <p:pic>
        <p:nvPicPr>
          <p:cNvPr id="4" name="Picture 3"/>
          <p:cNvPicPr>
            <a:picLocks noChangeAspect="1"/>
          </p:cNvPicPr>
          <p:nvPr/>
        </p:nvPicPr>
        <p:blipFill>
          <a:blip r:embed="rId2"/>
          <a:stretch>
            <a:fillRect/>
          </a:stretch>
        </p:blipFill>
        <p:spPr>
          <a:xfrm>
            <a:off x="1835697" y="260648"/>
            <a:ext cx="4608512" cy="6336704"/>
          </a:xfrm>
          <a:prstGeom prst="rect">
            <a:avLst/>
          </a:prstGeom>
        </p:spPr>
      </p:pic>
    </p:spTree>
    <p:extLst>
      <p:ext uri="{BB962C8B-B14F-4D97-AF65-F5344CB8AC3E}">
        <p14:creationId xmlns:p14="http://schemas.microsoft.com/office/powerpoint/2010/main" val="1296250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323528" y="154570"/>
            <a:ext cx="8424936" cy="696024"/>
          </a:xfrm>
          <a:prstGeom prst="rect">
            <a:avLst/>
          </a:prstGeom>
          <a:solidFill>
            <a:schemeClr val="accent2">
              <a:lumMod val="20000"/>
              <a:lumOff val="80000"/>
            </a:schemeClr>
          </a:solidFill>
          <a:ln w="28575" algn="ctr">
            <a:solidFill>
              <a:schemeClr val="tx1"/>
            </a:solidFill>
            <a:miter lim="800000"/>
            <a:headEnd/>
            <a:tailEnd/>
          </a:ln>
          <a:effectLst/>
        </p:spPr>
        <p:txBody>
          <a:bodyPr wrap="square" anchor="ctr">
            <a:spAutoFit/>
          </a:bodyPr>
          <a:lstStyle/>
          <a:p>
            <a:pPr algn="ctr" rtl="0">
              <a:lnSpc>
                <a:spcPct val="120000"/>
              </a:lnSpc>
              <a:defRPr/>
            </a:pPr>
            <a:r>
              <a:rPr lang="en-US" sz="3600"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The  Reticulospinal  Tracts </a:t>
            </a:r>
          </a:p>
        </p:txBody>
      </p:sp>
      <p:sp>
        <p:nvSpPr>
          <p:cNvPr id="20485" name="Rectangle 5"/>
          <p:cNvSpPr>
            <a:spLocks noChangeArrowheads="1"/>
          </p:cNvSpPr>
          <p:nvPr/>
        </p:nvSpPr>
        <p:spPr bwMode="auto">
          <a:xfrm>
            <a:off x="228600" y="981075"/>
            <a:ext cx="1263487" cy="369332"/>
          </a:xfrm>
          <a:prstGeom prst="rect">
            <a:avLst/>
          </a:prstGeom>
          <a:solidFill>
            <a:srgbClr val="92D050"/>
          </a:solidFill>
          <a:ln w="28575" algn="ctr">
            <a:solidFill>
              <a:schemeClr val="tx1"/>
            </a:solidFill>
            <a:miter lim="800000"/>
            <a:headEnd/>
            <a:tailEnd/>
          </a:ln>
          <a:effectLst/>
        </p:spPr>
        <p:txBody>
          <a:bodyPr wrap="none" anchor="ctr">
            <a:spAutoFit/>
          </a:bodyPr>
          <a:lstStyle/>
          <a:p>
            <a:pPr algn="l" rtl="0">
              <a:defRPr/>
            </a:pPr>
            <a:r>
              <a:rPr lang="en-US" b="1" dirty="0">
                <a:solidFill>
                  <a:srgbClr val="FF0000"/>
                </a:solidFill>
                <a:effectLst>
                  <a:outerShdw blurRad="38100" dist="38100" dir="2700000" algn="tl">
                    <a:srgbClr val="000000"/>
                  </a:outerShdw>
                </a:effectLst>
                <a:latin typeface="Comic Sans MS" pitchFamily="66" charset="0"/>
                <a:cs typeface="Arial" pitchFamily="34" charset="0"/>
              </a:rPr>
              <a:t>Divisions</a:t>
            </a:r>
            <a:r>
              <a:rPr lang="en-US" b="1" dirty="0">
                <a:solidFill>
                  <a:srgbClr val="FF0000"/>
                </a:solidFill>
                <a:effectLst>
                  <a:outerShdw blurRad="38100" dist="38100" dir="2700000" algn="tl">
                    <a:srgbClr val="000000"/>
                  </a:outerShdw>
                </a:effectLst>
                <a:latin typeface="Arial" pitchFamily="34" charset="0"/>
                <a:cs typeface="Arial" pitchFamily="34" charset="0"/>
              </a:rPr>
              <a:t>: </a:t>
            </a:r>
          </a:p>
        </p:txBody>
      </p:sp>
      <p:sp>
        <p:nvSpPr>
          <p:cNvPr id="20486" name="Text Box 6"/>
          <p:cNvSpPr txBox="1">
            <a:spLocks noChangeArrowheads="1"/>
          </p:cNvSpPr>
          <p:nvPr/>
        </p:nvSpPr>
        <p:spPr bwMode="auto">
          <a:xfrm>
            <a:off x="1828800" y="990600"/>
            <a:ext cx="7162800" cy="646331"/>
          </a:xfrm>
          <a:prstGeom prst="rect">
            <a:avLst/>
          </a:prstGeom>
          <a:noFill/>
          <a:ln w="9525">
            <a:noFill/>
            <a:miter lim="800000"/>
            <a:headEnd/>
            <a:tailEnd/>
          </a:ln>
          <a:effectLst/>
        </p:spPr>
        <p:txBody>
          <a:bodyPr>
            <a:spAutoFit/>
          </a:bodyPr>
          <a:lstStyle/>
          <a:p>
            <a:pPr algn="l" rtl="0">
              <a:spcBef>
                <a:spcPct val="50000"/>
              </a:spcBef>
              <a:defRPr/>
            </a:pPr>
            <a:r>
              <a:rPr lang="en-US" b="1" i="1" dirty="0">
                <a:solidFill>
                  <a:srgbClr val="FF0000"/>
                </a:solidFill>
                <a:effectLst>
                  <a:outerShdw blurRad="38100" dist="38100" dir="2700000" algn="tl">
                    <a:srgbClr val="C0C0C0"/>
                  </a:outerShdw>
                </a:effectLst>
                <a:latin typeface="Comic Sans MS" pitchFamily="66" charset="0"/>
                <a:cs typeface="Arial" pitchFamily="34" charset="0"/>
              </a:rPr>
              <a:t>1) Medial (pontine) </a:t>
            </a:r>
            <a:r>
              <a:rPr lang="en-US" b="1" i="1" dirty="0" err="1">
                <a:solidFill>
                  <a:srgbClr val="FF0000"/>
                </a:solidFill>
                <a:effectLst>
                  <a:outerShdw blurRad="38100" dist="38100" dir="2700000" algn="tl">
                    <a:srgbClr val="C0C0C0"/>
                  </a:outerShdw>
                </a:effectLst>
                <a:latin typeface="Comic Sans MS" pitchFamily="66" charset="0"/>
                <a:cs typeface="Arial" pitchFamily="34" charset="0"/>
              </a:rPr>
              <a:t>reticulospinal</a:t>
            </a:r>
            <a:r>
              <a:rPr lang="en-US" b="1" i="1" dirty="0">
                <a:solidFill>
                  <a:srgbClr val="FF0000"/>
                </a:solidFill>
                <a:effectLst>
                  <a:outerShdw blurRad="38100" dist="38100" dir="2700000" algn="tl">
                    <a:srgbClr val="C0C0C0"/>
                  </a:outerShdw>
                </a:effectLst>
                <a:latin typeface="Comic Sans MS" pitchFamily="66" charset="0"/>
                <a:cs typeface="Arial" pitchFamily="34" charset="0"/>
              </a:rPr>
              <a:t> tract. 2) Lateral (medullary) reticulospinal trac</a:t>
            </a:r>
            <a:r>
              <a:rPr lang="en-US" b="1" i="1" dirty="0">
                <a:solidFill>
                  <a:srgbClr val="FF0000"/>
                </a:solidFill>
                <a:effectLst>
                  <a:outerShdw blurRad="38100" dist="38100" dir="2700000" algn="tl">
                    <a:srgbClr val="C0C0C0"/>
                  </a:outerShdw>
                </a:effectLst>
                <a:latin typeface="Arial" pitchFamily="34" charset="0"/>
                <a:cs typeface="Arial" pitchFamily="34" charset="0"/>
              </a:rPr>
              <a:t>t.</a:t>
            </a:r>
            <a:r>
              <a:rPr lang="en-US" b="1" i="1" dirty="0">
                <a:solidFill>
                  <a:srgbClr val="0000FF"/>
                </a:solidFill>
                <a:effectLst>
                  <a:outerShdw blurRad="38100" dist="38100" dir="2700000" algn="tl">
                    <a:srgbClr val="C0C0C0"/>
                  </a:outerShdw>
                </a:effectLst>
                <a:latin typeface="Arial" pitchFamily="34" charset="0"/>
                <a:cs typeface="Arial" pitchFamily="34" charset="0"/>
              </a:rPr>
              <a:t> </a:t>
            </a:r>
          </a:p>
        </p:txBody>
      </p:sp>
      <p:graphicFrame>
        <p:nvGraphicFramePr>
          <p:cNvPr id="20521" name="Group 41"/>
          <p:cNvGraphicFramePr>
            <a:graphicFrameLocks noGrp="1"/>
          </p:cNvGraphicFramePr>
          <p:nvPr>
            <p:extLst>
              <p:ext uri="{D42A27DB-BD31-4B8C-83A1-F6EECF244321}">
                <p14:modId xmlns:p14="http://schemas.microsoft.com/office/powerpoint/2010/main" val="2503455298"/>
              </p:ext>
            </p:extLst>
          </p:nvPr>
        </p:nvGraphicFramePr>
        <p:xfrm>
          <a:off x="228600" y="1641475"/>
          <a:ext cx="8686800" cy="5114880"/>
        </p:xfrm>
        <a:graphic>
          <a:graphicData uri="http://schemas.openxmlformats.org/drawingml/2006/table">
            <a:tbl>
              <a:tblPr rtl="1"/>
              <a:tblGrid>
                <a:gridCol w="44196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a:ln>
                            <a:noFill/>
                          </a:ln>
                          <a:solidFill>
                            <a:srgbClr val="002060"/>
                          </a:solidFill>
                          <a:effectLst>
                            <a:outerShdw blurRad="38100" dist="38100" dir="2700000" algn="tl">
                              <a:srgbClr val="000000"/>
                            </a:outerShdw>
                          </a:effectLst>
                          <a:latin typeface="Comic Sans MS" pitchFamily="66" charset="0"/>
                          <a:cs typeface="Arial" pitchFamily="34" charset="0"/>
                        </a:rPr>
                        <a:t>Lateral reticulospinal tract</a:t>
                      </a:r>
                    </a:p>
                  </a:txBody>
                  <a:tcPr marL="90000" marR="90000" marT="90000" marB="90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chemeClr val="accent4">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a:ln>
                            <a:noFill/>
                          </a:ln>
                          <a:solidFill>
                            <a:srgbClr val="002060"/>
                          </a:solidFill>
                          <a:effectLst>
                            <a:outerShdw blurRad="38100" dist="38100" dir="2700000" algn="tl">
                              <a:srgbClr val="000000"/>
                            </a:outerShdw>
                          </a:effectLst>
                          <a:latin typeface="Comic Sans MS" pitchFamily="66" charset="0"/>
                          <a:cs typeface="Arial" pitchFamily="34" charset="0"/>
                        </a:rPr>
                        <a:t>Medial reticulospinal tract</a:t>
                      </a:r>
                    </a:p>
                  </a:txBody>
                  <a:tcPr marL="90000" marR="90000" marT="90000" marB="90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chemeClr val="accent4">
                        <a:lumMod val="75000"/>
                      </a:schemeClr>
                    </a:solidFill>
                  </a:tcPr>
                </a:tc>
                <a:extLst>
                  <a:ext uri="{0D108BD9-81ED-4DB2-BD59-A6C34878D82A}">
                    <a16:rowId xmlns:a16="http://schemas.microsoft.com/office/drawing/2014/main" val="10000"/>
                  </a:ext>
                </a:extLst>
              </a:tr>
              <a:tr h="2032000">
                <a:tc>
                  <a:txBody>
                    <a:bodyPr/>
                    <a:lstStyle/>
                    <a:p>
                      <a:pPr marL="347663" marR="0" lvl="0" indent="-342900" algn="just" defTabSz="914400" rtl="0" eaLnBrk="1" fontAlgn="base" latinLnBrk="0" hangingPunct="1">
                        <a:lnSpc>
                          <a:spcPct val="100000"/>
                        </a:lnSpc>
                        <a:spcBef>
                          <a:spcPct val="20000"/>
                        </a:spcBef>
                        <a:spcAft>
                          <a:spcPct val="0"/>
                        </a:spcAft>
                        <a:buClr>
                          <a:srgbClr val="FF0000"/>
                        </a:buClr>
                        <a:buSzTx/>
                        <a:buFont typeface="Wingdings" pitchFamily="2" charset="2"/>
                        <a:buChar char="§"/>
                        <a:tabLst/>
                      </a:pPr>
                      <a:r>
                        <a:rPr kumimoji="0" lang="en-US" sz="2000" b="0" i="0" u="none" strike="noStrike" cap="none" normalizeH="0" baseline="0" dirty="0">
                          <a:ln>
                            <a:noFill/>
                          </a:ln>
                          <a:solidFill>
                            <a:schemeClr val="tx1"/>
                          </a:solidFill>
                          <a:effectLst/>
                          <a:latin typeface="Comic Sans MS" pitchFamily="66" charset="0"/>
                          <a:cs typeface="Arial" pitchFamily="34" charset="0"/>
                        </a:rPr>
                        <a:t>arises from neurons in the “</a:t>
                      </a:r>
                      <a:r>
                        <a:rPr kumimoji="0" lang="en-US" sz="2000" b="0" i="0" u="none" strike="noStrike" cap="none" normalizeH="0" baseline="0" dirty="0" err="1">
                          <a:ln>
                            <a:noFill/>
                          </a:ln>
                          <a:solidFill>
                            <a:schemeClr val="tx1"/>
                          </a:solidFill>
                          <a:effectLst/>
                          <a:latin typeface="Comic Sans MS" pitchFamily="66" charset="0"/>
                          <a:cs typeface="Arial" pitchFamily="34" charset="0"/>
                        </a:rPr>
                        <a:t>medullary</a:t>
                      </a:r>
                      <a:r>
                        <a:rPr kumimoji="0" lang="en-US" sz="2000" b="0" i="0" u="none" strike="noStrike" cap="none" normalizeH="0" baseline="0" dirty="0">
                          <a:ln>
                            <a:noFill/>
                          </a:ln>
                          <a:solidFill>
                            <a:schemeClr val="tx1"/>
                          </a:solidFill>
                          <a:effectLst/>
                          <a:latin typeface="Comic Sans MS" pitchFamily="66" charset="0"/>
                          <a:cs typeface="Arial" pitchFamily="34" charset="0"/>
                        </a:rPr>
                        <a:t> reticular formation” </a:t>
                      </a:r>
                    </a:p>
                    <a:p>
                      <a:pPr marL="347663" marR="0" lvl="0" indent="-342900" algn="just" defTabSz="914400" rtl="0" eaLnBrk="1" fontAlgn="base" latinLnBrk="0" hangingPunct="1">
                        <a:lnSpc>
                          <a:spcPct val="100000"/>
                        </a:lnSpc>
                        <a:spcBef>
                          <a:spcPct val="20000"/>
                        </a:spcBef>
                        <a:spcAft>
                          <a:spcPct val="0"/>
                        </a:spcAft>
                        <a:buClr>
                          <a:srgbClr val="FF0000"/>
                        </a:buClr>
                        <a:buSzTx/>
                        <a:buFont typeface="Wingdings" pitchFamily="2" charset="2"/>
                        <a:buChar char="§"/>
                        <a:tabLst/>
                      </a:pPr>
                      <a:endParaRPr kumimoji="0" lang="en-US" sz="2000" b="0" i="0" u="none" strike="noStrike" cap="none" normalizeH="0" baseline="0" dirty="0">
                        <a:ln>
                          <a:noFill/>
                        </a:ln>
                        <a:solidFill>
                          <a:schemeClr val="tx1"/>
                        </a:solidFill>
                        <a:effectLst/>
                        <a:latin typeface="Comic Sans MS" pitchFamily="66" charset="0"/>
                        <a:cs typeface="Arial" pitchFamily="34" charset="0"/>
                      </a:endParaRPr>
                    </a:p>
                    <a:p>
                      <a:pPr marL="347663" marR="0" lvl="0" indent="-342900" algn="just" defTabSz="914400" rtl="0" eaLnBrk="1" fontAlgn="base" latinLnBrk="0" hangingPunct="1">
                        <a:lnSpc>
                          <a:spcPct val="100000"/>
                        </a:lnSpc>
                        <a:spcBef>
                          <a:spcPct val="20000"/>
                        </a:spcBef>
                        <a:spcAft>
                          <a:spcPct val="0"/>
                        </a:spcAft>
                        <a:buClr>
                          <a:srgbClr val="FF0000"/>
                        </a:buClr>
                        <a:buSzTx/>
                        <a:buFont typeface="Wingdings" pitchFamily="2" charset="2"/>
                        <a:buChar char="§"/>
                        <a:tabLst/>
                      </a:pPr>
                      <a:r>
                        <a:rPr kumimoji="0" lang="en-US" sz="2000" b="0" i="0" u="none" strike="noStrike" cap="none" normalizeH="0" baseline="0" dirty="0">
                          <a:ln>
                            <a:noFill/>
                          </a:ln>
                          <a:solidFill>
                            <a:schemeClr val="tx1"/>
                          </a:solidFill>
                          <a:effectLst/>
                          <a:latin typeface="Comic Sans MS" pitchFamily="66" charset="0"/>
                          <a:cs typeface="Arial" pitchFamily="34" charset="0"/>
                        </a:rPr>
                        <a:t>its fibers descend to all levels of the spinal cord </a:t>
                      </a:r>
                    </a:p>
                    <a:p>
                      <a:pPr marL="347663" marR="0" lvl="0" indent="-342900" algn="just" defTabSz="914400" rtl="0" eaLnBrk="1" fontAlgn="base" latinLnBrk="0" hangingPunct="1">
                        <a:lnSpc>
                          <a:spcPct val="100000"/>
                        </a:lnSpc>
                        <a:spcBef>
                          <a:spcPct val="20000"/>
                        </a:spcBef>
                        <a:spcAft>
                          <a:spcPct val="0"/>
                        </a:spcAft>
                        <a:buClr>
                          <a:srgbClr val="FF0000"/>
                        </a:buClr>
                        <a:buSzTx/>
                        <a:buFont typeface="Wingdings" pitchFamily="2" charset="2"/>
                        <a:buChar char="§"/>
                        <a:tabLst/>
                      </a:pPr>
                      <a:endParaRPr kumimoji="0" lang="en-US" sz="2000" b="0" i="0" u="none" strike="noStrike" cap="none" normalizeH="0" baseline="0" dirty="0">
                        <a:ln>
                          <a:noFill/>
                        </a:ln>
                        <a:solidFill>
                          <a:schemeClr val="tx1"/>
                        </a:solidFill>
                        <a:effectLst/>
                        <a:latin typeface="Comic Sans MS" pitchFamily="66" charset="0"/>
                        <a:cs typeface="Arial" pitchFamily="34" charset="0"/>
                      </a:endParaRPr>
                    </a:p>
                    <a:p>
                      <a:pPr marL="347663" marR="0" lvl="0" indent="-342900" algn="just" defTabSz="914400" rtl="0" eaLnBrk="1" fontAlgn="base" latinLnBrk="0" hangingPunct="1">
                        <a:lnSpc>
                          <a:spcPct val="100000"/>
                        </a:lnSpc>
                        <a:spcBef>
                          <a:spcPct val="20000"/>
                        </a:spcBef>
                        <a:spcAft>
                          <a:spcPct val="0"/>
                        </a:spcAft>
                        <a:buClr>
                          <a:srgbClr val="FF0000"/>
                        </a:buClr>
                        <a:buSzTx/>
                        <a:buFont typeface="Wingdings" pitchFamily="2" charset="2"/>
                        <a:buChar char="§"/>
                        <a:tabLst/>
                      </a:pPr>
                      <a:r>
                        <a:rPr kumimoji="0" lang="en-US" sz="2000" b="0" i="0" u="none" strike="noStrike" cap="none" normalizeH="0" baseline="0" dirty="0">
                          <a:ln>
                            <a:noFill/>
                          </a:ln>
                          <a:solidFill>
                            <a:schemeClr val="tx1"/>
                          </a:solidFill>
                          <a:effectLst/>
                          <a:latin typeface="Comic Sans MS" pitchFamily="66" charset="0"/>
                          <a:cs typeface="Arial" pitchFamily="34" charset="0"/>
                        </a:rPr>
                        <a:t>synapse with interneurons that inhibit the </a:t>
                      </a:r>
                      <a:r>
                        <a:rPr kumimoji="0" lang="en-US" sz="2000" b="0" i="0" u="none" strike="noStrike" cap="none" normalizeH="0" baseline="0" dirty="0">
                          <a:ln>
                            <a:noFill/>
                          </a:ln>
                          <a:solidFill>
                            <a:schemeClr val="tx1"/>
                          </a:solidFill>
                          <a:effectLst/>
                          <a:latin typeface="Comic Sans MS" pitchFamily="66" charset="0"/>
                          <a:cs typeface="Arial" pitchFamily="34" charset="0"/>
                          <a:sym typeface="Symbol" pitchFamily="18" charset="2"/>
                        </a:rPr>
                        <a:t></a:t>
                      </a:r>
                      <a:r>
                        <a:rPr kumimoji="0" lang="en-US" sz="2000" b="0" i="0" u="none" strike="noStrike" cap="none" normalizeH="0" baseline="0" dirty="0">
                          <a:ln>
                            <a:noFill/>
                          </a:ln>
                          <a:solidFill>
                            <a:schemeClr val="tx1"/>
                          </a:solidFill>
                          <a:effectLst/>
                          <a:latin typeface="Comic Sans MS" pitchFamily="66" charset="0"/>
                          <a:cs typeface="Arial" pitchFamily="34" charset="0"/>
                        </a:rPr>
                        <a:t>- and </a:t>
                      </a:r>
                      <a:r>
                        <a:rPr kumimoji="0" lang="en-US" sz="2000" b="0" i="0" u="none" strike="noStrike" cap="none" normalizeH="0" baseline="0" dirty="0">
                          <a:ln>
                            <a:noFill/>
                          </a:ln>
                          <a:solidFill>
                            <a:schemeClr val="tx1"/>
                          </a:solidFill>
                          <a:effectLst/>
                          <a:latin typeface="Comic Sans MS" pitchFamily="66" charset="0"/>
                          <a:cs typeface="Arial" pitchFamily="34" charset="0"/>
                          <a:sym typeface="Symbol" pitchFamily="18" charset="2"/>
                        </a:rPr>
                        <a:t></a:t>
                      </a:r>
                      <a:r>
                        <a:rPr kumimoji="0" lang="en-US" sz="2000" b="0" i="0" u="none" strike="noStrike" cap="none" normalizeH="0" baseline="0" dirty="0">
                          <a:ln>
                            <a:noFill/>
                          </a:ln>
                          <a:solidFill>
                            <a:schemeClr val="tx1"/>
                          </a:solidFill>
                          <a:effectLst/>
                          <a:latin typeface="Comic Sans MS" pitchFamily="66" charset="0"/>
                          <a:cs typeface="Arial" pitchFamily="34" charset="0"/>
                        </a:rPr>
                        <a:t>-MNs of antigravity and extensor muscles , but they facilitate the </a:t>
                      </a:r>
                      <a:r>
                        <a:rPr kumimoji="0" lang="en-US" sz="2000" b="0" i="0" u="none" strike="noStrike" cap="none" normalizeH="0" baseline="0" dirty="0">
                          <a:ln>
                            <a:noFill/>
                          </a:ln>
                          <a:solidFill>
                            <a:schemeClr val="tx1"/>
                          </a:solidFill>
                          <a:effectLst/>
                          <a:latin typeface="Comic Sans MS" pitchFamily="66" charset="0"/>
                          <a:cs typeface="Arial" pitchFamily="34" charset="0"/>
                          <a:sym typeface="Symbol" pitchFamily="18" charset="2"/>
                        </a:rPr>
                        <a:t></a:t>
                      </a:r>
                      <a:r>
                        <a:rPr kumimoji="0" lang="en-US" sz="2000" b="0" i="0" u="none" strike="noStrike" cap="none" normalizeH="0" baseline="0" dirty="0">
                          <a:ln>
                            <a:noFill/>
                          </a:ln>
                          <a:solidFill>
                            <a:schemeClr val="tx1"/>
                          </a:solidFill>
                          <a:effectLst/>
                          <a:latin typeface="Comic Sans MS" pitchFamily="66" charset="0"/>
                          <a:cs typeface="Arial" pitchFamily="34" charset="0"/>
                        </a:rPr>
                        <a:t>- and </a:t>
                      </a:r>
                      <a:r>
                        <a:rPr kumimoji="0" lang="en-US" sz="2000" b="0" i="0" u="none" strike="noStrike" cap="none" normalizeH="0" baseline="0" dirty="0">
                          <a:ln>
                            <a:noFill/>
                          </a:ln>
                          <a:solidFill>
                            <a:schemeClr val="tx1"/>
                          </a:solidFill>
                          <a:effectLst/>
                          <a:latin typeface="Comic Sans MS" pitchFamily="66" charset="0"/>
                          <a:cs typeface="Arial" pitchFamily="34" charset="0"/>
                          <a:sym typeface="Symbol" pitchFamily="18" charset="2"/>
                        </a:rPr>
                        <a:t></a:t>
                      </a:r>
                      <a:r>
                        <a:rPr kumimoji="0" lang="en-US" sz="2000" b="0" i="0" u="none" strike="noStrike" cap="none" normalizeH="0" baseline="0" dirty="0">
                          <a:ln>
                            <a:noFill/>
                          </a:ln>
                          <a:solidFill>
                            <a:schemeClr val="tx1"/>
                          </a:solidFill>
                          <a:effectLst/>
                          <a:latin typeface="Comic Sans MS" pitchFamily="66" charset="0"/>
                          <a:cs typeface="Arial" pitchFamily="34" charset="0"/>
                        </a:rPr>
                        <a:t>-MNs of flexor muscles.</a:t>
                      </a:r>
                    </a:p>
                  </a:txBody>
                  <a:tcPr marL="90000" marR="90000" marT="90000" marB="90000"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20000"/>
                        </a:spcBef>
                        <a:spcAft>
                          <a:spcPct val="0"/>
                        </a:spcAft>
                        <a:buClr>
                          <a:srgbClr val="FF0000"/>
                        </a:buClr>
                        <a:buSzTx/>
                        <a:buFont typeface="Wingdings" pitchFamily="2" charset="2"/>
                        <a:buChar char="§"/>
                        <a:tabLst/>
                      </a:pPr>
                      <a:r>
                        <a:rPr kumimoji="0" lang="en-US" sz="2000" b="0" i="0" u="none" strike="noStrike" cap="none" normalizeH="0" baseline="0" dirty="0">
                          <a:ln>
                            <a:noFill/>
                          </a:ln>
                          <a:solidFill>
                            <a:schemeClr val="tx1"/>
                          </a:solidFill>
                          <a:effectLst/>
                          <a:latin typeface="Comic Sans MS" pitchFamily="66" charset="0"/>
                          <a:cs typeface="Arial" pitchFamily="34" charset="0"/>
                        </a:rPr>
                        <a:t>Arises from neurons of the “pontine reticular formation” </a:t>
                      </a:r>
                    </a:p>
                    <a:p>
                      <a:pPr marL="342900" marR="0" lvl="0" indent="-342900" algn="just" defTabSz="914400" rtl="0" eaLnBrk="1" fontAlgn="base" latinLnBrk="0" hangingPunct="1">
                        <a:lnSpc>
                          <a:spcPct val="100000"/>
                        </a:lnSpc>
                        <a:spcBef>
                          <a:spcPct val="20000"/>
                        </a:spcBef>
                        <a:spcAft>
                          <a:spcPct val="0"/>
                        </a:spcAft>
                        <a:buClr>
                          <a:srgbClr val="FF0000"/>
                        </a:buClr>
                        <a:buSzTx/>
                        <a:buFont typeface="Wingdings" pitchFamily="2" charset="2"/>
                        <a:buChar char="§"/>
                        <a:tabLst/>
                      </a:pPr>
                      <a:r>
                        <a:rPr kumimoji="0" lang="en-US" sz="2000" b="0" i="0" u="none" strike="noStrike" cap="none" normalizeH="0" baseline="0" dirty="0">
                          <a:ln>
                            <a:noFill/>
                          </a:ln>
                          <a:solidFill>
                            <a:schemeClr val="tx1"/>
                          </a:solidFill>
                          <a:effectLst/>
                          <a:latin typeface="Comic Sans MS" pitchFamily="66" charset="0"/>
                          <a:cs typeface="Arial" pitchFamily="34" charset="0"/>
                        </a:rPr>
                        <a:t>descends to all levels of the spinal cord </a:t>
                      </a:r>
                    </a:p>
                    <a:p>
                      <a:pPr marL="342900" marR="0" lvl="0" indent="-342900" algn="just" defTabSz="914400" rtl="0" eaLnBrk="1" fontAlgn="base" latinLnBrk="0" hangingPunct="1">
                        <a:lnSpc>
                          <a:spcPct val="100000"/>
                        </a:lnSpc>
                        <a:spcBef>
                          <a:spcPct val="20000"/>
                        </a:spcBef>
                        <a:spcAft>
                          <a:spcPct val="0"/>
                        </a:spcAft>
                        <a:buClr>
                          <a:srgbClr val="FF0000"/>
                        </a:buClr>
                        <a:buSzTx/>
                        <a:buFont typeface="Wingdings" pitchFamily="2" charset="2"/>
                        <a:buChar char="§"/>
                        <a:tabLst/>
                      </a:pPr>
                      <a:endParaRPr kumimoji="0" lang="ar-EG" sz="2000" b="0" i="0" u="none" strike="noStrike" cap="none" normalizeH="0" baseline="0" dirty="0">
                        <a:ln>
                          <a:noFill/>
                        </a:ln>
                        <a:solidFill>
                          <a:schemeClr val="tx1"/>
                        </a:solidFill>
                        <a:effectLst/>
                        <a:latin typeface="Comic Sans MS" pitchFamily="66" charset="0"/>
                        <a:cs typeface="Arial" pitchFamily="34" charset="0"/>
                      </a:endParaRPr>
                    </a:p>
                    <a:p>
                      <a:pPr marL="342900" marR="0" lvl="0" indent="-342900" algn="just" defTabSz="914400" rtl="0" eaLnBrk="1" fontAlgn="base" latinLnBrk="0" hangingPunct="1">
                        <a:lnSpc>
                          <a:spcPct val="100000"/>
                        </a:lnSpc>
                        <a:spcBef>
                          <a:spcPct val="20000"/>
                        </a:spcBef>
                        <a:spcAft>
                          <a:spcPct val="0"/>
                        </a:spcAft>
                        <a:buClr>
                          <a:srgbClr val="FF0000"/>
                        </a:buClr>
                        <a:buSzTx/>
                        <a:buFont typeface="Wingdings" pitchFamily="2" charset="2"/>
                        <a:buChar char="§"/>
                        <a:tabLst/>
                      </a:pPr>
                      <a:r>
                        <a:rPr kumimoji="0" lang="en-US" sz="2000" b="0" i="0" u="none" strike="noStrike" cap="none" normalizeH="0" baseline="0" dirty="0">
                          <a:ln>
                            <a:noFill/>
                          </a:ln>
                          <a:solidFill>
                            <a:schemeClr val="tx1"/>
                          </a:solidFill>
                          <a:effectLst/>
                          <a:latin typeface="Comic Sans MS" pitchFamily="66" charset="0"/>
                          <a:cs typeface="Arial" pitchFamily="34" charset="0"/>
                        </a:rPr>
                        <a:t>Terminate mainly on interneurons in the spinal gray matter which excite the medially situated </a:t>
                      </a:r>
                      <a:r>
                        <a:rPr kumimoji="0" lang="en-US" sz="2000" b="0" i="0" u="none" strike="noStrike" cap="none" normalizeH="0" baseline="0" dirty="0">
                          <a:ln>
                            <a:noFill/>
                          </a:ln>
                          <a:solidFill>
                            <a:schemeClr val="tx1"/>
                          </a:solidFill>
                          <a:effectLst/>
                          <a:latin typeface="Comic Sans MS" pitchFamily="66" charset="0"/>
                          <a:cs typeface="Arial" pitchFamily="34" charset="0"/>
                          <a:sym typeface="Symbol" pitchFamily="18" charset="2"/>
                        </a:rPr>
                        <a:t></a:t>
                      </a:r>
                      <a:r>
                        <a:rPr kumimoji="0" lang="en-US" sz="2000" b="0" i="0" u="none" strike="noStrike" cap="none" normalizeH="0" baseline="0" dirty="0">
                          <a:ln>
                            <a:noFill/>
                          </a:ln>
                          <a:solidFill>
                            <a:schemeClr val="tx1"/>
                          </a:solidFill>
                          <a:effectLst/>
                          <a:latin typeface="Comic Sans MS" pitchFamily="66" charset="0"/>
                          <a:cs typeface="Arial" pitchFamily="34" charset="0"/>
                        </a:rPr>
                        <a:t>- and </a:t>
                      </a:r>
                      <a:r>
                        <a:rPr kumimoji="0" lang="en-US" sz="2000" b="0" i="0" u="none" strike="noStrike" cap="none" normalizeH="0" baseline="0" dirty="0">
                          <a:ln>
                            <a:noFill/>
                          </a:ln>
                          <a:solidFill>
                            <a:schemeClr val="tx1"/>
                          </a:solidFill>
                          <a:effectLst/>
                          <a:latin typeface="Comic Sans MS" pitchFamily="66" charset="0"/>
                          <a:cs typeface="Arial" pitchFamily="34" charset="0"/>
                          <a:sym typeface="Symbol" pitchFamily="18" charset="2"/>
                        </a:rPr>
                        <a:t></a:t>
                      </a:r>
                      <a:r>
                        <a:rPr kumimoji="0" lang="en-US" sz="2000" b="0" i="0" u="none" strike="noStrike" cap="none" normalizeH="0" baseline="0" dirty="0">
                          <a:ln>
                            <a:noFill/>
                          </a:ln>
                          <a:solidFill>
                            <a:schemeClr val="tx1"/>
                          </a:solidFill>
                          <a:effectLst/>
                          <a:latin typeface="Comic Sans MS" pitchFamily="66" charset="0"/>
                          <a:cs typeface="Arial" pitchFamily="34" charset="0"/>
                        </a:rPr>
                        <a:t>-MNs innervating the antigravity muscles, that is, the muscles of the vertebral column and the extensor muscles of the lower limbs. </a:t>
                      </a:r>
                    </a:p>
                  </a:txBody>
                  <a:tcPr marL="90000" marR="90000" marT="90000" marB="90000"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75465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1556" name="Group 52"/>
          <p:cNvGraphicFramePr>
            <a:graphicFrameLocks noGrp="1"/>
          </p:cNvGraphicFramePr>
          <p:nvPr>
            <p:extLst>
              <p:ext uri="{D42A27DB-BD31-4B8C-83A1-F6EECF244321}">
                <p14:modId xmlns:p14="http://schemas.microsoft.com/office/powerpoint/2010/main" val="188320754"/>
              </p:ext>
            </p:extLst>
          </p:nvPr>
        </p:nvGraphicFramePr>
        <p:xfrm>
          <a:off x="285720" y="49130"/>
          <a:ext cx="8686800" cy="5292934"/>
        </p:xfrm>
        <a:graphic>
          <a:graphicData uri="http://schemas.openxmlformats.org/drawingml/2006/table">
            <a:tbl>
              <a:tblPr rtl="1"/>
              <a:tblGrid>
                <a:gridCol w="44196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431800">
                <a:tc>
                  <a:txBody>
                    <a:bodyPr/>
                    <a:lstStyle/>
                    <a:p>
                      <a:pPr marL="0" marR="0" lvl="0" indent="0" algn="ctr" defTabSz="914400" rtl="0" eaLnBrk="1" fontAlgn="base" latinLnBrk="0" hangingPunct="1">
                        <a:lnSpc>
                          <a:spcPct val="130000"/>
                        </a:lnSpc>
                        <a:spcBef>
                          <a:spcPct val="20000"/>
                        </a:spcBef>
                        <a:spcAft>
                          <a:spcPct val="0"/>
                        </a:spcAft>
                        <a:buClrTx/>
                        <a:buSzTx/>
                        <a:buFontTx/>
                        <a:buNone/>
                        <a:tabLst/>
                      </a:pPr>
                      <a:r>
                        <a:rPr kumimoji="0" lang="en-US" sz="2000" b="1" i="1" u="none" strike="noStrike" cap="none" normalizeH="0" baseline="0" dirty="0">
                          <a:ln>
                            <a:noFill/>
                          </a:ln>
                          <a:solidFill>
                            <a:srgbClr val="002060"/>
                          </a:solidFill>
                          <a:effectLst>
                            <a:outerShdw blurRad="38100" dist="38100" dir="2700000" algn="tl">
                              <a:srgbClr val="000000"/>
                            </a:outerShdw>
                          </a:effectLst>
                          <a:latin typeface="Comic Sans MS" pitchFamily="66" charset="0"/>
                          <a:cs typeface="Arial" pitchFamily="34" charset="0"/>
                        </a:rPr>
                        <a:t>Lateral reticulospinal tract</a:t>
                      </a:r>
                    </a:p>
                  </a:txBody>
                  <a:tcPr marL="90000" marR="90000" marT="90000" marB="90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chemeClr val="accent4">
                        <a:lumMod val="75000"/>
                      </a:schemeClr>
                    </a:solidFill>
                  </a:tcPr>
                </a:tc>
                <a:tc>
                  <a:txBody>
                    <a:bodyPr/>
                    <a:lstStyle/>
                    <a:p>
                      <a:pPr marL="0" marR="0" lvl="0" indent="0" algn="ctr" defTabSz="914400" rtl="0" eaLnBrk="1" fontAlgn="base" latinLnBrk="0" hangingPunct="1">
                        <a:lnSpc>
                          <a:spcPct val="130000"/>
                        </a:lnSpc>
                        <a:spcBef>
                          <a:spcPct val="20000"/>
                        </a:spcBef>
                        <a:spcAft>
                          <a:spcPct val="0"/>
                        </a:spcAft>
                        <a:buClrTx/>
                        <a:buSzTx/>
                        <a:buFontTx/>
                        <a:buNone/>
                        <a:tabLst/>
                      </a:pPr>
                      <a:r>
                        <a:rPr kumimoji="0" lang="en-US" sz="2000" b="1" i="1" u="none" strike="noStrike" cap="none" normalizeH="0" baseline="0" dirty="0">
                          <a:ln>
                            <a:noFill/>
                          </a:ln>
                          <a:solidFill>
                            <a:srgbClr val="002060"/>
                          </a:solidFill>
                          <a:effectLst>
                            <a:outerShdw blurRad="38100" dist="38100" dir="2700000" algn="tl">
                              <a:srgbClr val="000000"/>
                            </a:outerShdw>
                          </a:effectLst>
                          <a:latin typeface="Comic Sans MS" pitchFamily="66" charset="0"/>
                          <a:cs typeface="Arial" pitchFamily="34" charset="0"/>
                        </a:rPr>
                        <a:t>Medial reticulospinal tract</a:t>
                      </a:r>
                    </a:p>
                  </a:txBody>
                  <a:tcPr marL="90000" marR="90000" marT="90000" marB="90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chemeClr val="accent4">
                        <a:lumMod val="75000"/>
                      </a:schemeClr>
                    </a:solidFill>
                  </a:tcPr>
                </a:tc>
                <a:extLst>
                  <a:ext uri="{0D108BD9-81ED-4DB2-BD59-A6C34878D82A}">
                    <a16:rowId xmlns:a16="http://schemas.microsoft.com/office/drawing/2014/main" val="10000"/>
                  </a:ext>
                </a:extLst>
              </a:tr>
              <a:tr h="4621213">
                <a:tc>
                  <a:txBody>
                    <a:bodyPr/>
                    <a:lstStyle/>
                    <a:p>
                      <a:pPr marL="347663" marR="0" lvl="0" indent="-342900" algn="l" defTabSz="914400" rtl="0" eaLnBrk="1" fontAlgn="base" latinLnBrk="0" hangingPunct="1">
                        <a:lnSpc>
                          <a:spcPct val="100000"/>
                        </a:lnSpc>
                        <a:spcBef>
                          <a:spcPct val="0"/>
                        </a:spcBef>
                        <a:spcAft>
                          <a:spcPct val="0"/>
                        </a:spcAft>
                        <a:buClr>
                          <a:srgbClr val="FF0000"/>
                        </a:buClr>
                        <a:buSzTx/>
                        <a:buFont typeface="Wingdings" pitchFamily="2" charset="2"/>
                        <a:buChar char="§"/>
                        <a:tabLst/>
                      </a:pPr>
                      <a:r>
                        <a:rPr kumimoji="0" lang="en-US" sz="2000" b="0" i="0" u="none" strike="noStrike" cap="none" normalizeH="0" baseline="0" dirty="0">
                          <a:ln>
                            <a:noFill/>
                          </a:ln>
                          <a:solidFill>
                            <a:schemeClr val="tx1"/>
                          </a:solidFill>
                          <a:effectLst/>
                          <a:latin typeface="Comic Sans MS" pitchFamily="66" charset="0"/>
                          <a:cs typeface="Arial" pitchFamily="34" charset="0"/>
                        </a:rPr>
                        <a:t>The </a:t>
                      </a:r>
                      <a:r>
                        <a:rPr kumimoji="0" lang="en-US" sz="2000" b="0" i="0" u="none" strike="noStrike" cap="none" normalizeH="0" baseline="0" dirty="0" err="1">
                          <a:ln>
                            <a:noFill/>
                          </a:ln>
                          <a:solidFill>
                            <a:schemeClr val="tx1"/>
                          </a:solidFill>
                          <a:effectLst/>
                          <a:latin typeface="Comic Sans MS" pitchFamily="66" charset="0"/>
                          <a:cs typeface="Arial" pitchFamily="34" charset="0"/>
                        </a:rPr>
                        <a:t>medullary</a:t>
                      </a:r>
                      <a:r>
                        <a:rPr kumimoji="0" lang="en-US" sz="2000" b="0" i="0" u="none" strike="noStrike" cap="none" normalizeH="0" baseline="0" dirty="0">
                          <a:ln>
                            <a:noFill/>
                          </a:ln>
                          <a:solidFill>
                            <a:schemeClr val="tx1"/>
                          </a:solidFill>
                          <a:effectLst/>
                          <a:latin typeface="Comic Sans MS" pitchFamily="66" charset="0"/>
                          <a:cs typeface="Arial" pitchFamily="34" charset="0"/>
                        </a:rPr>
                        <a:t> reticular formation receives afferent signals from: (</a:t>
                      </a:r>
                      <a:r>
                        <a:rPr kumimoji="0" lang="en-US" sz="2000" b="0" i="0" u="none" strike="noStrike" cap="none" normalizeH="0" baseline="0" dirty="0" err="1">
                          <a:ln>
                            <a:noFill/>
                          </a:ln>
                          <a:solidFill>
                            <a:schemeClr val="tx1"/>
                          </a:solidFill>
                          <a:effectLst/>
                          <a:latin typeface="Comic Sans MS" pitchFamily="66" charset="0"/>
                          <a:cs typeface="Arial" pitchFamily="34" charset="0"/>
                        </a:rPr>
                        <a:t>i</a:t>
                      </a:r>
                      <a:r>
                        <a:rPr kumimoji="0" lang="en-US" sz="2000" b="0" i="0" u="none" strike="noStrike" cap="none" normalizeH="0" baseline="0" dirty="0">
                          <a:ln>
                            <a:noFill/>
                          </a:ln>
                          <a:solidFill>
                            <a:schemeClr val="tx1"/>
                          </a:solidFill>
                          <a:effectLst/>
                          <a:latin typeface="Comic Sans MS" pitchFamily="66" charset="0"/>
                          <a:cs typeface="Arial" pitchFamily="34" charset="0"/>
                        </a:rPr>
                        <a:t>) the premotor area of cerebral cortex, (ii) the </a:t>
                      </a:r>
                      <a:r>
                        <a:rPr kumimoji="0" lang="en-US" sz="2000" b="0" i="0" u="none" strike="noStrike" cap="none" normalizeH="0" baseline="0" dirty="0" err="1">
                          <a:ln>
                            <a:noFill/>
                          </a:ln>
                          <a:solidFill>
                            <a:schemeClr val="tx1"/>
                          </a:solidFill>
                          <a:effectLst/>
                          <a:latin typeface="Comic Sans MS" pitchFamily="66" charset="0"/>
                          <a:cs typeface="Arial" pitchFamily="34" charset="0"/>
                        </a:rPr>
                        <a:t>paleocerebellum</a:t>
                      </a:r>
                      <a:r>
                        <a:rPr kumimoji="0" lang="en-US" sz="2000" b="0" i="0" u="none" strike="noStrike" cap="none" normalizeH="0" baseline="0" dirty="0">
                          <a:ln>
                            <a:noFill/>
                          </a:ln>
                          <a:solidFill>
                            <a:schemeClr val="tx1"/>
                          </a:solidFill>
                          <a:effectLst/>
                          <a:latin typeface="Comic Sans MS" pitchFamily="66" charset="0"/>
                          <a:cs typeface="Arial" pitchFamily="34" charset="0"/>
                        </a:rPr>
                        <a:t>, and (iii) red nucleus.</a:t>
                      </a:r>
                      <a:r>
                        <a:rPr kumimoji="0" lang="en-US" sz="2800" b="0" i="0" u="none" strike="noStrike" cap="none" normalizeH="0" baseline="0" dirty="0">
                          <a:ln>
                            <a:noFill/>
                          </a:ln>
                          <a:solidFill>
                            <a:schemeClr val="tx1"/>
                          </a:solidFill>
                          <a:effectLst/>
                          <a:latin typeface="Comic Sans MS" pitchFamily="66" charset="0"/>
                          <a:cs typeface="Arial" pitchFamily="34" charset="0"/>
                        </a:rPr>
                        <a:t> </a:t>
                      </a:r>
                      <a:endParaRPr kumimoji="0" lang="en-US" sz="2000" b="0" i="0" u="none" strike="noStrike" cap="none" normalizeH="0" baseline="0" dirty="0">
                        <a:ln>
                          <a:noFill/>
                        </a:ln>
                        <a:solidFill>
                          <a:schemeClr val="tx1"/>
                        </a:solidFill>
                        <a:effectLst/>
                        <a:latin typeface="Comic Sans MS" pitchFamily="66" charset="0"/>
                        <a:cs typeface="Arial" pitchFamily="34" charset="0"/>
                      </a:endParaRPr>
                    </a:p>
                    <a:p>
                      <a:pPr marL="290513" marR="0" lvl="0" indent="-285750" algn="l" defTabSz="914400" rtl="0" eaLnBrk="1" fontAlgn="base" latinLnBrk="0" hangingPunct="1">
                        <a:lnSpc>
                          <a:spcPct val="130000"/>
                        </a:lnSpc>
                        <a:spcBef>
                          <a:spcPct val="0"/>
                        </a:spcBef>
                        <a:spcAft>
                          <a:spcPct val="0"/>
                        </a:spcAft>
                        <a:buClr>
                          <a:srgbClr val="FF0000"/>
                        </a:buClr>
                        <a:buSzTx/>
                        <a:buFont typeface="Wingdings" pitchFamily="2" charset="2"/>
                        <a:buChar char="§"/>
                        <a:tabLst/>
                      </a:pPr>
                      <a:endParaRPr kumimoji="0" lang="en-US" sz="1400" b="1" i="1" u="none" strike="noStrike" cap="none" normalizeH="0" baseline="0" dirty="0">
                        <a:ln>
                          <a:noFill/>
                        </a:ln>
                        <a:solidFill>
                          <a:schemeClr val="tx1"/>
                        </a:solidFill>
                        <a:effectLst/>
                        <a:latin typeface="Comic Sans MS" pitchFamily="66" charset="0"/>
                        <a:cs typeface="Arial" pitchFamily="34" charset="0"/>
                      </a:endParaRPr>
                    </a:p>
                    <a:p>
                      <a:pPr marL="4763" marR="0" lvl="0" indent="0" algn="l" defTabSz="914400" rtl="0" eaLnBrk="1" fontAlgn="base" latinLnBrk="0" hangingPunct="1">
                        <a:lnSpc>
                          <a:spcPct val="130000"/>
                        </a:lnSpc>
                        <a:spcBef>
                          <a:spcPct val="0"/>
                        </a:spcBef>
                        <a:spcAft>
                          <a:spcPct val="0"/>
                        </a:spcAft>
                        <a:buClr>
                          <a:srgbClr val="FF0000"/>
                        </a:buClr>
                        <a:buSzTx/>
                        <a:buFont typeface="Wingdings" pitchFamily="2" charset="2"/>
                        <a:buNone/>
                        <a:tabLst/>
                      </a:pPr>
                      <a:r>
                        <a:rPr kumimoji="0" lang="en-US" sz="2000" b="1" i="1" u="none" strike="noStrike" cap="none" normalizeH="0" baseline="0" dirty="0">
                          <a:ln>
                            <a:noFill/>
                          </a:ln>
                          <a:solidFill>
                            <a:srgbClr val="FF0000"/>
                          </a:solidFill>
                          <a:effectLst/>
                          <a:latin typeface="Comic Sans MS" pitchFamily="66" charset="0"/>
                          <a:cs typeface="Arial" pitchFamily="34" charset="0"/>
                        </a:rPr>
                        <a:t> </a:t>
                      </a:r>
                      <a:r>
                        <a:rPr kumimoji="0" lang="en-US" sz="2000" b="1" i="1" u="sng" strike="noStrike" cap="none" normalizeH="0" baseline="0" dirty="0">
                          <a:ln>
                            <a:noFill/>
                          </a:ln>
                          <a:solidFill>
                            <a:srgbClr val="FF0000"/>
                          </a:solidFill>
                          <a:effectLst/>
                          <a:latin typeface="Comic Sans MS" pitchFamily="66" charset="0"/>
                          <a:cs typeface="Arial" pitchFamily="34" charset="0"/>
                        </a:rPr>
                        <a:t>Functions:</a:t>
                      </a:r>
                      <a:endParaRPr kumimoji="0" lang="ar-EG" sz="2000" b="1" i="1" u="sng" strike="noStrike" cap="none" normalizeH="0" baseline="0" dirty="0">
                        <a:ln>
                          <a:noFill/>
                        </a:ln>
                        <a:solidFill>
                          <a:srgbClr val="FF0000"/>
                        </a:solidFill>
                        <a:effectLst/>
                        <a:latin typeface="Comic Sans MS" pitchFamily="66" charset="0"/>
                        <a:cs typeface="Arial" pitchFamily="34" charset="0"/>
                      </a:endParaRPr>
                    </a:p>
                    <a:p>
                      <a:pPr marL="347663" marR="0" lvl="0" indent="-342900" algn="l" defTabSz="914400" rtl="0" eaLnBrk="1" fontAlgn="base" latinLnBrk="0" hangingPunct="1">
                        <a:lnSpc>
                          <a:spcPct val="100000"/>
                        </a:lnSpc>
                        <a:spcBef>
                          <a:spcPct val="0"/>
                        </a:spcBef>
                        <a:spcAft>
                          <a:spcPct val="0"/>
                        </a:spcAft>
                        <a:buClr>
                          <a:srgbClr val="FF0000"/>
                        </a:buClr>
                        <a:buSzTx/>
                        <a:buFont typeface="Wingdings" pitchFamily="2" charset="2"/>
                        <a:buChar char="§"/>
                        <a:tabLst/>
                      </a:pPr>
                      <a:r>
                        <a:rPr kumimoji="0" lang="en-US" sz="2000" b="0" i="1" u="none" strike="noStrike" kern="1200" cap="none" normalizeH="0" baseline="0" dirty="0">
                          <a:ln>
                            <a:noFill/>
                          </a:ln>
                          <a:solidFill>
                            <a:schemeClr val="accent1"/>
                          </a:solidFill>
                          <a:effectLst>
                            <a:outerShdw blurRad="38100" dist="38100" dir="2700000" algn="tl">
                              <a:srgbClr val="000000">
                                <a:alpha val="43137"/>
                              </a:srgbClr>
                            </a:outerShdw>
                          </a:effectLst>
                          <a:latin typeface="Comic Sans MS" pitchFamily="66" charset="0"/>
                          <a:ea typeface="+mn-ea"/>
                          <a:cs typeface="Arial" pitchFamily="34" charset="0"/>
                        </a:rPr>
                        <a:t>The medullary reticulospinal tract </a:t>
                      </a:r>
                      <a:r>
                        <a:rPr kumimoji="0" lang="en-GB" sz="2000" b="0" i="1" u="none" strike="noStrike" kern="1200" cap="none" normalizeH="0" baseline="0" dirty="0">
                          <a:ln>
                            <a:noFill/>
                          </a:ln>
                          <a:solidFill>
                            <a:schemeClr val="accent1"/>
                          </a:solidFill>
                          <a:effectLst>
                            <a:outerShdw blurRad="38100" dist="38100" dir="2700000" algn="tl">
                              <a:srgbClr val="000000">
                                <a:alpha val="43137"/>
                              </a:srgbClr>
                            </a:outerShdw>
                          </a:effectLst>
                          <a:latin typeface="Comic Sans MS" pitchFamily="66" charset="0"/>
                          <a:ea typeface="+mn-ea"/>
                          <a:cs typeface="Arial" pitchFamily="34" charset="0"/>
                        </a:rPr>
                        <a:t>is inhibitory </a:t>
                      </a:r>
                      <a:r>
                        <a:rPr kumimoji="0" lang="en-GB" sz="2000" b="0" i="1" u="none" strike="noStrike" cap="none" normalizeH="0" baseline="0" dirty="0">
                          <a:ln>
                            <a:noFill/>
                          </a:ln>
                          <a:solidFill>
                            <a:schemeClr val="accent1"/>
                          </a:solidFill>
                          <a:effectLst>
                            <a:outerShdw blurRad="38100" dist="38100" dir="2700000" algn="tl">
                              <a:srgbClr val="000000">
                                <a:alpha val="43137"/>
                              </a:srgbClr>
                            </a:outerShdw>
                          </a:effectLst>
                          <a:latin typeface="Comic Sans MS" pitchFamily="66" charset="0"/>
                          <a:cs typeface="Arial" pitchFamily="34" charset="0"/>
                        </a:rPr>
                        <a:t>for extensors (like </a:t>
                      </a:r>
                      <a:r>
                        <a:rPr kumimoji="0" lang="en-GB" sz="2000" b="0" i="1" u="none" strike="noStrike" cap="none" normalizeH="0" baseline="0" dirty="0" err="1">
                          <a:ln>
                            <a:noFill/>
                          </a:ln>
                          <a:solidFill>
                            <a:schemeClr val="accent1"/>
                          </a:solidFill>
                          <a:effectLst>
                            <a:outerShdw blurRad="38100" dist="38100" dir="2700000" algn="tl">
                              <a:srgbClr val="000000">
                                <a:alpha val="43137"/>
                              </a:srgbClr>
                            </a:outerShdw>
                          </a:effectLst>
                          <a:latin typeface="Comic Sans MS" pitchFamily="66" charset="0"/>
                          <a:cs typeface="Arial" pitchFamily="34" charset="0"/>
                        </a:rPr>
                        <a:t>rubro</a:t>
                      </a:r>
                      <a:r>
                        <a:rPr kumimoji="0" lang="en-GB" sz="2000" b="0" i="1" u="none" strike="noStrike" cap="none" normalizeH="0" baseline="0" dirty="0">
                          <a:ln>
                            <a:noFill/>
                          </a:ln>
                          <a:solidFill>
                            <a:schemeClr val="accent1"/>
                          </a:solidFill>
                          <a:effectLst>
                            <a:outerShdw blurRad="38100" dist="38100" dir="2700000" algn="tl">
                              <a:srgbClr val="000000">
                                <a:alpha val="43137"/>
                              </a:srgbClr>
                            </a:outerShdw>
                          </a:effectLst>
                          <a:latin typeface="Comic Sans MS" pitchFamily="66" charset="0"/>
                          <a:cs typeface="Arial" pitchFamily="34" charset="0"/>
                        </a:rPr>
                        <a:t>-spinal).</a:t>
                      </a:r>
                    </a:p>
                  </a:txBody>
                  <a:tcPr marL="90000" marR="90000" marT="90000" marB="90000"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FF0000"/>
                        </a:buClr>
                        <a:buSzTx/>
                        <a:buFont typeface="Wingdings" pitchFamily="2" charset="2"/>
                        <a:buChar char="§"/>
                        <a:tabLst/>
                      </a:pPr>
                      <a:r>
                        <a:rPr kumimoji="0" lang="en-US" sz="2000" b="0" i="0" u="none" strike="noStrike" cap="none" normalizeH="0" baseline="0" dirty="0">
                          <a:ln>
                            <a:noFill/>
                          </a:ln>
                          <a:solidFill>
                            <a:schemeClr val="tx1"/>
                          </a:solidFill>
                          <a:effectLst/>
                          <a:latin typeface="Comic Sans MS" pitchFamily="66" charset="0"/>
                          <a:cs typeface="Arial" pitchFamily="34" charset="0"/>
                        </a:rPr>
                        <a:t>The pontine reticular formation has a high degree of </a:t>
                      </a:r>
                      <a:r>
                        <a:rPr kumimoji="0" lang="en-US" sz="2000" b="1" i="1" u="none" strike="noStrike" cap="none" normalizeH="0" baseline="0" dirty="0">
                          <a:ln>
                            <a:noFill/>
                          </a:ln>
                          <a:solidFill>
                            <a:schemeClr val="tx1"/>
                          </a:solidFill>
                          <a:effectLst/>
                          <a:latin typeface="Comic Sans MS" pitchFamily="66" charset="0"/>
                          <a:cs typeface="Arial" pitchFamily="34" charset="0"/>
                        </a:rPr>
                        <a:t>natural excitability.</a:t>
                      </a:r>
                    </a:p>
                    <a:p>
                      <a:pPr marL="342900" marR="0" lvl="0" indent="-342900" algn="l" defTabSz="914400" rtl="0" eaLnBrk="1" fontAlgn="base" latinLnBrk="0" hangingPunct="1">
                        <a:lnSpc>
                          <a:spcPct val="100000"/>
                        </a:lnSpc>
                        <a:spcBef>
                          <a:spcPct val="0"/>
                        </a:spcBef>
                        <a:spcAft>
                          <a:spcPct val="0"/>
                        </a:spcAft>
                        <a:buClr>
                          <a:srgbClr val="FF0000"/>
                        </a:buClr>
                        <a:buSzTx/>
                        <a:buFont typeface="Wingdings" pitchFamily="2" charset="2"/>
                        <a:buChar char="§"/>
                        <a:tabLst/>
                      </a:pPr>
                      <a:endParaRPr kumimoji="0" lang="en-US" sz="2000" b="1" i="1" u="none" strike="noStrike" cap="none" normalizeH="0" baseline="0" dirty="0">
                        <a:ln>
                          <a:noFill/>
                        </a:ln>
                        <a:solidFill>
                          <a:schemeClr val="tx1"/>
                        </a:solidFill>
                        <a:effectLst/>
                        <a:latin typeface="Comic Sans MS" pitchFamily="66" charset="0"/>
                        <a:cs typeface="Arial" pitchFamily="34" charset="0"/>
                      </a:endParaRPr>
                    </a:p>
                    <a:p>
                      <a:pPr marL="342900" marR="0" lvl="0" indent="-342900" algn="l" defTabSz="914400" rtl="0" eaLnBrk="1" fontAlgn="base" latinLnBrk="0" hangingPunct="1">
                        <a:lnSpc>
                          <a:spcPct val="100000"/>
                        </a:lnSpc>
                        <a:spcBef>
                          <a:spcPct val="0"/>
                        </a:spcBef>
                        <a:spcAft>
                          <a:spcPct val="0"/>
                        </a:spcAft>
                        <a:buClr>
                          <a:srgbClr val="FF0000"/>
                        </a:buClr>
                        <a:buSzTx/>
                        <a:buFont typeface="Wingdings" pitchFamily="2" charset="2"/>
                        <a:buChar char="§"/>
                        <a:tabLst/>
                      </a:pPr>
                      <a:r>
                        <a:rPr kumimoji="0" lang="en-US" sz="2000" b="0" i="0" u="none" strike="noStrike" cap="none" normalizeH="0" baseline="0" dirty="0">
                          <a:ln>
                            <a:noFill/>
                          </a:ln>
                          <a:solidFill>
                            <a:schemeClr val="tx1"/>
                          </a:solidFill>
                          <a:effectLst/>
                          <a:latin typeface="Comic Sans MS" pitchFamily="66" charset="0"/>
                          <a:cs typeface="Arial" pitchFamily="34" charset="0"/>
                        </a:rPr>
                        <a:t> In addition, it receives strong excitatory signals from the vestibular nuclei and the </a:t>
                      </a:r>
                      <a:r>
                        <a:rPr kumimoji="0" lang="en-US" sz="2000" b="0" i="0" u="none" strike="noStrike" cap="none" normalizeH="0" baseline="0" dirty="0" err="1">
                          <a:ln>
                            <a:noFill/>
                          </a:ln>
                          <a:solidFill>
                            <a:schemeClr val="tx1"/>
                          </a:solidFill>
                          <a:effectLst/>
                          <a:latin typeface="Comic Sans MS" pitchFamily="66" charset="0"/>
                          <a:cs typeface="Arial" pitchFamily="34" charset="0"/>
                        </a:rPr>
                        <a:t>neocerebellum</a:t>
                      </a:r>
                      <a:endParaRPr kumimoji="0" lang="en-US" sz="2000" b="0" i="0" u="none" strike="noStrike" cap="none" normalizeH="0" baseline="0" dirty="0">
                        <a:ln>
                          <a:noFill/>
                        </a:ln>
                        <a:solidFill>
                          <a:schemeClr val="tx1"/>
                        </a:solidFill>
                        <a:effectLst/>
                        <a:latin typeface="Comic Sans MS" pitchFamily="66" charset="0"/>
                        <a:cs typeface="Arial" pitchFamily="34" charset="0"/>
                      </a:endParaRPr>
                    </a:p>
                    <a:p>
                      <a:pPr marL="342900" marR="0" lvl="0" indent="-342900" algn="l" defTabSz="914400" rtl="0" eaLnBrk="1" fontAlgn="base" latinLnBrk="0" hangingPunct="1">
                        <a:lnSpc>
                          <a:spcPct val="100000"/>
                        </a:lnSpc>
                        <a:spcBef>
                          <a:spcPct val="0"/>
                        </a:spcBef>
                        <a:spcAft>
                          <a:spcPct val="0"/>
                        </a:spcAft>
                        <a:buClr>
                          <a:srgbClr val="FF0000"/>
                        </a:buClr>
                        <a:buSzTx/>
                        <a:buFont typeface="Wingdings" pitchFamily="2" charset="2"/>
                        <a:buChar char="§"/>
                        <a:tabLst/>
                      </a:pPr>
                      <a:endParaRPr kumimoji="0" lang="en-US" sz="2000" b="0" i="0" u="none" strike="noStrike" cap="none" normalizeH="0" baseline="0" dirty="0">
                        <a:ln>
                          <a:noFill/>
                        </a:ln>
                        <a:solidFill>
                          <a:schemeClr val="tx1"/>
                        </a:solidFill>
                        <a:effectLst/>
                        <a:latin typeface="Comic Sans MS" pitchFamily="66"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sz="2000" b="1" i="1" u="sng" strike="noStrike" cap="none" normalizeH="0" baseline="0" dirty="0">
                          <a:ln>
                            <a:noFill/>
                          </a:ln>
                          <a:solidFill>
                            <a:srgbClr val="FF0000"/>
                          </a:solidFill>
                          <a:effectLst/>
                          <a:latin typeface="Comic Sans MS" pitchFamily="66" charset="0"/>
                          <a:cs typeface="Arial" pitchFamily="34" charset="0"/>
                        </a:rPr>
                        <a:t> Functions:</a:t>
                      </a:r>
                    </a:p>
                    <a:p>
                      <a:pPr marL="342900" marR="0" lvl="0" indent="-342900" algn="l" defTabSz="914400" rtl="0" eaLnBrk="1" fontAlgn="base" latinLnBrk="0" hangingPunct="1">
                        <a:lnSpc>
                          <a:spcPct val="100000"/>
                        </a:lnSpc>
                        <a:spcBef>
                          <a:spcPct val="0"/>
                        </a:spcBef>
                        <a:spcAft>
                          <a:spcPct val="0"/>
                        </a:spcAft>
                        <a:buClr>
                          <a:srgbClr val="FF0000"/>
                        </a:buClr>
                        <a:buSzTx/>
                        <a:buFont typeface="Wingdings" pitchFamily="2" charset="2"/>
                        <a:buChar char="§"/>
                        <a:tabLst/>
                      </a:pPr>
                      <a:r>
                        <a:rPr kumimoji="0" lang="en-US" sz="2000" b="0" i="1" u="none" strike="noStrike" cap="none" normalizeH="0" baseline="0" dirty="0">
                          <a:ln>
                            <a:noFill/>
                          </a:ln>
                          <a:solidFill>
                            <a:srgbClr val="FF0000"/>
                          </a:solidFill>
                          <a:effectLst>
                            <a:outerShdw blurRad="38100" dist="38100" dir="2700000" algn="tl">
                              <a:srgbClr val="000000">
                                <a:alpha val="43137"/>
                              </a:srgbClr>
                            </a:outerShdw>
                          </a:effectLst>
                          <a:latin typeface="Comic Sans MS" pitchFamily="66" charset="0"/>
                          <a:cs typeface="Arial" pitchFamily="34" charset="0"/>
                        </a:rPr>
                        <a:t>the medial (or pontine) reticulospinal tract is </a:t>
                      </a:r>
                      <a:r>
                        <a:rPr kumimoji="0" lang="en-GB" sz="2000" b="0" i="1" u="none" strike="noStrike" cap="none" normalizeH="0" baseline="0" dirty="0">
                          <a:ln>
                            <a:noFill/>
                          </a:ln>
                          <a:solidFill>
                            <a:srgbClr val="FF0000"/>
                          </a:solidFill>
                          <a:effectLst>
                            <a:outerShdw blurRad="38100" dist="38100" dir="2700000" algn="tl">
                              <a:srgbClr val="000000">
                                <a:alpha val="43137"/>
                              </a:srgbClr>
                            </a:outerShdw>
                          </a:effectLst>
                          <a:latin typeface="Comic Sans MS" pitchFamily="66" charset="0"/>
                          <a:cs typeface="Arial" pitchFamily="34" charset="0"/>
                        </a:rPr>
                        <a:t>excitatory for extensors &amp;</a:t>
                      </a:r>
                    </a:p>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GB" sz="2000" b="0" i="1" u="none" strike="noStrike" cap="none" normalizeH="0" baseline="0" dirty="0">
                          <a:ln>
                            <a:noFill/>
                          </a:ln>
                          <a:solidFill>
                            <a:srgbClr val="FF0000"/>
                          </a:solidFill>
                          <a:effectLst>
                            <a:outerShdw blurRad="38100" dist="38100" dir="2700000" algn="tl">
                              <a:srgbClr val="000000">
                                <a:alpha val="43137"/>
                              </a:srgbClr>
                            </a:outerShdw>
                          </a:effectLst>
                          <a:latin typeface="Comic Sans MS" pitchFamily="66" charset="0"/>
                          <a:cs typeface="Arial" pitchFamily="34" charset="0"/>
                        </a:rPr>
                        <a:t>    inhibitory for flexors (unlike       </a:t>
                      </a:r>
                      <a:r>
                        <a:rPr kumimoji="0" lang="en-GB" sz="2000" b="0" i="1" u="none" strike="noStrike" cap="none" normalizeH="0" baseline="0" dirty="0" err="1">
                          <a:ln>
                            <a:noFill/>
                          </a:ln>
                          <a:solidFill>
                            <a:srgbClr val="FF0000"/>
                          </a:solidFill>
                          <a:effectLst>
                            <a:outerShdw blurRad="38100" dist="38100" dir="2700000" algn="tl">
                              <a:srgbClr val="000000">
                                <a:alpha val="43137"/>
                              </a:srgbClr>
                            </a:outerShdw>
                          </a:effectLst>
                          <a:latin typeface="Comic Sans MS" pitchFamily="66" charset="0"/>
                          <a:cs typeface="Arial" pitchFamily="34" charset="0"/>
                        </a:rPr>
                        <a:t>rubro</a:t>
                      </a:r>
                      <a:r>
                        <a:rPr kumimoji="0" lang="en-GB" sz="2000" b="0" i="1" u="none" strike="noStrike" cap="none" normalizeH="0" baseline="0" dirty="0">
                          <a:ln>
                            <a:noFill/>
                          </a:ln>
                          <a:solidFill>
                            <a:srgbClr val="FF0000"/>
                          </a:solidFill>
                          <a:effectLst>
                            <a:outerShdw blurRad="38100" dist="38100" dir="2700000" algn="tl">
                              <a:srgbClr val="000000">
                                <a:alpha val="43137"/>
                              </a:srgbClr>
                            </a:outerShdw>
                          </a:effectLst>
                          <a:latin typeface="Comic Sans MS" pitchFamily="66" charset="0"/>
                          <a:cs typeface="Arial" pitchFamily="34" charset="0"/>
                        </a:rPr>
                        <a:t>-spinal).</a:t>
                      </a:r>
                    </a:p>
                  </a:txBody>
                  <a:tcPr marL="90000" marR="90000" marT="90000" marB="90000"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83203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0" y="737047"/>
            <a:ext cx="5508104" cy="923330"/>
          </a:xfrm>
          <a:prstGeom prst="rect">
            <a:avLst/>
          </a:prstGeom>
          <a:noFill/>
          <a:ln w="9525">
            <a:noFill/>
            <a:miter lim="800000"/>
            <a:headEnd/>
            <a:tailEnd/>
          </a:ln>
        </p:spPr>
        <p:txBody>
          <a:bodyPr wrap="square">
            <a:spAutoFit/>
          </a:bodyPr>
          <a:lstStyle/>
          <a:p>
            <a:pPr marL="285750" indent="-285750" algn="l" rtl="0">
              <a:spcBef>
                <a:spcPct val="50000"/>
              </a:spcBef>
              <a:buClr>
                <a:srgbClr val="FF0000"/>
              </a:buClr>
              <a:buFont typeface="Wingdings" panose="05000000000000000000" pitchFamily="2" charset="2"/>
              <a:buChar char="§"/>
            </a:pPr>
            <a:r>
              <a:rPr lang="en-US" dirty="0">
                <a:solidFill>
                  <a:prstClr val="black"/>
                </a:solidFill>
                <a:latin typeface="Comic Sans MS" pitchFamily="66" charset="0"/>
              </a:rPr>
              <a:t>Originates in Superior </a:t>
            </a:r>
            <a:r>
              <a:rPr lang="en-US" dirty="0" err="1">
                <a:solidFill>
                  <a:prstClr val="black"/>
                </a:solidFill>
                <a:latin typeface="Comic Sans MS" pitchFamily="66" charset="0"/>
              </a:rPr>
              <a:t>Colliculus</a:t>
            </a:r>
            <a:r>
              <a:rPr lang="en-US" dirty="0">
                <a:solidFill>
                  <a:prstClr val="black"/>
                </a:solidFill>
                <a:latin typeface="Comic Sans MS" pitchFamily="66" charset="0"/>
              </a:rPr>
              <a:t> in the </a:t>
            </a:r>
            <a:r>
              <a:rPr lang="en-US" dirty="0" err="1">
                <a:solidFill>
                  <a:prstClr val="black"/>
                </a:solidFill>
                <a:latin typeface="Comic Sans MS" pitchFamily="66" charset="0"/>
              </a:rPr>
              <a:t>tectum</a:t>
            </a:r>
            <a:r>
              <a:rPr lang="en-US" dirty="0">
                <a:solidFill>
                  <a:prstClr val="black"/>
                </a:solidFill>
                <a:latin typeface="Comic Sans MS" pitchFamily="66" charset="0"/>
              </a:rPr>
              <a:t> of midbrain</a:t>
            </a:r>
            <a:r>
              <a:rPr lang="en-US" dirty="0">
                <a:solidFill>
                  <a:srgbClr val="FFFF00"/>
                </a:solidFill>
                <a:latin typeface="Comic Sans MS" pitchFamily="66" charset="0"/>
              </a:rPr>
              <a:t> </a:t>
            </a:r>
            <a:r>
              <a:rPr lang="en-US" dirty="0">
                <a:solidFill>
                  <a:prstClr val="black"/>
                </a:solidFill>
                <a:latin typeface="Comic Sans MS" pitchFamily="66" charset="0"/>
                <a:sym typeface="Wingdings" pitchFamily="2" charset="2"/>
              </a:rPr>
              <a:t> </a:t>
            </a:r>
            <a:r>
              <a:rPr lang="en-US" dirty="0">
                <a:solidFill>
                  <a:prstClr val="black"/>
                </a:solidFill>
                <a:latin typeface="Comic Sans MS" pitchFamily="66" charset="0"/>
              </a:rPr>
              <a:t> then decussate  in the dorsal </a:t>
            </a:r>
            <a:r>
              <a:rPr lang="en-US" dirty="0" err="1">
                <a:solidFill>
                  <a:prstClr val="black"/>
                </a:solidFill>
                <a:latin typeface="Comic Sans MS" pitchFamily="66" charset="0"/>
              </a:rPr>
              <a:t>tegmentum</a:t>
            </a:r>
            <a:r>
              <a:rPr lang="en-US" dirty="0">
                <a:solidFill>
                  <a:prstClr val="black"/>
                </a:solidFill>
                <a:latin typeface="Comic Sans MS" pitchFamily="66" charset="0"/>
              </a:rPr>
              <a:t> </a:t>
            </a:r>
          </a:p>
        </p:txBody>
      </p:sp>
      <p:sp>
        <p:nvSpPr>
          <p:cNvPr id="28676" name="Text Box 5"/>
          <p:cNvSpPr txBox="1">
            <a:spLocks noChangeArrowheads="1"/>
          </p:cNvSpPr>
          <p:nvPr/>
        </p:nvSpPr>
        <p:spPr bwMode="auto">
          <a:xfrm>
            <a:off x="785813" y="4509120"/>
            <a:ext cx="3969122" cy="646331"/>
          </a:xfrm>
          <a:prstGeom prst="rect">
            <a:avLst/>
          </a:prstGeom>
          <a:noFill/>
          <a:ln w="9525">
            <a:noFill/>
            <a:miter lim="800000"/>
            <a:headEnd/>
            <a:tailEnd/>
          </a:ln>
        </p:spPr>
        <p:txBody>
          <a:bodyPr wrap="square">
            <a:spAutoFit/>
          </a:bodyPr>
          <a:lstStyle/>
          <a:p>
            <a:pPr marL="285750" indent="-285750" algn="l" rtl="0">
              <a:spcBef>
                <a:spcPct val="50000"/>
              </a:spcBef>
              <a:buClr>
                <a:srgbClr val="FF0000"/>
              </a:buClr>
              <a:buFont typeface="Wingdings" panose="05000000000000000000" pitchFamily="2" charset="2"/>
              <a:buChar char="§"/>
            </a:pPr>
            <a:r>
              <a:rPr lang="en-US" dirty="0">
                <a:solidFill>
                  <a:prstClr val="black"/>
                </a:solidFill>
                <a:latin typeface="Comic Sans MS" pitchFamily="66" charset="0"/>
              </a:rPr>
              <a:t>And terminate on Contralateral cervical  AHCs </a:t>
            </a:r>
          </a:p>
        </p:txBody>
      </p:sp>
      <p:sp>
        <p:nvSpPr>
          <p:cNvPr id="28680" name="TextBox 13"/>
          <p:cNvSpPr txBox="1">
            <a:spLocks noChangeArrowheads="1"/>
          </p:cNvSpPr>
          <p:nvPr/>
        </p:nvSpPr>
        <p:spPr bwMode="auto">
          <a:xfrm>
            <a:off x="0" y="0"/>
            <a:ext cx="5894388" cy="646331"/>
          </a:xfrm>
          <a:prstGeom prst="rect">
            <a:avLst/>
          </a:prstGeom>
          <a:solidFill>
            <a:schemeClr val="bg2"/>
          </a:solidFill>
          <a:ln w="9525">
            <a:noFill/>
            <a:miter lim="800000"/>
            <a:headEnd/>
            <a:tailEnd/>
          </a:ln>
        </p:spPr>
        <p:txBody>
          <a:bodyPr wrap="square">
            <a:spAutoFit/>
          </a:bodyPr>
          <a:lstStyle/>
          <a:p>
            <a:pPr algn="ct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Tectospinal Tract</a:t>
            </a:r>
          </a:p>
        </p:txBody>
      </p:sp>
      <p:sp>
        <p:nvSpPr>
          <p:cNvPr id="28681" name="TextBox 9"/>
          <p:cNvSpPr txBox="1">
            <a:spLocks noChangeArrowheads="1"/>
          </p:cNvSpPr>
          <p:nvPr/>
        </p:nvSpPr>
        <p:spPr bwMode="auto">
          <a:xfrm>
            <a:off x="611560" y="2924944"/>
            <a:ext cx="4143375" cy="646112"/>
          </a:xfrm>
          <a:prstGeom prst="rect">
            <a:avLst/>
          </a:prstGeom>
          <a:noFill/>
          <a:ln w="9525">
            <a:noFill/>
            <a:miter lim="800000"/>
            <a:headEnd/>
            <a:tailEnd/>
          </a:ln>
        </p:spPr>
        <p:txBody>
          <a:bodyPr>
            <a:spAutoFit/>
          </a:bodyPr>
          <a:lstStyle/>
          <a:p>
            <a:pPr marL="285750" indent="-285750" algn="l" rtl="0">
              <a:buClr>
                <a:srgbClr val="FF0000"/>
              </a:buClr>
              <a:buFont typeface="Wingdings" panose="05000000000000000000" pitchFamily="2" charset="2"/>
              <a:buChar char="§"/>
            </a:pPr>
            <a:r>
              <a:rPr lang="en-US" dirty="0">
                <a:solidFill>
                  <a:prstClr val="black"/>
                </a:solidFill>
                <a:latin typeface="Comic Sans MS" pitchFamily="66" charset="0"/>
              </a:rPr>
              <a:t>Axons descend in ventral white column of spinal cor</a:t>
            </a:r>
            <a:r>
              <a:rPr lang="en-US" b="1" dirty="0">
                <a:solidFill>
                  <a:prstClr val="black"/>
                </a:solidFill>
              </a:rPr>
              <a:t>d</a:t>
            </a:r>
          </a:p>
        </p:txBody>
      </p:sp>
      <p:sp>
        <p:nvSpPr>
          <p:cNvPr id="28682" name="Line 7"/>
          <p:cNvSpPr>
            <a:spLocks noChangeShapeType="1"/>
          </p:cNvSpPr>
          <p:nvPr/>
        </p:nvSpPr>
        <p:spPr bwMode="auto">
          <a:xfrm flipH="1">
            <a:off x="2699792" y="1986879"/>
            <a:ext cx="0" cy="753617"/>
          </a:xfrm>
          <a:prstGeom prst="line">
            <a:avLst/>
          </a:prstGeom>
          <a:noFill/>
          <a:ln w="63500">
            <a:solidFill>
              <a:schemeClr val="tx1">
                <a:lumMod val="95000"/>
                <a:lumOff val="5000"/>
              </a:schemeClr>
            </a:solidFill>
            <a:round/>
            <a:headEnd/>
            <a:tailEnd type="triangle" w="med" len="med"/>
          </a:ln>
        </p:spPr>
        <p:txBody>
          <a:bodyPr/>
          <a:lstStyle/>
          <a:p>
            <a:endParaRPr lang="ar-SA">
              <a:solidFill>
                <a:prstClr val="black"/>
              </a:solidFill>
            </a:endParaRPr>
          </a:p>
        </p:txBody>
      </p:sp>
      <p:sp>
        <p:nvSpPr>
          <p:cNvPr id="28683" name="Line 7"/>
          <p:cNvSpPr>
            <a:spLocks noChangeShapeType="1"/>
          </p:cNvSpPr>
          <p:nvPr/>
        </p:nvSpPr>
        <p:spPr bwMode="auto">
          <a:xfrm flipH="1">
            <a:off x="2699792" y="3573016"/>
            <a:ext cx="0" cy="1008112"/>
          </a:xfrm>
          <a:prstGeom prst="line">
            <a:avLst/>
          </a:prstGeom>
          <a:noFill/>
          <a:ln w="63500">
            <a:solidFill>
              <a:schemeClr val="tx1">
                <a:lumMod val="95000"/>
                <a:lumOff val="5000"/>
              </a:schemeClr>
            </a:solidFill>
            <a:round/>
            <a:headEnd/>
            <a:tailEnd type="triangle" w="med" len="med"/>
          </a:ln>
        </p:spPr>
        <p:txBody>
          <a:bodyPr/>
          <a:lstStyle/>
          <a:p>
            <a:endParaRPr lang="ar-SA">
              <a:solidFill>
                <a:prstClr val="black"/>
              </a:solidFill>
            </a:endParaRPr>
          </a:p>
        </p:txBody>
      </p:sp>
      <p:sp>
        <p:nvSpPr>
          <p:cNvPr id="17" name="Text Box 6"/>
          <p:cNvSpPr txBox="1">
            <a:spLocks noChangeArrowheads="1"/>
          </p:cNvSpPr>
          <p:nvPr/>
        </p:nvSpPr>
        <p:spPr bwMode="auto">
          <a:xfrm>
            <a:off x="0" y="5519172"/>
            <a:ext cx="5894388" cy="1754326"/>
          </a:xfrm>
          <a:prstGeom prst="rect">
            <a:avLst/>
          </a:prstGeom>
          <a:noFill/>
          <a:ln w="9525">
            <a:noFill/>
            <a:miter lim="800000"/>
            <a:headEnd/>
            <a:tailEnd/>
          </a:ln>
        </p:spPr>
        <p:txBody>
          <a:bodyPr wrap="square">
            <a:spAutoFit/>
          </a:bodyPr>
          <a:lstStyle/>
          <a:p>
            <a:pPr algn="l" rtl="0">
              <a:spcBef>
                <a:spcPct val="50000"/>
              </a:spcBef>
            </a:pPr>
            <a:r>
              <a:rPr lang="en-US" b="1" dirty="0">
                <a:solidFill>
                  <a:srgbClr val="FF0000"/>
                </a:solidFill>
                <a:effectLst>
                  <a:outerShdw blurRad="38100" dist="38100" dir="2700000" algn="tl">
                    <a:srgbClr val="000000">
                      <a:alpha val="43137"/>
                    </a:srgbClr>
                  </a:outerShdw>
                </a:effectLst>
                <a:latin typeface="Comic Sans MS" pitchFamily="66" charset="0"/>
              </a:rPr>
              <a:t>Function :</a:t>
            </a:r>
          </a:p>
          <a:p>
            <a:pPr marL="285750" indent="-285750" algn="l" rtl="0">
              <a:spcBef>
                <a:spcPct val="50000"/>
              </a:spcBef>
              <a:buClr>
                <a:srgbClr val="FF0000"/>
              </a:buClr>
              <a:buFont typeface="Wingdings" panose="05000000000000000000" pitchFamily="2" charset="2"/>
              <a:buChar char="§"/>
            </a:pPr>
            <a:r>
              <a:rPr lang="en-US" b="1" i="1" dirty="0">
                <a:solidFill>
                  <a:srgbClr val="FF0000"/>
                </a:solidFill>
                <a:effectLst>
                  <a:outerShdw blurRad="38100" dist="38100" dir="2700000" algn="tl">
                    <a:srgbClr val="000000">
                      <a:alpha val="43137"/>
                    </a:srgbClr>
                  </a:outerShdw>
                </a:effectLst>
                <a:latin typeface="Comic Sans MS" pitchFamily="66" charset="0"/>
              </a:rPr>
              <a:t>This tract produces reflex turning of the head and neck ( in response to visual and  auditory stimuli)</a:t>
            </a:r>
          </a:p>
          <a:p>
            <a:pPr algn="ctr">
              <a:spcBef>
                <a:spcPct val="50000"/>
              </a:spcBef>
            </a:pPr>
            <a:endParaRPr lang="en-US" b="1" dirty="0">
              <a:solidFill>
                <a:prstClr val="black"/>
              </a:solidFill>
              <a:latin typeface="Comic Sans MS" pitchFamily="66" charset="0"/>
            </a:endParaRPr>
          </a:p>
        </p:txBody>
      </p:sp>
      <p:pic>
        <p:nvPicPr>
          <p:cNvPr id="2" name="Picture 1"/>
          <p:cNvPicPr>
            <a:picLocks noChangeAspect="1"/>
          </p:cNvPicPr>
          <p:nvPr/>
        </p:nvPicPr>
        <p:blipFill>
          <a:blip r:embed="rId2"/>
          <a:stretch>
            <a:fillRect/>
          </a:stretch>
        </p:blipFill>
        <p:spPr>
          <a:xfrm>
            <a:off x="6084168" y="-44515"/>
            <a:ext cx="3757786" cy="6902515"/>
          </a:xfrm>
          <a:prstGeom prst="rect">
            <a:avLst/>
          </a:prstGeom>
        </p:spPr>
      </p:pic>
    </p:spTree>
    <p:extLst>
      <p:ext uri="{BB962C8B-B14F-4D97-AF65-F5344CB8AC3E}">
        <p14:creationId xmlns:p14="http://schemas.microsoft.com/office/powerpoint/2010/main" val="3512363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a:solidFill>
            <a:schemeClr val="accent2">
              <a:lumMod val="20000"/>
              <a:lumOff val="80000"/>
            </a:schemeClr>
          </a:solidFill>
        </p:spPr>
        <p:txBody>
          <a:bodyPr>
            <a:normAutofit/>
          </a:bodyPr>
          <a:lstStyle/>
          <a:p>
            <a:pPr algn="ctr" eaLnBrk="1" hangingPunct="1">
              <a:defRPr/>
            </a:pPr>
            <a:r>
              <a:rPr lang="en-US" sz="3600" b="1" dirty="0" err="1">
                <a:solidFill>
                  <a:srgbClr val="FF0000"/>
                </a:solidFill>
                <a:effectLst>
                  <a:outerShdw blurRad="38100" dist="38100" dir="2700000" algn="tl">
                    <a:srgbClr val="000000">
                      <a:alpha val="43137"/>
                    </a:srgbClr>
                  </a:outerShdw>
                </a:effectLst>
                <a:latin typeface="Arial" pitchFamily="34" charset="0"/>
                <a:cs typeface="Arial" pitchFamily="34" charset="0"/>
              </a:rPr>
              <a:t>Olivospinal</a:t>
            </a:r>
            <a:r>
              <a:rPr lang="en-US" sz="3600" b="1" dirty="0">
                <a:solidFill>
                  <a:srgbClr val="FF0000"/>
                </a:solidFill>
                <a:effectLst>
                  <a:outerShdw blurRad="38100" dist="38100" dir="2700000" algn="tl">
                    <a:srgbClr val="000000">
                      <a:alpha val="43137"/>
                    </a:srgbClr>
                  </a:outerShdw>
                </a:effectLst>
                <a:latin typeface="Arial" pitchFamily="34" charset="0"/>
                <a:cs typeface="Arial" pitchFamily="34" charset="0"/>
              </a:rPr>
              <a:t> Tract</a:t>
            </a:r>
          </a:p>
        </p:txBody>
      </p:sp>
      <p:sp>
        <p:nvSpPr>
          <p:cNvPr id="24579" name="Content Placeholder 2"/>
          <p:cNvSpPr>
            <a:spLocks noGrp="1"/>
          </p:cNvSpPr>
          <p:nvPr>
            <p:ph sz="quarter" idx="1"/>
          </p:nvPr>
        </p:nvSpPr>
        <p:spPr/>
        <p:txBody>
          <a:bodyPr/>
          <a:lstStyle/>
          <a:p>
            <a:pPr algn="l" rtl="0" eaLnBrk="1" hangingPunct="1">
              <a:buClr>
                <a:srgbClr val="FF0000"/>
              </a:buClr>
              <a:buSzPct val="125000"/>
              <a:buFont typeface="Wingdings" pitchFamily="2" charset="2"/>
              <a:buChar char="§"/>
              <a:defRPr/>
            </a:pPr>
            <a:r>
              <a:rPr lang="en-US" dirty="0">
                <a:latin typeface="Comic Sans MS" pitchFamily="66" charset="0"/>
              </a:rPr>
              <a:t>Originates in Inferior </a:t>
            </a:r>
            <a:r>
              <a:rPr lang="en-US" dirty="0" err="1">
                <a:latin typeface="Comic Sans MS" pitchFamily="66" charset="0"/>
              </a:rPr>
              <a:t>olivary</a:t>
            </a:r>
            <a:r>
              <a:rPr lang="en-US" dirty="0">
                <a:latin typeface="Comic Sans MS" pitchFamily="66" charset="0"/>
              </a:rPr>
              <a:t> nucleus of the medulla is found only in the cervical region of the spinal cord.</a:t>
            </a:r>
          </a:p>
          <a:p>
            <a:pPr algn="l" rtl="0" eaLnBrk="1" hangingPunct="1">
              <a:buClr>
                <a:srgbClr val="FF0000"/>
              </a:buClr>
              <a:buSzPct val="125000"/>
              <a:buFont typeface="Wingdings" pitchFamily="2" charset="2"/>
              <a:buChar char="§"/>
              <a:defRPr/>
            </a:pPr>
            <a:r>
              <a:rPr lang="en-US" dirty="0">
                <a:latin typeface="Comic Sans MS" pitchFamily="66" charset="0"/>
              </a:rPr>
              <a:t>Function is uncertain, but thought to </a:t>
            </a:r>
            <a:r>
              <a:rPr lang="en-US" dirty="0">
                <a:solidFill>
                  <a:srgbClr val="FF0000"/>
                </a:solidFill>
                <a:effectLst>
                  <a:outerShdw blurRad="38100" dist="38100" dir="2700000" algn="tl">
                    <a:srgbClr val="000000">
                      <a:alpha val="43137"/>
                    </a:srgbClr>
                  </a:outerShdw>
                </a:effectLst>
                <a:latin typeface="Comic Sans MS" pitchFamily="66" charset="0"/>
              </a:rPr>
              <a:t>facilitate muscle tone</a:t>
            </a:r>
          </a:p>
        </p:txBody>
      </p:sp>
    </p:spTree>
    <p:extLst>
      <p:ext uri="{BB962C8B-B14F-4D97-AF65-F5344CB8AC3E}">
        <p14:creationId xmlns:p14="http://schemas.microsoft.com/office/powerpoint/2010/main" val="3290887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69486E7-1AFD-4D21-8484-496B3DF3E73D}" type="slidenum">
              <a:rPr lang="ar-SA" smtClean="0">
                <a:solidFill>
                  <a:srgbClr val="464653"/>
                </a:solidFill>
              </a:rPr>
              <a:pPr>
                <a:defRPr/>
              </a:pPr>
              <a:t>36</a:t>
            </a:fld>
            <a:endParaRPr lang="en-US">
              <a:solidFill>
                <a:srgbClr val="464653"/>
              </a:solidFill>
            </a:endParaRPr>
          </a:p>
        </p:txBody>
      </p:sp>
      <p:pic>
        <p:nvPicPr>
          <p:cNvPr id="8195" name="Picture 4" descr="C:\Users\user\Desktop\Physiology of Motor Tracts\New Folder\New Picture (1).png"/>
          <p:cNvPicPr>
            <a:picLocks noChangeAspect="1" noChangeArrowheads="1"/>
          </p:cNvPicPr>
          <p:nvPr/>
        </p:nvPicPr>
        <p:blipFill>
          <a:blip r:embed="rId2" cstate="print"/>
          <a:srcRect/>
          <a:stretch>
            <a:fillRect/>
          </a:stretch>
        </p:blipFill>
        <p:spPr bwMode="auto">
          <a:xfrm>
            <a:off x="571500" y="0"/>
            <a:ext cx="7715250" cy="6889750"/>
          </a:xfrm>
          <a:prstGeom prst="rect">
            <a:avLst/>
          </a:prstGeom>
          <a:noFill/>
          <a:ln w="9525">
            <a:noFill/>
            <a:miter lim="800000"/>
            <a:headEnd/>
            <a:tailEnd/>
          </a:ln>
        </p:spPr>
      </p:pic>
      <p:sp>
        <p:nvSpPr>
          <p:cNvPr id="4" name="TextBox 3"/>
          <p:cNvSpPr txBox="1"/>
          <p:nvPr/>
        </p:nvSpPr>
        <p:spPr>
          <a:xfrm>
            <a:off x="6300192" y="0"/>
            <a:ext cx="2843808" cy="707886"/>
          </a:xfrm>
          <a:prstGeom prst="rect">
            <a:avLst/>
          </a:prstGeom>
          <a:noFill/>
        </p:spPr>
        <p:txBody>
          <a:bodyPr wrap="square" rtlCol="1">
            <a:spAutoFit/>
          </a:bodyPr>
          <a:lstStyle/>
          <a:p>
            <a:pPr algn="ctr"/>
            <a:r>
              <a:rPr lang="en-US" sz="2000" b="1" dirty="0">
                <a:solidFill>
                  <a:prstClr val="black"/>
                </a:solidFill>
                <a:latin typeface="Comic Sans MS" pitchFamily="66" charset="0"/>
              </a:rPr>
              <a:t>Summary of motor Tracts</a:t>
            </a:r>
            <a:endParaRPr lang="ar-SA" sz="2000" b="1" dirty="0">
              <a:solidFill>
                <a:prstClr val="black"/>
              </a:solidFill>
              <a:latin typeface="Comic Sans MS" pitchFamily="66" charset="0"/>
            </a:endParaRPr>
          </a:p>
        </p:txBody>
      </p:sp>
    </p:spTree>
    <p:extLst>
      <p:ext uri="{BB962C8B-B14F-4D97-AF65-F5344CB8AC3E}">
        <p14:creationId xmlns:p14="http://schemas.microsoft.com/office/powerpoint/2010/main" val="16620193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normAutofit/>
          </a:bodyPr>
          <a:lstStyle/>
          <a:p>
            <a:r>
              <a:rPr lang="en-US" b="1" dirty="0">
                <a:solidFill>
                  <a:srgbClr val="FF0000"/>
                </a:solidFill>
                <a:effectLst>
                  <a:outerShdw blurRad="38100" dist="38100" dir="2700000" algn="tl">
                    <a:srgbClr val="000000">
                      <a:alpha val="43137"/>
                    </a:srgbClr>
                  </a:outerShdw>
                </a:effectLst>
                <a:latin typeface="Arial" pitchFamily="34" charset="0"/>
                <a:cs typeface="Arial" pitchFamily="34" charset="0"/>
              </a:rPr>
              <a:t>General functions of Extrapyramidal tract</a:t>
            </a:r>
          </a:p>
        </p:txBody>
      </p:sp>
      <p:sp>
        <p:nvSpPr>
          <p:cNvPr id="3" name="Content Placeholder 2"/>
          <p:cNvSpPr>
            <a:spLocks noGrp="1"/>
          </p:cNvSpPr>
          <p:nvPr>
            <p:ph sz="quarter" idx="1"/>
          </p:nvPr>
        </p:nvSpPr>
        <p:spPr>
          <a:solidFill>
            <a:schemeClr val="bg1"/>
          </a:solidFill>
        </p:spPr>
        <p:txBody>
          <a:bodyPr/>
          <a:lstStyle/>
          <a:p>
            <a:pPr marL="0" indent="0">
              <a:buNone/>
            </a:pPr>
            <a:r>
              <a:rPr lang="en-US" dirty="0"/>
              <a:t>1. </a:t>
            </a:r>
            <a:r>
              <a:rPr lang="en-US" dirty="0">
                <a:latin typeface="Comic Sans MS" pitchFamily="66" charset="0"/>
              </a:rPr>
              <a:t>Help pyramidal tract in initiation of voluntary movement</a:t>
            </a:r>
          </a:p>
          <a:p>
            <a:pPr marL="0" indent="0">
              <a:buNone/>
            </a:pPr>
            <a:r>
              <a:rPr lang="en-US" dirty="0">
                <a:latin typeface="Comic Sans MS" pitchFamily="66" charset="0"/>
              </a:rPr>
              <a:t>2. Share in planning and programming of voluntary movement</a:t>
            </a:r>
          </a:p>
          <a:p>
            <a:pPr marL="0" indent="0">
              <a:buNone/>
            </a:pPr>
            <a:r>
              <a:rPr lang="en-US" dirty="0">
                <a:latin typeface="Comic Sans MS" pitchFamily="66" charset="0"/>
              </a:rPr>
              <a:t>3. Responsible for subconscious gross movements(swinging of arms during walking)</a:t>
            </a:r>
          </a:p>
          <a:p>
            <a:pPr marL="0" indent="0">
              <a:buNone/>
            </a:pPr>
            <a:r>
              <a:rPr lang="en-US" dirty="0">
                <a:latin typeface="Comic Sans MS" pitchFamily="66" charset="0"/>
              </a:rPr>
              <a:t>4. Keep equilibrium and adjust body posture</a:t>
            </a:r>
          </a:p>
          <a:p>
            <a:pPr marL="0" indent="0">
              <a:buNone/>
            </a:pPr>
            <a:r>
              <a:rPr lang="en-US" dirty="0">
                <a:latin typeface="Comic Sans MS" pitchFamily="66" charset="0"/>
              </a:rPr>
              <a:t>5. Regulation of muscle tone</a:t>
            </a:r>
          </a:p>
          <a:p>
            <a:pPr marL="0" indent="0">
              <a:buNone/>
            </a:pPr>
            <a:endParaRPr lang="en-US" dirty="0">
              <a:latin typeface="Comic Sans MS" pitchFamily="66" charset="0"/>
            </a:endParaRPr>
          </a:p>
        </p:txBody>
      </p:sp>
    </p:spTree>
    <p:extLst>
      <p:ext uri="{BB962C8B-B14F-4D97-AF65-F5344CB8AC3E}">
        <p14:creationId xmlns:p14="http://schemas.microsoft.com/office/powerpoint/2010/main" val="1586333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normAutofit fontScale="90000"/>
          </a:bodyPr>
          <a:lstStyle/>
          <a:p>
            <a:pPr algn="ct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Removal of (Area Pyramidalis) of   the   Primary   Motor   Cortex </a:t>
            </a:r>
          </a:p>
        </p:txBody>
      </p:sp>
      <p:sp>
        <p:nvSpPr>
          <p:cNvPr id="3" name="Content Placeholder 2"/>
          <p:cNvSpPr>
            <a:spLocks noGrp="1"/>
          </p:cNvSpPr>
          <p:nvPr>
            <p:ph sz="quarter" idx="1"/>
          </p:nvPr>
        </p:nvSpPr>
        <p:spPr/>
        <p:txBody>
          <a:bodyPr>
            <a:normAutofit/>
          </a:bodyPr>
          <a:lstStyle/>
          <a:p>
            <a:pPr>
              <a:buClr>
                <a:srgbClr val="FF0000"/>
              </a:buClr>
              <a:buSzPct val="104000"/>
              <a:buFont typeface="Wingdings" panose="05000000000000000000" pitchFamily="2" charset="2"/>
              <a:buChar char="§"/>
            </a:pPr>
            <a:r>
              <a:rPr lang="en-US" sz="2400" dirty="0">
                <a:latin typeface="Comic Sans MS" panose="030F0702030302020204" pitchFamily="66" charset="0"/>
              </a:rPr>
              <a:t>Removal of  the  area  that  contains  the  giant  Betz  pyramidal cells (Area Pyramidalis)causes loss of voluntary control of discrete movements of the   distal segments of the limbs, especially of the hands and fingers (This does not mean that the hand and finger muscles themselves cannot contract  ( paralysis), </a:t>
            </a:r>
            <a:r>
              <a:rPr lang="en-US" sz="2000" i="1" dirty="0">
                <a:solidFill>
                  <a:srgbClr val="00B0F0"/>
                </a:solidFill>
                <a:effectLst>
                  <a:outerShdw blurRad="38100" dist="38100" dir="2700000" algn="tl">
                    <a:srgbClr val="000000">
                      <a:alpha val="43137"/>
                    </a:srgbClr>
                  </a:outerShdw>
                </a:effectLst>
                <a:latin typeface="Comic Sans MS" panose="030F0702030302020204" pitchFamily="66" charset="0"/>
              </a:rPr>
              <a:t>but the ability to control the fine movements is gone</a:t>
            </a:r>
            <a:r>
              <a:rPr lang="en-US" sz="2400" dirty="0">
                <a:latin typeface="Comic Sans MS" panose="030F0702030302020204" pitchFamily="66" charset="0"/>
              </a:rPr>
              <a:t>) </a:t>
            </a:r>
          </a:p>
          <a:p>
            <a:pPr>
              <a:buClr>
                <a:srgbClr val="FF0000"/>
              </a:buClr>
              <a:buSzPct val="104000"/>
              <a:buFont typeface="Wingdings" panose="05000000000000000000" pitchFamily="2" charset="2"/>
              <a:buChar char="§"/>
            </a:pPr>
            <a:r>
              <a:rPr lang="en-US" sz="2400" dirty="0">
                <a:latin typeface="Comic Sans MS" panose="030F0702030302020204" pitchFamily="66" charset="0"/>
              </a:rPr>
              <a:t>That is because area pyramidalis is essential for voluntary initiation of finely controlled movements, especially of the hands and fingers </a:t>
            </a:r>
          </a:p>
        </p:txBody>
      </p:sp>
    </p:spTree>
    <p:extLst>
      <p:ext uri="{BB962C8B-B14F-4D97-AF65-F5344CB8AC3E}">
        <p14:creationId xmlns:p14="http://schemas.microsoft.com/office/powerpoint/2010/main" val="3470582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normAutofit/>
          </a:bodyPr>
          <a:lstStyle/>
          <a:p>
            <a:pPr algn="ct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Effects of Lesions in the Motor Cortex or in the Corticospinal Pathway(The stroke)</a:t>
            </a:r>
            <a:endParaRPr 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p:txBody>
          <a:bodyPr>
            <a:normAutofit/>
          </a:bodyPr>
          <a:lstStyle/>
          <a:p>
            <a:pPr>
              <a:lnSpc>
                <a:spcPct val="120000"/>
              </a:lnSpc>
            </a:pPr>
            <a:r>
              <a:rPr lang="en-US" sz="1800" dirty="0">
                <a:latin typeface="Comic Sans MS" pitchFamily="66" charset="0"/>
              </a:rPr>
              <a:t>The motor control system can be damaged by the “stroke -the result is loss of blood supply to the cortex or to the corticospinal tract where it passes through the internal capsule.</a:t>
            </a:r>
          </a:p>
          <a:p>
            <a:pPr>
              <a:lnSpc>
                <a:spcPct val="120000"/>
              </a:lnSpc>
            </a:pPr>
            <a:r>
              <a:rPr lang="en-US" sz="1800" dirty="0">
                <a:latin typeface="Comic Sans MS" pitchFamily="66" charset="0"/>
              </a:rPr>
              <a:t> </a:t>
            </a:r>
            <a:r>
              <a:rPr lang="en-US" sz="1800" b="1" u="sng" dirty="0">
                <a:solidFill>
                  <a:srgbClr val="FF0000"/>
                </a:solidFill>
                <a:latin typeface="Comic Sans MS" pitchFamily="66" charset="0"/>
              </a:rPr>
              <a:t>Muscle Spasticity Caused by Lesions That Damage Large Areas Adjacent . to the Motor Cortex </a:t>
            </a:r>
          </a:p>
          <a:p>
            <a:pPr>
              <a:lnSpc>
                <a:spcPct val="120000"/>
              </a:lnSpc>
            </a:pPr>
            <a:r>
              <a:rPr lang="en-US" sz="1800" dirty="0">
                <a:latin typeface="Comic Sans MS" pitchFamily="66" charset="0"/>
              </a:rPr>
              <a:t>The primary motor cortex normally exerts a continual tonic stimulatory effect on the motor neurons of the spinal cord; when this stimulatory effect is removed, hypotonia results. </a:t>
            </a:r>
          </a:p>
          <a:p>
            <a:pPr>
              <a:lnSpc>
                <a:spcPct val="120000"/>
              </a:lnSpc>
            </a:pPr>
            <a:r>
              <a:rPr lang="en-US" sz="1800" dirty="0">
                <a:latin typeface="Comic Sans MS" pitchFamily="66" charset="0"/>
              </a:rPr>
              <a:t>Most lesions of the motor cortex, especially those caused by a stroke, involve the primary motor cortex &amp; adjacent parts of the brain such as the basal ganglia. In these instances, muscle spasm occurs in the muscles on the opposite side of </a:t>
            </a:r>
            <a:r>
              <a:rPr lang="en-US" sz="1800">
                <a:latin typeface="Comic Sans MS" pitchFamily="66" charset="0"/>
              </a:rPr>
              <a:t>the body.</a:t>
            </a:r>
            <a:endParaRPr lang="en-US" sz="1800" dirty="0">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400080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3600" b="1" dirty="0">
                <a:solidFill>
                  <a:srgbClr val="FF0000"/>
                </a:solidFill>
                <a:effectLst>
                  <a:outerShdw blurRad="38100" dist="38100" dir="2700000" algn="tl">
                    <a:srgbClr val="000000">
                      <a:alpha val="43137"/>
                    </a:srgbClr>
                  </a:outerShdw>
                </a:effectLst>
                <a:latin typeface="Arial" pitchFamily="34" charset="0"/>
                <a:cs typeface="Arial" pitchFamily="34" charset="0"/>
              </a:rPr>
              <a:t>Components of Motor Neurons</a:t>
            </a:r>
          </a:p>
        </p:txBody>
      </p:sp>
      <p:sp>
        <p:nvSpPr>
          <p:cNvPr id="3" name="Content Placeholder 2"/>
          <p:cNvSpPr>
            <a:spLocks noGrp="1"/>
          </p:cNvSpPr>
          <p:nvPr>
            <p:ph sz="quarter" idx="1"/>
          </p:nvPr>
        </p:nvSpPr>
        <p:spPr/>
        <p:txBody>
          <a:bodyPr>
            <a:normAutofit fontScale="92500" lnSpcReduction="20000"/>
          </a:bodyPr>
          <a:lstStyle/>
          <a:p>
            <a:pPr marL="0" lvl="0" indent="0" fontAlgn="base">
              <a:lnSpc>
                <a:spcPct val="150000"/>
              </a:lnSpc>
              <a:spcBef>
                <a:spcPct val="0"/>
              </a:spcBef>
              <a:spcAft>
                <a:spcPct val="0"/>
              </a:spcAft>
              <a:buClrTx/>
              <a:buSzTx/>
              <a:buNone/>
            </a:pPr>
            <a:r>
              <a:rPr lang="en-US" sz="2000" dirty="0">
                <a:latin typeface="Comic Sans MS" pitchFamily="66" charset="0"/>
                <a:cs typeface="Arial" charset="0"/>
              </a:rPr>
              <a:t>For performance of motor acts we need:</a:t>
            </a:r>
          </a:p>
          <a:p>
            <a:pPr marL="0" lvl="0" indent="0" fontAlgn="base">
              <a:lnSpc>
                <a:spcPct val="150000"/>
              </a:lnSpc>
              <a:spcBef>
                <a:spcPct val="0"/>
              </a:spcBef>
              <a:spcAft>
                <a:spcPct val="0"/>
              </a:spcAft>
              <a:buClrTx/>
              <a:buSzTx/>
              <a:buNone/>
            </a:pPr>
            <a:r>
              <a:rPr lang="en-US" sz="2000" u="sng" dirty="0">
                <a:solidFill>
                  <a:srgbClr val="FF0000"/>
                </a:solidFill>
                <a:latin typeface="Comic Sans MS" pitchFamily="66" charset="0"/>
                <a:cs typeface="Arial" charset="0"/>
              </a:rPr>
              <a:t> </a:t>
            </a:r>
            <a:r>
              <a:rPr lang="en-US" sz="2000" u="sng" dirty="0">
                <a:solidFill>
                  <a:srgbClr val="FF0000"/>
                </a:solidFill>
                <a:effectLst>
                  <a:outerShdw blurRad="38100" dist="38100" dir="2700000" algn="tl">
                    <a:srgbClr val="000000">
                      <a:alpha val="43137"/>
                    </a:srgbClr>
                  </a:outerShdw>
                </a:effectLst>
                <a:latin typeface="Comic Sans MS" pitchFamily="66" charset="0"/>
                <a:cs typeface="Arial" charset="0"/>
              </a:rPr>
              <a:t>Upper motor neurons (UMN</a:t>
            </a:r>
            <a:r>
              <a:rPr lang="en-US" sz="2000" u="sng" dirty="0">
                <a:solidFill>
                  <a:srgbClr val="FF0000"/>
                </a:solidFill>
                <a:latin typeface="Comic Sans MS" pitchFamily="66" charset="0"/>
                <a:cs typeface="Arial" charset="0"/>
              </a:rPr>
              <a:t>)</a:t>
            </a:r>
          </a:p>
          <a:p>
            <a:pPr lvl="0" fontAlgn="base">
              <a:lnSpc>
                <a:spcPct val="150000"/>
              </a:lnSpc>
              <a:spcBef>
                <a:spcPct val="0"/>
              </a:spcBef>
              <a:spcAft>
                <a:spcPct val="0"/>
              </a:spcAft>
              <a:buClr>
                <a:srgbClr val="FF0000"/>
              </a:buClr>
              <a:buSzTx/>
              <a:buFont typeface="Wingdings" panose="05000000000000000000" pitchFamily="2" charset="2"/>
              <a:buChar char="§"/>
            </a:pPr>
            <a:r>
              <a:rPr lang="en-US" sz="2000" dirty="0">
                <a:solidFill>
                  <a:prstClr val="black"/>
                </a:solidFill>
                <a:latin typeface="Comic Sans MS" pitchFamily="66" charset="0"/>
                <a:cs typeface="Arial" charset="0"/>
              </a:rPr>
              <a:t>These are the motor neurons whose cell bodies lie  in the </a:t>
            </a:r>
            <a:r>
              <a:rPr lang="en-US" sz="2000" u="sng" dirty="0">
                <a:solidFill>
                  <a:srgbClr val="FF0000"/>
                </a:solidFill>
                <a:latin typeface="Comic Sans MS" pitchFamily="66" charset="0"/>
                <a:cs typeface="Arial" charset="0"/>
              </a:rPr>
              <a:t>motor cortex</a:t>
            </a:r>
            <a:r>
              <a:rPr lang="en-US" sz="2000" dirty="0">
                <a:solidFill>
                  <a:srgbClr val="0000FF"/>
                </a:solidFill>
                <a:latin typeface="Comic Sans MS" pitchFamily="66" charset="0"/>
                <a:cs typeface="Arial" charset="0"/>
              </a:rPr>
              <a:t>,</a:t>
            </a:r>
            <a:r>
              <a:rPr lang="en-US" sz="2000" dirty="0">
                <a:solidFill>
                  <a:prstClr val="black"/>
                </a:solidFill>
                <a:latin typeface="Comic Sans MS" pitchFamily="66" charset="0"/>
                <a:cs typeface="Arial" charset="0"/>
              </a:rPr>
              <a:t> or brainstem and they activate the lower motor neuron (LMN)</a:t>
            </a:r>
          </a:p>
          <a:p>
            <a:pPr lvl="0" fontAlgn="base">
              <a:lnSpc>
                <a:spcPct val="150000"/>
              </a:lnSpc>
              <a:spcBef>
                <a:spcPct val="0"/>
              </a:spcBef>
              <a:spcAft>
                <a:spcPct val="0"/>
              </a:spcAft>
              <a:buClr>
                <a:srgbClr val="FF0000"/>
              </a:buClr>
              <a:buSzTx/>
              <a:buFont typeface="Wingdings" panose="05000000000000000000" pitchFamily="2" charset="2"/>
              <a:buChar char="§"/>
            </a:pPr>
            <a:r>
              <a:rPr lang="en-US" sz="2000" dirty="0">
                <a:solidFill>
                  <a:prstClr val="black"/>
                </a:solidFill>
                <a:latin typeface="Comic Sans MS" pitchFamily="66" charset="0"/>
                <a:cs typeface="Arial" charset="0"/>
              </a:rPr>
              <a:t>There are two UMN Systems :- </a:t>
            </a:r>
          </a:p>
          <a:p>
            <a:pPr lvl="0" fontAlgn="base">
              <a:lnSpc>
                <a:spcPct val="150000"/>
              </a:lnSpc>
              <a:spcBef>
                <a:spcPct val="0"/>
              </a:spcBef>
              <a:spcAft>
                <a:spcPct val="0"/>
              </a:spcAft>
              <a:buClr>
                <a:srgbClr val="FF0000"/>
              </a:buClr>
              <a:buSzTx/>
              <a:buFont typeface="Wingdings" panose="05000000000000000000" pitchFamily="2" charset="2"/>
              <a:buChar char="§"/>
            </a:pPr>
            <a:r>
              <a:rPr lang="en-US" sz="2000" dirty="0">
                <a:solidFill>
                  <a:prstClr val="black"/>
                </a:solidFill>
                <a:latin typeface="Comic Sans MS" pitchFamily="66" charset="0"/>
                <a:cs typeface="Arial" charset="0"/>
              </a:rPr>
              <a:t>1- Pyramidal system  (corticospinal tracts ). </a:t>
            </a:r>
          </a:p>
          <a:p>
            <a:pPr lvl="0" fontAlgn="base">
              <a:lnSpc>
                <a:spcPct val="150000"/>
              </a:lnSpc>
              <a:spcBef>
                <a:spcPct val="0"/>
              </a:spcBef>
              <a:spcAft>
                <a:spcPct val="0"/>
              </a:spcAft>
              <a:buClr>
                <a:srgbClr val="FF0000"/>
              </a:buClr>
              <a:buSzTx/>
              <a:buFont typeface="Wingdings" panose="05000000000000000000" pitchFamily="2" charset="2"/>
              <a:buChar char="§"/>
            </a:pPr>
            <a:r>
              <a:rPr lang="en-US" sz="2000" dirty="0">
                <a:solidFill>
                  <a:prstClr val="black"/>
                </a:solidFill>
                <a:latin typeface="Comic Sans MS" pitchFamily="66" charset="0"/>
                <a:cs typeface="Arial" charset="0"/>
              </a:rPr>
              <a:t>2- Extrapyramidal system </a:t>
            </a:r>
          </a:p>
          <a:p>
            <a:pPr marL="0" lvl="0" indent="0" fontAlgn="base">
              <a:lnSpc>
                <a:spcPct val="150000"/>
              </a:lnSpc>
              <a:spcBef>
                <a:spcPct val="0"/>
              </a:spcBef>
              <a:spcAft>
                <a:spcPct val="0"/>
              </a:spcAft>
              <a:buClrTx/>
              <a:buSzTx/>
              <a:buNone/>
            </a:pPr>
            <a:r>
              <a:rPr lang="en-US" sz="2000" u="sng" dirty="0">
                <a:solidFill>
                  <a:srgbClr val="FF0000"/>
                </a:solidFill>
                <a:effectLst>
                  <a:outerShdw blurRad="38100" dist="38100" dir="2700000" algn="tl">
                    <a:srgbClr val="000000">
                      <a:alpha val="43137"/>
                    </a:srgbClr>
                  </a:outerShdw>
                </a:effectLst>
                <a:latin typeface="Comic Sans MS" pitchFamily="66" charset="0"/>
                <a:cs typeface="Arial" charset="0"/>
              </a:rPr>
              <a:t>Lower motor neurons: (LMN)</a:t>
            </a:r>
          </a:p>
          <a:p>
            <a:pPr lvl="0" fontAlgn="base">
              <a:lnSpc>
                <a:spcPct val="150000"/>
              </a:lnSpc>
              <a:spcBef>
                <a:spcPct val="0"/>
              </a:spcBef>
              <a:spcAft>
                <a:spcPct val="0"/>
              </a:spcAft>
              <a:buClr>
                <a:srgbClr val="FF0000"/>
              </a:buClr>
              <a:buSzTx/>
              <a:buFont typeface="Wingdings" panose="05000000000000000000" pitchFamily="2" charset="2"/>
              <a:buChar char="§"/>
            </a:pPr>
            <a:r>
              <a:rPr lang="en-US" sz="2000" dirty="0">
                <a:solidFill>
                  <a:prstClr val="black"/>
                </a:solidFill>
                <a:latin typeface="Comic Sans MS" pitchFamily="66" charset="0"/>
                <a:cs typeface="Arial" charset="0"/>
              </a:rPr>
              <a:t>These are the motor neurons of the spinal cord (AHCs) and brain stem motor nuclei of the cranial nerves that innervates skeletal muscle directly</a:t>
            </a:r>
            <a:r>
              <a:rPr lang="ar-SA" sz="2000" dirty="0">
                <a:solidFill>
                  <a:prstClr val="black"/>
                </a:solidFill>
                <a:latin typeface="Comic Sans MS" pitchFamily="66" charset="0"/>
                <a:cs typeface="Arial" charset="0"/>
              </a:rPr>
              <a:t>.</a:t>
            </a:r>
            <a:endParaRPr lang="en-US" sz="2000" dirty="0">
              <a:solidFill>
                <a:prstClr val="black"/>
              </a:solidFill>
              <a:latin typeface="Comic Sans MS" pitchFamily="66" charset="0"/>
              <a:cs typeface="Arial" charset="0"/>
            </a:endParaRPr>
          </a:p>
          <a:p>
            <a:endParaRPr lang="en-US" dirty="0"/>
          </a:p>
        </p:txBody>
      </p:sp>
    </p:spTree>
    <p:extLst>
      <p:ext uri="{BB962C8B-B14F-4D97-AF65-F5344CB8AC3E}">
        <p14:creationId xmlns:p14="http://schemas.microsoft.com/office/powerpoint/2010/main" val="3708225735"/>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WordArt 2"/>
          <p:cNvSpPr>
            <a:spLocks noChangeArrowheads="1" noChangeShapeType="1" noTextEdit="1"/>
          </p:cNvSpPr>
          <p:nvPr/>
        </p:nvSpPr>
        <p:spPr bwMode="auto">
          <a:xfrm>
            <a:off x="1907704" y="2852936"/>
            <a:ext cx="5029200" cy="11102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0"/>
            <a:r>
              <a:rPr lang="en-US" sz="5400" b="1" kern="10" dirty="0">
                <a:solidFill>
                  <a:srgbClr val="FF0066"/>
                </a:solidFill>
                <a:effectLst>
                  <a:outerShdw dist="35921" dir="2700000" algn="ctr" rotWithShape="0">
                    <a:srgbClr val="C0C0C0">
                      <a:alpha val="79999"/>
                    </a:srgbClr>
                  </a:outerShdw>
                </a:effectLst>
                <a:latin typeface="Algerian" panose="04020705040A02060702" pitchFamily="82" charset="0"/>
                <a:cs typeface="Arial" panose="020B0604020202020204" pitchFamily="34" charset="0"/>
              </a:rPr>
              <a:t>THANK YOU</a:t>
            </a:r>
          </a:p>
        </p:txBody>
      </p:sp>
    </p:spTree>
    <p:extLst>
      <p:ext uri="{BB962C8B-B14F-4D97-AF65-F5344CB8AC3E}">
        <p14:creationId xmlns:p14="http://schemas.microsoft.com/office/powerpoint/2010/main" val="2972046256"/>
      </p:ext>
    </p:extLst>
  </p:cSld>
  <p:clrMapOvr>
    <a:masterClrMapping/>
  </p:clrMapOvr>
  <p:transition>
    <p:strips dir="rd"/>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normAutofit fontScale="90000"/>
          </a:bodyPr>
          <a:lstStyle/>
          <a:p>
            <a:r>
              <a:rPr lang="en-US" b="1" dirty="0">
                <a:solidFill>
                  <a:srgbClr val="FF0000"/>
                </a:solidFill>
                <a:effectLst>
                  <a:outerShdw blurRad="38100" dist="38100" dir="2700000" algn="tl">
                    <a:srgbClr val="000000"/>
                  </a:outerShdw>
                </a:effectLst>
                <a:latin typeface="Arial" pitchFamily="34" charset="0"/>
                <a:cs typeface="Arial" pitchFamily="34" charset="0"/>
              </a:rPr>
              <a:t>Classification of descending motor systems</a:t>
            </a:r>
            <a:br>
              <a:rPr lang="en-US" b="1" dirty="0">
                <a:solidFill>
                  <a:srgbClr val="FF0000"/>
                </a:solidFill>
                <a:effectLst>
                  <a:outerShdw blurRad="38100" dist="38100" dir="2700000" algn="tl">
                    <a:srgbClr val="000000"/>
                  </a:outerShdw>
                </a:effectLst>
                <a:latin typeface="Arial" pitchFamily="34" charset="0"/>
                <a:cs typeface="Arial" pitchFamily="34" charset="0"/>
              </a:rPr>
            </a:br>
            <a:endParaRPr lang="en-US" dirty="0">
              <a:solidFill>
                <a:srgbClr val="FF0000"/>
              </a:solidFill>
            </a:endParaRPr>
          </a:p>
        </p:txBody>
      </p:sp>
      <p:sp>
        <p:nvSpPr>
          <p:cNvPr id="3" name="Content Placeholder 2"/>
          <p:cNvSpPr>
            <a:spLocks noGrp="1"/>
          </p:cNvSpPr>
          <p:nvPr>
            <p:ph sz="quarter" idx="1"/>
          </p:nvPr>
        </p:nvSpPr>
        <p:spPr>
          <a:xfrm>
            <a:off x="0" y="1357298"/>
            <a:ext cx="8686800" cy="4525963"/>
          </a:xfrm>
        </p:spPr>
        <p:txBody>
          <a:bodyPr>
            <a:normAutofit fontScale="32500" lnSpcReduction="20000"/>
          </a:bodyPr>
          <a:lstStyle/>
          <a:p>
            <a:pPr algn="just">
              <a:lnSpc>
                <a:spcPct val="120000"/>
              </a:lnSpc>
              <a:spcBef>
                <a:spcPct val="50000"/>
              </a:spcBef>
              <a:buClr>
                <a:srgbClr val="FF0000"/>
              </a:buClr>
              <a:buSzPct val="125000"/>
              <a:buFont typeface="Wingdings" pitchFamily="2" charset="2"/>
              <a:buChar char="§"/>
            </a:pPr>
            <a:r>
              <a:rPr lang="en-US" sz="6200" dirty="0">
                <a:solidFill>
                  <a:schemeClr val="tx1"/>
                </a:solidFill>
                <a:latin typeface="Comic Sans MS" pitchFamily="66" charset="0"/>
              </a:rPr>
              <a:t>The descending motor pathways have commonly been divided into </a:t>
            </a:r>
            <a:r>
              <a:rPr lang="en-US" sz="6200" b="1" i="1" dirty="0">
                <a:solidFill>
                  <a:schemeClr val="tx1"/>
                </a:solidFill>
                <a:latin typeface="Comic Sans MS" pitchFamily="66" charset="0"/>
              </a:rPr>
              <a:t>“pyramidal”</a:t>
            </a:r>
            <a:r>
              <a:rPr lang="en-US" sz="6200" dirty="0">
                <a:solidFill>
                  <a:schemeClr val="tx1"/>
                </a:solidFill>
                <a:latin typeface="Comic Sans MS" pitchFamily="66" charset="0"/>
              </a:rPr>
              <a:t> and </a:t>
            </a:r>
            <a:r>
              <a:rPr lang="en-US" sz="6200" b="1" i="1" dirty="0">
                <a:solidFill>
                  <a:schemeClr val="tx1"/>
                </a:solidFill>
                <a:latin typeface="Comic Sans MS" pitchFamily="66" charset="0"/>
              </a:rPr>
              <a:t>“</a:t>
            </a:r>
            <a:r>
              <a:rPr lang="en-US" sz="6200" b="1" i="1" dirty="0" err="1">
                <a:solidFill>
                  <a:schemeClr val="tx1"/>
                </a:solidFill>
                <a:latin typeface="Comic Sans MS" pitchFamily="66" charset="0"/>
              </a:rPr>
              <a:t>extrapyramidal</a:t>
            </a:r>
            <a:r>
              <a:rPr lang="en-US" sz="6200" b="1" i="1" dirty="0">
                <a:solidFill>
                  <a:schemeClr val="tx1"/>
                </a:solidFill>
                <a:latin typeface="Comic Sans MS" pitchFamily="66" charset="0"/>
              </a:rPr>
              <a:t>”</a:t>
            </a:r>
            <a:r>
              <a:rPr lang="en-US" sz="6200" dirty="0">
                <a:solidFill>
                  <a:schemeClr val="tx1"/>
                </a:solidFill>
                <a:latin typeface="Comic Sans MS" pitchFamily="66" charset="0"/>
              </a:rPr>
              <a:t> tracts. </a:t>
            </a:r>
          </a:p>
          <a:p>
            <a:pPr algn="just">
              <a:lnSpc>
                <a:spcPct val="120000"/>
              </a:lnSpc>
              <a:spcBef>
                <a:spcPct val="50000"/>
              </a:spcBef>
              <a:buClr>
                <a:srgbClr val="FF0000"/>
              </a:buClr>
              <a:buSzPct val="125000"/>
              <a:buFont typeface="Wingdings" pitchFamily="2" charset="2"/>
              <a:buChar char="§"/>
            </a:pPr>
            <a:r>
              <a:rPr lang="en-US" sz="6200" dirty="0">
                <a:solidFill>
                  <a:schemeClr val="tx1"/>
                </a:solidFill>
                <a:latin typeface="Comic Sans MS" pitchFamily="66" charset="0"/>
              </a:rPr>
              <a:t> This classification is based on the finding that the motor tract which originates from the cerebral cortex and descends to the spinal cord (the corticospinal tract) passes through the pyramids of the medulla, and therefore has been called the </a:t>
            </a:r>
            <a:r>
              <a:rPr lang="en-US" sz="6200" b="1" i="1" dirty="0">
                <a:solidFill>
                  <a:schemeClr val="tx1"/>
                </a:solidFill>
                <a:latin typeface="Comic Sans MS" pitchFamily="66" charset="0"/>
              </a:rPr>
              <a:t>“the pyramidal tract”.</a:t>
            </a:r>
            <a:r>
              <a:rPr lang="en-US" sz="6200" dirty="0">
                <a:solidFill>
                  <a:schemeClr val="tx1"/>
                </a:solidFill>
                <a:latin typeface="Comic Sans MS" pitchFamily="66" charset="0"/>
              </a:rPr>
              <a:t> </a:t>
            </a:r>
          </a:p>
          <a:p>
            <a:pPr algn="just">
              <a:lnSpc>
                <a:spcPct val="120000"/>
              </a:lnSpc>
              <a:spcBef>
                <a:spcPct val="50000"/>
              </a:spcBef>
              <a:buClr>
                <a:srgbClr val="FF0000"/>
              </a:buClr>
              <a:buSzPct val="125000"/>
              <a:buFont typeface="Wingdings" pitchFamily="2" charset="2"/>
              <a:buChar char="§"/>
            </a:pPr>
            <a:r>
              <a:rPr lang="en-US" sz="6200" dirty="0">
                <a:solidFill>
                  <a:schemeClr val="tx1"/>
                </a:solidFill>
                <a:latin typeface="Comic Sans MS" pitchFamily="66" charset="0"/>
              </a:rPr>
              <a:t> The rest of the descending motor pathways do not travel through the medullary pyramids, and are therefore collectively gathered under the heading: </a:t>
            </a:r>
            <a:r>
              <a:rPr lang="en-US" sz="6200" b="1" i="1" dirty="0">
                <a:solidFill>
                  <a:schemeClr val="tx1"/>
                </a:solidFill>
                <a:latin typeface="Comic Sans MS" pitchFamily="66" charset="0"/>
              </a:rPr>
              <a:t>“the extrapyramidal tracts”.</a:t>
            </a:r>
          </a:p>
          <a:p>
            <a:pPr>
              <a:buClr>
                <a:srgbClr val="FF0000"/>
              </a:buClr>
              <a:buSzPct val="125000"/>
              <a:buFont typeface="Wingdings" pitchFamily="2" charset="2"/>
              <a:buChar char="§"/>
            </a:pPr>
            <a:endParaRPr lang="en-US" dirty="0"/>
          </a:p>
        </p:txBody>
      </p:sp>
    </p:spTree>
    <p:extLst>
      <p:ext uri="{BB962C8B-B14F-4D97-AF65-F5344CB8AC3E}">
        <p14:creationId xmlns:p14="http://schemas.microsoft.com/office/powerpoint/2010/main" val="2987934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381000" y="866775"/>
            <a:ext cx="8305800" cy="877356"/>
          </a:xfrm>
          <a:prstGeom prst="rect">
            <a:avLst/>
          </a:prstGeom>
          <a:noFill/>
          <a:ln w="9525" algn="ctr">
            <a:noFill/>
            <a:miter lim="800000"/>
            <a:headEnd/>
            <a:tailEnd/>
          </a:ln>
          <a:effectLst/>
        </p:spPr>
        <p:txBody>
          <a:bodyPr>
            <a:spAutoFit/>
          </a:bodyPr>
          <a:lstStyle/>
          <a:p>
            <a:pPr algn="just" rtl="0">
              <a:lnSpc>
                <a:spcPct val="150000"/>
              </a:lnSpc>
              <a:buClr>
                <a:srgbClr val="FF0000"/>
              </a:buClr>
              <a:defRPr/>
            </a:pPr>
            <a:r>
              <a:rPr lang="en-US" dirty="0">
                <a:solidFill>
                  <a:srgbClr val="0070C0"/>
                </a:solidFill>
                <a:effectLst>
                  <a:outerShdw blurRad="38100" dist="38100" dir="2700000" algn="tl">
                    <a:srgbClr val="000000">
                      <a:alpha val="43137"/>
                    </a:srgbClr>
                  </a:outerShdw>
                </a:effectLst>
                <a:latin typeface="Comic Sans MS" pitchFamily="66" charset="0"/>
              </a:rPr>
              <a:t>The following  are the important sets of descending motor tracts, named according to the origin of their cell bodies and their final destination</a:t>
            </a:r>
            <a:r>
              <a:rPr lang="en-US" dirty="0">
                <a:solidFill>
                  <a:prstClr val="black"/>
                </a:solidFill>
                <a:effectLst>
                  <a:outerShdw blurRad="38100" dist="38100" dir="2700000" algn="tl">
                    <a:srgbClr val="000000">
                      <a:alpha val="43137"/>
                    </a:srgbClr>
                  </a:outerShdw>
                </a:effectLst>
                <a:latin typeface="Comic Sans MS" pitchFamily="66" charset="0"/>
              </a:rPr>
              <a:t>:  </a:t>
            </a:r>
          </a:p>
        </p:txBody>
      </p:sp>
      <p:grpSp>
        <p:nvGrpSpPr>
          <p:cNvPr id="2" name="Group 8"/>
          <p:cNvGrpSpPr>
            <a:grpSpLocks/>
          </p:cNvGrpSpPr>
          <p:nvPr/>
        </p:nvGrpSpPr>
        <p:grpSpPr bwMode="auto">
          <a:xfrm>
            <a:off x="609600" y="2266950"/>
            <a:ext cx="7924800" cy="3700463"/>
            <a:chOff x="432" y="948"/>
            <a:chExt cx="4992" cy="2331"/>
          </a:xfrm>
        </p:grpSpPr>
        <p:sp>
          <p:nvSpPr>
            <p:cNvPr id="7172" name="Rectangle 5"/>
            <p:cNvSpPr>
              <a:spLocks noChangeArrowheads="1"/>
            </p:cNvSpPr>
            <p:nvPr/>
          </p:nvSpPr>
          <p:spPr bwMode="auto">
            <a:xfrm>
              <a:off x="432" y="948"/>
              <a:ext cx="4992" cy="2152"/>
            </a:xfrm>
            <a:prstGeom prst="rect">
              <a:avLst/>
            </a:prstGeom>
            <a:noFill/>
            <a:ln w="9525">
              <a:noFill/>
              <a:miter lim="800000"/>
              <a:headEnd/>
              <a:tailEnd/>
            </a:ln>
          </p:spPr>
          <p:txBody>
            <a:bodyPr anchor="ctr">
              <a:spAutoFit/>
            </a:bodyPr>
            <a:lstStyle/>
            <a:p>
              <a:pPr marL="342900" indent="-342900" algn="just" rtl="0">
                <a:lnSpc>
                  <a:spcPct val="150000"/>
                </a:lnSpc>
                <a:buFontTx/>
                <a:buAutoNum type="arabicParenR"/>
              </a:pPr>
              <a:r>
                <a:rPr lang="en-US" dirty="0">
                  <a:solidFill>
                    <a:prstClr val="black"/>
                  </a:solidFill>
                  <a:latin typeface="Comic Sans MS" pitchFamily="66" charset="0"/>
                </a:rPr>
                <a:t> </a:t>
              </a:r>
              <a:r>
                <a:rPr lang="en-US" b="1" dirty="0">
                  <a:solidFill>
                    <a:prstClr val="black"/>
                  </a:solidFill>
                  <a:latin typeface="Comic Sans MS" pitchFamily="66" charset="0"/>
                </a:rPr>
                <a:t>Corticospinal tract,</a:t>
              </a:r>
            </a:p>
            <a:p>
              <a:pPr marL="342900" indent="-342900" algn="just" rtl="0">
                <a:lnSpc>
                  <a:spcPct val="150000"/>
                </a:lnSpc>
                <a:buFontTx/>
                <a:buAutoNum type="arabicParenR"/>
              </a:pPr>
              <a:r>
                <a:rPr lang="en-US" b="1" dirty="0">
                  <a:solidFill>
                    <a:prstClr val="black"/>
                  </a:solidFill>
                  <a:latin typeface="Comic Sans MS" pitchFamily="66" charset="0"/>
                </a:rPr>
                <a:t>Corticobulbar tract.</a:t>
              </a:r>
              <a:r>
                <a:rPr lang="en-US" dirty="0">
                  <a:solidFill>
                    <a:prstClr val="black"/>
                  </a:solidFill>
                  <a:latin typeface="Comic Sans MS" pitchFamily="66" charset="0"/>
                </a:rPr>
                <a:t>                               </a:t>
              </a:r>
              <a:r>
                <a:rPr lang="en-US" b="1" dirty="0">
                  <a:solidFill>
                    <a:prstClr val="black"/>
                  </a:solidFill>
                  <a:latin typeface="Comic Sans MS" pitchFamily="66" charset="0"/>
                </a:rPr>
                <a:t>(= </a:t>
              </a:r>
              <a:r>
                <a:rPr lang="en-US" b="1" dirty="0">
                  <a:solidFill>
                    <a:srgbClr val="FF0000"/>
                  </a:solidFill>
                  <a:latin typeface="Comic Sans MS" pitchFamily="66" charset="0"/>
                </a:rPr>
                <a:t>Pyramidal tract</a:t>
              </a:r>
              <a:r>
                <a:rPr lang="en-US" b="1" dirty="0">
                  <a:solidFill>
                    <a:prstClr val="black"/>
                  </a:solidFill>
                  <a:latin typeface="Comic Sans MS" pitchFamily="66" charset="0"/>
                </a:rPr>
                <a:t>)</a:t>
              </a:r>
            </a:p>
            <a:p>
              <a:pPr marL="342900" indent="-342900" algn="just" rtl="0">
                <a:lnSpc>
                  <a:spcPct val="150000"/>
                </a:lnSpc>
              </a:pPr>
              <a:endParaRPr lang="en-US" b="1" dirty="0">
                <a:solidFill>
                  <a:prstClr val="black"/>
                </a:solidFill>
                <a:latin typeface="Comic Sans MS" pitchFamily="66" charset="0"/>
              </a:endParaRPr>
            </a:p>
            <a:p>
              <a:pPr marL="342900" indent="-342900" algn="just" rtl="0">
                <a:lnSpc>
                  <a:spcPct val="150000"/>
                </a:lnSpc>
              </a:pPr>
              <a:r>
                <a:rPr lang="en-US" b="1" dirty="0">
                  <a:solidFill>
                    <a:prstClr val="black"/>
                  </a:solidFill>
                  <a:latin typeface="Comic Sans MS" pitchFamily="66" charset="0"/>
                </a:rPr>
                <a:t>1) Rubrospinal tract, </a:t>
              </a:r>
            </a:p>
            <a:p>
              <a:pPr marL="342900" indent="-342900" algn="just" rtl="0">
                <a:lnSpc>
                  <a:spcPct val="150000"/>
                </a:lnSpc>
              </a:pPr>
              <a:r>
                <a:rPr lang="en-US" b="1" dirty="0">
                  <a:solidFill>
                    <a:prstClr val="black"/>
                  </a:solidFill>
                  <a:latin typeface="Comic Sans MS" pitchFamily="66" charset="0"/>
                </a:rPr>
                <a:t>2)  Reticulospinal tracts, </a:t>
              </a:r>
            </a:p>
            <a:p>
              <a:pPr marL="342900" indent="-342900" algn="just" rtl="0">
                <a:lnSpc>
                  <a:spcPct val="150000"/>
                </a:lnSpc>
              </a:pPr>
              <a:r>
                <a:rPr lang="en-US" b="1" dirty="0">
                  <a:solidFill>
                    <a:prstClr val="black"/>
                  </a:solidFill>
                  <a:latin typeface="Comic Sans MS" pitchFamily="66" charset="0"/>
                </a:rPr>
                <a:t>3) Vestibulospinal tracts,</a:t>
              </a:r>
            </a:p>
            <a:p>
              <a:pPr marL="342900" indent="-342900" algn="just" rtl="0">
                <a:lnSpc>
                  <a:spcPct val="150000"/>
                </a:lnSpc>
              </a:pPr>
              <a:r>
                <a:rPr lang="en-US" b="1" dirty="0">
                  <a:solidFill>
                    <a:prstClr val="black"/>
                  </a:solidFill>
                  <a:latin typeface="Comic Sans MS" pitchFamily="66" charset="0"/>
                </a:rPr>
                <a:t>4) Tectospinal tract, and</a:t>
              </a:r>
            </a:p>
            <a:p>
              <a:pPr marL="342900" indent="-342900" algn="just" rtl="0">
                <a:lnSpc>
                  <a:spcPct val="150000"/>
                </a:lnSpc>
              </a:pPr>
              <a:r>
                <a:rPr lang="en-US" b="1" dirty="0">
                  <a:solidFill>
                    <a:prstClr val="black"/>
                  </a:solidFill>
                  <a:latin typeface="Comic Sans MS" pitchFamily="66" charset="0"/>
                </a:rPr>
                <a:t>5) </a:t>
              </a:r>
              <a:r>
                <a:rPr lang="en-US" b="1" dirty="0" err="1">
                  <a:solidFill>
                    <a:prstClr val="black"/>
                  </a:solidFill>
                  <a:latin typeface="Comic Sans MS" pitchFamily="66" charset="0"/>
                </a:rPr>
                <a:t>Olivspinal</a:t>
              </a:r>
              <a:r>
                <a:rPr lang="en-US" b="1" dirty="0">
                  <a:solidFill>
                    <a:prstClr val="black"/>
                  </a:solidFill>
                  <a:latin typeface="Comic Sans MS" pitchFamily="66" charset="0"/>
                </a:rPr>
                <a:t> tract</a:t>
              </a:r>
              <a:r>
                <a:rPr lang="en-US" dirty="0">
                  <a:solidFill>
                    <a:prstClr val="black"/>
                  </a:solidFill>
                  <a:latin typeface="Comic Sans MS" pitchFamily="66" charset="0"/>
                </a:rPr>
                <a:t> .</a:t>
              </a:r>
            </a:p>
          </p:txBody>
        </p:sp>
        <p:sp>
          <p:nvSpPr>
            <p:cNvPr id="7173" name="AutoShape 6"/>
            <p:cNvSpPr>
              <a:spLocks/>
            </p:cNvSpPr>
            <p:nvPr/>
          </p:nvSpPr>
          <p:spPr bwMode="auto">
            <a:xfrm>
              <a:off x="2928" y="1860"/>
              <a:ext cx="384" cy="1419"/>
            </a:xfrm>
            <a:prstGeom prst="rightBrace">
              <a:avLst>
                <a:gd name="adj1" fmla="val 23958"/>
                <a:gd name="adj2" fmla="val 50000"/>
              </a:avLst>
            </a:prstGeom>
            <a:noFill/>
            <a:ln w="31750">
              <a:solidFill>
                <a:schemeClr val="tx1"/>
              </a:solidFill>
              <a:round/>
              <a:headEnd/>
              <a:tailEnd/>
            </a:ln>
          </p:spPr>
          <p:txBody>
            <a:bodyPr wrap="none" anchor="ctr"/>
            <a:lstStyle/>
            <a:p>
              <a:endParaRPr lang="ar-EG">
                <a:solidFill>
                  <a:prstClr val="black"/>
                </a:solidFill>
              </a:endParaRPr>
            </a:p>
          </p:txBody>
        </p:sp>
        <p:sp>
          <p:nvSpPr>
            <p:cNvPr id="7174" name="Text Box 7"/>
            <p:cNvSpPr txBox="1">
              <a:spLocks noChangeArrowheads="1"/>
            </p:cNvSpPr>
            <p:nvPr/>
          </p:nvSpPr>
          <p:spPr bwMode="auto">
            <a:xfrm>
              <a:off x="3261" y="2005"/>
              <a:ext cx="1632" cy="407"/>
            </a:xfrm>
            <a:prstGeom prst="rect">
              <a:avLst/>
            </a:prstGeom>
            <a:noFill/>
            <a:ln w="9525">
              <a:noFill/>
              <a:miter lim="800000"/>
              <a:headEnd/>
              <a:tailEnd/>
            </a:ln>
          </p:spPr>
          <p:txBody>
            <a:bodyPr>
              <a:spAutoFit/>
            </a:bodyPr>
            <a:lstStyle/>
            <a:p>
              <a:pPr algn="ctr" rtl="0">
                <a:spcBef>
                  <a:spcPct val="50000"/>
                </a:spcBef>
              </a:pPr>
              <a:r>
                <a:rPr lang="en-US" b="1" dirty="0">
                  <a:solidFill>
                    <a:srgbClr val="FF0000"/>
                  </a:solidFill>
                  <a:latin typeface="Comic Sans MS" pitchFamily="66" charset="0"/>
                </a:rPr>
                <a:t>Extrapyramidal tracts</a:t>
              </a:r>
            </a:p>
          </p:txBody>
        </p:sp>
      </p:grpSp>
    </p:spTree>
    <p:extLst>
      <p:ext uri="{BB962C8B-B14F-4D97-AF65-F5344CB8AC3E}">
        <p14:creationId xmlns:p14="http://schemas.microsoft.com/office/powerpoint/2010/main" val="3272685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28625" y="0"/>
            <a:ext cx="8229600" cy="695325"/>
          </a:xfrm>
          <a:solidFill>
            <a:schemeClr val="accent2">
              <a:lumMod val="20000"/>
              <a:lumOff val="80000"/>
            </a:schemeClr>
          </a:solidFill>
        </p:spPr>
        <p:txBody>
          <a:bodyPr>
            <a:noAutofit/>
          </a:bodyPr>
          <a:lstStyle/>
          <a:p>
            <a:pPr algn="ctr" rtl="0" eaLnBrk="1" hangingPunct="1">
              <a:defRPr/>
            </a:pPr>
            <a:r>
              <a:rPr lang="en-US" sz="4000" b="1" dirty="0">
                <a:solidFill>
                  <a:srgbClr val="FF0000"/>
                </a:solidFill>
                <a:effectLst>
                  <a:outerShdw blurRad="38100" dist="38100" dir="2700000" algn="tl">
                    <a:srgbClr val="000000">
                      <a:alpha val="43137"/>
                    </a:srgbClr>
                  </a:outerShdw>
                </a:effectLst>
                <a:latin typeface="Arial" charset="0"/>
              </a:rPr>
              <a:t>Motor Areas</a:t>
            </a:r>
          </a:p>
        </p:txBody>
      </p:sp>
      <p:sp>
        <p:nvSpPr>
          <p:cNvPr id="5" name="Slide Number Placeholder 4"/>
          <p:cNvSpPr>
            <a:spLocks noGrp="1"/>
          </p:cNvSpPr>
          <p:nvPr>
            <p:ph type="sldNum" sz="quarter" idx="12"/>
          </p:nvPr>
        </p:nvSpPr>
        <p:spPr/>
        <p:txBody>
          <a:bodyPr/>
          <a:lstStyle/>
          <a:p>
            <a:pPr>
              <a:defRPr/>
            </a:pPr>
            <a:fld id="{A745F067-A7B1-4170-A2F6-B26D727B48EB}" type="slidenum">
              <a:rPr lang="ar-SA">
                <a:solidFill>
                  <a:srgbClr val="464653"/>
                </a:solidFill>
              </a:rPr>
              <a:pPr>
                <a:defRPr/>
              </a:pPr>
              <a:t>7</a:t>
            </a:fld>
            <a:endParaRPr lang="en-US">
              <a:solidFill>
                <a:srgbClr val="464653"/>
              </a:solidFill>
            </a:endParaRPr>
          </a:p>
        </p:txBody>
      </p:sp>
      <p:sp>
        <p:nvSpPr>
          <p:cNvPr id="47107" name="Rectangle 3"/>
          <p:cNvSpPr>
            <a:spLocks noGrp="1" noChangeArrowheads="1"/>
          </p:cNvSpPr>
          <p:nvPr>
            <p:ph sz="quarter" idx="1"/>
          </p:nvPr>
        </p:nvSpPr>
        <p:spPr>
          <a:xfrm>
            <a:off x="500063" y="714375"/>
            <a:ext cx="8320087" cy="6143625"/>
          </a:xfrm>
        </p:spPr>
        <p:txBody>
          <a:bodyPr>
            <a:normAutofit lnSpcReduction="10000"/>
          </a:bodyPr>
          <a:lstStyle/>
          <a:p>
            <a:pPr marL="0" indent="0" algn="l" rtl="0" eaLnBrk="1" hangingPunct="1">
              <a:lnSpc>
                <a:spcPct val="80000"/>
              </a:lnSpc>
              <a:buNone/>
              <a:defRPr/>
            </a:pPr>
            <a:endParaRPr lang="en-US" b="1" u="sng" dirty="0">
              <a:solidFill>
                <a:srgbClr val="FF0000"/>
              </a:solidFill>
              <a:effectLst/>
              <a:latin typeface="Comic Sans MS" pitchFamily="66" charset="0"/>
              <a:cs typeface="Tahoma" pitchFamily="34" charset="0"/>
            </a:endParaRPr>
          </a:p>
          <a:p>
            <a:pPr marL="0" indent="0" algn="l" rtl="0" eaLnBrk="1" hangingPunct="1">
              <a:lnSpc>
                <a:spcPct val="80000"/>
              </a:lnSpc>
              <a:buNone/>
              <a:defRPr/>
            </a:pPr>
            <a:r>
              <a:rPr lang="en-US" b="1" u="sng" dirty="0">
                <a:solidFill>
                  <a:srgbClr val="FF0000"/>
                </a:solidFill>
                <a:effectLst/>
                <a:latin typeface="Comic Sans MS" pitchFamily="66" charset="0"/>
                <a:cs typeface="Tahoma" pitchFamily="34" charset="0"/>
              </a:rPr>
              <a:t>(1) The primary motor area ( M1 . Motor area 4)</a:t>
            </a:r>
            <a:r>
              <a:rPr lang="en-US" b="1" u="sng" dirty="0">
                <a:solidFill>
                  <a:schemeClr val="tx1">
                    <a:lumMod val="95000"/>
                    <a:lumOff val="5000"/>
                  </a:schemeClr>
                </a:solidFill>
                <a:effectLst/>
                <a:latin typeface="Comic Sans MS" pitchFamily="66" charset="0"/>
                <a:cs typeface="Tahoma" pitchFamily="34" charset="0"/>
              </a:rPr>
              <a:t> </a:t>
            </a:r>
          </a:p>
          <a:p>
            <a:pPr marL="0" indent="0" algn="l" rtl="0" eaLnBrk="1" hangingPunct="1">
              <a:lnSpc>
                <a:spcPct val="110000"/>
              </a:lnSpc>
              <a:buNone/>
              <a:defRPr/>
            </a:pPr>
            <a:endParaRPr lang="en-US" sz="2000" dirty="0">
              <a:solidFill>
                <a:schemeClr val="tx1">
                  <a:lumMod val="95000"/>
                  <a:lumOff val="5000"/>
                </a:schemeClr>
              </a:solidFill>
              <a:effectLst/>
              <a:latin typeface="Comic Sans MS" pitchFamily="66" charset="0"/>
              <a:cs typeface="Tahoma" pitchFamily="34" charset="0"/>
            </a:endParaRPr>
          </a:p>
          <a:p>
            <a:pPr algn="l" rtl="0" eaLnBrk="1" hangingPunct="1">
              <a:lnSpc>
                <a:spcPct val="110000"/>
              </a:lnSpc>
              <a:buClr>
                <a:srgbClr val="FF0000"/>
              </a:buClr>
              <a:buSzPct val="100000"/>
              <a:buFont typeface="Wingdings" panose="05000000000000000000" pitchFamily="2" charset="2"/>
              <a:buChar char="§"/>
              <a:defRPr/>
            </a:pPr>
            <a:r>
              <a:rPr lang="en-US" sz="2000" dirty="0">
                <a:solidFill>
                  <a:schemeClr val="tx1">
                    <a:lumMod val="95000"/>
                    <a:lumOff val="5000"/>
                  </a:schemeClr>
                </a:solidFill>
                <a:effectLst/>
                <a:latin typeface="Comic Sans MS" pitchFamily="66" charset="0"/>
                <a:cs typeface="Tahoma" pitchFamily="34" charset="0"/>
              </a:rPr>
              <a:t>o</a:t>
            </a:r>
            <a:r>
              <a:rPr lang="en-US" sz="2000" dirty="0">
                <a:solidFill>
                  <a:schemeClr val="tx1">
                    <a:lumMod val="95000"/>
                    <a:lumOff val="5000"/>
                  </a:schemeClr>
                </a:solidFill>
                <a:latin typeface="Comic Sans MS" pitchFamily="66" charset="0"/>
                <a:cs typeface="Tahoma" pitchFamily="34" charset="0"/>
              </a:rPr>
              <a:t>ccupies the precentral gyrus &amp; contains large , highly excitable Betz cells. </a:t>
            </a:r>
          </a:p>
          <a:p>
            <a:pPr algn="l" rtl="0" eaLnBrk="1" hangingPunct="1">
              <a:lnSpc>
                <a:spcPct val="110000"/>
              </a:lnSpc>
              <a:buClr>
                <a:srgbClr val="FF0000"/>
              </a:buClr>
              <a:buSzPct val="100000"/>
              <a:buFont typeface="Wingdings" panose="05000000000000000000" pitchFamily="2" charset="2"/>
              <a:buChar char="§"/>
              <a:defRPr/>
            </a:pPr>
            <a:r>
              <a:rPr lang="en-US" sz="2000" dirty="0">
                <a:solidFill>
                  <a:schemeClr val="tx1">
                    <a:lumMod val="95000"/>
                    <a:lumOff val="5000"/>
                  </a:schemeClr>
                </a:solidFill>
                <a:latin typeface="Comic Sans MS" pitchFamily="66" charset="0"/>
                <a:cs typeface="Tahoma" pitchFamily="34" charset="0"/>
              </a:rPr>
              <a:t>MI of one side controls skeletal muscles of the opposite side of the body</a:t>
            </a:r>
          </a:p>
          <a:p>
            <a:pPr>
              <a:lnSpc>
                <a:spcPct val="110000"/>
              </a:lnSpc>
              <a:buClr>
                <a:srgbClr val="FF0000"/>
              </a:buClr>
              <a:buSzPct val="100000"/>
              <a:buFont typeface="Wingdings" panose="05000000000000000000" pitchFamily="2" charset="2"/>
              <a:buChar char="§"/>
              <a:defRPr/>
            </a:pPr>
            <a:r>
              <a:rPr lang="en-US" sz="2000" dirty="0">
                <a:solidFill>
                  <a:schemeClr val="tx1">
                    <a:lumMod val="95000"/>
                    <a:lumOff val="5000"/>
                  </a:schemeClr>
                </a:solidFill>
                <a:latin typeface="Comic Sans MS" pitchFamily="66" charset="0"/>
                <a:cs typeface="Tahoma" pitchFamily="34" charset="0"/>
              </a:rPr>
              <a:t>Feet are at the top of the gyrus and face at the bottom , arms and the hand area in the mid portion </a:t>
            </a:r>
          </a:p>
          <a:p>
            <a:pPr>
              <a:lnSpc>
                <a:spcPct val="110000"/>
              </a:lnSpc>
              <a:buClr>
                <a:srgbClr val="FF0000"/>
              </a:buClr>
              <a:buSzPct val="100000"/>
              <a:buFont typeface="Wingdings" panose="05000000000000000000" pitchFamily="2" charset="2"/>
              <a:buChar char="§"/>
              <a:defRPr/>
            </a:pPr>
            <a:r>
              <a:rPr lang="en-US" sz="2000" dirty="0">
                <a:solidFill>
                  <a:schemeClr val="tx1">
                    <a:lumMod val="95000"/>
                    <a:lumOff val="5000"/>
                  </a:schemeClr>
                </a:solidFill>
                <a:latin typeface="Comic Sans MS" pitchFamily="66" charset="0"/>
                <a:cs typeface="Tahoma" pitchFamily="34" charset="0"/>
              </a:rPr>
              <a:t>Facial area is represented bilaterally, but rest of the representation is generally unilateral </a:t>
            </a:r>
          </a:p>
          <a:p>
            <a:pPr lvl="0">
              <a:lnSpc>
                <a:spcPct val="150000"/>
              </a:lnSpc>
              <a:buClr>
                <a:srgbClr val="FF0000"/>
              </a:buClr>
              <a:buSzPct val="100000"/>
              <a:buFont typeface="Wingdings" panose="05000000000000000000" pitchFamily="2" charset="2"/>
              <a:buChar char="§"/>
            </a:pPr>
            <a:r>
              <a:rPr lang="en-US" sz="2000" dirty="0">
                <a:latin typeface="Comic Sans MS" pitchFamily="66" charset="0"/>
                <a:cs typeface="Arial" pitchFamily="34" charset="0"/>
              </a:rPr>
              <a:t>Area of representation is proportional with the complexity of function done by the muscle. So, muscles of hands and speech (lips, tongue , and vocal cord) occupies 50% of this area</a:t>
            </a:r>
          </a:p>
          <a:p>
            <a:pPr lvl="0">
              <a:lnSpc>
                <a:spcPct val="150000"/>
              </a:lnSpc>
              <a:buClr>
                <a:srgbClr val="FF0000"/>
              </a:buClr>
              <a:buSzPct val="100000"/>
              <a:buFont typeface="Wingdings" panose="05000000000000000000" pitchFamily="2" charset="2"/>
              <a:buChar char="§"/>
            </a:pPr>
            <a:r>
              <a:rPr lang="en-US" sz="2000" dirty="0">
                <a:solidFill>
                  <a:prstClr val="black"/>
                </a:solidFill>
                <a:latin typeface="Comic Sans MS" pitchFamily="66" charset="0"/>
              </a:rPr>
              <a:t>The neurons of this area arranged in vertical Columns. </a:t>
            </a:r>
          </a:p>
          <a:p>
            <a:pPr>
              <a:lnSpc>
                <a:spcPct val="110000"/>
              </a:lnSpc>
              <a:buClr>
                <a:srgbClr val="FF0000"/>
              </a:buClr>
              <a:buSzPct val="100000"/>
              <a:buFont typeface="Wingdings" panose="05000000000000000000" pitchFamily="2" charset="2"/>
              <a:buChar char="§"/>
              <a:defRPr/>
            </a:pPr>
            <a:endParaRPr lang="en-US" sz="2000" dirty="0">
              <a:latin typeface="Comic Sans MS" pitchFamily="66" charset="0"/>
              <a:cs typeface="Arial" pitchFamily="34" charset="0"/>
            </a:endParaRPr>
          </a:p>
          <a:p>
            <a:pPr>
              <a:lnSpc>
                <a:spcPct val="110000"/>
              </a:lnSpc>
              <a:buClr>
                <a:srgbClr val="FF0000"/>
              </a:buClr>
              <a:buSzPct val="100000"/>
              <a:buFont typeface="Wingdings" panose="05000000000000000000" pitchFamily="2" charset="2"/>
              <a:buChar char="§"/>
              <a:defRPr/>
            </a:pPr>
            <a:endParaRPr lang="en-US" sz="2000" dirty="0">
              <a:latin typeface="Comic Sans MS" pitchFamily="66" charset="0"/>
              <a:cs typeface="Arial" pitchFamily="34" charset="0"/>
            </a:endParaRPr>
          </a:p>
          <a:p>
            <a:pPr>
              <a:lnSpc>
                <a:spcPct val="110000"/>
              </a:lnSpc>
              <a:buClr>
                <a:srgbClr val="FF0000"/>
              </a:buClr>
              <a:buSzPct val="100000"/>
              <a:buFont typeface="Wingdings" panose="05000000000000000000" pitchFamily="2" charset="2"/>
              <a:buChar char="§"/>
            </a:pPr>
            <a:endParaRPr lang="en-US" sz="2000" dirty="0">
              <a:latin typeface="Comic Sans MS" pitchFamily="66" charset="0"/>
            </a:endParaRPr>
          </a:p>
          <a:p>
            <a:pPr>
              <a:lnSpc>
                <a:spcPct val="110000"/>
              </a:lnSpc>
              <a:buNone/>
              <a:defRPr/>
            </a:pPr>
            <a:endParaRPr lang="en-US" sz="2000" dirty="0">
              <a:latin typeface="Comic Sans MS" pitchFamily="66" charset="0"/>
              <a:cs typeface="Tahoma" pitchFamily="34" charset="0"/>
            </a:endParaRPr>
          </a:p>
          <a:p>
            <a:pPr algn="l" rtl="0" eaLnBrk="1" hangingPunct="1">
              <a:lnSpc>
                <a:spcPct val="90000"/>
              </a:lnSpc>
              <a:buNone/>
              <a:defRPr/>
            </a:pPr>
            <a:endParaRPr lang="en-US" sz="2400" dirty="0">
              <a:latin typeface="+mj-lt"/>
            </a:endParaRPr>
          </a:p>
          <a:p>
            <a:pPr algn="l" rtl="0" eaLnBrk="1" hangingPunct="1">
              <a:lnSpc>
                <a:spcPct val="80000"/>
              </a:lnSpc>
              <a:defRPr/>
            </a:pPr>
            <a:endParaRPr lang="en-US" sz="2400" dirty="0">
              <a:solidFill>
                <a:schemeClr val="hlink"/>
              </a:solidFill>
              <a:latin typeface="+mj-lt"/>
              <a:cs typeface="Tahoma" pitchFamily="34" charset="0"/>
            </a:endParaRPr>
          </a:p>
        </p:txBody>
      </p:sp>
    </p:spTree>
    <p:extLst>
      <p:ext uri="{BB962C8B-B14F-4D97-AF65-F5344CB8AC3E}">
        <p14:creationId xmlns:p14="http://schemas.microsoft.com/office/powerpoint/2010/main" val="371757682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1" descr="a_06_cr_mou_1a.jpg"/>
          <p:cNvPicPr>
            <a:picLocks noChangeAspect="1"/>
          </p:cNvPicPr>
          <p:nvPr/>
        </p:nvPicPr>
        <p:blipFill>
          <a:blip r:embed="rId2"/>
          <a:srcRect/>
          <a:stretch>
            <a:fillRect/>
          </a:stretch>
        </p:blipFill>
        <p:spPr bwMode="auto">
          <a:xfrm>
            <a:off x="0" y="0"/>
            <a:ext cx="4235450" cy="3581400"/>
          </a:xfrm>
          <a:prstGeom prst="rect">
            <a:avLst/>
          </a:prstGeom>
          <a:noFill/>
          <a:ln w="9525">
            <a:noFill/>
            <a:miter lim="800000"/>
            <a:headEnd/>
            <a:tailEnd/>
          </a:ln>
        </p:spPr>
      </p:pic>
      <p:pic>
        <p:nvPicPr>
          <p:cNvPr id="27651" name="Picture 2" descr="motorhom.gif"/>
          <p:cNvPicPr>
            <a:picLocks noChangeAspect="1"/>
          </p:cNvPicPr>
          <p:nvPr/>
        </p:nvPicPr>
        <p:blipFill>
          <a:blip r:embed="rId3"/>
          <a:srcRect/>
          <a:stretch>
            <a:fillRect/>
          </a:stretch>
        </p:blipFill>
        <p:spPr bwMode="auto">
          <a:xfrm>
            <a:off x="3240088" y="2819400"/>
            <a:ext cx="5903912" cy="4038600"/>
          </a:xfrm>
          <a:prstGeom prst="rect">
            <a:avLst/>
          </a:prstGeom>
          <a:noFill/>
          <a:ln w="9525">
            <a:noFill/>
            <a:miter lim="800000"/>
            <a:headEnd/>
            <a:tailEnd/>
          </a:ln>
        </p:spPr>
      </p:pic>
    </p:spTree>
    <p:extLst>
      <p:ext uri="{BB962C8B-B14F-4D97-AF65-F5344CB8AC3E}">
        <p14:creationId xmlns:p14="http://schemas.microsoft.com/office/powerpoint/2010/main" val="3816718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712968" cy="864096"/>
          </a:xfrm>
          <a:solidFill>
            <a:schemeClr val="accent2">
              <a:lumMod val="20000"/>
              <a:lumOff val="80000"/>
            </a:schemeClr>
          </a:solidFill>
          <a:ln>
            <a:solidFill>
              <a:schemeClr val="accent2">
                <a:lumMod val="20000"/>
                <a:lumOff val="80000"/>
              </a:schemeClr>
            </a:solidFill>
          </a:ln>
        </p:spPr>
        <p:txBody>
          <a:bodyPr>
            <a:normAutofit fontScale="90000"/>
          </a:bodyPr>
          <a:lstStyle/>
          <a:p>
            <a:pPr lvl="0">
              <a:lnSpc>
                <a:spcPct val="110000"/>
              </a:lnSpc>
              <a:spcBef>
                <a:spcPts val="600"/>
              </a:spcBef>
              <a:defRPr/>
            </a:pPr>
            <a:r>
              <a:rPr lang="en-US" dirty="0"/>
              <a:t> </a:t>
            </a:r>
            <a:br>
              <a:rPr lang="en-US" dirty="0"/>
            </a:br>
            <a:br>
              <a:rPr lang="en-US" dirty="0"/>
            </a:br>
            <a:br>
              <a:rPr lang="en-US" dirty="0"/>
            </a:br>
            <a:br>
              <a:rPr lang="en-US" dirty="0"/>
            </a:br>
            <a:br>
              <a:rPr lang="en-US" dirty="0"/>
            </a:br>
            <a:br>
              <a:rPr lang="en-US" dirty="0"/>
            </a:br>
            <a:br>
              <a:rPr lang="en-US" dirty="0"/>
            </a:br>
            <a:r>
              <a:rPr lang="en-US" sz="3100" b="1" dirty="0">
                <a:solidFill>
                  <a:srgbClr val="FF0000"/>
                </a:solidFill>
                <a:effectLst>
                  <a:outerShdw blurRad="38100" dist="38100" dir="2700000" algn="tl">
                    <a:srgbClr val="000000">
                      <a:alpha val="43137"/>
                    </a:srgbClr>
                  </a:outerShdw>
                </a:effectLst>
                <a:latin typeface="Comic Sans MS" pitchFamily="66" charset="0"/>
                <a:ea typeface="+mn-ea"/>
                <a:cs typeface="+mn-cs"/>
              </a:rPr>
              <a:t>2.The Supplementary Motor Area (M2)</a:t>
            </a:r>
            <a:br>
              <a:rPr lang="en-US" sz="3100" b="1" dirty="0">
                <a:solidFill>
                  <a:srgbClr val="FF0000"/>
                </a:solidFill>
                <a:effectLst>
                  <a:outerShdw blurRad="38100" dist="38100" dir="2700000" algn="tl">
                    <a:srgbClr val="000000">
                      <a:alpha val="43137"/>
                    </a:srgbClr>
                  </a:outerShdw>
                </a:effectLst>
                <a:latin typeface="Comic Sans MS" pitchFamily="66" charset="0"/>
                <a:ea typeface="+mn-ea"/>
                <a:cs typeface="+mn-cs"/>
              </a:rPr>
            </a:br>
            <a:endParaRPr lang="en-US" sz="31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179512" y="1219200"/>
            <a:ext cx="8856984" cy="4937760"/>
          </a:xfrm>
        </p:spPr>
        <p:txBody>
          <a:bodyPr>
            <a:normAutofit/>
          </a:bodyPr>
          <a:lstStyle/>
          <a:p>
            <a:pPr>
              <a:lnSpc>
                <a:spcPct val="90000"/>
              </a:lnSpc>
              <a:buClr>
                <a:srgbClr val="FF0000"/>
              </a:buClr>
              <a:buSzPct val="125000"/>
              <a:buFont typeface="Wingdings" pitchFamily="2" charset="2"/>
              <a:buChar char="§"/>
              <a:defRPr/>
            </a:pPr>
            <a:endParaRPr lang="en-US" sz="2800" dirty="0">
              <a:solidFill>
                <a:schemeClr val="tx1">
                  <a:lumMod val="95000"/>
                  <a:lumOff val="5000"/>
                </a:schemeClr>
              </a:solidFill>
              <a:latin typeface="Comic Sans MS" pitchFamily="66" charset="0"/>
            </a:endParaRPr>
          </a:p>
          <a:p>
            <a:pPr>
              <a:lnSpc>
                <a:spcPct val="90000"/>
              </a:lnSpc>
              <a:buClr>
                <a:srgbClr val="FF0000"/>
              </a:buClr>
              <a:buSzPct val="125000"/>
              <a:buFont typeface="Wingdings" pitchFamily="2" charset="2"/>
              <a:buChar char="§"/>
              <a:defRPr/>
            </a:pPr>
            <a:r>
              <a:rPr lang="en-US" sz="2800" dirty="0">
                <a:solidFill>
                  <a:schemeClr val="tx1">
                    <a:lumMod val="95000"/>
                    <a:lumOff val="5000"/>
                  </a:schemeClr>
                </a:solidFill>
                <a:latin typeface="Comic Sans MS" pitchFamily="66" charset="0"/>
              </a:rPr>
              <a:t>Lies in front of area 4 and above the pre­motor area </a:t>
            </a:r>
          </a:p>
          <a:p>
            <a:pPr marL="0" indent="0">
              <a:lnSpc>
                <a:spcPct val="80000"/>
              </a:lnSpc>
              <a:buClr>
                <a:srgbClr val="FF0000"/>
              </a:buClr>
              <a:buSzPct val="125000"/>
              <a:buNone/>
              <a:defRPr/>
            </a:pPr>
            <a:endParaRPr lang="en-US" sz="2800" dirty="0">
              <a:solidFill>
                <a:schemeClr val="tx1">
                  <a:lumMod val="95000"/>
                  <a:lumOff val="5000"/>
                </a:schemeClr>
              </a:solidFill>
              <a:latin typeface="Comic Sans MS" pitchFamily="66" charset="0"/>
              <a:cs typeface="Tahoma" pitchFamily="34" charset="0"/>
            </a:endParaRPr>
          </a:p>
          <a:p>
            <a:pPr marL="0" indent="0">
              <a:lnSpc>
                <a:spcPct val="80000"/>
              </a:lnSpc>
              <a:buClr>
                <a:srgbClr val="FF0000"/>
              </a:buClr>
              <a:buSzPct val="125000"/>
              <a:buNone/>
              <a:defRPr/>
            </a:pPr>
            <a:endParaRPr lang="en-US" sz="2800" dirty="0">
              <a:latin typeface="Comic Sans MS" pitchFamily="66" charset="0"/>
              <a:cs typeface="Tahoma" pitchFamily="34" charset="0"/>
            </a:endParaRPr>
          </a:p>
          <a:p>
            <a:pPr>
              <a:lnSpc>
                <a:spcPct val="80000"/>
              </a:lnSpc>
              <a:buClr>
                <a:srgbClr val="FF0000"/>
              </a:buClr>
              <a:buSzPct val="125000"/>
              <a:buFont typeface="Wingdings" pitchFamily="2" charset="2"/>
              <a:buChar char="§"/>
              <a:defRPr/>
            </a:pPr>
            <a:r>
              <a:rPr lang="en-US" sz="2800" dirty="0">
                <a:latin typeface="Comic Sans MS" pitchFamily="66" charset="0"/>
                <a:cs typeface="Tahoma" pitchFamily="34" charset="0"/>
              </a:rPr>
              <a:t>Stimulation of this area leads </a:t>
            </a:r>
            <a:r>
              <a:rPr lang="en-US" sz="2800" u="sng" dirty="0">
                <a:latin typeface="Comic Sans MS" pitchFamily="66" charset="0"/>
                <a:cs typeface="Tahoma" pitchFamily="34" charset="0"/>
              </a:rPr>
              <a:t>to bilateral </a:t>
            </a:r>
            <a:r>
              <a:rPr lang="en-US" sz="2800" dirty="0">
                <a:latin typeface="Comic Sans MS" pitchFamily="66" charset="0"/>
                <a:cs typeface="Tahoma" pitchFamily="34" charset="0"/>
              </a:rPr>
              <a:t>grasping movements of both hands simultaneously.</a:t>
            </a:r>
          </a:p>
          <a:p>
            <a:pPr marL="0" indent="0">
              <a:lnSpc>
                <a:spcPct val="80000"/>
              </a:lnSpc>
              <a:buClr>
                <a:srgbClr val="FF0000"/>
              </a:buClr>
              <a:buSzPct val="125000"/>
              <a:buNone/>
              <a:defRPr/>
            </a:pPr>
            <a:endParaRPr lang="en-US" sz="2800" dirty="0">
              <a:latin typeface="Comic Sans MS" pitchFamily="66" charset="0"/>
              <a:cs typeface="Tahoma" pitchFamily="34" charset="0"/>
            </a:endParaRPr>
          </a:p>
          <a:p>
            <a:pPr>
              <a:lnSpc>
                <a:spcPct val="80000"/>
              </a:lnSpc>
              <a:buClr>
                <a:srgbClr val="FF0000"/>
              </a:buClr>
              <a:buSzPct val="125000"/>
              <a:buFont typeface="Wingdings" pitchFamily="2" charset="2"/>
              <a:buChar char="§"/>
              <a:defRPr/>
            </a:pPr>
            <a:r>
              <a:rPr lang="en-US" sz="2800" dirty="0">
                <a:latin typeface="Comic Sans MS" pitchFamily="66" charset="0"/>
                <a:cs typeface="Tahoma" pitchFamily="34" charset="0"/>
              </a:rPr>
              <a:t>This area involved in organizing or planning motor sequence</a:t>
            </a:r>
          </a:p>
          <a:p>
            <a:pPr marL="0" indent="0">
              <a:lnSpc>
                <a:spcPct val="80000"/>
              </a:lnSpc>
              <a:buClr>
                <a:srgbClr val="FF0000"/>
              </a:buClr>
              <a:buSzPct val="125000"/>
              <a:buNone/>
              <a:defRPr/>
            </a:pPr>
            <a:endParaRPr lang="en-US" sz="2800" dirty="0">
              <a:latin typeface="Comic Sans MS" pitchFamily="66" charset="0"/>
              <a:cs typeface="Tahoma" pitchFamily="34" charset="0"/>
            </a:endParaRPr>
          </a:p>
          <a:p>
            <a:pPr marL="0" indent="0">
              <a:lnSpc>
                <a:spcPct val="80000"/>
              </a:lnSpc>
              <a:buClr>
                <a:srgbClr val="FF0000"/>
              </a:buClr>
              <a:buSzPct val="125000"/>
              <a:buNone/>
              <a:defRPr/>
            </a:pPr>
            <a:endParaRPr lang="en-US" sz="2800" dirty="0">
              <a:latin typeface="Comic Sans MS" pitchFamily="66" charset="0"/>
              <a:cs typeface="Tahoma" pitchFamily="34" charset="0"/>
            </a:endParaRPr>
          </a:p>
          <a:p>
            <a:pPr>
              <a:lnSpc>
                <a:spcPct val="80000"/>
              </a:lnSpc>
              <a:buClr>
                <a:srgbClr val="FF0000"/>
              </a:buClr>
              <a:buSzPct val="125000"/>
              <a:buFont typeface="Wingdings" pitchFamily="2" charset="2"/>
              <a:buChar char="§"/>
              <a:defRPr/>
            </a:pPr>
            <a:endParaRPr lang="en-US" dirty="0"/>
          </a:p>
        </p:txBody>
      </p:sp>
    </p:spTree>
    <p:extLst>
      <p:ext uri="{BB962C8B-B14F-4D97-AF65-F5344CB8AC3E}">
        <p14:creationId xmlns:p14="http://schemas.microsoft.com/office/powerpoint/2010/main" val="14457629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KSU THEME WHITE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SU THEME WHITE BACKGROUND" id="{717E641D-5D0C-41C3-936A-EDE62EFF4D6C}" vid="{7C7B8DB8-02E1-4B1B-A9E4-0723BC316D14}"/>
    </a:ext>
  </a:extLst>
</a:theme>
</file>

<file path=ppt/theme/theme3.xml><?xml version="1.0" encoding="utf-8"?>
<a:theme xmlns:a="http://schemas.openxmlformats.org/drawingml/2006/main" name="1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altLang="en-US" sz="32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altLang="en-US" sz="32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3078</TotalTime>
  <Words>2376</Words>
  <Application>Microsoft Office PowerPoint</Application>
  <PresentationFormat>On-screen Show (4:3)</PresentationFormat>
  <Paragraphs>248</Paragraphs>
  <Slides>40</Slides>
  <Notes>2</Notes>
  <HiddenSlides>0</HiddenSlides>
  <MMClips>0</MMClips>
  <ScaleCrop>false</ScaleCrop>
  <HeadingPairs>
    <vt:vector size="4" baseType="variant">
      <vt:variant>
        <vt:lpstr>Theme</vt:lpstr>
      </vt:variant>
      <vt:variant>
        <vt:i4>6</vt:i4>
      </vt:variant>
      <vt:variant>
        <vt:lpstr>Slide Titles</vt:lpstr>
      </vt:variant>
      <vt:variant>
        <vt:i4>40</vt:i4>
      </vt:variant>
    </vt:vector>
  </HeadingPairs>
  <TitlesOfParts>
    <vt:vector size="46" baseType="lpstr">
      <vt:lpstr>Origin</vt:lpstr>
      <vt:lpstr>KSU THEME WHITE BACKGROUND</vt:lpstr>
      <vt:lpstr>1_Origin</vt:lpstr>
      <vt:lpstr>Glass Layers</vt:lpstr>
      <vt:lpstr>Default Design</vt:lpstr>
      <vt:lpstr>Office Theme</vt:lpstr>
      <vt:lpstr>        Physiology of Motor Tracts   </vt:lpstr>
      <vt:lpstr>Neuropsychiatry Block</vt:lpstr>
      <vt:lpstr>PowerPoint Presentation</vt:lpstr>
      <vt:lpstr>Components of Motor Neurons</vt:lpstr>
      <vt:lpstr>Classification of descending motor systems </vt:lpstr>
      <vt:lpstr>PowerPoint Presentation</vt:lpstr>
      <vt:lpstr>Motor Areas</vt:lpstr>
      <vt:lpstr>PowerPoint Presentation</vt:lpstr>
      <vt:lpstr>        2.The Supplementary Motor Area (M2) </vt:lpstr>
      <vt:lpstr>         3. Premotor Area ( M3) </vt:lpstr>
      <vt:lpstr>Premotor Area cont….</vt:lpstr>
      <vt:lpstr>PowerPoint Presentation</vt:lpstr>
      <vt:lpstr>Pyramidal Tracts</vt:lpstr>
      <vt:lpstr>      Corticospinal ( Pyramidal) Tracts </vt:lpstr>
      <vt:lpstr>PowerPoint Presentation</vt:lpstr>
      <vt:lpstr>PowerPoint Presentation</vt:lpstr>
      <vt:lpstr>PowerPoint Presentation</vt:lpstr>
      <vt:lpstr>PowerPoint Presentation</vt:lpstr>
      <vt:lpstr>        Functions of Pyramidal System </vt:lpstr>
      <vt:lpstr>Extrapyramidal Tracts</vt:lpstr>
      <vt:lpstr>Extrapyramidal Tracts</vt:lpstr>
      <vt:lpstr>PowerPoint Presentation</vt:lpstr>
      <vt:lpstr>PowerPoint Presentation</vt:lpstr>
      <vt:lpstr>Functions of Rubrospinal Tract</vt:lpstr>
      <vt:lpstr>PowerPoint Presentation</vt:lpstr>
      <vt:lpstr>Vestibulospinal Tracts</vt:lpstr>
      <vt:lpstr>  Vestibulospinal Tracts </vt:lpstr>
      <vt:lpstr>PowerPoint Presentation</vt:lpstr>
      <vt:lpstr>Functions of Vestibulospinal Tracts</vt:lpstr>
      <vt:lpstr>Reticulospinal tracts</vt:lpstr>
      <vt:lpstr>PowerPoint Presentation</vt:lpstr>
      <vt:lpstr>PowerPoint Presentation</vt:lpstr>
      <vt:lpstr>PowerPoint Presentation</vt:lpstr>
      <vt:lpstr>PowerPoint Presentation</vt:lpstr>
      <vt:lpstr>Olivospinal Tract</vt:lpstr>
      <vt:lpstr>PowerPoint Presentation</vt:lpstr>
      <vt:lpstr>General functions of Extrapyramidal tract</vt:lpstr>
      <vt:lpstr>Removal of (Area Pyramidalis) of   the   Primary   Motor   Cortex </vt:lpstr>
      <vt:lpstr>Effects of Lesions in the Motor Cortex or in the Corticospinal Pathway(The stroke)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 Template 2</dc:title>
  <dc:creator>USER</dc:creator>
  <cp:lastModifiedBy>عبدالله البريكان ID 439100773</cp:lastModifiedBy>
  <cp:revision>223</cp:revision>
  <cp:lastPrinted>1601-01-01T00:00:00Z</cp:lastPrinted>
  <dcterms:created xsi:type="dcterms:W3CDTF">2012-01-19T08:34:52Z</dcterms:created>
  <dcterms:modified xsi:type="dcterms:W3CDTF">2020-09-14T00:13:20Z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ies>
</file>