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7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8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9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1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12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3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08" r:id="rId5"/>
    <p:sldMasterId id="2147483720" r:id="rId6"/>
    <p:sldMasterId id="2147483726" r:id="rId7"/>
    <p:sldMasterId id="2147483738" r:id="rId8"/>
    <p:sldMasterId id="2147483750" r:id="rId9"/>
    <p:sldMasterId id="2147483774" r:id="rId10"/>
    <p:sldMasterId id="2147483786" r:id="rId11"/>
    <p:sldMasterId id="2147483792" r:id="rId12"/>
    <p:sldMasterId id="2147483811" r:id="rId13"/>
    <p:sldMasterId id="2147483823" r:id="rId14"/>
  </p:sldMasterIdLst>
  <p:notesMasterIdLst>
    <p:notesMasterId r:id="rId58"/>
  </p:notesMasterIdLst>
  <p:sldIdLst>
    <p:sldId id="256" r:id="rId15"/>
    <p:sldId id="316" r:id="rId16"/>
    <p:sldId id="257" r:id="rId17"/>
    <p:sldId id="258" r:id="rId18"/>
    <p:sldId id="261" r:id="rId19"/>
    <p:sldId id="263" r:id="rId20"/>
    <p:sldId id="265" r:id="rId21"/>
    <p:sldId id="262" r:id="rId22"/>
    <p:sldId id="266" r:id="rId23"/>
    <p:sldId id="267" r:id="rId24"/>
    <p:sldId id="268" r:id="rId25"/>
    <p:sldId id="269" r:id="rId26"/>
    <p:sldId id="270" r:id="rId27"/>
    <p:sldId id="317" r:id="rId28"/>
    <p:sldId id="272" r:id="rId29"/>
    <p:sldId id="273" r:id="rId30"/>
    <p:sldId id="315" r:id="rId31"/>
    <p:sldId id="319" r:id="rId32"/>
    <p:sldId id="321" r:id="rId33"/>
    <p:sldId id="306" r:id="rId34"/>
    <p:sldId id="280" r:id="rId35"/>
    <p:sldId id="318" r:id="rId36"/>
    <p:sldId id="307" r:id="rId37"/>
    <p:sldId id="320" r:id="rId38"/>
    <p:sldId id="313" r:id="rId39"/>
    <p:sldId id="312" r:id="rId40"/>
    <p:sldId id="310" r:id="rId41"/>
    <p:sldId id="311" r:id="rId42"/>
    <p:sldId id="285" r:id="rId43"/>
    <p:sldId id="291" r:id="rId44"/>
    <p:sldId id="287" r:id="rId45"/>
    <p:sldId id="308" r:id="rId46"/>
    <p:sldId id="293" r:id="rId47"/>
    <p:sldId id="294" r:id="rId48"/>
    <p:sldId id="296" r:id="rId49"/>
    <p:sldId id="298" r:id="rId50"/>
    <p:sldId id="299" r:id="rId51"/>
    <p:sldId id="301" r:id="rId52"/>
    <p:sldId id="305" r:id="rId53"/>
    <p:sldId id="322" r:id="rId54"/>
    <p:sldId id="303" r:id="rId55"/>
    <p:sldId id="304" r:id="rId56"/>
    <p:sldId id="309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3333CC"/>
    <a:srgbClr val="CCECFF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6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theme" Target="theme/theme1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presProps" Target="presProps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EFC37-FD2B-4D03-82E7-864145E556E8}" type="datetimeFigureOut">
              <a:rPr lang="en-US" smtClean="0"/>
              <a:t>9/12/2020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8E63C-5E0C-4574-8CAF-27003D725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154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214CEE-DD92-4580-A36F-B65E6B06C767}" type="slidenum">
              <a:rPr lang="en-US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136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A37F968-69DB-4307-9E3E-D6AF4EA3643C}" type="slidenum">
              <a:rPr lang="ar-EG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35</a:t>
            </a:fld>
            <a:endParaRPr lang="ar-EG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334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886EEB7-5ED4-463B-AC89-7E52DB92B96B}" type="slidenum">
              <a:rPr lang="ar-EG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37</a:t>
            </a:fld>
            <a:endParaRPr lang="ar-EG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895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eaLnBrk="1" hangingPunct="1"/>
            <a:fld id="{C9591C4C-EEAB-468A-B01D-1150582298AD}" type="slidenum">
              <a:rPr lang="ar-SA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eaLnBrk="1" hangingPunct="1"/>
              <a:t>43</a:t>
            </a:fld>
            <a:endParaRPr lang="en-US" altLang="en-US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815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9215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53206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68653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509515"/>
            <a:ext cx="3931919" cy="2348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57827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20161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92597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08033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98365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509515"/>
            <a:ext cx="3931919" cy="2348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1565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35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73972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01896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03096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92632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18079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95352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37988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0969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74118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07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57132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93762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50066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46147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06596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509515"/>
            <a:ext cx="3931919" cy="2348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606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9753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804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337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509515"/>
            <a:ext cx="3931919" cy="2348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855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F712B-3B37-4E1F-AEF5-10A83695466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A7B6C-5563-4015-906D-7E3401FD1B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3262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DB7C-919C-4A7A-ADBF-08516A11C7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67AC4-5070-457B-A791-3F97EAC8A43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324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D961A-0886-49DD-9307-C1D03B8AE0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30EB1-0566-4682-B463-B6C7445192D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93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982E-79B5-4AE7-9251-4DF829E77C8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CFF04-B1FB-4D10-80EA-388F856EBDE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36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2C3B3-2C09-43BB-B1BD-CED2229DFBF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C591D-5A03-4D4C-A708-E43EE29CE6C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275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E0AF8-C8AB-44A0-BF82-2C0E05214D4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49C06-7171-43CF-B31D-7B9BA75328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022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B81B3-4577-4220-97AB-1AC7C39723D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4AE21-A604-4EE1-812E-B1F7200C31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962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2EE28-CCC3-418D-8ACA-6A11677E43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D8F33-4F14-44B0-BA60-5411A193920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1866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5EA12-D283-45CE-BF32-0D7634E529B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B6FA-CAA0-4D0B-856F-F3C43DD6247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733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25178-C888-4C21-A574-63E6A8F3CD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AC17E-B09D-4D79-A18B-76D5390735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3141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8B3A7-00CF-4803-926B-8BEB96BCFC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537AA-70E2-41E2-AA67-F1D60125EAE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1509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F712B-3B37-4E1F-AEF5-10A83695466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A7B6C-5563-4015-906D-7E3401FD1B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6974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DB7C-919C-4A7A-ADBF-08516A11C7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67AC4-5070-457B-A791-3F97EAC8A43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63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D961A-0886-49DD-9307-C1D03B8AE0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30EB1-0566-4682-B463-B6C7445192D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4989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982E-79B5-4AE7-9251-4DF829E77C8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CFF04-B1FB-4D10-80EA-388F856EBDE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6564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2C3B3-2C09-43BB-B1BD-CED2229DFBF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C591D-5A03-4D4C-A708-E43EE29CE6C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9982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E0AF8-C8AB-44A0-BF82-2C0E05214D4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49C06-7171-43CF-B31D-7B9BA75328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4959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B81B3-4577-4220-97AB-1AC7C39723D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4AE21-A604-4EE1-812E-B1F7200C31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4757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2EE28-CCC3-418D-8ACA-6A11677E43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D8F33-4F14-44B0-BA60-5411A193920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3674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5EA12-D283-45CE-BF32-0D7634E529B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B6FA-CAA0-4D0B-856F-F3C43DD6247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8262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25178-C888-4C21-A574-63E6A8F3CD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AC17E-B09D-4D79-A18B-76D5390735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322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8B3A7-00CF-4803-926B-8BEB96BCFC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537AA-70E2-41E2-AA67-F1D60125EAE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3163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F712B-3B37-4E1F-AEF5-10A83695466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A7B6C-5563-4015-906D-7E3401FD1B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4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DB7C-919C-4A7A-ADBF-08516A11C76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67AC4-5070-457B-A791-3F97EAC8A43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5918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D961A-0886-49DD-9307-C1D03B8AE0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30EB1-0566-4682-B463-B6C7445192D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316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982E-79B5-4AE7-9251-4DF829E77C8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CFF04-B1FB-4D10-80EA-388F856EBDE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7163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2C3B3-2C09-43BB-B1BD-CED2229DFBF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C591D-5A03-4D4C-A708-E43EE29CE6C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9174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E0AF8-C8AB-44A0-BF82-2C0E05214D4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49C06-7171-43CF-B31D-7B9BA75328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1744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B81B3-4577-4220-97AB-1AC7C39723D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4AE21-A604-4EE1-812E-B1F7200C31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9325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2EE28-CCC3-418D-8ACA-6A11677E439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D8F33-4F14-44B0-BA60-5411A193920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7439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5EA12-D283-45CE-BF32-0D7634E529B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B6FA-CAA0-4D0B-856F-F3C43DD62474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94677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25178-C888-4C21-A574-63E6A8F3CDF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AC17E-B09D-4D79-A18B-76D5390735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1746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8B3A7-00CF-4803-926B-8BEB96BCFC5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537AA-70E2-41E2-AA67-F1D60125EAE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95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0410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9857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9207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4008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509515"/>
            <a:ext cx="3931919" cy="23484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2913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7733-B329-4FEA-8841-70A8E94051B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53952-5F06-4C2F-8822-EA02340B15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13131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178CA-0295-4A7A-880C-B91CAD26E8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EEA61-6893-4B41-8B58-A793BB2F65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868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EAF8A-A6A9-4BE7-98FF-1C468889AC6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933DC-6839-4918-84D8-70FB42B39C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5507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8367-98FB-4A03-A478-CD324D4B93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9B0D9-E798-48B4-84FF-8EB3CC659C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6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C5D52-8F53-4AE6-8650-86FE543D2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ED965-1302-45E8-A6FB-F4AD095A58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054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F90C0-2054-4A03-9DAF-9AA957F804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38595-521C-4CAB-9FE2-6C9B45EBDD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47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F7DE-4680-47B2-9F7A-9600414EEB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DF27B-8393-4D9D-80AF-0AEA782903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7609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1626E-D1D4-4902-B587-2236CB39694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9E13C-A31C-44A8-8C6E-D6E3C12002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826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8462-F6C3-4F4C-8678-11A472DC13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DED57-4459-4D3B-BFBE-DAC291696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6142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79324-BC71-45DF-AA76-3F0F51496A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9F5E9-5E62-4581-9A4E-E7E5B5249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7763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FEB6-E6C9-46C6-BBEC-371EBB21AC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BA316-B8B6-4310-AE8D-05AE354D07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73876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7733-B329-4FEA-8841-70A8E94051B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53952-5F06-4C2F-8822-EA02340B15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2537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178CA-0295-4A7A-880C-B91CAD26E8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EEA61-6893-4B41-8B58-A793BB2F65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40429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EAF8A-A6A9-4BE7-98FF-1C468889AC6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933DC-6839-4918-84D8-70FB42B39C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7265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8367-98FB-4A03-A478-CD324D4B93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9B0D9-E798-48B4-84FF-8EB3CC659C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634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C5D52-8F53-4AE6-8650-86FE543D2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ED965-1302-45E8-A6FB-F4AD095A58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4439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F90C0-2054-4A03-9DAF-9AA957F804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38595-521C-4CAB-9FE2-6C9B45EBDD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7422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F7DE-4680-47B2-9F7A-9600414EEB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DF27B-8393-4D9D-80AF-0AEA782903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6789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1626E-D1D4-4902-B587-2236CB39694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9E13C-A31C-44A8-8C6E-D6E3C12002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624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8462-F6C3-4F4C-8678-11A472DC13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DED57-4459-4D3B-BFBE-DAC291696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229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79324-BC71-45DF-AA76-3F0F51496A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9F5E9-5E62-4581-9A4E-E7E5B5249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69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FEB6-E6C9-46C6-BBEC-371EBB21AC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BA316-B8B6-4310-AE8D-05AE354D07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1948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7733-B329-4FEA-8841-70A8E94051B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53952-5F06-4C2F-8822-EA02340B15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8712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178CA-0295-4A7A-880C-B91CAD26E8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EEA61-6893-4B41-8B58-A793BB2F65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9949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EAF8A-A6A9-4BE7-98FF-1C468889AC6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933DC-6839-4918-84D8-70FB42B39C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32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8367-98FB-4A03-A478-CD324D4B93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9B0D9-E798-48B4-84FF-8EB3CC659C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133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C5D52-8F53-4AE6-8650-86FE543D2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ED965-1302-45E8-A6FB-F4AD095A58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22176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F90C0-2054-4A03-9DAF-9AA957F804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38595-521C-4CAB-9FE2-6C9B45EBDD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96981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F7DE-4680-47B2-9F7A-9600414EEB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DF27B-8393-4D9D-80AF-0AEA782903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10927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1626E-D1D4-4902-B587-2236CB39694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9E13C-A31C-44A8-8C6E-D6E3C12002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44610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8462-F6C3-4F4C-8678-11A472DC13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DED57-4459-4D3B-BFBE-DAC291696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94058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79324-BC71-45DF-AA76-3F0F51496A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9F5E9-5E62-4581-9A4E-E7E5B5249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1411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FEB6-E6C9-46C6-BBEC-371EBB21AC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BA316-B8B6-4310-AE8D-05AE354D07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14722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7733-B329-4FEA-8841-70A8E94051B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53952-5F06-4C2F-8822-EA02340B15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5201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178CA-0295-4A7A-880C-B91CAD26E8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EEA61-6893-4B41-8B58-A793BB2F65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03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EAF8A-A6A9-4BE7-98FF-1C468889AC6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6933DC-6839-4918-84D8-70FB42B39C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9636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8367-98FB-4A03-A478-CD324D4B93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9B0D9-E798-48B4-84FF-8EB3CC659C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7140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C5D52-8F53-4AE6-8650-86FE543D2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ED965-1302-45E8-A6FB-F4AD095A58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2270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F90C0-2054-4A03-9DAF-9AA957F804E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38595-521C-4CAB-9FE2-6C9B45EBDD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3554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5F7DE-4680-47B2-9F7A-9600414EEB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DF27B-8393-4D9D-80AF-0AEA782903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5396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1626E-D1D4-4902-B587-2236CB39694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D9E13C-A31C-44A8-8C6E-D6E3C12002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75007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8462-F6C3-4F4C-8678-11A472DC13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DED57-4459-4D3B-BFBE-DAC2916962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02506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79324-BC71-45DF-AA76-3F0F51496A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9F5E9-5E62-4581-9A4E-E7E5B5249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6167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AFEB6-E6C9-46C6-BBEC-371EBB21AC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BA316-B8B6-4310-AE8D-05AE354D07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46065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734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102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theme" Target="../theme/theme14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698FC-D50E-4C6F-B572-D4C2F7A3D0C2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B3A5ED-7248-4BC5-993A-0F58A8217B1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63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645" y="-155625"/>
            <a:ext cx="8058708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066291"/>
            <a:ext cx="4331970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1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645" y="-155625"/>
            <a:ext cx="8058708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066291"/>
            <a:ext cx="4331970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708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798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645" y="-155625"/>
            <a:ext cx="8058708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066291"/>
            <a:ext cx="4331970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667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645" y="-155625"/>
            <a:ext cx="8058708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066291"/>
            <a:ext cx="4331970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434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676BAA-D96E-411D-A581-F34C2C32CAEB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425103-316C-4902-AFBA-5D7E96EF99E8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843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676BAA-D96E-411D-A581-F34C2C32CAEB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425103-316C-4902-AFBA-5D7E96EF99E8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7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676BAA-D96E-411D-A581-F34C2C32CAEB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425103-316C-4902-AFBA-5D7E96EF99E8}" type="slidenum">
              <a:rPr lang="en-US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727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645" y="-155625"/>
            <a:ext cx="8058708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0200" y="1066291"/>
            <a:ext cx="4331970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699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698FC-D50E-4C6F-B572-D4C2F7A3D0C2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B3A5ED-7248-4BC5-993A-0F58A8217B1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451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698FC-D50E-4C6F-B572-D4C2F7A3D0C2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B3A5ED-7248-4BC5-993A-0F58A8217B1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052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698FC-D50E-4C6F-B572-D4C2F7A3D0C2}" type="datetimeFigureOut">
              <a:rPr lang="en-US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9/12/2020</a:t>
            </a:fld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FB3A5ED-7248-4BC5-993A-0F58A8217B1C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86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saelmalik@Ksu,Edu.sa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frm=1&amp;source=images&amp;cd=&amp;cad=rja&amp;docid=G06kT1KcT8CjXM&amp;tbnid=UlQmzOA4YeP0QM:&amp;ved=0CAUQjRw&amp;url=http://www.bandhayoga.com/keys_PNF.html&amp;ei=wt2oUp6aK8i40QWQ5oGwDw&amp;bvm=bv.57799294,d.d2k&amp;psig=AFQjCNGnUsXbLePANN3ussH8HEjh-KLhKw&amp;ust=1386884917144095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2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google.com.eg/url?sa=i&amp;rct=j&amp;q=&amp;esrc=s&amp;frm=1&amp;source=images&amp;cd=&amp;cad=rja&amp;docid=VWHnUm7iNYPoUM&amp;tbnid=KjkT8LqbTv_MrM:&amp;ved=0CAUQjRw&amp;url=http://www.studyblue.com/notes/note/n/spinal-cord-and-spinal-nerves/deck/7014848&amp;ei=7tuoUp_0NOmd0QXp2ICwCQ&amp;bvm=bv.57799294,d.d2k&amp;psig=AFQjCNHD3TawSeGcMUz9Vty7qddhpedZbg&amp;ust=1386882108460425" TargetMode="External"/><Relationship Id="rId1" Type="http://schemas.openxmlformats.org/officeDocument/2006/relationships/slideLayout" Target="../slideLayouts/slideLayout6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frm=1&amp;source=images&amp;cd=&amp;cad=rja&amp;docid=cTk9jLWhH-jn_M&amp;tbnid=MTRRgf6OXHfDTM:&amp;ved=0CAUQjRw&amp;url=http://www.neurobiography.info/teaching.php?lectureid=67&amp;mode=all&amp;ei=qN-oUpDqEYSo0AXhtICACw&amp;bvm=bv.57799294,d.d2k&amp;psig=AFQjCNGnUsXbLePANN3ussH8HEjh-KLhKw&amp;ust=138688491714409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image" Target="../media/image32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26" Type="http://schemas.openxmlformats.org/officeDocument/2006/relationships/image" Target="../media/image74.png"/><Relationship Id="rId3" Type="http://schemas.openxmlformats.org/officeDocument/2006/relationships/image" Target="../media/image51.png"/><Relationship Id="rId21" Type="http://schemas.openxmlformats.org/officeDocument/2006/relationships/image" Target="../media/image69.png"/><Relationship Id="rId34" Type="http://schemas.openxmlformats.org/officeDocument/2006/relationships/image" Target="../media/image82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5" Type="http://schemas.openxmlformats.org/officeDocument/2006/relationships/image" Target="../media/image73.png"/><Relationship Id="rId33" Type="http://schemas.openxmlformats.org/officeDocument/2006/relationships/image" Target="../media/image81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20" Type="http://schemas.openxmlformats.org/officeDocument/2006/relationships/image" Target="../media/image68.png"/><Relationship Id="rId29" Type="http://schemas.openxmlformats.org/officeDocument/2006/relationships/image" Target="../media/image77.png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24" Type="http://schemas.openxmlformats.org/officeDocument/2006/relationships/image" Target="../media/image72.png"/><Relationship Id="rId32" Type="http://schemas.openxmlformats.org/officeDocument/2006/relationships/image" Target="../media/image80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23" Type="http://schemas.openxmlformats.org/officeDocument/2006/relationships/image" Target="../media/image71.png"/><Relationship Id="rId28" Type="http://schemas.openxmlformats.org/officeDocument/2006/relationships/image" Target="../media/image76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31" Type="http://schemas.openxmlformats.org/officeDocument/2006/relationships/image" Target="../media/image79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Relationship Id="rId22" Type="http://schemas.openxmlformats.org/officeDocument/2006/relationships/image" Target="../media/image70.png"/><Relationship Id="rId27" Type="http://schemas.openxmlformats.org/officeDocument/2006/relationships/image" Target="../media/image75.png"/><Relationship Id="rId30" Type="http://schemas.openxmlformats.org/officeDocument/2006/relationships/image" Target="../media/image78.png"/><Relationship Id="rId8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990600"/>
            <a:ext cx="8991600" cy="2613025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marL="1314450" marR="5080" lvl="0" indent="-1301750">
              <a:spcBef>
                <a:spcPts val="100"/>
              </a:spcBef>
              <a:tabLst>
                <a:tab pos="4725035" algn="l"/>
              </a:tabLst>
            </a:pPr>
            <a:r>
              <a:rPr lang="en-US" sz="6000" b="1" spc="-43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  <a:t/>
            </a:r>
            <a:br>
              <a:rPr lang="en-US" sz="6000" b="1" spc="-430" dirty="0" smtClean="0">
                <a:solidFill>
                  <a:srgbClr val="FF0000"/>
                </a:solidFill>
                <a:latin typeface="Arial"/>
                <a:ea typeface="+mn-ea"/>
                <a:cs typeface="Arial"/>
              </a:rPr>
            </a:br>
            <a:r>
              <a:rPr lang="en-US" sz="6700" b="1" kern="0" dirty="0">
                <a:solidFill>
                  <a:srgbClr val="FF0000"/>
                </a:solidFill>
                <a:latin typeface="Arial"/>
                <a:cs typeface="Arial"/>
              </a:rPr>
              <a:t>Stretch </a:t>
            </a:r>
            <a:r>
              <a:rPr lang="en-US" sz="6700" b="1" kern="0" dirty="0" smtClean="0">
                <a:solidFill>
                  <a:srgbClr val="FF0000"/>
                </a:solidFill>
                <a:latin typeface="Arial"/>
                <a:cs typeface="Arial"/>
              </a:rPr>
              <a:t>Reflex&amp; </a:t>
            </a:r>
            <a:r>
              <a:rPr lang="en-US" sz="6700" b="1" kern="0" dirty="0">
                <a:solidFill>
                  <a:srgbClr val="FF0000"/>
                </a:solidFill>
                <a:latin typeface="Arial"/>
                <a:cs typeface="Arial"/>
              </a:rPr>
              <a:t>Golgi </a:t>
            </a:r>
            <a:r>
              <a:rPr lang="en-US" sz="6700" b="1" kern="0" dirty="0" smtClean="0">
                <a:solidFill>
                  <a:srgbClr val="FF0000"/>
                </a:solidFill>
                <a:latin typeface="Arial"/>
                <a:cs typeface="Arial"/>
              </a:rPr>
              <a:t>Tendon </a:t>
            </a:r>
            <a:r>
              <a:rPr lang="en-US" sz="6700" b="1" kern="0" dirty="0">
                <a:solidFill>
                  <a:srgbClr val="FF0000"/>
                </a:solidFill>
                <a:latin typeface="Arial"/>
                <a:cs typeface="Arial"/>
              </a:rPr>
              <a:t>Reflex</a:t>
            </a:r>
            <a:br>
              <a:rPr lang="en-US" sz="6700" b="1" kern="0" dirty="0">
                <a:solidFill>
                  <a:srgbClr val="FF0000"/>
                </a:solidFill>
                <a:latin typeface="Arial"/>
                <a:cs typeface="Arial"/>
              </a:rPr>
            </a:br>
            <a:endParaRPr lang="en-US" sz="6700" b="1" kern="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886200"/>
            <a:ext cx="82296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sz="3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:Dr. Salah Elmalik</a:t>
            </a:r>
          </a:p>
          <a:p>
            <a:r>
              <a:rPr lang="en-US" sz="36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Dept. of Physiology</a:t>
            </a:r>
          </a:p>
          <a:p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en-US" sz="36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600" b="1" dirty="0" err="1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saelmalik@Ksu,Edu.sa</a:t>
            </a:r>
            <a:r>
              <a:rPr lang="en-US" sz="36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 71608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875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Sensory ( Afferent ) Innervation of the Muscle Spindle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Clr>
                <a:srgbClr val="FF0000"/>
              </a:buClr>
              <a:buNone/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A/The primary ( annulospiral )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ending;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anose="030F0702030302020204" pitchFamily="66" charset="0"/>
              </a:rPr>
              <a:t>Group </a:t>
            </a:r>
            <a:r>
              <a:rPr lang="en-US" dirty="0" err="1">
                <a:latin typeface="Comic Sans MS" panose="030F0702030302020204" pitchFamily="66" charset="0"/>
              </a:rPr>
              <a:t>Ia</a:t>
            </a:r>
            <a:r>
              <a:rPr lang="en-US" dirty="0">
                <a:latin typeface="Comic Sans MS" panose="030F0702030302020204" pitchFamily="66" charset="0"/>
              </a:rPr>
              <a:t> endings(17 micrometers in diameter) encircle receptor areas of nuclear bag fibers  mainly, but also nuclear chain fibres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Send sensory signals to the CNS at the highest conduction velocity  of 70 to 120 m/sec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Discharge most rapidly if the muscle is suddenly stretched (dynamic  response) and less rapidly (or not) during sustained stretch (static response)</a:t>
            </a:r>
            <a:r>
              <a:rPr lang="en-GB" dirty="0">
                <a:latin typeface="Comic Sans MS" panose="030F0702030302020204" pitchFamily="66" charset="0"/>
              </a:rPr>
              <a:t>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Measures  </a:t>
            </a:r>
            <a:r>
              <a:rPr lang="en-GB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rate </a:t>
            </a:r>
            <a:r>
              <a:rPr lang="en-GB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&amp; or velocity </a:t>
            </a:r>
            <a:r>
              <a:rPr lang="en-GB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 change -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en-GB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in muscle length  </a:t>
            </a: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</a:t>
            </a:r>
            <a:endParaRPr lang="en-US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endParaRPr lang="en-US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2530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295400"/>
            <a:ext cx="7620000" cy="41148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0314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Sensory ( Afferent ) Innervation of the Muscle </a:t>
            </a:r>
            <a:r>
              <a:rPr lang="en-US" sz="28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Spindle-</a:t>
            </a:r>
            <a:r>
              <a:rPr lang="en-US" sz="2800" b="1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800" i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43199"/>
          </a:xfrm>
        </p:spPr>
        <p:txBody>
          <a:bodyPr>
            <a:normAutofit fontScale="85000"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B</a:t>
            </a:r>
            <a:r>
              <a:rPr lang="en-US" b="1" dirty="0">
                <a:solidFill>
                  <a:srgbClr val="C00000"/>
                </a:solidFill>
                <a:latin typeface="Comic Sans MS" panose="030F0702030302020204" pitchFamily="66" charset="0"/>
              </a:rPr>
              <a:t>/ Secondary ( Flower-spray ) Afferents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anose="030F0702030302020204" pitchFamily="66" charset="0"/>
              </a:rPr>
              <a:t>Group II fibers ( 8 micrometers in diameter), innervate </a:t>
            </a:r>
            <a:r>
              <a:rPr lang="en-US" dirty="0">
                <a:latin typeface="Comic Sans MS" panose="030F0702030302020204" pitchFamily="66" charset="0"/>
              </a:rPr>
              <a:t>ONLY  the nuclear chain receptor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Discharge at an increased rate throughout the period during which the  muscle is being stretched , directly proportion to the degree of stretch (measure only muscle length , Static Response).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343400"/>
            <a:ext cx="6456363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956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Efferent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Innervation of Muscle Spindle</a:t>
            </a:r>
            <a:b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399"/>
          </a:xfrm>
        </p:spPr>
        <p:txBody>
          <a:bodyPr>
            <a:normAutofit fontScale="62500" lnSpcReduction="20000"/>
          </a:bodyPr>
          <a:lstStyle/>
          <a:p>
            <a:pPr marL="355600" marR="155575" lvl="0">
              <a:lnSpc>
                <a:spcPct val="90000"/>
              </a:lnSpc>
              <a:spcBef>
                <a:spcPts val="434"/>
              </a:spcBef>
              <a:buClr>
                <a:srgbClr val="F303A2"/>
              </a:buClr>
              <a:buFont typeface="Wingdings"/>
              <a:buChar char=""/>
              <a:tabLst>
                <a:tab pos="354965" algn="l"/>
                <a:tab pos="355600" algn="l"/>
                <a:tab pos="4427855" algn="l"/>
              </a:tabLst>
            </a:pPr>
            <a:endParaRPr lang="en-US" sz="2800" spc="-210" dirty="0" smtClean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584200" marR="155575" lvl="0" indent="-571500">
              <a:lnSpc>
                <a:spcPct val="90000"/>
              </a:lnSpc>
              <a:spcBef>
                <a:spcPts val="434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  <a:tab pos="4427855" algn="l"/>
              </a:tabLst>
            </a:pPr>
            <a:r>
              <a:rPr lang="en-US" sz="380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Gamma </a:t>
            </a:r>
            <a:r>
              <a:rPr lang="en-US" sz="38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(γ) efferent endings terminate  on the peripheral contractile parts of  the intrafusal muscle </a:t>
            </a:r>
            <a:r>
              <a:rPr lang="en-US" sz="380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fibres as</a:t>
            </a:r>
            <a:r>
              <a:rPr lang="en-US" sz="38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:</a:t>
            </a:r>
          </a:p>
          <a:p>
            <a:pPr marL="0" lvl="0" indent="0">
              <a:spcBef>
                <a:spcPts val="0"/>
              </a:spcBef>
              <a:buClr>
                <a:srgbClr val="F303A2"/>
              </a:buClr>
              <a:buNone/>
            </a:pPr>
            <a:endParaRPr lang="en-US" sz="3800" dirty="0">
              <a:solidFill>
                <a:prstClr val="black"/>
              </a:solidFill>
              <a:latin typeface="Comic Sans MS" panose="030F0702030302020204" pitchFamily="66" charset="0"/>
              <a:cs typeface="Times New Roman"/>
            </a:endParaRPr>
          </a:p>
          <a:p>
            <a:pPr marL="812800" marR="156845" lvl="1" indent="-342900">
              <a:lnSpc>
                <a:spcPct val="90100"/>
              </a:lnSpc>
              <a:spcBef>
                <a:spcPts val="0"/>
              </a:spcBef>
              <a:buClr>
                <a:srgbClr val="F303A2"/>
              </a:buClr>
              <a:buFont typeface="Arial"/>
              <a:buChar char="•"/>
              <a:tabLst>
                <a:tab pos="812165" algn="l"/>
                <a:tab pos="812800" algn="l"/>
              </a:tabLst>
            </a:pPr>
            <a:r>
              <a:rPr lang="en-US" sz="3800" b="1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Plate endings</a:t>
            </a:r>
            <a:r>
              <a:rPr lang="en-US" sz="38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: end mainly on the nuclear  bag fibres (called </a:t>
            </a:r>
            <a:r>
              <a:rPr lang="en-US" sz="3800" b="1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dynamic gamma  efferent</a:t>
            </a:r>
            <a:r>
              <a:rPr lang="en-US" sz="38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)</a:t>
            </a:r>
          </a:p>
          <a:p>
            <a:pPr marL="457200" lvl="1" indent="0">
              <a:spcBef>
                <a:spcPts val="15"/>
              </a:spcBef>
              <a:buClr>
                <a:srgbClr val="F303A2"/>
              </a:buClr>
              <a:buFont typeface="Arial"/>
              <a:buChar char="•"/>
            </a:pPr>
            <a:endParaRPr lang="en-US" sz="3800" dirty="0">
              <a:solidFill>
                <a:prstClr val="black"/>
              </a:solidFill>
              <a:latin typeface="Comic Sans MS" panose="030F0702030302020204" pitchFamily="66" charset="0"/>
              <a:cs typeface="Times New Roman"/>
            </a:endParaRPr>
          </a:p>
          <a:p>
            <a:pPr marL="812800" marR="5080" lvl="1" indent="-342900">
              <a:lnSpc>
                <a:spcPts val="2590"/>
              </a:lnSpc>
              <a:spcBef>
                <a:spcPts val="0"/>
              </a:spcBef>
              <a:buClr>
                <a:srgbClr val="F303A2"/>
              </a:buClr>
              <a:buFont typeface="Arial"/>
              <a:buChar char="•"/>
              <a:tabLst>
                <a:tab pos="812165" algn="l"/>
                <a:tab pos="812800" algn="l"/>
              </a:tabLst>
            </a:pPr>
            <a:r>
              <a:rPr lang="en-US" sz="3800" b="1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Trail endings: </a:t>
            </a:r>
            <a:r>
              <a:rPr lang="en-US" sz="38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end mainly on nuclear chain  fibres ( called </a:t>
            </a:r>
            <a:r>
              <a:rPr lang="en-US" sz="3800" b="1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static gamma efferent</a:t>
            </a:r>
            <a:r>
              <a:rPr lang="en-US" sz="38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)</a:t>
            </a:r>
          </a:p>
          <a:p>
            <a:pPr marL="457200" lvl="1" indent="0">
              <a:spcBef>
                <a:spcPts val="50"/>
              </a:spcBef>
              <a:buClr>
                <a:srgbClr val="F303A2"/>
              </a:buClr>
              <a:buFont typeface="Arial"/>
              <a:buChar char="•"/>
            </a:pPr>
            <a:endParaRPr lang="en-US" sz="3800" dirty="0">
              <a:solidFill>
                <a:prstClr val="black"/>
              </a:solidFill>
              <a:latin typeface="Comic Sans MS" panose="030F0702030302020204" pitchFamily="66" charset="0"/>
              <a:cs typeface="Times New Roman"/>
            </a:endParaRPr>
          </a:p>
          <a:p>
            <a:pPr marL="584200" marR="99060" lvl="0" indent="-571500">
              <a:lnSpc>
                <a:spcPts val="3020"/>
              </a:lnSpc>
              <a:spcBef>
                <a:spcPts val="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</a:pPr>
            <a:r>
              <a:rPr lang="en-US" sz="3800" b="1" dirty="0" smtClean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The function of γ- motor neurons is to  regulate the sensitivity of the  </a:t>
            </a:r>
            <a:r>
              <a:rPr lang="en-US" sz="3800" b="1" dirty="0" err="1" smtClean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intrafusal</a:t>
            </a:r>
            <a:r>
              <a:rPr lang="en-US" sz="3800" b="1" dirty="0" smtClean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 muscle fibers, but </a:t>
            </a:r>
            <a:r>
              <a:rPr lang="en-US" sz="3800" b="1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/>
              </a:rPr>
              <a:t>HOW?</a:t>
            </a:r>
            <a:endParaRPr lang="en-US" sz="3800" dirty="0" smtClean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endParaRPr lang="en-US" sz="3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80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Efferent Innervation of Muscle 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Spindle</a:t>
            </a:r>
            <a:r>
              <a:rPr lang="en-US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GB" dirty="0">
                <a:latin typeface="Comic Sans MS" panose="030F0702030302020204" pitchFamily="66" charset="0"/>
              </a:rPr>
              <a:t>They adjust  </a:t>
            </a:r>
            <a:r>
              <a:rPr lang="en-GB" dirty="0" err="1">
                <a:latin typeface="Comic Sans MS" panose="030F0702030302020204" pitchFamily="66" charset="0"/>
              </a:rPr>
              <a:t>ms</a:t>
            </a:r>
            <a:r>
              <a:rPr lang="en-GB" dirty="0">
                <a:latin typeface="Comic Sans MS" panose="030F0702030302020204" pitchFamily="66" charset="0"/>
              </a:rPr>
              <a:t> spindle sensitivity</a:t>
            </a:r>
          </a:p>
          <a:p>
            <a:pPr>
              <a:buClr>
                <a:srgbClr val="FF0000"/>
              </a:buClr>
            </a:pPr>
            <a:r>
              <a:rPr lang="en-GB" dirty="0">
                <a:latin typeface="Comic Sans MS" panose="030F0702030302020204" pitchFamily="66" charset="0"/>
              </a:rPr>
              <a:t>↑ γ-MNs cause contraction of the peripheral parts of intrafusal fibers → stretch of central parts of </a:t>
            </a:r>
            <a:r>
              <a:rPr lang="en-GB" dirty="0" err="1">
                <a:latin typeface="Comic Sans MS" panose="030F0702030302020204" pitchFamily="66" charset="0"/>
              </a:rPr>
              <a:t>ms</a:t>
            </a:r>
            <a:r>
              <a:rPr lang="en-GB" dirty="0">
                <a:latin typeface="Comic Sans MS" panose="030F0702030302020204" pitchFamily="66" charset="0"/>
              </a:rPr>
              <a:t> spindle → ↑</a:t>
            </a:r>
            <a:r>
              <a:rPr lang="en-GB" dirty="0" err="1">
                <a:latin typeface="Comic Sans MS" panose="030F0702030302020204" pitchFamily="66" charset="0"/>
              </a:rPr>
              <a:t>es</a:t>
            </a:r>
            <a:r>
              <a:rPr lang="en-GB" dirty="0">
                <a:latin typeface="Comic Sans MS" panose="030F0702030302020204" pitchFamily="66" charset="0"/>
              </a:rPr>
              <a:t> the sensitivity of the </a:t>
            </a:r>
            <a:r>
              <a:rPr lang="en-GB" dirty="0" err="1">
                <a:latin typeface="Comic Sans MS" panose="030F0702030302020204" pitchFamily="66" charset="0"/>
              </a:rPr>
              <a:t>ms</a:t>
            </a:r>
            <a:r>
              <a:rPr lang="en-GB" dirty="0">
                <a:latin typeface="Comic Sans MS" panose="030F0702030302020204" pitchFamily="66" charset="0"/>
              </a:rPr>
              <a:t> spindle to stretch i.e. </a:t>
            </a:r>
            <a:r>
              <a:rPr lang="en-GB" dirty="0" err="1">
                <a:latin typeface="Comic Sans MS" panose="030F0702030302020204" pitchFamily="66" charset="0"/>
              </a:rPr>
              <a:t>ms</a:t>
            </a:r>
            <a:r>
              <a:rPr lang="en-GB" dirty="0">
                <a:latin typeface="Comic Sans MS" panose="030F0702030302020204" pitchFamily="66" charset="0"/>
              </a:rPr>
              <a:t> spindle needs a small amount of passive stretch to be stimulated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722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4000" b="1" kern="0" spc="-10" dirty="0">
                <a:solidFill>
                  <a:srgbClr val="FF0000"/>
                </a:solidFill>
                <a:latin typeface="Arial"/>
                <a:cs typeface="Arial"/>
              </a:rPr>
              <a:t>How </a:t>
            </a:r>
            <a:r>
              <a:rPr lang="en-US" sz="4000" b="1" kern="0" spc="-5" dirty="0">
                <a:solidFill>
                  <a:srgbClr val="FF0000"/>
                </a:solidFill>
                <a:latin typeface="Arial"/>
                <a:cs typeface="Arial"/>
              </a:rPr>
              <a:t>Are Muscle Spindles</a:t>
            </a:r>
            <a:r>
              <a:rPr lang="en-US" sz="4000" b="1" kern="0" spc="-27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4000" b="1" kern="0" spc="-5" dirty="0" smtClean="0">
                <a:solidFill>
                  <a:srgbClr val="FF0000"/>
                </a:solidFill>
                <a:latin typeface="Arial"/>
                <a:cs typeface="Arial"/>
              </a:rPr>
              <a:t>Stimulated?-</a:t>
            </a:r>
            <a:r>
              <a:rPr lang="en-US" sz="4000" b="1" kern="0" spc="-5" dirty="0" smtClean="0">
                <a:solidFill>
                  <a:srgbClr val="00B050"/>
                </a:solidFill>
                <a:latin typeface="Arial"/>
                <a:cs typeface="Arial"/>
              </a:rPr>
              <a:t>1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1. Passive </a:t>
            </a: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stretch of the whole 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muscle: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</a:rPr>
              <a:t>It causes stretch of the </a:t>
            </a:r>
            <a:r>
              <a:rPr lang="en-US" sz="2400" dirty="0" smtClean="0">
                <a:latin typeface="Comic Sans MS" panose="030F0702030302020204" pitchFamily="66" charset="0"/>
              </a:rPr>
              <a:t>muscle </a:t>
            </a:r>
            <a:r>
              <a:rPr lang="en-US" sz="2400" dirty="0">
                <a:latin typeface="Comic Sans MS" panose="030F0702030302020204" pitchFamily="66" charset="0"/>
              </a:rPr>
              <a:t>spindle which lies parallel to </a:t>
            </a:r>
            <a:r>
              <a:rPr lang="en-US" sz="2400" dirty="0" smtClean="0">
                <a:latin typeface="Comic Sans MS" panose="030F0702030302020204" pitchFamily="66" charset="0"/>
              </a:rPr>
              <a:t>muscle </a:t>
            </a:r>
            <a:r>
              <a:rPr lang="en-US" sz="2400" dirty="0">
                <a:latin typeface="Comic Sans MS" panose="030F0702030302020204" pitchFamily="66" charset="0"/>
              </a:rPr>
              <a:t>fibers</a:t>
            </a:r>
            <a:r>
              <a:rPr lang="en-US" sz="2400" dirty="0" smtClean="0">
                <a:latin typeface="Comic Sans MS" panose="030F0702030302020204" pitchFamily="66" charset="0"/>
              </a:rPr>
              <a:t>.</a:t>
            </a:r>
          </a:p>
          <a:p>
            <a:pPr marL="457200" lvl="1" indent="0">
              <a:buClr>
                <a:srgbClr val="FF0000"/>
              </a:buClr>
              <a:buNone/>
            </a:pPr>
            <a:endParaRPr lang="en-US" sz="2400" dirty="0" smtClean="0">
              <a:latin typeface="Comic Sans MS" panose="030F0702030302020204" pitchFamily="66" charset="0"/>
            </a:endParaRPr>
          </a:p>
          <a:p>
            <a:pPr marL="0" indent="0">
              <a:buClr>
                <a:srgbClr val="FF0000"/>
              </a:buClr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278187"/>
            <a:ext cx="22098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3657600" y="394868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352800"/>
            <a:ext cx="25146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597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3600" b="1" kern="0" spc="-10" dirty="0">
                <a:solidFill>
                  <a:srgbClr val="FF0000"/>
                </a:solidFill>
                <a:latin typeface="Arial"/>
                <a:cs typeface="Arial"/>
              </a:rPr>
              <a:t>How </a:t>
            </a:r>
            <a:r>
              <a:rPr lang="en-US" sz="3600" b="1" kern="0" spc="-5" dirty="0">
                <a:solidFill>
                  <a:srgbClr val="FF0000"/>
                </a:solidFill>
                <a:latin typeface="Arial"/>
                <a:cs typeface="Arial"/>
              </a:rPr>
              <a:t>Are Muscle Spindles</a:t>
            </a:r>
            <a:r>
              <a:rPr lang="en-US" sz="3600" b="1" kern="0" spc="-27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600" b="1" kern="0" spc="-5" dirty="0" smtClean="0">
                <a:solidFill>
                  <a:srgbClr val="FF0000"/>
                </a:solidFill>
                <a:latin typeface="Arial"/>
                <a:cs typeface="Arial"/>
              </a:rPr>
              <a:t>Stimulated?-</a:t>
            </a:r>
            <a:r>
              <a:rPr lang="en-US" sz="3600" b="1" kern="0" spc="-5" dirty="0" smtClean="0">
                <a:solidFill>
                  <a:srgbClr val="00B050"/>
                </a:solidFill>
                <a:latin typeface="Arial"/>
                <a:cs typeface="Arial"/>
              </a:rPr>
              <a:t>2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2)Activation of the γ-MNs:</a:t>
            </a: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latin typeface="Comic Sans MS" panose="030F0702030302020204" pitchFamily="66" charset="0"/>
              </a:rPr>
              <a:t>By supraspinal centers </a:t>
            </a:r>
            <a:endParaRPr lang="en-US" sz="2000" dirty="0" smtClean="0">
              <a:latin typeface="Comic Sans MS" panose="030F0702030302020204" pitchFamily="66" charset="0"/>
            </a:endParaRPr>
          </a:p>
          <a:p>
            <a:pPr lvl="2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</a:rPr>
              <a:t>It </a:t>
            </a:r>
            <a:r>
              <a:rPr lang="en-US" sz="2400" dirty="0">
                <a:latin typeface="Comic Sans MS" panose="030F0702030302020204" pitchFamily="66" charset="0"/>
              </a:rPr>
              <a:t>causes contraction of the peripheral part the intrafusal fibres→ stretch of receptor area</a:t>
            </a:r>
          </a:p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29000"/>
            <a:ext cx="267017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2822575" y="4343400"/>
            <a:ext cx="758825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1" y="3733800"/>
            <a:ext cx="2133600" cy="247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Arrow 4"/>
          <p:cNvSpPr/>
          <p:nvPr/>
        </p:nvSpPr>
        <p:spPr>
          <a:xfrm>
            <a:off x="5708074" y="4273712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483" y="3733800"/>
            <a:ext cx="2000318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3029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200" b="1" kern="0" spc="-10" dirty="0">
                <a:solidFill>
                  <a:srgbClr val="FF0000"/>
                </a:solidFill>
                <a:latin typeface="Arial"/>
                <a:cs typeface="Arial"/>
              </a:rPr>
              <a:t>How </a:t>
            </a:r>
            <a:r>
              <a:rPr lang="en-US" sz="3200" b="1" kern="0" spc="-5" dirty="0">
                <a:solidFill>
                  <a:srgbClr val="FF0000"/>
                </a:solidFill>
                <a:latin typeface="Arial"/>
                <a:cs typeface="Arial"/>
              </a:rPr>
              <a:t>Are Muscle Spindles</a:t>
            </a:r>
            <a:r>
              <a:rPr lang="en-US" sz="3200" b="1" kern="0" spc="-27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kern="0" spc="-5" dirty="0">
                <a:solidFill>
                  <a:srgbClr val="FF0000"/>
                </a:solidFill>
                <a:latin typeface="Arial"/>
                <a:cs typeface="Arial"/>
              </a:rPr>
              <a:t>Stimulated</a:t>
            </a:r>
            <a:r>
              <a:rPr lang="en-US" sz="3200" b="1" kern="0" spc="-5" dirty="0" smtClean="0">
                <a:solidFill>
                  <a:srgbClr val="FF0000"/>
                </a:solidFill>
                <a:latin typeface="Arial"/>
                <a:cs typeface="Arial"/>
              </a:rPr>
              <a:t>?-</a:t>
            </a:r>
            <a:r>
              <a:rPr lang="en-US" sz="3200" b="1" kern="0" spc="-5" dirty="0" smtClean="0">
                <a:solidFill>
                  <a:srgbClr val="00B050"/>
                </a:solidFill>
                <a:latin typeface="Arial"/>
                <a:cs typeface="Arial"/>
              </a:rPr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3).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Co-activation 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α- and γ- Motor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Neurons: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Signals </a:t>
            </a: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from </a:t>
            </a: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the motor cortex to the alpha motor neurons, </a:t>
            </a: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mostly transmitted </a:t>
            </a: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to </a:t>
            </a: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the </a:t>
            </a: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gamma motor neurons </a:t>
            </a: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simultaneously</a:t>
            </a: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, an </a:t>
            </a: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effect called </a:t>
            </a:r>
            <a:r>
              <a:rPr lang="en-US" sz="2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coactivation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sz="24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Arial" panose="020B0604020202020204" pitchFamily="34" charset="0"/>
              </a:rPr>
              <a:t>What is the significance of this coactivation?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Is to keep the </a:t>
            </a: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length </a:t>
            </a:r>
            <a:r>
              <a:rPr lang="en-US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of the central of reception portion of the muscle constant</a:t>
            </a:r>
            <a:endParaRPr lang="en-US" sz="2400" dirty="0"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  <a:cs typeface="Arial" panose="020B0604020202020204" pitchFamily="34" charset="0"/>
              </a:rPr>
              <a:t>Oppose sudden changes in muscle length</a:t>
            </a:r>
          </a:p>
        </p:txBody>
      </p:sp>
    </p:spTree>
    <p:extLst>
      <p:ext uri="{BB962C8B-B14F-4D97-AF65-F5344CB8AC3E}">
        <p14:creationId xmlns:p14="http://schemas.microsoft.com/office/powerpoint/2010/main" val="14858992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544182" y="721614"/>
            <a:ext cx="157734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180" dirty="0">
                <a:solidFill>
                  <a:srgbClr val="000000"/>
                </a:solidFill>
              </a:rPr>
              <a:t>Extrafusal  </a:t>
            </a:r>
            <a:r>
              <a:rPr sz="2400" spc="-150" dirty="0">
                <a:solidFill>
                  <a:srgbClr val="000000"/>
                </a:solidFill>
              </a:rPr>
              <a:t>skeletal  </a:t>
            </a:r>
            <a:r>
              <a:rPr sz="2400" spc="-215" dirty="0">
                <a:solidFill>
                  <a:srgbClr val="000000"/>
                </a:solidFill>
              </a:rPr>
              <a:t>muscle </a:t>
            </a:r>
            <a:r>
              <a:rPr sz="2400" spc="-110" dirty="0">
                <a:solidFill>
                  <a:srgbClr val="000000"/>
                </a:solidFill>
              </a:rPr>
              <a:t>fiber</a:t>
            </a:r>
            <a:endParaRPr sz="2400" dirty="0"/>
          </a:p>
        </p:txBody>
      </p:sp>
      <p:sp>
        <p:nvSpPr>
          <p:cNvPr id="4" name="object 4"/>
          <p:cNvSpPr txBox="1"/>
          <p:nvPr/>
        </p:nvSpPr>
        <p:spPr>
          <a:xfrm>
            <a:off x="546303" y="3010915"/>
            <a:ext cx="14255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b="1" spc="-190" dirty="0">
                <a:solidFill>
                  <a:prstClr val="black"/>
                </a:solidFill>
                <a:latin typeface="Arial"/>
                <a:cs typeface="Arial"/>
              </a:rPr>
              <a:t>Spinal </a:t>
            </a:r>
            <a:r>
              <a:rPr sz="2400" b="1" spc="-204" dirty="0">
                <a:solidFill>
                  <a:prstClr val="black"/>
                </a:solidFill>
                <a:latin typeface="Arial"/>
                <a:cs typeface="Arial"/>
              </a:rPr>
              <a:t>cord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36980" y="4393476"/>
            <a:ext cx="7907020" cy="2095189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41910" marR="342265" indent="-29845">
              <a:lnSpc>
                <a:spcPct val="106600"/>
              </a:lnSpc>
              <a:spcBef>
                <a:spcPts val="95"/>
              </a:spcBef>
            </a:pPr>
            <a:r>
              <a:rPr sz="2400" b="1" spc="-120" dirty="0">
                <a:solidFill>
                  <a:prstClr val="black"/>
                </a:solidFill>
                <a:latin typeface="Arial"/>
                <a:cs typeface="Arial"/>
              </a:rPr>
              <a:t>Afferent input </a:t>
            </a:r>
            <a:r>
              <a:rPr sz="2400" b="1" spc="-130" dirty="0">
                <a:solidFill>
                  <a:prstClr val="black"/>
                </a:solidFill>
                <a:latin typeface="Arial"/>
                <a:cs typeface="Arial"/>
              </a:rPr>
              <a:t>from </a:t>
            </a:r>
            <a:r>
              <a:rPr sz="2400" b="1" spc="-215" dirty="0">
                <a:solidFill>
                  <a:prstClr val="black"/>
                </a:solidFill>
                <a:latin typeface="Arial"/>
                <a:cs typeface="Arial"/>
              </a:rPr>
              <a:t>sensory </a:t>
            </a:r>
            <a:r>
              <a:rPr sz="2400" b="1" spc="-210" dirty="0">
                <a:solidFill>
                  <a:prstClr val="black"/>
                </a:solidFill>
                <a:latin typeface="Arial"/>
                <a:cs typeface="Arial"/>
              </a:rPr>
              <a:t>endings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of </a:t>
            </a:r>
            <a:r>
              <a:rPr sz="2400" b="1" spc="-215" dirty="0">
                <a:solidFill>
                  <a:prstClr val="black"/>
                </a:solidFill>
                <a:latin typeface="Arial"/>
                <a:cs typeface="Arial"/>
              </a:rPr>
              <a:t>muscle </a:t>
            </a:r>
            <a:r>
              <a:rPr sz="2400" b="1" spc="-175" dirty="0">
                <a:solidFill>
                  <a:prstClr val="black"/>
                </a:solidFill>
                <a:latin typeface="Arial"/>
                <a:cs typeface="Arial"/>
              </a:rPr>
              <a:t>spindle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fiber  </a:t>
            </a:r>
            <a:r>
              <a:rPr sz="2400" b="1" spc="-175" dirty="0">
                <a:solidFill>
                  <a:prstClr val="black"/>
                </a:solidFill>
                <a:latin typeface="Arial"/>
                <a:cs typeface="Arial"/>
              </a:rPr>
              <a:t>Alpha </a:t>
            </a:r>
            <a:r>
              <a:rPr sz="2400" b="1" spc="-125" dirty="0">
                <a:solidFill>
                  <a:prstClr val="black"/>
                </a:solidFill>
                <a:latin typeface="Arial"/>
                <a:cs typeface="Arial"/>
              </a:rPr>
              <a:t>motor </a:t>
            </a:r>
            <a:r>
              <a:rPr sz="2400" b="1" spc="-160" dirty="0">
                <a:solidFill>
                  <a:prstClr val="black"/>
                </a:solidFill>
                <a:latin typeface="Arial"/>
                <a:cs typeface="Arial"/>
              </a:rPr>
              <a:t>neuron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output </a:t>
            </a:r>
            <a:r>
              <a:rPr sz="2400" b="1" spc="-90" dirty="0">
                <a:solidFill>
                  <a:prstClr val="black"/>
                </a:solidFill>
                <a:latin typeface="Arial"/>
                <a:cs typeface="Arial"/>
              </a:rPr>
              <a:t>to </a:t>
            </a:r>
            <a:r>
              <a:rPr sz="2400" b="1" spc="-155" dirty="0">
                <a:solidFill>
                  <a:prstClr val="black"/>
                </a:solidFill>
                <a:latin typeface="Arial"/>
                <a:cs typeface="Arial"/>
              </a:rPr>
              <a:t>regular </a:t>
            </a:r>
            <a:r>
              <a:rPr sz="2400" b="1" spc="-170" dirty="0">
                <a:solidFill>
                  <a:prstClr val="black"/>
                </a:solidFill>
                <a:latin typeface="Arial"/>
                <a:cs typeface="Arial"/>
              </a:rPr>
              <a:t>skeletal-muscle</a:t>
            </a:r>
            <a:r>
              <a:rPr sz="2400" b="1" spc="-1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fiber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41910">
              <a:lnSpc>
                <a:spcPts val="2855"/>
              </a:lnSpc>
              <a:spcBef>
                <a:spcPts val="525"/>
              </a:spcBef>
            </a:pPr>
            <a:r>
              <a:rPr sz="2400" b="1" spc="-175" dirty="0">
                <a:solidFill>
                  <a:prstClr val="black"/>
                </a:solidFill>
                <a:latin typeface="Arial"/>
                <a:cs typeface="Arial"/>
              </a:rPr>
              <a:t>Stretch </a:t>
            </a:r>
            <a:r>
              <a:rPr sz="2400" b="1" spc="-130" dirty="0">
                <a:solidFill>
                  <a:prstClr val="black"/>
                </a:solidFill>
                <a:latin typeface="Arial"/>
                <a:cs typeface="Arial"/>
              </a:rPr>
              <a:t>reflex </a:t>
            </a:r>
            <a:r>
              <a:rPr sz="2400" b="1" spc="-150" dirty="0">
                <a:solidFill>
                  <a:prstClr val="black"/>
                </a:solidFill>
                <a:latin typeface="Arial"/>
                <a:cs typeface="Arial"/>
              </a:rPr>
              <a:t>pathway</a:t>
            </a:r>
            <a:r>
              <a:rPr sz="2400" b="1" spc="-7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b="1" spc="-170" dirty="0">
                <a:solidFill>
                  <a:prstClr val="black"/>
                </a:solidFill>
                <a:latin typeface="Arial"/>
                <a:cs typeface="Arial"/>
              </a:rPr>
              <a:t>(Arc)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41910">
              <a:lnSpc>
                <a:spcPts val="2855"/>
              </a:lnSpc>
            </a:pPr>
            <a:r>
              <a:rPr sz="2400" b="1" spc="-145" dirty="0">
                <a:solidFill>
                  <a:prstClr val="black"/>
                </a:solidFill>
                <a:latin typeface="Arial"/>
                <a:cs typeface="Arial"/>
              </a:rPr>
              <a:t>γ-motorneuron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output </a:t>
            </a:r>
            <a:r>
              <a:rPr sz="2400" b="1" spc="-90" dirty="0">
                <a:solidFill>
                  <a:prstClr val="black"/>
                </a:solidFill>
                <a:latin typeface="Arial"/>
                <a:cs typeface="Arial"/>
              </a:rPr>
              <a:t>to </a:t>
            </a:r>
            <a:r>
              <a:rPr sz="2400" b="1" spc="-95" dirty="0">
                <a:solidFill>
                  <a:prstClr val="black"/>
                </a:solidFill>
                <a:latin typeface="Arial"/>
                <a:cs typeface="Arial"/>
              </a:rPr>
              <a:t>the </a:t>
            </a:r>
            <a:r>
              <a:rPr sz="2400" b="1" spc="-145" dirty="0">
                <a:solidFill>
                  <a:prstClr val="black"/>
                </a:solidFill>
                <a:latin typeface="Arial"/>
                <a:cs typeface="Arial"/>
              </a:rPr>
              <a:t>contractile </a:t>
            </a:r>
            <a:r>
              <a:rPr sz="2400" b="1" spc="-165" dirty="0">
                <a:solidFill>
                  <a:prstClr val="black"/>
                </a:solidFill>
                <a:latin typeface="Arial"/>
                <a:cs typeface="Arial"/>
              </a:rPr>
              <a:t>end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of </a:t>
            </a:r>
            <a:r>
              <a:rPr sz="2400" b="1" spc="-175" dirty="0">
                <a:solidFill>
                  <a:prstClr val="black"/>
                </a:solidFill>
                <a:latin typeface="Arial"/>
                <a:cs typeface="Arial"/>
              </a:rPr>
              <a:t>spindle</a:t>
            </a:r>
            <a:r>
              <a:rPr sz="2400" b="1" spc="-1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fiber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4925">
              <a:spcBef>
                <a:spcPts val="860"/>
              </a:spcBef>
            </a:pPr>
            <a:r>
              <a:rPr sz="2400" b="1" spc="-220" dirty="0" smtClean="0">
                <a:solidFill>
                  <a:prstClr val="black"/>
                </a:solidFill>
                <a:latin typeface="Arial"/>
                <a:cs typeface="Arial"/>
              </a:rPr>
              <a:t>Descending</a:t>
            </a:r>
            <a:r>
              <a:rPr sz="2400" b="1" spc="-360" dirty="0" smtClean="0">
                <a:solidFill>
                  <a:srgbClr val="0000FF"/>
                </a:solidFill>
                <a:latin typeface="Arial"/>
                <a:cs typeface="Arial"/>
              </a:rPr>
              <a:t>???</a:t>
            </a:r>
            <a:r>
              <a:rPr lang="en-US" sz="2400" b="1" spc="-18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2400" b="1" spc="-180" dirty="0">
                <a:solidFill>
                  <a:prstClr val="black"/>
                </a:solidFill>
                <a:latin typeface="Arial"/>
                <a:cs typeface="Arial"/>
              </a:rPr>
              <a:t>pathways </a:t>
            </a:r>
            <a:r>
              <a:rPr lang="en-US" sz="2400" b="1" spc="-180" dirty="0" smtClean="0">
                <a:solidFill>
                  <a:srgbClr val="3333CC"/>
                </a:solidFill>
                <a:latin typeface="Arial"/>
                <a:cs typeface="Arial"/>
              </a:rPr>
              <a:t>coactivation </a:t>
            </a:r>
            <a:r>
              <a:rPr lang="el-GR" sz="2400" b="1" spc="-65" dirty="0" smtClean="0">
                <a:solidFill>
                  <a:srgbClr val="3333CC"/>
                </a:solidFill>
                <a:latin typeface="Arial"/>
                <a:cs typeface="Arial"/>
              </a:rPr>
              <a:t>α</a:t>
            </a:r>
            <a:r>
              <a:rPr lang="el-GR" sz="2400" b="1" spc="-65" dirty="0" smtClean="0">
                <a:solidFill>
                  <a:srgbClr val="0000FF"/>
                </a:solidFill>
                <a:latin typeface="Arial"/>
                <a:cs typeface="Arial"/>
              </a:rPr>
              <a:t>- </a:t>
            </a:r>
            <a:r>
              <a:rPr lang="en-US" sz="2400" b="1" spc="-170" dirty="0">
                <a:solidFill>
                  <a:srgbClr val="0000FF"/>
                </a:solidFill>
                <a:latin typeface="Arial"/>
                <a:cs typeface="Arial"/>
              </a:rPr>
              <a:t>and </a:t>
            </a:r>
            <a:r>
              <a:rPr lang="el-GR" sz="2400" b="1" spc="-145" dirty="0">
                <a:solidFill>
                  <a:srgbClr val="0000FF"/>
                </a:solidFill>
                <a:latin typeface="Arial"/>
                <a:cs typeface="Arial"/>
              </a:rPr>
              <a:t>γ- </a:t>
            </a:r>
            <a:r>
              <a:rPr lang="en-US" sz="2400" b="1" spc="-125" dirty="0">
                <a:solidFill>
                  <a:srgbClr val="0000FF"/>
                </a:solidFill>
                <a:latin typeface="Arial"/>
                <a:cs typeface="Arial"/>
              </a:rPr>
              <a:t>motor </a:t>
            </a:r>
            <a:r>
              <a:rPr lang="en-US" sz="2400" b="1" spc="-190" dirty="0">
                <a:solidFill>
                  <a:srgbClr val="0000FF"/>
                </a:solidFill>
                <a:latin typeface="Arial"/>
                <a:cs typeface="Arial"/>
              </a:rPr>
              <a:t>neurons</a:t>
            </a:r>
            <a:r>
              <a:rPr lang="en-US" sz="2400" b="1" spc="2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855970" y="1143761"/>
            <a:ext cx="660400" cy="0"/>
          </a:xfrm>
          <a:custGeom>
            <a:avLst/>
            <a:gdLst/>
            <a:ahLst/>
            <a:cxnLst/>
            <a:rect l="l" t="t" r="r" b="b"/>
            <a:pathLst>
              <a:path w="660400">
                <a:moveTo>
                  <a:pt x="0" y="0"/>
                </a:moveTo>
                <a:lnTo>
                  <a:pt x="659891" y="0"/>
                </a:lnTo>
              </a:path>
            </a:pathLst>
          </a:custGeom>
          <a:ln w="289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5322570" y="2756154"/>
            <a:ext cx="1167765" cy="0"/>
          </a:xfrm>
          <a:custGeom>
            <a:avLst/>
            <a:gdLst/>
            <a:ahLst/>
            <a:cxnLst/>
            <a:rect l="l" t="t" r="r" b="b"/>
            <a:pathLst>
              <a:path w="1167764">
                <a:moveTo>
                  <a:pt x="0" y="0"/>
                </a:moveTo>
                <a:lnTo>
                  <a:pt x="1167383" y="0"/>
                </a:lnTo>
              </a:path>
            </a:pathLst>
          </a:custGeom>
          <a:ln w="289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35344" y="2722879"/>
            <a:ext cx="2580640" cy="1255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b="1" spc="-135" dirty="0">
                <a:solidFill>
                  <a:prstClr val="black"/>
                </a:solidFill>
                <a:latin typeface="Arial"/>
                <a:cs typeface="Arial"/>
              </a:rPr>
              <a:t>Intrafusal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2400" b="1" spc="-170" dirty="0">
                <a:solidFill>
                  <a:prstClr val="black"/>
                </a:solidFill>
                <a:latin typeface="Arial"/>
                <a:cs typeface="Arial"/>
              </a:rPr>
              <a:t>Muscle </a:t>
            </a:r>
            <a:r>
              <a:rPr sz="2400" b="1" spc="-175" dirty="0">
                <a:solidFill>
                  <a:prstClr val="black"/>
                </a:solidFill>
                <a:latin typeface="Arial"/>
                <a:cs typeface="Arial"/>
              </a:rPr>
              <a:t>spindle</a:t>
            </a:r>
            <a:r>
              <a:rPr sz="2400" b="1" spc="-1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fiber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32765">
              <a:spcBef>
                <a:spcPts val="1045"/>
              </a:spcBef>
            </a:pPr>
            <a:r>
              <a:rPr sz="2400" b="1" spc="-155" dirty="0">
                <a:solidFill>
                  <a:prstClr val="black"/>
                </a:solidFill>
                <a:latin typeface="Arial"/>
                <a:cs typeface="Arial"/>
              </a:rPr>
              <a:t>Contractile</a:t>
            </a:r>
            <a:r>
              <a:rPr sz="2400" b="1" spc="-15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b="1" spc="-170" dirty="0">
                <a:solidFill>
                  <a:prstClr val="black"/>
                </a:solidFill>
                <a:latin typeface="Arial"/>
                <a:cs typeface="Arial"/>
              </a:rPr>
              <a:t>end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077205" y="3573017"/>
            <a:ext cx="1728470" cy="288290"/>
          </a:xfrm>
          <a:custGeom>
            <a:avLst/>
            <a:gdLst/>
            <a:ahLst/>
            <a:cxnLst/>
            <a:rect l="l" t="t" r="r" b="b"/>
            <a:pathLst>
              <a:path w="1728470" h="288289">
                <a:moveTo>
                  <a:pt x="0" y="0"/>
                </a:moveTo>
                <a:lnTo>
                  <a:pt x="1728216" y="288036"/>
                </a:lnTo>
              </a:path>
            </a:pathLst>
          </a:custGeom>
          <a:ln w="2895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601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99377" y="1577975"/>
            <a:ext cx="3093920" cy="4525963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3"/>
          </p:nvPr>
        </p:nvPicPr>
        <p:blipFill>
          <a:blip r:embed="rId3"/>
          <a:stretch>
            <a:fillRect/>
          </a:stretch>
        </p:blipFill>
        <p:spPr>
          <a:xfrm>
            <a:off x="4724400" y="1577975"/>
            <a:ext cx="3648399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32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Neuropsychiatry 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Block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CC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55</a:t>
            </a:r>
          </a:p>
          <a:p>
            <a:pPr marL="0" indent="0" algn="ctr">
              <a:buNone/>
            </a:pP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Motor Functions of the Spinal  Cord, The cord Reflexes</a:t>
            </a:r>
          </a:p>
          <a:p>
            <a:pPr marL="0" indent="0" algn="ctr">
              <a:buNone/>
            </a:pP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Guyton &amp; Hall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algn="ctr">
              <a:buNone/>
            </a:pPr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 book/</a:t>
            </a:r>
            <a:r>
              <a:rPr lang="en-US" b="1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Ganong</a:t>
            </a:r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review of</a:t>
            </a:r>
          </a:p>
          <a:p>
            <a:pPr marL="0" indent="0" algn="ctr">
              <a:buNone/>
            </a:pPr>
            <a:r>
              <a:rPr lang="en-US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 physiology</a:t>
            </a:r>
          </a:p>
          <a:p>
            <a:endParaRPr lang="en-US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135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Dynamic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stretch reflex</a:t>
            </a:r>
            <a:b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lvl="1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Sudden (phasic ) rapid stretch of a muscle </a:t>
            </a:r>
            <a:r>
              <a:rPr lang="en-US" altLang="en-US" sz="2000" dirty="0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causes </a:t>
            </a: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synchronous strong burst of excitatory discharges in </a:t>
            </a:r>
            <a:r>
              <a:rPr lang="en-US" altLang="en-US" sz="2000" dirty="0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a</a:t>
            </a:r>
            <a:r>
              <a:rPr lang="en-US" altLang="en-US" sz="2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nnulospiral  afferents </a:t>
            </a: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to the </a:t>
            </a:r>
            <a:r>
              <a:rPr lang="en-US" altLang="en-US" sz="2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alpha motor neuron </a:t>
            </a:r>
            <a:endParaRPr lang="en-US" altLang="en-US" sz="2000" dirty="0">
              <a:solidFill>
                <a:srgbClr val="000000"/>
              </a:solidFill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pPr lvl="1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This causes the latter to send strong </a:t>
            </a:r>
            <a:r>
              <a:rPr lang="en-US" altLang="en-US" sz="2000" dirty="0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motor </a:t>
            </a: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excitatory impulses to e</a:t>
            </a:r>
            <a:r>
              <a:rPr lang="en-US" altLang="en-US" sz="2000" dirty="0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xtrafusal fibers </a:t>
            </a: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000" dirty="0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Causing sudden </a:t>
            </a: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, jerky ( brief) muscle contraction </a:t>
            </a:r>
          </a:p>
          <a:p>
            <a:pPr marL="400050" lvl="1" indent="0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None/>
            </a:pP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       ( jerky movement)</a:t>
            </a:r>
            <a:endParaRPr lang="en-US" altLang="en-US" sz="2000" dirty="0">
              <a:solidFill>
                <a:srgbClr val="000000"/>
              </a:solidFill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pPr lvl="1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As the muscle shortens </a:t>
            </a: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the spindle becomes lax</a:t>
            </a:r>
            <a:endParaRPr lang="en-US" altLang="en-US" sz="20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pPr marL="857250" lvl="2" indent="0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None/>
            </a:pP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      </a:t>
            </a: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and ceases to discharge  </a:t>
            </a: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no more stimulation of alpha </a:t>
            </a:r>
            <a:r>
              <a:rPr lang="en-US" altLang="en-US" sz="2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motor neuron </a:t>
            </a: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no more excitatory impulses from alpha </a:t>
            </a:r>
            <a:r>
              <a:rPr lang="en-US" altLang="en-US" sz="2000" dirty="0" smtClean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motor neuron </a:t>
            </a: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to the extrafusal fibers  </a:t>
            </a:r>
            <a:r>
              <a:rPr lang="en-US" altLang="en-US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muscle relaxes </a:t>
            </a:r>
          </a:p>
          <a:p>
            <a:pPr lvl="1" fontAlgn="base">
              <a:lnSpc>
                <a:spcPct val="90000"/>
              </a:lnSpc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dirty="0">
                <a:solidFill>
                  <a:srgbClr val="000000"/>
                </a:solidFill>
                <a:latin typeface="Comic Sans MS" panose="030F0702030302020204" pitchFamily="66" charset="0"/>
              </a:rPr>
              <a:t>This is the basis of Tendon Jerks ( dynamic stretch reflexes ) 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5445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90600"/>
            <a:ext cx="6477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086600" y="3352800"/>
            <a:ext cx="1371600" cy="7620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prstClr val="black"/>
                </a:solidFill>
              </a:rPr>
              <a:t>Nuclear bag (1ry)  </a:t>
            </a:r>
            <a:endParaRPr lang="ar-EG" sz="2400" b="1" dirty="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86600" y="4267200"/>
            <a:ext cx="2057400" cy="1066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prstClr val="black"/>
                </a:solidFill>
              </a:rPr>
              <a:t>Nuclear chain (1ry  &amp; 2ry  endings </a:t>
            </a:r>
            <a:endParaRPr lang="ar-EG" sz="2400" b="1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62200" y="1828800"/>
            <a:ext cx="1905000" cy="76200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 rot="18710004">
            <a:off x="1636713" y="2130425"/>
            <a:ext cx="841375" cy="666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0600" y="2438400"/>
            <a:ext cx="841375" cy="65088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381000" y="3429000"/>
            <a:ext cx="1447800" cy="21336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dirty="0">
                <a:solidFill>
                  <a:prstClr val="black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Basal discharge </a:t>
            </a:r>
          </a:p>
        </p:txBody>
      </p:sp>
      <p:sp>
        <p:nvSpPr>
          <p:cNvPr id="11" name="Oval 10"/>
          <p:cNvSpPr/>
          <p:nvPr/>
        </p:nvSpPr>
        <p:spPr>
          <a:xfrm>
            <a:off x="1752600" y="3276600"/>
            <a:ext cx="685800" cy="990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prstClr val="blac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362200" y="4572000"/>
            <a:ext cx="1905000" cy="99060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dirty="0">
              <a:solidFill>
                <a:prstClr val="black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152400" y="0"/>
            <a:ext cx="8763000" cy="1143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spc="-1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Types of Responses of Ms spindle to Stretch</a:t>
            </a:r>
          </a:p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u="sng" spc="-1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(Types of Stretch Reflex)</a:t>
            </a:r>
            <a:endParaRPr lang="en-US" sz="3200" u="sng" spc="-1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86600" y="1981200"/>
            <a:ext cx="1371600" cy="7620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prstClr val="black"/>
                </a:solidFill>
              </a:rPr>
              <a:t>Dynamic response </a:t>
            </a:r>
            <a:endParaRPr lang="ar-EG" sz="2400" b="1" dirty="0">
              <a:solidFill>
                <a:prstClr val="black"/>
              </a:solidFill>
            </a:endParaRPr>
          </a:p>
        </p:txBody>
      </p:sp>
      <p:sp>
        <p:nvSpPr>
          <p:cNvPr id="15" name="Up Arrow 14"/>
          <p:cNvSpPr/>
          <p:nvPr/>
        </p:nvSpPr>
        <p:spPr>
          <a:xfrm>
            <a:off x="7467600" y="2743200"/>
            <a:ext cx="304800" cy="53340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Up Arrow 15"/>
          <p:cNvSpPr/>
          <p:nvPr/>
        </p:nvSpPr>
        <p:spPr>
          <a:xfrm flipV="1">
            <a:off x="7543800" y="5334000"/>
            <a:ext cx="381000" cy="60960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162800" y="5943600"/>
            <a:ext cx="1371600" cy="76200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>
                <a:solidFill>
                  <a:prstClr val="black"/>
                </a:solidFill>
              </a:rPr>
              <a:t>Static  response </a:t>
            </a:r>
            <a:endParaRPr lang="ar-EG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8908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6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20" y="344156"/>
            <a:ext cx="8852159" cy="616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10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Static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stretch reflex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u="sng" dirty="0">
                <a:solidFill>
                  <a:prstClr val="black"/>
                </a:solidFill>
                <a:latin typeface="Comic Sans MS" panose="030F0702030302020204" pitchFamily="66" charset="0"/>
              </a:rPr>
              <a:t>Maintained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 ( tonic ) stretch of muscle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 </a:t>
            </a:r>
            <a:endParaRPr lang="en-US" altLang="en-US" sz="2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Impulses from muscle spindle travel through spindle </a:t>
            </a:r>
            <a:r>
              <a:rPr lang="en-US" altLang="en-US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afferents (mainly along secondary ending)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to alpha motor neuron , stimulating it to produce </a:t>
            </a:r>
            <a:r>
              <a:rPr lang="en-US" altLang="en-US" sz="2400" dirty="0" smtClean="0">
                <a:solidFill>
                  <a:prstClr val="black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muscle contraction</a:t>
            </a:r>
            <a:endParaRPr lang="ar-SA" altLang="en-US" sz="2400" dirty="0">
              <a:solidFill>
                <a:prstClr val="black"/>
              </a:solidFill>
              <a:latin typeface="Comic Sans MS" panose="030F0702030302020204" pitchFamily="66" charset="0"/>
              <a:sym typeface="Wingdings" panose="05000000000000000000" pitchFamily="2" charset="2"/>
            </a:endParaRP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dirty="0" smtClean="0">
                <a:solidFill>
                  <a:prstClr val="black"/>
                </a:solidFill>
                <a:latin typeface="Comic Sans MS" panose="030F0702030302020204" pitchFamily="66" charset="0"/>
                <a:sym typeface="Wingdings" panose="05000000000000000000" pitchFamily="2" charset="2"/>
              </a:rPr>
              <a:t>Causing 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sustained ( continuous ) contraction of the muscle as long as it is stretched  </a:t>
            </a: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The Static Stretch Reflex is the basis of </a:t>
            </a:r>
            <a:r>
              <a:rPr lang="ar-SA" alt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en-US" altLang="en-US" sz="2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muscle tone </a:t>
            </a:r>
            <a:r>
              <a:rPr lang="en-US" altLang="en-US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which is defined clinically as resistance to muscle stretch</a:t>
            </a:r>
            <a:endParaRPr lang="en-US" altLang="en-US" sz="2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0711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0" y="0"/>
            <a:ext cx="8763000" cy="1066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spc="-100" dirty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Types of Responses of Ms spindle to Stretch</a:t>
            </a:r>
          </a:p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u="sng" spc="-100" dirty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(Types of Stretch Reflex)</a:t>
            </a:r>
            <a:endParaRPr lang="en-US" sz="3200" u="sng" spc="-100" dirty="0">
              <a:solidFill>
                <a:srgbClr val="FF0000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293427" y="1448428"/>
          <a:ext cx="8458200" cy="5005376"/>
        </p:xfrm>
        <a:graphic>
          <a:graphicData uri="http://schemas.openxmlformats.org/drawingml/2006/table">
            <a:tbl>
              <a:tblPr firstRow="1" firstCol="1">
                <a:tableStyleId>{B301B821-A1FF-4177-AEE7-76D212191A09}</a:tableStyleId>
              </a:tblPr>
              <a:tblGrid>
                <a:gridCol w="1828800"/>
                <a:gridCol w="3352800"/>
                <a:gridCol w="3276600"/>
              </a:tblGrid>
              <a:tr h="335290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600" b="1" i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Dynamic  </a:t>
                      </a:r>
                      <a:r>
                        <a:rPr lang="en-US" sz="2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Response</a:t>
                      </a:r>
                      <a:endParaRPr lang="en-US" sz="2600" b="1" i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Static</a:t>
                      </a:r>
                      <a:r>
                        <a:rPr lang="en-US" sz="2600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 R</a:t>
                      </a:r>
                      <a:r>
                        <a:rPr lang="en-US" sz="26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esponse</a:t>
                      </a:r>
                    </a:p>
                    <a:p>
                      <a:pPr algn="ctr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600" b="1" i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92490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Stimulus 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Sudden stretch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Maintained (steady) </a:t>
                      </a:r>
                      <a:r>
                        <a:rPr lang="en-US" sz="2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 stretch </a:t>
                      </a:r>
                      <a:endParaRPr lang="en-US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476972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Receptors 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nuclear bag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nuclear chain</a:t>
                      </a:r>
                      <a:endParaRPr lang="en-US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92490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Afferents 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1ry endings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primary and secondary endings</a:t>
                      </a:r>
                      <a:endParaRPr lang="en-US" sz="2400" b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96245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Center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Spinal cord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Spinal cord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188735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Response 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Rapid contraction followed by rapid</a:t>
                      </a:r>
                      <a:r>
                        <a:rPr lang="en-US" sz="2400" baseline="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 relaxation 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Maintained subtetanic contraction 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65964"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6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Examples </a:t>
                      </a:r>
                      <a:endParaRPr lang="en-US" sz="2600" b="1" i="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e.g. tendon jerk</a:t>
                      </a:r>
                      <a:endParaRPr lang="en-US"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Arial Unicode MS" pitchFamily="34" charset="-128"/>
                          <a:cs typeface="Arial" panose="020B0604020202020204" pitchFamily="34" charset="0"/>
                        </a:rPr>
                        <a:t>e.g. muscle tone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Arial Unicode MS" pitchFamily="34" charset="-128"/>
                        <a:cs typeface="Arial" panose="020B0604020202020204" pitchFamily="34" charset="0"/>
                      </a:endParaRPr>
                    </a:p>
                  </a:txBody>
                  <a:tcPr marL="66853" marR="66853" marT="0" marB="0"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23751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Muscle Tone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</a:rPr>
              <a:t>Is defined as a state  of </a:t>
            </a:r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continuous </a:t>
            </a:r>
            <a:r>
              <a:rPr lang="en-US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partial </a:t>
            </a:r>
            <a:r>
              <a:rPr lang="en-US" sz="2400" dirty="0" smtClean="0">
                <a:latin typeface="Comic Sans MS" panose="030F0702030302020204" pitchFamily="66" charset="0"/>
              </a:rPr>
              <a:t>contraction </a:t>
            </a:r>
            <a:r>
              <a:rPr lang="en-US" sz="2400" dirty="0">
                <a:latin typeface="Comic Sans MS" panose="030F0702030302020204" pitchFamily="66" charset="0"/>
              </a:rPr>
              <a:t>of skeletal </a:t>
            </a:r>
            <a:r>
              <a:rPr lang="en-US" sz="2400" dirty="0" err="1">
                <a:latin typeface="Comic Sans MS" panose="030F0702030302020204" pitchFamily="66" charset="0"/>
              </a:rPr>
              <a:t>ms</a:t>
            </a:r>
            <a:r>
              <a:rPr lang="en-US" sz="2400" dirty="0">
                <a:latin typeface="Comic Sans MS" panose="030F0702030302020204" pitchFamily="66" charset="0"/>
              </a:rPr>
              <a:t> during rest.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latin typeface="Comic Sans MS" panose="030F0702030302020204" pitchFamily="66" charset="0"/>
              </a:rPr>
              <a:t>It is present in all skeletal </a:t>
            </a:r>
            <a:r>
              <a:rPr lang="en-US" sz="2400" dirty="0" err="1">
                <a:latin typeface="Comic Sans MS" panose="030F0702030302020204" pitchFamily="66" charset="0"/>
              </a:rPr>
              <a:t>ms</a:t>
            </a:r>
            <a:r>
              <a:rPr lang="en-US" sz="2400" dirty="0">
                <a:latin typeface="Comic Sans MS" panose="030F0702030302020204" pitchFamily="66" charset="0"/>
              </a:rPr>
              <a:t> but specially in the </a:t>
            </a:r>
            <a:r>
              <a:rPr lang="en-US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antigravity </a:t>
            </a:r>
            <a:r>
              <a:rPr lang="en-US" sz="24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ms</a:t>
            </a:r>
            <a:r>
              <a:rPr lang="en-GB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muscle (extensors of LL, back, neck, </a:t>
            </a:r>
            <a:r>
              <a:rPr lang="en-GB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flexor of </a:t>
            </a:r>
            <a:r>
              <a:rPr lang="en-GB" sz="2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UL, muscle of abdominal wall and elevator of mandible </a:t>
            </a:r>
            <a:r>
              <a:rPr lang="en-US" sz="2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)</a:t>
            </a:r>
          </a:p>
          <a:p>
            <a:pPr marL="0" indent="0">
              <a:buNone/>
            </a:pPr>
            <a:r>
              <a:rPr lang="en-US" sz="2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Functions of Muscle Tone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A)Postural control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b</a:t>
            </a:r>
            <a:r>
              <a:rPr lang="en-US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) Help in heat production and maintain of body temperature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c) It helps both the venous return &amp; lymph </a:t>
            </a: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flow</a:t>
            </a:r>
            <a:endParaRPr lang="en-US" sz="24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d</a:t>
            </a:r>
            <a:r>
              <a:rPr lang="en-US" sz="2400" dirty="0">
                <a:solidFill>
                  <a:srgbClr val="002060"/>
                </a:solidFill>
                <a:latin typeface="Comic Sans MS" panose="030F0702030302020204" pitchFamily="66" charset="0"/>
              </a:rPr>
              <a:t>) Keeps viscera in </a:t>
            </a:r>
            <a:r>
              <a:rPr lang="en-US" sz="24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position</a:t>
            </a:r>
            <a:endParaRPr lang="en-US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endParaRPr 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596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Functions of stretch Reflex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Comic Sans MS" panose="030F0702030302020204" pitchFamily="66" charset="0"/>
              </a:rPr>
              <a:t>They </a:t>
            </a:r>
            <a:r>
              <a:rPr lang="en-US" sz="3600" dirty="0">
                <a:latin typeface="Comic Sans MS" panose="030F0702030302020204" pitchFamily="66" charset="0"/>
              </a:rPr>
              <a:t>function to oppose sudden changes in  muscle </a:t>
            </a:r>
            <a:r>
              <a:rPr lang="en-US" sz="3600" dirty="0" smtClean="0">
                <a:latin typeface="Comic Sans MS" panose="030F0702030302020204" pitchFamily="66" charset="0"/>
              </a:rPr>
              <a:t>length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3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They </a:t>
            </a:r>
            <a:r>
              <a:rPr lang="en-US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help maintain a normal posture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Comic Sans MS" panose="030F0702030302020204" pitchFamily="66" charset="0"/>
              </a:rPr>
              <a:t>Damping or smoothing of muscle contraction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Comic Sans MS" panose="030F0702030302020204" pitchFamily="66" charset="0"/>
              </a:rPr>
              <a:t>Generation of muscle tone</a:t>
            </a:r>
            <a:endParaRPr lang="en-US" sz="3600" dirty="0">
              <a:latin typeface="Comic Sans MS" panose="030F0702030302020204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8047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Damping or Smoothing Function of Stretch Reflex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en-US" sz="2400" b="1" dirty="0">
                <a:solidFill>
                  <a:schemeClr val="accent2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Stretch reflex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prevents </a:t>
            </a:r>
            <a:r>
              <a:rPr lang="en-US" altLang="en-US" sz="2400" b="1" dirty="0">
                <a:solidFill>
                  <a:schemeClr val="accent2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oscillations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or 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j</a:t>
            </a:r>
            <a:r>
              <a:rPr lang="en-US" altLang="en-US" sz="2400" b="1" dirty="0">
                <a:solidFill>
                  <a:schemeClr val="accent2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erkiness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of body movements</a:t>
            </a:r>
          </a:p>
          <a:p>
            <a:pPr lvl="0"/>
            <a:r>
              <a:rPr lang="en-US" altLang="en-US" sz="2400" b="1" dirty="0">
                <a:solidFill>
                  <a:srgbClr val="00B0F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Motor signals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from the motor areas are transmitted to the </a:t>
            </a:r>
            <a:r>
              <a:rPr lang="en-US" altLang="en-US" sz="2400" dirty="0" err="1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ms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in an </a:t>
            </a:r>
            <a:r>
              <a:rPr lang="en-US" altLang="en-US" sz="2400" b="1" dirty="0">
                <a:solidFill>
                  <a:srgbClr val="00B0F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unsmooth form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(↑ </a:t>
            </a:r>
            <a:r>
              <a:rPr lang="en-US" altLang="en-US" sz="2400" b="1" dirty="0">
                <a:solidFill>
                  <a:srgbClr val="00B0F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for few Sec and 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↓ </a:t>
            </a:r>
            <a:r>
              <a:rPr lang="en-US" altLang="en-US" sz="2400" b="1" dirty="0">
                <a:solidFill>
                  <a:srgbClr val="00B0F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for another Sec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)</a:t>
            </a:r>
          </a:p>
          <a:p>
            <a:pPr lvl="0"/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This causes 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i</a:t>
            </a:r>
            <a:r>
              <a:rPr lang="en-US" altLang="en-US" sz="2400" b="1" dirty="0">
                <a:solidFill>
                  <a:srgbClr val="00B05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rregularities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or </a:t>
            </a:r>
            <a:r>
              <a:rPr lang="en-US" altLang="en-US" sz="2400" b="1" dirty="0">
                <a:solidFill>
                  <a:srgbClr val="00B05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oscillations</a:t>
            </a:r>
            <a:r>
              <a:rPr lang="en-US" altLang="en-US" sz="2400" dirty="0">
                <a:solidFill>
                  <a:srgbClr val="00B05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of movements</a:t>
            </a:r>
          </a:p>
          <a:p>
            <a:pPr lvl="0"/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The signals discharged from the </a:t>
            </a:r>
            <a:r>
              <a:rPr lang="en-US" altLang="en-US" sz="2400" b="1" dirty="0" err="1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ms</a:t>
            </a:r>
            <a:r>
              <a:rPr lang="en-US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spindles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cause </a:t>
            </a:r>
            <a:r>
              <a:rPr lang="en-US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partial activity</a:t>
            </a:r>
            <a:r>
              <a:rPr lang="en-US" altLang="en-US" sz="2400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of </a:t>
            </a:r>
            <a:r>
              <a:rPr lang="el-GR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Calibri" pitchFamily="34" charset="0"/>
              </a:rPr>
              <a:t>α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MNs of the </a:t>
            </a:r>
            <a:r>
              <a:rPr lang="en-US" altLang="en-US" sz="2400" dirty="0" err="1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ms</a:t>
            </a:r>
            <a:endParaRPr lang="en-US" altLang="en-US" sz="2400" dirty="0">
              <a:solidFill>
                <a:prstClr val="black"/>
              </a:solidFill>
              <a:latin typeface="Comic Sans MS" panose="030F0702030302020204" pitchFamily="66" charset="0"/>
              <a:ea typeface="Arial Unicode MS" pitchFamily="34" charset="-128"/>
              <a:cs typeface="Arial Unicode MS" pitchFamily="34" charset="-128"/>
            </a:endParaRPr>
          </a:p>
          <a:p>
            <a:pPr lvl="0"/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So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, the </a:t>
            </a:r>
            <a:r>
              <a:rPr lang="en-US" altLang="en-US" sz="2400" b="1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motor signals 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find </a:t>
            </a:r>
            <a:r>
              <a:rPr lang="el-GR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α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MNs in </a:t>
            </a:r>
            <a:r>
              <a:rPr lang="en-US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state of partial activity</a:t>
            </a:r>
            <a:r>
              <a:rPr lang="en-US" altLang="en-US" sz="2400" dirty="0">
                <a:solidFill>
                  <a:prstClr val="black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, so they cause continuous activation of them → </a:t>
            </a:r>
            <a:r>
              <a:rPr lang="en-US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cause smooth </a:t>
            </a:r>
            <a:r>
              <a:rPr lang="en-US" altLang="en-US" sz="2400" b="1" dirty="0" err="1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ms</a:t>
            </a:r>
            <a:r>
              <a:rPr lang="en-US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contraction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90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2063495" y="1307591"/>
            <a:ext cx="5934455" cy="55504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8915400" cy="6857999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34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crossfitwilmington.com/wp-content/uploads/2012/06/muscle_spind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762000"/>
            <a:ext cx="84582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93618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altLang="en-US" b="1" dirty="0" smtClean="0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Static stretch reflex </a:t>
            </a:r>
            <a:endParaRPr lang="ar-EG" altLang="en-US" b="1" dirty="0" smtClean="0">
              <a:solidFill>
                <a:srgbClr val="FF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38400" y="5486400"/>
            <a:ext cx="1524000" cy="83820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</a:rPr>
              <a:t>maintained stretch e.g. gravity  </a:t>
            </a:r>
            <a:endParaRPr lang="ar-EG" sz="2000" b="1" dirty="0">
              <a:solidFill>
                <a:prstClr val="black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962400" y="5257800"/>
            <a:ext cx="838200" cy="381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048000" y="4572000"/>
            <a:ext cx="1447800" cy="53340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</a:rPr>
              <a:t>Nuclear chain</a:t>
            </a:r>
            <a:endParaRPr lang="ar-EG" sz="2000" b="1" dirty="0">
              <a:solidFill>
                <a:prstClr val="black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4191000" y="4114800"/>
            <a:ext cx="838200" cy="457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648200" y="1600200"/>
            <a:ext cx="1447800" cy="53340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</a:rPr>
              <a:t>1ry and 2 </a:t>
            </a:r>
            <a:r>
              <a:rPr lang="en-US" sz="2000" b="1" dirty="0" err="1">
                <a:solidFill>
                  <a:prstClr val="black"/>
                </a:solidFill>
              </a:rPr>
              <a:t>ry</a:t>
            </a:r>
            <a:r>
              <a:rPr lang="en-US" sz="2000" b="1" dirty="0">
                <a:solidFill>
                  <a:prstClr val="black"/>
                </a:solidFill>
              </a:rPr>
              <a:t> endings </a:t>
            </a:r>
            <a:endParaRPr lang="ar-EG" sz="2000" b="1" dirty="0">
              <a:solidFill>
                <a:prstClr val="black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3581400" y="2133600"/>
            <a:ext cx="99060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3352800" y="914400"/>
            <a:ext cx="1447800" cy="53340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</a:rPr>
              <a:t>AHCs</a:t>
            </a:r>
            <a:endParaRPr lang="ar-EG" sz="2000" b="1" dirty="0">
              <a:solidFill>
                <a:prstClr val="black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981200" y="1219200"/>
            <a:ext cx="1371600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0" y="2819400"/>
            <a:ext cx="1143000" cy="533400"/>
          </a:xfrm>
          <a:prstGeom prst="rect">
            <a:avLst/>
          </a:prstGeom>
          <a:noFill/>
          <a:ln>
            <a:solidFill>
              <a:srgbClr val="66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prstClr val="black"/>
                </a:solidFill>
              </a:rPr>
              <a:t>Alpha MNs</a:t>
            </a:r>
            <a:endParaRPr lang="ar-EG" sz="2000" b="1" dirty="0">
              <a:solidFill>
                <a:prstClr val="black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143000" y="3124200"/>
            <a:ext cx="1371600" cy="2286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18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4800" b="1" kern="0" dirty="0">
                <a:solidFill>
                  <a:srgbClr val="FF0000"/>
                </a:solidFill>
                <a:latin typeface="Arial"/>
                <a:cs typeface="Arial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By the end of this lecture students are  expected to</a:t>
            </a:r>
            <a:r>
              <a:rPr lang="en-US" sz="24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: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</a:rPr>
              <a:t>Describe </a:t>
            </a:r>
            <a:r>
              <a:rPr lang="en-US" sz="2400" dirty="0">
                <a:latin typeface="Comic Sans MS" panose="030F0702030302020204" pitchFamily="66" charset="0"/>
              </a:rPr>
              <a:t>the components of stretch reflex  and </a:t>
            </a:r>
            <a:r>
              <a:rPr lang="en-US" sz="2400" dirty="0" smtClean="0">
                <a:latin typeface="Comic Sans MS" panose="030F0702030302020204" pitchFamily="66" charset="0"/>
              </a:rPr>
              <a:t>its function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</a:rPr>
              <a:t>Describe </a:t>
            </a:r>
            <a:r>
              <a:rPr lang="en-US" sz="2400" dirty="0">
                <a:latin typeface="Comic Sans MS" panose="030F0702030302020204" pitchFamily="66" charset="0"/>
              </a:rPr>
              <a:t>the structure , innervations and function of the muscle spindle </a:t>
            </a:r>
            <a:r>
              <a:rPr lang="en-US" sz="2400" dirty="0" smtClean="0">
                <a:latin typeface="Comic Sans MS" panose="030F0702030302020204" pitchFamily="66" charset="0"/>
              </a:rPr>
              <a:t>.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</a:rPr>
              <a:t>Explain </a:t>
            </a:r>
            <a:r>
              <a:rPr lang="en-US" sz="2400" dirty="0">
                <a:latin typeface="Comic Sans MS" panose="030F0702030302020204" pitchFamily="66" charset="0"/>
              </a:rPr>
              <a:t>the roles of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alpha </a:t>
            </a:r>
            <a:r>
              <a:rPr lang="en-US" sz="2400" dirty="0">
                <a:latin typeface="Comic Sans MS" panose="030F0702030302020204" pitchFamily="66" charset="0"/>
              </a:rPr>
              <a:t>and 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gamma </a:t>
            </a:r>
            <a:r>
              <a:rPr lang="en-US" sz="2400" dirty="0">
                <a:latin typeface="Comic Sans MS" panose="030F0702030302020204" pitchFamily="66" charset="0"/>
              </a:rPr>
              <a:t>motor  neurons in the stretch </a:t>
            </a:r>
            <a:r>
              <a:rPr lang="en-US" sz="2400" dirty="0" smtClean="0">
                <a:latin typeface="Comic Sans MS" panose="030F0702030302020204" pitchFamily="66" charset="0"/>
              </a:rPr>
              <a:t>reflex</a:t>
            </a:r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Describe </a:t>
            </a:r>
            <a:r>
              <a:rPr lang="en-US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and explain muscle tone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</a:rPr>
              <a:t>Discuss </a:t>
            </a:r>
            <a:r>
              <a:rPr lang="en-US" sz="2400" dirty="0">
                <a:latin typeface="Comic Sans MS" panose="030F0702030302020204" pitchFamily="66" charset="0"/>
              </a:rPr>
              <a:t>the spinal and supraspinal </a:t>
            </a:r>
            <a:r>
              <a:rPr lang="en-US" sz="2400" dirty="0" smtClean="0">
                <a:latin typeface="Comic Sans MS" panose="030F0702030302020204" pitchFamily="66" charset="0"/>
              </a:rPr>
              <a:t>regulation of stretch reflex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Comic Sans MS" panose="030F0702030302020204" pitchFamily="66" charset="0"/>
              </a:rPr>
              <a:t>Describe </a:t>
            </a:r>
            <a:r>
              <a:rPr lang="en-US" sz="2400" dirty="0">
                <a:latin typeface="Comic Sans MS" panose="030F0702030302020204" pitchFamily="66" charset="0"/>
              </a:rPr>
              <a:t>the inverse stretch reflex and its function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779762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1459" y="3229862"/>
            <a:ext cx="8688750" cy="41615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879475"/>
          </a:xfrm>
          <a:custGeom>
            <a:avLst/>
            <a:gdLst/>
            <a:ahLst/>
            <a:cxnLst/>
            <a:rect l="l" t="t" r="r" b="b"/>
            <a:pathLst>
              <a:path w="9144000" h="879475">
                <a:moveTo>
                  <a:pt x="0" y="879348"/>
                </a:moveTo>
                <a:lnTo>
                  <a:pt x="9144000" y="879348"/>
                </a:lnTo>
                <a:lnTo>
                  <a:pt x="9144000" y="0"/>
                </a:lnTo>
                <a:lnTo>
                  <a:pt x="0" y="0"/>
                </a:lnTo>
                <a:lnTo>
                  <a:pt x="0" y="87934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0" y="91186"/>
            <a:ext cx="9143999" cy="112017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en-US" sz="3600" spc="-5" dirty="0" smtClean="0">
                <a:solidFill>
                  <a:srgbClr val="FF0000"/>
                </a:solidFill>
              </a:rPr>
              <a:t>Clinical application of stretch reflex</a:t>
            </a:r>
            <a:r>
              <a:rPr sz="3600" spc="-5" dirty="0" smtClean="0">
                <a:solidFill>
                  <a:srgbClr val="FF0000"/>
                </a:solidFill>
              </a:rPr>
              <a:t>: </a:t>
            </a:r>
            <a:r>
              <a:rPr sz="3600" spc="-10" dirty="0">
                <a:solidFill>
                  <a:srgbClr val="00B050"/>
                </a:solidFill>
              </a:rPr>
              <a:t>Knee </a:t>
            </a:r>
            <a:r>
              <a:rPr sz="3600" spc="-5" dirty="0">
                <a:solidFill>
                  <a:srgbClr val="00B050"/>
                </a:solidFill>
              </a:rPr>
              <a:t>Jerk</a:t>
            </a:r>
            <a:r>
              <a:rPr sz="3600" spc="80" dirty="0">
                <a:solidFill>
                  <a:srgbClr val="00B050"/>
                </a:solidFill>
              </a:rPr>
              <a:t> </a:t>
            </a:r>
            <a:r>
              <a:rPr sz="3600" spc="-5" dirty="0">
                <a:solidFill>
                  <a:srgbClr val="00B050"/>
                </a:solidFill>
              </a:rPr>
              <a:t>Reflex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200" y="1295400"/>
            <a:ext cx="8813800" cy="21666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spcBef>
                <a:spcPts val="95"/>
              </a:spcBef>
              <a:buClr>
                <a:srgbClr val="FF0000"/>
              </a:buClr>
              <a:buFont typeface="Wingdings"/>
              <a:buChar char=""/>
              <a:tabLst>
                <a:tab pos="355600" algn="l"/>
                <a:tab pos="356235" algn="l"/>
              </a:tabLst>
            </a:pPr>
            <a:r>
              <a:rPr sz="28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Contraction of the muscle being stretched (quadriceps)</a:t>
            </a:r>
          </a:p>
          <a:p>
            <a:pPr marL="355600" marR="1129030" indent="-342900">
              <a:buClr>
                <a:srgbClr val="FF0000"/>
              </a:buClr>
              <a:buFont typeface="Wingdings"/>
              <a:buChar char=""/>
              <a:tabLst>
                <a:tab pos="355600" algn="l"/>
                <a:tab pos="356235" algn="l"/>
              </a:tabLst>
            </a:pPr>
            <a:r>
              <a:rPr sz="28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Reciprocal inhibition of the antagonistic muscle  (hamstring) through reciprocal innervation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877047" y="5390489"/>
            <a:ext cx="105854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000" b="1" spc="-120" dirty="0">
                <a:solidFill>
                  <a:srgbClr val="FF0000"/>
                </a:solidFill>
                <a:latin typeface="Arial"/>
                <a:cs typeface="Arial"/>
              </a:rPr>
              <a:t>inh</a:t>
            </a:r>
            <a:r>
              <a:rPr sz="2000" b="1" spc="-65" dirty="0">
                <a:solidFill>
                  <a:srgbClr val="FF0000"/>
                </a:solidFill>
                <a:latin typeface="Arial"/>
                <a:cs typeface="Arial"/>
              </a:rPr>
              <a:t>ibi</a:t>
            </a:r>
            <a:r>
              <a:rPr sz="2000" b="1" spc="-80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sz="2000" b="1" spc="-130" dirty="0">
                <a:solidFill>
                  <a:srgbClr val="FF0000"/>
                </a:solidFill>
                <a:latin typeface="Arial"/>
                <a:cs typeface="Arial"/>
              </a:rPr>
              <a:t>o</a:t>
            </a:r>
            <a:r>
              <a:rPr sz="2000" b="1" spc="-80" dirty="0">
                <a:solidFill>
                  <a:srgbClr val="FF0000"/>
                </a:solidFill>
                <a:latin typeface="Arial"/>
                <a:cs typeface="Arial"/>
              </a:rPr>
              <a:t>r</a:t>
            </a:r>
            <a:r>
              <a:rPr sz="2000" b="1" spc="-165" dirty="0">
                <a:solidFill>
                  <a:srgbClr val="FF0000"/>
                </a:solidFill>
                <a:latin typeface="Arial"/>
                <a:cs typeface="Arial"/>
              </a:rPr>
              <a:t>y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640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20641" y="6477609"/>
            <a:ext cx="90233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spc="-55" dirty="0">
                <a:solidFill>
                  <a:srgbClr val="888888"/>
                </a:solidFill>
                <a:latin typeface="Arial"/>
                <a:cs typeface="Arial"/>
              </a:rPr>
              <a:t>Amani </a:t>
            </a:r>
            <a:r>
              <a:rPr sz="1200" spc="-110" dirty="0">
                <a:solidFill>
                  <a:srgbClr val="888888"/>
                </a:solidFill>
                <a:latin typeface="Arial"/>
                <a:cs typeface="Arial"/>
              </a:rPr>
              <a:t>El</a:t>
            </a:r>
            <a:r>
              <a:rPr sz="1200" spc="-155" dirty="0">
                <a:solidFill>
                  <a:srgbClr val="888888"/>
                </a:solidFill>
                <a:latin typeface="Arial"/>
                <a:cs typeface="Arial"/>
              </a:rPr>
              <a:t> </a:t>
            </a:r>
            <a:r>
              <a:rPr sz="1200" spc="-45" dirty="0">
                <a:solidFill>
                  <a:srgbClr val="888888"/>
                </a:solidFill>
                <a:latin typeface="Arial"/>
                <a:cs typeface="Arial"/>
              </a:rPr>
              <a:t>Amin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065275"/>
            <a:ext cx="6912864" cy="56723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9144000" cy="1024255"/>
          </a:xfrm>
          <a:custGeom>
            <a:avLst/>
            <a:gdLst/>
            <a:ahLst/>
            <a:cxnLst/>
            <a:rect l="l" t="t" r="r" b="b"/>
            <a:pathLst>
              <a:path w="9144000" h="1024255">
                <a:moveTo>
                  <a:pt x="0" y="1024128"/>
                </a:moveTo>
                <a:lnTo>
                  <a:pt x="9144000" y="1024128"/>
                </a:lnTo>
                <a:lnTo>
                  <a:pt x="9144000" y="0"/>
                </a:lnTo>
                <a:lnTo>
                  <a:pt x="0" y="0"/>
                </a:lnTo>
                <a:lnTo>
                  <a:pt x="0" y="102412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8739" y="202176"/>
            <a:ext cx="9017255" cy="5661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600" b="1" spc="-5" dirty="0">
                <a:solidFill>
                  <a:srgbClr val="FF0000"/>
                </a:solidFill>
                <a:latin typeface="Arial"/>
                <a:cs typeface="Arial"/>
              </a:rPr>
              <a:t>Knee Jerk Reflex &amp; Reciprocal Inhibition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38194" y="5950458"/>
            <a:ext cx="5257800" cy="830580"/>
          </a:xfrm>
          <a:prstGeom prst="rect">
            <a:avLst/>
          </a:prstGeom>
          <a:solidFill>
            <a:srgbClr val="FFFF00"/>
          </a:solidFill>
          <a:ln w="25907">
            <a:solidFill>
              <a:srgbClr val="FF0000"/>
            </a:solidFill>
          </a:ln>
        </p:spPr>
        <p:txBody>
          <a:bodyPr vert="horz" wrap="square" lIns="0" tIns="26034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04"/>
              </a:spcBef>
            </a:pPr>
            <a:r>
              <a:rPr sz="2400" b="1" spc="-200" dirty="0">
                <a:latin typeface="Arial"/>
                <a:cs typeface="Arial"/>
              </a:rPr>
              <a:t>Significance </a:t>
            </a:r>
            <a:r>
              <a:rPr sz="2400" b="1" spc="-110" dirty="0">
                <a:latin typeface="Arial"/>
                <a:cs typeface="Arial"/>
              </a:rPr>
              <a:t>of </a:t>
            </a:r>
            <a:r>
              <a:rPr sz="2400" b="1" spc="-170" dirty="0">
                <a:latin typeface="Arial"/>
                <a:cs typeface="Arial"/>
              </a:rPr>
              <a:t>reciprocal</a:t>
            </a:r>
            <a:r>
              <a:rPr sz="2400" b="1" spc="-135" dirty="0">
                <a:latin typeface="Arial"/>
                <a:cs typeface="Arial"/>
              </a:rPr>
              <a:t> </a:t>
            </a:r>
            <a:r>
              <a:rPr sz="2400" b="1" spc="-120" dirty="0">
                <a:latin typeface="Arial"/>
                <a:cs typeface="Arial"/>
              </a:rPr>
              <a:t>Inhibition:</a:t>
            </a:r>
            <a:endParaRPr sz="2400" dirty="0">
              <a:latin typeface="Arial"/>
              <a:cs typeface="Arial"/>
            </a:endParaRPr>
          </a:p>
          <a:p>
            <a:pPr marL="377190" indent="-286385">
              <a:lnSpc>
                <a:spcPct val="100000"/>
              </a:lnSpc>
              <a:buClr>
                <a:srgbClr val="F303A2"/>
              </a:buClr>
              <a:buFont typeface="Wingdings"/>
              <a:buChar char=""/>
              <a:tabLst>
                <a:tab pos="377190" algn="l"/>
                <a:tab pos="377825" algn="l"/>
              </a:tabLst>
            </a:pPr>
            <a:r>
              <a:rPr sz="2400" spc="-60" dirty="0">
                <a:latin typeface="Arial"/>
                <a:cs typeface="Arial"/>
              </a:rPr>
              <a:t>Vital </a:t>
            </a:r>
            <a:r>
              <a:rPr sz="2400" spc="-30" dirty="0">
                <a:latin typeface="Arial"/>
                <a:cs typeface="Arial"/>
              </a:rPr>
              <a:t>in </a:t>
            </a:r>
            <a:r>
              <a:rPr sz="2400" spc="-75" dirty="0">
                <a:latin typeface="Arial"/>
                <a:cs typeface="Arial"/>
              </a:rPr>
              <a:t>coordinating </a:t>
            </a:r>
            <a:r>
              <a:rPr sz="2400" spc="-90" dirty="0">
                <a:latin typeface="Arial"/>
                <a:cs typeface="Arial"/>
              </a:rPr>
              <a:t>body</a:t>
            </a:r>
            <a:r>
              <a:rPr sz="2400" spc="-360" dirty="0">
                <a:latin typeface="Arial"/>
                <a:cs typeface="Arial"/>
              </a:rPr>
              <a:t> </a:t>
            </a:r>
            <a:r>
              <a:rPr sz="2400" spc="-100" dirty="0">
                <a:latin typeface="Arial"/>
                <a:cs typeface="Arial"/>
              </a:rPr>
              <a:t>movements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803772" y="3295903"/>
            <a:ext cx="2974340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b="1" spc="-150" dirty="0">
                <a:solidFill>
                  <a:srgbClr val="FF0000"/>
                </a:solidFill>
                <a:latin typeface="Arial"/>
                <a:cs typeface="Arial"/>
              </a:rPr>
              <a:t>Antagonistic muscle  is inhibited</a:t>
            </a:r>
            <a:endParaRPr sz="2800" spc="-15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227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1236725"/>
            <a:ext cx="8944610" cy="499624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546100" marR="753110" indent="-533400">
              <a:lnSpc>
                <a:spcPts val="3020"/>
              </a:lnSpc>
              <a:spcBef>
                <a:spcPts val="48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545465" algn="l"/>
                <a:tab pos="546100" algn="l"/>
              </a:tabLst>
            </a:pP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They are carried out clinically to test the integrity of  reflex arc.</a:t>
            </a:r>
          </a:p>
          <a:p>
            <a:pPr marL="546100" marR="5080" indent="-533400">
              <a:lnSpc>
                <a:spcPts val="3020"/>
              </a:lnSpc>
              <a:spcBef>
                <a:spcPts val="680"/>
              </a:spcBef>
              <a:buClr>
                <a:srgbClr val="F303A2"/>
              </a:buClr>
              <a:buFont typeface="Wingdings"/>
              <a:buChar char=""/>
              <a:tabLst>
                <a:tab pos="545465" algn="l"/>
                <a:tab pos="546100" algn="l"/>
                <a:tab pos="2134235" algn="l"/>
              </a:tabLst>
            </a:pPr>
            <a:r>
              <a:rPr sz="2400" b="1" dirty="0">
                <a:solidFill>
                  <a:srgbClr val="FF0000"/>
                </a:solidFill>
                <a:latin typeface="Comic Sans MS" panose="030F0702030302020204" pitchFamily="66" charset="0"/>
                <a:cs typeface="Arial"/>
              </a:rPr>
              <a:t>A-reflexia	</a:t>
            </a: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or </a:t>
            </a:r>
            <a:r>
              <a:rPr sz="2400" b="1" dirty="0">
                <a:solidFill>
                  <a:srgbClr val="FF0000"/>
                </a:solidFill>
                <a:latin typeface="Comic Sans MS" panose="030F0702030302020204" pitchFamily="66" charset="0"/>
                <a:cs typeface="Arial"/>
              </a:rPr>
              <a:t>hypo-reflexia </a:t>
            </a: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(hypo-tonia) indicates that the  reflex arc is interrupted at one of its components by:</a:t>
            </a:r>
          </a:p>
          <a:p>
            <a:pPr marL="1003300" lvl="1" indent="-533400">
              <a:spcBef>
                <a:spcPts val="29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Lesions of lower motor neuron </a:t>
            </a:r>
            <a:r>
              <a:rPr sz="2400" i="1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e.g. poliomyelitis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1003300" lvl="1" indent="-533400">
              <a:spcBef>
                <a:spcPts val="34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Peripheral nerve lesions </a:t>
            </a:r>
            <a:r>
              <a:rPr sz="2400" i="1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e.g. peripheral neuropathy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1003300" marR="796290" lvl="1" indent="-533400">
              <a:lnSpc>
                <a:spcPts val="3030"/>
              </a:lnSpc>
              <a:spcBef>
                <a:spcPts val="71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Neuromuscular junction disorder </a:t>
            </a:r>
            <a:r>
              <a:rPr sz="2400" i="1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e.g. myasthenia  gravis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1003300" lvl="1" indent="-533400">
              <a:spcBef>
                <a:spcPts val="28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Primary muscle disorder </a:t>
            </a:r>
            <a:r>
              <a:rPr sz="2400" i="1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e.g. myopathy</a:t>
            </a:r>
            <a:endParaRPr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546100" indent="-533400">
              <a:spcBef>
                <a:spcPts val="33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545465" algn="l"/>
                <a:tab pos="546100" algn="l"/>
              </a:tabLst>
            </a:pPr>
            <a:r>
              <a:rPr sz="2400" b="1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Hyper-reflexia </a:t>
            </a: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(hyper-tonia): exaggerated deep reflexes.</a:t>
            </a:r>
          </a:p>
          <a:p>
            <a:pPr marL="1003300" lvl="1" indent="-533400">
              <a:spcBef>
                <a:spcPts val="340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Upper motor neuron lesion.</a:t>
            </a:r>
          </a:p>
          <a:p>
            <a:pPr marL="1003300" lvl="1" indent="-533400">
              <a:spcBef>
                <a:spcPts val="335"/>
              </a:spcBef>
              <a:buClr>
                <a:srgbClr val="FF0000"/>
              </a:buClr>
              <a:buFont typeface="Wingdings" panose="05000000000000000000" pitchFamily="2" charset="2"/>
              <a:buChar char="§"/>
              <a:tabLst>
                <a:tab pos="1003300" algn="l"/>
                <a:tab pos="1003935" algn="l"/>
              </a:tabLst>
            </a:pP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Anxiety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9144000" cy="1108075"/>
          </a:xfrm>
          <a:custGeom>
            <a:avLst/>
            <a:gdLst/>
            <a:ahLst/>
            <a:cxnLst/>
            <a:rect l="l" t="t" r="r" b="b"/>
            <a:pathLst>
              <a:path w="9144000" h="1108075">
                <a:moveTo>
                  <a:pt x="0" y="1107948"/>
                </a:moveTo>
                <a:lnTo>
                  <a:pt x="9144000" y="1107948"/>
                </a:lnTo>
                <a:lnTo>
                  <a:pt x="9144000" y="0"/>
                </a:lnTo>
                <a:lnTo>
                  <a:pt x="0" y="0"/>
                </a:lnTo>
                <a:lnTo>
                  <a:pt x="0" y="110794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8739" y="0"/>
            <a:ext cx="9065261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 rtl="0" eaLnBrk="0" fontAlgn="base" hangingPunct="0">
              <a:spcBef>
                <a:spcPts val="100"/>
              </a:spcBef>
              <a:spcAft>
                <a:spcPct val="0"/>
              </a:spcAft>
            </a:pPr>
            <a:r>
              <a:rPr sz="3200" kern="1200" spc="-5" dirty="0">
                <a:solidFill>
                  <a:srgbClr val="FF0000"/>
                </a:solidFill>
              </a:rPr>
              <a:t>What is the Clinical Significance of Tendon Reflexes ?</a:t>
            </a:r>
          </a:p>
        </p:txBody>
      </p:sp>
    </p:spTree>
    <p:extLst>
      <p:ext uri="{BB962C8B-B14F-4D97-AF65-F5344CB8AC3E}">
        <p14:creationId xmlns:p14="http://schemas.microsoft.com/office/powerpoint/2010/main" val="25422414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/>
            </a:r>
            <a:b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</a:br>
            <a:r>
              <a:rPr lang="en-US" sz="3600" b="1" spc="-5" dirty="0">
                <a:solidFill>
                  <a:srgbClr val="FF0000"/>
                </a:solidFill>
                <a:latin typeface="Arial"/>
                <a:cs typeface="Arial"/>
              </a:rPr>
              <a:t>Supraspinal control of Stretch Reflex-</a:t>
            </a:r>
            <a:r>
              <a:rPr lang="en-US" sz="3600" b="1" spc="-5" dirty="0">
                <a:solidFill>
                  <a:srgbClr val="00B050"/>
                </a:solidFill>
                <a:latin typeface="Arial"/>
                <a:cs typeface="Arial"/>
              </a:rPr>
              <a:t>2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  <a:t/>
            </a:r>
            <a:b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17638"/>
            <a:ext cx="4648200" cy="52117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199" y="1417638"/>
            <a:ext cx="4267201" cy="5287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18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 sz="3200" b="1" kern="0" dirty="0">
                <a:solidFill>
                  <a:srgbClr val="FF0000"/>
                </a:solidFill>
                <a:latin typeface="Arial"/>
                <a:cs typeface="Arial"/>
              </a:rPr>
              <a:t>Factors that Influence Stretch</a:t>
            </a:r>
            <a:r>
              <a:rPr lang="en-GB" sz="3200" b="1" kern="0" spc="-19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GB" sz="3200" b="1" kern="0" spc="-5" dirty="0">
                <a:solidFill>
                  <a:srgbClr val="FF0000"/>
                </a:solidFill>
                <a:latin typeface="Arial"/>
                <a:cs typeface="Arial"/>
              </a:rPr>
              <a:t>Reflex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8042922"/>
              </p:ext>
            </p:extLst>
          </p:nvPr>
        </p:nvGraphicFramePr>
        <p:xfrm>
          <a:off x="0" y="1434699"/>
          <a:ext cx="9144000" cy="5025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53312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Facilitation</a:t>
                      </a:r>
                      <a:endParaRPr lang="en-US" sz="24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Inhibition</a:t>
                      </a:r>
                      <a:endParaRPr lang="en-US" sz="2400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94576">
                <a:tc>
                  <a:txBody>
                    <a:bodyPr/>
                    <a:lstStyle/>
                    <a:p>
                      <a:pPr marL="342900" indent="-342900" algn="l">
                        <a:buAutoNum type="arabicPeriod"/>
                      </a:pPr>
                      <a:r>
                        <a:rPr lang="en-GB" sz="1800" b="1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Supraspinal factors:</a:t>
                      </a:r>
                      <a:r>
                        <a:rPr lang="en-GB" sz="1800" b="1" baseline="0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indent="0" algn="l">
                        <a:buNone/>
                      </a:pPr>
                      <a:endParaRPr lang="en-GB" sz="1800" b="1" baseline="0" dirty="0" smtClean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400050" indent="-400050" algn="l">
                        <a:buFont typeface="+mj-lt"/>
                        <a:buAutoNum type="romanUcPeriod"/>
                      </a:pPr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motor area 4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400050" indent="-400050" algn="l">
                        <a:buFont typeface="+mj-lt"/>
                        <a:buAutoNum type="romanUcPeriod"/>
                      </a:pP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Vestibular nucleus </a:t>
                      </a:r>
                    </a:p>
                    <a:p>
                      <a:pPr marL="400050" indent="-400050" algn="l">
                        <a:buFont typeface="+mj-lt"/>
                        <a:buAutoNum type="romanUcPeriod"/>
                      </a:pP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Pontine Reticular Formation</a:t>
                      </a:r>
                    </a:p>
                    <a:p>
                      <a:pPr marL="400050" indent="-400050" algn="l">
                        <a:buFont typeface="+mj-lt"/>
                        <a:buAutoNum type="romanUcPeriod"/>
                      </a:pP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Neocerebellum</a:t>
                      </a: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l"/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Supraspinal factors: </a:t>
                      </a:r>
                    </a:p>
                    <a:p>
                      <a:pPr algn="l"/>
                      <a:endParaRPr lang="en-US" sz="18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400050" indent="-400050" algn="l">
                        <a:buFont typeface="+mj-lt"/>
                        <a:buAutoNum type="romanUcPeriod"/>
                      </a:pP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suppressor</a:t>
                      </a:r>
                      <a:r>
                        <a:rPr lang="en-US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area 4 and </a:t>
                      </a: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area 6</a:t>
                      </a: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400050" indent="-400050" algn="l">
                        <a:buFont typeface="+mj-lt"/>
                        <a:buAutoNum type="romanUcPeriod"/>
                      </a:pP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Basal ganglia , </a:t>
                      </a:r>
                    </a:p>
                    <a:p>
                      <a:pPr marL="400050" indent="-400050" algn="l">
                        <a:buFont typeface="+mj-lt"/>
                        <a:buAutoNum type="romanUcPeriod"/>
                      </a:pP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Red Nucleus .</a:t>
                      </a:r>
                    </a:p>
                    <a:p>
                      <a:pPr marL="400050" indent="-400050" algn="l">
                        <a:buFont typeface="+mj-lt"/>
                        <a:buAutoNum type="romanUcPeriod"/>
                      </a:pP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Medullary Reticular formation .</a:t>
                      </a:r>
                    </a:p>
                    <a:p>
                      <a:pPr marL="400050" indent="-400050" algn="l">
                        <a:buFont typeface="+mj-lt"/>
                        <a:buAutoNum type="romanUcPeriod"/>
                      </a:pP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Paleocerebellum</a:t>
                      </a:r>
                      <a:r>
                        <a:rPr lang="en-US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)</a:t>
                      </a:r>
                    </a:p>
                    <a:p>
                      <a:pPr marL="400050" indent="-400050" algn="l">
                        <a:buFont typeface="+mj-lt"/>
                        <a:buAutoNum type="romanUcPeriod"/>
                      </a:pPr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545104">
                <a:tc>
                  <a:txBody>
                    <a:bodyPr/>
                    <a:lstStyle/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r>
                        <a:rPr lang="en-GB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Noxious painful stimulus</a:t>
                      </a:r>
                    </a:p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Anxiety</a:t>
                      </a:r>
                    </a:p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r>
                        <a:rPr lang="en-GB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Jendrassik-manuver</a:t>
                      </a:r>
                    </a:p>
                    <a:p>
                      <a:pPr algn="l"/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r>
                        <a:rPr lang="en-GB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Excessive muscle stretch  </a:t>
                      </a:r>
                    </a:p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 stimulation of Golgi tendon organ ).</a:t>
                      </a:r>
                    </a:p>
                    <a:p>
                      <a:pPr algn="l"/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r>
                        <a:rPr lang="en-GB" sz="18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Muscle contraction</a:t>
                      </a:r>
                    </a:p>
                    <a:p>
                      <a:pPr algn="l"/>
                      <a:endParaRPr lang="en-US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6147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957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bandhayoga.com/images/Blog/blog_7_shot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934269"/>
            <a:ext cx="8077200" cy="3923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763000" cy="12954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sz="28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It is a reflex in which there is a </a:t>
            </a:r>
            <a:r>
              <a:rPr lang="en-US" altLang="en-US" sz="28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reflex relaxation </a:t>
            </a:r>
            <a:r>
              <a:rPr lang="en-US" altLang="en-US" sz="28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(or lengthening) of a muscles in response to </a:t>
            </a:r>
            <a:r>
              <a:rPr lang="en-US" altLang="en-US" sz="2800" b="1" dirty="0" smtClean="0">
                <a:latin typeface="Comic Sans MS" panose="030F0702030302020204" pitchFamily="66" charset="0"/>
                <a:cs typeface="Arial" panose="020B0604020202020204" pitchFamily="34" charset="0"/>
              </a:rPr>
              <a:t>excessive stretch or contraction </a:t>
            </a:r>
            <a:r>
              <a:rPr lang="en-US" altLang="en-US" sz="28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of that muscles. 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12510"/>
            <a:ext cx="9144000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kern="0" dirty="0" smtClean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Golgi </a:t>
            </a:r>
            <a:r>
              <a:rPr lang="en-US" sz="3600" b="1" kern="0" dirty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Tendon Reflex (Inverse Stretch Reflex)</a:t>
            </a:r>
          </a:p>
        </p:txBody>
      </p:sp>
    </p:spTree>
    <p:extLst>
      <p:ext uri="{BB962C8B-B14F-4D97-AF65-F5344CB8AC3E}">
        <p14:creationId xmlns:p14="http://schemas.microsoft.com/office/powerpoint/2010/main" val="232862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>
          <a:xfrm>
            <a:off x="442415" y="274638"/>
            <a:ext cx="8244385" cy="646331"/>
          </a:xfrm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911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56674" name="Picture 2" descr="http://classconnection.s3.amazonaws.com/544/flashcards/666544/png/golgi_tendon_reflex1317965346548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8382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42415" y="274638"/>
            <a:ext cx="86868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kern="0" dirty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Inverse Stretch Reflex </a:t>
            </a:r>
          </a:p>
        </p:txBody>
      </p:sp>
    </p:spTree>
    <p:extLst>
      <p:ext uri="{BB962C8B-B14F-4D97-AF65-F5344CB8AC3E}">
        <p14:creationId xmlns:p14="http://schemas.microsoft.com/office/powerpoint/2010/main" val="22693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http://www.neurobiography.info/images/teaching/golgi_tendon_organ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391" y="1531441"/>
            <a:ext cx="3429000" cy="4945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5867400" cy="57150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2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Neural pathway:</a:t>
            </a:r>
            <a:endParaRPr lang="en-US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6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Stimulus:</a:t>
            </a:r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↑</a:t>
            </a:r>
            <a:r>
              <a:rPr lang="en-US" sz="2600" dirty="0" err="1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ed</a:t>
            </a: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muscle tension by;</a:t>
            </a: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2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Overstretch or </a:t>
            </a: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2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Severe contraction 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6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Receptors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:</a:t>
            </a:r>
            <a:r>
              <a:rPr lang="en-US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Golgi tendon organs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2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1) Site</a:t>
            </a:r>
            <a:r>
              <a:rPr lang="en-US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:</a:t>
            </a:r>
            <a:r>
              <a:rPr lang="en-US" sz="26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tendons of skeletal ms in series with ms fibers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2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2) Structure:</a:t>
            </a:r>
            <a:r>
              <a:rPr lang="en-US" sz="2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2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Are encapsulated sensory receptor </a:t>
            </a:r>
          </a:p>
          <a:p>
            <a:pPr lvl="1"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2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6-20 elastic fibers 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2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3) Innervations: </a:t>
            </a:r>
            <a:endParaRPr lang="en-US" sz="2600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Type </a:t>
            </a:r>
            <a:r>
              <a:rPr lang="en-US" sz="2600" dirty="0" err="1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Ib</a:t>
            </a:r>
            <a:r>
              <a:rPr lang="en-US" sz="2600" dirty="0" smtClean="0">
                <a:latin typeface="Comic Sans MS" panose="030F0702030302020204" pitchFamily="66" charset="0"/>
                <a:ea typeface="Arial Unicode MS" pitchFamily="34" charset="-128"/>
                <a:cs typeface="Arial Unicode MS" pitchFamily="34" charset="-128"/>
              </a:rPr>
              <a:t> afferent fibres</a:t>
            </a:r>
          </a:p>
          <a:p>
            <a:pPr eaLnBrk="1" hangingPunct="1">
              <a:defRPr/>
            </a:pPr>
            <a:endParaRPr lang="en-US" sz="2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defRPr/>
            </a:pPr>
            <a:endParaRPr lang="en-US" sz="2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eaLnBrk="1" hangingPunct="1">
              <a:defRPr/>
            </a:pPr>
            <a:endParaRPr lang="en-US" sz="26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21609" y="46074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spc="-5" dirty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Inverse Stretch Reflex-</a:t>
            </a:r>
            <a:r>
              <a:rPr lang="en-US" sz="3600" b="1" spc="-5" dirty="0">
                <a:solidFill>
                  <a:srgbClr val="00B050"/>
                </a:solidFill>
                <a:latin typeface="Arial"/>
                <a:ea typeface="+mj-ea"/>
                <a:cs typeface="Arial"/>
              </a:rPr>
              <a:t>2</a:t>
            </a:r>
            <a:r>
              <a:rPr lang="en-US" sz="3600" b="1" spc="-5" dirty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517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4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48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48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48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48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4800600" cy="5562600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0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Receptors: GTOs</a:t>
            </a:r>
          </a:p>
          <a:p>
            <a:pPr eaLnBrk="1" hangingPunct="1"/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Stimulated by ↑</a:t>
            </a:r>
            <a:r>
              <a:rPr lang="en-US" altLang="en-US" sz="2000" dirty="0" err="1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ed</a:t>
            </a:r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muscle tension caused by </a:t>
            </a:r>
            <a:r>
              <a:rPr lang="en-US" altLang="en-US" sz="20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passive overstretch</a:t>
            </a:r>
            <a:r>
              <a:rPr lang="en-US" altLang="en-US" sz="2000" dirty="0" smtClean="0">
                <a:solidFill>
                  <a:srgbClr val="00206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or </a:t>
            </a:r>
            <a:r>
              <a:rPr lang="en-US" altLang="en-US" sz="2000" b="1" dirty="0" smtClean="0">
                <a:solidFill>
                  <a:srgbClr val="00206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active contraction</a:t>
            </a:r>
            <a:r>
              <a:rPr lang="en-US" altLang="en-US" sz="2000" dirty="0" smtClean="0">
                <a:solidFill>
                  <a:srgbClr val="00206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of the muscle</a:t>
            </a:r>
          </a:p>
          <a:p>
            <a:pPr eaLnBrk="1" hangingPunct="1"/>
            <a:r>
              <a:rPr lang="en-US" altLang="en-US" sz="20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Afferents:</a:t>
            </a:r>
          </a:p>
          <a:p>
            <a:pPr eaLnBrk="1" hangingPunct="1"/>
            <a:r>
              <a:rPr lang="en-US" altLang="en-US" sz="2000" dirty="0" err="1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Ib</a:t>
            </a:r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fibers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0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Center (spinal cord) </a:t>
            </a:r>
            <a:r>
              <a:rPr lang="en-US" altLang="en-US" sz="2000" b="1" u="sng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endParaRPr lang="en-US" altLang="en-US" sz="2000" dirty="0" smtClean="0"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000" b="1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a)</a:t>
            </a:r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inhibitory interneurons→ inhibit the α-MNs supplying the same muscle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000" b="1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b)</a:t>
            </a:r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excitatory interneurons→ excite the α-MNs supplying the antagonistic muscle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0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Response:</a:t>
            </a:r>
            <a:endParaRPr lang="en-US" altLang="en-US" sz="2000" dirty="0" smtClean="0">
              <a:solidFill>
                <a:srgbClr val="C00000"/>
              </a:solidFill>
              <a:latin typeface="Comic Sans MS" panose="030F0702030302020204" pitchFamily="66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eaLnBrk="1" hangingPunct="1"/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Relaxation of the same muscle </a:t>
            </a:r>
          </a:p>
          <a:p>
            <a:pPr eaLnBrk="1" hangingPunct="1"/>
            <a:r>
              <a:rPr lang="en-US" altLang="en-US" sz="2000" dirty="0" smtClean="0">
                <a:latin typeface="Comic Sans MS" panose="030F0702030302020204" pitchFamily="66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Contraction of antagonistic group of muscles.</a:t>
            </a:r>
          </a:p>
          <a:p>
            <a:pPr eaLnBrk="1" hangingPunct="1"/>
            <a:endParaRPr lang="en-US" altLang="en-US" sz="24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855" y="6927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spc="-5" dirty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Golgi Tendon Organs (GTOs)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769441"/>
            <a:ext cx="4267200" cy="563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0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Significance</a:t>
            </a:r>
            <a:endParaRPr lang="en-US" sz="5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altLang="en-US" dirty="0" smtClean="0">
                <a:latin typeface="Comic Sans MS" panose="030F0702030302020204" pitchFamily="66" charset="0"/>
              </a:rPr>
              <a:t>This reflex protects muscle from rupture &amp; tendon from avulsion and tear.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3048000"/>
            <a:ext cx="6791533" cy="373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3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5400" b="1" kern="0" dirty="0">
                <a:solidFill>
                  <a:srgbClr val="FF0000"/>
                </a:solidFill>
                <a:latin typeface="Arial"/>
                <a:cs typeface="Arial"/>
              </a:rPr>
              <a:t>What is a Stretch</a:t>
            </a:r>
            <a:r>
              <a:rPr lang="en-US" sz="5400" b="1" kern="0" spc="-9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5400" b="1" kern="0" spc="-5" dirty="0">
                <a:solidFill>
                  <a:srgbClr val="FF0000"/>
                </a:solidFill>
                <a:latin typeface="Arial"/>
                <a:cs typeface="Arial"/>
              </a:rPr>
              <a:t>Reflex?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It is a reflex contraction of a muscle when it is </a:t>
            </a:r>
            <a:r>
              <a:rPr lang="en-US" dirty="0" smtClean="0">
                <a:latin typeface="Comic Sans MS" panose="030F0702030302020204" pitchFamily="66" charset="0"/>
              </a:rPr>
              <a:t>moderately stretched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It is a monosynaptic reflex (also known as myotatic reflex</a:t>
            </a:r>
            <a:r>
              <a:rPr lang="en-US" dirty="0" smtClean="0">
                <a:latin typeface="Comic Sans MS" panose="030F0702030302020204" pitchFamily="66" charset="0"/>
              </a:rPr>
              <a:t>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anose="030F0702030302020204" pitchFamily="66" charset="0"/>
              </a:rPr>
              <a:t>It has two components: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dynamic </a:t>
            </a:r>
            <a:r>
              <a:rPr lang="en-US" dirty="0">
                <a:latin typeface="Comic Sans MS" panose="030F0702030302020204" pitchFamily="66" charset="0"/>
              </a:rPr>
              <a:t>stretch reflex (</a:t>
            </a:r>
            <a:r>
              <a:rPr lang="en-US" dirty="0">
                <a:solidFill>
                  <a:srgbClr val="0070C0"/>
                </a:solidFill>
                <a:latin typeface="Comic Sans MS" panose="030F0702030302020204" pitchFamily="66" charset="0"/>
              </a:rPr>
              <a:t>patellar-tendon </a:t>
            </a:r>
            <a:r>
              <a:rPr lang="en-US" dirty="0">
                <a:latin typeface="Comic Sans MS" panose="030F0702030302020204" pitchFamily="66" charset="0"/>
              </a:rPr>
              <a:t>or 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knee jerk </a:t>
            </a:r>
            <a:r>
              <a:rPr lang="en-US" dirty="0">
                <a:latin typeface="Comic Sans MS" panose="030F0702030302020204" pitchFamily="66" charset="0"/>
              </a:rPr>
              <a:t>reflex) </a:t>
            </a:r>
            <a:endParaRPr lang="en-US" dirty="0" smtClean="0">
              <a:latin typeface="Comic Sans MS" panose="030F0702030302020204" pitchFamily="66" charset="0"/>
            </a:endParaRP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static</a:t>
            </a:r>
            <a:r>
              <a:rPr lang="en-US" dirty="0">
                <a:latin typeface="Comic Sans MS" panose="030F0702030302020204" pitchFamily="66" charset="0"/>
              </a:rPr>
              <a:t> stretch </a:t>
            </a:r>
            <a:r>
              <a:rPr lang="en-US" dirty="0" smtClean="0">
                <a:latin typeface="Comic Sans MS" panose="030F0702030302020204" pitchFamily="66" charset="0"/>
              </a:rPr>
              <a:t>( muscle tone)</a:t>
            </a:r>
            <a:endParaRPr lang="en-US" dirty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dirty="0">
              <a:latin typeface="Comic Sans MS" panose="030F0702030302020204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8632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533034"/>
            <a:ext cx="6553200" cy="631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9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30873" y="1355089"/>
            <a:ext cx="2733675" cy="822960"/>
          </a:xfrm>
          <a:custGeom>
            <a:avLst/>
            <a:gdLst/>
            <a:ahLst/>
            <a:cxnLst/>
            <a:rect l="l" t="t" r="r" b="b"/>
            <a:pathLst>
              <a:path w="2733675" h="822960">
                <a:moveTo>
                  <a:pt x="0" y="822960"/>
                </a:moveTo>
                <a:lnTo>
                  <a:pt x="2733675" y="822960"/>
                </a:lnTo>
                <a:lnTo>
                  <a:pt x="2733675" y="0"/>
                </a:lnTo>
                <a:lnTo>
                  <a:pt x="0" y="0"/>
                </a:lnTo>
                <a:lnTo>
                  <a:pt x="0" y="822960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45992" y="1355089"/>
            <a:ext cx="2985135" cy="822960"/>
          </a:xfrm>
          <a:custGeom>
            <a:avLst/>
            <a:gdLst/>
            <a:ahLst/>
            <a:cxnLst/>
            <a:rect l="l" t="t" r="r" b="b"/>
            <a:pathLst>
              <a:path w="2985135" h="822960">
                <a:moveTo>
                  <a:pt x="0" y="822960"/>
                </a:moveTo>
                <a:lnTo>
                  <a:pt x="2984881" y="822960"/>
                </a:lnTo>
                <a:lnTo>
                  <a:pt x="2984881" y="0"/>
                </a:lnTo>
                <a:lnTo>
                  <a:pt x="0" y="0"/>
                </a:lnTo>
                <a:lnTo>
                  <a:pt x="0" y="82296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6230873" y="2178050"/>
            <a:ext cx="2733675" cy="1621790"/>
          </a:xfrm>
          <a:custGeom>
            <a:avLst/>
            <a:gdLst/>
            <a:ahLst/>
            <a:cxnLst/>
            <a:rect l="l" t="t" r="r" b="b"/>
            <a:pathLst>
              <a:path w="2733675" h="1621789">
                <a:moveTo>
                  <a:pt x="0" y="1621789"/>
                </a:moveTo>
                <a:lnTo>
                  <a:pt x="2733675" y="1621789"/>
                </a:lnTo>
                <a:lnTo>
                  <a:pt x="2733675" y="0"/>
                </a:lnTo>
                <a:lnTo>
                  <a:pt x="0" y="0"/>
                </a:lnTo>
                <a:lnTo>
                  <a:pt x="0" y="1621789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3245992" y="2178050"/>
            <a:ext cx="2985135" cy="1621790"/>
          </a:xfrm>
          <a:custGeom>
            <a:avLst/>
            <a:gdLst/>
            <a:ahLst/>
            <a:cxnLst/>
            <a:rect l="l" t="t" r="r" b="b"/>
            <a:pathLst>
              <a:path w="2985135" h="1621789">
                <a:moveTo>
                  <a:pt x="0" y="1621789"/>
                </a:moveTo>
                <a:lnTo>
                  <a:pt x="2984881" y="1621789"/>
                </a:lnTo>
                <a:lnTo>
                  <a:pt x="2984881" y="0"/>
                </a:lnTo>
                <a:lnTo>
                  <a:pt x="0" y="0"/>
                </a:lnTo>
                <a:lnTo>
                  <a:pt x="0" y="1621789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30873" y="3799878"/>
            <a:ext cx="2733675" cy="1123950"/>
          </a:xfrm>
          <a:custGeom>
            <a:avLst/>
            <a:gdLst/>
            <a:ahLst/>
            <a:cxnLst/>
            <a:rect l="l" t="t" r="r" b="b"/>
            <a:pathLst>
              <a:path w="2733675" h="1123950">
                <a:moveTo>
                  <a:pt x="0" y="1123530"/>
                </a:moveTo>
                <a:lnTo>
                  <a:pt x="2733675" y="1123530"/>
                </a:lnTo>
                <a:lnTo>
                  <a:pt x="2733675" y="0"/>
                </a:lnTo>
                <a:lnTo>
                  <a:pt x="0" y="0"/>
                </a:lnTo>
                <a:lnTo>
                  <a:pt x="0" y="1123530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3245992" y="3799878"/>
            <a:ext cx="2985135" cy="1123950"/>
          </a:xfrm>
          <a:custGeom>
            <a:avLst/>
            <a:gdLst/>
            <a:ahLst/>
            <a:cxnLst/>
            <a:rect l="l" t="t" r="r" b="b"/>
            <a:pathLst>
              <a:path w="2985135" h="1123950">
                <a:moveTo>
                  <a:pt x="0" y="1123530"/>
                </a:moveTo>
                <a:lnTo>
                  <a:pt x="2984881" y="1123530"/>
                </a:lnTo>
                <a:lnTo>
                  <a:pt x="2984881" y="0"/>
                </a:lnTo>
                <a:lnTo>
                  <a:pt x="0" y="0"/>
                </a:lnTo>
                <a:lnTo>
                  <a:pt x="0" y="112353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30873" y="4923370"/>
            <a:ext cx="2733675" cy="1123950"/>
          </a:xfrm>
          <a:custGeom>
            <a:avLst/>
            <a:gdLst/>
            <a:ahLst/>
            <a:cxnLst/>
            <a:rect l="l" t="t" r="r" b="b"/>
            <a:pathLst>
              <a:path w="2733675" h="1123950">
                <a:moveTo>
                  <a:pt x="0" y="1123530"/>
                </a:moveTo>
                <a:lnTo>
                  <a:pt x="2733675" y="1123530"/>
                </a:lnTo>
                <a:lnTo>
                  <a:pt x="2733675" y="0"/>
                </a:lnTo>
                <a:lnTo>
                  <a:pt x="0" y="0"/>
                </a:lnTo>
                <a:lnTo>
                  <a:pt x="0" y="1123530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3245992" y="4923370"/>
            <a:ext cx="2985135" cy="1123950"/>
          </a:xfrm>
          <a:custGeom>
            <a:avLst/>
            <a:gdLst/>
            <a:ahLst/>
            <a:cxnLst/>
            <a:rect l="l" t="t" r="r" b="b"/>
            <a:pathLst>
              <a:path w="2985135" h="1123950">
                <a:moveTo>
                  <a:pt x="0" y="1123530"/>
                </a:moveTo>
                <a:lnTo>
                  <a:pt x="2984881" y="1123530"/>
                </a:lnTo>
                <a:lnTo>
                  <a:pt x="2984881" y="0"/>
                </a:lnTo>
                <a:lnTo>
                  <a:pt x="0" y="0"/>
                </a:lnTo>
                <a:lnTo>
                  <a:pt x="0" y="112353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230873" y="6046889"/>
            <a:ext cx="2733675" cy="622935"/>
          </a:xfrm>
          <a:custGeom>
            <a:avLst/>
            <a:gdLst/>
            <a:ahLst/>
            <a:cxnLst/>
            <a:rect l="l" t="t" r="r" b="b"/>
            <a:pathLst>
              <a:path w="2733675" h="622934">
                <a:moveTo>
                  <a:pt x="0" y="622465"/>
                </a:moveTo>
                <a:lnTo>
                  <a:pt x="2733675" y="622465"/>
                </a:lnTo>
                <a:lnTo>
                  <a:pt x="2733675" y="0"/>
                </a:lnTo>
                <a:lnTo>
                  <a:pt x="0" y="0"/>
                </a:lnTo>
                <a:lnTo>
                  <a:pt x="0" y="622465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245992" y="6046889"/>
            <a:ext cx="2985135" cy="622935"/>
          </a:xfrm>
          <a:custGeom>
            <a:avLst/>
            <a:gdLst/>
            <a:ahLst/>
            <a:cxnLst/>
            <a:rect l="l" t="t" r="r" b="b"/>
            <a:pathLst>
              <a:path w="2985135" h="622934">
                <a:moveTo>
                  <a:pt x="0" y="622465"/>
                </a:moveTo>
                <a:lnTo>
                  <a:pt x="2984881" y="622465"/>
                </a:lnTo>
                <a:lnTo>
                  <a:pt x="2984881" y="0"/>
                </a:lnTo>
                <a:lnTo>
                  <a:pt x="0" y="0"/>
                </a:lnTo>
                <a:lnTo>
                  <a:pt x="0" y="62246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406896" y="1301496"/>
            <a:ext cx="2488692" cy="679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034783" y="1667255"/>
            <a:ext cx="1149096" cy="6797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468623" y="1438655"/>
            <a:ext cx="2566416" cy="7894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132576" y="2124455"/>
            <a:ext cx="2880360" cy="6797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132576" y="2490216"/>
            <a:ext cx="1386840" cy="6797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147060" y="2124455"/>
            <a:ext cx="2880360" cy="6797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147060" y="2490216"/>
            <a:ext cx="1234439" cy="6797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132576" y="3747515"/>
            <a:ext cx="2775204" cy="67970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177539" y="3762755"/>
            <a:ext cx="2462784" cy="5699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132576" y="4870703"/>
            <a:ext cx="2220468" cy="6797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132576" y="5236464"/>
            <a:ext cx="1336548" cy="67970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147060" y="4870703"/>
            <a:ext cx="2572512" cy="67970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132576" y="5993891"/>
            <a:ext cx="1150620" cy="67970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877811" y="5993891"/>
            <a:ext cx="659892" cy="67970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216140" y="5993891"/>
            <a:ext cx="1150620" cy="67970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147060" y="5993891"/>
            <a:ext cx="1150619" cy="67970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892296" y="5993891"/>
            <a:ext cx="659891" cy="67970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230623" y="5993891"/>
            <a:ext cx="1690116" cy="67970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aphicFrame>
        <p:nvGraphicFramePr>
          <p:cNvPr id="30" name="object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162562"/>
              </p:ext>
            </p:extLst>
          </p:nvPr>
        </p:nvGraphicFramePr>
        <p:xfrm>
          <a:off x="237236" y="1340802"/>
          <a:ext cx="8713470" cy="531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63164"/>
                <a:gridCol w="3016631"/>
                <a:gridCol w="2733675"/>
              </a:tblGrid>
              <a:tr h="822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834">
                        <a:lnSpc>
                          <a:spcPct val="100000"/>
                        </a:lnSpc>
                        <a:spcBef>
                          <a:spcPts val="1485"/>
                        </a:spcBef>
                      </a:pPr>
                      <a:r>
                        <a:rPr sz="2800" b="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cs typeface="Arial"/>
                        </a:rPr>
                        <a:t>Stretch</a:t>
                      </a:r>
                      <a:r>
                        <a:rPr sz="2800" b="0" spc="-25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cs typeface="Arial"/>
                        </a:rPr>
                        <a:t> </a:t>
                      </a:r>
                      <a:r>
                        <a:rPr sz="2800" b="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cs typeface="Arial"/>
                        </a:rPr>
                        <a:t>reflex</a:t>
                      </a:r>
                    </a:p>
                  </a:txBody>
                  <a:tcPr marL="0" marR="0" marT="188595" marB="0">
                    <a:lnL w="190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09015" marR="344805" indent="-6280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b="0" spc="-5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cs typeface="Arial"/>
                        </a:rPr>
                        <a:t>Inverse</a:t>
                      </a:r>
                      <a:r>
                        <a:rPr sz="2400" b="0" spc="-65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cs typeface="Arial"/>
                        </a:rPr>
                        <a:t> </a:t>
                      </a:r>
                      <a:r>
                        <a:rPr sz="2400" b="0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cs typeface="Arial"/>
                        </a:rPr>
                        <a:t>stretch  </a:t>
                      </a:r>
                      <a:r>
                        <a:rPr sz="2400" b="0" spc="-5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cs typeface="Arial"/>
                        </a:rPr>
                        <a:t>reflex</a:t>
                      </a:r>
                      <a:endParaRPr sz="2400" b="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621790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b="1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STIMULUS</a:t>
                      </a:r>
                      <a:endParaRPr sz="2400" dirty="0">
                        <a:solidFill>
                          <a:srgbClr val="C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 marR="48260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Increased</a:t>
                      </a:r>
                      <a:r>
                        <a:rPr sz="2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muscle  length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045" marR="230504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Increased</a:t>
                      </a:r>
                      <a:r>
                        <a:rPr sz="2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muscle  tension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12331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b="1" spc="-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RESPONSE</a:t>
                      </a:r>
                      <a:endParaRPr sz="2400" dirty="0">
                        <a:solidFill>
                          <a:srgbClr val="C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Muscle</a:t>
                      </a:r>
                      <a:r>
                        <a:rPr sz="20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contraction</a:t>
                      </a:r>
                    </a:p>
                  </a:txBody>
                  <a:tcPr marL="0" marR="0" marT="3937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Muscle relaxation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12331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b="1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RECEPTORS</a:t>
                      </a:r>
                      <a:endParaRPr sz="2400" dirty="0">
                        <a:solidFill>
                          <a:srgbClr val="C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Muscle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spindles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045" marR="8909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Golgi</a:t>
                      </a:r>
                      <a:r>
                        <a:rPr sz="24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>
                          <a:latin typeface="Arial"/>
                          <a:cs typeface="Arial"/>
                        </a:rPr>
                        <a:t>tendon  organs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22300">
                <a:tc>
                  <a:txBody>
                    <a:bodyPr/>
                    <a:lstStyle/>
                    <a:p>
                      <a:pPr marL="105410">
                        <a:lnSpc>
                          <a:spcPts val="2850"/>
                        </a:lnSpc>
                        <a:spcBef>
                          <a:spcPts val="309"/>
                        </a:spcBef>
                      </a:pPr>
                      <a:r>
                        <a:rPr sz="2400" b="1" spc="-5" dirty="0" smtClean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AFFERENTS</a:t>
                      </a:r>
                      <a:endParaRPr sz="2400" dirty="0">
                        <a:solidFill>
                          <a:srgbClr val="C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905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209"/>
                        </a:spcBef>
                      </a:pPr>
                      <a:r>
                        <a:rPr sz="2500" i="1" spc="-90" dirty="0">
                          <a:latin typeface="Arial"/>
                          <a:cs typeface="Arial"/>
                        </a:rPr>
                        <a:t>Type </a:t>
                      </a:r>
                      <a:r>
                        <a:rPr sz="2500" i="1" spc="-45" dirty="0">
                          <a:latin typeface="Arial"/>
                          <a:cs typeface="Arial"/>
                        </a:rPr>
                        <a:t>Ia </a:t>
                      </a:r>
                      <a:r>
                        <a:rPr sz="2500" i="1" spc="-70" dirty="0">
                          <a:latin typeface="Arial"/>
                          <a:cs typeface="Arial"/>
                        </a:rPr>
                        <a:t>&amp; </a:t>
                      </a:r>
                      <a:r>
                        <a:rPr sz="2500" i="1" spc="-30" dirty="0">
                          <a:latin typeface="Arial"/>
                          <a:cs typeface="Arial"/>
                        </a:rPr>
                        <a:t>II</a:t>
                      </a:r>
                      <a:r>
                        <a:rPr sz="2500" i="1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i="1" spc="-45" dirty="0">
                          <a:latin typeface="Arial"/>
                          <a:cs typeface="Arial"/>
                        </a:rPr>
                        <a:t>fibers</a:t>
                      </a:r>
                      <a:endParaRPr sz="2500" dirty="0">
                        <a:latin typeface="Arial"/>
                        <a:cs typeface="Arial"/>
                      </a:endParaRPr>
                    </a:p>
                  </a:txBody>
                  <a:tcPr marL="0" marR="0" marT="26669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ts val="2940"/>
                        </a:lnSpc>
                        <a:spcBef>
                          <a:spcPts val="209"/>
                        </a:spcBef>
                      </a:pPr>
                      <a:r>
                        <a:rPr sz="2400" spc="-35" dirty="0">
                          <a:latin typeface="Arial"/>
                          <a:cs typeface="Arial"/>
                        </a:rPr>
                        <a:t>Type </a:t>
                      </a:r>
                      <a:r>
                        <a:rPr sz="2500" i="1" spc="-45" dirty="0" err="1">
                          <a:latin typeface="Arial"/>
                          <a:cs typeface="Arial"/>
                        </a:rPr>
                        <a:t>Ib</a:t>
                      </a:r>
                      <a:r>
                        <a:rPr sz="2500" i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5" dirty="0" smtClean="0">
                          <a:latin typeface="Arial"/>
                          <a:cs typeface="Arial"/>
                        </a:rPr>
                        <a:t>fibers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266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1" name="object 31"/>
          <p:cNvSpPr/>
          <p:nvPr/>
        </p:nvSpPr>
        <p:spPr>
          <a:xfrm>
            <a:off x="0" y="0"/>
            <a:ext cx="9144000" cy="1024255"/>
          </a:xfrm>
          <a:custGeom>
            <a:avLst/>
            <a:gdLst/>
            <a:ahLst/>
            <a:cxnLst/>
            <a:rect l="l" t="t" r="r" b="b"/>
            <a:pathLst>
              <a:path w="9144000" h="1024255">
                <a:moveTo>
                  <a:pt x="0" y="1024128"/>
                </a:moveTo>
                <a:lnTo>
                  <a:pt x="9144000" y="1024128"/>
                </a:lnTo>
                <a:lnTo>
                  <a:pt x="9144000" y="0"/>
                </a:lnTo>
                <a:lnTo>
                  <a:pt x="0" y="0"/>
                </a:lnTo>
                <a:lnTo>
                  <a:pt x="0" y="102412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78739" y="182702"/>
            <a:ext cx="897636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 Between Stretch &amp; Inverse Reflexes-</a:t>
            </a:r>
            <a:r>
              <a:rPr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2992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97169" y="1137056"/>
            <a:ext cx="3095625" cy="661035"/>
          </a:xfrm>
          <a:custGeom>
            <a:avLst/>
            <a:gdLst/>
            <a:ahLst/>
            <a:cxnLst/>
            <a:rect l="l" t="t" r="r" b="b"/>
            <a:pathLst>
              <a:path w="3095625" h="661035">
                <a:moveTo>
                  <a:pt x="0" y="660501"/>
                </a:moveTo>
                <a:lnTo>
                  <a:pt x="3095244" y="660501"/>
                </a:lnTo>
                <a:lnTo>
                  <a:pt x="3095244" y="0"/>
                </a:lnTo>
                <a:lnTo>
                  <a:pt x="0" y="0"/>
                </a:lnTo>
                <a:lnTo>
                  <a:pt x="0" y="660501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94761" y="1137056"/>
            <a:ext cx="3002915" cy="661035"/>
          </a:xfrm>
          <a:custGeom>
            <a:avLst/>
            <a:gdLst/>
            <a:ahLst/>
            <a:cxnLst/>
            <a:rect l="l" t="t" r="r" b="b"/>
            <a:pathLst>
              <a:path w="3002915" h="661035">
                <a:moveTo>
                  <a:pt x="0" y="660501"/>
                </a:moveTo>
                <a:lnTo>
                  <a:pt x="3002407" y="660501"/>
                </a:lnTo>
                <a:lnTo>
                  <a:pt x="3002407" y="0"/>
                </a:lnTo>
                <a:lnTo>
                  <a:pt x="0" y="0"/>
                </a:lnTo>
                <a:lnTo>
                  <a:pt x="0" y="660501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5797169" y="1797583"/>
            <a:ext cx="3095625" cy="534670"/>
          </a:xfrm>
          <a:custGeom>
            <a:avLst/>
            <a:gdLst/>
            <a:ahLst/>
            <a:cxnLst/>
            <a:rect l="l" t="t" r="r" b="b"/>
            <a:pathLst>
              <a:path w="3095625" h="534669">
                <a:moveTo>
                  <a:pt x="0" y="534390"/>
                </a:moveTo>
                <a:lnTo>
                  <a:pt x="3095244" y="534390"/>
                </a:lnTo>
                <a:lnTo>
                  <a:pt x="3095244" y="0"/>
                </a:lnTo>
                <a:lnTo>
                  <a:pt x="0" y="0"/>
                </a:lnTo>
                <a:lnTo>
                  <a:pt x="0" y="534390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2794761" y="1797583"/>
            <a:ext cx="3002915" cy="534670"/>
          </a:xfrm>
          <a:custGeom>
            <a:avLst/>
            <a:gdLst/>
            <a:ahLst/>
            <a:cxnLst/>
            <a:rect l="l" t="t" r="r" b="b"/>
            <a:pathLst>
              <a:path w="3002915" h="534669">
                <a:moveTo>
                  <a:pt x="0" y="534390"/>
                </a:moveTo>
                <a:lnTo>
                  <a:pt x="3002407" y="534390"/>
                </a:lnTo>
                <a:lnTo>
                  <a:pt x="3002407" y="0"/>
                </a:lnTo>
                <a:lnTo>
                  <a:pt x="0" y="0"/>
                </a:lnTo>
                <a:lnTo>
                  <a:pt x="0" y="53439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97169" y="2331948"/>
            <a:ext cx="3095625" cy="1100455"/>
          </a:xfrm>
          <a:custGeom>
            <a:avLst/>
            <a:gdLst/>
            <a:ahLst/>
            <a:cxnLst/>
            <a:rect l="l" t="t" r="r" b="b"/>
            <a:pathLst>
              <a:path w="3095625" h="1100454">
                <a:moveTo>
                  <a:pt x="0" y="1099972"/>
                </a:moveTo>
                <a:lnTo>
                  <a:pt x="3095244" y="1099972"/>
                </a:lnTo>
                <a:lnTo>
                  <a:pt x="3095244" y="0"/>
                </a:lnTo>
                <a:lnTo>
                  <a:pt x="0" y="0"/>
                </a:lnTo>
                <a:lnTo>
                  <a:pt x="0" y="1099972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2794761" y="2331948"/>
            <a:ext cx="3002915" cy="1100455"/>
          </a:xfrm>
          <a:custGeom>
            <a:avLst/>
            <a:gdLst/>
            <a:ahLst/>
            <a:cxnLst/>
            <a:rect l="l" t="t" r="r" b="b"/>
            <a:pathLst>
              <a:path w="3002915" h="1100454">
                <a:moveTo>
                  <a:pt x="0" y="1099972"/>
                </a:moveTo>
                <a:lnTo>
                  <a:pt x="3002407" y="1099972"/>
                </a:lnTo>
                <a:lnTo>
                  <a:pt x="3002407" y="0"/>
                </a:lnTo>
                <a:lnTo>
                  <a:pt x="0" y="0"/>
                </a:lnTo>
                <a:lnTo>
                  <a:pt x="0" y="1099972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5797169" y="3431921"/>
            <a:ext cx="3095625" cy="2042160"/>
          </a:xfrm>
          <a:custGeom>
            <a:avLst/>
            <a:gdLst/>
            <a:ahLst/>
            <a:cxnLst/>
            <a:rect l="l" t="t" r="r" b="b"/>
            <a:pathLst>
              <a:path w="3095625" h="2042160">
                <a:moveTo>
                  <a:pt x="0" y="2042159"/>
                </a:moveTo>
                <a:lnTo>
                  <a:pt x="3095244" y="2042159"/>
                </a:lnTo>
                <a:lnTo>
                  <a:pt x="3095244" y="0"/>
                </a:lnTo>
                <a:lnTo>
                  <a:pt x="0" y="0"/>
                </a:lnTo>
                <a:lnTo>
                  <a:pt x="0" y="2042159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2794761" y="3431921"/>
            <a:ext cx="3002915" cy="2042160"/>
          </a:xfrm>
          <a:custGeom>
            <a:avLst/>
            <a:gdLst/>
            <a:ahLst/>
            <a:cxnLst/>
            <a:rect l="l" t="t" r="r" b="b"/>
            <a:pathLst>
              <a:path w="3002915" h="2042160">
                <a:moveTo>
                  <a:pt x="0" y="2042159"/>
                </a:moveTo>
                <a:lnTo>
                  <a:pt x="3002407" y="2042159"/>
                </a:lnTo>
                <a:lnTo>
                  <a:pt x="3002407" y="0"/>
                </a:lnTo>
                <a:lnTo>
                  <a:pt x="0" y="0"/>
                </a:lnTo>
                <a:lnTo>
                  <a:pt x="0" y="2042159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797169" y="5474029"/>
            <a:ext cx="3095625" cy="1348105"/>
          </a:xfrm>
          <a:custGeom>
            <a:avLst/>
            <a:gdLst/>
            <a:ahLst/>
            <a:cxnLst/>
            <a:rect l="l" t="t" r="r" b="b"/>
            <a:pathLst>
              <a:path w="3095625" h="1348104">
                <a:moveTo>
                  <a:pt x="0" y="1347597"/>
                </a:moveTo>
                <a:lnTo>
                  <a:pt x="3095244" y="1347597"/>
                </a:lnTo>
                <a:lnTo>
                  <a:pt x="3095244" y="0"/>
                </a:lnTo>
                <a:lnTo>
                  <a:pt x="0" y="0"/>
                </a:lnTo>
                <a:lnTo>
                  <a:pt x="0" y="1347597"/>
                </a:lnTo>
                <a:close/>
              </a:path>
            </a:pathLst>
          </a:custGeom>
          <a:solidFill>
            <a:srgbClr val="13DFFB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794761" y="5474029"/>
            <a:ext cx="3002915" cy="1348105"/>
          </a:xfrm>
          <a:custGeom>
            <a:avLst/>
            <a:gdLst/>
            <a:ahLst/>
            <a:cxnLst/>
            <a:rect l="l" t="t" r="r" b="b"/>
            <a:pathLst>
              <a:path w="3002915" h="1348104">
                <a:moveTo>
                  <a:pt x="0" y="1347597"/>
                </a:moveTo>
                <a:lnTo>
                  <a:pt x="3002407" y="1347597"/>
                </a:lnTo>
                <a:lnTo>
                  <a:pt x="3002407" y="0"/>
                </a:lnTo>
                <a:lnTo>
                  <a:pt x="0" y="0"/>
                </a:lnTo>
                <a:lnTo>
                  <a:pt x="0" y="134759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760720" y="1115567"/>
            <a:ext cx="3022092" cy="457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758439" y="1115567"/>
            <a:ext cx="2077212" cy="457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667755" y="1729739"/>
            <a:ext cx="804672" cy="7894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003035" y="1729739"/>
            <a:ext cx="588263" cy="78943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121908" y="1729739"/>
            <a:ext cx="1776984" cy="78943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695955" y="1744979"/>
            <a:ext cx="1167383" cy="6797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457955" y="1744979"/>
            <a:ext cx="507491" cy="67970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560064" y="1744979"/>
            <a:ext cx="1522476" cy="6797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28715" y="2293620"/>
            <a:ext cx="1229867" cy="5699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617207" y="2293620"/>
            <a:ext cx="1767840" cy="56997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728715" y="2598420"/>
            <a:ext cx="2273808" cy="56997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728715" y="2903220"/>
            <a:ext cx="2912364" cy="56997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695955" y="2278379"/>
            <a:ext cx="1400556" cy="67970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878835" y="2699004"/>
            <a:ext cx="1034796" cy="7162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806952" y="2343911"/>
            <a:ext cx="1711452" cy="57302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726435" y="2659379"/>
            <a:ext cx="2359152" cy="56997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726435" y="2964179"/>
            <a:ext cx="1757172" cy="56997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728715" y="3393947"/>
            <a:ext cx="2782824" cy="56997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728715" y="4064508"/>
            <a:ext cx="2471928" cy="56997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728715" y="4369308"/>
            <a:ext cx="2514599" cy="5699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728715" y="4674108"/>
            <a:ext cx="1229867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798820" y="5039867"/>
            <a:ext cx="2106168" cy="569976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743200" y="3403091"/>
            <a:ext cx="2505455" cy="513587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2743200" y="3677411"/>
            <a:ext cx="358139" cy="513588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793492" y="3677411"/>
            <a:ext cx="931163" cy="51358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743200" y="4006596"/>
            <a:ext cx="2694431" cy="513588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5728715" y="5436108"/>
            <a:ext cx="2810256" cy="569976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8197595" y="5436108"/>
            <a:ext cx="426720" cy="569976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728715" y="5801867"/>
            <a:ext cx="3290316" cy="569976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5728715" y="6106667"/>
            <a:ext cx="2801112" cy="569976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726435" y="5436108"/>
            <a:ext cx="2865119" cy="569976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2726435" y="5740908"/>
            <a:ext cx="3133343" cy="569976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2726435" y="6045708"/>
            <a:ext cx="1627632" cy="569976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aphicFrame>
        <p:nvGraphicFramePr>
          <p:cNvPr id="45" name="object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542750"/>
              </p:ext>
            </p:extLst>
          </p:nvPr>
        </p:nvGraphicFramePr>
        <p:xfrm>
          <a:off x="309133" y="1112011"/>
          <a:ext cx="8710930" cy="5959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71420"/>
                <a:gridCol w="3002280"/>
                <a:gridCol w="3094990"/>
                <a:gridCol w="142240"/>
              </a:tblGrid>
              <a:tr h="6711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STRETCH</a:t>
                      </a:r>
                      <a:r>
                        <a:rPr sz="16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REFLEX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sz="1600" spc="-5" dirty="0">
                          <a:latin typeface="Arial"/>
                          <a:cs typeface="Arial"/>
                        </a:rPr>
                        <a:t>INVERSE STRETCH</a:t>
                      </a:r>
                      <a:r>
                        <a:rPr sz="16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Arial"/>
                          <a:cs typeface="Arial"/>
                        </a:rPr>
                        <a:t>REFLEX</a:t>
                      </a:r>
                      <a:endParaRPr sz="1600" dirty="0">
                        <a:latin typeface="Arial"/>
                        <a:cs typeface="Arial"/>
                      </a:endParaRPr>
                    </a:p>
                  </a:txBody>
                  <a:tcPr marL="0" marR="0" marT="406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534035"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b="1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SYNAPSES</a:t>
                      </a:r>
                      <a:endParaRPr sz="2000" dirty="0">
                        <a:solidFill>
                          <a:srgbClr val="C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spc="-5" dirty="0">
                          <a:latin typeface="Arial"/>
                          <a:cs typeface="Arial"/>
                        </a:rPr>
                        <a:t>Mono-synaptic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lang="en-US" sz="2800" spc="-5" dirty="0" smtClean="0">
                          <a:latin typeface="Arial"/>
                          <a:cs typeface="Arial"/>
                        </a:rPr>
                        <a:t>poly</a:t>
                      </a:r>
                      <a:r>
                        <a:rPr sz="2800" spc="-5" dirty="0" smtClean="0">
                          <a:latin typeface="Arial"/>
                          <a:cs typeface="Arial"/>
                        </a:rPr>
                        <a:t>synaptic</a:t>
                      </a:r>
                      <a:endParaRPr sz="2800" dirty="0">
                        <a:latin typeface="Arial"/>
                        <a:cs typeface="Arial"/>
                      </a:endParaRPr>
                    </a:p>
                  </a:txBody>
                  <a:tcPr marL="0" marR="0" marT="361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1099820">
                <a:tc>
                  <a:txBody>
                    <a:bodyPr/>
                    <a:lstStyle/>
                    <a:p>
                      <a:pPr marL="105410" marR="5753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b="1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RECEPRO</a:t>
                      </a:r>
                      <a:r>
                        <a:rPr sz="2000" b="1" spc="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AL  </a:t>
                      </a:r>
                      <a:r>
                        <a:rPr sz="2000" b="1" spc="-3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INNERVATION</a:t>
                      </a:r>
                      <a:endParaRPr sz="2000" dirty="0">
                        <a:solidFill>
                          <a:srgbClr val="C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 marR="504825">
                        <a:lnSpc>
                          <a:spcPct val="99700"/>
                        </a:lnSpc>
                        <a:spcBef>
                          <a:spcPts val="210"/>
                        </a:spcBef>
                        <a:tabLst>
                          <a:tab pos="1186180" algn="l"/>
                        </a:tabLst>
                      </a:pPr>
                      <a:r>
                        <a:rPr sz="2500" b="1" i="1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Inhibit</a:t>
                      </a:r>
                      <a:r>
                        <a:rPr sz="2500" b="1" i="1" dirty="0">
                          <a:latin typeface="Arial"/>
                          <a:cs typeface="Arial"/>
                        </a:rPr>
                        <a:t>	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antagoni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ts  through inhibitory  interneurons</a:t>
                      </a: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680" marR="409575">
                        <a:lnSpc>
                          <a:spcPts val="2400"/>
                        </a:lnSpc>
                        <a:spcBef>
                          <a:spcPts val="385"/>
                        </a:spcBef>
                      </a:pPr>
                      <a:r>
                        <a:rPr sz="2100" i="1" u="heavy" spc="-50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Excites</a:t>
                      </a:r>
                      <a:r>
                        <a:rPr sz="2100" i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antagonistic  muscles through  excitatory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interneurons</a:t>
                      </a:r>
                    </a:p>
                  </a:txBody>
                  <a:tcPr marL="0" marR="0" marT="48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2041525">
                <a:tc>
                  <a:txBody>
                    <a:bodyPr/>
                    <a:lstStyle/>
                    <a:p>
                      <a:pPr marL="105410" marR="251460">
                        <a:lnSpc>
                          <a:spcPts val="2880"/>
                        </a:lnSpc>
                        <a:spcBef>
                          <a:spcPts val="5"/>
                        </a:spcBef>
                      </a:pPr>
                      <a:r>
                        <a:rPr sz="2000" b="1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PHY</a:t>
                      </a:r>
                      <a:r>
                        <a:rPr sz="2000" b="1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IOLOG</a:t>
                      </a:r>
                      <a:r>
                        <a:rPr sz="2000" b="1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2000" b="1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2000" b="1" spc="5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2000" b="1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L  SIGNIFICANCE</a:t>
                      </a:r>
                      <a:endParaRPr sz="2000" dirty="0">
                        <a:solidFill>
                          <a:srgbClr val="C0000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6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 marR="756285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Regulation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8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muscle  l</a:t>
                      </a:r>
                      <a:r>
                        <a:rPr sz="1800" b="1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ength</a:t>
                      </a:r>
                      <a:endParaRPr sz="1800" dirty="0">
                        <a:latin typeface="Arial"/>
                        <a:cs typeface="Arial"/>
                      </a:endParaRPr>
                    </a:p>
                    <a:p>
                      <a:pPr marL="10541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800" spc="-5" dirty="0">
                          <a:latin typeface="Arial"/>
                          <a:cs typeface="Arial"/>
                        </a:rPr>
                        <a:t>Genesis </a:t>
                      </a:r>
                      <a:r>
                        <a:rPr sz="1800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muscle</a:t>
                      </a:r>
                      <a:r>
                        <a:rPr sz="18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spc="-5" dirty="0">
                          <a:latin typeface="Arial"/>
                          <a:cs typeface="Arial"/>
                        </a:rPr>
                        <a:t>tone</a:t>
                      </a:r>
                      <a:endParaRPr sz="1800" dirty="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680" marR="60769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Regulation of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muscle  </a:t>
                      </a:r>
                      <a:r>
                        <a:rPr sz="20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tension</a:t>
                      </a:r>
                      <a:endParaRPr sz="2000" dirty="0">
                        <a:latin typeface="Arial"/>
                        <a:cs typeface="Arial"/>
                      </a:endParaRPr>
                    </a:p>
                    <a:p>
                      <a:pPr marL="106680" marR="875665" algn="just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Prevent excessive  increase in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muscle  </a:t>
                      </a:r>
                      <a:r>
                        <a:rPr sz="2000" dirty="0" smtClean="0">
                          <a:latin typeface="Arial"/>
                          <a:cs typeface="Arial"/>
                        </a:rPr>
                        <a:t>tension</a:t>
                      </a:r>
                      <a:r>
                        <a:rPr lang="en-US" sz="200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2000" dirty="0" smtClean="0">
                          <a:latin typeface="Arial"/>
                          <a:cs typeface="Arial"/>
                        </a:rPr>
                        <a:t>&amp; tendon avulsion </a:t>
                      </a:r>
                      <a:endParaRPr sz="2000" dirty="0">
                        <a:latin typeface="Arial"/>
                        <a:cs typeface="Arial"/>
                      </a:endParaRPr>
                    </a:p>
                    <a:p>
                      <a:pPr marL="17653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(protective</a:t>
                      </a:r>
                      <a:r>
                        <a:rPr sz="2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role)</a:t>
                      </a:r>
                    </a:p>
                  </a:txBody>
                  <a:tcPr marL="0" marR="0" marT="393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1354455">
                <a:tc>
                  <a:txBody>
                    <a:bodyPr/>
                    <a:lstStyle/>
                    <a:p>
                      <a:pPr marL="105410" marR="60642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b="1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CLINICAL  ASS</a:t>
                      </a:r>
                      <a:r>
                        <a:rPr sz="2000" b="1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2000" b="1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spc="-10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2000" b="1" dirty="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MENT</a:t>
                      </a:r>
                      <a:endParaRPr sz="2000" dirty="0">
                        <a:solidFill>
                          <a:srgbClr val="C00000"/>
                        </a:solidFill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2150" dirty="0">
                        <a:solidFill>
                          <a:srgbClr val="C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39370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05410" marR="16192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Sudden tap of muscle  causes brisk</a:t>
                      </a:r>
                      <a:r>
                        <a:rPr sz="20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contraction  muscle</a:t>
                      </a:r>
                      <a:r>
                        <a:rPr sz="20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jerk</a:t>
                      </a:r>
                    </a:p>
                  </a:txBody>
                  <a:tcPr marL="0" marR="0" marT="393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6680" marR="99060">
                        <a:lnSpc>
                          <a:spcPct val="110100"/>
                        </a:lnSpc>
                        <a:spcBef>
                          <a:spcPts val="7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Overstretch of muscle-  sudden muscle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relaxation  (lengthening</a:t>
                      </a:r>
                      <a:r>
                        <a:rPr sz="2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reaction</a:t>
                      </a:r>
                      <a:r>
                        <a:rPr sz="2000" dirty="0" smtClean="0">
                          <a:latin typeface="Arial"/>
                          <a:cs typeface="Arial"/>
                        </a:rPr>
                        <a:t>)</a:t>
                      </a:r>
                      <a:endParaRPr sz="2000" dirty="0">
                        <a:latin typeface="Arial"/>
                        <a:cs typeface="Arial"/>
                      </a:endParaRPr>
                    </a:p>
                  </a:txBody>
                  <a:tcPr marL="0" marR="0" marT="88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sp>
        <p:nvSpPr>
          <p:cNvPr id="46" name="object 46"/>
          <p:cNvSpPr/>
          <p:nvPr/>
        </p:nvSpPr>
        <p:spPr>
          <a:xfrm>
            <a:off x="0" y="1053083"/>
            <a:ext cx="9144000" cy="29209"/>
          </a:xfrm>
          <a:custGeom>
            <a:avLst/>
            <a:gdLst/>
            <a:ahLst/>
            <a:cxnLst/>
            <a:rect l="l" t="t" r="r" b="b"/>
            <a:pathLst>
              <a:path w="9144000" h="29209">
                <a:moveTo>
                  <a:pt x="0" y="28955"/>
                </a:moveTo>
                <a:lnTo>
                  <a:pt x="9144000" y="28955"/>
                </a:lnTo>
                <a:lnTo>
                  <a:pt x="9144000" y="0"/>
                </a:lnTo>
                <a:lnTo>
                  <a:pt x="0" y="0"/>
                </a:lnTo>
                <a:lnTo>
                  <a:pt x="0" y="2895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0" y="0"/>
            <a:ext cx="9144000" cy="1053465"/>
          </a:xfrm>
          <a:custGeom>
            <a:avLst/>
            <a:gdLst/>
            <a:ahLst/>
            <a:cxnLst/>
            <a:rect l="l" t="t" r="r" b="b"/>
            <a:pathLst>
              <a:path w="9144000" h="1053465">
                <a:moveTo>
                  <a:pt x="0" y="1053084"/>
                </a:moveTo>
                <a:lnTo>
                  <a:pt x="9144000" y="1053084"/>
                </a:lnTo>
                <a:lnTo>
                  <a:pt x="9144000" y="0"/>
                </a:lnTo>
                <a:lnTo>
                  <a:pt x="0" y="0"/>
                </a:lnTo>
                <a:lnTo>
                  <a:pt x="0" y="1053084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title"/>
          </p:nvPr>
        </p:nvSpPr>
        <p:spPr>
          <a:xfrm>
            <a:off x="78739" y="182702"/>
            <a:ext cx="897636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Comparison Between Stretch &amp; Inverse Reflexes-</a:t>
            </a:r>
            <a:r>
              <a:rPr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336196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1981200" y="2514600"/>
            <a:ext cx="5029200" cy="152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 smtClean="0">
                <a:solidFill>
                  <a:srgbClr val="FF3399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lgerian" panose="04020705040A02060702" pitchFamily="82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9357309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Pathway of Stretch Reflex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Reflex Arc</a:t>
            </a:r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4876800" cy="5105400"/>
          </a:xfrm>
        </p:spPr>
        <p:txBody>
          <a:bodyPr>
            <a:normAutofit fontScale="77500" lnSpcReduction="20000"/>
          </a:bodyPr>
          <a:lstStyle/>
          <a:p>
            <a:pPr marL="469900" marR="81280" lvl="0" indent="-457200">
              <a:spcBef>
                <a:spcPts val="100"/>
              </a:spcBef>
              <a:buClr>
                <a:srgbClr val="F303A2"/>
              </a:buClr>
              <a:buFontTx/>
              <a:buAutoNum type="arabicPeriod"/>
              <a:tabLst>
                <a:tab pos="469265" algn="l"/>
                <a:tab pos="469900" algn="l"/>
              </a:tabLst>
            </a:pPr>
            <a:r>
              <a:rPr lang="en-US" sz="2400" b="1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Sensory receptor (</a:t>
            </a:r>
            <a:r>
              <a:rPr lang="en-US" sz="2400" b="1" dirty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muscle  spindles</a:t>
            </a:r>
            <a:r>
              <a:rPr lang="en-US" sz="2400" b="1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)</a:t>
            </a:r>
            <a:endParaRPr lang="en-US"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469900" lvl="0" indent="-457200">
              <a:spcBef>
                <a:spcPts val="575"/>
              </a:spcBef>
              <a:buClr>
                <a:srgbClr val="F303A2"/>
              </a:buClr>
              <a:buFontTx/>
              <a:buAutoNum type="arabicPeriod"/>
              <a:tabLst>
                <a:tab pos="469265" algn="l"/>
                <a:tab pos="469900" algn="l"/>
              </a:tabLst>
            </a:pPr>
            <a:r>
              <a:rPr lang="en-US" sz="2400" b="1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Afferent neuron (</a:t>
            </a:r>
            <a:r>
              <a:rPr lang="en-US" sz="2200" b="1" dirty="0" smtClean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fast-conducting </a:t>
            </a:r>
            <a:r>
              <a:rPr lang="en-US" sz="2200" b="1" dirty="0" err="1" smtClean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Ia</a:t>
            </a:r>
            <a:r>
              <a:rPr lang="en-US" sz="2200" b="1" dirty="0" smtClean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 and (</a:t>
            </a:r>
            <a:r>
              <a:rPr lang="en-US" sz="2200" b="1" dirty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II)nerve fibers </a:t>
            </a:r>
            <a:r>
              <a:rPr lang="en-US" sz="2200" b="1" dirty="0" smtClean="0">
                <a:solidFill>
                  <a:srgbClr val="00AF50"/>
                </a:solidFill>
                <a:latin typeface="Comic Sans MS" panose="030F0702030302020204" pitchFamily="66" charset="0"/>
                <a:cs typeface="Arial"/>
              </a:rPr>
              <a:t>)</a:t>
            </a:r>
          </a:p>
          <a:p>
            <a:pPr marL="12700" lvl="0" indent="0">
              <a:spcBef>
                <a:spcPts val="575"/>
              </a:spcBef>
              <a:buClr>
                <a:srgbClr val="F303A2"/>
              </a:buClr>
              <a:buNone/>
              <a:tabLst>
                <a:tab pos="469265" algn="l"/>
                <a:tab pos="469900" algn="l"/>
              </a:tabLst>
            </a:pPr>
            <a:endParaRPr lang="en-US" sz="22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469900" marR="112395" lvl="0" indent="-457200">
              <a:spcBef>
                <a:spcPts val="580"/>
              </a:spcBef>
              <a:buClr>
                <a:srgbClr val="F303A2"/>
              </a:buClr>
              <a:buFontTx/>
              <a:buAutoNum type="arabicPeriod" startAt="3"/>
              <a:tabLst>
                <a:tab pos="469265" algn="l"/>
                <a:tab pos="469900" algn="l"/>
              </a:tabLst>
            </a:pPr>
            <a:r>
              <a:rPr lang="en-US" sz="2400" b="1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Integrating center (</a:t>
            </a:r>
            <a:r>
              <a:rPr lang="en-US" sz="2400" b="1" dirty="0">
                <a:solidFill>
                  <a:srgbClr val="E36C09"/>
                </a:solidFill>
                <a:latin typeface="Comic Sans MS" panose="030F0702030302020204" pitchFamily="66" charset="0"/>
                <a:cs typeface="Arial"/>
              </a:rPr>
              <a:t>spinal  cord</a:t>
            </a:r>
            <a:r>
              <a:rPr lang="en-US" sz="2400" b="1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) </a:t>
            </a:r>
            <a:r>
              <a:rPr lang="en-US" sz="2400" b="1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AHC </a:t>
            </a:r>
          </a:p>
          <a:p>
            <a:pPr marL="755650" marR="112395" lvl="1">
              <a:spcBef>
                <a:spcPts val="580"/>
              </a:spcBef>
              <a:buClr>
                <a:srgbClr val="F303A2"/>
              </a:buClr>
              <a:buFont typeface="Wingdings" panose="05000000000000000000" pitchFamily="2" charset="2"/>
              <a:buChar char="ü"/>
              <a:tabLst>
                <a:tab pos="469265" algn="l"/>
                <a:tab pos="469900" algn="l"/>
              </a:tabLst>
            </a:pPr>
            <a:r>
              <a:rPr lang="en-US" sz="200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alpha </a:t>
            </a:r>
            <a:r>
              <a:rPr lang="en-US" sz="20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motor neurons  synapse with the afferent sensory </a:t>
            </a:r>
            <a:r>
              <a:rPr lang="en-US" sz="200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neurons </a:t>
            </a:r>
            <a:r>
              <a:rPr lang="en-US" sz="20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in the spinal cord ( secrete glutamate)</a:t>
            </a:r>
            <a:r>
              <a:rPr lang="en-US" sz="2000" b="1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</a:p>
          <a:p>
            <a:pPr marL="12700" marR="112395" lvl="0" indent="0">
              <a:spcBef>
                <a:spcPts val="580"/>
              </a:spcBef>
              <a:buClr>
                <a:srgbClr val="F303A2"/>
              </a:buClr>
              <a:buNone/>
              <a:tabLst>
                <a:tab pos="469265" algn="l"/>
                <a:tab pos="469900" algn="l"/>
              </a:tabLst>
            </a:pPr>
            <a:endParaRPr lang="en-US" sz="24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469900" lvl="0" indent="-457200">
              <a:spcBef>
                <a:spcPts val="575"/>
              </a:spcBef>
              <a:buClr>
                <a:srgbClr val="F303A2"/>
              </a:buClr>
              <a:buFontTx/>
              <a:buAutoNum type="arabicPeriod" startAt="3"/>
              <a:tabLst>
                <a:tab pos="469265" algn="l"/>
                <a:tab pos="469900" algn="l"/>
              </a:tabLst>
            </a:pPr>
            <a:r>
              <a:rPr lang="en-US" sz="2400" b="1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Efferent (motor) </a:t>
            </a:r>
            <a:r>
              <a:rPr lang="en-US" sz="2400" b="1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neurons  </a:t>
            </a:r>
            <a:endParaRPr lang="en-US" sz="2400" b="1" dirty="0" smtClean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755650" lvl="1" indent="-342900">
              <a:spcBef>
                <a:spcPts val="575"/>
              </a:spcBef>
              <a:buClr>
                <a:srgbClr val="F303A2"/>
              </a:buClr>
              <a:buFont typeface="Arial" panose="020B0604020202020204" pitchFamily="34" charset="0"/>
              <a:buChar char="•"/>
              <a:tabLst>
                <a:tab pos="469265" algn="l"/>
                <a:tab pos="469900" algn="l"/>
              </a:tabLst>
            </a:pPr>
            <a:r>
              <a:rPr lang="en-US" sz="2000" b="1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alpha </a:t>
            </a:r>
            <a:r>
              <a:rPr lang="en-US" sz="2000" b="1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motor efferent  arise from alpha motor neurons  to  supply extrafusal muscle fibers  </a:t>
            </a:r>
            <a:endParaRPr lang="en-US" sz="2000" b="1" dirty="0" smtClean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  <a:p>
            <a:pPr marL="469900" marR="5080" lvl="0" indent="-457200">
              <a:spcBef>
                <a:spcPts val="575"/>
              </a:spcBef>
              <a:buClr>
                <a:srgbClr val="F303A2"/>
              </a:buClr>
              <a:buFontTx/>
              <a:buAutoNum type="arabicPeriod" startAt="5"/>
              <a:tabLst>
                <a:tab pos="469900" algn="l"/>
              </a:tabLst>
            </a:pPr>
            <a:r>
              <a:rPr lang="en-US" sz="2400" b="1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Effector :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cs typeface="Arial"/>
              </a:rPr>
              <a:t>extrafusal muscle fibers</a:t>
            </a:r>
          </a:p>
          <a:p>
            <a:pPr marL="469900" marR="5080" lvl="0" indent="-457200">
              <a:spcBef>
                <a:spcPts val="575"/>
              </a:spcBef>
              <a:buClr>
                <a:srgbClr val="F303A2"/>
              </a:buClr>
              <a:buFontTx/>
              <a:buAutoNum type="arabicPeriod" startAt="5"/>
              <a:tabLst>
                <a:tab pos="469900" algn="l"/>
              </a:tabLst>
            </a:pPr>
            <a:r>
              <a:rPr lang="en-US" sz="2400" b="1" dirty="0" smtClean="0">
                <a:latin typeface="Comic Sans MS" panose="030F0702030302020204" pitchFamily="66" charset="0"/>
                <a:cs typeface="Arial"/>
              </a:rPr>
              <a:t>Effect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cs typeface="Arial"/>
              </a:rPr>
              <a:t>: Muscle contraction</a:t>
            </a:r>
          </a:p>
          <a:p>
            <a:pPr marL="12700" marR="5080" lvl="0" indent="0">
              <a:spcBef>
                <a:spcPts val="575"/>
              </a:spcBef>
              <a:buClr>
                <a:srgbClr val="F303A2"/>
              </a:buClr>
              <a:buNone/>
              <a:tabLst>
                <a:tab pos="469900" algn="l"/>
              </a:tabLst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cs typeface="Arial"/>
              </a:rPr>
              <a:t>-Aim: To maintain muscle length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0"/>
            <a:ext cx="4156364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4245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3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Pathway of Stretch Reflex</a:t>
            </a:r>
            <a:endParaRPr lang="en-US" sz="3600" i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42" y="1600200"/>
            <a:ext cx="771771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455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20641" y="6477609"/>
            <a:ext cx="902335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40"/>
              </a:lnSpc>
            </a:pPr>
            <a:r>
              <a:rPr sz="1200" spc="-55" dirty="0">
                <a:solidFill>
                  <a:srgbClr val="888888"/>
                </a:solidFill>
                <a:latin typeface="Arial"/>
                <a:cs typeface="Arial"/>
              </a:rPr>
              <a:t>Amani </a:t>
            </a:r>
            <a:r>
              <a:rPr sz="1200" spc="-110" dirty="0">
                <a:solidFill>
                  <a:srgbClr val="888888"/>
                </a:solidFill>
                <a:latin typeface="Arial"/>
                <a:cs typeface="Arial"/>
              </a:rPr>
              <a:t>El</a:t>
            </a:r>
            <a:r>
              <a:rPr sz="1200" spc="-155" dirty="0">
                <a:solidFill>
                  <a:srgbClr val="888888"/>
                </a:solidFill>
                <a:latin typeface="Arial"/>
                <a:cs typeface="Arial"/>
              </a:rPr>
              <a:t> </a:t>
            </a:r>
            <a:r>
              <a:rPr sz="1200" spc="-45" dirty="0">
                <a:solidFill>
                  <a:srgbClr val="888888"/>
                </a:solidFill>
                <a:latin typeface="Arial"/>
                <a:cs typeface="Arial"/>
              </a:rPr>
              <a:t>Amin</a:t>
            </a:r>
            <a:endParaRPr sz="12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72155" y="2637281"/>
            <a:ext cx="3744468" cy="4174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2437" y="3227070"/>
            <a:ext cx="15773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2400" spc="-110" dirty="0">
                <a:solidFill>
                  <a:prstClr val="black"/>
                </a:solidFill>
                <a:latin typeface="Arial"/>
                <a:cs typeface="Arial"/>
              </a:rPr>
              <a:t>Alpha</a:t>
            </a:r>
            <a:r>
              <a:rPr sz="2400" spc="-19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spc="-20" dirty="0">
                <a:solidFill>
                  <a:prstClr val="black"/>
                </a:solidFill>
                <a:latin typeface="Arial"/>
                <a:cs typeface="Arial"/>
              </a:rPr>
              <a:t>motor  </a:t>
            </a:r>
            <a:r>
              <a:rPr sz="2400" spc="-75" dirty="0">
                <a:solidFill>
                  <a:prstClr val="black"/>
                </a:solidFill>
                <a:latin typeface="Arial"/>
                <a:cs typeface="Arial"/>
              </a:rPr>
              <a:t>neuron</a:t>
            </a:r>
            <a:r>
              <a:rPr sz="2400" spc="-2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400" spc="-150" dirty="0">
                <a:solidFill>
                  <a:prstClr val="black"/>
                </a:solidFill>
                <a:latin typeface="Arial"/>
                <a:cs typeface="Arial"/>
              </a:rPr>
              <a:t>axon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2437" y="4379214"/>
            <a:ext cx="187198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2400" b="1" spc="-204" dirty="0">
                <a:solidFill>
                  <a:srgbClr val="00AF50"/>
                </a:solidFill>
                <a:latin typeface="Arial"/>
                <a:cs typeface="Arial"/>
              </a:rPr>
              <a:t>Gamma </a:t>
            </a:r>
            <a:r>
              <a:rPr sz="2400" b="1" spc="-125" dirty="0">
                <a:solidFill>
                  <a:srgbClr val="00AF50"/>
                </a:solidFill>
                <a:latin typeface="Arial"/>
                <a:cs typeface="Arial"/>
              </a:rPr>
              <a:t>motor  </a:t>
            </a:r>
            <a:r>
              <a:rPr sz="2400" b="1" spc="-160" dirty="0">
                <a:solidFill>
                  <a:srgbClr val="00AF50"/>
                </a:solidFill>
                <a:latin typeface="Arial"/>
                <a:cs typeface="Arial"/>
              </a:rPr>
              <a:t>neuron </a:t>
            </a:r>
            <a:r>
              <a:rPr sz="2400" b="1" spc="-204" dirty="0">
                <a:solidFill>
                  <a:srgbClr val="00AF50"/>
                </a:solidFill>
                <a:latin typeface="Arial"/>
                <a:cs typeface="Arial"/>
              </a:rPr>
              <a:t>axon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8204" y="5445252"/>
            <a:ext cx="3203575" cy="1201420"/>
          </a:xfrm>
          <a:custGeom>
            <a:avLst/>
            <a:gdLst/>
            <a:ahLst/>
            <a:cxnLst/>
            <a:rect l="l" t="t" r="r" b="b"/>
            <a:pathLst>
              <a:path w="3203575" h="1201420">
                <a:moveTo>
                  <a:pt x="0" y="1200912"/>
                </a:moveTo>
                <a:lnTo>
                  <a:pt x="3203447" y="1200912"/>
                </a:lnTo>
                <a:lnTo>
                  <a:pt x="3203447" y="0"/>
                </a:lnTo>
                <a:lnTo>
                  <a:pt x="0" y="0"/>
                </a:lnTo>
                <a:lnTo>
                  <a:pt x="0" y="1200912"/>
                </a:lnTo>
                <a:close/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6334" y="5459679"/>
            <a:ext cx="288417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2400" b="1" spc="-210" dirty="0">
                <a:solidFill>
                  <a:prstClr val="black"/>
                </a:solidFill>
                <a:latin typeface="Arial"/>
                <a:cs typeface="Arial"/>
              </a:rPr>
              <a:t>Secondary </a:t>
            </a:r>
            <a:r>
              <a:rPr sz="2400" b="1" spc="-95" dirty="0">
                <a:solidFill>
                  <a:prstClr val="black"/>
                </a:solidFill>
                <a:latin typeface="Arial"/>
                <a:cs typeface="Arial"/>
              </a:rPr>
              <a:t>(flower-  </a:t>
            </a:r>
            <a:r>
              <a:rPr sz="2400" b="1" spc="-190" dirty="0">
                <a:solidFill>
                  <a:prstClr val="black"/>
                </a:solidFill>
                <a:latin typeface="Arial"/>
                <a:cs typeface="Arial"/>
              </a:rPr>
              <a:t>spray) </a:t>
            </a:r>
            <a:r>
              <a:rPr sz="2400" b="1" spc="-210" dirty="0">
                <a:solidFill>
                  <a:prstClr val="black"/>
                </a:solidFill>
                <a:latin typeface="Arial"/>
                <a:cs typeface="Arial"/>
              </a:rPr>
              <a:t>endings </a:t>
            </a:r>
            <a:r>
              <a:rPr sz="2400" b="1" spc="-110" dirty="0">
                <a:solidFill>
                  <a:prstClr val="black"/>
                </a:solidFill>
                <a:latin typeface="Arial"/>
                <a:cs typeface="Arial"/>
              </a:rPr>
              <a:t>of  </a:t>
            </a:r>
            <a:r>
              <a:rPr sz="2400" b="1" spc="-105" dirty="0">
                <a:solidFill>
                  <a:prstClr val="black"/>
                </a:solidFill>
                <a:latin typeface="Arial"/>
                <a:cs typeface="Arial"/>
              </a:rPr>
              <a:t>afferent </a:t>
            </a:r>
            <a:r>
              <a:rPr sz="2400" b="1" spc="-155" dirty="0">
                <a:solidFill>
                  <a:prstClr val="black"/>
                </a:solidFill>
                <a:latin typeface="Arial"/>
                <a:cs typeface="Arial"/>
              </a:rPr>
              <a:t>fibers </a:t>
            </a:r>
            <a:r>
              <a:rPr sz="2400" b="1" spc="-110" dirty="0">
                <a:solidFill>
                  <a:srgbClr val="F303A2"/>
                </a:solidFill>
                <a:latin typeface="Arial"/>
                <a:cs typeface="Arial"/>
              </a:rPr>
              <a:t>(type</a:t>
            </a:r>
            <a:r>
              <a:rPr sz="2400" b="1" spc="-150" dirty="0">
                <a:solidFill>
                  <a:srgbClr val="F303A2"/>
                </a:solidFill>
                <a:latin typeface="Arial"/>
                <a:cs typeface="Arial"/>
              </a:rPr>
              <a:t> </a:t>
            </a:r>
            <a:r>
              <a:rPr sz="2400" b="1" spc="-40" dirty="0">
                <a:solidFill>
                  <a:srgbClr val="F303A2"/>
                </a:solidFill>
                <a:latin typeface="Arial"/>
                <a:cs typeface="Arial"/>
              </a:rPr>
              <a:t>II)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01155" y="6822947"/>
            <a:ext cx="2943225" cy="0"/>
          </a:xfrm>
          <a:custGeom>
            <a:avLst/>
            <a:gdLst/>
            <a:ahLst/>
            <a:cxnLst/>
            <a:rect l="l" t="t" r="r" b="b"/>
            <a:pathLst>
              <a:path w="2943225">
                <a:moveTo>
                  <a:pt x="0" y="0"/>
                </a:moveTo>
                <a:lnTo>
                  <a:pt x="2942844" y="0"/>
                </a:lnTo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6201155" y="5622034"/>
            <a:ext cx="2943225" cy="1201420"/>
          </a:xfrm>
          <a:custGeom>
            <a:avLst/>
            <a:gdLst/>
            <a:ahLst/>
            <a:cxnLst/>
            <a:rect l="l" t="t" r="r" b="b"/>
            <a:pathLst>
              <a:path w="2943225" h="1201420">
                <a:moveTo>
                  <a:pt x="2942844" y="0"/>
                </a:moveTo>
                <a:lnTo>
                  <a:pt x="0" y="0"/>
                </a:lnTo>
                <a:lnTo>
                  <a:pt x="0" y="1200912"/>
                </a:lnTo>
              </a:path>
            </a:pathLst>
          </a:custGeom>
          <a:ln w="9144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81420" y="5636158"/>
            <a:ext cx="277050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2400" spc="-95" dirty="0">
                <a:solidFill>
                  <a:srgbClr val="3333FF"/>
                </a:solidFill>
                <a:latin typeface="Arial"/>
                <a:cs typeface="Arial"/>
              </a:rPr>
              <a:t>Primary</a:t>
            </a:r>
            <a:r>
              <a:rPr sz="2400" spc="-210" dirty="0">
                <a:solidFill>
                  <a:srgbClr val="3333FF"/>
                </a:solidFill>
                <a:latin typeface="Arial"/>
                <a:cs typeface="Arial"/>
              </a:rPr>
              <a:t> </a:t>
            </a:r>
            <a:r>
              <a:rPr sz="2400" spc="-80" dirty="0">
                <a:solidFill>
                  <a:srgbClr val="3333FF"/>
                </a:solidFill>
                <a:latin typeface="Arial"/>
                <a:cs typeface="Arial"/>
              </a:rPr>
              <a:t>(annulospiral)  </a:t>
            </a:r>
            <a:r>
              <a:rPr sz="2400" spc="-120" dirty="0">
                <a:solidFill>
                  <a:srgbClr val="3333FF"/>
                </a:solidFill>
                <a:latin typeface="Arial"/>
                <a:cs typeface="Arial"/>
              </a:rPr>
              <a:t>endings </a:t>
            </a:r>
            <a:r>
              <a:rPr sz="2400" spc="-10" dirty="0">
                <a:solidFill>
                  <a:srgbClr val="3333FF"/>
                </a:solidFill>
                <a:latin typeface="Arial"/>
                <a:cs typeface="Arial"/>
              </a:rPr>
              <a:t>of </a:t>
            </a:r>
            <a:r>
              <a:rPr sz="2400" spc="-50" dirty="0">
                <a:solidFill>
                  <a:srgbClr val="3333FF"/>
                </a:solidFill>
                <a:latin typeface="Arial"/>
                <a:cs typeface="Arial"/>
              </a:rPr>
              <a:t>afferent  </a:t>
            </a:r>
            <a:r>
              <a:rPr sz="2400" spc="-70" dirty="0">
                <a:solidFill>
                  <a:srgbClr val="3333FF"/>
                </a:solidFill>
                <a:latin typeface="Arial"/>
                <a:cs typeface="Arial"/>
              </a:rPr>
              <a:t>fibers </a:t>
            </a:r>
            <a:r>
              <a:rPr sz="2400" spc="-114" dirty="0">
                <a:solidFill>
                  <a:srgbClr val="F303A2"/>
                </a:solidFill>
                <a:latin typeface="Arial"/>
                <a:cs typeface="Arial"/>
              </a:rPr>
              <a:t>(</a:t>
            </a:r>
            <a:r>
              <a:rPr sz="2400" b="1" spc="-114" dirty="0">
                <a:solidFill>
                  <a:srgbClr val="F303A2"/>
                </a:solidFill>
                <a:latin typeface="Arial"/>
                <a:cs typeface="Arial"/>
              </a:rPr>
              <a:t>type</a:t>
            </a:r>
            <a:r>
              <a:rPr sz="2400" b="1" spc="-195" dirty="0">
                <a:solidFill>
                  <a:srgbClr val="F303A2"/>
                </a:solidFill>
                <a:latin typeface="Arial"/>
                <a:cs typeface="Arial"/>
              </a:rPr>
              <a:t> </a:t>
            </a:r>
            <a:r>
              <a:rPr sz="2400" b="1" spc="-85" dirty="0">
                <a:solidFill>
                  <a:srgbClr val="F303A2"/>
                </a:solidFill>
                <a:latin typeface="Arial"/>
                <a:cs typeface="Arial"/>
              </a:rPr>
              <a:t>Ia</a:t>
            </a:r>
            <a:r>
              <a:rPr sz="2400" spc="-85" dirty="0">
                <a:solidFill>
                  <a:srgbClr val="F303A2"/>
                </a:solidFill>
                <a:latin typeface="Arial"/>
                <a:cs typeface="Arial"/>
              </a:rPr>
              <a:t>)</a:t>
            </a:r>
            <a:endParaRPr sz="2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052066" y="3429761"/>
            <a:ext cx="815340" cy="288290"/>
          </a:xfrm>
          <a:custGeom>
            <a:avLst/>
            <a:gdLst/>
            <a:ahLst/>
            <a:cxnLst/>
            <a:rect l="l" t="t" r="r" b="b"/>
            <a:pathLst>
              <a:path w="815339" h="288289">
                <a:moveTo>
                  <a:pt x="0" y="288036"/>
                </a:moveTo>
                <a:lnTo>
                  <a:pt x="815339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268473" y="4869941"/>
            <a:ext cx="1584960" cy="0"/>
          </a:xfrm>
          <a:custGeom>
            <a:avLst/>
            <a:gdLst/>
            <a:ahLst/>
            <a:cxnLst/>
            <a:rect l="l" t="t" r="r" b="b"/>
            <a:pathLst>
              <a:path w="1584960">
                <a:moveTo>
                  <a:pt x="0" y="0"/>
                </a:moveTo>
                <a:lnTo>
                  <a:pt x="1584960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916173" y="6022085"/>
            <a:ext cx="1676400" cy="38100"/>
          </a:xfrm>
          <a:custGeom>
            <a:avLst/>
            <a:gdLst/>
            <a:ahLst/>
            <a:cxnLst/>
            <a:rect l="l" t="t" r="r" b="b"/>
            <a:pathLst>
              <a:path w="1676400" h="38100">
                <a:moveTo>
                  <a:pt x="0" y="38099"/>
                </a:moveTo>
                <a:lnTo>
                  <a:pt x="1676400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012941" y="3429761"/>
            <a:ext cx="576580" cy="0"/>
          </a:xfrm>
          <a:custGeom>
            <a:avLst/>
            <a:gdLst/>
            <a:ahLst/>
            <a:cxnLst/>
            <a:rect l="l" t="t" r="r" b="b"/>
            <a:pathLst>
              <a:path w="576579">
                <a:moveTo>
                  <a:pt x="0" y="0"/>
                </a:moveTo>
                <a:lnTo>
                  <a:pt x="576072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34339" y="2362580"/>
            <a:ext cx="9937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spc="-175" dirty="0">
                <a:solidFill>
                  <a:srgbClr val="E36C09"/>
                </a:solidFill>
                <a:latin typeface="Arial"/>
                <a:cs typeface="Arial"/>
              </a:rPr>
              <a:t>Capsule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837182" y="2637282"/>
            <a:ext cx="2519680" cy="73660"/>
          </a:xfrm>
          <a:custGeom>
            <a:avLst/>
            <a:gdLst/>
            <a:ahLst/>
            <a:cxnLst/>
            <a:rect l="l" t="t" r="r" b="b"/>
            <a:pathLst>
              <a:path w="2519679" h="73660">
                <a:moveTo>
                  <a:pt x="0" y="0"/>
                </a:moveTo>
                <a:lnTo>
                  <a:pt x="2519172" y="73151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716017" y="2710433"/>
            <a:ext cx="1873250" cy="719455"/>
          </a:xfrm>
          <a:custGeom>
            <a:avLst/>
            <a:gdLst/>
            <a:ahLst/>
            <a:cxnLst/>
            <a:rect l="l" t="t" r="r" b="b"/>
            <a:pathLst>
              <a:path w="1873250" h="719454">
                <a:moveTo>
                  <a:pt x="0" y="719327"/>
                </a:moveTo>
                <a:lnTo>
                  <a:pt x="1872996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637781" y="2488539"/>
            <a:ext cx="2404110" cy="1881505"/>
          </a:xfrm>
          <a:prstGeom prst="rect">
            <a:avLst/>
          </a:prstGeom>
        </p:spPr>
        <p:txBody>
          <a:bodyPr vert="horz" wrap="square" lIns="0" tIns="123189" rIns="0" bIns="0" rtlCol="0">
            <a:spAutoFit/>
          </a:bodyPr>
          <a:lstStyle/>
          <a:p>
            <a:pPr marL="35560">
              <a:spcBef>
                <a:spcPts val="969"/>
              </a:spcBef>
            </a:pPr>
            <a:r>
              <a:rPr sz="2000" b="1" spc="-180" dirty="0">
                <a:solidFill>
                  <a:srgbClr val="C00000"/>
                </a:solidFill>
                <a:latin typeface="Arial"/>
                <a:cs typeface="Arial"/>
              </a:rPr>
              <a:t>muscle</a:t>
            </a:r>
            <a:r>
              <a:rPr sz="2000" b="1" spc="-19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000" b="1" spc="-130" dirty="0">
                <a:solidFill>
                  <a:srgbClr val="C00000"/>
                </a:solidFill>
                <a:latin typeface="Arial"/>
                <a:cs typeface="Arial"/>
              </a:rPr>
              <a:t>fibers</a:t>
            </a:r>
            <a:endParaRPr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869"/>
              </a:spcBef>
            </a:pPr>
            <a:r>
              <a:rPr sz="2000" b="1" spc="-150" dirty="0">
                <a:solidFill>
                  <a:prstClr val="black"/>
                </a:solidFill>
                <a:latin typeface="Arial"/>
                <a:cs typeface="Arial"/>
              </a:rPr>
              <a:t>Extrafusal </a:t>
            </a:r>
            <a:r>
              <a:rPr sz="2000" b="1" spc="-110" dirty="0">
                <a:solidFill>
                  <a:prstClr val="black"/>
                </a:solidFill>
                <a:latin typeface="Arial"/>
                <a:cs typeface="Arial"/>
              </a:rPr>
              <a:t>(“ordinary”)  </a:t>
            </a:r>
            <a:r>
              <a:rPr sz="2000" b="1" spc="-180" dirty="0">
                <a:solidFill>
                  <a:prstClr val="black"/>
                </a:solidFill>
                <a:latin typeface="Arial"/>
                <a:cs typeface="Arial"/>
              </a:rPr>
              <a:t>muscle</a:t>
            </a:r>
            <a:r>
              <a:rPr sz="2000" b="1" spc="-130" dirty="0">
                <a:solidFill>
                  <a:prstClr val="black"/>
                </a:solidFill>
                <a:latin typeface="Arial"/>
                <a:cs typeface="Arial"/>
              </a:rPr>
              <a:t> fibers</a:t>
            </a:r>
            <a:endParaRPr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14300" marR="499109">
              <a:spcBef>
                <a:spcPts val="869"/>
              </a:spcBef>
            </a:pPr>
            <a:r>
              <a:rPr sz="2000" spc="-65" dirty="0">
                <a:solidFill>
                  <a:prstClr val="black"/>
                </a:solidFill>
                <a:latin typeface="Arial"/>
                <a:cs typeface="Arial"/>
              </a:rPr>
              <a:t>Contractile </a:t>
            </a:r>
            <a:r>
              <a:rPr sz="2000" spc="-80" dirty="0">
                <a:solidFill>
                  <a:prstClr val="black"/>
                </a:solidFill>
                <a:latin typeface="Arial"/>
                <a:cs typeface="Arial"/>
              </a:rPr>
              <a:t>end  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of 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intrafusal</a:t>
            </a:r>
            <a:r>
              <a:rPr sz="2000" spc="-24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fiber</a:t>
            </a:r>
            <a:endParaRPr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860797" y="3934205"/>
            <a:ext cx="1800225" cy="288290"/>
          </a:xfrm>
          <a:custGeom>
            <a:avLst/>
            <a:gdLst/>
            <a:ahLst/>
            <a:cxnLst/>
            <a:rect l="l" t="t" r="r" b="b"/>
            <a:pathLst>
              <a:path w="1800225" h="288289">
                <a:moveTo>
                  <a:pt x="0" y="0"/>
                </a:moveTo>
                <a:lnTo>
                  <a:pt x="1799844" y="288036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523990" y="4454397"/>
            <a:ext cx="180784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Non-contractile  central 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portion  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of 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intrafusal</a:t>
            </a:r>
            <a:r>
              <a:rPr sz="2000" spc="-25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fiber</a:t>
            </a:r>
            <a:endParaRPr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914138" y="4510278"/>
            <a:ext cx="1160145" cy="0"/>
          </a:xfrm>
          <a:custGeom>
            <a:avLst/>
            <a:gdLst/>
            <a:ahLst/>
            <a:cxnLst/>
            <a:rect l="l" t="t" r="r" b="b"/>
            <a:pathLst>
              <a:path w="1160145">
                <a:moveTo>
                  <a:pt x="0" y="0"/>
                </a:moveTo>
                <a:lnTo>
                  <a:pt x="1159764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914138" y="5449061"/>
            <a:ext cx="1160145" cy="0"/>
          </a:xfrm>
          <a:custGeom>
            <a:avLst/>
            <a:gdLst/>
            <a:ahLst/>
            <a:cxnLst/>
            <a:rect l="l" t="t" r="r" b="b"/>
            <a:pathLst>
              <a:path w="1160145">
                <a:moveTo>
                  <a:pt x="0" y="0"/>
                </a:moveTo>
                <a:lnTo>
                  <a:pt x="1159764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084570" y="4510278"/>
            <a:ext cx="0" cy="939165"/>
          </a:xfrm>
          <a:custGeom>
            <a:avLst/>
            <a:gdLst/>
            <a:ahLst/>
            <a:cxnLst/>
            <a:rect l="l" t="t" r="r" b="b"/>
            <a:pathLst>
              <a:path h="939164">
                <a:moveTo>
                  <a:pt x="0" y="0"/>
                </a:moveTo>
                <a:lnTo>
                  <a:pt x="0" y="938784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084570" y="497967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644390" y="5374385"/>
            <a:ext cx="1656714" cy="647700"/>
          </a:xfrm>
          <a:custGeom>
            <a:avLst/>
            <a:gdLst/>
            <a:ahLst/>
            <a:cxnLst/>
            <a:rect l="l" t="t" r="r" b="b"/>
            <a:pathLst>
              <a:path w="1656714" h="647700">
                <a:moveTo>
                  <a:pt x="0" y="0"/>
                </a:moveTo>
                <a:lnTo>
                  <a:pt x="1656588" y="647700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356353" y="4581905"/>
            <a:ext cx="73660" cy="504825"/>
          </a:xfrm>
          <a:custGeom>
            <a:avLst/>
            <a:gdLst/>
            <a:ahLst/>
            <a:cxnLst/>
            <a:rect l="l" t="t" r="r" b="b"/>
            <a:pathLst>
              <a:path w="73660" h="504825">
                <a:moveTo>
                  <a:pt x="0" y="0"/>
                </a:moveTo>
                <a:lnTo>
                  <a:pt x="73151" y="504444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-48960" y="0"/>
            <a:ext cx="9193339" cy="69057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4400" dirty="0" smtClean="0">
                <a:solidFill>
                  <a:srgbClr val="FF0000"/>
                </a:solidFill>
              </a:rPr>
              <a:t>Muscle</a:t>
            </a:r>
            <a:r>
              <a:rPr sz="4400" spc="-55" dirty="0" smtClean="0">
                <a:solidFill>
                  <a:srgbClr val="FF0000"/>
                </a:solidFill>
              </a:rPr>
              <a:t> </a:t>
            </a:r>
            <a:r>
              <a:rPr sz="4400" dirty="0" smtClean="0">
                <a:solidFill>
                  <a:srgbClr val="FF0000"/>
                </a:solidFill>
              </a:rPr>
              <a:t>Spindles-</a:t>
            </a:r>
            <a:r>
              <a:rPr sz="4400" dirty="0" smtClean="0">
                <a:solidFill>
                  <a:srgbClr val="0070C0"/>
                </a:solidFill>
              </a:rPr>
              <a:t>1</a:t>
            </a:r>
            <a:endParaRPr sz="4400" dirty="0">
              <a:solidFill>
                <a:srgbClr val="0070C0"/>
              </a:solidFill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844545" y="3861053"/>
            <a:ext cx="1430020" cy="1485900"/>
          </a:xfrm>
          <a:custGeom>
            <a:avLst/>
            <a:gdLst/>
            <a:ahLst/>
            <a:cxnLst/>
            <a:rect l="l" t="t" r="r" b="b"/>
            <a:pathLst>
              <a:path w="1430020" h="1485900">
                <a:moveTo>
                  <a:pt x="0" y="0"/>
                </a:moveTo>
                <a:lnTo>
                  <a:pt x="20011" y="31369"/>
                </a:lnTo>
                <a:lnTo>
                  <a:pt x="23904" y="37988"/>
                </a:lnTo>
                <a:lnTo>
                  <a:pt x="21195" y="33329"/>
                </a:lnTo>
                <a:lnTo>
                  <a:pt x="21401" y="30866"/>
                </a:lnTo>
                <a:lnTo>
                  <a:pt x="34036" y="44069"/>
                </a:lnTo>
                <a:lnTo>
                  <a:pt x="39116" y="50038"/>
                </a:lnTo>
                <a:lnTo>
                  <a:pt x="41529" y="58039"/>
                </a:lnTo>
                <a:lnTo>
                  <a:pt x="47625" y="62992"/>
                </a:lnTo>
                <a:lnTo>
                  <a:pt x="59211" y="71100"/>
                </a:lnTo>
                <a:lnTo>
                  <a:pt x="72691" y="79279"/>
                </a:lnTo>
                <a:lnTo>
                  <a:pt x="83861" y="85601"/>
                </a:lnTo>
                <a:lnTo>
                  <a:pt x="88518" y="88138"/>
                </a:lnTo>
                <a:lnTo>
                  <a:pt x="102766" y="108418"/>
                </a:lnTo>
                <a:lnTo>
                  <a:pt x="102108" y="107029"/>
                </a:lnTo>
                <a:lnTo>
                  <a:pt x="103163" y="104068"/>
                </a:lnTo>
                <a:lnTo>
                  <a:pt x="122555" y="119634"/>
                </a:lnTo>
                <a:lnTo>
                  <a:pt x="128270" y="124968"/>
                </a:lnTo>
                <a:lnTo>
                  <a:pt x="130302" y="133223"/>
                </a:lnTo>
                <a:lnTo>
                  <a:pt x="136144" y="138557"/>
                </a:lnTo>
                <a:lnTo>
                  <a:pt x="145766" y="145923"/>
                </a:lnTo>
                <a:lnTo>
                  <a:pt x="155305" y="150622"/>
                </a:lnTo>
                <a:lnTo>
                  <a:pt x="165486" y="153987"/>
                </a:lnTo>
                <a:lnTo>
                  <a:pt x="177037" y="157353"/>
                </a:lnTo>
                <a:lnTo>
                  <a:pt x="183570" y="166792"/>
                </a:lnTo>
                <a:lnTo>
                  <a:pt x="217805" y="197231"/>
                </a:lnTo>
                <a:lnTo>
                  <a:pt x="224662" y="201422"/>
                </a:lnTo>
                <a:lnTo>
                  <a:pt x="229235" y="207772"/>
                </a:lnTo>
                <a:lnTo>
                  <a:pt x="234569" y="213614"/>
                </a:lnTo>
                <a:lnTo>
                  <a:pt x="238252" y="220345"/>
                </a:lnTo>
                <a:lnTo>
                  <a:pt x="244766" y="237017"/>
                </a:lnTo>
                <a:lnTo>
                  <a:pt x="245602" y="245713"/>
                </a:lnTo>
                <a:lnTo>
                  <a:pt x="251271" y="255885"/>
                </a:lnTo>
                <a:lnTo>
                  <a:pt x="272288" y="276987"/>
                </a:lnTo>
                <a:lnTo>
                  <a:pt x="284285" y="287712"/>
                </a:lnTo>
                <a:lnTo>
                  <a:pt x="295116" y="297640"/>
                </a:lnTo>
                <a:lnTo>
                  <a:pt x="323000" y="341764"/>
                </a:lnTo>
                <a:lnTo>
                  <a:pt x="340360" y="367284"/>
                </a:lnTo>
                <a:lnTo>
                  <a:pt x="347218" y="371475"/>
                </a:lnTo>
                <a:lnTo>
                  <a:pt x="353464" y="374199"/>
                </a:lnTo>
                <a:lnTo>
                  <a:pt x="360330" y="375650"/>
                </a:lnTo>
                <a:lnTo>
                  <a:pt x="367434" y="376600"/>
                </a:lnTo>
                <a:lnTo>
                  <a:pt x="374396" y="377825"/>
                </a:lnTo>
                <a:lnTo>
                  <a:pt x="378968" y="384048"/>
                </a:lnTo>
                <a:lnTo>
                  <a:pt x="381635" y="391922"/>
                </a:lnTo>
                <a:lnTo>
                  <a:pt x="387985" y="396621"/>
                </a:lnTo>
                <a:lnTo>
                  <a:pt x="393573" y="400812"/>
                </a:lnTo>
                <a:lnTo>
                  <a:pt x="401955" y="400050"/>
                </a:lnTo>
                <a:lnTo>
                  <a:pt x="408431" y="402971"/>
                </a:lnTo>
                <a:lnTo>
                  <a:pt x="442468" y="428117"/>
                </a:lnTo>
                <a:lnTo>
                  <a:pt x="449706" y="442341"/>
                </a:lnTo>
                <a:lnTo>
                  <a:pt x="456056" y="447040"/>
                </a:lnTo>
                <a:lnTo>
                  <a:pt x="461644" y="451231"/>
                </a:lnTo>
                <a:lnTo>
                  <a:pt x="469645" y="451231"/>
                </a:lnTo>
                <a:lnTo>
                  <a:pt x="476504" y="453263"/>
                </a:lnTo>
                <a:lnTo>
                  <a:pt x="481076" y="457581"/>
                </a:lnTo>
                <a:lnTo>
                  <a:pt x="485140" y="462153"/>
                </a:lnTo>
                <a:lnTo>
                  <a:pt x="490093" y="465963"/>
                </a:lnTo>
                <a:lnTo>
                  <a:pt x="496569" y="470662"/>
                </a:lnTo>
                <a:lnTo>
                  <a:pt x="505206" y="472821"/>
                </a:lnTo>
                <a:lnTo>
                  <a:pt x="510540" y="478536"/>
                </a:lnTo>
                <a:lnTo>
                  <a:pt x="517715" y="487697"/>
                </a:lnTo>
                <a:lnTo>
                  <a:pt x="523843" y="497633"/>
                </a:lnTo>
                <a:lnTo>
                  <a:pt x="530113" y="507450"/>
                </a:lnTo>
                <a:lnTo>
                  <a:pt x="537718" y="516255"/>
                </a:lnTo>
                <a:lnTo>
                  <a:pt x="546607" y="523890"/>
                </a:lnTo>
                <a:lnTo>
                  <a:pt x="555688" y="531336"/>
                </a:lnTo>
                <a:lnTo>
                  <a:pt x="564292" y="539115"/>
                </a:lnTo>
                <a:lnTo>
                  <a:pt x="571754" y="547751"/>
                </a:lnTo>
                <a:lnTo>
                  <a:pt x="577127" y="555476"/>
                </a:lnTo>
                <a:lnTo>
                  <a:pt x="583692" y="564499"/>
                </a:lnTo>
                <a:lnTo>
                  <a:pt x="591113" y="573022"/>
                </a:lnTo>
                <a:lnTo>
                  <a:pt x="599058" y="579247"/>
                </a:lnTo>
                <a:lnTo>
                  <a:pt x="605155" y="582676"/>
                </a:lnTo>
                <a:lnTo>
                  <a:pt x="612648" y="583438"/>
                </a:lnTo>
                <a:lnTo>
                  <a:pt x="619506" y="585597"/>
                </a:lnTo>
                <a:lnTo>
                  <a:pt x="653542" y="616966"/>
                </a:lnTo>
                <a:lnTo>
                  <a:pt x="657987" y="621284"/>
                </a:lnTo>
                <a:lnTo>
                  <a:pt x="661034" y="627761"/>
                </a:lnTo>
                <a:lnTo>
                  <a:pt x="667131" y="629666"/>
                </a:lnTo>
                <a:lnTo>
                  <a:pt x="687578" y="635889"/>
                </a:lnTo>
                <a:lnTo>
                  <a:pt x="692023" y="642239"/>
                </a:lnTo>
                <a:lnTo>
                  <a:pt x="695325" y="649478"/>
                </a:lnTo>
                <a:lnTo>
                  <a:pt x="701167" y="654812"/>
                </a:lnTo>
                <a:lnTo>
                  <a:pt x="706882" y="660146"/>
                </a:lnTo>
                <a:lnTo>
                  <a:pt x="716407" y="661543"/>
                </a:lnTo>
                <a:lnTo>
                  <a:pt x="721614" y="667385"/>
                </a:lnTo>
                <a:lnTo>
                  <a:pt x="726058" y="672592"/>
                </a:lnTo>
                <a:lnTo>
                  <a:pt x="724154" y="680847"/>
                </a:lnTo>
                <a:lnTo>
                  <a:pt x="728344" y="686308"/>
                </a:lnTo>
                <a:lnTo>
                  <a:pt x="735772" y="694309"/>
                </a:lnTo>
                <a:lnTo>
                  <a:pt x="744807" y="702500"/>
                </a:lnTo>
                <a:lnTo>
                  <a:pt x="752437" y="708882"/>
                </a:lnTo>
                <a:lnTo>
                  <a:pt x="755650" y="711454"/>
                </a:lnTo>
                <a:lnTo>
                  <a:pt x="757808" y="717804"/>
                </a:lnTo>
                <a:lnTo>
                  <a:pt x="758063" y="725043"/>
                </a:lnTo>
                <a:lnTo>
                  <a:pt x="762381" y="730377"/>
                </a:lnTo>
                <a:lnTo>
                  <a:pt x="770520" y="738530"/>
                </a:lnTo>
                <a:lnTo>
                  <a:pt x="779684" y="745886"/>
                </a:lnTo>
                <a:lnTo>
                  <a:pt x="788705" y="753362"/>
                </a:lnTo>
                <a:lnTo>
                  <a:pt x="796417" y="761873"/>
                </a:lnTo>
                <a:lnTo>
                  <a:pt x="810006" y="780669"/>
                </a:lnTo>
                <a:lnTo>
                  <a:pt x="816719" y="799744"/>
                </a:lnTo>
                <a:lnTo>
                  <a:pt x="816752" y="799068"/>
                </a:lnTo>
                <a:lnTo>
                  <a:pt x="818524" y="798653"/>
                </a:lnTo>
                <a:lnTo>
                  <a:pt x="830453" y="818515"/>
                </a:lnTo>
                <a:lnTo>
                  <a:pt x="833628" y="824484"/>
                </a:lnTo>
                <a:lnTo>
                  <a:pt x="834136" y="831469"/>
                </a:lnTo>
                <a:lnTo>
                  <a:pt x="837311" y="837438"/>
                </a:lnTo>
                <a:lnTo>
                  <a:pt x="843361" y="847395"/>
                </a:lnTo>
                <a:lnTo>
                  <a:pt x="849328" y="854710"/>
                </a:lnTo>
                <a:lnTo>
                  <a:pt x="856081" y="861262"/>
                </a:lnTo>
                <a:lnTo>
                  <a:pt x="864489" y="868934"/>
                </a:lnTo>
                <a:lnTo>
                  <a:pt x="870827" y="887114"/>
                </a:lnTo>
                <a:lnTo>
                  <a:pt x="871473" y="886936"/>
                </a:lnTo>
                <a:lnTo>
                  <a:pt x="875454" y="887186"/>
                </a:lnTo>
                <a:lnTo>
                  <a:pt x="891794" y="906653"/>
                </a:lnTo>
                <a:lnTo>
                  <a:pt x="895731" y="912114"/>
                </a:lnTo>
                <a:lnTo>
                  <a:pt x="894842" y="919861"/>
                </a:lnTo>
                <a:lnTo>
                  <a:pt x="898525" y="925576"/>
                </a:lnTo>
                <a:lnTo>
                  <a:pt x="901827" y="930656"/>
                </a:lnTo>
                <a:lnTo>
                  <a:pt x="908177" y="933450"/>
                </a:lnTo>
                <a:lnTo>
                  <a:pt x="912114" y="938149"/>
                </a:lnTo>
                <a:lnTo>
                  <a:pt x="922004" y="951178"/>
                </a:lnTo>
                <a:lnTo>
                  <a:pt x="928655" y="961326"/>
                </a:lnTo>
                <a:lnTo>
                  <a:pt x="937260" y="970903"/>
                </a:lnTo>
                <a:lnTo>
                  <a:pt x="953007" y="982218"/>
                </a:lnTo>
                <a:lnTo>
                  <a:pt x="993902" y="1007364"/>
                </a:lnTo>
                <a:lnTo>
                  <a:pt x="998346" y="1013714"/>
                </a:lnTo>
                <a:lnTo>
                  <a:pt x="1002411" y="1020318"/>
                </a:lnTo>
                <a:lnTo>
                  <a:pt x="1007491" y="1026287"/>
                </a:lnTo>
                <a:lnTo>
                  <a:pt x="1011428" y="1030859"/>
                </a:lnTo>
                <a:lnTo>
                  <a:pt x="1017778" y="1033780"/>
                </a:lnTo>
                <a:lnTo>
                  <a:pt x="1021080" y="1038860"/>
                </a:lnTo>
                <a:lnTo>
                  <a:pt x="1024763" y="1044575"/>
                </a:lnTo>
                <a:lnTo>
                  <a:pt x="1023746" y="1052322"/>
                </a:lnTo>
                <a:lnTo>
                  <a:pt x="1027938" y="1057783"/>
                </a:lnTo>
                <a:lnTo>
                  <a:pt x="1035292" y="1065784"/>
                </a:lnTo>
                <a:lnTo>
                  <a:pt x="1044289" y="1073975"/>
                </a:lnTo>
                <a:lnTo>
                  <a:pt x="1051905" y="1080357"/>
                </a:lnTo>
                <a:lnTo>
                  <a:pt x="1055116" y="1082929"/>
                </a:lnTo>
                <a:lnTo>
                  <a:pt x="1060293" y="1098208"/>
                </a:lnTo>
                <a:lnTo>
                  <a:pt x="1061767" y="1101725"/>
                </a:lnTo>
                <a:lnTo>
                  <a:pt x="1065027" y="1103717"/>
                </a:lnTo>
                <a:lnTo>
                  <a:pt x="1075563" y="1114425"/>
                </a:lnTo>
                <a:lnTo>
                  <a:pt x="1080643" y="1120394"/>
                </a:lnTo>
                <a:lnTo>
                  <a:pt x="1082802" y="1128649"/>
                </a:lnTo>
                <a:lnTo>
                  <a:pt x="1089152" y="1133348"/>
                </a:lnTo>
                <a:lnTo>
                  <a:pt x="1094740" y="1137412"/>
                </a:lnTo>
                <a:lnTo>
                  <a:pt x="1102741" y="1137539"/>
                </a:lnTo>
                <a:lnTo>
                  <a:pt x="1109599" y="1139571"/>
                </a:lnTo>
                <a:lnTo>
                  <a:pt x="1115470" y="1157485"/>
                </a:lnTo>
                <a:lnTo>
                  <a:pt x="1116377" y="1158494"/>
                </a:lnTo>
                <a:lnTo>
                  <a:pt x="1120689" y="1156358"/>
                </a:lnTo>
                <a:lnTo>
                  <a:pt x="1136777" y="1164844"/>
                </a:lnTo>
                <a:lnTo>
                  <a:pt x="1143127" y="1169543"/>
                </a:lnTo>
                <a:lnTo>
                  <a:pt x="1145286" y="1177798"/>
                </a:lnTo>
                <a:lnTo>
                  <a:pt x="1150366" y="1183640"/>
                </a:lnTo>
                <a:lnTo>
                  <a:pt x="1154430" y="1188339"/>
                </a:lnTo>
                <a:lnTo>
                  <a:pt x="1160018" y="1191641"/>
                </a:lnTo>
                <a:lnTo>
                  <a:pt x="1164082" y="1196213"/>
                </a:lnTo>
                <a:lnTo>
                  <a:pt x="1169162" y="1202182"/>
                </a:lnTo>
                <a:lnTo>
                  <a:pt x="1171829" y="1209802"/>
                </a:lnTo>
                <a:lnTo>
                  <a:pt x="1177670" y="1215136"/>
                </a:lnTo>
                <a:lnTo>
                  <a:pt x="1183386" y="1220470"/>
                </a:lnTo>
                <a:lnTo>
                  <a:pt x="1191259" y="1223518"/>
                </a:lnTo>
                <a:lnTo>
                  <a:pt x="1198118" y="1227709"/>
                </a:lnTo>
                <a:lnTo>
                  <a:pt x="1200277" y="1234059"/>
                </a:lnTo>
                <a:lnTo>
                  <a:pt x="1201674" y="1240663"/>
                </a:lnTo>
                <a:lnTo>
                  <a:pt x="1204849" y="1246632"/>
                </a:lnTo>
                <a:lnTo>
                  <a:pt x="1210972" y="1256607"/>
                </a:lnTo>
                <a:lnTo>
                  <a:pt x="1216977" y="1263951"/>
                </a:lnTo>
                <a:lnTo>
                  <a:pt x="1223744" y="1270509"/>
                </a:lnTo>
                <a:lnTo>
                  <a:pt x="1232154" y="1278128"/>
                </a:lnTo>
                <a:lnTo>
                  <a:pt x="1234313" y="1284478"/>
                </a:lnTo>
                <a:lnTo>
                  <a:pt x="1259119" y="1316089"/>
                </a:lnTo>
                <a:lnTo>
                  <a:pt x="1266190" y="1322197"/>
                </a:lnTo>
                <a:lnTo>
                  <a:pt x="1279596" y="1334887"/>
                </a:lnTo>
                <a:lnTo>
                  <a:pt x="1285716" y="1340469"/>
                </a:lnTo>
                <a:lnTo>
                  <a:pt x="1292264" y="1344789"/>
                </a:lnTo>
                <a:lnTo>
                  <a:pt x="1306957" y="1353693"/>
                </a:lnTo>
                <a:lnTo>
                  <a:pt x="1309243" y="1359916"/>
                </a:lnTo>
                <a:lnTo>
                  <a:pt x="1332483" y="1390269"/>
                </a:lnTo>
                <a:lnTo>
                  <a:pt x="1354582" y="1404112"/>
                </a:lnTo>
                <a:lnTo>
                  <a:pt x="1359154" y="1410335"/>
                </a:lnTo>
                <a:lnTo>
                  <a:pt x="1362456" y="1417574"/>
                </a:lnTo>
                <a:lnTo>
                  <a:pt x="1368298" y="1422908"/>
                </a:lnTo>
                <a:lnTo>
                  <a:pt x="1374013" y="1428242"/>
                </a:lnTo>
                <a:lnTo>
                  <a:pt x="1383283" y="1429893"/>
                </a:lnTo>
                <a:lnTo>
                  <a:pt x="1388618" y="1435481"/>
                </a:lnTo>
                <a:lnTo>
                  <a:pt x="1395813" y="1444716"/>
                </a:lnTo>
                <a:lnTo>
                  <a:pt x="1401984" y="1454689"/>
                </a:lnTo>
                <a:lnTo>
                  <a:pt x="1408299" y="1464520"/>
                </a:lnTo>
                <a:lnTo>
                  <a:pt x="1415923" y="1473327"/>
                </a:lnTo>
                <a:lnTo>
                  <a:pt x="1429512" y="1485900"/>
                </a:lnTo>
              </a:path>
            </a:pathLst>
          </a:custGeom>
          <a:ln w="25908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416046" y="4264914"/>
            <a:ext cx="93345" cy="9525"/>
          </a:xfrm>
          <a:custGeom>
            <a:avLst/>
            <a:gdLst/>
            <a:ahLst/>
            <a:cxnLst/>
            <a:rect l="l" t="t" r="r" b="b"/>
            <a:pathLst>
              <a:path w="93345" h="9525">
                <a:moveTo>
                  <a:pt x="0" y="0"/>
                </a:moveTo>
                <a:lnTo>
                  <a:pt x="92963" y="9143"/>
                </a:lnTo>
              </a:path>
            </a:pathLst>
          </a:custGeom>
          <a:ln w="25908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141470" y="4653534"/>
            <a:ext cx="431800" cy="125095"/>
          </a:xfrm>
          <a:custGeom>
            <a:avLst/>
            <a:gdLst/>
            <a:ahLst/>
            <a:cxnLst/>
            <a:rect l="l" t="t" r="r" b="b"/>
            <a:pathLst>
              <a:path w="431800" h="125095">
                <a:moveTo>
                  <a:pt x="0" y="124968"/>
                </a:moveTo>
                <a:lnTo>
                  <a:pt x="11781" y="123981"/>
                </a:lnTo>
                <a:lnTo>
                  <a:pt x="23669" y="123364"/>
                </a:lnTo>
                <a:lnTo>
                  <a:pt x="35343" y="122056"/>
                </a:lnTo>
                <a:lnTo>
                  <a:pt x="46481" y="118999"/>
                </a:lnTo>
                <a:lnTo>
                  <a:pt x="53720" y="116078"/>
                </a:lnTo>
                <a:lnTo>
                  <a:pt x="54737" y="106807"/>
                </a:lnTo>
                <a:lnTo>
                  <a:pt x="59689" y="101219"/>
                </a:lnTo>
                <a:lnTo>
                  <a:pt x="95248" y="80466"/>
                </a:lnTo>
                <a:lnTo>
                  <a:pt x="145186" y="72496"/>
                </a:lnTo>
                <a:lnTo>
                  <a:pt x="193659" y="67754"/>
                </a:lnTo>
                <a:lnTo>
                  <a:pt x="212648" y="67753"/>
                </a:lnTo>
                <a:lnTo>
                  <a:pt x="242595" y="67698"/>
                </a:lnTo>
                <a:lnTo>
                  <a:pt x="289226" y="67084"/>
                </a:lnTo>
                <a:lnTo>
                  <a:pt x="358266" y="65405"/>
                </a:lnTo>
                <a:lnTo>
                  <a:pt x="369536" y="55000"/>
                </a:lnTo>
                <a:lnTo>
                  <a:pt x="371649" y="53609"/>
                </a:lnTo>
                <a:lnTo>
                  <a:pt x="409670" y="37068"/>
                </a:lnTo>
                <a:lnTo>
                  <a:pt x="428773" y="13448"/>
                </a:lnTo>
                <a:lnTo>
                  <a:pt x="430704" y="9064"/>
                </a:lnTo>
                <a:lnTo>
                  <a:pt x="431278" y="6086"/>
                </a:lnTo>
                <a:lnTo>
                  <a:pt x="431291" y="0"/>
                </a:lnTo>
              </a:path>
            </a:pathLst>
          </a:custGeom>
          <a:ln w="25908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068317" y="4653534"/>
            <a:ext cx="299085" cy="167640"/>
          </a:xfrm>
          <a:custGeom>
            <a:avLst/>
            <a:gdLst/>
            <a:ahLst/>
            <a:cxnLst/>
            <a:rect l="l" t="t" r="r" b="b"/>
            <a:pathLst>
              <a:path w="299085" h="167639">
                <a:moveTo>
                  <a:pt x="0" y="167640"/>
                </a:moveTo>
                <a:lnTo>
                  <a:pt x="9405" y="156071"/>
                </a:lnTo>
                <a:lnTo>
                  <a:pt x="18859" y="144526"/>
                </a:lnTo>
                <a:lnTo>
                  <a:pt x="28217" y="132885"/>
                </a:lnTo>
                <a:lnTo>
                  <a:pt x="37337" y="121031"/>
                </a:lnTo>
                <a:lnTo>
                  <a:pt x="49406" y="103548"/>
                </a:lnTo>
                <a:lnTo>
                  <a:pt x="57213" y="91281"/>
                </a:lnTo>
                <a:lnTo>
                  <a:pt x="66734" y="79918"/>
                </a:lnTo>
                <a:lnTo>
                  <a:pt x="97145" y="54318"/>
                </a:lnTo>
                <a:lnTo>
                  <a:pt x="139954" y="27940"/>
                </a:lnTo>
                <a:lnTo>
                  <a:pt x="179163" y="18350"/>
                </a:lnTo>
                <a:lnTo>
                  <a:pt x="185143" y="18037"/>
                </a:lnTo>
                <a:lnTo>
                  <a:pt x="203937" y="16150"/>
                </a:lnTo>
                <a:lnTo>
                  <a:pt x="251968" y="9271"/>
                </a:lnTo>
                <a:lnTo>
                  <a:pt x="265914" y="6804"/>
                </a:lnTo>
                <a:lnTo>
                  <a:pt x="281241" y="3730"/>
                </a:lnTo>
                <a:lnTo>
                  <a:pt x="293616" y="1109"/>
                </a:lnTo>
                <a:lnTo>
                  <a:pt x="298704" y="0"/>
                </a:lnTo>
              </a:path>
            </a:pathLst>
          </a:custGeom>
          <a:ln w="25908">
            <a:solidFill>
              <a:srgbClr val="00AF5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018764" y="5091684"/>
            <a:ext cx="91463" cy="2026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-48959" y="850139"/>
            <a:ext cx="9144000" cy="17851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spcBef>
                <a:spcPts val="100"/>
              </a:spcBef>
              <a:buClr>
                <a:srgbClr val="F303A2"/>
              </a:buClr>
              <a:buFont typeface="Wingdings"/>
              <a:buChar char=""/>
              <a:tabLst>
                <a:tab pos="355600" algn="l"/>
                <a:tab pos="356235" algn="l"/>
              </a:tabLst>
            </a:pPr>
            <a:r>
              <a:rPr lang="en-US" sz="240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Is located in th</a:t>
            </a:r>
            <a:r>
              <a:rPr sz="240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</a:t>
            </a:r>
            <a:r>
              <a:rPr lang="en-US" sz="240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fleshy part of </a:t>
            </a:r>
            <a:r>
              <a:rPr sz="240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the muscle</a:t>
            </a:r>
          </a:p>
          <a:p>
            <a:pPr marL="355600" indent="-342900">
              <a:buClr>
                <a:srgbClr val="F303A2"/>
              </a:buClr>
              <a:buFont typeface="Wingdings"/>
              <a:buChar char=""/>
              <a:tabLst>
                <a:tab pos="355600" algn="l"/>
                <a:tab pos="356235" algn="l"/>
              </a:tabLst>
            </a:pP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Consists of 3-12 small </a:t>
            </a:r>
            <a:r>
              <a:rPr sz="2400" b="1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intrafusal fibers </a:t>
            </a: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within a capsule</a:t>
            </a:r>
          </a:p>
          <a:p>
            <a:pPr marL="355600" indent="-342900">
              <a:buClr>
                <a:srgbClr val="F303A2"/>
              </a:buClr>
              <a:buFont typeface="Wingdings"/>
              <a:buChar char=""/>
              <a:tabLst>
                <a:tab pos="355600" algn="l"/>
                <a:tab pos="356235" algn="l"/>
              </a:tabLst>
            </a:pP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Each intrafusal fiber has a central (non-contractile) area (</a:t>
            </a:r>
            <a:r>
              <a:rPr sz="2400" b="1" dirty="0">
                <a:solidFill>
                  <a:srgbClr val="3333FF"/>
                </a:solidFill>
                <a:latin typeface="Comic Sans MS" panose="030F0702030302020204" pitchFamily="66" charset="0"/>
                <a:cs typeface="Arial"/>
              </a:rPr>
              <a:t>receptor</a:t>
            </a:r>
            <a:r>
              <a:rPr sz="240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),</a:t>
            </a:r>
            <a:r>
              <a:rPr lang="en-US" sz="240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400" dirty="0" smtClean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and </a:t>
            </a:r>
            <a:r>
              <a:rPr sz="2400" dirty="0">
                <a:solidFill>
                  <a:prstClr val="black"/>
                </a:solidFill>
                <a:latin typeface="Comic Sans MS" panose="030F0702030302020204" pitchFamily="66" charset="0"/>
                <a:cs typeface="Arial"/>
              </a:rPr>
              <a:t>a contractile area on each side.</a:t>
            </a:r>
          </a:p>
          <a:p>
            <a:pPr marR="167005" algn="r">
              <a:lnSpc>
                <a:spcPts val="2325"/>
              </a:lnSpc>
            </a:pPr>
            <a:r>
              <a:rPr sz="2000" b="1" spc="-114" dirty="0">
                <a:solidFill>
                  <a:srgbClr val="C00000"/>
                </a:solidFill>
                <a:latin typeface="Comic Sans MS" panose="030F0702030302020204" pitchFamily="66" charset="0"/>
                <a:cs typeface="Arial"/>
              </a:rPr>
              <a:t>Intrafusal</a:t>
            </a:r>
            <a:r>
              <a:rPr sz="2000" b="1" spc="-145" dirty="0">
                <a:solidFill>
                  <a:srgbClr val="C00000"/>
                </a:solidFill>
                <a:latin typeface="Comic Sans MS" panose="030F0702030302020204" pitchFamily="66" charset="0"/>
                <a:cs typeface="Arial"/>
              </a:rPr>
              <a:t> </a:t>
            </a:r>
            <a:r>
              <a:rPr sz="2000" b="1" spc="-120" dirty="0">
                <a:solidFill>
                  <a:srgbClr val="C00000"/>
                </a:solidFill>
                <a:latin typeface="Comic Sans MS" panose="030F0702030302020204" pitchFamily="66" charset="0"/>
                <a:cs typeface="Arial"/>
              </a:rPr>
              <a:t>(spindle)</a:t>
            </a:r>
            <a:endParaRPr sz="2000" dirty="0">
              <a:solidFill>
                <a:prstClr val="black"/>
              </a:solidFill>
              <a:latin typeface="Comic Sans MS" panose="030F0702030302020204" pitchFamily="66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8646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Muscle Spindle-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4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4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There are 2 </a:t>
            </a:r>
            <a:r>
              <a:rPr lang="en-US" dirty="0" smtClean="0">
                <a:latin typeface="Comic Sans MS" panose="030F0702030302020204" pitchFamily="66" charset="0"/>
              </a:rPr>
              <a:t>types of intrafusal muscle fibers:</a:t>
            </a:r>
            <a:endParaRPr lang="en-US" dirty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1)Nuclear bag fibres;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Have a dilated  central   area   filled   with  nuclei. 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Are </a:t>
            </a:r>
            <a:r>
              <a:rPr lang="en-GB" dirty="0" smtClean="0">
                <a:latin typeface="Comic Sans MS" panose="030F0702030302020204" pitchFamily="66" charset="0"/>
              </a:rPr>
              <a:t>1-3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en-US" dirty="0">
                <a:latin typeface="Comic Sans MS" panose="030F0702030302020204" pitchFamily="66" charset="0"/>
              </a:rPr>
              <a:t>of these fibres per spindle.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dirty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2)Nuclear chain fibres;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Have nuclei which are arranged as a chain in the receptor area. 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Are </a:t>
            </a:r>
            <a:r>
              <a:rPr lang="en-US" dirty="0" smtClean="0">
                <a:latin typeface="Comic Sans MS" panose="030F0702030302020204" pitchFamily="66" charset="0"/>
              </a:rPr>
              <a:t>4-9 </a:t>
            </a:r>
            <a:r>
              <a:rPr lang="en-US" dirty="0">
                <a:latin typeface="Comic Sans MS" panose="030F0702030302020204" pitchFamily="66" charset="0"/>
              </a:rPr>
              <a:t>of these fibres per spindle.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023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Muscle </a:t>
            </a:r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Spindle-</a:t>
            </a:r>
            <a:r>
              <a:rPr lang="en-US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4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24" y="1600200"/>
            <a:ext cx="759715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153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1802</Words>
  <Application>Microsoft Office PowerPoint</Application>
  <PresentationFormat>On-screen Show (4:3)</PresentationFormat>
  <Paragraphs>287</Paragraphs>
  <Slides>43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14</vt:i4>
      </vt:variant>
      <vt:variant>
        <vt:lpstr>Slide Titles</vt:lpstr>
      </vt:variant>
      <vt:variant>
        <vt:i4>43</vt:i4>
      </vt:variant>
    </vt:vector>
  </HeadingPairs>
  <TitlesOfParts>
    <vt:vector size="57" baseType="lpstr">
      <vt:lpstr>Office Theme</vt:lpstr>
      <vt:lpstr>1_Office Theme</vt:lpstr>
      <vt:lpstr>3_Office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12_Office Theme</vt:lpstr>
      <vt:lpstr>11_Office Theme</vt:lpstr>
      <vt:lpstr>13_Office Theme</vt:lpstr>
      <vt:lpstr>14_Office Theme</vt:lpstr>
      <vt:lpstr>2_Office Theme</vt:lpstr>
      <vt:lpstr> Stretch Reflex&amp; Golgi Tendon Reflex </vt:lpstr>
      <vt:lpstr>Neuropsychiatry Block</vt:lpstr>
      <vt:lpstr>Objectives</vt:lpstr>
      <vt:lpstr>What is a Stretch Reflex?</vt:lpstr>
      <vt:lpstr>Pathway of Stretch Reflex (Reflex Arc)</vt:lpstr>
      <vt:lpstr>Pathway of Stretch Reflex</vt:lpstr>
      <vt:lpstr>Muscle Spindles-1</vt:lpstr>
      <vt:lpstr>Muscle Spindle-2 </vt:lpstr>
      <vt:lpstr>Muscle Spindle-3 </vt:lpstr>
      <vt:lpstr>Sensory ( Afferent ) Innervation of the Muscle Spindle</vt:lpstr>
      <vt:lpstr>PowerPoint Presentation</vt:lpstr>
      <vt:lpstr>Sensory ( Afferent ) Innervation of the Muscle Spindle-2</vt:lpstr>
      <vt:lpstr> Efferent Innervation of Muscle Spindle </vt:lpstr>
      <vt:lpstr>Efferent Innervation of Muscle Spindle-2</vt:lpstr>
      <vt:lpstr>How Are Muscle Spindles Stimulated?-1</vt:lpstr>
      <vt:lpstr>How Are Muscle Spindles Stimulated?-2</vt:lpstr>
      <vt:lpstr>How Are Muscle Spindles Stimulated?-3</vt:lpstr>
      <vt:lpstr>Extrafusal  skeletal  muscle fiber</vt:lpstr>
      <vt:lpstr>PowerPoint Presentation</vt:lpstr>
      <vt:lpstr> Dynamic stretch reflex </vt:lpstr>
      <vt:lpstr>PowerPoint Presentation</vt:lpstr>
      <vt:lpstr>PowerPoint Presentation</vt:lpstr>
      <vt:lpstr> Static stretch reflex </vt:lpstr>
      <vt:lpstr>PowerPoint Presentation</vt:lpstr>
      <vt:lpstr>Muscle Tone</vt:lpstr>
      <vt:lpstr>Functions of stretch Reflex</vt:lpstr>
      <vt:lpstr>Damping or Smoothing Function of Stretch Reflex</vt:lpstr>
      <vt:lpstr>PowerPoint Presentation</vt:lpstr>
      <vt:lpstr>Static stretch reflex </vt:lpstr>
      <vt:lpstr>Clinical application of stretch reflex: Knee Jerk Reflex</vt:lpstr>
      <vt:lpstr>Knee Jerk Reflex &amp; Reciprocal Inhibition</vt:lpstr>
      <vt:lpstr>What is the Clinical Significance of Tendon Reflexes ?</vt:lpstr>
      <vt:lpstr> Supraspinal control of Stretch Reflex-2 </vt:lpstr>
      <vt:lpstr>Factors that Influence Stretch Reflex</vt:lpstr>
      <vt:lpstr>PowerPoint Presentation</vt:lpstr>
      <vt:lpstr>PowerPoint Presentation</vt:lpstr>
      <vt:lpstr>PowerPoint Presentation</vt:lpstr>
      <vt:lpstr>PowerPoint Presentation</vt:lpstr>
      <vt:lpstr>Significance</vt:lpstr>
      <vt:lpstr>PowerPoint Presentation</vt:lpstr>
      <vt:lpstr>Comparison Between Stretch &amp; Inverse Reflexes-1</vt:lpstr>
      <vt:lpstr>Comparison Between Stretch &amp; Inverse Reflexes-2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Salah</dc:creator>
  <cp:lastModifiedBy>AYOOO</cp:lastModifiedBy>
  <cp:revision>71</cp:revision>
  <dcterms:created xsi:type="dcterms:W3CDTF">2006-08-16T00:00:00Z</dcterms:created>
  <dcterms:modified xsi:type="dcterms:W3CDTF">2020-09-12T14:06:16Z</dcterms:modified>
</cp:coreProperties>
</file>