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45" r:id="rId2"/>
    <p:sldMasterId id="2147483772" r:id="rId3"/>
    <p:sldMasterId id="2147483790" r:id="rId4"/>
    <p:sldMasterId id="2147483808" r:id="rId5"/>
  </p:sldMasterIdLst>
  <p:notesMasterIdLst>
    <p:notesMasterId r:id="rId53"/>
  </p:notesMasterIdLst>
  <p:sldIdLst>
    <p:sldId id="514" r:id="rId6"/>
    <p:sldId id="571" r:id="rId7"/>
    <p:sldId id="572" r:id="rId8"/>
    <p:sldId id="377" r:id="rId9"/>
    <p:sldId id="573" r:id="rId10"/>
    <p:sldId id="589" r:id="rId11"/>
    <p:sldId id="608" r:id="rId12"/>
    <p:sldId id="378" r:id="rId13"/>
    <p:sldId id="588" r:id="rId14"/>
    <p:sldId id="533" r:id="rId15"/>
    <p:sldId id="534" r:id="rId16"/>
    <p:sldId id="535" r:id="rId17"/>
    <p:sldId id="600" r:id="rId18"/>
    <p:sldId id="602" r:id="rId19"/>
    <p:sldId id="599" r:id="rId20"/>
    <p:sldId id="385" r:id="rId21"/>
    <p:sldId id="387" r:id="rId22"/>
    <p:sldId id="594" r:id="rId23"/>
    <p:sldId id="595" r:id="rId24"/>
    <p:sldId id="590" r:id="rId25"/>
    <p:sldId id="591" r:id="rId26"/>
    <p:sldId id="592" r:id="rId27"/>
    <p:sldId id="593" r:id="rId28"/>
    <p:sldId id="586" r:id="rId29"/>
    <p:sldId id="544" r:id="rId30"/>
    <p:sldId id="536" r:id="rId31"/>
    <p:sldId id="598" r:id="rId32"/>
    <p:sldId id="538" r:id="rId33"/>
    <p:sldId id="540" r:id="rId34"/>
    <p:sldId id="543" r:id="rId35"/>
    <p:sldId id="542" r:id="rId36"/>
    <p:sldId id="582" r:id="rId37"/>
    <p:sldId id="585" r:id="rId38"/>
    <p:sldId id="549" r:id="rId39"/>
    <p:sldId id="606" r:id="rId40"/>
    <p:sldId id="560" r:id="rId41"/>
    <p:sldId id="561" r:id="rId42"/>
    <p:sldId id="553" r:id="rId43"/>
    <p:sldId id="558" r:id="rId44"/>
    <p:sldId id="559" r:id="rId45"/>
    <p:sldId id="563" r:id="rId46"/>
    <p:sldId id="565" r:id="rId47"/>
    <p:sldId id="605" r:id="rId48"/>
    <p:sldId id="570" r:id="rId49"/>
    <p:sldId id="567" r:id="rId50"/>
    <p:sldId id="569" r:id="rId51"/>
    <p:sldId id="604"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FF"/>
    <a:srgbClr val="00FF00"/>
    <a:srgbClr val="660033"/>
    <a:srgbClr val="FFFF00"/>
    <a:srgbClr val="0000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96127" autoAdjust="0"/>
  </p:normalViewPr>
  <p:slideViewPr>
    <p:cSldViewPr>
      <p:cViewPr varScale="1">
        <p:scale>
          <a:sx n="70" d="100"/>
          <a:sy n="70" d="100"/>
        </p:scale>
        <p:origin x="1692" y="72"/>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182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82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182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50377691-DC27-41B4-B3FB-D394BC9E078C}" type="slidenum">
              <a:rPr lang="ar-SA"/>
              <a:pPr/>
              <a:t>‹#›</a:t>
            </a:fld>
            <a:endParaRPr lang="en-US"/>
          </a:p>
        </p:txBody>
      </p:sp>
    </p:spTree>
    <p:extLst>
      <p:ext uri="{BB962C8B-B14F-4D97-AF65-F5344CB8AC3E}">
        <p14:creationId xmlns:p14="http://schemas.microsoft.com/office/powerpoint/2010/main" val="296031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A4BAF-E53B-47FA-9184-7E0B1D62BEA7}" type="slidenum">
              <a:rPr lang="ar-SA"/>
              <a:pPr/>
              <a:t>4</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076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1387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8EA79CF-F4F4-4DB7-8436-25DDCE2A7DA4}" type="slidenum">
              <a:rPr lang="ar-SA" smtClean="0"/>
              <a:pPr/>
              <a:t>34</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5375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576804FD-A419-47F0-8D73-18621E287BD0}" type="slidenum">
              <a:rPr lang="ar-SA" smtClean="0"/>
              <a:pPr/>
              <a:t>38</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6778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2B67B-810D-41EC-A08F-CC267696E898}" type="slidenum">
              <a:rPr lang="ar-SA">
                <a:solidFill>
                  <a:prstClr val="black"/>
                </a:solidFill>
              </a:rPr>
              <a:pPr/>
              <a:t>39</a:t>
            </a:fld>
            <a:endParaRPr lang="en-US">
              <a:solidFill>
                <a:prstClr val="black"/>
              </a:solidFill>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179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C7C30-3F88-6A47-A2C5-352E9ADA214D}" type="slidenum">
              <a:rPr lang="en-US" smtClean="0"/>
              <a:pPr/>
              <a:t>41</a:t>
            </a:fld>
            <a:endParaRPr lang="en-US" dirty="0"/>
          </a:p>
        </p:txBody>
      </p:sp>
    </p:spTree>
    <p:extLst>
      <p:ext uri="{BB962C8B-B14F-4D97-AF65-F5344CB8AC3E}">
        <p14:creationId xmlns:p14="http://schemas.microsoft.com/office/powerpoint/2010/main" val="157100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C7C30-3F88-6A47-A2C5-352E9ADA214D}" type="slidenum">
              <a:rPr lang="en-US" smtClean="0"/>
              <a:pPr/>
              <a:t>42</a:t>
            </a:fld>
            <a:endParaRPr lang="en-US" dirty="0"/>
          </a:p>
        </p:txBody>
      </p:sp>
    </p:spTree>
    <p:extLst>
      <p:ext uri="{BB962C8B-B14F-4D97-AF65-F5344CB8AC3E}">
        <p14:creationId xmlns:p14="http://schemas.microsoft.com/office/powerpoint/2010/main" val="1991669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1EC3DB6-82F6-4AEE-8929-D384FA39E958}" type="slidenum">
              <a:rPr lang="ar-SA" smtClean="0">
                <a:latin typeface="Arial" charset="0"/>
                <a:cs typeface="Arial" charset="0"/>
              </a:rPr>
              <a:pPr/>
              <a:t>46</a:t>
            </a:fld>
            <a:endParaRPr lang="en-US" smtClean="0">
              <a:latin typeface="Arial" charset="0"/>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buFontTx/>
              <a:buChar char="•"/>
            </a:pPr>
            <a:endParaRPr lang="ar-SA" smtClean="0">
              <a:latin typeface="Arial" charset="0"/>
              <a:cs typeface="Arial" charset="0"/>
            </a:endParaRPr>
          </a:p>
        </p:txBody>
      </p:sp>
    </p:spTree>
    <p:extLst>
      <p:ext uri="{BB962C8B-B14F-4D97-AF65-F5344CB8AC3E}">
        <p14:creationId xmlns:p14="http://schemas.microsoft.com/office/powerpoint/2010/main" val="379077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CE61A-D78F-4712-A1CB-A27343E39407}" type="slidenum">
              <a:rPr lang="ar-SA">
                <a:solidFill>
                  <a:prstClr val="black"/>
                </a:solidFill>
              </a:rPr>
              <a:pPr/>
              <a:t>6</a:t>
            </a:fld>
            <a:endParaRPr lang="en-US">
              <a:solidFill>
                <a:prstClr val="black"/>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13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B2C209-99EE-40EE-84B5-16826CB0FF36}" type="slidenum">
              <a:rPr lang="ar-SA"/>
              <a:pPr/>
              <a:t>8</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3046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804E3-3107-4D38-BC59-05EE48A86587}" type="slidenum">
              <a:rPr lang="ar-SA">
                <a:solidFill>
                  <a:prstClr val="black"/>
                </a:solidFill>
              </a:rPr>
              <a:pPr/>
              <a:t>9</a:t>
            </a:fld>
            <a:endParaRPr lang="en-US">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446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991BAE-7E36-42B3-9E09-3F9F92615793}" type="slidenum">
              <a:rPr lang="ar-SA">
                <a:solidFill>
                  <a:srgbClr val="000000"/>
                </a:solidFill>
              </a:rPr>
              <a:pPr eaLnBrk="1" hangingPunct="1"/>
              <a:t>14</a:t>
            </a:fld>
            <a:endParaRPr lang="en-US">
              <a:solidFill>
                <a:srgbClr val="000000"/>
              </a:solidFill>
            </a:endParaRPr>
          </a:p>
        </p:txBody>
      </p:sp>
    </p:spTree>
    <p:extLst>
      <p:ext uri="{BB962C8B-B14F-4D97-AF65-F5344CB8AC3E}">
        <p14:creationId xmlns:p14="http://schemas.microsoft.com/office/powerpoint/2010/main" val="308844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2AEB6-8BC9-430A-9346-E8CB8B0E0ACC}" type="slidenum">
              <a:rPr lang="ar-SA"/>
              <a:pPr/>
              <a:t>17</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967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78BC33E7-1C0E-4EF3-B3ED-87B9FA9C877B}" type="slidenum">
              <a:rPr lang="ar-SA" smtClean="0">
                <a:solidFill>
                  <a:prstClr val="black"/>
                </a:solidFill>
              </a:rPr>
              <a:pPr/>
              <a:t>20</a:t>
            </a:fld>
            <a:endParaRPr lang="en-US" smtClean="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3756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EFE29-C03F-4262-8E0F-7CDFF7956C44}" type="slidenum">
              <a:rPr lang="ar-SA">
                <a:solidFill>
                  <a:prstClr val="black"/>
                </a:solidFill>
              </a:rPr>
              <a:pPr/>
              <a:t>21</a:t>
            </a:fld>
            <a:endParaRPr lang="en-US">
              <a:solidFill>
                <a:prstClr val="black"/>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16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841B334-E7A4-47FC-81B7-6CE78F3CBFFD}" type="slidenum">
              <a:rPr lang="ar-SA" smtClean="0"/>
              <a:pPr/>
              <a:t>29</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640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18A04-1F68-4908-804C-A9D5843093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9F6FC-F8ED-4C43-85F8-8F82A9DA56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4D948-8B78-4C42-91BC-7EC5E986E45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E277C-CBF3-4961-AC3B-22F1587907A0}"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8123B2-7034-4FC0-A579-ECB0386A2418}"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C27BBE-80B6-4C08-AB68-C7EFD5F8454A}" type="datetime1">
              <a:rPr lang="ar-SA" smtClean="0">
                <a:solidFill>
                  <a:srgbClr val="FFFFFF"/>
                </a:solidFill>
              </a:rPr>
              <a:pPr/>
              <a:t>11/02/1442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5E18A04-1F68-4908-804C-A9D58430930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31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9BAE5-CD44-4691-B0B3-EC136016A7F2}" type="datetime1">
              <a:rPr lang="ar-SA" smtClean="0">
                <a:solidFill>
                  <a:srgbClr val="FFFFFF"/>
                </a:solidFill>
              </a:rPr>
              <a:pPr/>
              <a:t>11/02/1442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159ABCE-50F1-4791-AC28-2A3158F9FE9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8474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FC845C-7C2B-41F2-AC8F-F437B53577B2}" type="datetime1">
              <a:rPr lang="ar-SA" smtClean="0">
                <a:solidFill>
                  <a:srgbClr val="FFFFFF"/>
                </a:solidFill>
              </a:rPr>
              <a:pPr/>
              <a:t>11/02/1442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3D23664-2D8C-4045-A116-E9CD136B40E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9311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5CE624-6B8C-4E16-8F5C-FDF6E004892E}" type="datetime1">
              <a:rPr lang="ar-SA" smtClean="0">
                <a:solidFill>
                  <a:srgbClr val="FFFFFF"/>
                </a:solidFill>
              </a:rPr>
              <a:pPr/>
              <a:t>11/02/1442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B0A7E10B-9E2A-46C1-A96D-5D6B964621B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677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E10B5-46D1-4D2F-850D-6457EE664AEE}" type="datetime1">
              <a:rPr lang="ar-SA" smtClean="0">
                <a:solidFill>
                  <a:srgbClr val="FFFFFF"/>
                </a:solidFill>
              </a:rPr>
              <a:pPr/>
              <a:t>11/02/1442</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DA33DD1-78C4-4B4A-A89C-0687873A180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98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6822A-F05F-4A56-AE2B-E62090848735}" type="datetime1">
              <a:rPr lang="ar-SA" smtClean="0">
                <a:solidFill>
                  <a:srgbClr val="FFFFFF"/>
                </a:solidFill>
              </a:rPr>
              <a:pPr/>
              <a:t>11/02/1442</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88D5CCDD-A34E-478F-9A16-A8471EF6581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668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9ABCE-50F1-4791-AC28-2A3158F9FE9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32C33-B41F-4D6D-A369-EA698533EFA2}" type="datetime1">
              <a:rPr lang="ar-SA" smtClean="0">
                <a:solidFill>
                  <a:srgbClr val="FFFFFF"/>
                </a:solidFill>
              </a:rPr>
              <a:pPr/>
              <a:t>11/02/1442</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91F819A8-E6F2-4905-801B-11C2A8948EE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5175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EC966-B4F6-4C2F-AEF8-EDDE24538EB7}" type="datetime1">
              <a:rPr lang="ar-SA" smtClean="0">
                <a:solidFill>
                  <a:srgbClr val="FFFFFF"/>
                </a:solidFill>
              </a:rPr>
              <a:pPr/>
              <a:t>11/02/1442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D91677B5-6ECE-439D-8475-CDC86B35862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8557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66167-823B-4AC0-BB2E-44BFCF4448C9}" type="datetime1">
              <a:rPr lang="ar-SA" smtClean="0">
                <a:solidFill>
                  <a:srgbClr val="FFFFFF"/>
                </a:solidFill>
              </a:rPr>
              <a:pPr/>
              <a:t>11/02/1442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812F74C9-7255-49DD-9312-65FBDB48A56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84044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9167F-1BB2-4505-84A9-A25DA015CDDA}" type="datetime1">
              <a:rPr lang="ar-SA" smtClean="0">
                <a:solidFill>
                  <a:srgbClr val="FFFFFF"/>
                </a:solidFill>
              </a:rPr>
              <a:pPr/>
              <a:t>11/02/1442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C69F6FC-F8ED-4C43-85F8-8F82A9DA56D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879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CE3CB-82C7-465D-98F6-869CD9BCB8B3}" type="datetime1">
              <a:rPr lang="ar-SA" smtClean="0">
                <a:solidFill>
                  <a:srgbClr val="FFFFFF"/>
                </a:solidFill>
              </a:rPr>
              <a:pPr/>
              <a:t>11/02/1442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474D948-8B78-4C42-91BC-7EC5E986E45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795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fld id="{29AFF375-2D6D-4056-B18B-2EE315BF2F59}" type="datetime1">
              <a:rPr lang="ar-SA">
                <a:solidFill>
                  <a:srgbClr val="FFFFFF"/>
                </a:solidFill>
              </a:rPr>
              <a:pPr/>
              <a:t>11/02/1442</a:t>
            </a:fld>
            <a:endParaRPr 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AB60A8F0-33BC-41B4-8CC6-E818332CD5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3253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B2E2AF-1E90-444F-A33A-22E03EE9A069}"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279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3A02B9-1447-4599-9762-EB89AD59224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763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7359E7-B5D7-458D-92C3-2FB53DDB2930}"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322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16F445-D760-4ABB-BF98-E0EA0AB9A664}"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40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23664-2D8C-4045-A116-E9CD136B40E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8E1D040-EEF1-4E18-AAAF-4CE972016DA3}"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49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F19351C-A370-43D7-B61B-8409EB7F79BE}"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608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A8C94C-FFF0-4937-A0A9-0BC3697E6A6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1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A1363D-BD79-4F6B-BBB3-8E3F80EE7A48}"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036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C6F5F09-1952-4D16-9C0D-6D5F89CA3764}"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4883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A05B6C-00E0-49D4-9DF4-8AEC61308936}"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252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184459-9598-4CC2-B629-7B2D582A9031}"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333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BCDF7F9-4744-4F78-B8B3-FD581EABB6E3}"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543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C41F45-4BE3-4775-8B58-23B8BAB5CB4C}"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79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F2FF5E-E9B9-4C76-9106-FD39498E640B}"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82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E10B-9E2A-46C1-A96D-5D6B964621B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F3D67D-1850-4C6E-8580-E4206AD1117D}"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983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384DA8-4944-497D-9D09-3D6E60CB089C}"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53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6ABAA71-290F-4F44-A922-3295A777F6C8}"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1984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2700" y="1808163"/>
            <a:ext cx="9204325" cy="5106987"/>
            <a:chOff x="-8" y="1139"/>
            <a:chExt cx="5798" cy="3217"/>
          </a:xfrm>
        </p:grpSpPr>
        <p:grpSp>
          <p:nvGrpSpPr>
            <p:cNvPr id="5" name="Group 3"/>
            <p:cNvGrpSpPr>
              <a:grpSpLocks/>
            </p:cNvGrpSpPr>
            <p:nvPr/>
          </p:nvGrpSpPr>
          <p:grpSpPr bwMode="auto">
            <a:xfrm>
              <a:off x="-8" y="1844"/>
              <a:ext cx="5798" cy="2512"/>
              <a:chOff x="-8" y="1844"/>
              <a:chExt cx="5798" cy="2512"/>
            </a:xfrm>
          </p:grpSpPr>
          <p:sp>
            <p:nvSpPr>
              <p:cNvPr id="9" name="Rectangle 4"/>
              <p:cNvSpPr>
                <a:spLocks noChangeArrowheads="1"/>
              </p:cNvSpPr>
              <p:nvPr/>
            </p:nvSpPr>
            <p:spPr bwMode="auto">
              <a:xfrm>
                <a:off x="-8" y="1844"/>
                <a:ext cx="5798" cy="2059"/>
              </a:xfrm>
              <a:prstGeom prst="rect">
                <a:avLst/>
              </a:prstGeom>
              <a:gradFill rotWithShape="0">
                <a:gsLst>
                  <a:gs pos="0">
                    <a:schemeClr val="bg1"/>
                  </a:gs>
                  <a:gs pos="100000">
                    <a:schemeClr val="accent1"/>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sp>
            <p:nvSpPr>
              <p:cNvPr id="10" name="Rectangle 5"/>
              <p:cNvSpPr>
                <a:spLocks noChangeArrowheads="1"/>
              </p:cNvSpPr>
              <p:nvPr/>
            </p:nvSpPr>
            <p:spPr bwMode="auto">
              <a:xfrm>
                <a:off x="-8" y="3903"/>
                <a:ext cx="5798" cy="453"/>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grpSp>
        <p:grpSp>
          <p:nvGrpSpPr>
            <p:cNvPr id="6" name="Group 6"/>
            <p:cNvGrpSpPr>
              <a:grpSpLocks/>
            </p:cNvGrpSpPr>
            <p:nvPr/>
          </p:nvGrpSpPr>
          <p:grpSpPr bwMode="auto">
            <a:xfrm>
              <a:off x="528" y="1139"/>
              <a:ext cx="5232" cy="1327"/>
              <a:chOff x="528" y="1139"/>
              <a:chExt cx="5232" cy="1327"/>
            </a:xfrm>
          </p:grpSpPr>
          <p:sp>
            <p:nvSpPr>
              <p:cNvPr id="7" name="Freeform 7"/>
              <p:cNvSpPr>
                <a:spLocks/>
              </p:cNvSpPr>
              <p:nvPr/>
            </p:nvSpPr>
            <p:spPr bwMode="auto">
              <a:xfrm>
                <a:off x="528" y="1139"/>
                <a:ext cx="5232" cy="1324"/>
              </a:xfrm>
              <a:custGeom>
                <a:avLst/>
                <a:gdLst>
                  <a:gd name="T0" fmla="*/ 4809 w 5232"/>
                  <a:gd name="T1" fmla="*/ 512 h 1324"/>
                  <a:gd name="T2" fmla="*/ 4889 w 5232"/>
                  <a:gd name="T3" fmla="*/ 428 h 1324"/>
                  <a:gd name="T4" fmla="*/ 4787 w 5232"/>
                  <a:gd name="T5" fmla="*/ 373 h 1324"/>
                  <a:gd name="T6" fmla="*/ 4925 w 5232"/>
                  <a:gd name="T7" fmla="*/ 299 h 1324"/>
                  <a:gd name="T8" fmla="*/ 4898 w 5232"/>
                  <a:gd name="T9" fmla="*/ 268 h 1324"/>
                  <a:gd name="T10" fmla="*/ 4960 w 5232"/>
                  <a:gd name="T11" fmla="*/ 203 h 1324"/>
                  <a:gd name="T12" fmla="*/ 4965 w 5232"/>
                  <a:gd name="T13" fmla="*/ 138 h 1324"/>
                  <a:gd name="T14" fmla="*/ 4991 w 5232"/>
                  <a:gd name="T15" fmla="*/ 72 h 1324"/>
                  <a:gd name="T16" fmla="*/ 4975 w 5232"/>
                  <a:gd name="T17" fmla="*/ 25 h 1324"/>
                  <a:gd name="T18" fmla="*/ 4532 w 5232"/>
                  <a:gd name="T19" fmla="*/ 107 h 1324"/>
                  <a:gd name="T20" fmla="*/ 3855 w 5232"/>
                  <a:gd name="T21" fmla="*/ 244 h 1324"/>
                  <a:gd name="T22" fmla="*/ 3053 w 5232"/>
                  <a:gd name="T23" fmla="*/ 409 h 1324"/>
                  <a:gd name="T24" fmla="*/ 2644 w 5232"/>
                  <a:gd name="T25" fmla="*/ 501 h 1324"/>
                  <a:gd name="T26" fmla="*/ 2038 w 5232"/>
                  <a:gd name="T27" fmla="*/ 639 h 1324"/>
                  <a:gd name="T28" fmla="*/ 1352 w 5232"/>
                  <a:gd name="T29" fmla="*/ 808 h 1324"/>
                  <a:gd name="T30" fmla="*/ 676 w 5232"/>
                  <a:gd name="T31" fmla="*/ 994 h 1324"/>
                  <a:gd name="T32" fmla="*/ 153 w 5232"/>
                  <a:gd name="T33" fmla="*/ 1182 h 1324"/>
                  <a:gd name="T34" fmla="*/ 24 w 5232"/>
                  <a:gd name="T35" fmla="*/ 1256 h 1324"/>
                  <a:gd name="T36" fmla="*/ 0 w 5232"/>
                  <a:gd name="T37" fmla="*/ 1297 h 1324"/>
                  <a:gd name="T38" fmla="*/ 24 w 5232"/>
                  <a:gd name="T39" fmla="*/ 1323 h 1324"/>
                  <a:gd name="T40" fmla="*/ 93 w 5232"/>
                  <a:gd name="T41" fmla="*/ 1291 h 1324"/>
                  <a:gd name="T42" fmla="*/ 146 w 5232"/>
                  <a:gd name="T43" fmla="*/ 1254 h 1324"/>
                  <a:gd name="T44" fmla="*/ 252 w 5232"/>
                  <a:gd name="T45" fmla="*/ 1211 h 1324"/>
                  <a:gd name="T46" fmla="*/ 392 w 5232"/>
                  <a:gd name="T47" fmla="*/ 1168 h 1324"/>
                  <a:gd name="T48" fmla="*/ 615 w 5232"/>
                  <a:gd name="T49" fmla="*/ 1113 h 1324"/>
                  <a:gd name="T50" fmla="*/ 914 w 5232"/>
                  <a:gd name="T51" fmla="*/ 1050 h 1324"/>
                  <a:gd name="T52" fmla="*/ 1397 w 5232"/>
                  <a:gd name="T53" fmla="*/ 966 h 1324"/>
                  <a:gd name="T54" fmla="*/ 2349 w 5232"/>
                  <a:gd name="T55" fmla="*/ 827 h 1324"/>
                  <a:gd name="T56" fmla="*/ 3188 w 5232"/>
                  <a:gd name="T57" fmla="*/ 722 h 1324"/>
                  <a:gd name="T58" fmla="*/ 3772 w 5232"/>
                  <a:gd name="T59" fmla="*/ 653 h 1324"/>
                  <a:gd name="T60" fmla="*/ 4370 w 5232"/>
                  <a:gd name="T61" fmla="*/ 594 h 1324"/>
                  <a:gd name="T62" fmla="*/ 4933 w 5232"/>
                  <a:gd name="T63" fmla="*/ 536 h 13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32" h="1324">
                    <a:moveTo>
                      <a:pt x="4933" y="536"/>
                    </a:moveTo>
                    <a:lnTo>
                      <a:pt x="4809" y="512"/>
                    </a:lnTo>
                    <a:lnTo>
                      <a:pt x="5157" y="452"/>
                    </a:lnTo>
                    <a:lnTo>
                      <a:pt x="4889" y="428"/>
                    </a:lnTo>
                    <a:lnTo>
                      <a:pt x="5052" y="391"/>
                    </a:lnTo>
                    <a:lnTo>
                      <a:pt x="4787" y="373"/>
                    </a:lnTo>
                    <a:lnTo>
                      <a:pt x="5225" y="287"/>
                    </a:lnTo>
                    <a:lnTo>
                      <a:pt x="4925" y="299"/>
                    </a:lnTo>
                    <a:lnTo>
                      <a:pt x="5110" y="240"/>
                    </a:lnTo>
                    <a:lnTo>
                      <a:pt x="4898" y="268"/>
                    </a:lnTo>
                    <a:lnTo>
                      <a:pt x="5231" y="164"/>
                    </a:lnTo>
                    <a:lnTo>
                      <a:pt x="4960" y="203"/>
                    </a:lnTo>
                    <a:lnTo>
                      <a:pt x="5135" y="117"/>
                    </a:lnTo>
                    <a:lnTo>
                      <a:pt x="4965" y="138"/>
                    </a:lnTo>
                    <a:lnTo>
                      <a:pt x="5209" y="39"/>
                    </a:lnTo>
                    <a:lnTo>
                      <a:pt x="4991" y="72"/>
                    </a:lnTo>
                    <a:lnTo>
                      <a:pt x="5124" y="0"/>
                    </a:lnTo>
                    <a:lnTo>
                      <a:pt x="4975" y="25"/>
                    </a:lnTo>
                    <a:lnTo>
                      <a:pt x="4789" y="60"/>
                    </a:lnTo>
                    <a:lnTo>
                      <a:pt x="4532" y="107"/>
                    </a:lnTo>
                    <a:lnTo>
                      <a:pt x="4115" y="189"/>
                    </a:lnTo>
                    <a:lnTo>
                      <a:pt x="3855" y="244"/>
                    </a:lnTo>
                    <a:lnTo>
                      <a:pt x="3591" y="295"/>
                    </a:lnTo>
                    <a:lnTo>
                      <a:pt x="3053" y="409"/>
                    </a:lnTo>
                    <a:lnTo>
                      <a:pt x="2809" y="463"/>
                    </a:lnTo>
                    <a:lnTo>
                      <a:pt x="2644" y="501"/>
                    </a:lnTo>
                    <a:lnTo>
                      <a:pt x="2375" y="559"/>
                    </a:lnTo>
                    <a:lnTo>
                      <a:pt x="2038" y="639"/>
                    </a:lnTo>
                    <a:lnTo>
                      <a:pt x="1614" y="741"/>
                    </a:lnTo>
                    <a:lnTo>
                      <a:pt x="1352" y="808"/>
                    </a:lnTo>
                    <a:lnTo>
                      <a:pt x="909" y="929"/>
                    </a:lnTo>
                    <a:lnTo>
                      <a:pt x="676" y="994"/>
                    </a:lnTo>
                    <a:lnTo>
                      <a:pt x="279" y="1129"/>
                    </a:lnTo>
                    <a:lnTo>
                      <a:pt x="153" y="1182"/>
                    </a:lnTo>
                    <a:lnTo>
                      <a:pt x="82" y="1217"/>
                    </a:lnTo>
                    <a:lnTo>
                      <a:pt x="24" y="1256"/>
                    </a:lnTo>
                    <a:lnTo>
                      <a:pt x="5" y="1277"/>
                    </a:lnTo>
                    <a:lnTo>
                      <a:pt x="0" y="1297"/>
                    </a:lnTo>
                    <a:lnTo>
                      <a:pt x="6" y="1311"/>
                    </a:lnTo>
                    <a:lnTo>
                      <a:pt x="24" y="1323"/>
                    </a:lnTo>
                    <a:lnTo>
                      <a:pt x="57" y="1321"/>
                    </a:lnTo>
                    <a:lnTo>
                      <a:pt x="93" y="1291"/>
                    </a:lnTo>
                    <a:lnTo>
                      <a:pt x="114" y="1272"/>
                    </a:lnTo>
                    <a:lnTo>
                      <a:pt x="146" y="1254"/>
                    </a:lnTo>
                    <a:lnTo>
                      <a:pt x="187" y="1232"/>
                    </a:lnTo>
                    <a:lnTo>
                      <a:pt x="252" y="1211"/>
                    </a:lnTo>
                    <a:lnTo>
                      <a:pt x="308" y="1191"/>
                    </a:lnTo>
                    <a:lnTo>
                      <a:pt x="392" y="1168"/>
                    </a:lnTo>
                    <a:lnTo>
                      <a:pt x="487" y="1142"/>
                    </a:lnTo>
                    <a:lnTo>
                      <a:pt x="615" y="1113"/>
                    </a:lnTo>
                    <a:lnTo>
                      <a:pt x="756" y="1082"/>
                    </a:lnTo>
                    <a:lnTo>
                      <a:pt x="914" y="1050"/>
                    </a:lnTo>
                    <a:lnTo>
                      <a:pt x="1185" y="1003"/>
                    </a:lnTo>
                    <a:lnTo>
                      <a:pt x="1397" y="966"/>
                    </a:lnTo>
                    <a:lnTo>
                      <a:pt x="1838" y="898"/>
                    </a:lnTo>
                    <a:lnTo>
                      <a:pt x="2349" y="827"/>
                    </a:lnTo>
                    <a:lnTo>
                      <a:pt x="2771" y="769"/>
                    </a:lnTo>
                    <a:lnTo>
                      <a:pt x="3188" y="722"/>
                    </a:lnTo>
                    <a:lnTo>
                      <a:pt x="3514" y="683"/>
                    </a:lnTo>
                    <a:lnTo>
                      <a:pt x="3772" y="653"/>
                    </a:lnTo>
                    <a:lnTo>
                      <a:pt x="4056" y="628"/>
                    </a:lnTo>
                    <a:lnTo>
                      <a:pt x="4370" y="594"/>
                    </a:lnTo>
                    <a:lnTo>
                      <a:pt x="4619" y="569"/>
                    </a:lnTo>
                    <a:lnTo>
                      <a:pt x="4933" y="536"/>
                    </a:lnTo>
                  </a:path>
                </a:pathLst>
              </a:custGeom>
              <a:gradFill rotWithShape="0">
                <a:gsLst>
                  <a:gs pos="0">
                    <a:schemeClr val="folHlink"/>
                  </a:gs>
                  <a:gs pos="100000">
                    <a:schemeClr val="bg1"/>
                  </a:gs>
                </a:gsLst>
                <a:lin ang="0" scaled="1"/>
              </a:gradFill>
              <a:ln w="9525" cap="rnd">
                <a:noFill/>
                <a:round/>
                <a:headEnd/>
                <a:tailEnd/>
              </a:ln>
            </p:spPr>
            <p:txBody>
              <a:bodyPr/>
              <a:lstStyle/>
              <a:p>
                <a:pPr>
                  <a:defRPr/>
                </a:pPr>
                <a:endParaRPr lang="en-US">
                  <a:solidFill>
                    <a:srgbClr val="FFFFFF"/>
                  </a:solidFill>
                  <a:latin typeface="Arial" charset="0"/>
                </a:endParaRPr>
              </a:p>
            </p:txBody>
          </p:sp>
          <p:sp>
            <p:nvSpPr>
              <p:cNvPr id="8" name="Freeform 8"/>
              <p:cNvSpPr>
                <a:spLocks/>
              </p:cNvSpPr>
              <p:nvPr/>
            </p:nvSpPr>
            <p:spPr bwMode="auto">
              <a:xfrm>
                <a:off x="531" y="2171"/>
                <a:ext cx="714" cy="295"/>
              </a:xfrm>
              <a:custGeom>
                <a:avLst/>
                <a:gdLst>
                  <a:gd name="T0" fmla="*/ 0 w 714"/>
                  <a:gd name="T1" fmla="*/ 250 h 295"/>
                  <a:gd name="T2" fmla="*/ 24 w 714"/>
                  <a:gd name="T3" fmla="*/ 233 h 295"/>
                  <a:gd name="T4" fmla="*/ 48 w 714"/>
                  <a:gd name="T5" fmla="*/ 211 h 295"/>
                  <a:gd name="T6" fmla="*/ 73 w 714"/>
                  <a:gd name="T7" fmla="*/ 197 h 295"/>
                  <a:gd name="T8" fmla="*/ 129 w 714"/>
                  <a:gd name="T9" fmla="*/ 170 h 295"/>
                  <a:gd name="T10" fmla="*/ 220 w 714"/>
                  <a:gd name="T11" fmla="*/ 129 h 295"/>
                  <a:gd name="T12" fmla="*/ 391 w 714"/>
                  <a:gd name="T13" fmla="*/ 76 h 295"/>
                  <a:gd name="T14" fmla="*/ 556 w 714"/>
                  <a:gd name="T15" fmla="*/ 27 h 295"/>
                  <a:gd name="T16" fmla="*/ 713 w 714"/>
                  <a:gd name="T17" fmla="*/ 0 h 295"/>
                  <a:gd name="T18" fmla="*/ 569 w 714"/>
                  <a:gd name="T19" fmla="*/ 52 h 295"/>
                  <a:gd name="T20" fmla="*/ 460 w 714"/>
                  <a:gd name="T21" fmla="*/ 88 h 295"/>
                  <a:gd name="T22" fmla="*/ 349 w 714"/>
                  <a:gd name="T23" fmla="*/ 129 h 295"/>
                  <a:gd name="T24" fmla="*/ 252 w 714"/>
                  <a:gd name="T25" fmla="*/ 162 h 295"/>
                  <a:gd name="T26" fmla="*/ 145 w 714"/>
                  <a:gd name="T27" fmla="*/ 203 h 295"/>
                  <a:gd name="T28" fmla="*/ 85 w 714"/>
                  <a:gd name="T29" fmla="*/ 245 h 295"/>
                  <a:gd name="T30" fmla="*/ 65 w 714"/>
                  <a:gd name="T31" fmla="*/ 274 h 295"/>
                  <a:gd name="T32" fmla="*/ 39 w 714"/>
                  <a:gd name="T33" fmla="*/ 288 h 295"/>
                  <a:gd name="T34" fmla="*/ 16 w 714"/>
                  <a:gd name="T35" fmla="*/ 294 h 295"/>
                  <a:gd name="T36" fmla="*/ 6 w 714"/>
                  <a:gd name="T37" fmla="*/ 286 h 295"/>
                  <a:gd name="T38" fmla="*/ 0 w 714"/>
                  <a:gd name="T39" fmla="*/ 274 h 295"/>
                  <a:gd name="T40" fmla="*/ 0 w 714"/>
                  <a:gd name="T41" fmla="*/ 250 h 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4" h="295">
                    <a:moveTo>
                      <a:pt x="0" y="250"/>
                    </a:moveTo>
                    <a:lnTo>
                      <a:pt x="24" y="233"/>
                    </a:lnTo>
                    <a:lnTo>
                      <a:pt x="48" y="211"/>
                    </a:lnTo>
                    <a:lnTo>
                      <a:pt x="73" y="197"/>
                    </a:lnTo>
                    <a:lnTo>
                      <a:pt x="129" y="170"/>
                    </a:lnTo>
                    <a:lnTo>
                      <a:pt x="220" y="129"/>
                    </a:lnTo>
                    <a:lnTo>
                      <a:pt x="391" y="76"/>
                    </a:lnTo>
                    <a:lnTo>
                      <a:pt x="556" y="27"/>
                    </a:lnTo>
                    <a:lnTo>
                      <a:pt x="713" y="0"/>
                    </a:lnTo>
                    <a:lnTo>
                      <a:pt x="569" y="52"/>
                    </a:lnTo>
                    <a:lnTo>
                      <a:pt x="460" y="88"/>
                    </a:lnTo>
                    <a:lnTo>
                      <a:pt x="349" y="129"/>
                    </a:lnTo>
                    <a:lnTo>
                      <a:pt x="252" y="162"/>
                    </a:lnTo>
                    <a:lnTo>
                      <a:pt x="145" y="203"/>
                    </a:lnTo>
                    <a:lnTo>
                      <a:pt x="85" y="245"/>
                    </a:lnTo>
                    <a:lnTo>
                      <a:pt x="65" y="274"/>
                    </a:lnTo>
                    <a:lnTo>
                      <a:pt x="39" y="288"/>
                    </a:lnTo>
                    <a:lnTo>
                      <a:pt x="16" y="294"/>
                    </a:lnTo>
                    <a:lnTo>
                      <a:pt x="6" y="286"/>
                    </a:lnTo>
                    <a:lnTo>
                      <a:pt x="0" y="274"/>
                    </a:lnTo>
                    <a:lnTo>
                      <a:pt x="0" y="250"/>
                    </a:lnTo>
                  </a:path>
                </a:pathLst>
              </a:custGeom>
              <a:gradFill rotWithShape="0">
                <a:gsLst>
                  <a:gs pos="0">
                    <a:srgbClr val="FFFFCC"/>
                  </a:gs>
                  <a:gs pos="100000">
                    <a:schemeClr val="folHlink"/>
                  </a:gs>
                </a:gsLst>
                <a:lin ang="0" scaled="1"/>
              </a:gradFill>
              <a:ln w="9525" cap="rnd">
                <a:noFill/>
                <a:round/>
                <a:headEnd/>
                <a:tailEnd/>
              </a:ln>
            </p:spPr>
            <p:txBody>
              <a:bodyPr/>
              <a:lstStyle/>
              <a:p>
                <a:pPr>
                  <a:defRPr/>
                </a:pPr>
                <a:endParaRPr lang="en-US">
                  <a:solidFill>
                    <a:srgbClr val="FFFFFF"/>
                  </a:solidFill>
                  <a:latin typeface="Arial" charset="0"/>
                </a:endParaRPr>
              </a:p>
            </p:txBody>
          </p:sp>
        </p:grpSp>
      </p:grpSp>
      <p:sp>
        <p:nvSpPr>
          <p:cNvPr id="50185" name="Rectangle 9"/>
          <p:cNvSpPr>
            <a:spLocks noGrp="1" noChangeArrowheads="1"/>
          </p:cNvSpPr>
          <p:nvPr>
            <p:ph type="ctrTitle" sz="quarter"/>
          </p:nvPr>
        </p:nvSpPr>
        <p:spPr>
          <a:xfrm>
            <a:off x="685800" y="1133475"/>
            <a:ext cx="7772400" cy="1143000"/>
          </a:xfrm>
        </p:spPr>
        <p:txBody>
          <a:bodyPr anchor="b"/>
          <a:lstStyle>
            <a:lvl1pPr>
              <a:defRPr>
                <a:solidFill>
                  <a:srgbClr val="FFCC66"/>
                </a:solidFill>
              </a:defRPr>
            </a:lvl1pPr>
          </a:lstStyle>
          <a:p>
            <a:r>
              <a:rPr lang="en-US" smtClean="0"/>
              <a:t>Click to edit Master title style</a:t>
            </a:r>
            <a:endParaRPr lang="en-US"/>
          </a:p>
        </p:txBody>
      </p:sp>
      <p:sp>
        <p:nvSpPr>
          <p:cNvPr id="50186"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solidFill>
                  <a:srgbClr val="FFFFFF"/>
                </a:solidFill>
              </a:defRPr>
            </a:lvl1pPr>
          </a:lstStyle>
          <a:p>
            <a:r>
              <a:rPr lang="en-US" smtClean="0"/>
              <a:t>Click to edit Master subtitle style</a:t>
            </a:r>
            <a:endParaRPr lang="en-US"/>
          </a:p>
        </p:txBody>
      </p:sp>
      <p:sp>
        <p:nvSpPr>
          <p:cNvPr id="11" name="Rectangle 11"/>
          <p:cNvSpPr>
            <a:spLocks noGrp="1" noChangeArrowheads="1"/>
          </p:cNvSpPr>
          <p:nvPr>
            <p:ph type="dt" sz="quarter" idx="10"/>
          </p:nvPr>
        </p:nvSpPr>
        <p:spPr/>
        <p:txBody>
          <a:bodyPr/>
          <a:lstStyle>
            <a:lvl1pPr>
              <a:defRPr>
                <a:solidFill>
                  <a:srgbClr val="000080"/>
                </a:solidFill>
              </a:defRPr>
            </a:lvl1pPr>
          </a:lstStyle>
          <a:p>
            <a:pPr>
              <a:defRPr/>
            </a:pPr>
            <a:fld id="{92737532-3D96-4B83-BC17-78F56EE4D0F2}" type="datetimeFigureOut">
              <a:rPr lang="en-US"/>
              <a:pPr>
                <a:defRPr/>
              </a:pPr>
              <a:t>9/28/2020</a:t>
            </a:fld>
            <a:endParaRPr lang="en-US"/>
          </a:p>
        </p:txBody>
      </p:sp>
      <p:sp>
        <p:nvSpPr>
          <p:cNvPr id="12" name="Rectangle 12"/>
          <p:cNvSpPr>
            <a:spLocks noGrp="1" noChangeArrowheads="1"/>
          </p:cNvSpPr>
          <p:nvPr>
            <p:ph type="ftr" sz="quarter" idx="11"/>
          </p:nvPr>
        </p:nvSpPr>
        <p:spPr/>
        <p:txBody>
          <a:bodyPr/>
          <a:lstStyle>
            <a:lvl1pPr>
              <a:defRPr>
                <a:solidFill>
                  <a:srgbClr val="000080"/>
                </a:solidFill>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solidFill>
                  <a:srgbClr val="000080"/>
                </a:solidFill>
              </a:defRPr>
            </a:lvl1pPr>
          </a:lstStyle>
          <a:p>
            <a:fld id="{3C1ECC04-BD97-4775-81A6-DA4058036CB2}" type="slidenum">
              <a:rPr lang="en-US"/>
              <a:pPr/>
              <a:t>‹#›</a:t>
            </a:fld>
            <a:endParaRPr lang="en-US"/>
          </a:p>
        </p:txBody>
      </p:sp>
    </p:spTree>
    <p:extLst>
      <p:ext uri="{BB962C8B-B14F-4D97-AF65-F5344CB8AC3E}">
        <p14:creationId xmlns:p14="http://schemas.microsoft.com/office/powerpoint/2010/main" val="130419647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9B744AFB-F847-4EE8-AF2A-267AB2FD8BAB}" type="datetimeFigureOut">
              <a:rPr lang="en-US">
                <a:solidFill>
                  <a:srgbClr val="000080"/>
                </a:solidFill>
              </a:rPr>
              <a:pPr>
                <a:defRPr/>
              </a:pPr>
              <a:t>9/28/2020</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2ECE4C70-1799-45A9-B5D5-E9BAF7B64E5D}"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612895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fld id="{ABDAEEA8-EF5B-4155-9DAF-5ECA9FB8EE13}" type="datetimeFigureOut">
              <a:rPr lang="en-US">
                <a:solidFill>
                  <a:srgbClr val="000080"/>
                </a:solidFill>
              </a:rPr>
              <a:pPr>
                <a:defRPr/>
              </a:pPr>
              <a:t>9/28/2020</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C82F124B-4247-4EBF-8298-976C8CA9F64F}"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322067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B7D60C60-5051-4555-A5C7-87CFDF23B37D}" type="datetimeFigureOut">
              <a:rPr lang="en-US">
                <a:solidFill>
                  <a:srgbClr val="000080"/>
                </a:solidFill>
              </a:rPr>
              <a:pPr>
                <a:defRPr/>
              </a:pPr>
              <a:t>9/28/2020</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981881FC-6B81-4B6A-8125-607A28C082C8}"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3834057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vl1pPr>
          </a:lstStyle>
          <a:p>
            <a:pPr>
              <a:defRPr/>
            </a:pPr>
            <a:fld id="{3E98DF44-6850-40D5-8260-6EBAAC2986CD}" type="datetimeFigureOut">
              <a:rPr lang="en-US">
                <a:solidFill>
                  <a:srgbClr val="000080"/>
                </a:solidFill>
              </a:rPr>
              <a:pPr>
                <a:defRPr/>
              </a:pPr>
              <a:t>9/28/2020</a:t>
            </a:fld>
            <a:endParaRPr lang="en-US">
              <a:solidFill>
                <a:srgbClr val="000080"/>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9" name="Rectangle 13"/>
          <p:cNvSpPr>
            <a:spLocks noGrp="1" noChangeArrowheads="1"/>
          </p:cNvSpPr>
          <p:nvPr>
            <p:ph type="sldNum" sz="quarter" idx="12"/>
          </p:nvPr>
        </p:nvSpPr>
        <p:spPr/>
        <p:txBody>
          <a:bodyPr/>
          <a:lstStyle>
            <a:lvl1pPr>
              <a:defRPr/>
            </a:lvl1pPr>
          </a:lstStyle>
          <a:p>
            <a:fld id="{ADDBF7CB-A1EE-4930-AAF4-055F9332130B}"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192182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vl1pPr>
          </a:lstStyle>
          <a:p>
            <a:pPr>
              <a:defRPr/>
            </a:pPr>
            <a:fld id="{F5BFDB75-2677-4438-A936-B0E5600FEEB5}" type="datetimeFigureOut">
              <a:rPr lang="en-US">
                <a:solidFill>
                  <a:srgbClr val="000080"/>
                </a:solidFill>
              </a:rPr>
              <a:pPr>
                <a:defRPr/>
              </a:pPr>
              <a:t>9/28/2020</a:t>
            </a:fld>
            <a:endParaRPr lang="en-US">
              <a:solidFill>
                <a:srgbClr val="000080"/>
              </a:solidFill>
            </a:endParaRPr>
          </a:p>
        </p:txBody>
      </p:sp>
      <p:sp>
        <p:nvSpPr>
          <p:cNvPr id="4"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5" name="Rectangle 13"/>
          <p:cNvSpPr>
            <a:spLocks noGrp="1" noChangeArrowheads="1"/>
          </p:cNvSpPr>
          <p:nvPr>
            <p:ph type="sldNum" sz="quarter" idx="12"/>
          </p:nvPr>
        </p:nvSpPr>
        <p:spPr/>
        <p:txBody>
          <a:bodyPr/>
          <a:lstStyle>
            <a:lvl1pPr>
              <a:defRPr/>
            </a:lvl1pPr>
          </a:lstStyle>
          <a:p>
            <a:fld id="{02857484-28E7-43A0-9A9A-13ACEB5A959A}"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413487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fld id="{F6F961B7-C1AA-4083-A166-5C3B17150DC3}" type="datetimeFigureOut">
              <a:rPr lang="en-US">
                <a:solidFill>
                  <a:srgbClr val="000080"/>
                </a:solidFill>
              </a:rPr>
              <a:pPr>
                <a:defRPr/>
              </a:pPr>
              <a:t>9/28/2020</a:t>
            </a:fld>
            <a:endParaRPr lang="en-US">
              <a:solidFill>
                <a:srgbClr val="000080"/>
              </a:solidFill>
            </a:endParaRPr>
          </a:p>
        </p:txBody>
      </p:sp>
      <p:sp>
        <p:nvSpPr>
          <p:cNvPr id="3"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4" name="Rectangle 13"/>
          <p:cNvSpPr>
            <a:spLocks noGrp="1" noChangeArrowheads="1"/>
          </p:cNvSpPr>
          <p:nvPr>
            <p:ph type="sldNum" sz="quarter" idx="12"/>
          </p:nvPr>
        </p:nvSpPr>
        <p:spPr/>
        <p:txBody>
          <a:bodyPr/>
          <a:lstStyle>
            <a:lvl1pPr>
              <a:defRPr/>
            </a:lvl1pPr>
          </a:lstStyle>
          <a:p>
            <a:fld id="{2874ECA1-E92F-4D0B-910A-6F91931A0B01}"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68128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A33DD1-78C4-4B4A-A89C-0687873A180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7D220409-FC5A-4B36-B989-6A49452831FA}" type="datetimeFigureOut">
              <a:rPr lang="en-US">
                <a:solidFill>
                  <a:srgbClr val="000080"/>
                </a:solidFill>
              </a:rPr>
              <a:pPr>
                <a:defRPr/>
              </a:pPr>
              <a:t>9/28/2020</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1DBF1B85-3089-455B-A5C1-06B185185E7D}"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2915795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3D277AE9-1F40-4E12-8CD5-CF2AAB433262}" type="datetimeFigureOut">
              <a:rPr lang="en-US">
                <a:solidFill>
                  <a:srgbClr val="000080"/>
                </a:solidFill>
              </a:rPr>
              <a:pPr>
                <a:defRPr/>
              </a:pPr>
              <a:t>9/28/2020</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E1A39210-1153-4FDF-9321-B54F22A4DD0A}"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2834728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9B0ADA6A-2C66-4A2D-B3EF-9CC3723E3DAE}" type="datetimeFigureOut">
              <a:rPr lang="en-US">
                <a:solidFill>
                  <a:srgbClr val="000080"/>
                </a:solidFill>
              </a:rPr>
              <a:pPr>
                <a:defRPr/>
              </a:pPr>
              <a:t>9/28/2020</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8F913ED7-9C7F-4071-86F6-FC25662C707A}"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952584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607835D2-469D-4725-9360-EDD4922E611A}" type="datetimeFigureOut">
              <a:rPr lang="en-US">
                <a:solidFill>
                  <a:srgbClr val="000080"/>
                </a:solidFill>
              </a:rPr>
              <a:pPr>
                <a:defRPr/>
              </a:pPr>
              <a:t>9/28/2020</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2AB00D9C-12EE-46DD-AC0B-37CCD0180AEE}"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204138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9A4149AE-3CC7-467C-93E1-76197418DC1F}" type="datetime1">
              <a:rPr lang="en-US">
                <a:solidFill>
                  <a:srgbClr val="000080"/>
                </a:solidFill>
              </a:rPr>
              <a:pPr>
                <a:defRPr/>
              </a:pPr>
              <a:t>9/28/2020</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en-US">
                <a:solidFill>
                  <a:srgbClr val="000080"/>
                </a:solidFill>
              </a:rPr>
              <a:t>Dr Sitelbanat</a:t>
            </a:r>
          </a:p>
        </p:txBody>
      </p:sp>
      <p:sp>
        <p:nvSpPr>
          <p:cNvPr id="7" name="Rectangle 13"/>
          <p:cNvSpPr>
            <a:spLocks noGrp="1" noChangeArrowheads="1"/>
          </p:cNvSpPr>
          <p:nvPr>
            <p:ph type="sldNum" sz="quarter" idx="12"/>
          </p:nvPr>
        </p:nvSpPr>
        <p:spPr/>
        <p:txBody>
          <a:bodyPr/>
          <a:lstStyle>
            <a:lvl1pPr>
              <a:defRPr/>
            </a:lvl1pPr>
          </a:lstStyle>
          <a:p>
            <a:fld id="{3332DDF8-3BB5-4CF9-92BB-A1ED01519CAD}"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254813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33600"/>
            <a:ext cx="3810000" cy="4114800"/>
          </a:xfrm>
        </p:spPr>
        <p:txBody>
          <a:bodyPr/>
          <a:lstStyle/>
          <a:p>
            <a:pPr lvl="0"/>
            <a:r>
              <a:rPr lang="en-US" noProof="0" smtClean="0"/>
              <a:t>Click icon to add clip art</a:t>
            </a:r>
          </a:p>
        </p:txBody>
      </p:sp>
      <p:sp>
        <p:nvSpPr>
          <p:cNvPr id="5" name="Rectangle 11"/>
          <p:cNvSpPr>
            <a:spLocks noGrp="1" noChangeArrowheads="1"/>
          </p:cNvSpPr>
          <p:nvPr>
            <p:ph type="dt" sz="half" idx="10"/>
          </p:nvPr>
        </p:nvSpPr>
        <p:spPr/>
        <p:txBody>
          <a:bodyPr/>
          <a:lstStyle>
            <a:lvl1pPr>
              <a:defRPr/>
            </a:lvl1pPr>
          </a:lstStyle>
          <a:p>
            <a:pPr>
              <a:defRPr/>
            </a:pPr>
            <a:fld id="{4120410B-7524-4F96-85E6-F41FD1C1CB08}" type="datetime1">
              <a:rPr lang="en-US">
                <a:solidFill>
                  <a:srgbClr val="000080"/>
                </a:solidFill>
              </a:rPr>
              <a:pPr>
                <a:defRPr/>
              </a:pPr>
              <a:t>9/28/2020</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en-US">
                <a:solidFill>
                  <a:srgbClr val="000080"/>
                </a:solidFill>
              </a:rPr>
              <a:t>Dr Sitelbanat</a:t>
            </a:r>
          </a:p>
        </p:txBody>
      </p:sp>
      <p:sp>
        <p:nvSpPr>
          <p:cNvPr id="7" name="Rectangle 13"/>
          <p:cNvSpPr>
            <a:spLocks noGrp="1" noChangeArrowheads="1"/>
          </p:cNvSpPr>
          <p:nvPr>
            <p:ph type="sldNum" sz="quarter" idx="12"/>
          </p:nvPr>
        </p:nvSpPr>
        <p:spPr/>
        <p:txBody>
          <a:bodyPr/>
          <a:lstStyle>
            <a:lvl1pPr>
              <a:defRPr/>
            </a:lvl1pPr>
          </a:lstStyle>
          <a:p>
            <a:fld id="{1AD17FA6-758E-4BC1-99AB-53095F2CEFD4}"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388192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33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33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267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pPr>
              <a:defRPr/>
            </a:pPr>
            <a:fld id="{B3C8E350-51F0-4691-BD13-A93B4BE11E88}" type="datetime1">
              <a:rPr lang="en-US">
                <a:solidFill>
                  <a:srgbClr val="000080"/>
                </a:solidFill>
              </a:rPr>
              <a:pPr>
                <a:defRPr/>
              </a:pPr>
              <a:t>9/28/2020</a:t>
            </a:fld>
            <a:endParaRPr lang="en-US">
              <a:solidFill>
                <a:srgbClr val="000080"/>
              </a:solidFill>
            </a:endParaRPr>
          </a:p>
        </p:txBody>
      </p:sp>
      <p:sp>
        <p:nvSpPr>
          <p:cNvPr id="7" name="Rectangle 12"/>
          <p:cNvSpPr>
            <a:spLocks noGrp="1" noChangeArrowheads="1"/>
          </p:cNvSpPr>
          <p:nvPr>
            <p:ph type="ftr" sz="quarter" idx="11"/>
          </p:nvPr>
        </p:nvSpPr>
        <p:spPr/>
        <p:txBody>
          <a:bodyPr/>
          <a:lstStyle>
            <a:lvl1pPr>
              <a:defRPr/>
            </a:lvl1pPr>
          </a:lstStyle>
          <a:p>
            <a:pPr>
              <a:defRPr/>
            </a:pPr>
            <a:r>
              <a:rPr lang="en-US">
                <a:solidFill>
                  <a:srgbClr val="000080"/>
                </a:solidFill>
              </a:rPr>
              <a:t>Dr Sitelbanat</a:t>
            </a:r>
          </a:p>
        </p:txBody>
      </p:sp>
      <p:sp>
        <p:nvSpPr>
          <p:cNvPr id="8" name="Rectangle 13"/>
          <p:cNvSpPr>
            <a:spLocks noGrp="1" noChangeArrowheads="1"/>
          </p:cNvSpPr>
          <p:nvPr>
            <p:ph type="sldNum" sz="quarter" idx="12"/>
          </p:nvPr>
        </p:nvSpPr>
        <p:spPr/>
        <p:txBody>
          <a:bodyPr/>
          <a:lstStyle>
            <a:lvl1pPr>
              <a:defRPr/>
            </a:lvl1pPr>
          </a:lstStyle>
          <a:p>
            <a:fld id="{1282E8C7-F78B-487B-BFCB-510E0D981A4B}"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4200125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133600"/>
            <a:ext cx="7772400" cy="4114800"/>
          </a:xfrm>
        </p:spPr>
        <p:txBody>
          <a:bodyPr/>
          <a:lstStyle/>
          <a:p>
            <a:pPr lvl="0"/>
            <a:r>
              <a:rPr lang="en-US" noProof="0" smtClean="0"/>
              <a:t>Click icon to add table</a:t>
            </a:r>
          </a:p>
        </p:txBody>
      </p:sp>
      <p:sp>
        <p:nvSpPr>
          <p:cNvPr id="4" name="Rectangle 11"/>
          <p:cNvSpPr>
            <a:spLocks noGrp="1" noChangeArrowheads="1"/>
          </p:cNvSpPr>
          <p:nvPr>
            <p:ph type="dt" sz="half" idx="10"/>
          </p:nvPr>
        </p:nvSpPr>
        <p:spPr/>
        <p:txBody>
          <a:bodyPr/>
          <a:lstStyle>
            <a:lvl1pPr>
              <a:defRPr/>
            </a:lvl1pPr>
          </a:lstStyle>
          <a:p>
            <a:pPr>
              <a:defRPr/>
            </a:pPr>
            <a:fld id="{6F380471-09BC-49AF-8B85-DD66056D0272}" type="datetimeFigureOut">
              <a:rPr lang="en-US">
                <a:solidFill>
                  <a:srgbClr val="000080"/>
                </a:solidFill>
              </a:rPr>
              <a:pPr>
                <a:defRPr/>
              </a:pPr>
              <a:t>9/28/2020</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894E6299-784F-4130-8192-DAECFE5AB826}"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091826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267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0D2B85E3-28CE-49F4-BD83-29DABA4F6E18}" type="datetimeFigureOut">
              <a:rPr lang="en-US">
                <a:solidFill>
                  <a:srgbClr val="000080"/>
                </a:solidFill>
              </a:rPr>
              <a:pPr>
                <a:defRPr/>
              </a:pPr>
              <a:t>9/28/2020</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0F5E1820-C430-4ADF-893F-34DB4BAECDF0}"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87499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8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8" name="Rectangle 6"/>
          <p:cNvSpPr>
            <a:spLocks noGrp="1" noChangeArrowheads="1"/>
          </p:cNvSpPr>
          <p:nvPr>
            <p:ph type="sldNum" sz="quarter" idx="12"/>
          </p:nvPr>
        </p:nvSpPr>
        <p:spPr/>
        <p:txBody>
          <a:bodyPr/>
          <a:lstStyle>
            <a:lvl1pPr>
              <a:defRPr/>
            </a:lvl1pPr>
          </a:lstStyle>
          <a:p>
            <a:fld id="{F7E2C31A-E0B2-4006-94F8-E73736C8F4CA}" type="slidenum">
              <a:rPr lang="ar-SA">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259575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5CCDD-A34E-478F-9A16-A8471EF6581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98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713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839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416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940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602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670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393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3387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9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819A8-E6F2-4905-801B-11C2A8948EED}"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68BED-0788-B749-BEFF-2F1308B8601C}"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DE3E3-5419-274A-8578-6CD76F16AF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64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677B5-6ECE-439D-8475-CDC86B3586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2F74C9-7255-49DD-9312-65FBDB48A56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B5EA-245A-4307-9EE7-EFAB2F9B68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B5EA-245A-4307-9EE7-EFAB2F9B6888}" type="slidenum">
              <a:rPr lang="en-US" smtClean="0"/>
              <a:pPr/>
              <a:t>‹#›</a:t>
            </a:fld>
            <a:endParaRPr lang="en-US"/>
          </a:p>
        </p:txBody>
      </p:sp>
    </p:spTree>
    <p:extLst>
      <p:ext uri="{BB962C8B-B14F-4D97-AF65-F5344CB8AC3E}">
        <p14:creationId xmlns:p14="http://schemas.microsoft.com/office/powerpoint/2010/main" val="10693551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rtl="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rtl="1">
              <a:defRPr/>
            </a:pPr>
            <a:endParaRPr lang="en-US">
              <a:solidFill>
                <a:srgbClr val="000000"/>
              </a:solidFill>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rtl="1"/>
            <a:fld id="{AA202E57-695B-4358-AEC2-CE3602CD6F77}" type="slidenum">
              <a:rPr lang="ar-SA" smtClean="0">
                <a:solidFill>
                  <a:srgbClr val="000000"/>
                </a:solidFill>
                <a:latin typeface="Arial" panose="020B0604020202020204" pitchFamily="34" charset="0"/>
                <a:cs typeface="Arial" panose="020B0604020202020204" pitchFamily="34" charset="0"/>
              </a:rPr>
              <a:pPr rtl="1"/>
              <a:t>‹#›</a:t>
            </a:fld>
            <a:endParaRPr lang="en-US"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66217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2700" y="49213"/>
            <a:ext cx="9204325" cy="6865937"/>
            <a:chOff x="-8" y="31"/>
            <a:chExt cx="5798" cy="4325"/>
          </a:xfrm>
        </p:grpSpPr>
        <p:grpSp>
          <p:nvGrpSpPr>
            <p:cNvPr id="2056" name="Group 3"/>
            <p:cNvGrpSpPr>
              <a:grpSpLocks/>
            </p:cNvGrpSpPr>
            <p:nvPr/>
          </p:nvGrpSpPr>
          <p:grpSpPr bwMode="auto">
            <a:xfrm>
              <a:off x="-8" y="960"/>
              <a:ext cx="5798" cy="3396"/>
              <a:chOff x="-8" y="960"/>
              <a:chExt cx="5798" cy="3396"/>
            </a:xfrm>
          </p:grpSpPr>
          <p:sp>
            <p:nvSpPr>
              <p:cNvPr id="1036" name="Rectangle 4"/>
              <p:cNvSpPr>
                <a:spLocks noChangeArrowheads="1"/>
              </p:cNvSpPr>
              <p:nvPr/>
            </p:nvSpPr>
            <p:spPr bwMode="auto">
              <a:xfrm>
                <a:off x="-8" y="960"/>
                <a:ext cx="5798" cy="2784"/>
              </a:xfrm>
              <a:prstGeom prst="rect">
                <a:avLst/>
              </a:prstGeom>
              <a:gradFill rotWithShape="0">
                <a:gsLst>
                  <a:gs pos="0">
                    <a:schemeClr val="bg1"/>
                  </a:gs>
                  <a:gs pos="100000">
                    <a:schemeClr val="accent1"/>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sp>
            <p:nvSpPr>
              <p:cNvPr id="1037" name="Rectangle 5"/>
              <p:cNvSpPr>
                <a:spLocks noChangeArrowheads="1"/>
              </p:cNvSpPr>
              <p:nvPr/>
            </p:nvSpPr>
            <p:spPr bwMode="auto">
              <a:xfrm>
                <a:off x="-8" y="3744"/>
                <a:ext cx="5798" cy="612"/>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grpSp>
        <p:grpSp>
          <p:nvGrpSpPr>
            <p:cNvPr id="2057" name="Group 6"/>
            <p:cNvGrpSpPr>
              <a:grpSpLocks/>
            </p:cNvGrpSpPr>
            <p:nvPr/>
          </p:nvGrpSpPr>
          <p:grpSpPr bwMode="auto">
            <a:xfrm>
              <a:off x="203" y="31"/>
              <a:ext cx="3850" cy="679"/>
              <a:chOff x="203" y="31"/>
              <a:chExt cx="3850" cy="679"/>
            </a:xfrm>
          </p:grpSpPr>
          <p:sp>
            <p:nvSpPr>
              <p:cNvPr id="1034" name="Freeform 7"/>
              <p:cNvSpPr>
                <a:spLocks/>
              </p:cNvSpPr>
              <p:nvPr/>
            </p:nvSpPr>
            <p:spPr bwMode="auto">
              <a:xfrm>
                <a:off x="203" y="31"/>
                <a:ext cx="3850" cy="677"/>
              </a:xfrm>
              <a:custGeom>
                <a:avLst/>
                <a:gdLst>
                  <a:gd name="T0" fmla="*/ 3539 w 3850"/>
                  <a:gd name="T1" fmla="*/ 262 h 677"/>
                  <a:gd name="T2" fmla="*/ 3598 w 3850"/>
                  <a:gd name="T3" fmla="*/ 219 h 677"/>
                  <a:gd name="T4" fmla="*/ 3523 w 3850"/>
                  <a:gd name="T5" fmla="*/ 191 h 677"/>
                  <a:gd name="T6" fmla="*/ 3624 w 3850"/>
                  <a:gd name="T7" fmla="*/ 153 h 677"/>
                  <a:gd name="T8" fmla="*/ 3604 w 3850"/>
                  <a:gd name="T9" fmla="*/ 137 h 677"/>
                  <a:gd name="T10" fmla="*/ 3650 w 3850"/>
                  <a:gd name="T11" fmla="*/ 104 h 677"/>
                  <a:gd name="T12" fmla="*/ 3654 w 3850"/>
                  <a:gd name="T13" fmla="*/ 71 h 677"/>
                  <a:gd name="T14" fmla="*/ 3673 w 3850"/>
                  <a:gd name="T15" fmla="*/ 37 h 677"/>
                  <a:gd name="T16" fmla="*/ 3661 w 3850"/>
                  <a:gd name="T17" fmla="*/ 13 h 677"/>
                  <a:gd name="T18" fmla="*/ 3335 w 3850"/>
                  <a:gd name="T19" fmla="*/ 55 h 677"/>
                  <a:gd name="T20" fmla="*/ 2837 w 3850"/>
                  <a:gd name="T21" fmla="*/ 125 h 677"/>
                  <a:gd name="T22" fmla="*/ 2247 w 3850"/>
                  <a:gd name="T23" fmla="*/ 209 h 677"/>
                  <a:gd name="T24" fmla="*/ 1946 w 3850"/>
                  <a:gd name="T25" fmla="*/ 256 h 677"/>
                  <a:gd name="T26" fmla="*/ 1500 w 3850"/>
                  <a:gd name="T27" fmla="*/ 327 h 677"/>
                  <a:gd name="T28" fmla="*/ 995 w 3850"/>
                  <a:gd name="T29" fmla="*/ 413 h 677"/>
                  <a:gd name="T30" fmla="*/ 498 w 3850"/>
                  <a:gd name="T31" fmla="*/ 508 h 677"/>
                  <a:gd name="T32" fmla="*/ 113 w 3850"/>
                  <a:gd name="T33" fmla="*/ 604 h 677"/>
                  <a:gd name="T34" fmla="*/ 18 w 3850"/>
                  <a:gd name="T35" fmla="*/ 642 h 677"/>
                  <a:gd name="T36" fmla="*/ 0 w 3850"/>
                  <a:gd name="T37" fmla="*/ 663 h 677"/>
                  <a:gd name="T38" fmla="*/ 18 w 3850"/>
                  <a:gd name="T39" fmla="*/ 676 h 677"/>
                  <a:gd name="T40" fmla="*/ 69 w 3850"/>
                  <a:gd name="T41" fmla="*/ 660 h 677"/>
                  <a:gd name="T42" fmla="*/ 108 w 3850"/>
                  <a:gd name="T43" fmla="*/ 641 h 677"/>
                  <a:gd name="T44" fmla="*/ 186 w 3850"/>
                  <a:gd name="T45" fmla="*/ 619 h 677"/>
                  <a:gd name="T46" fmla="*/ 289 w 3850"/>
                  <a:gd name="T47" fmla="*/ 597 h 677"/>
                  <a:gd name="T48" fmla="*/ 453 w 3850"/>
                  <a:gd name="T49" fmla="*/ 569 h 677"/>
                  <a:gd name="T50" fmla="*/ 673 w 3850"/>
                  <a:gd name="T51" fmla="*/ 537 h 677"/>
                  <a:gd name="T52" fmla="*/ 1028 w 3850"/>
                  <a:gd name="T53" fmla="*/ 494 h 677"/>
                  <a:gd name="T54" fmla="*/ 1729 w 3850"/>
                  <a:gd name="T55" fmla="*/ 423 h 677"/>
                  <a:gd name="T56" fmla="*/ 2346 w 3850"/>
                  <a:gd name="T57" fmla="*/ 369 h 677"/>
                  <a:gd name="T58" fmla="*/ 2776 w 3850"/>
                  <a:gd name="T59" fmla="*/ 334 h 677"/>
                  <a:gd name="T60" fmla="*/ 3216 w 3850"/>
                  <a:gd name="T61" fmla="*/ 304 h 677"/>
                  <a:gd name="T62" fmla="*/ 3630 w 3850"/>
                  <a:gd name="T63" fmla="*/ 274 h 6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50" h="677">
                    <a:moveTo>
                      <a:pt x="3630" y="274"/>
                    </a:moveTo>
                    <a:lnTo>
                      <a:pt x="3539" y="262"/>
                    </a:lnTo>
                    <a:lnTo>
                      <a:pt x="3795" y="231"/>
                    </a:lnTo>
                    <a:lnTo>
                      <a:pt x="3598" y="219"/>
                    </a:lnTo>
                    <a:lnTo>
                      <a:pt x="3718" y="200"/>
                    </a:lnTo>
                    <a:lnTo>
                      <a:pt x="3523" y="191"/>
                    </a:lnTo>
                    <a:lnTo>
                      <a:pt x="3845" y="147"/>
                    </a:lnTo>
                    <a:lnTo>
                      <a:pt x="3624" y="153"/>
                    </a:lnTo>
                    <a:lnTo>
                      <a:pt x="3760" y="123"/>
                    </a:lnTo>
                    <a:lnTo>
                      <a:pt x="3604" y="137"/>
                    </a:lnTo>
                    <a:lnTo>
                      <a:pt x="3849" y="84"/>
                    </a:lnTo>
                    <a:lnTo>
                      <a:pt x="3650" y="104"/>
                    </a:lnTo>
                    <a:lnTo>
                      <a:pt x="3779" y="60"/>
                    </a:lnTo>
                    <a:lnTo>
                      <a:pt x="3654" y="71"/>
                    </a:lnTo>
                    <a:lnTo>
                      <a:pt x="3833" y="20"/>
                    </a:lnTo>
                    <a:lnTo>
                      <a:pt x="3673" y="37"/>
                    </a:lnTo>
                    <a:lnTo>
                      <a:pt x="3771" y="0"/>
                    </a:lnTo>
                    <a:lnTo>
                      <a:pt x="3661" y="13"/>
                    </a:lnTo>
                    <a:lnTo>
                      <a:pt x="3524" y="31"/>
                    </a:lnTo>
                    <a:lnTo>
                      <a:pt x="3335" y="55"/>
                    </a:lnTo>
                    <a:lnTo>
                      <a:pt x="3028" y="97"/>
                    </a:lnTo>
                    <a:lnTo>
                      <a:pt x="2837" y="125"/>
                    </a:lnTo>
                    <a:lnTo>
                      <a:pt x="2643" y="151"/>
                    </a:lnTo>
                    <a:lnTo>
                      <a:pt x="2247" y="209"/>
                    </a:lnTo>
                    <a:lnTo>
                      <a:pt x="2067" y="237"/>
                    </a:lnTo>
                    <a:lnTo>
                      <a:pt x="1946" y="256"/>
                    </a:lnTo>
                    <a:lnTo>
                      <a:pt x="1748" y="286"/>
                    </a:lnTo>
                    <a:lnTo>
                      <a:pt x="1500" y="327"/>
                    </a:lnTo>
                    <a:lnTo>
                      <a:pt x="1188" y="379"/>
                    </a:lnTo>
                    <a:lnTo>
                      <a:pt x="995" y="413"/>
                    </a:lnTo>
                    <a:lnTo>
                      <a:pt x="669" y="475"/>
                    </a:lnTo>
                    <a:lnTo>
                      <a:pt x="498" y="508"/>
                    </a:lnTo>
                    <a:lnTo>
                      <a:pt x="206" y="577"/>
                    </a:lnTo>
                    <a:lnTo>
                      <a:pt x="113" y="604"/>
                    </a:lnTo>
                    <a:lnTo>
                      <a:pt x="61" y="622"/>
                    </a:lnTo>
                    <a:lnTo>
                      <a:pt x="18" y="642"/>
                    </a:lnTo>
                    <a:lnTo>
                      <a:pt x="4" y="653"/>
                    </a:lnTo>
                    <a:lnTo>
                      <a:pt x="0" y="663"/>
                    </a:lnTo>
                    <a:lnTo>
                      <a:pt x="5" y="670"/>
                    </a:lnTo>
                    <a:lnTo>
                      <a:pt x="18" y="676"/>
                    </a:lnTo>
                    <a:lnTo>
                      <a:pt x="42" y="675"/>
                    </a:lnTo>
                    <a:lnTo>
                      <a:pt x="69" y="660"/>
                    </a:lnTo>
                    <a:lnTo>
                      <a:pt x="84" y="650"/>
                    </a:lnTo>
                    <a:lnTo>
                      <a:pt x="108" y="641"/>
                    </a:lnTo>
                    <a:lnTo>
                      <a:pt x="138" y="630"/>
                    </a:lnTo>
                    <a:lnTo>
                      <a:pt x="186" y="619"/>
                    </a:lnTo>
                    <a:lnTo>
                      <a:pt x="227" y="609"/>
                    </a:lnTo>
                    <a:lnTo>
                      <a:pt x="289" y="597"/>
                    </a:lnTo>
                    <a:lnTo>
                      <a:pt x="359" y="584"/>
                    </a:lnTo>
                    <a:lnTo>
                      <a:pt x="453" y="569"/>
                    </a:lnTo>
                    <a:lnTo>
                      <a:pt x="557" y="553"/>
                    </a:lnTo>
                    <a:lnTo>
                      <a:pt x="673" y="537"/>
                    </a:lnTo>
                    <a:lnTo>
                      <a:pt x="872" y="513"/>
                    </a:lnTo>
                    <a:lnTo>
                      <a:pt x="1028" y="494"/>
                    </a:lnTo>
                    <a:lnTo>
                      <a:pt x="1353" y="459"/>
                    </a:lnTo>
                    <a:lnTo>
                      <a:pt x="1729" y="423"/>
                    </a:lnTo>
                    <a:lnTo>
                      <a:pt x="2039" y="393"/>
                    </a:lnTo>
                    <a:lnTo>
                      <a:pt x="2346" y="369"/>
                    </a:lnTo>
                    <a:lnTo>
                      <a:pt x="2586" y="349"/>
                    </a:lnTo>
                    <a:lnTo>
                      <a:pt x="2776" y="334"/>
                    </a:lnTo>
                    <a:lnTo>
                      <a:pt x="2985" y="321"/>
                    </a:lnTo>
                    <a:lnTo>
                      <a:pt x="3216" y="304"/>
                    </a:lnTo>
                    <a:lnTo>
                      <a:pt x="3399" y="291"/>
                    </a:lnTo>
                    <a:lnTo>
                      <a:pt x="3630" y="274"/>
                    </a:lnTo>
                  </a:path>
                </a:pathLst>
              </a:custGeom>
              <a:gradFill rotWithShape="0">
                <a:gsLst>
                  <a:gs pos="0">
                    <a:schemeClr val="folHlink"/>
                  </a:gs>
                  <a:gs pos="100000">
                    <a:schemeClr val="bg1"/>
                  </a:gs>
                </a:gsLst>
                <a:lin ang="0" scaled="1"/>
              </a:gradFill>
              <a:ln w="9525" cap="rnd">
                <a:noFill/>
                <a:round/>
                <a:headEnd/>
                <a:tailEnd/>
              </a:ln>
            </p:spPr>
            <p:txBody>
              <a:bodyPr/>
              <a:lstStyle/>
              <a:p>
                <a:pPr>
                  <a:defRPr/>
                </a:pPr>
                <a:endParaRPr lang="en-US">
                  <a:solidFill>
                    <a:srgbClr val="FFFFFF"/>
                  </a:solidFill>
                  <a:latin typeface="Arial" charset="0"/>
                </a:endParaRPr>
              </a:p>
            </p:txBody>
          </p:sp>
          <p:sp>
            <p:nvSpPr>
              <p:cNvPr id="1035" name="Freeform 8"/>
              <p:cNvSpPr>
                <a:spLocks/>
              </p:cNvSpPr>
              <p:nvPr/>
            </p:nvSpPr>
            <p:spPr bwMode="auto">
              <a:xfrm>
                <a:off x="205" y="559"/>
                <a:ext cx="526" cy="151"/>
              </a:xfrm>
              <a:custGeom>
                <a:avLst/>
                <a:gdLst>
                  <a:gd name="T0" fmla="*/ 0 w 526"/>
                  <a:gd name="T1" fmla="*/ 128 h 151"/>
                  <a:gd name="T2" fmla="*/ 18 w 526"/>
                  <a:gd name="T3" fmla="*/ 119 h 151"/>
                  <a:gd name="T4" fmla="*/ 36 w 526"/>
                  <a:gd name="T5" fmla="*/ 108 h 151"/>
                  <a:gd name="T6" fmla="*/ 54 w 526"/>
                  <a:gd name="T7" fmla="*/ 101 h 151"/>
                  <a:gd name="T8" fmla="*/ 95 w 526"/>
                  <a:gd name="T9" fmla="*/ 87 h 151"/>
                  <a:gd name="T10" fmla="*/ 162 w 526"/>
                  <a:gd name="T11" fmla="*/ 66 h 151"/>
                  <a:gd name="T12" fmla="*/ 288 w 526"/>
                  <a:gd name="T13" fmla="*/ 39 h 151"/>
                  <a:gd name="T14" fmla="*/ 410 w 526"/>
                  <a:gd name="T15" fmla="*/ 14 h 151"/>
                  <a:gd name="T16" fmla="*/ 525 w 526"/>
                  <a:gd name="T17" fmla="*/ 0 h 151"/>
                  <a:gd name="T18" fmla="*/ 419 w 526"/>
                  <a:gd name="T19" fmla="*/ 27 h 151"/>
                  <a:gd name="T20" fmla="*/ 339 w 526"/>
                  <a:gd name="T21" fmla="*/ 45 h 151"/>
                  <a:gd name="T22" fmla="*/ 257 w 526"/>
                  <a:gd name="T23" fmla="*/ 66 h 151"/>
                  <a:gd name="T24" fmla="*/ 186 w 526"/>
                  <a:gd name="T25" fmla="*/ 83 h 151"/>
                  <a:gd name="T26" fmla="*/ 107 w 526"/>
                  <a:gd name="T27" fmla="*/ 104 h 151"/>
                  <a:gd name="T28" fmla="*/ 63 w 526"/>
                  <a:gd name="T29" fmla="*/ 125 h 151"/>
                  <a:gd name="T30" fmla="*/ 48 w 526"/>
                  <a:gd name="T31" fmla="*/ 140 h 151"/>
                  <a:gd name="T32" fmla="*/ 29 w 526"/>
                  <a:gd name="T33" fmla="*/ 147 h 151"/>
                  <a:gd name="T34" fmla="*/ 12 w 526"/>
                  <a:gd name="T35" fmla="*/ 150 h 151"/>
                  <a:gd name="T36" fmla="*/ 5 w 526"/>
                  <a:gd name="T37" fmla="*/ 146 h 151"/>
                  <a:gd name="T38" fmla="*/ 0 w 526"/>
                  <a:gd name="T39" fmla="*/ 140 h 151"/>
                  <a:gd name="T40" fmla="*/ 0 w 526"/>
                  <a:gd name="T41" fmla="*/ 128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6" h="151">
                    <a:moveTo>
                      <a:pt x="0" y="128"/>
                    </a:moveTo>
                    <a:lnTo>
                      <a:pt x="18" y="119"/>
                    </a:lnTo>
                    <a:lnTo>
                      <a:pt x="36" y="108"/>
                    </a:lnTo>
                    <a:lnTo>
                      <a:pt x="54" y="101"/>
                    </a:lnTo>
                    <a:lnTo>
                      <a:pt x="95" y="87"/>
                    </a:lnTo>
                    <a:lnTo>
                      <a:pt x="162" y="66"/>
                    </a:lnTo>
                    <a:lnTo>
                      <a:pt x="288" y="39"/>
                    </a:lnTo>
                    <a:lnTo>
                      <a:pt x="410" y="14"/>
                    </a:lnTo>
                    <a:lnTo>
                      <a:pt x="525" y="0"/>
                    </a:lnTo>
                    <a:lnTo>
                      <a:pt x="419" y="27"/>
                    </a:lnTo>
                    <a:lnTo>
                      <a:pt x="339" y="45"/>
                    </a:lnTo>
                    <a:lnTo>
                      <a:pt x="257" y="66"/>
                    </a:lnTo>
                    <a:lnTo>
                      <a:pt x="186" y="83"/>
                    </a:lnTo>
                    <a:lnTo>
                      <a:pt x="107" y="104"/>
                    </a:lnTo>
                    <a:lnTo>
                      <a:pt x="63" y="125"/>
                    </a:lnTo>
                    <a:lnTo>
                      <a:pt x="48" y="140"/>
                    </a:lnTo>
                    <a:lnTo>
                      <a:pt x="29" y="147"/>
                    </a:lnTo>
                    <a:lnTo>
                      <a:pt x="12" y="150"/>
                    </a:lnTo>
                    <a:lnTo>
                      <a:pt x="5" y="146"/>
                    </a:lnTo>
                    <a:lnTo>
                      <a:pt x="0" y="140"/>
                    </a:lnTo>
                    <a:lnTo>
                      <a:pt x="0" y="128"/>
                    </a:lnTo>
                  </a:path>
                </a:pathLst>
              </a:custGeom>
              <a:gradFill rotWithShape="0">
                <a:gsLst>
                  <a:gs pos="0">
                    <a:srgbClr val="FFFFCC"/>
                  </a:gs>
                  <a:gs pos="100000">
                    <a:schemeClr val="folHlink"/>
                  </a:gs>
                </a:gsLst>
                <a:lin ang="0" scaled="1"/>
              </a:gradFill>
              <a:ln w="9525" cap="rnd">
                <a:noFill/>
                <a:round/>
                <a:headEnd/>
                <a:tailEnd/>
              </a:ln>
            </p:spPr>
            <p:txBody>
              <a:bodyPr/>
              <a:lstStyle/>
              <a:p>
                <a:pPr>
                  <a:defRPr/>
                </a:pPr>
                <a:endParaRPr lang="en-US">
                  <a:solidFill>
                    <a:srgbClr val="FFFFFF"/>
                  </a:solidFill>
                  <a:latin typeface="Arial" charset="0"/>
                </a:endParaRPr>
              </a:p>
            </p:txBody>
          </p:sp>
        </p:grpSp>
      </p:grpSp>
      <p:sp>
        <p:nvSpPr>
          <p:cNvPr id="2051" name="Rectangle 9"/>
          <p:cNvSpPr>
            <a:spLocks noGrp="1" noChangeArrowheads="1"/>
          </p:cNvSpPr>
          <p:nvPr>
            <p:ph type="title"/>
          </p:nvPr>
        </p:nvSpPr>
        <p:spPr bwMode="auto">
          <a:xfrm>
            <a:off x="6858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9162" name="Rectangle 10"/>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63" name="Rectangle 11"/>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fontAlgn="auto" hangingPunct="0">
              <a:spcBef>
                <a:spcPts val="0"/>
              </a:spcBef>
              <a:spcAft>
                <a:spcPts val="0"/>
              </a:spcAft>
              <a:defRPr sz="1400">
                <a:solidFill>
                  <a:schemeClr val="bg2"/>
                </a:solidFill>
                <a:latin typeface="+mn-lt"/>
                <a:cs typeface="Arial" charset="0"/>
              </a:defRPr>
            </a:lvl1pPr>
          </a:lstStyle>
          <a:p>
            <a:pPr>
              <a:defRPr/>
            </a:pPr>
            <a:fld id="{B8F3F2C6-F4B0-4E2B-8DF4-1F1D1E4C741E}" type="datetimeFigureOut">
              <a:rPr lang="en-US">
                <a:solidFill>
                  <a:srgbClr val="000080"/>
                </a:solidFill>
              </a:rPr>
              <a:pPr>
                <a:defRPr/>
              </a:pPr>
              <a:t>9/28/2020</a:t>
            </a:fld>
            <a:endParaRPr lang="en-US">
              <a:solidFill>
                <a:srgbClr val="000080"/>
              </a:solidFill>
            </a:endParaRPr>
          </a:p>
        </p:txBody>
      </p:sp>
      <p:sp>
        <p:nvSpPr>
          <p:cNvPr id="49164" name="Rectangle 12"/>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fontAlgn="auto" hangingPunct="0">
              <a:spcBef>
                <a:spcPts val="0"/>
              </a:spcBef>
              <a:spcAft>
                <a:spcPts val="0"/>
              </a:spcAft>
              <a:defRPr sz="1400">
                <a:solidFill>
                  <a:schemeClr val="bg2"/>
                </a:solidFill>
                <a:latin typeface="+mn-lt"/>
                <a:cs typeface="Arial" charset="0"/>
              </a:defRPr>
            </a:lvl1pPr>
          </a:lstStyle>
          <a:p>
            <a:pPr>
              <a:defRPr/>
            </a:pPr>
            <a:endParaRPr lang="en-US">
              <a:solidFill>
                <a:srgbClr val="000080"/>
              </a:solidFill>
            </a:endParaRPr>
          </a:p>
        </p:txBody>
      </p:sp>
      <p:sp>
        <p:nvSpPr>
          <p:cNvPr id="49165" name="Rectangle 13"/>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chemeClr val="bg2"/>
                </a:solidFill>
                <a:latin typeface="Times New Roman" panose="02020603050405020304" pitchFamily="18" charset="0"/>
              </a:defRPr>
            </a:lvl1pPr>
          </a:lstStyle>
          <a:p>
            <a:fld id="{479FC0E3-6305-4FFF-9FF2-4CDD6B0BB62D}" type="slidenum">
              <a:rPr lang="en-US" smtClean="0">
                <a:solidFill>
                  <a:srgbClr val="000080"/>
                </a:solidFill>
                <a:cs typeface="Arial" panose="020B0604020202020204" pitchFamily="34" charset="0"/>
              </a:rPr>
              <a:pPr/>
              <a:t>‹#›</a:t>
            </a:fld>
            <a:endParaRPr lang="en-US" smtClean="0">
              <a:solidFill>
                <a:srgbClr val="000080"/>
              </a:solidFill>
              <a:cs typeface="Arial" panose="020B0604020202020204" pitchFamily="34" charset="0"/>
            </a:endParaRPr>
          </a:p>
        </p:txBody>
      </p:sp>
    </p:spTree>
    <p:extLst>
      <p:ext uri="{BB962C8B-B14F-4D97-AF65-F5344CB8AC3E}">
        <p14:creationId xmlns:p14="http://schemas.microsoft.com/office/powerpoint/2010/main" val="1776079291"/>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162">
                                            <p:txEl>
                                              <p:pRg st="0" end="0"/>
                                            </p:txEl>
                                          </p:spTgt>
                                        </p:tgtEl>
                                        <p:attrNameLst>
                                          <p:attrName>style.visibility</p:attrName>
                                        </p:attrNameLst>
                                      </p:cBhvr>
                                      <p:to>
                                        <p:strVal val="visible"/>
                                      </p:to>
                                    </p:set>
                                    <p:animEffect transition="in" filter="fade">
                                      <p:cBhvr>
                                        <p:cTn id="7" dur="1000"/>
                                        <p:tgtEl>
                                          <p:spTgt spid="49162">
                                            <p:txEl>
                                              <p:pRg st="0" end="0"/>
                                            </p:txEl>
                                          </p:spTgt>
                                        </p:tgtEl>
                                      </p:cBhvr>
                                    </p:animEffect>
                                    <p:anim calcmode="lin" valueType="num">
                                      <p:cBhvr>
                                        <p:cTn id="8" dur="1000" fill="hold"/>
                                        <p:tgtEl>
                                          <p:spTgt spid="491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16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162">
                                            <p:txEl>
                                              <p:pRg st="1" end="1"/>
                                            </p:txEl>
                                          </p:spTgt>
                                        </p:tgtEl>
                                        <p:attrNameLst>
                                          <p:attrName>style.visibility</p:attrName>
                                        </p:attrNameLst>
                                      </p:cBhvr>
                                      <p:to>
                                        <p:strVal val="visible"/>
                                      </p:to>
                                    </p:set>
                                    <p:animEffect transition="in" filter="fade">
                                      <p:cBhvr>
                                        <p:cTn id="12" dur="1000"/>
                                        <p:tgtEl>
                                          <p:spTgt spid="49162">
                                            <p:txEl>
                                              <p:pRg st="1" end="1"/>
                                            </p:txEl>
                                          </p:spTgt>
                                        </p:tgtEl>
                                      </p:cBhvr>
                                    </p:animEffect>
                                    <p:anim calcmode="lin" valueType="num">
                                      <p:cBhvr>
                                        <p:cTn id="13" dur="1000" fill="hold"/>
                                        <p:tgtEl>
                                          <p:spTgt spid="4916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916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162">
                                            <p:txEl>
                                              <p:pRg st="2" end="2"/>
                                            </p:txEl>
                                          </p:spTgt>
                                        </p:tgtEl>
                                        <p:attrNameLst>
                                          <p:attrName>style.visibility</p:attrName>
                                        </p:attrNameLst>
                                      </p:cBhvr>
                                      <p:to>
                                        <p:strVal val="visible"/>
                                      </p:to>
                                    </p:set>
                                    <p:animEffect transition="in" filter="fade">
                                      <p:cBhvr>
                                        <p:cTn id="17" dur="1000"/>
                                        <p:tgtEl>
                                          <p:spTgt spid="49162">
                                            <p:txEl>
                                              <p:pRg st="2" end="2"/>
                                            </p:txEl>
                                          </p:spTgt>
                                        </p:tgtEl>
                                      </p:cBhvr>
                                    </p:animEffect>
                                    <p:anim calcmode="lin" valueType="num">
                                      <p:cBhvr>
                                        <p:cTn id="18" dur="1000" fill="hold"/>
                                        <p:tgtEl>
                                          <p:spTgt spid="4916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916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162">
                                            <p:txEl>
                                              <p:pRg st="3" end="3"/>
                                            </p:txEl>
                                          </p:spTgt>
                                        </p:tgtEl>
                                        <p:attrNameLst>
                                          <p:attrName>style.visibility</p:attrName>
                                        </p:attrNameLst>
                                      </p:cBhvr>
                                      <p:to>
                                        <p:strVal val="visible"/>
                                      </p:to>
                                    </p:set>
                                    <p:animEffect transition="in" filter="fade">
                                      <p:cBhvr>
                                        <p:cTn id="22" dur="1000"/>
                                        <p:tgtEl>
                                          <p:spTgt spid="49162">
                                            <p:txEl>
                                              <p:pRg st="3" end="3"/>
                                            </p:txEl>
                                          </p:spTgt>
                                        </p:tgtEl>
                                      </p:cBhvr>
                                    </p:animEffect>
                                    <p:anim calcmode="lin" valueType="num">
                                      <p:cBhvr>
                                        <p:cTn id="23" dur="1000" fill="hold"/>
                                        <p:tgtEl>
                                          <p:spTgt spid="4916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916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9162">
                                            <p:txEl>
                                              <p:pRg st="4" end="4"/>
                                            </p:txEl>
                                          </p:spTgt>
                                        </p:tgtEl>
                                        <p:attrNameLst>
                                          <p:attrName>style.visibility</p:attrName>
                                        </p:attrNameLst>
                                      </p:cBhvr>
                                      <p:to>
                                        <p:strVal val="visible"/>
                                      </p:to>
                                    </p:set>
                                    <p:animEffect transition="in" filter="fade">
                                      <p:cBhvr>
                                        <p:cTn id="27" dur="1000"/>
                                        <p:tgtEl>
                                          <p:spTgt spid="49162">
                                            <p:txEl>
                                              <p:pRg st="4" end="4"/>
                                            </p:txEl>
                                          </p:spTgt>
                                        </p:tgtEl>
                                      </p:cBhvr>
                                    </p:animEffect>
                                    <p:anim calcmode="lin" valueType="num">
                                      <p:cBhvr>
                                        <p:cTn id="28" dur="1000" fill="hold"/>
                                        <p:tgtEl>
                                          <p:spTgt spid="4916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916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build="p">
        <p:tmplLst>
          <p:tmpl lvl="1">
            <p:tnLst>
              <p:par>
                <p:cTn presetID="42" presetClass="entr" presetSubtype="0" fill="hold" nodeType="click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cs typeface="Arial" charset="0"/>
        </a:defRPr>
      </a:lvl2pPr>
      <a:lvl3pPr algn="ctr" rtl="1" eaLnBrk="0" fontAlgn="base" hangingPunct="0">
        <a:spcBef>
          <a:spcPct val="0"/>
        </a:spcBef>
        <a:spcAft>
          <a:spcPct val="0"/>
        </a:spcAft>
        <a:defRPr sz="4400">
          <a:solidFill>
            <a:schemeClr val="tx2"/>
          </a:solidFill>
          <a:latin typeface="Times New Roman" pitchFamily="18" charset="0"/>
          <a:cs typeface="Arial" charset="0"/>
        </a:defRPr>
      </a:lvl3pPr>
      <a:lvl4pPr algn="ctr" rtl="1" eaLnBrk="0" fontAlgn="base" hangingPunct="0">
        <a:spcBef>
          <a:spcPct val="0"/>
        </a:spcBef>
        <a:spcAft>
          <a:spcPct val="0"/>
        </a:spcAft>
        <a:defRPr sz="4400">
          <a:solidFill>
            <a:schemeClr val="tx2"/>
          </a:solidFill>
          <a:latin typeface="Times New Roman" pitchFamily="18" charset="0"/>
          <a:cs typeface="Arial" charset="0"/>
        </a:defRPr>
      </a:lvl4pPr>
      <a:lvl5pPr algn="ctr" rtl="1" eaLnBrk="0" fontAlgn="base" hangingPunct="0">
        <a:spcBef>
          <a:spcPct val="0"/>
        </a:spcBef>
        <a:spcAft>
          <a:spcPct val="0"/>
        </a:spcAft>
        <a:defRPr sz="4400">
          <a:solidFill>
            <a:schemeClr val="tx2"/>
          </a:solidFill>
          <a:latin typeface="Times New Roman" pitchFamily="18" charset="0"/>
          <a:cs typeface="Arial" charset="0"/>
        </a:defRPr>
      </a:lvl5pPr>
      <a:lvl6pPr marL="457200" algn="ctr" rtl="1" eaLnBrk="1" fontAlgn="base" hangingPunct="1">
        <a:spcBef>
          <a:spcPct val="0"/>
        </a:spcBef>
        <a:spcAft>
          <a:spcPct val="0"/>
        </a:spcAft>
        <a:defRPr sz="4400">
          <a:solidFill>
            <a:schemeClr val="tx2"/>
          </a:solidFill>
          <a:latin typeface="Times New Roman" pitchFamily="18" charset="0"/>
          <a:cs typeface="Arial" charset="0"/>
        </a:defRPr>
      </a:lvl6pPr>
      <a:lvl7pPr marL="914400" algn="ctr" rtl="1" eaLnBrk="1" fontAlgn="base" hangingPunct="1">
        <a:spcBef>
          <a:spcPct val="0"/>
        </a:spcBef>
        <a:spcAft>
          <a:spcPct val="0"/>
        </a:spcAft>
        <a:defRPr sz="4400">
          <a:solidFill>
            <a:schemeClr val="tx2"/>
          </a:solidFill>
          <a:latin typeface="Times New Roman" pitchFamily="18" charset="0"/>
          <a:cs typeface="Arial" charset="0"/>
        </a:defRPr>
      </a:lvl7pPr>
      <a:lvl8pPr marL="1371600" algn="ctr" rtl="1" eaLnBrk="1" fontAlgn="base" hangingPunct="1">
        <a:spcBef>
          <a:spcPct val="0"/>
        </a:spcBef>
        <a:spcAft>
          <a:spcPct val="0"/>
        </a:spcAft>
        <a:defRPr sz="4400">
          <a:solidFill>
            <a:schemeClr val="tx2"/>
          </a:solidFill>
          <a:latin typeface="Times New Roman" pitchFamily="18" charset="0"/>
          <a:cs typeface="Arial" charset="0"/>
        </a:defRPr>
      </a:lvl8pPr>
      <a:lvl9pPr marL="1828800" algn="ctr" rtl="1" eaLnBrk="1" fontAlgn="base" hangingPunct="1">
        <a:spcBef>
          <a:spcPct val="0"/>
        </a:spcBef>
        <a:spcAft>
          <a:spcPct val="0"/>
        </a:spcAft>
        <a:defRPr sz="4400">
          <a:solidFill>
            <a:schemeClr val="tx2"/>
          </a:solidFill>
          <a:latin typeface="Times New Roman" pitchFamily="18" charset="0"/>
          <a:cs typeface="Arial" charset="0"/>
        </a:defRPr>
      </a:lvl9pPr>
    </p:titleStyle>
    <p:bodyStyle>
      <a:lvl1pPr marL="342900" indent="-342900" algn="r" rtl="1"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3200">
          <a:solidFill>
            <a:schemeClr val="tx1"/>
          </a:solidFill>
          <a:latin typeface="+mn-lt"/>
          <a:cs typeface="+mn-cs"/>
        </a:defRPr>
      </a:lvl2pPr>
      <a:lvl3pPr marL="1143000" indent="-228600" algn="r" rtl="1" eaLnBrk="0" fontAlgn="base" hangingPunct="0">
        <a:spcBef>
          <a:spcPct val="20000"/>
        </a:spcBef>
        <a:spcAft>
          <a:spcPct val="0"/>
        </a:spcAft>
        <a:buChar char="•"/>
        <a:defRPr sz="3200">
          <a:solidFill>
            <a:schemeClr val="tx1"/>
          </a:solidFill>
          <a:latin typeface="+mn-lt"/>
          <a:cs typeface="+mn-cs"/>
        </a:defRPr>
      </a:lvl3pPr>
      <a:lvl4pPr marL="1600200" indent="-228600" algn="r" rtl="1" eaLnBrk="0" fontAlgn="base" hangingPunct="0">
        <a:spcBef>
          <a:spcPct val="20000"/>
        </a:spcBef>
        <a:spcAft>
          <a:spcPct val="0"/>
        </a:spcAft>
        <a:buChar char="–"/>
        <a:defRPr sz="3200">
          <a:solidFill>
            <a:schemeClr val="tx1"/>
          </a:solidFill>
          <a:latin typeface="+mn-lt"/>
          <a:cs typeface="+mn-cs"/>
        </a:defRPr>
      </a:lvl4pPr>
      <a:lvl5pPr marL="2057400" indent="-228600" algn="r" rtl="1" eaLnBrk="0" fontAlgn="base" hangingPunct="0">
        <a:spcBef>
          <a:spcPct val="20000"/>
        </a:spcBef>
        <a:spcAft>
          <a:spcPct val="0"/>
        </a:spcAft>
        <a:buChar char="•"/>
        <a:defRPr sz="3200">
          <a:solidFill>
            <a:schemeClr val="tx1"/>
          </a:solidFill>
          <a:latin typeface="+mn-lt"/>
          <a:cs typeface="+mn-cs"/>
        </a:defRPr>
      </a:lvl5pPr>
      <a:lvl6pPr marL="2514600" indent="-228600" algn="r" rtl="1" eaLnBrk="1" fontAlgn="base" hangingPunct="1">
        <a:spcBef>
          <a:spcPct val="20000"/>
        </a:spcBef>
        <a:spcAft>
          <a:spcPct val="0"/>
        </a:spcAft>
        <a:buChar char="•"/>
        <a:defRPr sz="3200">
          <a:solidFill>
            <a:schemeClr val="tx1"/>
          </a:solidFill>
          <a:latin typeface="+mn-lt"/>
          <a:cs typeface="+mn-cs"/>
        </a:defRPr>
      </a:lvl6pPr>
      <a:lvl7pPr marL="2971800" indent="-228600" algn="r" rtl="1" eaLnBrk="1" fontAlgn="base" hangingPunct="1">
        <a:spcBef>
          <a:spcPct val="20000"/>
        </a:spcBef>
        <a:spcAft>
          <a:spcPct val="0"/>
        </a:spcAft>
        <a:buChar char="•"/>
        <a:defRPr sz="3200">
          <a:solidFill>
            <a:schemeClr val="tx1"/>
          </a:solidFill>
          <a:latin typeface="+mn-lt"/>
          <a:cs typeface="+mn-cs"/>
        </a:defRPr>
      </a:lvl7pPr>
      <a:lvl8pPr marL="3429000" indent="-228600" algn="r" rtl="1" eaLnBrk="1" fontAlgn="base" hangingPunct="1">
        <a:spcBef>
          <a:spcPct val="20000"/>
        </a:spcBef>
        <a:spcAft>
          <a:spcPct val="0"/>
        </a:spcAft>
        <a:buChar char="•"/>
        <a:defRPr sz="3200">
          <a:solidFill>
            <a:schemeClr val="tx1"/>
          </a:solidFill>
          <a:latin typeface="+mn-lt"/>
          <a:cs typeface="+mn-cs"/>
        </a:defRPr>
      </a:lvl8pPr>
      <a:lvl9pPr marL="3886200" indent="-228600" algn="r" rtl="1" eaLnBrk="1" fontAlgn="base" hangingPunct="1">
        <a:spcBef>
          <a:spcPct val="20000"/>
        </a:spcBef>
        <a:spcAft>
          <a:spcPct val="0"/>
        </a:spcAft>
        <a:buChar char="•"/>
        <a:defRPr sz="3200">
          <a:solidFill>
            <a:schemeClr val="tx1"/>
          </a:solidFill>
          <a:latin typeface="+mn-lt"/>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1168BED-0788-B749-BEFF-2F1308B8601C}" type="datetimeFigureOut">
              <a:rPr lang="en-US" smtClean="0">
                <a:solidFill>
                  <a:prstClr val="black">
                    <a:tint val="75000"/>
                  </a:prstClr>
                </a:solidFill>
                <a:latin typeface="Calibri"/>
                <a:cs typeface="+mn-cs"/>
              </a:rPr>
              <a:pPr defTabSz="457200" fontAlgn="auto">
                <a:spcBef>
                  <a:spcPts val="0"/>
                </a:spcBef>
                <a:spcAft>
                  <a:spcPts val="0"/>
                </a:spcAft>
              </a:pPr>
              <a:t>9/28/2020</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CFDE3E3-5419-274A-8578-6CD76F16AFC0}"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91941630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neec.com/Physician_Hom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neec.com/Physician_Home.html"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7.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3.xml"/><Relationship Id="rId1" Type="http://schemas.openxmlformats.org/officeDocument/2006/relationships/tags" Target="../tags/tag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6"/>
          <p:cNvSpPr>
            <a:spLocks noChangeArrowheads="1"/>
          </p:cNvSpPr>
          <p:nvPr/>
        </p:nvSpPr>
        <p:spPr bwMode="auto">
          <a:xfrm>
            <a:off x="1043608" y="2850901"/>
            <a:ext cx="7344816" cy="3046988"/>
          </a:xfrm>
          <a:prstGeom prst="rect">
            <a:avLst/>
          </a:prstGeom>
          <a:noFill/>
          <a:ln w="9525">
            <a:noFill/>
            <a:miter lim="800000"/>
            <a:headEnd/>
            <a:tailEnd/>
          </a:ln>
          <a:effectLst/>
        </p:spPr>
        <p:txBody>
          <a:bodyPr wrap="square">
            <a:spAutoFit/>
          </a:bodyPr>
          <a:lstStyle/>
          <a:p>
            <a:pPr algn="ctr">
              <a:defRPr/>
            </a:pPr>
            <a:r>
              <a:rPr lang="en-US" sz="2800" b="1" dirty="0">
                <a:solidFill>
                  <a:prstClr val="black"/>
                </a:solidFill>
                <a:latin typeface="+mj-lt"/>
                <a:ea typeface="+mj-ea"/>
                <a:cs typeface="Arial" panose="020B0604020202020204" pitchFamily="34" charset="0"/>
              </a:rPr>
              <a:t>Physiology of Vision</a:t>
            </a:r>
            <a:br>
              <a:rPr lang="en-US" sz="2800" b="1" dirty="0">
                <a:solidFill>
                  <a:prstClr val="black"/>
                </a:solidFill>
                <a:latin typeface="+mj-lt"/>
                <a:ea typeface="+mj-ea"/>
                <a:cs typeface="Arial" panose="020B0604020202020204" pitchFamily="34" charset="0"/>
              </a:rPr>
            </a:br>
            <a:r>
              <a:rPr lang="en-US" sz="2800" b="1" dirty="0">
                <a:solidFill>
                  <a:prstClr val="black"/>
                </a:solidFill>
                <a:latin typeface="+mj-lt"/>
                <a:ea typeface="+mj-ea"/>
                <a:cs typeface="Arial" panose="020B0604020202020204" pitchFamily="34" charset="0"/>
              </a:rPr>
              <a:t> </a:t>
            </a:r>
            <a:r>
              <a:rPr lang="en-US" sz="2800" b="1" dirty="0" smtClean="0">
                <a:solidFill>
                  <a:prstClr val="black"/>
                </a:solidFill>
                <a:latin typeface="+mj-lt"/>
                <a:ea typeface="+mj-ea"/>
                <a:cs typeface="Arial" panose="020B0604020202020204" pitchFamily="34" charset="0"/>
              </a:rPr>
              <a:t>Lecture-1-</a:t>
            </a:r>
            <a:r>
              <a:rPr lang="en-US" sz="3200" b="1" dirty="0">
                <a:solidFill>
                  <a:prstClr val="black"/>
                </a:solidFill>
                <a:latin typeface="Arial" panose="020B0604020202020204" pitchFamily="34" charset="0"/>
                <a:ea typeface="+mj-ea"/>
                <a:cs typeface="Arial" panose="020B0604020202020204" pitchFamily="34" charset="0"/>
              </a:rPr>
              <a:t/>
            </a:r>
            <a:br>
              <a:rPr lang="en-US" sz="3200" b="1" dirty="0">
                <a:solidFill>
                  <a:prstClr val="black"/>
                </a:solidFill>
                <a:latin typeface="Arial" panose="020B0604020202020204" pitchFamily="34" charset="0"/>
                <a:ea typeface="+mj-ea"/>
                <a:cs typeface="Arial" panose="020B0604020202020204" pitchFamily="34" charset="0"/>
              </a:rPr>
            </a:br>
            <a:r>
              <a:rPr lang="en-US" sz="3200" b="1" dirty="0" smtClean="0">
                <a:solidFill>
                  <a:srgbClr val="C00000"/>
                </a:solidFill>
                <a:effectLst>
                  <a:outerShdw blurRad="38100" dist="38100" dir="2700000" algn="tl">
                    <a:srgbClr val="000000"/>
                  </a:outerShdw>
                </a:effectLst>
                <a:latin typeface="+mj-lt"/>
              </a:rPr>
              <a:t>Physiology </a:t>
            </a:r>
            <a:r>
              <a:rPr lang="en-US" sz="3200" b="1" dirty="0">
                <a:solidFill>
                  <a:srgbClr val="C00000"/>
                </a:solidFill>
                <a:effectLst>
                  <a:outerShdw blurRad="38100" dist="38100" dir="2700000" algn="tl">
                    <a:srgbClr val="000000"/>
                  </a:outerShdw>
                </a:effectLst>
                <a:latin typeface="+mj-lt"/>
              </a:rPr>
              <a:t>of the eye &amp; Refraction</a:t>
            </a:r>
            <a:endParaRPr lang="en-US" sz="3200" b="1" dirty="0" smtClean="0">
              <a:solidFill>
                <a:srgbClr val="C00000"/>
              </a:solidFill>
              <a:effectLst>
                <a:outerShdw blurRad="38100" dist="38100" dir="2700000" algn="tl">
                  <a:srgbClr val="000000"/>
                </a:outerShdw>
              </a:effectLst>
              <a:latin typeface="+mj-lt"/>
            </a:endParaRPr>
          </a:p>
          <a:p>
            <a:pPr algn="ctr">
              <a:defRPr/>
            </a:pPr>
            <a:r>
              <a:rPr lang="en-US" sz="2400"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By</a:t>
            </a:r>
          </a:p>
          <a:p>
            <a:pPr algn="ctr">
              <a:defRPr/>
            </a:pPr>
            <a:r>
              <a:rPr lang="en-US" sz="2400" dirty="0" err="1" smtClean="0">
                <a:solidFill>
                  <a:srgbClr val="00FF00"/>
                </a:solidFill>
                <a:effectLst>
                  <a:outerShdw blurRad="38100" dist="38100" dir="2700000" algn="tl">
                    <a:srgbClr val="000000">
                      <a:alpha val="43137"/>
                    </a:srgbClr>
                  </a:outerShdw>
                </a:effectLst>
                <a:latin typeface="+mj-lt"/>
                <a:cs typeface="Arial" panose="020B0604020202020204" pitchFamily="34" charset="0"/>
              </a:rPr>
              <a:t>Dr</a:t>
            </a:r>
            <a:r>
              <a:rPr lang="en-US" sz="2400" dirty="0" smtClean="0">
                <a:solidFill>
                  <a:srgbClr val="00FF00"/>
                </a:solidFill>
                <a:effectLst>
                  <a:outerShdw blurRad="38100" dist="38100" dir="2700000" algn="tl">
                    <a:srgbClr val="000000">
                      <a:alpha val="43137"/>
                    </a:srgbClr>
                  </a:outerShdw>
                </a:effectLst>
                <a:latin typeface="+mj-lt"/>
                <a:cs typeface="Arial" panose="020B0604020202020204" pitchFamily="34" charset="0"/>
              </a:rPr>
              <a:t> /Salah </a:t>
            </a:r>
            <a:r>
              <a:rPr lang="en-US" sz="2400" dirty="0" err="1" smtClean="0">
                <a:solidFill>
                  <a:srgbClr val="00FF00"/>
                </a:solidFill>
                <a:effectLst>
                  <a:outerShdw blurRad="38100" dist="38100" dir="2700000" algn="tl">
                    <a:srgbClr val="000000">
                      <a:alpha val="43137"/>
                    </a:srgbClr>
                  </a:outerShdw>
                </a:effectLst>
                <a:latin typeface="+mj-lt"/>
                <a:cs typeface="Arial" panose="020B0604020202020204" pitchFamily="34" charset="0"/>
              </a:rPr>
              <a:t>Elmalik</a:t>
            </a:r>
            <a:endParaRPr lang="en-US" sz="2400" dirty="0" smtClean="0">
              <a:solidFill>
                <a:srgbClr val="00FF00"/>
              </a:solidFill>
              <a:effectLst>
                <a:outerShdw blurRad="38100" dist="38100" dir="2700000" algn="tl">
                  <a:srgbClr val="000000">
                    <a:alpha val="43137"/>
                  </a:srgbClr>
                </a:outerShdw>
              </a:effectLst>
              <a:latin typeface="+mj-lt"/>
              <a:cs typeface="Arial" panose="020B0604020202020204" pitchFamily="34" charset="0"/>
            </a:endParaRPr>
          </a:p>
          <a:p>
            <a:pPr algn="ctr">
              <a:defRPr/>
            </a:pPr>
            <a:r>
              <a:rPr lang="en-US" sz="2400" dirty="0" smtClean="0">
                <a:solidFill>
                  <a:srgbClr val="00FF00"/>
                </a:solidFill>
                <a:effectLst>
                  <a:outerShdw blurRad="38100" dist="38100" dir="2700000" algn="tl">
                    <a:srgbClr val="000000">
                      <a:alpha val="43137"/>
                    </a:srgbClr>
                  </a:outerShdw>
                </a:effectLst>
                <a:latin typeface="+mj-lt"/>
                <a:cs typeface="Arial" panose="020B0604020202020204" pitchFamily="34" charset="0"/>
              </a:rPr>
              <a:t>College of Medicine</a:t>
            </a:r>
          </a:p>
          <a:p>
            <a:pPr algn="ctr">
              <a:defRPr/>
            </a:pPr>
            <a:r>
              <a:rPr lang="en-US" sz="2800" dirty="0" smtClean="0">
                <a:solidFill>
                  <a:srgbClr val="3333CC"/>
                </a:solidFill>
                <a:effectLst>
                  <a:outerShdw blurRad="38100" dist="38100" dir="2700000" algn="tl">
                    <a:srgbClr val="000000">
                      <a:alpha val="43137"/>
                    </a:srgbClr>
                  </a:outerShdw>
                </a:effectLst>
                <a:latin typeface="+mj-lt"/>
                <a:cs typeface="Arial" panose="020B0604020202020204" pitchFamily="34" charset="0"/>
              </a:rPr>
              <a:t>King Saud University</a:t>
            </a:r>
            <a:endParaRPr lang="en-GB" sz="2800" dirty="0">
              <a:solidFill>
                <a:srgbClr val="3333CC"/>
              </a:solidFill>
              <a:effectLst>
                <a:outerShdw blurRad="38100" dist="38100" dir="2700000" algn="tl">
                  <a:srgbClr val="000000">
                    <a:alpha val="43137"/>
                  </a:srgbClr>
                </a:outerShdw>
              </a:effectLst>
              <a:latin typeface="+mj-lt"/>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5863"/>
            <a:ext cx="4103687" cy="282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2764" y="809582"/>
            <a:ext cx="5141236" cy="5316581"/>
          </a:xfrm>
        </p:spPr>
      </p:pic>
      <p:sp>
        <p:nvSpPr>
          <p:cNvPr id="4" name="Text Placeholder 3"/>
          <p:cNvSpPr>
            <a:spLocks noGrp="1"/>
          </p:cNvSpPr>
          <p:nvPr>
            <p:ph type="body" sz="half" idx="2"/>
          </p:nvPr>
        </p:nvSpPr>
        <p:spPr>
          <a:xfrm>
            <a:off x="457200" y="928670"/>
            <a:ext cx="3471858" cy="5197493"/>
          </a:xfrm>
          <a:ln w="28575">
            <a:solidFill>
              <a:schemeClr val="accent2"/>
            </a:solidFill>
          </a:ln>
        </p:spPr>
        <p:txBody>
          <a:bodyPr/>
          <a:lstStyle/>
          <a:p>
            <a:endParaRPr lang="en-US" sz="2800" dirty="0" smtClean="0"/>
          </a:p>
          <a:p>
            <a:r>
              <a:rPr lang="en-US" sz="2800" dirty="0" smtClean="0">
                <a:solidFill>
                  <a:srgbClr val="FF0000"/>
                </a:solidFill>
                <a:effectLst>
                  <a:outerShdw blurRad="38100" dist="38100" dir="2700000" algn="tl">
                    <a:srgbClr val="000000">
                      <a:alpha val="43137"/>
                    </a:srgbClr>
                  </a:outerShdw>
                </a:effectLst>
              </a:rPr>
              <a:t>3. </a:t>
            </a:r>
            <a:r>
              <a:rPr lang="en-US" sz="2800" u="sng" dirty="0" smtClean="0">
                <a:solidFill>
                  <a:srgbClr val="FF0000"/>
                </a:solidFill>
                <a:effectLst>
                  <a:outerShdw blurRad="38100" dist="38100" dir="2700000" algn="tl">
                    <a:srgbClr val="000000">
                      <a:alpha val="43137"/>
                    </a:srgbClr>
                  </a:outerShdw>
                </a:effectLst>
                <a:latin typeface="Comic Sans MS" pitchFamily="66" charset="0"/>
              </a:rPr>
              <a:t>The Retina:</a:t>
            </a:r>
          </a:p>
          <a:p>
            <a:r>
              <a:rPr lang="en-US" sz="2000" dirty="0" smtClean="0">
                <a:latin typeface="Comic Sans MS" pitchFamily="66" charset="0"/>
              </a:rPr>
              <a:t>consists of </a:t>
            </a:r>
            <a:r>
              <a:rPr lang="en-US" sz="2000" dirty="0">
                <a:latin typeface="Comic Sans MS" pitchFamily="66" charset="0"/>
                <a:sym typeface="Wingdings" pitchFamily="2" charset="2"/>
              </a:rPr>
              <a:t>:</a:t>
            </a:r>
            <a:endParaRPr lang="en-US" sz="2000" dirty="0" smtClean="0">
              <a:latin typeface="Comic Sans MS" pitchFamily="66" charset="0"/>
            </a:endParaRPr>
          </a:p>
          <a:p>
            <a:pPr marL="342900" indent="-342900">
              <a:buClr>
                <a:srgbClr val="FF0000"/>
              </a:buClr>
              <a:buFont typeface="Wingdings" panose="05000000000000000000" pitchFamily="2" charset="2"/>
              <a:buChar char="§"/>
            </a:pPr>
            <a:r>
              <a:rPr lang="en-US" sz="2200" dirty="0" smtClean="0">
                <a:latin typeface="Comic Sans MS" pitchFamily="66" charset="0"/>
              </a:rPr>
              <a:t>Outer pigmented portion ( part ) </a:t>
            </a:r>
          </a:p>
          <a:p>
            <a:pPr marL="342900" indent="-342900">
              <a:buClr>
                <a:srgbClr val="FF0000"/>
              </a:buClr>
              <a:buFont typeface="Wingdings" panose="05000000000000000000" pitchFamily="2" charset="2"/>
              <a:buChar char="§"/>
            </a:pPr>
            <a:r>
              <a:rPr lang="en-US" sz="2200" dirty="0" smtClean="0">
                <a:latin typeface="Comic Sans MS" pitchFamily="66" charset="0"/>
              </a:rPr>
              <a:t>Inner neural part , </a:t>
            </a:r>
            <a:r>
              <a:rPr lang="en-US" sz="2400" dirty="0" smtClean="0">
                <a:latin typeface="Comic Sans MS" pitchFamily="66" charset="0"/>
              </a:rPr>
              <a:t>containing </a:t>
            </a:r>
            <a:r>
              <a:rPr lang="en-US" sz="2200" dirty="0" smtClean="0">
                <a:latin typeface="Comic Sans MS" pitchFamily="66" charset="0"/>
              </a:rPr>
              <a:t>Photoreceptors  called Rods and </a:t>
            </a:r>
            <a:r>
              <a:rPr lang="en-US" sz="2200" b="1" dirty="0" smtClean="0">
                <a:solidFill>
                  <a:srgbClr val="FF0000"/>
                </a:solidFill>
                <a:latin typeface="Comic Sans MS" pitchFamily="66" charset="0"/>
              </a:rPr>
              <a:t>Cones</a:t>
            </a:r>
            <a:r>
              <a:rPr lang="en-US" sz="2200" dirty="0" smtClean="0">
                <a:latin typeface="Comic Sans MS" pitchFamily="66" charset="0"/>
              </a:rPr>
              <a:t> .</a:t>
            </a:r>
          </a:p>
          <a:p>
            <a:pPr marL="285750" indent="-285750">
              <a:buClr>
                <a:srgbClr val="FF0000"/>
              </a:buClr>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42918"/>
          </a:xfrm>
          <a:solidFill>
            <a:schemeClr val="accent5">
              <a:lumMod val="20000"/>
              <a:lumOff val="80000"/>
            </a:schemeClr>
          </a:solidFill>
        </p:spPr>
        <p:txBody>
          <a:bodyPr>
            <a:noAutofit/>
          </a:bodyPr>
          <a:lstStyle/>
          <a:p>
            <a:pPr algn="ctr"/>
            <a:r>
              <a:rPr lang="en-US" sz="4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Rods &amp; Cones</a:t>
            </a:r>
            <a:endParaRPr lang="en-US"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29124" y="1000108"/>
            <a:ext cx="4257676" cy="495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0" y="714357"/>
            <a:ext cx="4283968" cy="5357850"/>
          </a:xfrm>
          <a:ln w="28575">
            <a:solidFill>
              <a:schemeClr val="accent2"/>
            </a:solidFill>
          </a:ln>
        </p:spPr>
        <p:txBody>
          <a:bodyPr>
            <a:normAutofit/>
          </a:bodyPr>
          <a:lstStyle/>
          <a:p>
            <a:r>
              <a:rPr lang="en-US" sz="2800" b="1" u="sng" dirty="0" smtClean="0">
                <a:latin typeface="Comic Sans MS" pitchFamily="66" charset="0"/>
              </a:rPr>
              <a:t>Rods</a:t>
            </a:r>
            <a:r>
              <a:rPr lang="en-US" sz="2800" u="sng" dirty="0" smtClean="0">
                <a:latin typeface="Comic Sans MS" pitchFamily="66" charset="0"/>
              </a:rPr>
              <a:t> </a:t>
            </a:r>
          </a:p>
          <a:p>
            <a:pPr marL="800100" lvl="1" indent="-342900">
              <a:buClr>
                <a:srgbClr val="FF0000"/>
              </a:buClr>
              <a:buFont typeface="Wingdings" panose="05000000000000000000" pitchFamily="2" charset="2"/>
              <a:buChar char="§"/>
            </a:pPr>
            <a:r>
              <a:rPr lang="en-US" sz="2000" dirty="0" smtClean="0">
                <a:latin typeface="Comic Sans MS" pitchFamily="66" charset="0"/>
              </a:rPr>
              <a:t>are best for vision in dim light (</a:t>
            </a:r>
            <a:r>
              <a:rPr lang="en-US" sz="2000" b="1" dirty="0" smtClean="0">
                <a:latin typeface="Comic Sans MS" pitchFamily="66" charset="0"/>
              </a:rPr>
              <a:t>scotopic vision</a:t>
            </a:r>
            <a:r>
              <a:rPr lang="en-US" sz="2000" dirty="0" smtClean="0">
                <a:latin typeface="Comic Sans MS" pitchFamily="66" charset="0"/>
              </a:rPr>
              <a:t>)</a:t>
            </a:r>
            <a:endParaRPr lang="en-US" sz="2000" dirty="0">
              <a:latin typeface="Comic Sans MS" pitchFamily="66" charset="0"/>
            </a:endParaRPr>
          </a:p>
          <a:p>
            <a:pPr lvl="1">
              <a:buClr>
                <a:srgbClr val="FF0000"/>
              </a:buClr>
            </a:pPr>
            <a:endParaRPr lang="en-US" sz="2000" b="1" u="sng" dirty="0" smtClean="0">
              <a:solidFill>
                <a:srgbClr val="FF0000"/>
              </a:solidFill>
              <a:latin typeface="Comic Sans MS" pitchFamily="66" charset="0"/>
            </a:endParaRPr>
          </a:p>
          <a:p>
            <a:pPr marL="0" lvl="1"/>
            <a:r>
              <a:rPr lang="en-US" sz="2800" b="1" u="sng" dirty="0">
                <a:solidFill>
                  <a:srgbClr val="FF0000"/>
                </a:solidFill>
                <a:latin typeface="Comic Sans MS" pitchFamily="66" charset="0"/>
              </a:rPr>
              <a:t>Cones</a:t>
            </a:r>
          </a:p>
          <a:p>
            <a:pPr lvl="1">
              <a:buClr>
                <a:srgbClr val="FF0000"/>
              </a:buClr>
            </a:pPr>
            <a:r>
              <a:rPr lang="en-US" sz="2000" dirty="0" smtClean="0">
                <a:latin typeface="Comic Sans MS" pitchFamily="66" charset="0"/>
              </a:rPr>
              <a:t>are best for </a:t>
            </a:r>
          </a:p>
          <a:p>
            <a:pPr marL="800100" lvl="1" indent="-342900">
              <a:buClr>
                <a:srgbClr val="FF0000"/>
              </a:buClr>
              <a:buFont typeface="Arial" panose="020B0604020202020204" pitchFamily="34" charset="0"/>
              <a:buChar char="•"/>
            </a:pPr>
            <a:r>
              <a:rPr lang="en-US" sz="2000" dirty="0" smtClean="0">
                <a:latin typeface="Comic Sans MS" pitchFamily="66" charset="0"/>
              </a:rPr>
              <a:t>vision in daylight or bright  light ( </a:t>
            </a:r>
            <a:r>
              <a:rPr lang="en-US" sz="2000" b="1" dirty="0" err="1" smtClean="0">
                <a:solidFill>
                  <a:srgbClr val="FF0000"/>
                </a:solidFill>
                <a:latin typeface="Comic Sans MS" pitchFamily="66" charset="0"/>
              </a:rPr>
              <a:t>photopic</a:t>
            </a:r>
            <a:r>
              <a:rPr lang="en-US" sz="2000" b="1" dirty="0" smtClean="0">
                <a:solidFill>
                  <a:srgbClr val="FF0000"/>
                </a:solidFill>
                <a:latin typeface="Comic Sans MS" pitchFamily="66" charset="0"/>
              </a:rPr>
              <a:t> vision</a:t>
            </a:r>
            <a:r>
              <a:rPr lang="en-US" sz="2000" dirty="0" smtClean="0">
                <a:latin typeface="Comic Sans MS" pitchFamily="66" charset="0"/>
              </a:rPr>
              <a:t>) </a:t>
            </a:r>
          </a:p>
          <a:p>
            <a:pPr marL="800100" lvl="1" indent="-342900">
              <a:buClr>
                <a:srgbClr val="FF0000"/>
              </a:buClr>
              <a:buFont typeface="Arial" panose="020B0604020202020204" pitchFamily="34" charset="0"/>
              <a:buChar char="•"/>
            </a:pPr>
            <a:r>
              <a:rPr lang="en-US" sz="2000" dirty="0" smtClean="0">
                <a:latin typeface="Comic Sans MS" pitchFamily="66" charset="0"/>
              </a:rPr>
              <a:t> Color Vision ( color perception )</a:t>
            </a:r>
          </a:p>
          <a:p>
            <a:pPr marL="800100" lvl="1" indent="-342900">
              <a:buClr>
                <a:srgbClr val="FF0000"/>
              </a:buClr>
              <a:buFont typeface="Arial" panose="020B0604020202020204" pitchFamily="34" charset="0"/>
              <a:buChar char="•"/>
            </a:pPr>
            <a:r>
              <a:rPr lang="en-US" sz="2000" dirty="0" smtClean="0">
                <a:latin typeface="Comic Sans MS" pitchFamily="66" charset="0"/>
              </a:rPr>
              <a:t>Perception of detail ( acuity of vision ) </a:t>
            </a:r>
          </a:p>
          <a:p>
            <a:endParaRPr lang="en-US" dirty="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 calcmode="lin" valueType="num">
                                      <p:cBhvr>
                                        <p:cTn id="28"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p:cTn id="3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calcmode="lin" valueType="num">
                                      <p:cBhvr>
                                        <p:cTn id="42"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26768" cy="869934"/>
          </a:xfrm>
          <a:solidFill>
            <a:schemeClr val="accent5">
              <a:lumMod val="20000"/>
              <a:lumOff val="80000"/>
            </a:schemeClr>
          </a:solidFill>
        </p:spPr>
        <p:txBody>
          <a:bodyPr>
            <a:normAutofit/>
          </a:bodyPr>
          <a:lstStyle/>
          <a:p>
            <a:pPr algn="ctr"/>
            <a:r>
              <a:rPr lang="en-US"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Macula &amp; Fovea Centralis</a:t>
            </a:r>
            <a:endPar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2" descr="eye-fundus"/>
          <p:cNvPicPr>
            <a:picLocks noGrp="1" noChangeAspect="1" noChangeArrowheads="1"/>
          </p:cNvPicPr>
          <p:nvPr>
            <p:ph idx="1"/>
          </p:nvPr>
        </p:nvPicPr>
        <p:blipFill>
          <a:blip r:embed="rId2" cstate="print"/>
          <a:srcRect/>
          <a:stretch>
            <a:fillRect/>
          </a:stretch>
        </p:blipFill>
        <p:spPr>
          <a:xfrm>
            <a:off x="4716016" y="332656"/>
            <a:ext cx="3672408" cy="2786082"/>
          </a:xfrm>
          <a:noFill/>
          <a:ln/>
        </p:spPr>
      </p:pic>
      <p:sp>
        <p:nvSpPr>
          <p:cNvPr id="4" name="Text Placeholder 3"/>
          <p:cNvSpPr>
            <a:spLocks noGrp="1"/>
          </p:cNvSpPr>
          <p:nvPr>
            <p:ph type="body" sz="half" idx="2"/>
          </p:nvPr>
        </p:nvSpPr>
        <p:spPr>
          <a:xfrm>
            <a:off x="457200" y="1435100"/>
            <a:ext cx="3829048" cy="4851420"/>
          </a:xfrm>
          <a:ln w="28575">
            <a:solidFill>
              <a:schemeClr val="accent2"/>
            </a:solidFill>
          </a:ln>
        </p:spPr>
        <p:txBody>
          <a:bodyPr>
            <a:normAutofit/>
          </a:bodyPr>
          <a:lstStyle/>
          <a:p>
            <a:pPr marL="285750" indent="-285750">
              <a:buClr>
                <a:srgbClr val="FF0000"/>
              </a:buClr>
              <a:buFont typeface="Wingdings" panose="05000000000000000000" pitchFamily="2" charset="2"/>
              <a:buChar char="§"/>
            </a:pPr>
            <a:r>
              <a:rPr lang="en-US" sz="1800" dirty="0" smtClean="0">
                <a:latin typeface="Comic Sans MS" pitchFamily="66" charset="0"/>
              </a:rPr>
              <a:t>An important part of the retina is the </a:t>
            </a:r>
            <a:r>
              <a:rPr lang="en-US" sz="1800" dirty="0" smtClean="0">
                <a:solidFill>
                  <a:srgbClr val="FFC000"/>
                </a:solidFill>
                <a:latin typeface="Comic Sans MS" pitchFamily="66" charset="0"/>
              </a:rPr>
              <a:t>Macula Lutea </a:t>
            </a:r>
            <a:r>
              <a:rPr lang="en-US" sz="1800" dirty="0" smtClean="0">
                <a:latin typeface="Comic Sans MS" pitchFamily="66" charset="0"/>
              </a:rPr>
              <a:t>.</a:t>
            </a:r>
          </a:p>
          <a:p>
            <a:pPr marL="285750" indent="-285750">
              <a:buClr>
                <a:srgbClr val="FF0000"/>
              </a:buClr>
              <a:buFont typeface="Wingdings" panose="05000000000000000000" pitchFamily="2" charset="2"/>
              <a:buChar char="§"/>
            </a:pPr>
            <a:r>
              <a:rPr lang="en-US" sz="1800" dirty="0" smtClean="0">
                <a:latin typeface="Comic Sans MS" pitchFamily="66" charset="0"/>
              </a:rPr>
              <a:t>At the center of the Macula we find the </a:t>
            </a:r>
            <a:r>
              <a:rPr lang="en-US" sz="1800" dirty="0" smtClean="0">
                <a:solidFill>
                  <a:srgbClr val="FFC000"/>
                </a:solidFill>
                <a:latin typeface="Comic Sans MS" pitchFamily="66" charset="0"/>
              </a:rPr>
              <a:t>Fovea Centralis .</a:t>
            </a:r>
          </a:p>
          <a:p>
            <a:pPr marL="285750" indent="-285750">
              <a:buClr>
                <a:srgbClr val="FF0000"/>
              </a:buClr>
              <a:buFont typeface="Wingdings" panose="05000000000000000000" pitchFamily="2" charset="2"/>
              <a:buChar char="§"/>
            </a:pPr>
            <a:r>
              <a:rPr lang="en-US" sz="1800" dirty="0" smtClean="0">
                <a:latin typeface="Comic Sans MS" pitchFamily="66" charset="0"/>
              </a:rPr>
              <a:t>In the </a:t>
            </a:r>
            <a:r>
              <a:rPr lang="en-US" sz="1800" dirty="0" smtClean="0">
                <a:solidFill>
                  <a:srgbClr val="FF00FF"/>
                </a:solidFill>
                <a:latin typeface="Comic Sans MS" pitchFamily="66" charset="0"/>
              </a:rPr>
              <a:t>Fovea</a:t>
            </a:r>
            <a:r>
              <a:rPr lang="en-US" sz="1800" dirty="0" smtClean="0">
                <a:latin typeface="Comic Sans MS" pitchFamily="66" charset="0"/>
              </a:rPr>
              <a:t> we find the maximum concentration of cones </a:t>
            </a:r>
            <a:r>
              <a:rPr lang="en-US" sz="1800" dirty="0" smtClean="0">
                <a:latin typeface="Comic Sans MS" pitchFamily="66" charset="0"/>
                <a:sym typeface="Wingdings" pitchFamily="2" charset="2"/>
              </a:rPr>
              <a:t>consequently  the Fovea is the point of maximal </a:t>
            </a:r>
            <a:r>
              <a:rPr lang="en-US" sz="1800" dirty="0" smtClean="0">
                <a:solidFill>
                  <a:srgbClr val="FF0000"/>
                </a:solidFill>
                <a:latin typeface="Comic Sans MS" pitchFamily="66" charset="0"/>
                <a:sym typeface="Wingdings" pitchFamily="2" charset="2"/>
              </a:rPr>
              <a:t>visual activity</a:t>
            </a:r>
            <a:r>
              <a:rPr lang="en-US" sz="1800" dirty="0" smtClean="0">
                <a:latin typeface="Comic Sans MS" pitchFamily="66" charset="0"/>
                <a:sym typeface="Wingdings" pitchFamily="2" charset="2"/>
              </a:rPr>
              <a:t> in the retina .</a:t>
            </a:r>
            <a:endParaRPr lang="ar-SA" sz="1800" dirty="0" smtClean="0">
              <a:solidFill>
                <a:srgbClr val="FFFF00"/>
              </a:solidFill>
              <a:latin typeface="Comic Sans MS" pitchFamily="66" charset="0"/>
              <a:sym typeface="Wingdings" pitchFamily="2" charset="2"/>
            </a:endParaRPr>
          </a:p>
          <a:p>
            <a:pPr marL="285750" indent="-285750">
              <a:buClr>
                <a:srgbClr val="FF0000"/>
              </a:buClr>
              <a:buFont typeface="Wingdings" panose="05000000000000000000" pitchFamily="2" charset="2"/>
              <a:buChar char="§"/>
            </a:pPr>
            <a:r>
              <a:rPr lang="en-US" sz="1800" dirty="0" smtClean="0">
                <a:latin typeface="Comic Sans MS" pitchFamily="66" charset="0"/>
                <a:sym typeface="Wingdings" pitchFamily="2" charset="2"/>
              </a:rPr>
              <a:t>Cones are densely packed at the Fovea .</a:t>
            </a:r>
          </a:p>
          <a:p>
            <a:pPr marL="285750" indent="-285750">
              <a:buClr>
                <a:srgbClr val="FF0000"/>
              </a:buClr>
              <a:buFont typeface="Wingdings" panose="05000000000000000000" pitchFamily="2" charset="2"/>
              <a:buChar char="§"/>
            </a:pPr>
            <a:r>
              <a:rPr lang="en-US" sz="1800" dirty="0" smtClean="0">
                <a:latin typeface="Comic Sans MS" pitchFamily="66" charset="0"/>
                <a:sym typeface="Wingdings" pitchFamily="2" charset="2"/>
              </a:rPr>
              <a:t>When you turn your eye to look at an object  you tend to place its image in the Fovea </a:t>
            </a:r>
          </a:p>
          <a:p>
            <a:pPr marL="285750" indent="-285750">
              <a:buClr>
                <a:srgbClr val="FF0000"/>
              </a:buClr>
              <a:buFont typeface="Wingdings" panose="05000000000000000000" pitchFamily="2" charset="2"/>
              <a:buChar char="§"/>
            </a:pPr>
            <a:endParaRPr lang="en-US" sz="1800" dirty="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12</a:t>
            </a:fld>
            <a:endParaRPr lang="en-US"/>
          </a:p>
        </p:txBody>
      </p:sp>
      <p:pic>
        <p:nvPicPr>
          <p:cNvPr id="9" name="Picture 4" descr="eye-retinal hge1"/>
          <p:cNvPicPr>
            <a:picLocks noChangeAspect="1" noChangeArrowheads="1"/>
          </p:cNvPicPr>
          <p:nvPr/>
        </p:nvPicPr>
        <p:blipFill>
          <a:blip r:embed="rId3" cstate="print"/>
          <a:srcRect/>
          <a:stretch>
            <a:fillRect/>
          </a:stretch>
        </p:blipFill>
        <p:spPr bwMode="auto">
          <a:xfrm>
            <a:off x="4857752" y="3357562"/>
            <a:ext cx="3817936" cy="3240088"/>
          </a:xfrm>
          <a:prstGeom prst="rect">
            <a:avLst/>
          </a:prstGeom>
          <a:noFill/>
          <a:ln w="9525">
            <a:noFill/>
            <a:miter lim="800000"/>
            <a:headEnd/>
            <a:tailEnd/>
          </a:ln>
          <a:effectLst/>
        </p:spPr>
      </p:pic>
      <p:sp>
        <p:nvSpPr>
          <p:cNvPr id="8" name="Line 6"/>
          <p:cNvSpPr>
            <a:spLocks noChangeShapeType="1"/>
          </p:cNvSpPr>
          <p:nvPr/>
        </p:nvSpPr>
        <p:spPr bwMode="auto">
          <a:xfrm flipH="1">
            <a:off x="6839136" y="1117486"/>
            <a:ext cx="541176" cy="582752"/>
          </a:xfrm>
          <a:prstGeom prst="line">
            <a:avLst/>
          </a:prstGeom>
          <a:noFill/>
          <a:ln w="57150">
            <a:solidFill>
              <a:srgbClr val="660033"/>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3" name="Line 4"/>
          <p:cNvSpPr>
            <a:spLocks noChangeShapeType="1"/>
          </p:cNvSpPr>
          <p:nvPr/>
        </p:nvSpPr>
        <p:spPr bwMode="auto">
          <a:xfrm flipV="1">
            <a:off x="684213" y="4005263"/>
            <a:ext cx="431800" cy="863600"/>
          </a:xfrm>
          <a:prstGeom prst="line">
            <a:avLst/>
          </a:prstGeom>
          <a:noFill/>
          <a:ln w="38100">
            <a:solidFill>
              <a:srgbClr val="FFFFFF"/>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4" name="Line 4"/>
          <p:cNvSpPr>
            <a:spLocks noChangeShapeType="1"/>
          </p:cNvSpPr>
          <p:nvPr/>
        </p:nvSpPr>
        <p:spPr bwMode="auto">
          <a:xfrm flipV="1">
            <a:off x="4857752" y="2060848"/>
            <a:ext cx="56285" cy="360040"/>
          </a:xfrm>
          <a:prstGeom prst="line">
            <a:avLst/>
          </a:prstGeom>
          <a:noFill/>
          <a:ln w="38100">
            <a:solidFill>
              <a:srgbClr val="FFFFFF"/>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5" name="TextBox 14"/>
          <p:cNvSpPr txBox="1"/>
          <p:nvPr/>
        </p:nvSpPr>
        <p:spPr>
          <a:xfrm>
            <a:off x="4067944" y="2420888"/>
            <a:ext cx="1870063" cy="738664"/>
          </a:xfrm>
          <a:prstGeom prst="rect">
            <a:avLst/>
          </a:prstGeom>
          <a:noFill/>
        </p:spPr>
        <p:txBody>
          <a:bodyPr wrap="square" rtlCol="0">
            <a:spAutoFit/>
          </a:bodyPr>
          <a:lstStyle/>
          <a:p>
            <a:pPr lvl="0">
              <a:spcBef>
                <a:spcPct val="50000"/>
              </a:spcBef>
            </a:pPr>
            <a:r>
              <a:rPr lang="en-US" sz="1400" dirty="0">
                <a:solidFill>
                  <a:srgbClr val="FFFF00"/>
                </a:solidFill>
                <a:effectLst>
                  <a:outerShdw blurRad="38100" dist="38100" dir="2700000" algn="tl">
                    <a:srgbClr val="000000">
                      <a:alpha val="43137"/>
                    </a:srgbClr>
                  </a:outerShdw>
                </a:effectLst>
                <a:latin typeface="Tahoma" pitchFamily="34" charset="0"/>
              </a:rPr>
              <a:t>Fovea </a:t>
            </a:r>
            <a:r>
              <a:rPr lang="en-US" sz="1400" dirty="0" smtClean="0">
                <a:solidFill>
                  <a:srgbClr val="FFFF00"/>
                </a:solidFill>
                <a:effectLst>
                  <a:outerShdw blurRad="38100" dist="38100" dir="2700000" algn="tl">
                    <a:srgbClr val="000000">
                      <a:alpha val="43137"/>
                    </a:srgbClr>
                  </a:outerShdw>
                </a:effectLst>
                <a:latin typeface="Tahoma" pitchFamily="34" charset="0"/>
              </a:rPr>
              <a:t> ( </a:t>
            </a:r>
            <a:r>
              <a:rPr lang="en-US" sz="1400" dirty="0">
                <a:solidFill>
                  <a:srgbClr val="FFFF00"/>
                </a:solidFill>
                <a:effectLst>
                  <a:outerShdw blurRad="38100" dist="38100" dir="2700000" algn="tl">
                    <a:srgbClr val="000000">
                      <a:alpha val="43137"/>
                    </a:srgbClr>
                  </a:outerShdw>
                </a:effectLst>
                <a:latin typeface="Tahoma" pitchFamily="34" charset="0"/>
              </a:rPr>
              <a:t>point </a:t>
            </a:r>
            <a:r>
              <a:rPr lang="en-US" sz="1400" dirty="0" err="1" smtClean="0">
                <a:solidFill>
                  <a:srgbClr val="FFFF00"/>
                </a:solidFill>
                <a:effectLst>
                  <a:outerShdw blurRad="38100" dist="38100" dir="2700000" algn="tl">
                    <a:srgbClr val="000000">
                      <a:alpha val="43137"/>
                    </a:srgbClr>
                  </a:outerShdw>
                </a:effectLst>
                <a:latin typeface="Tahoma" pitchFamily="34" charset="0"/>
              </a:rPr>
              <a:t>ofconcentration</a:t>
            </a:r>
            <a:r>
              <a:rPr lang="en-US" sz="1400" dirty="0" smtClean="0">
                <a:solidFill>
                  <a:srgbClr val="FFFF00"/>
                </a:solidFill>
                <a:effectLst>
                  <a:outerShdw blurRad="38100" dist="38100" dir="2700000" algn="tl">
                    <a:srgbClr val="000000">
                      <a:alpha val="43137"/>
                    </a:srgbClr>
                  </a:outerShdw>
                </a:effectLst>
                <a:latin typeface="Tahoma" pitchFamily="34" charset="0"/>
              </a:rPr>
              <a:t>   </a:t>
            </a:r>
            <a:r>
              <a:rPr lang="en-US" sz="1400" dirty="0">
                <a:solidFill>
                  <a:srgbClr val="FFFF00"/>
                </a:solidFill>
                <a:effectLst>
                  <a:outerShdw blurRad="38100" dist="38100" dir="2700000" algn="tl">
                    <a:srgbClr val="000000">
                      <a:alpha val="43137"/>
                    </a:srgbClr>
                  </a:outerShdw>
                </a:effectLst>
                <a:latin typeface="Tahoma" pitchFamily="34" charset="0"/>
              </a:rPr>
              <a:t>of Cones )  </a:t>
            </a:r>
          </a:p>
        </p:txBody>
      </p:sp>
      <p:sp>
        <p:nvSpPr>
          <p:cNvPr id="16" name="TextBox 15"/>
          <p:cNvSpPr txBox="1"/>
          <p:nvPr/>
        </p:nvSpPr>
        <p:spPr>
          <a:xfrm>
            <a:off x="6948264" y="332656"/>
            <a:ext cx="1872208" cy="784830"/>
          </a:xfrm>
          <a:prstGeom prst="rect">
            <a:avLst/>
          </a:prstGeom>
          <a:noFill/>
        </p:spPr>
        <p:txBody>
          <a:bodyPr wrap="square" rtlCol="0">
            <a:spAutoFit/>
          </a:bodyPr>
          <a:lstStyle/>
          <a:p>
            <a:pPr lvl="0">
              <a:spcBef>
                <a:spcPct val="50000"/>
              </a:spcBef>
            </a:pPr>
            <a:r>
              <a:rPr lang="en-US" dirty="0">
                <a:solidFill>
                  <a:srgbClr val="FFFFFF"/>
                </a:solidFill>
                <a:effectLst>
                  <a:outerShdw blurRad="38100" dist="38100" dir="2700000" algn="tl">
                    <a:srgbClr val="000000">
                      <a:alpha val="43137"/>
                    </a:srgbClr>
                  </a:outerShdw>
                </a:effectLst>
                <a:latin typeface="Tahoma" pitchFamily="34" charset="0"/>
              </a:rPr>
              <a:t>Optic Disc</a:t>
            </a:r>
          </a:p>
          <a:p>
            <a:pPr lvl="0">
              <a:spcBef>
                <a:spcPct val="50000"/>
              </a:spcBef>
            </a:pPr>
            <a:r>
              <a:rPr lang="en-US" dirty="0">
                <a:solidFill>
                  <a:srgbClr val="FFFFFF"/>
                </a:solidFill>
                <a:effectLst>
                  <a:outerShdw blurRad="38100" dist="38100" dir="2700000" algn="tl">
                    <a:srgbClr val="000000">
                      <a:alpha val="43137"/>
                    </a:srgbClr>
                  </a:outerShdw>
                </a:effectLst>
                <a:latin typeface="Tahoma" pitchFamily="34" charset="0"/>
              </a:rPr>
              <a:t>( Blind Spot </a:t>
            </a:r>
            <a:r>
              <a:rPr lang="en-US" dirty="0" smtClean="0">
                <a:solidFill>
                  <a:srgbClr val="FFFFFF"/>
                </a:solidFill>
                <a:effectLst>
                  <a:outerShdw blurRad="38100" dist="38100" dir="2700000" algn="tl">
                    <a:srgbClr val="000000">
                      <a:alpha val="43137"/>
                    </a:srgbClr>
                  </a:outerShdw>
                </a:effectLst>
                <a:latin typeface="Tahoma" pitchFamily="34" charset="0"/>
              </a:rPr>
              <a: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en-GB"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Normal </a:t>
            </a:r>
            <a:r>
              <a:rPr lang="en-GB"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Ophthalmoscopic </a:t>
            </a:r>
            <a:r>
              <a:rPr lang="en-GB"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View of Eye</a:t>
            </a:r>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159ABCE-50F1-4791-AC28-2A3158F9FE9F}" type="slidenum">
              <a:rPr lang="en-US" smtClean="0"/>
              <a:pPr/>
              <a:t>13</a:t>
            </a:fld>
            <a:endParaRPr lang="en-US"/>
          </a:p>
        </p:txBody>
      </p:sp>
      <p:pic>
        <p:nvPicPr>
          <p:cNvPr id="5" name="Picture 3" descr="Physician Informa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4666"/>
            <a:ext cx="82296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35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8313" y="260350"/>
            <a:ext cx="8229600" cy="792163"/>
          </a:xfrm>
          <a:solidFill>
            <a:schemeClr val="accent1">
              <a:lumMod val="20000"/>
              <a:lumOff val="80000"/>
            </a:schemeClr>
          </a:solidFill>
        </p:spPr>
        <p:txBody>
          <a:bodyPr/>
          <a:lstStyle/>
          <a:p>
            <a:pPr eaLnBrk="1" hangingPunct="1"/>
            <a:r>
              <a:rPr lang="en-US" sz="2800" b="1" dirty="0" smtClean="0">
                <a:solidFill>
                  <a:srgbClr val="FF0000"/>
                </a:solidFill>
              </a:rPr>
              <a:t>Disorders of the Eye and Vision: Retinopathy</a:t>
            </a:r>
          </a:p>
        </p:txBody>
      </p:sp>
      <p:sp>
        <p:nvSpPr>
          <p:cNvPr id="32771" name="Rectangle 3"/>
          <p:cNvSpPr>
            <a:spLocks noGrp="1" noChangeArrowheads="1"/>
          </p:cNvSpPr>
          <p:nvPr>
            <p:ph type="body" idx="1"/>
          </p:nvPr>
        </p:nvSpPr>
        <p:spPr>
          <a:xfrm>
            <a:off x="685800" y="1066800"/>
            <a:ext cx="7772400" cy="1714500"/>
          </a:xfrm>
        </p:spPr>
        <p:txBody>
          <a:bodyPr/>
          <a:lstStyle/>
          <a:p>
            <a:pPr algn="l" rtl="0" eaLnBrk="1" hangingPunct="1">
              <a:buClr>
                <a:srgbClr val="FF0000"/>
              </a:buClr>
              <a:buFont typeface="Wingdings" panose="05000000000000000000" pitchFamily="2" charset="2"/>
              <a:buChar char="§"/>
            </a:pPr>
            <a:r>
              <a:rPr lang="en-US" dirty="0" smtClean="0">
                <a:solidFill>
                  <a:srgbClr val="002060"/>
                </a:solidFill>
                <a:latin typeface="Comic Sans MS" panose="030F0702030302020204" pitchFamily="66" charset="0"/>
              </a:rPr>
              <a:t>Retinopathy in diabetes </a:t>
            </a:r>
          </a:p>
          <a:p>
            <a:pPr lvl="1" algn="l" rtl="0" eaLnBrk="1" hangingPunct="1">
              <a:buClr>
                <a:srgbClr val="FF0000"/>
              </a:buClr>
              <a:buFont typeface="Wingdings" panose="05000000000000000000" pitchFamily="2" charset="2"/>
              <a:buChar char="§"/>
            </a:pPr>
            <a:r>
              <a:rPr lang="en-US" dirty="0" smtClean="0">
                <a:solidFill>
                  <a:srgbClr val="002060"/>
                </a:solidFill>
                <a:latin typeface="Comic Sans MS" panose="030F0702030302020204" pitchFamily="66" charset="0"/>
              </a:rPr>
              <a:t>Vessels have weak walls – causes hemorrhaging and blindness</a:t>
            </a:r>
          </a:p>
        </p:txBody>
      </p:sp>
      <p:pic>
        <p:nvPicPr>
          <p:cNvPr id="32772" name="Picture 4" descr="Physician Inform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0"/>
            <a:ext cx="3505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Physician Information">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048000"/>
            <a:ext cx="38862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206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59ABCE-50F1-4791-AC28-2A3158F9FE9F}" type="slidenum">
              <a:rPr lang="en-US" smtClean="0"/>
              <a:pPr/>
              <a:t>15</a:t>
            </a:fld>
            <a:endParaRPr lang="en-US"/>
          </a:p>
        </p:txBody>
      </p:sp>
      <p:pic>
        <p:nvPicPr>
          <p:cNvPr id="5" name="Picture 4" descr="eye-neural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86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uman fov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7836"/>
            <a:ext cx="9144000" cy="285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39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6"/>
          <p:cNvSpPr>
            <a:spLocks noGrp="1" noChangeArrowheads="1"/>
          </p:cNvSpPr>
          <p:nvPr>
            <p:ph type="sldNum" sz="quarter" idx="12"/>
          </p:nvPr>
        </p:nvSpPr>
        <p:spPr>
          <a:prstGeom prst="rect">
            <a:avLst/>
          </a:prstGeom>
        </p:spPr>
        <p:txBody>
          <a:bodyPr/>
          <a:lstStyle/>
          <a:p>
            <a:fld id="{593E21A5-2DFD-4822-BC3A-33A8E7B58166}" type="slidenum">
              <a:rPr lang="en-US"/>
              <a:pPr/>
              <a:t>16</a:t>
            </a:fld>
            <a:endParaRPr lang="en-US"/>
          </a:p>
        </p:txBody>
      </p:sp>
      <p:pic>
        <p:nvPicPr>
          <p:cNvPr id="438277" name="Picture 5" descr="10-28_1"/>
          <p:cNvPicPr>
            <a:picLocks noChangeAspect="1" noChangeArrowheads="1"/>
          </p:cNvPicPr>
          <p:nvPr/>
        </p:nvPicPr>
        <p:blipFill>
          <a:blip r:embed="rId2" cstate="print">
            <a:lum bright="-14000" contrast="30000"/>
          </a:blip>
          <a:srcRect l="946" t="10727" b="1135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1" name="Rectangle 3"/>
          <p:cNvSpPr>
            <a:spLocks noGrp="1" noChangeArrowheads="1"/>
          </p:cNvSpPr>
          <p:nvPr>
            <p:ph type="title"/>
          </p:nvPr>
        </p:nvSpPr>
        <p:spPr>
          <a:xfrm>
            <a:off x="323850" y="73025"/>
            <a:ext cx="8229600" cy="701675"/>
          </a:xfrm>
          <a:solidFill>
            <a:schemeClr val="accent5">
              <a:lumMod val="20000"/>
              <a:lumOff val="80000"/>
            </a:schemeClr>
          </a:solidFill>
        </p:spPr>
        <p:txBody>
          <a:bodyPr>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 of the Retina</a:t>
            </a:r>
          </a:p>
        </p:txBody>
      </p:sp>
      <p:sp>
        <p:nvSpPr>
          <p:cNvPr id="6" name="Slide Number Placeholder 5"/>
          <p:cNvSpPr>
            <a:spLocks noGrp="1"/>
          </p:cNvSpPr>
          <p:nvPr>
            <p:ph type="sldNum" sz="quarter" idx="12"/>
          </p:nvPr>
        </p:nvSpPr>
        <p:spPr/>
        <p:txBody>
          <a:bodyPr/>
          <a:lstStyle/>
          <a:p>
            <a:fld id="{57798C03-C8C6-4B20-B01E-907C3FC6A814}" type="slidenum">
              <a:rPr lang="en-US"/>
              <a:pPr/>
              <a:t>17</a:t>
            </a:fld>
            <a:endParaRPr lang="en-US"/>
          </a:p>
        </p:txBody>
      </p:sp>
      <p:sp>
        <p:nvSpPr>
          <p:cNvPr id="304130"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latin typeface="Times New Roman" pitchFamily="18" charset="0"/>
              </a:rPr>
              <a:t>Figure 17.6b, c</a:t>
            </a:r>
          </a:p>
        </p:txBody>
      </p:sp>
      <p:pic>
        <p:nvPicPr>
          <p:cNvPr id="304132" name="Picture 4"/>
          <p:cNvPicPr>
            <a:picLocks noChangeAspect="1" noChangeArrowheads="1"/>
          </p:cNvPicPr>
          <p:nvPr/>
        </p:nvPicPr>
        <p:blipFill>
          <a:blip r:embed="rId3" cstate="print"/>
          <a:srcRect b="4124"/>
          <a:stretch>
            <a:fillRect/>
          </a:stretch>
        </p:blipFill>
        <p:spPr bwMode="auto">
          <a:xfrm>
            <a:off x="533400" y="838200"/>
            <a:ext cx="8001000" cy="55800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dissolve">
                                      <p:cBhvr>
                                        <p:cTn id="7" dur="500"/>
                                        <p:tgtEl>
                                          <p:spTgt spid="304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36496" cy="864096"/>
          </a:xfrm>
          <a:solidFill>
            <a:schemeClr val="accent5">
              <a:lumMod val="20000"/>
              <a:lumOff val="80000"/>
            </a:schemeClr>
          </a:solidFill>
        </p:spPr>
        <p:txBody>
          <a:bodyPr>
            <a:noAutofit/>
          </a:bodyPr>
          <a:lstStyle/>
          <a:p>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External Protection </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Eye </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196752"/>
            <a:ext cx="3995936" cy="5400599"/>
          </a:xfrm>
        </p:spPr>
        <p:txBody>
          <a:bodyPr>
            <a:normAutofit/>
          </a:bodyPr>
          <a:lstStyle/>
          <a:p>
            <a:pPr>
              <a:buClr>
                <a:srgbClr val="FF0000"/>
              </a:buClr>
              <a:buFont typeface="Wingdings" panose="05000000000000000000" pitchFamily="2" charset="2"/>
              <a:buChar char="§"/>
            </a:pPr>
            <a:endParaRPr lang="en-US" sz="2400" dirty="0" smtClean="0">
              <a:solidFill>
                <a:srgbClr val="000000"/>
              </a:solidFill>
              <a:latin typeface="Comic Sans MS" panose="030F0702030302020204" pitchFamily="66" charset="0"/>
            </a:endParaRPr>
          </a:p>
          <a:p>
            <a:pPr>
              <a:buClr>
                <a:srgbClr val="FF0000"/>
              </a:buClr>
              <a:buFont typeface="Wingdings" panose="05000000000000000000" pitchFamily="2" charset="2"/>
              <a:buChar char="§"/>
            </a:pPr>
            <a:r>
              <a:rPr lang="en-US" sz="2400" dirty="0" smtClean="0">
                <a:solidFill>
                  <a:srgbClr val="000000"/>
                </a:solidFill>
                <a:latin typeface="Comic Sans MS" panose="030F0702030302020204" pitchFamily="66" charset="0"/>
              </a:rPr>
              <a:t>1. Bony </a:t>
            </a:r>
            <a:r>
              <a:rPr lang="en-US" sz="2400" dirty="0">
                <a:solidFill>
                  <a:srgbClr val="000000"/>
                </a:solidFill>
                <a:latin typeface="Comic Sans MS" panose="030F0702030302020204" pitchFamily="66" charset="0"/>
              </a:rPr>
              <a:t>orbit </a:t>
            </a:r>
          </a:p>
          <a:p>
            <a:pPr>
              <a:buClr>
                <a:srgbClr val="FF0000"/>
              </a:buClr>
              <a:buFont typeface="Wingdings" panose="05000000000000000000" pitchFamily="2" charset="2"/>
              <a:buChar char="§"/>
            </a:pPr>
            <a:r>
              <a:rPr lang="en-US" sz="2400" dirty="0" smtClean="0">
                <a:solidFill>
                  <a:srgbClr val="000000"/>
                </a:solidFill>
                <a:latin typeface="Comic Sans MS" panose="030F0702030302020204" pitchFamily="66" charset="0"/>
              </a:rPr>
              <a:t>2-Eye </a:t>
            </a:r>
            <a:r>
              <a:rPr lang="en-US" sz="2400" dirty="0">
                <a:solidFill>
                  <a:srgbClr val="000000"/>
                </a:solidFill>
                <a:latin typeface="Comic Sans MS" panose="030F0702030302020204" pitchFamily="66" charset="0"/>
              </a:rPr>
              <a:t>lids </a:t>
            </a:r>
            <a:r>
              <a:rPr lang="en-US" sz="2400" dirty="0" smtClean="0">
                <a:solidFill>
                  <a:srgbClr val="000000"/>
                </a:solidFill>
                <a:latin typeface="Comic Sans MS" panose="030F0702030302020204" pitchFamily="66" charset="0"/>
              </a:rPr>
              <a:t>with their lashes</a:t>
            </a:r>
            <a:endParaRPr lang="en-US" sz="2400" dirty="0">
              <a:solidFill>
                <a:srgbClr val="000000"/>
              </a:solidFill>
              <a:latin typeface="Comic Sans MS" panose="030F0702030302020204" pitchFamily="66" charset="0"/>
            </a:endParaRPr>
          </a:p>
          <a:p>
            <a:pPr>
              <a:buClr>
                <a:srgbClr val="FF0000"/>
              </a:buClr>
              <a:buFont typeface="Wingdings" panose="05000000000000000000" pitchFamily="2" charset="2"/>
              <a:buChar char="§"/>
            </a:pPr>
            <a:r>
              <a:rPr lang="en-US" sz="2400" dirty="0">
                <a:solidFill>
                  <a:srgbClr val="000000"/>
                </a:solidFill>
                <a:latin typeface="Comic Sans MS" panose="030F0702030302020204" pitchFamily="66" charset="0"/>
              </a:rPr>
              <a:t>3 </a:t>
            </a:r>
            <a:r>
              <a:rPr lang="en-US" sz="2400" dirty="0" smtClean="0">
                <a:solidFill>
                  <a:srgbClr val="000000"/>
                </a:solidFill>
                <a:latin typeface="Comic Sans MS" panose="030F0702030302020204" pitchFamily="66" charset="0"/>
              </a:rPr>
              <a:t>Conjunctiva </a:t>
            </a:r>
            <a:endParaRPr lang="en-US" sz="2400" dirty="0">
              <a:solidFill>
                <a:srgbClr val="000000"/>
              </a:solidFill>
              <a:latin typeface="Comic Sans MS" panose="030F0702030302020204" pitchFamily="66" charset="0"/>
            </a:endParaRPr>
          </a:p>
          <a:p>
            <a:pPr>
              <a:buClr>
                <a:srgbClr val="FF0000"/>
              </a:buClr>
              <a:buFont typeface="Wingdings" panose="05000000000000000000" pitchFamily="2" charset="2"/>
              <a:buChar char="§"/>
            </a:pPr>
            <a:r>
              <a:rPr lang="en-US" sz="2400" dirty="0">
                <a:solidFill>
                  <a:srgbClr val="000000"/>
                </a:solidFill>
                <a:latin typeface="Comic Sans MS" panose="030F0702030302020204" pitchFamily="66" charset="0"/>
              </a:rPr>
              <a:t>4-Tears from lacrimal </a:t>
            </a:r>
            <a:r>
              <a:rPr lang="en-US" sz="2400" dirty="0" smtClean="0">
                <a:solidFill>
                  <a:srgbClr val="000000"/>
                </a:solidFill>
                <a:latin typeface="Comic Sans MS" panose="030F0702030302020204" pitchFamily="66" charset="0"/>
              </a:rPr>
              <a:t>gland:</a:t>
            </a:r>
          </a:p>
          <a:p>
            <a:pPr lvl="1">
              <a:buClr>
                <a:srgbClr val="FF0000"/>
              </a:buClr>
              <a:buFont typeface="Wingdings" panose="05000000000000000000" pitchFamily="2" charset="2"/>
              <a:buChar char="§"/>
            </a:pPr>
            <a:r>
              <a:rPr lang="en-US" sz="2000" dirty="0" smtClean="0">
                <a:solidFill>
                  <a:srgbClr val="000000"/>
                </a:solidFill>
                <a:latin typeface="Comic Sans MS" panose="030F0702030302020204" pitchFamily="66" charset="0"/>
              </a:rPr>
              <a:t> </a:t>
            </a:r>
            <a:r>
              <a:rPr lang="en-US" sz="2000" dirty="0">
                <a:solidFill>
                  <a:srgbClr val="000000"/>
                </a:solidFill>
                <a:latin typeface="Comic Sans MS" panose="030F0702030302020204" pitchFamily="66" charset="0"/>
              </a:rPr>
              <a:t>has antibacterial, lubricating effect </a:t>
            </a:r>
            <a:endParaRPr lang="en-US" sz="2000" dirty="0" smtClean="0">
              <a:solidFill>
                <a:srgbClr val="000000"/>
              </a:solidFill>
              <a:latin typeface="Comic Sans MS" panose="030F0702030302020204" pitchFamily="66" charset="0"/>
            </a:endParaRPr>
          </a:p>
          <a:p>
            <a:pPr lvl="1">
              <a:buClr>
                <a:srgbClr val="FF0000"/>
              </a:buClr>
              <a:buFont typeface="Wingdings" panose="05000000000000000000" pitchFamily="2" charset="2"/>
              <a:buChar char="§"/>
            </a:pPr>
            <a:r>
              <a:rPr lang="en-US" sz="2000" dirty="0" smtClean="0">
                <a:solidFill>
                  <a:srgbClr val="000000"/>
                </a:solidFill>
                <a:latin typeface="Comic Sans MS" panose="030F0702030302020204" pitchFamily="66" charset="0"/>
              </a:rPr>
              <a:t>keep </a:t>
            </a:r>
            <a:r>
              <a:rPr lang="en-US" sz="2000" dirty="0">
                <a:solidFill>
                  <a:srgbClr val="000000"/>
                </a:solidFill>
                <a:latin typeface="Comic Sans MS" panose="030F0702030302020204" pitchFamily="66" charset="0"/>
              </a:rPr>
              <a:t>cornea </a:t>
            </a:r>
            <a:r>
              <a:rPr lang="en-US" sz="2000" dirty="0" smtClean="0">
                <a:solidFill>
                  <a:srgbClr val="000000"/>
                </a:solidFill>
                <a:latin typeface="Comic Sans MS" panose="030F0702030302020204" pitchFamily="66" charset="0"/>
              </a:rPr>
              <a:t>moist</a:t>
            </a:r>
          </a:p>
          <a:p>
            <a:pPr marL="457200" lvl="1" indent="0">
              <a:buClr>
                <a:srgbClr val="FF0000"/>
              </a:buClr>
              <a:buNone/>
            </a:pPr>
            <a:r>
              <a:rPr lang="en-US" sz="2000" dirty="0" smtClean="0">
                <a:solidFill>
                  <a:srgbClr val="000000"/>
                </a:solidFill>
                <a:latin typeface="Comic Sans MS" panose="030F0702030302020204" pitchFamily="66" charset="0"/>
              </a:rPr>
              <a:t> </a:t>
            </a:r>
            <a:r>
              <a:rPr lang="en-US" sz="2000" dirty="0">
                <a:solidFill>
                  <a:srgbClr val="000000"/>
                </a:solidFill>
                <a:latin typeface="Comic Sans MS" panose="030F0702030302020204" pitchFamily="66" charset="0"/>
              </a:rPr>
              <a:t>&amp; clear </a:t>
            </a:r>
            <a:endParaRPr lang="en-US" sz="2000" dirty="0" smtClean="0">
              <a:solidFill>
                <a:srgbClr val="000000"/>
              </a:solidFill>
              <a:latin typeface="Comic Sans MS" panose="030F0702030302020204" pitchFamily="66" charset="0"/>
            </a:endParaRPr>
          </a:p>
          <a:p>
            <a:pPr lvl="1">
              <a:buClr>
                <a:srgbClr val="FF0000"/>
              </a:buClr>
              <a:buFont typeface="Wingdings" panose="05000000000000000000" pitchFamily="2" charset="2"/>
              <a:buChar char="§"/>
            </a:pPr>
            <a:r>
              <a:rPr lang="en-US" sz="2000" dirty="0" smtClean="0">
                <a:solidFill>
                  <a:srgbClr val="000000"/>
                </a:solidFill>
                <a:latin typeface="Comic Sans MS" panose="030F0702030302020204" pitchFamily="66" charset="0"/>
              </a:rPr>
              <a:t> </a:t>
            </a:r>
            <a:r>
              <a:rPr lang="en-US" sz="2000" b="1" dirty="0" smtClean="0">
                <a:solidFill>
                  <a:srgbClr val="FF0000"/>
                </a:solidFill>
                <a:latin typeface="Comic Sans MS" panose="030F0702030302020204" pitchFamily="66" charset="0"/>
              </a:rPr>
              <a:t>provide nutrition to the cornea</a:t>
            </a:r>
            <a:endParaRPr lang="en-US" sz="2000" dirty="0">
              <a:solidFill>
                <a:srgbClr val="FF0000"/>
              </a:solidFill>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solidFill>
                  <a:prstClr val="black">
                    <a:tint val="75000"/>
                  </a:prstClr>
                </a:solidFill>
              </a:rPr>
              <a:pPr/>
              <a:t>18</a:t>
            </a:fld>
            <a:endParaRPr lang="en-US">
              <a:solidFill>
                <a:prstClr val="black">
                  <a:tint val="75000"/>
                </a:prstClr>
              </a:solidFill>
            </a:endParaRP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223690"/>
            <a:ext cx="4648137" cy="4525963"/>
          </a:xfrm>
          <a:prstGeom prst="rect">
            <a:avLst/>
          </a:prstGeom>
        </p:spPr>
      </p:pic>
    </p:spTree>
    <p:extLst>
      <p:ext uri="{BB962C8B-B14F-4D97-AF65-F5344CB8AC3E}">
        <p14:creationId xmlns:p14="http://schemas.microsoft.com/office/powerpoint/2010/main" val="8668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159ABCE-50F1-4791-AC28-2A3158F9FE9F}" type="slidenum">
              <a:rPr lang="en-US" smtClean="0">
                <a:solidFill>
                  <a:prstClr val="black">
                    <a:tint val="75000"/>
                  </a:prstClr>
                </a:solidFill>
              </a:rPr>
              <a:pPr/>
              <a:t>19</a:t>
            </a:fld>
            <a:endParaRPr 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8064895" cy="605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942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solidFill>
                  <a:srgbClr val="FF0000"/>
                </a:solidFill>
                <a:latin typeface="Arial" panose="020B0604020202020204" pitchFamily="34" charset="0"/>
                <a:cs typeface="Arial" panose="020B0604020202020204" pitchFamily="34" charset="0"/>
              </a:rPr>
              <a:t>Learning Objectives</a:t>
            </a:r>
            <a:endParaRPr lang="en-US"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pPr>
              <a:buNone/>
            </a:pPr>
            <a:r>
              <a:rPr lang="en-US" sz="2000" u="sng" dirty="0" smtClean="0">
                <a:solidFill>
                  <a:srgbClr val="FF0000"/>
                </a:solidFill>
                <a:latin typeface="Comic Sans MS" pitchFamily="66" charset="0"/>
              </a:rPr>
              <a:t>At the end of this lecture, the student should be able -:</a:t>
            </a:r>
          </a:p>
          <a:p>
            <a:pPr>
              <a:buNone/>
            </a:pPr>
            <a:endParaRPr lang="en-US" sz="2000" u="sng" dirty="0" smtClean="0">
              <a:solidFill>
                <a:srgbClr val="FF0000"/>
              </a:solidFill>
              <a:latin typeface="Comic Sans MS" pitchFamily="66" charset="0"/>
            </a:endParaRPr>
          </a:p>
          <a:p>
            <a:pPr>
              <a:buClr>
                <a:srgbClr val="FF0000"/>
              </a:buClr>
              <a:buFont typeface="Wingdings" pitchFamily="2" charset="2"/>
              <a:buChar char="q"/>
            </a:pPr>
            <a:r>
              <a:rPr lang="en-US" sz="2400" dirty="0" smtClean="0">
                <a:latin typeface="Comic Sans MS" pitchFamily="66" charset="0"/>
              </a:rPr>
              <a:t>To Describe different components of the eye and function of each .</a:t>
            </a:r>
          </a:p>
          <a:p>
            <a:pPr>
              <a:buClr>
                <a:srgbClr val="FF0000"/>
              </a:buClr>
              <a:buFont typeface="Wingdings" pitchFamily="2" charset="2"/>
              <a:buChar char="q"/>
            </a:pPr>
            <a:r>
              <a:rPr lang="en-US" sz="2400" dirty="0" smtClean="0">
                <a:latin typeface="Comic Sans MS" pitchFamily="66" charset="0"/>
              </a:rPr>
              <a:t>Describe the refraction of light as it passes through the eye to the retina</a:t>
            </a:r>
          </a:p>
          <a:p>
            <a:pPr>
              <a:buClr>
                <a:srgbClr val="FF0000"/>
              </a:buClr>
              <a:buFont typeface="Wingdings" pitchFamily="2" charset="2"/>
              <a:buChar char="q"/>
            </a:pPr>
            <a:r>
              <a:rPr lang="en-US" sz="2400" dirty="0" smtClean="0">
                <a:latin typeface="Comic Sans MS" pitchFamily="66" charset="0"/>
              </a:rPr>
              <a:t> Identifying the refractive media of the eye</a:t>
            </a:r>
          </a:p>
          <a:p>
            <a:pPr>
              <a:buClr>
                <a:srgbClr val="FF0000"/>
              </a:buClr>
              <a:buFont typeface="Wingdings" pitchFamily="2" charset="2"/>
              <a:buChar char="q"/>
            </a:pPr>
            <a:r>
              <a:rPr lang="en-US" sz="2400" dirty="0" smtClean="0">
                <a:latin typeface="Comic Sans MS" pitchFamily="66" charset="0"/>
              </a:rPr>
              <a:t>Know fluid system of eye &amp; glaucoma</a:t>
            </a:r>
          </a:p>
          <a:p>
            <a:pPr>
              <a:buClr>
                <a:srgbClr val="FF0000"/>
              </a:buClr>
              <a:buFont typeface="Wingdings" pitchFamily="2" charset="2"/>
              <a:buChar char="q"/>
            </a:pPr>
            <a:r>
              <a:rPr lang="en-US" sz="2400" dirty="0" smtClean="0">
                <a:latin typeface="Comic Sans MS" pitchFamily="66" charset="0"/>
              </a:rPr>
              <a:t> binocular vision .</a:t>
            </a:r>
          </a:p>
          <a:p>
            <a:pPr>
              <a:buClr>
                <a:srgbClr val="FF0000"/>
              </a:buClr>
              <a:buFont typeface="Wingdings" pitchFamily="2" charset="2"/>
              <a:buChar char="q"/>
            </a:pPr>
            <a:r>
              <a:rPr lang="en-US" sz="2400" dirty="0" smtClean="0">
                <a:latin typeface="Comic Sans MS" pitchFamily="66" charset="0"/>
              </a:rPr>
              <a:t>Know layers of retina, blind spot, and fovea </a:t>
            </a:r>
          </a:p>
          <a:p>
            <a:pPr>
              <a:buClr>
                <a:srgbClr val="FF0000"/>
              </a:buClr>
              <a:buFont typeface="Wingdings" pitchFamily="2" charset="2"/>
              <a:buChar char="q"/>
            </a:pPr>
            <a:r>
              <a:rPr lang="en-US" sz="2400" dirty="0" smtClean="0">
                <a:latin typeface="Comic Sans MS" pitchFamily="66" charset="0"/>
              </a:rPr>
              <a:t>Know principles of optics and errors of refraction</a:t>
            </a:r>
          </a:p>
        </p:txBody>
      </p:sp>
      <p:sp>
        <p:nvSpPr>
          <p:cNvPr id="4" name="Slide Number Placeholder 3"/>
          <p:cNvSpPr>
            <a:spLocks noGrp="1"/>
          </p:cNvSpPr>
          <p:nvPr>
            <p:ph type="sldNum" sz="quarter" idx="12"/>
          </p:nvPr>
        </p:nvSpPr>
        <p:spPr/>
        <p:txBody>
          <a:bodyPr/>
          <a:lstStyle/>
          <a:p>
            <a:fld id="{D159ABCE-50F1-4791-AC28-2A3158F9FE9F}"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395288" y="1052513"/>
            <a:ext cx="8291512" cy="4105275"/>
          </a:xfrm>
        </p:spPr>
        <p:txBody>
          <a:bodyPr/>
          <a:lstStyle/>
          <a:p>
            <a:pPr algn="ctr" rtl="0" eaLnBrk="1" hangingPunct="1">
              <a:buFontTx/>
              <a:buNone/>
            </a:pPr>
            <a:endParaRPr lang="en-US" b="1" dirty="0" smtClean="0">
              <a:solidFill>
                <a:schemeClr val="tx2">
                  <a:lumMod val="50000"/>
                </a:schemeClr>
              </a:solidFill>
              <a:latin typeface="Comic Sans MS" pitchFamily="66" charset="0"/>
            </a:endParaRPr>
          </a:p>
          <a:p>
            <a:pPr algn="ctr" rtl="0" eaLnBrk="1" hangingPunct="1">
              <a:buFontTx/>
              <a:buNone/>
            </a:pPr>
            <a:endParaRPr lang="en-US" b="1" dirty="0" smtClean="0">
              <a:solidFill>
                <a:schemeClr val="tx2">
                  <a:lumMod val="50000"/>
                </a:schemeClr>
              </a:solidFill>
              <a:latin typeface="Comic Sans MS" pitchFamily="66" charset="0"/>
            </a:endParaRPr>
          </a:p>
          <a:p>
            <a:pPr algn="ctr" rtl="0" eaLnBrk="1" hangingPunct="1">
              <a:buFontTx/>
              <a:buNone/>
            </a:pPr>
            <a:r>
              <a:rPr lang="en-US" sz="6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Lenses</a:t>
            </a:r>
          </a:p>
          <a:p>
            <a:pPr algn="ctr" rtl="0" eaLnBrk="1" hangingPunct="1">
              <a:buFontTx/>
              <a:buNone/>
            </a:pPr>
            <a:r>
              <a:rPr lang="en-US" sz="28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Principles of Optics</a:t>
            </a:r>
          </a:p>
        </p:txBody>
      </p:sp>
    </p:spTree>
    <p:extLst>
      <p:ext uri="{BB962C8B-B14F-4D97-AF65-F5344CB8AC3E}">
        <p14:creationId xmlns:p14="http://schemas.microsoft.com/office/powerpoint/2010/main" val="323356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8307">
                                            <p:txEl>
                                              <p:pRg st="2" end="2"/>
                                            </p:txEl>
                                          </p:spTgt>
                                        </p:tgtEl>
                                        <p:attrNameLst>
                                          <p:attrName>style.visibility</p:attrName>
                                        </p:attrNameLst>
                                      </p:cBhvr>
                                      <p:to>
                                        <p:strVal val="visible"/>
                                      </p:to>
                                    </p:set>
                                    <p:animEffect transition="in" filter="blinds(horizontal)">
                                      <p:cBhvr>
                                        <p:cTn id="7" dur="500"/>
                                        <p:tgtEl>
                                          <p:spTgt spid="9830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07">
                                            <p:txEl>
                                              <p:pRg st="3" end="3"/>
                                            </p:txEl>
                                          </p:spTgt>
                                        </p:tgtEl>
                                        <p:attrNameLst>
                                          <p:attrName>style.visibility</p:attrName>
                                        </p:attrNameLst>
                                      </p:cBhvr>
                                      <p:to>
                                        <p:strVal val="visible"/>
                                      </p:to>
                                    </p:set>
                                    <p:animEffect transition="in" filter="blinds(horizontal)">
                                      <p:cBhvr>
                                        <p:cTn id="12" dur="500"/>
                                        <p:tgtEl>
                                          <p:spTgt spid="983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500" fill="hold"/>
                                        <p:tgtEl>
                                          <p:spTgt spid="98307">
                                            <p:txEl>
                                              <p:pRg st="2" end="2"/>
                                            </p:txEl>
                                          </p:spTgt>
                                        </p:tgtEl>
                                      </p:cBhvr>
                                      <p:by x="150000" y="1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mph" presetSubtype="0" fill="hold" nodeType="clickEffect">
                                  <p:stCondLst>
                                    <p:cond delay="0"/>
                                  </p:stCondLst>
                                  <p:childTnLst>
                                    <p:animScale>
                                      <p:cBhvr>
                                        <p:cTn id="20" dur="500" fill="hold"/>
                                        <p:tgtEl>
                                          <p:spTgt spid="98307">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3" name="Rectangle 3"/>
          <p:cNvSpPr>
            <a:spLocks noGrp="1" noChangeArrowheads="1"/>
          </p:cNvSpPr>
          <p:nvPr>
            <p:ph type="title"/>
          </p:nvPr>
        </p:nvSpPr>
        <p:spPr>
          <a:xfrm>
            <a:off x="457200" y="468313"/>
            <a:ext cx="8229600" cy="762000"/>
          </a:xfrm>
          <a:solidFill>
            <a:schemeClr val="accent5">
              <a:lumMod val="20000"/>
              <a:lumOff val="80000"/>
            </a:schemeClr>
          </a:solidFill>
        </p:spPr>
        <p:txBody>
          <a:bodyPr>
            <a:spAutoFit/>
          </a:bodyPr>
          <a:lstStyle/>
          <a:p>
            <a:r>
              <a:rPr lang="en-US" dirty="0"/>
              <a:t> </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Image Formation</a:t>
            </a:r>
          </a:p>
        </p:txBody>
      </p:sp>
      <p:sp>
        <p:nvSpPr>
          <p:cNvPr id="6" name="Slide Number Placeholder 5"/>
          <p:cNvSpPr>
            <a:spLocks noGrp="1"/>
          </p:cNvSpPr>
          <p:nvPr>
            <p:ph type="sldNum" sz="quarter" idx="12"/>
          </p:nvPr>
        </p:nvSpPr>
        <p:spPr/>
        <p:txBody>
          <a:bodyPr/>
          <a:lstStyle/>
          <a:p>
            <a:fld id="{960D90B5-C56B-4685-943B-D9FD094C9B91}" type="slidenum">
              <a:rPr lang="en-US">
                <a:solidFill>
                  <a:srgbClr val="FFFFFF"/>
                </a:solidFill>
              </a:rPr>
              <a:pPr/>
              <a:t>21</a:t>
            </a:fld>
            <a:endParaRPr lang="en-US">
              <a:solidFill>
                <a:srgbClr val="FFFFFF"/>
              </a:solidFill>
            </a:endParaRPr>
          </a:p>
        </p:txBody>
      </p:sp>
      <p:sp>
        <p:nvSpPr>
          <p:cNvPr id="215042"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srgbClr val="FFFFFF"/>
                </a:solidFill>
                <a:latin typeface="Times New Roman" pitchFamily="18" charset="0"/>
              </a:rPr>
              <a:t>Figure 17.9</a:t>
            </a:r>
          </a:p>
        </p:txBody>
      </p:sp>
      <p:pic>
        <p:nvPicPr>
          <p:cNvPr id="215044" name="Picture 4"/>
          <p:cNvPicPr>
            <a:picLocks noChangeAspect="1" noChangeArrowheads="1"/>
          </p:cNvPicPr>
          <p:nvPr/>
        </p:nvPicPr>
        <p:blipFill>
          <a:blip r:embed="rId3" cstate="print"/>
          <a:srcRect b="9990"/>
          <a:stretch>
            <a:fillRect/>
          </a:stretch>
        </p:blipFill>
        <p:spPr bwMode="auto">
          <a:xfrm>
            <a:off x="76200" y="2468563"/>
            <a:ext cx="8991600" cy="2408237"/>
          </a:xfrm>
          <a:prstGeom prst="rect">
            <a:avLst/>
          </a:prstGeom>
          <a:noFill/>
        </p:spPr>
      </p:pic>
    </p:spTree>
    <p:extLst>
      <p:ext uri="{BB962C8B-B14F-4D97-AF65-F5344CB8AC3E}">
        <p14:creationId xmlns:p14="http://schemas.microsoft.com/office/powerpoint/2010/main" val="273173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dissolve">
                                      <p:cBhvr>
                                        <p:cTn id="7" dur="500"/>
                                        <p:tgtEl>
                                          <p:spTgt spid="215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329642" cy="740600"/>
          </a:xfrm>
          <a:solidFill>
            <a:schemeClr val="accent5">
              <a:lumMod val="20000"/>
              <a:lumOff val="80000"/>
            </a:schemeClr>
          </a:solidFill>
        </p:spPr>
        <p:txBody>
          <a:bodyPr>
            <a:noAutofit/>
          </a:bodyPr>
          <a:lstStyle/>
          <a:p>
            <a:pPr algn="ct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Principles of Optics</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457201" y="1142984"/>
            <a:ext cx="2828916" cy="4983179"/>
          </a:xfrm>
          <a:ln w="19050">
            <a:solidFill>
              <a:schemeClr val="accent2"/>
            </a:solidFill>
          </a:ln>
        </p:spPr>
        <p:txBody>
          <a:bodyPr/>
          <a:lstStyle/>
          <a:p>
            <a:pPr eaLnBrk="1" hangingPunct="1">
              <a:lnSpc>
                <a:spcPct val="80000"/>
              </a:lnSpc>
              <a:defRPr/>
            </a:pPr>
            <a:r>
              <a:rPr lang="en-US" sz="1800" b="1" u="sng" dirty="0" smtClean="0">
                <a:solidFill>
                  <a:schemeClr val="accent2"/>
                </a:solidFill>
                <a:latin typeface="Comic Sans MS" pitchFamily="66" charset="0"/>
              </a:rPr>
              <a:t>principle focus:-</a:t>
            </a:r>
          </a:p>
          <a:p>
            <a:pPr eaLnBrk="1" hangingPunct="1">
              <a:lnSpc>
                <a:spcPct val="80000"/>
              </a:lnSpc>
              <a:defRPr/>
            </a:pPr>
            <a:endParaRPr lang="en-US" sz="1800" b="1" u="sng" dirty="0" smtClean="0">
              <a:solidFill>
                <a:srgbClr val="FF3399"/>
              </a:solidFill>
              <a:latin typeface="Comic Sans MS" pitchFamily="66" charset="0"/>
            </a:endParaRPr>
          </a:p>
          <a:p>
            <a:pPr eaLnBrk="1" hangingPunct="1">
              <a:lnSpc>
                <a:spcPct val="80000"/>
              </a:lnSpc>
              <a:buFont typeface="Wingdings" pitchFamily="2" charset="2"/>
              <a:buChar char="Ø"/>
              <a:defRPr/>
            </a:pPr>
            <a:r>
              <a:rPr lang="en-US" sz="1800" dirty="0" smtClean="0">
                <a:latin typeface="Comic Sans MS" pitchFamily="66" charset="0"/>
              </a:rPr>
              <a:t>parallel </a:t>
            </a:r>
            <a:r>
              <a:rPr lang="en-US" sz="1800" dirty="0" smtClean="0">
                <a:effectLst>
                  <a:outerShdw blurRad="38100" dist="38100" dir="2700000" algn="tl">
                    <a:srgbClr val="FFFFFF"/>
                  </a:outerShdw>
                </a:effectLst>
                <a:latin typeface="Comic Sans MS" pitchFamily="66" charset="0"/>
              </a:rPr>
              <a:t>rays strike biconvex lens refracted in a point is PF.</a:t>
            </a:r>
          </a:p>
          <a:p>
            <a:pPr eaLnBrk="1" hangingPunct="1">
              <a:lnSpc>
                <a:spcPct val="80000"/>
              </a:lnSpc>
              <a:defRPr/>
            </a:pPr>
            <a:endParaRPr lang="en-US" sz="1800" b="1" dirty="0" smtClean="0">
              <a:effectLst>
                <a:outerShdw blurRad="38100" dist="38100" dir="2700000" algn="tl">
                  <a:srgbClr val="FFFFFF"/>
                </a:outerShdw>
              </a:effectLst>
              <a:latin typeface="Comic Sans MS" pitchFamily="66" charset="0"/>
            </a:endParaRPr>
          </a:p>
          <a:p>
            <a:pPr eaLnBrk="1" hangingPunct="1">
              <a:lnSpc>
                <a:spcPct val="80000"/>
              </a:lnSpc>
              <a:defRPr/>
            </a:pPr>
            <a:r>
              <a:rPr lang="en-US" sz="1800" b="1" u="sng" dirty="0" smtClean="0">
                <a:solidFill>
                  <a:schemeClr val="accent2"/>
                </a:solidFill>
                <a:latin typeface="Comic Sans MS" pitchFamily="66" charset="0"/>
              </a:rPr>
              <a:t>principle axis</a:t>
            </a:r>
            <a:r>
              <a:rPr lang="en-US" sz="1800" u="sng" dirty="0" smtClean="0">
                <a:solidFill>
                  <a:schemeClr val="accent2"/>
                </a:solidFill>
                <a:latin typeface="Comic Sans MS" pitchFamily="66" charset="0"/>
              </a:rPr>
              <a:t>:-</a:t>
            </a:r>
          </a:p>
          <a:p>
            <a:pPr eaLnBrk="1" hangingPunct="1">
              <a:lnSpc>
                <a:spcPct val="80000"/>
              </a:lnSpc>
              <a:defRPr/>
            </a:pPr>
            <a:endParaRPr lang="en-US" sz="1800" u="sng" dirty="0" smtClean="0">
              <a:solidFill>
                <a:srgbClr val="FF3399"/>
              </a:solidFill>
              <a:latin typeface="Comic Sans MS" pitchFamily="66" charset="0"/>
            </a:endParaRPr>
          </a:p>
          <a:p>
            <a:pPr eaLnBrk="1" hangingPunct="1">
              <a:lnSpc>
                <a:spcPct val="80000"/>
              </a:lnSpc>
              <a:buClr>
                <a:schemeClr val="tx1"/>
              </a:buClr>
              <a:buFont typeface="Wingdings" pitchFamily="2" charset="2"/>
              <a:buChar char="Ø"/>
              <a:defRPr/>
            </a:pPr>
            <a:r>
              <a:rPr lang="en-US" sz="1800" dirty="0" smtClean="0">
                <a:solidFill>
                  <a:srgbClr val="FFFF00"/>
                </a:solidFill>
                <a:latin typeface="Comic Sans MS" pitchFamily="66" charset="0"/>
              </a:rPr>
              <a:t> </a:t>
            </a:r>
            <a:r>
              <a:rPr lang="en-US" sz="1800" dirty="0" smtClean="0">
                <a:latin typeface="Comic Sans MS" pitchFamily="66" charset="0"/>
              </a:rPr>
              <a:t>PF lies on line pass through centers of lens curvatures</a:t>
            </a:r>
          </a:p>
          <a:p>
            <a:pPr eaLnBrk="1" hangingPunct="1">
              <a:lnSpc>
                <a:spcPct val="80000"/>
              </a:lnSpc>
              <a:defRPr/>
            </a:pPr>
            <a:endParaRPr lang="en-US" sz="1800" b="1" dirty="0" smtClean="0">
              <a:latin typeface="Comic Sans MS" pitchFamily="66" charset="0"/>
            </a:endParaRPr>
          </a:p>
          <a:p>
            <a:pPr eaLnBrk="1" hangingPunct="1">
              <a:lnSpc>
                <a:spcPct val="80000"/>
              </a:lnSpc>
              <a:defRPr/>
            </a:pPr>
            <a:r>
              <a:rPr lang="en-US" sz="1800" b="1" u="sng" dirty="0" smtClean="0">
                <a:solidFill>
                  <a:schemeClr val="accent2"/>
                </a:solidFill>
                <a:latin typeface="Comic Sans MS" pitchFamily="66" charset="0"/>
              </a:rPr>
              <a:t>Principal focal distance:-</a:t>
            </a:r>
          </a:p>
          <a:p>
            <a:pPr eaLnBrk="1" hangingPunct="1">
              <a:lnSpc>
                <a:spcPct val="80000"/>
              </a:lnSpc>
              <a:buFont typeface="Wingdings" pitchFamily="2" charset="2"/>
              <a:buChar char="Ø"/>
              <a:defRPr/>
            </a:pPr>
            <a:r>
              <a:rPr lang="en-US" sz="1800" dirty="0" smtClean="0">
                <a:latin typeface="Comic Sans MS" pitchFamily="66" charset="0"/>
              </a:rPr>
              <a:t>distance between lens &amp; PF.</a:t>
            </a:r>
          </a:p>
          <a:p>
            <a:pPr eaLnBrk="1" hangingPunct="1">
              <a:lnSpc>
                <a:spcPct val="80000"/>
              </a:lnSpc>
              <a:buFont typeface="Wingdings" pitchFamily="2" charset="2"/>
              <a:buChar char="Ø"/>
              <a:defRPr/>
            </a:pPr>
            <a:r>
              <a:rPr lang="en-US" sz="1800" dirty="0" smtClean="0">
                <a:effectLst>
                  <a:outerShdw blurRad="38100" dist="38100" dir="2700000" algn="tl">
                    <a:srgbClr val="FFFFFF"/>
                  </a:outerShdw>
                </a:effectLst>
                <a:latin typeface="Comic Sans MS" pitchFamily="66" charset="0"/>
              </a:rPr>
              <a:t>Biconvex lens(</a:t>
            </a:r>
            <a:r>
              <a:rPr lang="en-US" sz="1800" dirty="0" smtClean="0">
                <a:latin typeface="Comic Sans MS" pitchFamily="66" charset="0"/>
              </a:rPr>
              <a:t>converge</a:t>
            </a:r>
            <a:r>
              <a:rPr lang="en-US" sz="1800" dirty="0" smtClean="0">
                <a:effectLst>
                  <a:outerShdw blurRad="38100" dist="38100" dir="2700000" algn="tl">
                    <a:srgbClr val="FFFFFF"/>
                  </a:outerShdw>
                </a:effectLst>
                <a:latin typeface="Comic Sans MS" pitchFamily="66" charset="0"/>
              </a:rPr>
              <a:t>) &amp; biconcave lens(</a:t>
            </a:r>
            <a:r>
              <a:rPr lang="en-US" sz="1800" dirty="0" smtClean="0">
                <a:latin typeface="Comic Sans MS" pitchFamily="66" charset="0"/>
              </a:rPr>
              <a:t>diverge</a:t>
            </a:r>
            <a:r>
              <a:rPr lang="en-US" sz="1800" dirty="0" smtClean="0">
                <a:effectLst>
                  <a:outerShdw blurRad="38100" dist="38100" dir="2700000" algn="tl">
                    <a:srgbClr val="FFFFFF"/>
                  </a:outerShdw>
                </a:effectLst>
                <a:latin typeface="Comic Sans MS" pitchFamily="66" charset="0"/>
              </a:rPr>
              <a:t>)</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solidFill>
                  <a:prstClr val="black">
                    <a:tint val="75000"/>
                  </a:prstClr>
                </a:solidFill>
              </a:rPr>
              <a:pPr/>
              <a:t>22</a:t>
            </a:fld>
            <a:endParaRPr lang="en-US">
              <a:solidFill>
                <a:prstClr val="black">
                  <a:tint val="75000"/>
                </a:prstClr>
              </a:solidFill>
            </a:endParaRPr>
          </a:p>
        </p:txBody>
      </p:sp>
      <p:pic>
        <p:nvPicPr>
          <p:cNvPr id="9" name="Picture 4"/>
          <p:cNvPicPr>
            <a:picLocks noChangeAspect="1" noChangeArrowheads="1"/>
          </p:cNvPicPr>
          <p:nvPr/>
        </p:nvPicPr>
        <p:blipFill>
          <a:blip r:embed="rId2"/>
          <a:srcRect b="9990"/>
          <a:stretch>
            <a:fillRect/>
          </a:stretch>
        </p:blipFill>
        <p:spPr bwMode="auto">
          <a:xfrm>
            <a:off x="3286117" y="1172656"/>
            <a:ext cx="5857884" cy="2256344"/>
          </a:xfrm>
          <a:prstGeom prst="rect">
            <a:avLst/>
          </a:prstGeom>
          <a:noFill/>
          <a:ln w="9525">
            <a:noFill/>
            <a:miter lim="800000"/>
            <a:headEnd/>
            <a:tailEnd/>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861048"/>
            <a:ext cx="5266804" cy="2265116"/>
          </a:xfrm>
          <a:prstGeom prst="rect">
            <a:avLst/>
          </a:prstGeom>
        </p:spPr>
      </p:pic>
    </p:spTree>
    <p:extLst>
      <p:ext uri="{BB962C8B-B14F-4D97-AF65-F5344CB8AC3E}">
        <p14:creationId xmlns:p14="http://schemas.microsoft.com/office/powerpoint/2010/main" val="40694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0" end="10"/>
                                            </p:txEl>
                                          </p:spTgt>
                                        </p:tgtEl>
                                        <p:attrNameLst>
                                          <p:attrName>style.visibility</p:attrName>
                                        </p:attrNameLst>
                                      </p:cBhvr>
                                      <p:to>
                                        <p:strVal val="visible"/>
                                      </p:to>
                                    </p:set>
                                    <p:animEffect transition="in" filter="fade">
                                      <p:cBhvr>
                                        <p:cTn id="26" dur="1000"/>
                                        <p:tgtEl>
                                          <p:spTgt spid="4">
                                            <p:txEl>
                                              <p:pRg st="10" end="10"/>
                                            </p:txEl>
                                          </p:spTgt>
                                        </p:tgtEl>
                                      </p:cBhvr>
                                    </p:animEffect>
                                    <p:anim calcmode="lin" valueType="num">
                                      <p:cBhvr>
                                        <p:cTn id="2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a:solidFill>
            <a:schemeClr val="accent5">
              <a:lumMod val="20000"/>
              <a:lumOff val="80000"/>
            </a:schemeClr>
          </a:solidFill>
        </p:spPr>
        <p:txBody>
          <a:bodyPr>
            <a:noAutofit/>
          </a:bodyPr>
          <a:lstStyle/>
          <a:p>
            <a:pPr algn="ctr"/>
            <a:r>
              <a:rPr lang="en-US" sz="2800"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Emmetropic:</a:t>
            </a:r>
            <a:r>
              <a:rPr lang="en-US"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objects focused on retina (normal)</a:t>
            </a:r>
            <a:endPar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2" descr="eye_emmetrop"/>
          <p:cNvPicPr>
            <a:picLocks noGrp="1" noChangeAspect="1" noChangeArrowheads="1"/>
          </p:cNvPicPr>
          <p:nvPr>
            <p:ph idx="1"/>
          </p:nvPr>
        </p:nvPicPr>
        <p:blipFill>
          <a:blip r:embed="rId2"/>
          <a:stretch>
            <a:fillRect/>
          </a:stretch>
        </p:blipFill>
        <p:spPr bwMode="auto">
          <a:xfrm>
            <a:off x="4499992" y="2060848"/>
            <a:ext cx="3888432" cy="3384376"/>
          </a:xfrm>
          <a:prstGeom prst="rect">
            <a:avLst/>
          </a:prstGeom>
          <a:noFill/>
          <a:ln w="19050">
            <a:solidFill>
              <a:srgbClr val="FF00FF"/>
            </a:solidFill>
            <a:miter lim="800000"/>
            <a:headEnd/>
            <a:tailEnd/>
          </a:ln>
        </p:spPr>
      </p:pic>
      <p:sp>
        <p:nvSpPr>
          <p:cNvPr id="4" name="Text Placeholder 3"/>
          <p:cNvSpPr>
            <a:spLocks noGrp="1"/>
          </p:cNvSpPr>
          <p:nvPr>
            <p:ph type="body" sz="half" idx="2"/>
          </p:nvPr>
        </p:nvSpPr>
        <p:spPr>
          <a:xfrm>
            <a:off x="179512" y="1435100"/>
            <a:ext cx="4032448" cy="4691063"/>
          </a:xfrm>
          <a:ln w="19050">
            <a:solidFill>
              <a:schemeClr val="accent2"/>
            </a:solidFill>
          </a:ln>
        </p:spPr>
        <p:txBody>
          <a:bodyPr>
            <a:normAutofit fontScale="92500" lnSpcReduction="10000"/>
          </a:bodyPr>
          <a:lstStyle/>
          <a:p>
            <a:pPr eaLnBrk="1" hangingPunct="1">
              <a:lnSpc>
                <a:spcPct val="80000"/>
              </a:lnSpc>
              <a:defRPr/>
            </a:pPr>
            <a:r>
              <a:rPr lang="en-US" sz="2000" dirty="0" smtClean="0">
                <a:solidFill>
                  <a:srgbClr val="FF0000"/>
                </a:solidFill>
                <a:effectLst>
                  <a:outerShdw blurRad="38100" dist="38100" dir="2700000" algn="tl">
                    <a:srgbClr val="000000">
                      <a:alpha val="43137"/>
                    </a:srgbClr>
                  </a:outerShdw>
                </a:effectLst>
                <a:latin typeface="Comic Sans MS" pitchFamily="66" charset="0"/>
              </a:rPr>
              <a:t>Diopter:</a:t>
            </a:r>
          </a:p>
          <a:p>
            <a:pPr eaLnBrk="1" hangingPunct="1">
              <a:lnSpc>
                <a:spcPct val="80000"/>
              </a:lnSpc>
              <a:defRPr/>
            </a:pPr>
            <a:endParaRPr lang="en-US" sz="2000"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1800" dirty="0" smtClean="0">
                <a:solidFill>
                  <a:srgbClr val="FFFF00"/>
                </a:solidFill>
                <a:latin typeface="Comic Sans MS" pitchFamily="66" charset="0"/>
              </a:rPr>
              <a:t> </a:t>
            </a:r>
            <a:r>
              <a:rPr lang="en-US" sz="1800" dirty="0" smtClean="0">
                <a:effectLst>
                  <a:outerShdw blurRad="38100" dist="38100" dir="2700000" algn="tl">
                    <a:srgbClr val="FFFFFF"/>
                  </a:outerShdw>
                </a:effectLst>
                <a:latin typeface="Comic Sans MS" pitchFamily="66" charset="0"/>
              </a:rPr>
              <a:t>Measure of refractive power) = 1  / Principal focal distance in meters</a:t>
            </a:r>
          </a:p>
          <a:p>
            <a:pPr marL="285750" indent="-285750" eaLnBrk="1" hangingPunct="1">
              <a:lnSpc>
                <a:spcPct val="80000"/>
              </a:lnSpc>
              <a:buClr>
                <a:srgbClr val="FF0000"/>
              </a:buClr>
              <a:buFont typeface="Wingdings" panose="05000000000000000000" pitchFamily="2" charset="2"/>
              <a:buChar char="§"/>
              <a:defRPr/>
            </a:pPr>
            <a:endParaRPr lang="en-US" sz="1800" dirty="0" smtClean="0">
              <a:effectLst>
                <a:outerShdw blurRad="38100" dist="38100" dir="2700000" algn="tl">
                  <a:srgbClr val="FFFFFF"/>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GB" sz="1800" dirty="0" smtClean="0">
                <a:effectLst>
                  <a:outerShdw blurRad="38100" dist="38100" dir="2700000" algn="tl">
                    <a:srgbClr val="FFFFFF"/>
                  </a:outerShdw>
                </a:effectLst>
                <a:latin typeface="Comic Sans MS" pitchFamily="66" charset="0"/>
              </a:rPr>
              <a:t>Exp/  if </a:t>
            </a:r>
            <a:r>
              <a:rPr lang="en-US" sz="1800" dirty="0" smtClean="0">
                <a:effectLst>
                  <a:outerShdw blurRad="38100" dist="38100" dir="2700000" algn="tl">
                    <a:srgbClr val="FFFFFF"/>
                  </a:outerShdw>
                </a:effectLst>
                <a:latin typeface="Comic Sans MS" pitchFamily="66" charset="0"/>
              </a:rPr>
              <a:t>Principal focal distance of a lens is 25cm,so its R.P=1/ 0.25 meter = 4D </a:t>
            </a:r>
          </a:p>
          <a:p>
            <a:pPr eaLnBrk="1" hangingPunct="1">
              <a:lnSpc>
                <a:spcPct val="80000"/>
              </a:lnSpc>
              <a:defRPr/>
            </a:pPr>
            <a:endParaRPr lang="en-US" sz="1800" dirty="0" smtClean="0">
              <a:effectLst>
                <a:outerShdw blurRad="38100" dist="38100" dir="2700000" algn="tl">
                  <a:srgbClr val="FFFFFF"/>
                </a:outerShdw>
              </a:effectLst>
              <a:latin typeface="Comic Sans MS" pitchFamily="66" charset="0"/>
            </a:endParaRPr>
          </a:p>
          <a:p>
            <a:pPr eaLnBrk="1" hangingPunct="1">
              <a:lnSpc>
                <a:spcPct val="80000"/>
              </a:lnSpc>
              <a:defRPr/>
            </a:pPr>
            <a:r>
              <a:rPr lang="en-US" sz="2000" u="sng" dirty="0" smtClean="0">
                <a:solidFill>
                  <a:srgbClr val="FF0000"/>
                </a:solidFill>
                <a:effectLst>
                  <a:outerShdw blurRad="38100" dist="38100" dir="2700000" algn="tl">
                    <a:srgbClr val="000000">
                      <a:alpha val="43137"/>
                    </a:srgbClr>
                  </a:outerShdw>
                </a:effectLst>
                <a:latin typeface="Comic Sans MS" pitchFamily="66" charset="0"/>
              </a:rPr>
              <a:t>Emmetropic eye;-</a:t>
            </a:r>
          </a:p>
          <a:p>
            <a:pPr eaLnBrk="1" hangingPunct="1">
              <a:lnSpc>
                <a:spcPct val="80000"/>
              </a:lnSpc>
              <a:defRPr/>
            </a:pPr>
            <a:endParaRPr lang="en-US" sz="20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1800" dirty="0" smtClean="0">
                <a:effectLst>
                  <a:outerShdw blurRad="38100" dist="38100" dir="2700000" algn="tl">
                    <a:srgbClr val="FFFFFF"/>
                  </a:outerShdw>
                </a:effectLst>
                <a:latin typeface="Comic Sans MS" pitchFamily="66" charset="0"/>
              </a:rPr>
              <a:t>Normal eye has image on retina , has diopteric power of 59D</a:t>
            </a:r>
          </a:p>
          <a:p>
            <a:pPr eaLnBrk="1" hangingPunct="1">
              <a:lnSpc>
                <a:spcPct val="80000"/>
              </a:lnSpc>
              <a:buClr>
                <a:srgbClr val="FF0000"/>
              </a:buClr>
              <a:defRPr/>
            </a:pPr>
            <a:r>
              <a:rPr lang="en-US" sz="1800" dirty="0" smtClean="0">
                <a:effectLst>
                  <a:outerShdw blurRad="38100" dist="38100" dir="2700000" algn="tl">
                    <a:srgbClr val="FFFFFF"/>
                  </a:outerShdw>
                </a:effectLst>
                <a:latin typeface="Comic Sans MS" pitchFamily="66" charset="0"/>
              </a:rPr>
              <a:t> </a:t>
            </a:r>
          </a:p>
          <a:p>
            <a:pPr marL="285750" indent="-285750" eaLnBrk="1" hangingPunct="1">
              <a:lnSpc>
                <a:spcPct val="80000"/>
              </a:lnSpc>
              <a:buClr>
                <a:srgbClr val="FF0000"/>
              </a:buClr>
              <a:buFont typeface="Wingdings" panose="05000000000000000000" pitchFamily="2" charset="2"/>
              <a:buChar char="§"/>
              <a:defRPr/>
            </a:pPr>
            <a:r>
              <a:rPr lang="en-US" sz="1800" dirty="0" smtClean="0">
                <a:latin typeface="Comic Sans MS" pitchFamily="66" charset="0"/>
              </a:rPr>
              <a:t>Lens-retina</a:t>
            </a:r>
            <a:r>
              <a:rPr lang="en-US" sz="1800" dirty="0" smtClean="0">
                <a:effectLst>
                  <a:outerShdw blurRad="38100" dist="38100" dir="2700000" algn="tl">
                    <a:srgbClr val="FFFFFF"/>
                  </a:outerShdw>
                </a:effectLst>
                <a:latin typeface="Comic Sans MS" pitchFamily="66" charset="0"/>
              </a:rPr>
              <a:t> distance  =17mm</a:t>
            </a:r>
          </a:p>
          <a:p>
            <a:pPr eaLnBrk="1" hangingPunct="1">
              <a:lnSpc>
                <a:spcPct val="80000"/>
              </a:lnSpc>
              <a:buClr>
                <a:srgbClr val="FF0000"/>
              </a:buClr>
              <a:defRPr/>
            </a:pPr>
            <a:endParaRPr lang="en-US" sz="1800" dirty="0" smtClean="0">
              <a:effectLst>
                <a:outerShdw blurRad="38100" dist="38100" dir="2700000" algn="tl">
                  <a:srgbClr val="FFFFFF"/>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1800" dirty="0" smtClean="0">
                <a:effectLst>
                  <a:outerShdw blurRad="38100" dist="38100" dir="2700000" algn="tl">
                    <a:srgbClr val="FFFFFF"/>
                  </a:outerShdw>
                </a:effectLst>
                <a:latin typeface="Comic Sans MS" pitchFamily="66" charset="0"/>
              </a:rPr>
              <a:t>The greater the curvature of the lens, the greater the refractive power of the eye.</a:t>
            </a:r>
          </a:p>
          <a:p>
            <a:pPr marL="285750" indent="-285750">
              <a:buClr>
                <a:srgbClr val="FF0000"/>
              </a:buClr>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7066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anim calcmode="lin" valueType="num">
                                      <p:cBhvr>
                                        <p:cTn id="2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1000"/>
                                        <p:tgtEl>
                                          <p:spTgt spid="4">
                                            <p:txEl>
                                              <p:pRg st="9" end="9"/>
                                            </p:txEl>
                                          </p:spTgt>
                                        </p:tgtEl>
                                      </p:cBhvr>
                                    </p:animEffect>
                                    <p:anim calcmode="lin" valueType="num">
                                      <p:cBhvr>
                                        <p:cTn id="2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 calcmode="lin" valueType="num">
                                      <p:cBhvr>
                                        <p:cTn id="33"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35" dur="500"/>
                                        <p:tgtEl>
                                          <p:spTgt spid="4">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 calcmode="lin" valueType="num">
                                      <p:cBhvr>
                                        <p:cTn id="40" dur="5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12" end="12"/>
                                            </p:txEl>
                                          </p:spTgt>
                                        </p:tgtEl>
                                        <p:attrNameLst>
                                          <p:attrName>ppt_h</p:attrName>
                                        </p:attrNameLst>
                                      </p:cBhvr>
                                      <p:tavLst>
                                        <p:tav tm="0">
                                          <p:val>
                                            <p:fltVal val="0"/>
                                          </p:val>
                                        </p:tav>
                                        <p:tav tm="100000">
                                          <p:val>
                                            <p:strVal val="#ppt_h"/>
                                          </p:val>
                                        </p:tav>
                                      </p:tavLst>
                                    </p:anim>
                                    <p:animEffect transition="in" filter="fade">
                                      <p:cBhvr>
                                        <p:cTn id="4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a:rPr>
              <a:t>Refractive media of the eye</a:t>
            </a:r>
            <a:endParaRPr lang="en-US" b="1" dirty="0"/>
          </a:p>
        </p:txBody>
      </p:sp>
      <p:sp>
        <p:nvSpPr>
          <p:cNvPr id="3" name="Content Placeholder 2"/>
          <p:cNvSpPr>
            <a:spLocks noGrp="1"/>
          </p:cNvSpPr>
          <p:nvPr>
            <p:ph idx="1"/>
          </p:nvPr>
        </p:nvSpPr>
        <p:spPr/>
        <p:txBody>
          <a:bodyPr>
            <a:normAutofit/>
          </a:bodyPr>
          <a:lstStyle/>
          <a:p>
            <a:endParaRPr lang="en-US" sz="2000" dirty="0" smtClean="0">
              <a:latin typeface="Comic Sans MS" pitchFamily="66" charset="0"/>
            </a:endParaRPr>
          </a:p>
          <a:p>
            <a:pPr>
              <a:buClr>
                <a:srgbClr val="FF0000"/>
              </a:buClr>
              <a:buFont typeface="Wingdings" panose="05000000000000000000" pitchFamily="2" charset="2"/>
              <a:buChar char="§"/>
            </a:pPr>
            <a:r>
              <a:rPr lang="en-US" sz="2000" dirty="0" smtClean="0">
                <a:latin typeface="Comic Sans MS" pitchFamily="66" charset="0"/>
              </a:rPr>
              <a:t>(1)The interface between air and the anterior surface of the cornea,</a:t>
            </a:r>
          </a:p>
          <a:p>
            <a:pPr>
              <a:buClr>
                <a:srgbClr val="FF0000"/>
              </a:buClr>
              <a:buFont typeface="Wingdings" panose="05000000000000000000" pitchFamily="2" charset="2"/>
              <a:buChar char="§"/>
            </a:pPr>
            <a:r>
              <a:rPr lang="en-US" sz="2000" dirty="0" smtClean="0">
                <a:latin typeface="Comic Sans MS" pitchFamily="66" charset="0"/>
              </a:rPr>
              <a:t> (2) The interface between the posterior surface of the cornea and the aqueous humor,</a:t>
            </a:r>
          </a:p>
          <a:p>
            <a:pPr>
              <a:buClr>
                <a:srgbClr val="FF0000"/>
              </a:buClr>
              <a:buFont typeface="Wingdings" panose="05000000000000000000" pitchFamily="2" charset="2"/>
              <a:buChar char="§"/>
            </a:pPr>
            <a:r>
              <a:rPr lang="en-US" sz="2000" dirty="0" smtClean="0">
                <a:latin typeface="Comic Sans MS" pitchFamily="66" charset="0"/>
              </a:rPr>
              <a:t> (3) The interface between the aqueous humor and the anterior surface of the lens of the eye,</a:t>
            </a:r>
          </a:p>
          <a:p>
            <a:pPr>
              <a:buClr>
                <a:srgbClr val="FF0000"/>
              </a:buClr>
              <a:buFont typeface="Wingdings" panose="05000000000000000000" pitchFamily="2" charset="2"/>
              <a:buChar char="§"/>
            </a:pPr>
            <a:r>
              <a:rPr lang="en-US" sz="2000" dirty="0" smtClean="0">
                <a:latin typeface="Comic Sans MS" pitchFamily="66" charset="0"/>
              </a:rPr>
              <a:t> (4) The interface between the posterior surface of the lens and t</a:t>
            </a:r>
            <a:r>
              <a:rPr lang="en-US" sz="2000" i="1" dirty="0" smtClean="0">
                <a:latin typeface="Comic Sans MS" pitchFamily="66" charset="0"/>
              </a:rPr>
              <a:t>he vitreous humor. </a:t>
            </a:r>
          </a:p>
          <a:p>
            <a:pPr>
              <a:buClr>
                <a:srgbClr val="FF0000"/>
              </a:buClr>
              <a:buFont typeface="Wingdings" panose="05000000000000000000" pitchFamily="2" charset="2"/>
              <a:buChar char="§"/>
            </a:pPr>
            <a:endParaRPr lang="en-US" sz="2000" i="1" dirty="0" smtClean="0">
              <a:latin typeface="Comic Sans MS" pitchFamily="66" charset="0"/>
            </a:endParaRPr>
          </a:p>
          <a:p>
            <a:pPr>
              <a:buClr>
                <a:srgbClr val="FF0000"/>
              </a:buClr>
              <a:buFont typeface="Wingdings" panose="05000000000000000000" pitchFamily="2" charset="2"/>
              <a:buChar char="§"/>
            </a:pPr>
            <a:r>
              <a:rPr lang="en-US" sz="2000" i="1" dirty="0" smtClean="0">
                <a:latin typeface="Comic Sans MS" pitchFamily="66" charset="0"/>
              </a:rPr>
              <a:t>- </a:t>
            </a:r>
            <a:r>
              <a:rPr lang="en-US" sz="1800" i="1" dirty="0" smtClean="0">
                <a:solidFill>
                  <a:srgbClr val="FF0000"/>
                </a:solidFill>
                <a:latin typeface="Comic Sans MS" pitchFamily="66" charset="0"/>
              </a:rPr>
              <a:t>a total refractive power of 59 </a:t>
            </a:r>
            <a:r>
              <a:rPr lang="en-US" sz="1800" i="1" dirty="0" err="1" smtClean="0">
                <a:solidFill>
                  <a:srgbClr val="FF0000"/>
                </a:solidFill>
                <a:latin typeface="Comic Sans MS" pitchFamily="66" charset="0"/>
              </a:rPr>
              <a:t>diopters</a:t>
            </a:r>
            <a:r>
              <a:rPr lang="en-US" sz="1800" i="1" dirty="0" smtClean="0">
                <a:solidFill>
                  <a:srgbClr val="FF0000"/>
                </a:solidFill>
                <a:latin typeface="Comic Sans MS" pitchFamily="66" charset="0"/>
              </a:rPr>
              <a:t> when the lens is accommodated for distant </a:t>
            </a:r>
            <a:endParaRPr lang="en-US" sz="1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85728"/>
            <a:ext cx="7786742" cy="785818"/>
          </a:xfrm>
          <a:solidFill>
            <a:schemeClr val="accent5">
              <a:lumMod val="20000"/>
              <a:lumOff val="80000"/>
            </a:schemeClr>
          </a:solidFill>
        </p:spPr>
        <p:txBody>
          <a:bodyPr>
            <a:normAutofit/>
          </a:bodyPr>
          <a:lstStyle/>
          <a:p>
            <a:pPr algn="ctr"/>
            <a:r>
              <a:rPr lang="en-US" sz="3600" dirty="0">
                <a:solidFill>
                  <a:srgbClr val="FF0000"/>
                </a:solidFill>
                <a:effectLst>
                  <a:outerShdw blurRad="38100" dist="38100" dir="2700000" algn="tl">
                    <a:srgbClr val="000000">
                      <a:alpha val="43137"/>
                    </a:srgbClr>
                  </a:outerShdw>
                </a:effectLst>
                <a:latin typeface="Arial"/>
              </a:rPr>
              <a:t>Refractive media of the </a:t>
            </a:r>
            <a:r>
              <a:rPr lang="en-US" sz="3600" dirty="0" smtClean="0">
                <a:solidFill>
                  <a:srgbClr val="FF0000"/>
                </a:solidFill>
                <a:effectLst>
                  <a:outerShdw blurRad="38100" dist="38100" dir="2700000" algn="tl">
                    <a:srgbClr val="000000">
                      <a:alpha val="43137"/>
                    </a:srgbClr>
                  </a:outerShdw>
                </a:effectLst>
                <a:latin typeface="Arial"/>
              </a:rPr>
              <a:t>eye</a:t>
            </a:r>
            <a:r>
              <a:rPr lang="en-US" sz="3600" dirty="0" smtClean="0">
                <a:solidFill>
                  <a:srgbClr val="0070C0"/>
                </a:solidFill>
                <a:effectLst>
                  <a:outerShdw blurRad="38100" dist="38100" dir="2700000" algn="tl">
                    <a:srgbClr val="000000">
                      <a:alpha val="43137"/>
                    </a:srgbClr>
                  </a:outerShdw>
                </a:effectLst>
                <a:latin typeface="Arial"/>
              </a:rPr>
              <a:t>-2</a:t>
            </a:r>
            <a:endParaRPr lang="en-US" sz="3600" dirty="0">
              <a:solidFill>
                <a:srgbClr val="0070C0"/>
              </a:solidFill>
              <a:effectLst>
                <a:outerShdw blurRad="38100" dist="38100" dir="2700000" algn="tl">
                  <a:srgbClr val="000000">
                    <a:alpha val="43137"/>
                  </a:srgbClr>
                </a:outerShdw>
              </a:effectLst>
              <a:latin typeface="Comic Sans MS" pitchFamily="66" charset="0"/>
            </a:endParaRPr>
          </a:p>
        </p:txBody>
      </p:sp>
      <p:sp>
        <p:nvSpPr>
          <p:cNvPr id="4" name="Text Placeholder 3"/>
          <p:cNvSpPr>
            <a:spLocks noGrp="1"/>
          </p:cNvSpPr>
          <p:nvPr>
            <p:ph type="body" sz="half" idx="2"/>
          </p:nvPr>
        </p:nvSpPr>
        <p:spPr>
          <a:xfrm>
            <a:off x="457200" y="1435100"/>
            <a:ext cx="3543296" cy="4691063"/>
          </a:xfrm>
          <a:ln w="28575">
            <a:solidFill>
              <a:schemeClr val="accent2"/>
            </a:solidFill>
          </a:ln>
        </p:spPr>
        <p:txBody>
          <a:bodyPr>
            <a:normAutofit/>
          </a:bodyPr>
          <a:lstStyle/>
          <a:p>
            <a:pPr marL="457200" indent="-457200">
              <a:buAutoNum type="arabicPeriod"/>
            </a:pPr>
            <a:r>
              <a:rPr lang="en-US" sz="2000" b="1" u="sng" dirty="0" smtClean="0">
                <a:solidFill>
                  <a:srgbClr val="FF0000"/>
                </a:solidFill>
                <a:effectLst>
                  <a:outerShdw blurRad="38100" dist="38100" dir="2700000" algn="tl">
                    <a:srgbClr val="000000">
                      <a:alpha val="43137"/>
                    </a:srgbClr>
                  </a:outerShdw>
                </a:effectLst>
                <a:latin typeface="Comic Sans MS" pitchFamily="66" charset="0"/>
                <a:ea typeface="+mj-ea"/>
                <a:cs typeface="+mj-cs"/>
              </a:rPr>
              <a:t>The Cornea</a:t>
            </a:r>
          </a:p>
          <a:p>
            <a:endParaRPr lang="en-US" sz="20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a:buClr>
                <a:srgbClr val="FF0000"/>
              </a:buClr>
              <a:buFont typeface="Wingdings" panose="05000000000000000000" pitchFamily="2" charset="2"/>
              <a:buChar char="§"/>
            </a:pPr>
            <a:r>
              <a:rPr lang="en-US" sz="1600" dirty="0" smtClean="0">
                <a:latin typeface="Comic Sans MS" pitchFamily="66" charset="0"/>
              </a:rPr>
              <a:t>Its diopteric power is 40-45 diopter at its anterior surface. </a:t>
            </a:r>
          </a:p>
          <a:p>
            <a:pPr marL="285750" indent="-285750">
              <a:buClr>
                <a:srgbClr val="FF0000"/>
              </a:buClr>
              <a:buFont typeface="Wingdings" panose="05000000000000000000" pitchFamily="2" charset="2"/>
              <a:buChar char="§"/>
            </a:pPr>
            <a:endParaRPr lang="en-US" sz="1600" dirty="0" smtClean="0">
              <a:latin typeface="Comic Sans MS" pitchFamily="66" charset="0"/>
            </a:endParaRPr>
          </a:p>
          <a:p>
            <a:pPr marL="285750" indent="-285750">
              <a:buClr>
                <a:srgbClr val="FF0000"/>
              </a:buClr>
              <a:buFont typeface="Wingdings" panose="05000000000000000000" pitchFamily="2" charset="2"/>
              <a:buChar char="§"/>
            </a:pPr>
            <a:r>
              <a:rPr lang="en-US" sz="1600" dirty="0" smtClean="0">
                <a:latin typeface="Comic Sans MS" pitchFamily="66" charset="0"/>
              </a:rPr>
              <a:t>About two thirds of the 59 diopters of refractive power of the eye is provided by the anterior surface of the cornea </a:t>
            </a:r>
          </a:p>
          <a:p>
            <a:pPr marL="285750" indent="-285750">
              <a:buClr>
                <a:srgbClr val="FF0000"/>
              </a:buClr>
              <a:buFont typeface="Wingdings" panose="05000000000000000000" pitchFamily="2" charset="2"/>
              <a:buChar char="§"/>
            </a:pPr>
            <a:endParaRPr lang="en-US" sz="1600" dirty="0" smtClean="0">
              <a:latin typeface="Comic Sans MS" pitchFamily="66" charset="0"/>
            </a:endParaRPr>
          </a:p>
          <a:p>
            <a:pPr marL="285750" indent="-285750">
              <a:buClr>
                <a:srgbClr val="FF0000"/>
              </a:buClr>
              <a:buFont typeface="Wingdings" panose="05000000000000000000" pitchFamily="2" charset="2"/>
              <a:buChar char="§"/>
            </a:pPr>
            <a:r>
              <a:rPr lang="en-US" sz="1600" dirty="0" smtClean="0">
                <a:latin typeface="Comic Sans MS" pitchFamily="66" charset="0"/>
              </a:rPr>
              <a:t>-N.B/ The internal index of air is 1 </a:t>
            </a:r>
          </a:p>
          <a:p>
            <a:pPr marL="628650" lvl="1" indent="-171450">
              <a:buClr>
                <a:srgbClr val="FF0000"/>
              </a:buClr>
              <a:buFont typeface="Wingdings" panose="05000000000000000000" pitchFamily="2" charset="2"/>
              <a:buChar char="§"/>
            </a:pPr>
            <a:r>
              <a:rPr lang="en-US" dirty="0" smtClean="0">
                <a:latin typeface="Comic Sans MS" pitchFamily="66" charset="0"/>
              </a:rPr>
              <a:t> the cornea, 1.38 </a:t>
            </a:r>
          </a:p>
          <a:p>
            <a:pPr marL="628650" lvl="1" indent="-171450">
              <a:buClr>
                <a:srgbClr val="FF0000"/>
              </a:buClr>
              <a:buFont typeface="Wingdings" panose="05000000000000000000" pitchFamily="2" charset="2"/>
              <a:buChar char="§"/>
            </a:pPr>
            <a:r>
              <a:rPr lang="en-US" dirty="0" smtClean="0">
                <a:latin typeface="Comic Sans MS" pitchFamily="66" charset="0"/>
              </a:rPr>
              <a:t>the aqueous humor, 1.33 </a:t>
            </a:r>
          </a:p>
          <a:p>
            <a:pPr marL="628650" lvl="1" indent="-171450">
              <a:buClr>
                <a:srgbClr val="FF0000"/>
              </a:buClr>
              <a:buFont typeface="Wingdings" panose="05000000000000000000" pitchFamily="2" charset="2"/>
              <a:buChar char="§"/>
            </a:pPr>
            <a:r>
              <a:rPr lang="en-US" dirty="0" smtClean="0">
                <a:latin typeface="Comic Sans MS" pitchFamily="66" charset="0"/>
              </a:rPr>
              <a:t> the crystalline lens 1.40 </a:t>
            </a:r>
          </a:p>
          <a:p>
            <a:pPr marL="742950" lvl="1" indent="-285750">
              <a:buClr>
                <a:srgbClr val="FF0000"/>
              </a:buClr>
              <a:buFont typeface="Wingdings" panose="05000000000000000000" pitchFamily="2" charset="2"/>
              <a:buChar char="§"/>
            </a:pPr>
            <a:r>
              <a:rPr lang="en-US" sz="1400" dirty="0" smtClean="0">
                <a:latin typeface="Comic Sans MS" pitchFamily="66" charset="0"/>
              </a:rPr>
              <a:t>the vitreous humor 1.34. </a:t>
            </a:r>
          </a:p>
          <a:p>
            <a:pPr marL="285750" indent="-285750">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25</a:t>
            </a:fld>
            <a:endParaRPr lang="en-US"/>
          </a:p>
        </p:txBody>
      </p:sp>
      <p:pic>
        <p:nvPicPr>
          <p:cNvPr id="7" name="Content Placeholder 6"/>
          <p:cNvPicPr>
            <a:picLocks noGrp="1"/>
          </p:cNvPicPr>
          <p:nvPr>
            <p:ph idx="1"/>
          </p:nvPr>
        </p:nvPicPr>
        <p:blipFill rotWithShape="1">
          <a:blip r:embed="rId2"/>
          <a:srcRect l="22917" t="52736" r="45673" b="12771"/>
          <a:stretch/>
        </p:blipFill>
        <p:spPr bwMode="auto">
          <a:xfrm>
            <a:off x="4087524" y="1628801"/>
            <a:ext cx="5056476" cy="449736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 calcmode="lin" valueType="num">
                                      <p:cBhvr>
                                        <p:cTn id="28"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 calcmode="lin" valueType="num">
                                      <p:cBhvr>
                                        <p:cTn id="42"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44" dur="500"/>
                                        <p:tgtEl>
                                          <p:spTgt spid="4">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p:cTn id="49"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5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93" y="230754"/>
            <a:ext cx="8115328" cy="1028062"/>
          </a:xfrm>
          <a:solidFill>
            <a:schemeClr val="accent5">
              <a:lumMod val="20000"/>
              <a:lumOff val="80000"/>
            </a:schemeClr>
          </a:solidFill>
        </p:spPr>
        <p:txBody>
          <a:bodyPr>
            <a:normAutofit fontScale="90000"/>
          </a:bodyPr>
          <a:lstStyle/>
          <a:p>
            <a:pPr algn="ct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2800" u="sng" dirty="0">
                <a:solidFill>
                  <a:srgbClr val="FF0000"/>
                </a:solidFill>
                <a:effectLst>
                  <a:outerShdw blurRad="38100" dist="38100" dir="2700000" algn="tl">
                    <a:srgbClr val="000000">
                      <a:alpha val="43137"/>
                    </a:srgbClr>
                  </a:outerShdw>
                </a:effectLst>
                <a:latin typeface="Comic Sans MS" pitchFamily="66" charset="0"/>
              </a:rPr>
              <a:t/>
            </a:r>
            <a:br>
              <a:rPr lang="en-US" sz="2800" u="sng" dirty="0">
                <a:solidFill>
                  <a:srgbClr val="FF0000"/>
                </a:solidFill>
                <a:effectLst>
                  <a:outerShdw blurRad="38100" dist="38100" dir="2700000" algn="tl">
                    <a:srgbClr val="000000">
                      <a:alpha val="43137"/>
                    </a:srgbClr>
                  </a:outerShdw>
                </a:effectLst>
                <a:latin typeface="Comic Sans MS" pitchFamily="66" charset="0"/>
              </a:rPr>
            </a:b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4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Aqueous Humor</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457200" y="1435100"/>
            <a:ext cx="8003232" cy="4691063"/>
          </a:xfrm>
          <a:ln w="28575">
            <a:solidFill>
              <a:schemeClr val="accent2"/>
            </a:solidFill>
          </a:ln>
        </p:spPr>
        <p:txBody>
          <a:bodyPr>
            <a:normAutofit/>
          </a:bodyPr>
          <a:lstStyle/>
          <a:p>
            <a:pPr>
              <a:lnSpc>
                <a:spcPct val="80000"/>
              </a:lnSpc>
              <a:defRPr/>
            </a:pPr>
            <a:endParaRPr lang="en-US" b="1" dirty="0" smtClean="0">
              <a:solidFill>
                <a:srgbClr val="080808"/>
              </a:solidFill>
              <a:effectLst>
                <a:outerShdw blurRad="38100" dist="38100" dir="2700000" algn="tl">
                  <a:srgbClr val="FFFFFF"/>
                </a:outerShdw>
              </a:effectLst>
            </a:endParaRPr>
          </a:p>
          <a:p>
            <a:pPr marL="285750" indent="-285750">
              <a:lnSpc>
                <a:spcPct val="80000"/>
              </a:lnSpc>
              <a:buClr>
                <a:srgbClr val="FF0000"/>
              </a:buClr>
              <a:buFont typeface="Wingdings" panose="05000000000000000000" pitchFamily="2" charset="2"/>
              <a:buChar char="§"/>
              <a:defRPr/>
            </a:pPr>
            <a:r>
              <a:rPr lang="en-US" sz="1800" dirty="0" smtClean="0">
                <a:effectLst>
                  <a:outerShdw blurRad="38100" dist="38100" dir="2700000" algn="tl">
                    <a:srgbClr val="FFFFFF"/>
                  </a:outerShdw>
                </a:effectLst>
                <a:latin typeface="Comic Sans MS" pitchFamily="66" charset="0"/>
              </a:rPr>
              <a:t> </a:t>
            </a:r>
            <a:r>
              <a:rPr lang="en-US" sz="2400" dirty="0" smtClean="0">
                <a:latin typeface="Comic Sans MS" pitchFamily="66" charset="0"/>
              </a:rPr>
              <a:t>Fluid produced by ciliary body (cilliary processes)---to post chamber-----to pupil---to ant  chamber----to canal of schlemm at angle of ant chamber---to veins   </a:t>
            </a:r>
          </a:p>
          <a:p>
            <a:pPr marL="285750" indent="-285750">
              <a:lnSpc>
                <a:spcPct val="80000"/>
              </a:lnSpc>
              <a:buClr>
                <a:srgbClr val="FF0000"/>
              </a:buClr>
              <a:buFont typeface="Wingdings" panose="05000000000000000000" pitchFamily="2" charset="2"/>
              <a:buChar char="§"/>
              <a:defRPr/>
            </a:pPr>
            <a:endParaRPr lang="en-US" sz="2400" dirty="0" smtClean="0">
              <a:solidFill>
                <a:srgbClr val="080808"/>
              </a:solidFill>
              <a:effectLst>
                <a:outerShdw blurRad="38100" dist="38100" dir="2700000" algn="tl">
                  <a:srgbClr val="FFFFFF"/>
                </a:outerShdw>
              </a:effectLst>
              <a:latin typeface="Comic Sans MS" pitchFamily="66" charset="0"/>
            </a:endParaRPr>
          </a:p>
          <a:p>
            <a:pPr eaLnBrk="1" hangingPunct="1">
              <a:lnSpc>
                <a:spcPct val="80000"/>
              </a:lnSpc>
              <a:buClr>
                <a:srgbClr val="FF0000"/>
              </a:buClr>
              <a:defRPr/>
            </a:pPr>
            <a:r>
              <a:rPr lang="en-US" sz="2400" u="sng" dirty="0" smtClean="0">
                <a:solidFill>
                  <a:srgbClr val="FF0000"/>
                </a:solidFill>
                <a:effectLst>
                  <a:outerShdw blurRad="38100" dist="38100" dir="2700000" algn="tl">
                    <a:srgbClr val="000000">
                      <a:alpha val="43137"/>
                    </a:srgbClr>
                  </a:outerShdw>
                </a:effectLst>
                <a:latin typeface="Comic Sans MS" pitchFamily="66" charset="0"/>
              </a:rPr>
              <a:t>Function:</a:t>
            </a:r>
          </a:p>
          <a:p>
            <a:pPr eaLnBrk="1" hangingPunct="1">
              <a:lnSpc>
                <a:spcPct val="80000"/>
              </a:lnSpc>
              <a:buClr>
                <a:srgbClr val="FF0000"/>
              </a:buClr>
              <a:defRPr/>
            </a:pPr>
            <a:endParaRPr lang="en-US" sz="24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Nourishing a vascular structures ( cornea ,lens )</a:t>
            </a: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Causes intraocular pressure 10-20mm Hg</a:t>
            </a: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Produced at a rate of 2-3 microliter/min by active transport of NA+, followed by </a:t>
            </a:r>
            <a:r>
              <a:rPr lang="en-US" sz="2400" dirty="0" err="1" smtClean="0">
                <a:effectLst>
                  <a:outerShdw blurRad="38100" dist="38100" dir="2700000" algn="tl">
                    <a:srgbClr val="FFFFFF"/>
                  </a:outerShdw>
                </a:effectLst>
                <a:latin typeface="Comic Sans MS" pitchFamily="66" charset="0"/>
              </a:rPr>
              <a:t>Cl</a:t>
            </a:r>
            <a:r>
              <a:rPr lang="en-US" sz="2400" dirty="0" smtClean="0">
                <a:effectLst>
                  <a:outerShdw blurRad="38100" dist="38100" dir="2700000" algn="tl">
                    <a:srgbClr val="FFFFFF"/>
                  </a:outerShdw>
                </a:effectLst>
                <a:latin typeface="Comic Sans MS" pitchFamily="66" charset="0"/>
              </a:rPr>
              <a:t>- and HCO3- and then osmosis of water</a:t>
            </a: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Contains many nutrients like amino acids , ascorbic acids and glucose</a:t>
            </a:r>
          </a:p>
          <a:p>
            <a:pPr marL="285750" indent="-285750" eaLnBrk="1" hangingPunct="1">
              <a:lnSpc>
                <a:spcPct val="80000"/>
              </a:lnSpc>
              <a:buClr>
                <a:srgbClr val="FF0000"/>
              </a:buClr>
              <a:buFont typeface="Wingdings" panose="05000000000000000000" pitchFamily="2" charset="2"/>
              <a:buChar char="§"/>
              <a:defRPr/>
            </a:pPr>
            <a:endParaRPr lang="en-US" sz="2400" dirty="0" smtClean="0">
              <a:effectLst>
                <a:outerShdw blurRad="38100" dist="38100" dir="2700000" algn="tl">
                  <a:srgbClr val="FFFFFF"/>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endParaRPr lang="en-US" sz="2000" b="1" dirty="0" smtClean="0">
              <a:solidFill>
                <a:srgbClr val="080808"/>
              </a:solidFill>
              <a:effectLst>
                <a:outerShdw blurRad="38100" dist="38100" dir="2700000" algn="tl">
                  <a:srgbClr val="FFFFFF"/>
                </a:outerShdw>
              </a:effectLst>
            </a:endParaRPr>
          </a:p>
          <a:p>
            <a:pPr marL="285750" indent="-285750">
              <a:buClr>
                <a:srgbClr val="FF0000"/>
              </a:buClr>
              <a:buFont typeface="Wingdings" panose="05000000000000000000" pitchFamily="2" charset="2"/>
              <a:buChar char="§"/>
            </a:pPr>
            <a:endParaRPr lang="en-US" sz="2000"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Aqueous </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Humor</a:t>
            </a:r>
            <a:r>
              <a:rPr lang="en-US" sz="4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27</a:t>
            </a:fld>
            <a:endParaRPr lang="en-US"/>
          </a:p>
        </p:txBody>
      </p:sp>
      <p:pic>
        <p:nvPicPr>
          <p:cNvPr id="5" name="Content Placeholder 4"/>
          <p:cNvPicPr>
            <a:picLocks noGrp="1"/>
          </p:cNvPicPr>
          <p:nvPr>
            <p:ph idx="1"/>
          </p:nvPr>
        </p:nvPicPr>
        <p:blipFill rotWithShape="1">
          <a:blip r:embed="rId2"/>
          <a:srcRect l="22757" t="33068" r="18750" b="13341"/>
          <a:stretch/>
        </p:blipFill>
        <p:spPr bwMode="auto">
          <a:xfrm>
            <a:off x="766694" y="1903037"/>
            <a:ext cx="7610612" cy="39202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878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58138" cy="948680"/>
          </a:xfrm>
          <a:solidFill>
            <a:schemeClr val="accent5">
              <a:lumMod val="20000"/>
              <a:lumOff val="80000"/>
            </a:schemeClr>
          </a:solidFill>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Comic Sans MS" pitchFamily="66" charset="0"/>
              </a:rPr>
              <a:t>Glaucoma</a:t>
            </a:r>
            <a:endParaRPr lang="en-US" sz="36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Picture 7" descr="glaucoma_crosssection"/>
          <p:cNvPicPr>
            <a:picLocks noGrp="1" noChangeAspect="1" noChangeArrowheads="1"/>
          </p:cNvPicPr>
          <p:nvPr>
            <p:ph idx="1"/>
          </p:nvPr>
        </p:nvPicPr>
        <p:blipFill>
          <a:blip r:embed="rId2"/>
          <a:stretch>
            <a:fillRect/>
          </a:stretch>
        </p:blipFill>
        <p:spPr bwMode="auto">
          <a:xfrm>
            <a:off x="3965575" y="1412776"/>
            <a:ext cx="4330700" cy="4752528"/>
          </a:xfrm>
          <a:prstGeom prst="rect">
            <a:avLst/>
          </a:prstGeom>
          <a:noFill/>
          <a:ln w="9525">
            <a:noFill/>
            <a:miter lim="800000"/>
            <a:headEnd/>
            <a:tailEnd/>
          </a:ln>
        </p:spPr>
      </p:pic>
      <p:sp>
        <p:nvSpPr>
          <p:cNvPr id="4" name="Text Placeholder 3"/>
          <p:cNvSpPr>
            <a:spLocks noGrp="1"/>
          </p:cNvSpPr>
          <p:nvPr>
            <p:ph type="body" sz="half" idx="2"/>
          </p:nvPr>
        </p:nvSpPr>
        <p:spPr>
          <a:xfrm>
            <a:off x="457200" y="1435100"/>
            <a:ext cx="3328982" cy="4691063"/>
          </a:xfrm>
          <a:ln w="28575">
            <a:solidFill>
              <a:schemeClr val="accent2"/>
            </a:solidFill>
          </a:ln>
        </p:spPr>
        <p:txBody>
          <a:bodyPr/>
          <a:lstStyle/>
          <a:p>
            <a:pPr>
              <a:buFont typeface="Wingdings" pitchFamily="2" charset="2"/>
              <a:buChar char="Ø"/>
            </a:pPr>
            <a:endParaRPr lang="en-US" sz="1800" dirty="0" smtClean="0">
              <a:latin typeface="Comic Sans MS" pitchFamily="66" charset="0"/>
            </a:endParaRPr>
          </a:p>
          <a:p>
            <a:pPr>
              <a:buFont typeface="Wingdings" pitchFamily="2" charset="2"/>
              <a:buChar char="Ø"/>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Build up of Aqueous Humor </a:t>
            </a:r>
          </a:p>
          <a:p>
            <a:pPr marL="285750" indent="-285750">
              <a:buClr>
                <a:srgbClr val="FF0000"/>
              </a:buClr>
              <a:buFont typeface="Wingdings" panose="05000000000000000000" pitchFamily="2" charset="2"/>
              <a:buChar char="§"/>
            </a:pPr>
            <a:r>
              <a:rPr lang="en-US" sz="1800" dirty="0" smtClean="0">
                <a:latin typeface="Comic Sans MS" pitchFamily="66" charset="0"/>
              </a:rPr>
              <a:t>Volume</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Increases pressure in eye</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Damages nerve</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Meds/surgery</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balloons"/>
          <p:cNvPicPr>
            <a:picLocks noChangeAspect="1" noChangeArrowheads="1"/>
          </p:cNvPicPr>
          <p:nvPr/>
        </p:nvPicPr>
        <p:blipFill>
          <a:blip r:embed="rId3"/>
          <a:srcRect/>
          <a:stretch>
            <a:fillRect/>
          </a:stretch>
        </p:blipFill>
        <p:spPr bwMode="auto">
          <a:xfrm>
            <a:off x="0" y="0"/>
            <a:ext cx="4572000" cy="3429000"/>
          </a:xfrm>
          <a:prstGeom prst="rect">
            <a:avLst/>
          </a:prstGeom>
          <a:noFill/>
          <a:ln w="9525">
            <a:noFill/>
            <a:miter lim="800000"/>
            <a:headEnd/>
            <a:tailEnd/>
          </a:ln>
        </p:spPr>
      </p:pic>
      <p:pic>
        <p:nvPicPr>
          <p:cNvPr id="287747" name="Picture 3" descr="balloons glaucoma"/>
          <p:cNvPicPr>
            <a:picLocks noChangeAspect="1" noChangeArrowheads="1"/>
          </p:cNvPicPr>
          <p:nvPr/>
        </p:nvPicPr>
        <p:blipFill>
          <a:blip r:embed="rId4"/>
          <a:srcRect/>
          <a:stretch>
            <a:fillRect/>
          </a:stretch>
        </p:blipFill>
        <p:spPr bwMode="auto">
          <a:xfrm>
            <a:off x="4572000" y="3429000"/>
            <a:ext cx="4572000" cy="3429000"/>
          </a:xfrm>
          <a:prstGeom prst="rect">
            <a:avLst/>
          </a:prstGeom>
          <a:noFill/>
          <a:ln w="9525">
            <a:noFill/>
            <a:miter lim="800000"/>
            <a:headEnd/>
            <a:tailEnd/>
          </a:ln>
        </p:spPr>
      </p:pic>
      <p:sp>
        <p:nvSpPr>
          <p:cNvPr id="287748" name="Text Box 4"/>
          <p:cNvSpPr txBox="1">
            <a:spLocks noChangeArrowheads="1"/>
          </p:cNvSpPr>
          <p:nvPr/>
        </p:nvSpPr>
        <p:spPr bwMode="auto">
          <a:xfrm>
            <a:off x="4500563" y="1125538"/>
            <a:ext cx="4191000" cy="641350"/>
          </a:xfrm>
          <a:prstGeom prst="rect">
            <a:avLst/>
          </a:prstGeom>
          <a:noFill/>
          <a:ln w="9525">
            <a:noFill/>
            <a:miter lim="800000"/>
            <a:headEnd/>
            <a:tailEnd/>
          </a:ln>
        </p:spPr>
        <p:txBody>
          <a:bodyPr>
            <a:spAutoFit/>
          </a:bodyPr>
          <a:lstStyle/>
          <a:p>
            <a:pPr rtl="0">
              <a:spcBef>
                <a:spcPct val="50000"/>
              </a:spcBef>
            </a:pPr>
            <a:r>
              <a:rPr lang="en-US" sz="3600" b="1" dirty="0">
                <a:solidFill>
                  <a:srgbClr val="FF0000"/>
                </a:solidFill>
                <a:latin typeface="Comic Sans MS" pitchFamily="66" charset="0"/>
              </a:rPr>
              <a:t>Normal Vision</a:t>
            </a:r>
          </a:p>
        </p:txBody>
      </p:sp>
      <p:sp>
        <p:nvSpPr>
          <p:cNvPr id="287749" name="Text Box 5"/>
          <p:cNvSpPr txBox="1">
            <a:spLocks noChangeArrowheads="1"/>
          </p:cNvSpPr>
          <p:nvPr/>
        </p:nvSpPr>
        <p:spPr bwMode="auto">
          <a:xfrm>
            <a:off x="4859338" y="2781300"/>
            <a:ext cx="4191000" cy="641350"/>
          </a:xfrm>
          <a:prstGeom prst="rect">
            <a:avLst/>
          </a:prstGeom>
          <a:noFill/>
          <a:ln w="9525">
            <a:noFill/>
            <a:miter lim="800000"/>
            <a:headEnd/>
            <a:tailEnd/>
          </a:ln>
        </p:spPr>
        <p:txBody>
          <a:bodyPr>
            <a:spAutoFit/>
          </a:bodyPr>
          <a:lstStyle/>
          <a:p>
            <a:pPr algn="r" rtl="0">
              <a:spcBef>
                <a:spcPct val="50000"/>
              </a:spcBef>
            </a:pPr>
            <a:r>
              <a:rPr lang="en-US" sz="3600" b="1" dirty="0">
                <a:solidFill>
                  <a:srgbClr val="FF0000"/>
                </a:solidFill>
                <a:latin typeface="Comic Sans MS" pitchFamily="66" charset="0"/>
              </a:rPr>
              <a:t>Glaucoma</a:t>
            </a:r>
          </a:p>
        </p:txBody>
      </p:sp>
      <p:sp>
        <p:nvSpPr>
          <p:cNvPr id="24582" name="Text Box 6"/>
          <p:cNvSpPr txBox="1">
            <a:spLocks noChangeArrowheads="1"/>
          </p:cNvSpPr>
          <p:nvPr/>
        </p:nvSpPr>
        <p:spPr bwMode="auto">
          <a:xfrm>
            <a:off x="0" y="3429000"/>
            <a:ext cx="4419600" cy="3046988"/>
          </a:xfrm>
          <a:prstGeom prst="rect">
            <a:avLst/>
          </a:prstGeom>
          <a:noFill/>
          <a:ln w="9525">
            <a:noFill/>
            <a:miter lim="800000"/>
            <a:headEnd/>
            <a:tailEnd/>
          </a:ln>
        </p:spPr>
        <p:txBody>
          <a:bodyPr>
            <a:spAutoFit/>
          </a:bodyPr>
          <a:lstStyle/>
          <a:p>
            <a:pPr rtl="0">
              <a:spcBef>
                <a:spcPct val="50000"/>
              </a:spcBef>
            </a:pPr>
            <a:r>
              <a:rPr lang="en-US" sz="1600" dirty="0">
                <a:solidFill>
                  <a:srgbClr val="C00000"/>
                </a:solidFill>
              </a:rPr>
              <a:t>Glaucoma is an eye condition that develops when too much fluid pressure builds up inside of the eye. The increased internal pressure can damage the optic nerve, which transmits images to the brain. Without treatment, glaucoma can cause blindness within a few years. Glaucoma is most often inherited, meaning it is passed from parents to children. Less common causes of glaucoma include a blunt or chemical injury to the eye, severe eye infection, blockage of blood vessels in the eye and inflammatory conditions of the eye. Glaucoma usually occurs in both eyes, but it may involve each eye to a different extent.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animEffect transition="in" filter="box(in)">
                                      <p:cBhvr>
                                        <p:cTn id="7" dur="500"/>
                                        <p:tgtEl>
                                          <p:spTgt spid="287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87746"/>
                                        </p:tgtEl>
                                        <p:attrNameLst>
                                          <p:attrName>style.visibility</p:attrName>
                                        </p:attrNameLst>
                                      </p:cBhvr>
                                      <p:to>
                                        <p:strVal val="visible"/>
                                      </p:to>
                                    </p:set>
                                    <p:animEffect transition="in" filter="checkerboard(across)">
                                      <p:cBhvr>
                                        <p:cTn id="12" dur="500"/>
                                        <p:tgtEl>
                                          <p:spTgt spid="2877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7749"/>
                                        </p:tgtEl>
                                        <p:attrNameLst>
                                          <p:attrName>style.visibility</p:attrName>
                                        </p:attrNameLst>
                                      </p:cBhvr>
                                      <p:to>
                                        <p:strVal val="visible"/>
                                      </p:to>
                                    </p:set>
                                    <p:animEffect transition="in" filter="box(in)">
                                      <p:cBhvr>
                                        <p:cTn id="17" dur="500"/>
                                        <p:tgtEl>
                                          <p:spTgt spid="2877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87747"/>
                                        </p:tgtEl>
                                        <p:attrNameLst>
                                          <p:attrName>style.visibility</p:attrName>
                                        </p:attrNameLst>
                                      </p:cBhvr>
                                      <p:to>
                                        <p:strVal val="visible"/>
                                      </p:to>
                                    </p:set>
                                    <p:animEffect transition="in" filter="checkerboard(across)">
                                      <p:cBhvr>
                                        <p:cTn id="22"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79686"/>
          </a:xfrm>
          <a:solidFill>
            <a:schemeClr val="accent5">
              <a:lumMod val="20000"/>
              <a:lumOff val="80000"/>
            </a:schemeClr>
          </a:solidFill>
        </p:spPr>
        <p:txBody>
          <a:bodyPr>
            <a:normAutofit/>
          </a:bodyPr>
          <a:lstStyle/>
          <a:p>
            <a:pPr algn="ctr"/>
            <a:r>
              <a:rPr lang="en-US" sz="4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Eye</a:t>
            </a:r>
            <a:endParaRPr lang="en-US" sz="4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251520" y="1299823"/>
            <a:ext cx="3891852" cy="5729577"/>
          </a:xfrm>
          <a:ln w="19050">
            <a:solidFill>
              <a:schemeClr val="bg1"/>
            </a:solidFill>
          </a:ln>
        </p:spPr>
        <p:txBody>
          <a:bodyPr>
            <a:noAutofit/>
          </a:bodyPr>
          <a:lstStyle/>
          <a:p>
            <a:pPr marL="342900" indent="-342900">
              <a:buClr>
                <a:srgbClr val="FF0000"/>
              </a:buClr>
              <a:buFont typeface="Wingdings" panose="05000000000000000000" pitchFamily="2" charset="2"/>
              <a:buChar char="§"/>
            </a:pPr>
            <a:r>
              <a:rPr lang="en-US" sz="2400" dirty="0" smtClean="0">
                <a:latin typeface="Comic Sans MS" pitchFamily="66" charset="0"/>
              </a:rPr>
              <a:t>Human vision is one of the most complex visual systems among animals.</a:t>
            </a:r>
          </a:p>
          <a:p>
            <a:pPr>
              <a:buClr>
                <a:srgbClr val="FF0000"/>
              </a:buClr>
            </a:pPr>
            <a:endParaRPr lang="en-US" sz="2400" dirty="0" smtClean="0">
              <a:latin typeface="Comic Sans MS" pitchFamily="66" charset="0"/>
            </a:endParaRPr>
          </a:p>
          <a:p>
            <a:pPr marL="342900" indent="-342900">
              <a:buClr>
                <a:srgbClr val="FF0000"/>
              </a:buClr>
              <a:buFont typeface="Wingdings" panose="05000000000000000000" pitchFamily="2" charset="2"/>
              <a:buChar char="§"/>
            </a:pPr>
            <a:r>
              <a:rPr lang="en-US" sz="2400" dirty="0" smtClean="0">
                <a:latin typeface="Comic Sans MS" pitchFamily="66" charset="0"/>
              </a:rPr>
              <a:t>The eye is a complex sensory organ, which capable  of transduction physical stimuli of light rays into electrical and chemical signals that can be interpreted by the brain to construct physical images.</a:t>
            </a:r>
            <a:r>
              <a:rPr lang="en-US" sz="2400" dirty="0" smtClean="0"/>
              <a:t/>
            </a:r>
            <a:br>
              <a:rPr lang="en-US" sz="2400" dirty="0" smtClean="0"/>
            </a:br>
            <a:r>
              <a:rPr lang="en-US" sz="2400" dirty="0" smtClean="0"/>
              <a:t/>
            </a:r>
            <a:br>
              <a:rPr lang="en-US" sz="2400" dirty="0" smtClean="0"/>
            </a:br>
            <a:endParaRPr lang="en-US" sz="2400"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a:t>
            </a:fld>
            <a:endParaRPr lang="en-US"/>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43372" y="1299823"/>
            <a:ext cx="4543428" cy="53953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24" cy="869934"/>
          </a:xfrm>
          <a:solidFill>
            <a:schemeClr val="accent5">
              <a:lumMod val="20000"/>
              <a:lumOff val="80000"/>
            </a:schemeClr>
          </a:solidFill>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The Vitreous Humor</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4" descr="http://shawneeoptical.files.wordpress.com/2012/10/vitreous-humor.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01017" y="1927998"/>
            <a:ext cx="4089677" cy="3643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57200" y="1435100"/>
            <a:ext cx="3829048" cy="4921250"/>
          </a:xfrm>
          <a:ln w="28575">
            <a:solidFill>
              <a:srgbClr val="C00000"/>
            </a:solidFill>
          </a:ln>
        </p:spPr>
        <p:txBody>
          <a:bodyPr>
            <a:normAutofit lnSpcReduction="10000"/>
          </a:bodyPr>
          <a:lstStyle/>
          <a:p>
            <a:pPr>
              <a:buFont typeface="Wingdings" pitchFamily="2" charset="2"/>
              <a:buChar char="Ø"/>
            </a:pPr>
            <a:endParaRPr lang="en-US" dirty="0" smtClean="0">
              <a:latin typeface="Comic Sans MS" pitchFamily="66" charset="0"/>
            </a:endParaRPr>
          </a:p>
          <a:p>
            <a:pPr marL="285750" lvl="0" indent="-285750">
              <a:buClr>
                <a:srgbClr val="FF0000"/>
              </a:buClr>
              <a:buFont typeface="Wingdings" panose="05000000000000000000" pitchFamily="2" charset="2"/>
              <a:buChar char="§"/>
            </a:pPr>
            <a:r>
              <a:rPr lang="en-US" sz="1800" dirty="0" smtClean="0">
                <a:solidFill>
                  <a:prstClr val="black"/>
                </a:solidFill>
                <a:latin typeface="Comic Sans MS" pitchFamily="66" charset="0"/>
              </a:rPr>
              <a:t>Is </a:t>
            </a:r>
            <a:r>
              <a:rPr lang="en-US" sz="1800" dirty="0">
                <a:solidFill>
                  <a:prstClr val="black"/>
                </a:solidFill>
                <a:latin typeface="Comic Sans MS" pitchFamily="66" charset="0"/>
              </a:rPr>
              <a:t>the transparent, </a:t>
            </a:r>
            <a:r>
              <a:rPr lang="en-US" sz="1800" dirty="0" smtClean="0">
                <a:solidFill>
                  <a:prstClr val="black"/>
                </a:solidFill>
                <a:latin typeface="Comic Sans MS" pitchFamily="66" charset="0"/>
              </a:rPr>
              <a:t>colorless, </a:t>
            </a:r>
            <a:r>
              <a:rPr lang="en-US" sz="1800" dirty="0">
                <a:solidFill>
                  <a:prstClr val="black"/>
                </a:solidFill>
                <a:latin typeface="Comic Sans MS" pitchFamily="66" charset="0"/>
              </a:rPr>
              <a:t>gelatinous mass </a:t>
            </a:r>
          </a:p>
          <a:p>
            <a:pPr marL="285750" indent="-285750">
              <a:buClr>
                <a:srgbClr val="FF0000"/>
              </a:buClr>
              <a:buFont typeface="Wingdings" panose="05000000000000000000" pitchFamily="2" charset="2"/>
              <a:buChar char="§"/>
            </a:pPr>
            <a:endParaRPr lang="en-US" sz="1800" dirty="0">
              <a:latin typeface="Comic Sans MS" pitchFamily="66" charset="0"/>
            </a:endParaRPr>
          </a:p>
          <a:p>
            <a:pPr marL="285750" lvl="0" indent="-285750">
              <a:buClr>
                <a:srgbClr val="FF0000"/>
              </a:buClr>
              <a:buFont typeface="Wingdings" panose="05000000000000000000" pitchFamily="2" charset="2"/>
              <a:buChar char="§"/>
            </a:pPr>
            <a:r>
              <a:rPr lang="en-US" sz="1800" dirty="0" smtClean="0">
                <a:solidFill>
                  <a:prstClr val="black"/>
                </a:solidFill>
                <a:latin typeface="Comic Sans MS" pitchFamily="66" charset="0"/>
              </a:rPr>
              <a:t>It </a:t>
            </a:r>
            <a:r>
              <a:rPr lang="en-US" sz="1800" dirty="0">
                <a:solidFill>
                  <a:prstClr val="black"/>
                </a:solidFill>
                <a:latin typeface="Comic Sans MS" pitchFamily="66" charset="0"/>
              </a:rPr>
              <a:t>fills the vitreous chamber between the lens of the eye and the retina </a:t>
            </a:r>
          </a:p>
          <a:p>
            <a:pPr marL="285750" lvl="0" indent="-285750">
              <a:buClr>
                <a:srgbClr val="FF0000"/>
              </a:buClr>
              <a:buFont typeface="Wingdings" panose="05000000000000000000" pitchFamily="2" charset="2"/>
              <a:buChar char="§"/>
            </a:pPr>
            <a:r>
              <a:rPr lang="en-US" sz="1800" dirty="0" smtClean="0">
                <a:solidFill>
                  <a:prstClr val="black"/>
                </a:solidFill>
                <a:latin typeface="Comic Sans MS" pitchFamily="66" charset="0"/>
              </a:rPr>
              <a:t>The </a:t>
            </a:r>
            <a:r>
              <a:rPr lang="en-US" sz="1800" dirty="0">
                <a:solidFill>
                  <a:prstClr val="black"/>
                </a:solidFill>
                <a:latin typeface="Comic Sans MS" pitchFamily="66" charset="0"/>
              </a:rPr>
              <a:t>vitreous humour is clear and allows light to pass through </a:t>
            </a:r>
          </a:p>
          <a:p>
            <a:pPr marL="285750" indent="-285750">
              <a:buClr>
                <a:srgbClr val="FF0000"/>
              </a:buClr>
              <a:buFont typeface="Wingdings" panose="05000000000000000000" pitchFamily="2" charset="2"/>
              <a:buChar char="§"/>
            </a:pPr>
            <a:r>
              <a:rPr lang="en-US" sz="1800" dirty="0" smtClean="0">
                <a:latin typeface="Comic Sans MS" pitchFamily="66" charset="0"/>
              </a:rPr>
              <a:t>For nourishing retina &amp; keep spheroid shape of the eye</a:t>
            </a:r>
          </a:p>
          <a:p>
            <a:pPr marL="285750" indent="-285750">
              <a:buClr>
                <a:srgbClr val="FF0000"/>
              </a:buClr>
              <a:buFont typeface="Wingdings" panose="05000000000000000000" pitchFamily="2" charset="2"/>
              <a:buChar char="§"/>
            </a:pPr>
            <a:r>
              <a:rPr lang="en-US" sz="1800" dirty="0" smtClean="0">
                <a:latin typeface="Comic Sans MS" pitchFamily="66" charset="0"/>
              </a:rPr>
              <a:t>Both water and dissolved substances can diffuse slowly in the vitreous humors </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b="1" i="1" u="sng" dirty="0" smtClean="0">
                <a:solidFill>
                  <a:srgbClr val="FF0000"/>
                </a:solidFill>
                <a:effectLst>
                  <a:outerShdw blurRad="38100" dist="38100" dir="2700000" algn="tl">
                    <a:srgbClr val="000000">
                      <a:alpha val="43137"/>
                    </a:srgbClr>
                  </a:outerShdw>
                </a:effectLst>
              </a:rPr>
              <a:t>VITREOUS HUMOUR REMAINS FROM BIRTH</a:t>
            </a:r>
            <a:r>
              <a:rPr lang="en-US" sz="1800" i="1" dirty="0" smtClean="0">
                <a:solidFill>
                  <a:srgbClr val="FF0000"/>
                </a:solidFill>
                <a:effectLst>
                  <a:outerShdw blurRad="38100" dist="38100" dir="2700000" algn="tl">
                    <a:srgbClr val="000000">
                      <a:alpha val="43137"/>
                    </a:srgbClr>
                  </a:outerShdw>
                </a:effectLst>
              </a:rPr>
              <a:t> </a:t>
            </a:r>
          </a:p>
          <a:p>
            <a:pPr marL="285750" indent="-285750">
              <a:buClr>
                <a:srgbClr val="FF0000"/>
              </a:buClr>
              <a:buFont typeface="Wingdings" panose="05000000000000000000" pitchFamily="2" charset="2"/>
              <a:buChar char="§"/>
            </a:pPr>
            <a:endParaRPr lang="en-US" sz="1800"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circle(in)">
                                      <p:cBhvr>
                                        <p:cTn id="42"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43890" cy="941372"/>
          </a:xfrm>
          <a:solidFill>
            <a:schemeClr val="accent5">
              <a:lumMod val="20000"/>
              <a:lumOff val="80000"/>
            </a:schemeClr>
          </a:solidFill>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The Lens</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214282" y="1435100"/>
            <a:ext cx="3429024" cy="4921250"/>
          </a:xfrm>
          <a:ln w="19050">
            <a:solidFill>
              <a:srgbClr val="C00000"/>
            </a:solidFill>
          </a:ln>
        </p:spPr>
        <p:txBody>
          <a:bodyPr>
            <a:normAutofit lnSpcReduction="10000"/>
          </a:bodyPr>
          <a:lstStyle/>
          <a:p>
            <a:pPr>
              <a:buFont typeface="Wingdings"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2000" dirty="0" smtClean="0">
                <a:latin typeface="Comic Sans MS" pitchFamily="66" charset="0"/>
              </a:rPr>
              <a:t>Has diopteric power 15-20 D </a:t>
            </a:r>
          </a:p>
          <a:p>
            <a:pPr marL="285750" indent="-285750">
              <a:buClr>
                <a:srgbClr val="FF0000"/>
              </a:buClr>
              <a:buFont typeface="Wingdings" panose="05000000000000000000" pitchFamily="2" charset="2"/>
              <a:buChar char="§"/>
            </a:pPr>
            <a:r>
              <a:rPr lang="en-US" sz="2000" dirty="0" smtClean="0">
                <a:latin typeface="Comic Sans MS" pitchFamily="66" charset="0"/>
              </a:rPr>
              <a:t>(1/3 refractive power of eye) , more important than cornea. </a:t>
            </a:r>
          </a:p>
          <a:p>
            <a:pPr marL="285750" indent="-285750">
              <a:buClr>
                <a:srgbClr val="FF0000"/>
              </a:buClr>
              <a:buFont typeface="Wingdings" panose="05000000000000000000" pitchFamily="2" charset="2"/>
              <a:buChar char="§"/>
            </a:pPr>
            <a:endParaRPr lang="en-US" sz="2000" dirty="0" smtClean="0">
              <a:latin typeface="Comic Sans MS" pitchFamily="66" charset="0"/>
            </a:endParaRPr>
          </a:p>
          <a:p>
            <a:pPr marL="285750" indent="-285750">
              <a:buClr>
                <a:srgbClr val="FF0000"/>
              </a:buClr>
              <a:buFont typeface="Wingdings" panose="05000000000000000000" pitchFamily="2" charset="2"/>
              <a:buChar char="§"/>
            </a:pPr>
            <a:r>
              <a:rPr lang="en-US" sz="2000" dirty="0" smtClean="0">
                <a:latin typeface="Comic Sans MS" pitchFamily="66" charset="0"/>
              </a:rPr>
              <a:t>why? </a:t>
            </a:r>
          </a:p>
          <a:p>
            <a:pPr marL="285750" indent="-285750">
              <a:buClr>
                <a:srgbClr val="FF0000"/>
              </a:buClr>
              <a:buFont typeface="Wingdings" panose="05000000000000000000" pitchFamily="2" charset="2"/>
              <a:buChar char="§"/>
            </a:pPr>
            <a:r>
              <a:rPr lang="en-US" sz="2000" dirty="0" smtClean="0">
                <a:latin typeface="Comic Sans MS" pitchFamily="66" charset="0"/>
              </a:rPr>
              <a:t>Importance of the internal lens is that, in response to nervous signals from the brain, its curvature can be increased markedly to provide “accommodation”</a:t>
            </a:r>
          </a:p>
          <a:p>
            <a:endParaRPr lang="en-US" sz="1800" dirty="0" smtClean="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31</a:t>
            </a:fld>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3928" y="1412776"/>
            <a:ext cx="511175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6251575" cy="1143000"/>
          </a:xfrm>
          <a:solidFill>
            <a:schemeClr val="accent5">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Cataracts</a:t>
            </a:r>
          </a:p>
        </p:txBody>
      </p:sp>
      <p:sp>
        <p:nvSpPr>
          <p:cNvPr id="23555" name="Rectangle 3"/>
          <p:cNvSpPr>
            <a:spLocks noGrp="1" noChangeArrowheads="1"/>
          </p:cNvSpPr>
          <p:nvPr>
            <p:ph type="body" idx="1"/>
          </p:nvPr>
        </p:nvSpPr>
        <p:spPr>
          <a:xfrm>
            <a:off x="457200" y="1600200"/>
            <a:ext cx="3733800" cy="4525963"/>
          </a:xfrm>
          <a:ln w="19050">
            <a:solidFill>
              <a:schemeClr val="accent2"/>
            </a:solidFill>
          </a:ln>
        </p:spPr>
        <p:txBody>
          <a:bodyPr>
            <a:normAutofit/>
          </a:bodyPr>
          <a:lstStyle/>
          <a:p>
            <a:pPr>
              <a:buClr>
                <a:srgbClr val="FF0000"/>
              </a:buClr>
              <a:buFont typeface="Wingdings" panose="05000000000000000000" pitchFamily="2" charset="2"/>
              <a:buChar char="§"/>
            </a:pPr>
            <a:r>
              <a:rPr lang="en-US" sz="2800" dirty="0" smtClean="0">
                <a:latin typeface="Comic Sans MS" pitchFamily="66" charset="0"/>
              </a:rPr>
              <a:t>Lens clouds up</a:t>
            </a:r>
          </a:p>
          <a:p>
            <a:pPr>
              <a:buClr>
                <a:srgbClr val="FF0000"/>
              </a:buClr>
              <a:buFont typeface="Wingdings" panose="05000000000000000000" pitchFamily="2" charset="2"/>
              <a:buChar char="§"/>
            </a:pPr>
            <a:r>
              <a:rPr lang="en-US" sz="2800" dirty="0" smtClean="0">
                <a:latin typeface="Comic Sans MS" pitchFamily="66" charset="0"/>
              </a:rPr>
              <a:t>Must be removed</a:t>
            </a:r>
          </a:p>
          <a:p>
            <a:pPr>
              <a:buClr>
                <a:srgbClr val="FF0000"/>
              </a:buClr>
              <a:buFont typeface="Wingdings" panose="05000000000000000000" pitchFamily="2" charset="2"/>
              <a:buChar char="§"/>
            </a:pPr>
            <a:r>
              <a:rPr lang="en-US" sz="2800" dirty="0" smtClean="0">
                <a:latin typeface="Comic Sans MS" pitchFamily="66" charset="0"/>
              </a:rPr>
              <a:t>Typical to replace lens with implant</a:t>
            </a:r>
          </a:p>
          <a:p>
            <a:pPr>
              <a:buClr>
                <a:srgbClr val="FF0000"/>
              </a:buClr>
              <a:buFont typeface="Wingdings" panose="05000000000000000000" pitchFamily="2" charset="2"/>
              <a:buChar char="§"/>
            </a:pPr>
            <a:r>
              <a:rPr lang="en-US" sz="2800" dirty="0" smtClean="0">
                <a:latin typeface="Comic Sans MS" pitchFamily="66" charset="0"/>
              </a:rPr>
              <a:t>Can get clouding repeated</a:t>
            </a:r>
          </a:p>
          <a:p>
            <a:pPr>
              <a:buClr>
                <a:srgbClr val="FF0000"/>
              </a:buClr>
              <a:buFont typeface="Wingdings" panose="05000000000000000000" pitchFamily="2" charset="2"/>
              <a:buChar char="§"/>
            </a:pPr>
            <a:r>
              <a:rPr lang="en-US" sz="2800" dirty="0" smtClean="0">
                <a:latin typeface="Comic Sans MS" pitchFamily="66" charset="0"/>
              </a:rPr>
              <a:t>Laser removal</a:t>
            </a:r>
          </a:p>
        </p:txBody>
      </p:sp>
      <p:pic>
        <p:nvPicPr>
          <p:cNvPr id="23556" name="Picture 4" descr="Vision with Cataracts"/>
          <p:cNvPicPr>
            <a:picLocks noChangeAspect="1" noChangeArrowheads="1"/>
          </p:cNvPicPr>
          <p:nvPr/>
        </p:nvPicPr>
        <p:blipFill>
          <a:blip r:embed="rId3"/>
          <a:srcRect/>
          <a:stretch>
            <a:fillRect/>
          </a:stretch>
        </p:blipFill>
        <p:spPr bwMode="auto">
          <a:xfrm>
            <a:off x="6708775" y="0"/>
            <a:ext cx="2435225" cy="1851025"/>
          </a:xfrm>
          <a:prstGeom prst="rect">
            <a:avLst/>
          </a:prstGeom>
          <a:noFill/>
          <a:ln w="9525">
            <a:noFill/>
            <a:miter lim="800000"/>
            <a:headEnd/>
            <a:tailEnd/>
          </a:ln>
        </p:spPr>
      </p:pic>
      <p:pic>
        <p:nvPicPr>
          <p:cNvPr id="23557" name="Picture 5" descr="extracap"/>
          <p:cNvPicPr>
            <a:picLocks noChangeAspect="1" noChangeArrowheads="1"/>
          </p:cNvPicPr>
          <p:nvPr/>
        </p:nvPicPr>
        <p:blipFill>
          <a:blip r:embed="rId4"/>
          <a:srcRect/>
          <a:stretch>
            <a:fillRect/>
          </a:stretch>
        </p:blipFill>
        <p:spPr bwMode="auto">
          <a:xfrm>
            <a:off x="4234564" y="3286124"/>
            <a:ext cx="4909436" cy="2366964"/>
          </a:xfrm>
          <a:prstGeom prst="rect">
            <a:avLst/>
          </a:prstGeom>
          <a:noFill/>
          <a:ln w="9525">
            <a:noFill/>
            <a:miter lim="800000"/>
            <a:headEnd/>
            <a:tailEnd/>
          </a:ln>
        </p:spPr>
      </p:pic>
      <p:pic>
        <p:nvPicPr>
          <p:cNvPr id="23558" name="Picture 6" descr="normal"/>
          <p:cNvPicPr>
            <a:picLocks noChangeAspect="1" noChangeArrowheads="1"/>
          </p:cNvPicPr>
          <p:nvPr/>
        </p:nvPicPr>
        <p:blipFill>
          <a:blip r:embed="rId5"/>
          <a:srcRect/>
          <a:stretch>
            <a:fillRect/>
          </a:stretch>
        </p:blipFill>
        <p:spPr bwMode="auto">
          <a:xfrm>
            <a:off x="4214810" y="1576388"/>
            <a:ext cx="4929190" cy="1725612"/>
          </a:xfrm>
          <a:prstGeom prst="rect">
            <a:avLst/>
          </a:prstGeom>
          <a:noFill/>
          <a:ln w="9525">
            <a:noFill/>
            <a:miter lim="800000"/>
            <a:headEnd/>
            <a:tailEnd/>
          </a:ln>
        </p:spPr>
      </p:pic>
    </p:spTree>
    <p:extLst>
      <p:ext uri="{BB962C8B-B14F-4D97-AF65-F5344CB8AC3E}">
        <p14:creationId xmlns:p14="http://schemas.microsoft.com/office/powerpoint/2010/main" val="4155866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82" y="0"/>
            <a:ext cx="8229600" cy="1143000"/>
          </a:xfrm>
          <a:solidFill>
            <a:schemeClr val="accent5">
              <a:lumMod val="20000"/>
              <a:lumOff val="80000"/>
            </a:schemeClr>
          </a:solidFill>
        </p:spPr>
        <p:txBody>
          <a:bodyPr>
            <a:normAutofit/>
          </a:bodyPr>
          <a:lstStyle/>
          <a:p>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Binocular Vision</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9552" y="1526058"/>
            <a:ext cx="3466728" cy="4525963"/>
          </a:xfrm>
          <a:ln w="19050">
            <a:solidFill>
              <a:srgbClr val="C00000"/>
            </a:solidFill>
          </a:ln>
        </p:spPr>
        <p:txBody>
          <a:bodyPr>
            <a:normAutofit/>
          </a:bodyPr>
          <a:lstStyle/>
          <a:p>
            <a:pPr marL="0" indent="0">
              <a:buClr>
                <a:srgbClr val="FF0000"/>
              </a:buClr>
              <a:buFont typeface="Wingdings" pitchFamily="2" charset="2"/>
              <a:buChar char="§"/>
            </a:pPr>
            <a:r>
              <a:rPr lang="en-US" sz="2000" dirty="0" smtClean="0">
                <a:latin typeface="Comic Sans MS" panose="030F0702030302020204" pitchFamily="66" charset="0"/>
              </a:rPr>
              <a:t>Are the areas in the  centre of visual field of the two eyes in which any object in this area will be seen by both eyes.</a:t>
            </a:r>
          </a:p>
          <a:p>
            <a:pPr marL="0" indent="0">
              <a:buNone/>
            </a:pPr>
            <a:endParaRPr lang="en-US" sz="2000" dirty="0" smtClean="0">
              <a:latin typeface="Comic Sans MS" panose="030F0702030302020204" pitchFamily="66" charset="0"/>
            </a:endParaRPr>
          </a:p>
          <a:p>
            <a:pPr>
              <a:buNone/>
            </a:pPr>
            <a:r>
              <a:rPr lang="en-US" sz="2000" dirty="0" smtClean="0">
                <a:solidFill>
                  <a:srgbClr val="FF0000"/>
                </a:solidFill>
                <a:latin typeface="Comic Sans MS" pitchFamily="66" charset="0"/>
              </a:rPr>
              <a:t>BINOCULAR VISION for: </a:t>
            </a:r>
          </a:p>
          <a:p>
            <a:pPr>
              <a:buClr>
                <a:srgbClr val="FF00FF"/>
              </a:buClr>
            </a:pPr>
            <a:r>
              <a:rPr lang="en-US" sz="2000" dirty="0" smtClean="0">
                <a:latin typeface="Comic Sans MS" pitchFamily="66" charset="0"/>
              </a:rPr>
              <a:t>1- Large visual field </a:t>
            </a:r>
          </a:p>
          <a:p>
            <a:pPr>
              <a:buClr>
                <a:srgbClr val="FF00FF"/>
              </a:buClr>
            </a:pPr>
            <a:r>
              <a:rPr lang="en-US" sz="2000" dirty="0" smtClean="0">
                <a:latin typeface="Comic Sans MS" pitchFamily="66" charset="0"/>
              </a:rPr>
              <a:t>2- cancel the effect of blind spot </a:t>
            </a:r>
          </a:p>
          <a:p>
            <a:pPr>
              <a:buClr>
                <a:srgbClr val="FF00FF"/>
              </a:buClr>
            </a:pPr>
            <a:r>
              <a:rPr lang="en-US" sz="2000" dirty="0" smtClean="0">
                <a:latin typeface="Comic Sans MS" pitchFamily="66" charset="0"/>
              </a:rPr>
              <a:t>3- stereoscopic vision </a:t>
            </a:r>
          </a:p>
          <a:p>
            <a:pPr>
              <a:buClr>
                <a:srgbClr val="FF00FF"/>
              </a:buClr>
            </a:pPr>
            <a:r>
              <a:rPr lang="en-US" sz="2000" dirty="0" smtClean="0">
                <a:latin typeface="Comic Sans MS" pitchFamily="66" charset="0"/>
              </a:rPr>
              <a:t>4- one eye lesion does not affect vision </a:t>
            </a:r>
            <a:endParaRPr lang="en-US" sz="2000" dirty="0">
              <a:latin typeface="Comic Sans MS"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33</a:t>
            </a:fld>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71612"/>
            <a:ext cx="4176464" cy="35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286248" y="5072074"/>
            <a:ext cx="4643470" cy="1169551"/>
          </a:xfrm>
          <a:prstGeom prst="rect">
            <a:avLst/>
          </a:prstGeom>
        </p:spPr>
        <p:txBody>
          <a:bodyPr wrap="square">
            <a:spAutoFit/>
          </a:bodyPr>
          <a:lstStyle/>
          <a:p>
            <a:r>
              <a:rPr lang="en-US" sz="1400" b="1" i="1" dirty="0" smtClean="0">
                <a:latin typeface="+mn-lt"/>
                <a:cs typeface="Consolas" pitchFamily="49" charset="0"/>
              </a:rPr>
              <a:t>Monocular and binocular visual fields. -The dashed line encloses the visual field of the left eye; </a:t>
            </a:r>
          </a:p>
          <a:p>
            <a:r>
              <a:rPr lang="en-US" sz="1400" i="1" dirty="0" smtClean="0">
                <a:latin typeface="+mn-lt"/>
                <a:cs typeface="Consolas" pitchFamily="49" charset="0"/>
              </a:rPr>
              <a:t>-</a:t>
            </a:r>
            <a:r>
              <a:rPr lang="en-US" sz="1400" b="1" i="1" dirty="0" smtClean="0">
                <a:latin typeface="+mn-lt"/>
                <a:cs typeface="Consolas" pitchFamily="49" charset="0"/>
              </a:rPr>
              <a:t>the solid line, that of the right eye. -The common area (heart-shaped in the center) is viewed with binocular vision. </a:t>
            </a:r>
          </a:p>
          <a:p>
            <a:r>
              <a:rPr lang="en-US" sz="1400" i="1" dirty="0" smtClean="0">
                <a:latin typeface="+mn-lt"/>
                <a:cs typeface="Consolas" pitchFamily="49" charset="0"/>
              </a:rPr>
              <a:t>-</a:t>
            </a:r>
            <a:r>
              <a:rPr lang="en-US" sz="1400" b="1" i="1" dirty="0" smtClean="0">
                <a:latin typeface="+mn-lt"/>
                <a:cs typeface="Consolas" pitchFamily="49" charset="0"/>
              </a:rPr>
              <a:t>- The colored areas are viewed with monocular vision. </a:t>
            </a:r>
          </a:p>
        </p:txBody>
      </p:sp>
    </p:spTree>
    <p:extLst>
      <p:ext uri="{BB962C8B-B14F-4D97-AF65-F5344CB8AC3E}">
        <p14:creationId xmlns:p14="http://schemas.microsoft.com/office/powerpoint/2010/main" val="2959992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solidFill>
            <a:schemeClr val="accent5">
              <a:lumMod val="20000"/>
              <a:lumOff val="80000"/>
            </a:schemeClr>
          </a:solidFill>
        </p:spPr>
        <p:txBody>
          <a:bodyPr/>
          <a:lstStyle/>
          <a:p>
            <a:pPr eaLnBrk="1" hangingPunct="1"/>
            <a:r>
              <a:rPr lang="en-US" b="1" dirty="0" smtClean="0">
                <a:solidFill>
                  <a:srgbClr val="FF0000"/>
                </a:solidFill>
                <a:latin typeface="Arial" panose="020B0604020202020204" pitchFamily="34" charset="0"/>
                <a:cs typeface="Arial" panose="020B0604020202020204" pitchFamily="34" charset="0"/>
              </a:rPr>
              <a:t>Errors of </a:t>
            </a:r>
            <a:r>
              <a:rPr lang="en-US" b="1" dirty="0">
                <a:solidFill>
                  <a:srgbClr val="FF0000"/>
                </a:solidFill>
                <a:latin typeface="Arial" panose="020B0604020202020204" pitchFamily="34" charset="0"/>
                <a:cs typeface="Arial" panose="020B0604020202020204" pitchFamily="34" charset="0"/>
              </a:rPr>
              <a:t>R</a:t>
            </a:r>
            <a:r>
              <a:rPr lang="en-US" b="1" dirty="0" smtClean="0">
                <a:solidFill>
                  <a:srgbClr val="FF0000"/>
                </a:solidFill>
                <a:latin typeface="Arial" panose="020B0604020202020204" pitchFamily="34" charset="0"/>
                <a:cs typeface="Arial" panose="020B0604020202020204" pitchFamily="34" charset="0"/>
              </a:rPr>
              <a:t>efraction</a:t>
            </a:r>
          </a:p>
        </p:txBody>
      </p:sp>
      <p:sp>
        <p:nvSpPr>
          <p:cNvPr id="24579" name="Rectangle 3"/>
          <p:cNvSpPr>
            <a:spLocks noGrp="1" noChangeArrowheads="1"/>
          </p:cNvSpPr>
          <p:nvPr>
            <p:ph idx="1"/>
          </p:nvPr>
        </p:nvSpPr>
        <p:spPr/>
        <p:txBody>
          <a:bodyPr/>
          <a:lstStyle/>
          <a:p>
            <a:pPr algn="l" rtl="0" eaLnBrk="1" hangingPunct="1">
              <a:buClr>
                <a:srgbClr val="FF00FF"/>
              </a:buClr>
              <a:buFont typeface="Wingdings" panose="05000000000000000000" pitchFamily="2" charset="2"/>
              <a:buChar char="q"/>
            </a:pPr>
            <a:r>
              <a:rPr lang="en-US" sz="3600" b="1" dirty="0" err="1" smtClean="0">
                <a:latin typeface="Comic Sans MS" pitchFamily="66" charset="0"/>
              </a:rPr>
              <a:t>Hypermetropia</a:t>
            </a:r>
            <a:r>
              <a:rPr lang="en-US" sz="3600" b="1" dirty="0" smtClean="0">
                <a:latin typeface="Comic Sans MS" pitchFamily="66" charset="0"/>
              </a:rPr>
              <a:t> (long sight)</a:t>
            </a:r>
          </a:p>
          <a:p>
            <a:pPr algn="l" rtl="0" eaLnBrk="1" hangingPunct="1">
              <a:buClr>
                <a:srgbClr val="FF00FF"/>
              </a:buClr>
              <a:buFont typeface="Wingdings" panose="05000000000000000000" pitchFamily="2" charset="2"/>
              <a:buChar char="q"/>
            </a:pPr>
            <a:r>
              <a:rPr lang="en-US" sz="3600" b="1" dirty="0" smtClean="0">
                <a:latin typeface="Comic Sans MS" pitchFamily="66" charset="0"/>
              </a:rPr>
              <a:t>Myopia (Short sight)</a:t>
            </a:r>
          </a:p>
          <a:p>
            <a:pPr algn="l" rtl="0" eaLnBrk="1" hangingPunct="1">
              <a:buClr>
                <a:srgbClr val="FF00FF"/>
              </a:buClr>
              <a:buFont typeface="Wingdings" panose="05000000000000000000" pitchFamily="2" charset="2"/>
              <a:buChar char="q"/>
            </a:pPr>
            <a:r>
              <a:rPr lang="en-US" sz="3600" b="1" dirty="0" smtClean="0">
                <a:latin typeface="Comic Sans MS" pitchFamily="66" charset="0"/>
              </a:rPr>
              <a:t>Astigmatism</a:t>
            </a:r>
          </a:p>
          <a:p>
            <a:pPr algn="l" rtl="0" eaLnBrk="1" hangingPunct="1">
              <a:buClr>
                <a:srgbClr val="FF00FF"/>
              </a:buClr>
              <a:buFont typeface="Wingdings" panose="05000000000000000000" pitchFamily="2" charset="2"/>
              <a:buChar char="q"/>
            </a:pPr>
            <a:r>
              <a:rPr lang="en-US" sz="3600" b="1" dirty="0" smtClean="0">
                <a:latin typeface="Comic Sans MS" pitchFamily="66" charset="0"/>
              </a:rPr>
              <a:t>Presbyopia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wipe(down)">
                                      <p:cBhvr>
                                        <p:cTn id="12" dur="580">
                                          <p:stCondLst>
                                            <p:cond delay="0"/>
                                          </p:stCondLst>
                                        </p:cTn>
                                        <p:tgtEl>
                                          <p:spTgt spid="24579">
                                            <p:txEl>
                                              <p:pRg st="0" end="0"/>
                                            </p:txEl>
                                          </p:spTgt>
                                        </p:tgtEl>
                                      </p:cBhvr>
                                    </p:animEffect>
                                    <p:anim calcmode="lin" valueType="num">
                                      <p:cBhvr>
                                        <p:cTn id="13" dur="1822" tmFilter="0,0; 0.14,0.36; 0.43,0.73; 0.71,0.91; 1.0,1.0">
                                          <p:stCondLst>
                                            <p:cond delay="0"/>
                                          </p:stCondLst>
                                        </p:cTn>
                                        <p:tgtEl>
                                          <p:spTgt spid="24579">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579">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579">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579">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579">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4579">
                                            <p:txEl>
                                              <p:pRg st="0" end="0"/>
                                            </p:txEl>
                                          </p:spTgt>
                                        </p:tgtEl>
                                      </p:cBhvr>
                                      <p:to x="100000" y="60000"/>
                                    </p:animScale>
                                    <p:animScale>
                                      <p:cBhvr>
                                        <p:cTn id="19" dur="166" decel="50000">
                                          <p:stCondLst>
                                            <p:cond delay="676"/>
                                          </p:stCondLst>
                                        </p:cTn>
                                        <p:tgtEl>
                                          <p:spTgt spid="24579">
                                            <p:txEl>
                                              <p:pRg st="0" end="0"/>
                                            </p:txEl>
                                          </p:spTgt>
                                        </p:tgtEl>
                                      </p:cBhvr>
                                      <p:to x="100000" y="100000"/>
                                    </p:animScale>
                                    <p:animScale>
                                      <p:cBhvr>
                                        <p:cTn id="20" dur="26">
                                          <p:stCondLst>
                                            <p:cond delay="1312"/>
                                          </p:stCondLst>
                                        </p:cTn>
                                        <p:tgtEl>
                                          <p:spTgt spid="24579">
                                            <p:txEl>
                                              <p:pRg st="0" end="0"/>
                                            </p:txEl>
                                          </p:spTgt>
                                        </p:tgtEl>
                                      </p:cBhvr>
                                      <p:to x="100000" y="80000"/>
                                    </p:animScale>
                                    <p:animScale>
                                      <p:cBhvr>
                                        <p:cTn id="21" dur="166" decel="50000">
                                          <p:stCondLst>
                                            <p:cond delay="1338"/>
                                          </p:stCondLst>
                                        </p:cTn>
                                        <p:tgtEl>
                                          <p:spTgt spid="24579">
                                            <p:txEl>
                                              <p:pRg st="0" end="0"/>
                                            </p:txEl>
                                          </p:spTgt>
                                        </p:tgtEl>
                                      </p:cBhvr>
                                      <p:to x="100000" y="100000"/>
                                    </p:animScale>
                                    <p:animScale>
                                      <p:cBhvr>
                                        <p:cTn id="22" dur="26">
                                          <p:stCondLst>
                                            <p:cond delay="1642"/>
                                          </p:stCondLst>
                                        </p:cTn>
                                        <p:tgtEl>
                                          <p:spTgt spid="24579">
                                            <p:txEl>
                                              <p:pRg st="0" end="0"/>
                                            </p:txEl>
                                          </p:spTgt>
                                        </p:tgtEl>
                                      </p:cBhvr>
                                      <p:to x="100000" y="90000"/>
                                    </p:animScale>
                                    <p:animScale>
                                      <p:cBhvr>
                                        <p:cTn id="23" dur="166" decel="50000">
                                          <p:stCondLst>
                                            <p:cond delay="1668"/>
                                          </p:stCondLst>
                                        </p:cTn>
                                        <p:tgtEl>
                                          <p:spTgt spid="24579">
                                            <p:txEl>
                                              <p:pRg st="0" end="0"/>
                                            </p:txEl>
                                          </p:spTgt>
                                        </p:tgtEl>
                                      </p:cBhvr>
                                      <p:to x="100000" y="100000"/>
                                    </p:animScale>
                                    <p:animScale>
                                      <p:cBhvr>
                                        <p:cTn id="24" dur="26">
                                          <p:stCondLst>
                                            <p:cond delay="1808"/>
                                          </p:stCondLst>
                                        </p:cTn>
                                        <p:tgtEl>
                                          <p:spTgt spid="24579">
                                            <p:txEl>
                                              <p:pRg st="0" end="0"/>
                                            </p:txEl>
                                          </p:spTgt>
                                        </p:tgtEl>
                                      </p:cBhvr>
                                      <p:to x="100000" y="95000"/>
                                    </p:animScale>
                                    <p:animScale>
                                      <p:cBhvr>
                                        <p:cTn id="25" dur="166" decel="50000">
                                          <p:stCondLst>
                                            <p:cond delay="1834"/>
                                          </p:stCondLst>
                                        </p:cTn>
                                        <p:tgtEl>
                                          <p:spTgt spid="24579">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4579">
                                            <p:txEl>
                                              <p:pRg st="1" end="1"/>
                                            </p:txEl>
                                          </p:spTgt>
                                        </p:tgtEl>
                                        <p:attrNameLst>
                                          <p:attrName>style.visibility</p:attrName>
                                        </p:attrNameLst>
                                      </p:cBhvr>
                                      <p:to>
                                        <p:strVal val="visible"/>
                                      </p:to>
                                    </p:set>
                                    <p:animEffect transition="in" filter="wipe(down)">
                                      <p:cBhvr>
                                        <p:cTn id="28" dur="580">
                                          <p:stCondLst>
                                            <p:cond delay="0"/>
                                          </p:stCondLst>
                                        </p:cTn>
                                        <p:tgtEl>
                                          <p:spTgt spid="24579">
                                            <p:txEl>
                                              <p:pRg st="1" end="1"/>
                                            </p:txEl>
                                          </p:spTgt>
                                        </p:tgtEl>
                                      </p:cBhvr>
                                    </p:animEffect>
                                    <p:anim calcmode="lin" valueType="num">
                                      <p:cBhvr>
                                        <p:cTn id="29" dur="1822" tmFilter="0,0; 0.14,0.36; 0.43,0.73; 0.71,0.91; 1.0,1.0">
                                          <p:stCondLst>
                                            <p:cond delay="0"/>
                                          </p:stCondLst>
                                        </p:cTn>
                                        <p:tgtEl>
                                          <p:spTgt spid="24579">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4579">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4579">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4579">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4579">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4579">
                                            <p:txEl>
                                              <p:pRg st="1" end="1"/>
                                            </p:txEl>
                                          </p:spTgt>
                                        </p:tgtEl>
                                      </p:cBhvr>
                                      <p:to x="100000" y="60000"/>
                                    </p:animScale>
                                    <p:animScale>
                                      <p:cBhvr>
                                        <p:cTn id="35" dur="166" decel="50000">
                                          <p:stCondLst>
                                            <p:cond delay="676"/>
                                          </p:stCondLst>
                                        </p:cTn>
                                        <p:tgtEl>
                                          <p:spTgt spid="24579">
                                            <p:txEl>
                                              <p:pRg st="1" end="1"/>
                                            </p:txEl>
                                          </p:spTgt>
                                        </p:tgtEl>
                                      </p:cBhvr>
                                      <p:to x="100000" y="100000"/>
                                    </p:animScale>
                                    <p:animScale>
                                      <p:cBhvr>
                                        <p:cTn id="36" dur="26">
                                          <p:stCondLst>
                                            <p:cond delay="1312"/>
                                          </p:stCondLst>
                                        </p:cTn>
                                        <p:tgtEl>
                                          <p:spTgt spid="24579">
                                            <p:txEl>
                                              <p:pRg st="1" end="1"/>
                                            </p:txEl>
                                          </p:spTgt>
                                        </p:tgtEl>
                                      </p:cBhvr>
                                      <p:to x="100000" y="80000"/>
                                    </p:animScale>
                                    <p:animScale>
                                      <p:cBhvr>
                                        <p:cTn id="37" dur="166" decel="50000">
                                          <p:stCondLst>
                                            <p:cond delay="1338"/>
                                          </p:stCondLst>
                                        </p:cTn>
                                        <p:tgtEl>
                                          <p:spTgt spid="24579">
                                            <p:txEl>
                                              <p:pRg st="1" end="1"/>
                                            </p:txEl>
                                          </p:spTgt>
                                        </p:tgtEl>
                                      </p:cBhvr>
                                      <p:to x="100000" y="100000"/>
                                    </p:animScale>
                                    <p:animScale>
                                      <p:cBhvr>
                                        <p:cTn id="38" dur="26">
                                          <p:stCondLst>
                                            <p:cond delay="1642"/>
                                          </p:stCondLst>
                                        </p:cTn>
                                        <p:tgtEl>
                                          <p:spTgt spid="24579">
                                            <p:txEl>
                                              <p:pRg st="1" end="1"/>
                                            </p:txEl>
                                          </p:spTgt>
                                        </p:tgtEl>
                                      </p:cBhvr>
                                      <p:to x="100000" y="90000"/>
                                    </p:animScale>
                                    <p:animScale>
                                      <p:cBhvr>
                                        <p:cTn id="39" dur="166" decel="50000">
                                          <p:stCondLst>
                                            <p:cond delay="1668"/>
                                          </p:stCondLst>
                                        </p:cTn>
                                        <p:tgtEl>
                                          <p:spTgt spid="24579">
                                            <p:txEl>
                                              <p:pRg st="1" end="1"/>
                                            </p:txEl>
                                          </p:spTgt>
                                        </p:tgtEl>
                                      </p:cBhvr>
                                      <p:to x="100000" y="100000"/>
                                    </p:animScale>
                                    <p:animScale>
                                      <p:cBhvr>
                                        <p:cTn id="40" dur="26">
                                          <p:stCondLst>
                                            <p:cond delay="1808"/>
                                          </p:stCondLst>
                                        </p:cTn>
                                        <p:tgtEl>
                                          <p:spTgt spid="24579">
                                            <p:txEl>
                                              <p:pRg st="1" end="1"/>
                                            </p:txEl>
                                          </p:spTgt>
                                        </p:tgtEl>
                                      </p:cBhvr>
                                      <p:to x="100000" y="95000"/>
                                    </p:animScale>
                                    <p:animScale>
                                      <p:cBhvr>
                                        <p:cTn id="41" dur="166" decel="50000">
                                          <p:stCondLst>
                                            <p:cond delay="1834"/>
                                          </p:stCondLst>
                                        </p:cTn>
                                        <p:tgtEl>
                                          <p:spTgt spid="24579">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4579">
                                            <p:txEl>
                                              <p:pRg st="2" end="2"/>
                                            </p:txEl>
                                          </p:spTgt>
                                        </p:tgtEl>
                                        <p:attrNameLst>
                                          <p:attrName>style.visibility</p:attrName>
                                        </p:attrNameLst>
                                      </p:cBhvr>
                                      <p:to>
                                        <p:strVal val="visible"/>
                                      </p:to>
                                    </p:set>
                                    <p:animEffect transition="in" filter="wipe(down)">
                                      <p:cBhvr>
                                        <p:cTn id="44" dur="580">
                                          <p:stCondLst>
                                            <p:cond delay="0"/>
                                          </p:stCondLst>
                                        </p:cTn>
                                        <p:tgtEl>
                                          <p:spTgt spid="24579">
                                            <p:txEl>
                                              <p:pRg st="2" end="2"/>
                                            </p:txEl>
                                          </p:spTgt>
                                        </p:tgtEl>
                                      </p:cBhvr>
                                    </p:animEffect>
                                    <p:anim calcmode="lin" valueType="num">
                                      <p:cBhvr>
                                        <p:cTn id="45" dur="1822" tmFilter="0,0; 0.14,0.36; 0.43,0.73; 0.71,0.91; 1.0,1.0">
                                          <p:stCondLst>
                                            <p:cond delay="0"/>
                                          </p:stCondLst>
                                        </p:cTn>
                                        <p:tgtEl>
                                          <p:spTgt spid="24579">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4579">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4579">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4579">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4579">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24579">
                                            <p:txEl>
                                              <p:pRg st="2" end="2"/>
                                            </p:txEl>
                                          </p:spTgt>
                                        </p:tgtEl>
                                      </p:cBhvr>
                                      <p:to x="100000" y="60000"/>
                                    </p:animScale>
                                    <p:animScale>
                                      <p:cBhvr>
                                        <p:cTn id="51" dur="166" decel="50000">
                                          <p:stCondLst>
                                            <p:cond delay="676"/>
                                          </p:stCondLst>
                                        </p:cTn>
                                        <p:tgtEl>
                                          <p:spTgt spid="24579">
                                            <p:txEl>
                                              <p:pRg st="2" end="2"/>
                                            </p:txEl>
                                          </p:spTgt>
                                        </p:tgtEl>
                                      </p:cBhvr>
                                      <p:to x="100000" y="100000"/>
                                    </p:animScale>
                                    <p:animScale>
                                      <p:cBhvr>
                                        <p:cTn id="52" dur="26">
                                          <p:stCondLst>
                                            <p:cond delay="1312"/>
                                          </p:stCondLst>
                                        </p:cTn>
                                        <p:tgtEl>
                                          <p:spTgt spid="24579">
                                            <p:txEl>
                                              <p:pRg st="2" end="2"/>
                                            </p:txEl>
                                          </p:spTgt>
                                        </p:tgtEl>
                                      </p:cBhvr>
                                      <p:to x="100000" y="80000"/>
                                    </p:animScale>
                                    <p:animScale>
                                      <p:cBhvr>
                                        <p:cTn id="53" dur="166" decel="50000">
                                          <p:stCondLst>
                                            <p:cond delay="1338"/>
                                          </p:stCondLst>
                                        </p:cTn>
                                        <p:tgtEl>
                                          <p:spTgt spid="24579">
                                            <p:txEl>
                                              <p:pRg st="2" end="2"/>
                                            </p:txEl>
                                          </p:spTgt>
                                        </p:tgtEl>
                                      </p:cBhvr>
                                      <p:to x="100000" y="100000"/>
                                    </p:animScale>
                                    <p:animScale>
                                      <p:cBhvr>
                                        <p:cTn id="54" dur="26">
                                          <p:stCondLst>
                                            <p:cond delay="1642"/>
                                          </p:stCondLst>
                                        </p:cTn>
                                        <p:tgtEl>
                                          <p:spTgt spid="24579">
                                            <p:txEl>
                                              <p:pRg st="2" end="2"/>
                                            </p:txEl>
                                          </p:spTgt>
                                        </p:tgtEl>
                                      </p:cBhvr>
                                      <p:to x="100000" y="90000"/>
                                    </p:animScale>
                                    <p:animScale>
                                      <p:cBhvr>
                                        <p:cTn id="55" dur="166" decel="50000">
                                          <p:stCondLst>
                                            <p:cond delay="1668"/>
                                          </p:stCondLst>
                                        </p:cTn>
                                        <p:tgtEl>
                                          <p:spTgt spid="24579">
                                            <p:txEl>
                                              <p:pRg st="2" end="2"/>
                                            </p:txEl>
                                          </p:spTgt>
                                        </p:tgtEl>
                                      </p:cBhvr>
                                      <p:to x="100000" y="100000"/>
                                    </p:animScale>
                                    <p:animScale>
                                      <p:cBhvr>
                                        <p:cTn id="56" dur="26">
                                          <p:stCondLst>
                                            <p:cond delay="1808"/>
                                          </p:stCondLst>
                                        </p:cTn>
                                        <p:tgtEl>
                                          <p:spTgt spid="24579">
                                            <p:txEl>
                                              <p:pRg st="2" end="2"/>
                                            </p:txEl>
                                          </p:spTgt>
                                        </p:tgtEl>
                                      </p:cBhvr>
                                      <p:to x="100000" y="95000"/>
                                    </p:animScale>
                                    <p:animScale>
                                      <p:cBhvr>
                                        <p:cTn id="57" dur="166" decel="50000">
                                          <p:stCondLst>
                                            <p:cond delay="1834"/>
                                          </p:stCondLst>
                                        </p:cTn>
                                        <p:tgtEl>
                                          <p:spTgt spid="24579">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24579">
                                            <p:txEl>
                                              <p:pRg st="3" end="3"/>
                                            </p:txEl>
                                          </p:spTgt>
                                        </p:tgtEl>
                                        <p:attrNameLst>
                                          <p:attrName>style.visibility</p:attrName>
                                        </p:attrNameLst>
                                      </p:cBhvr>
                                      <p:to>
                                        <p:strVal val="visible"/>
                                      </p:to>
                                    </p:set>
                                    <p:animEffect transition="in" filter="wipe(down)">
                                      <p:cBhvr>
                                        <p:cTn id="60" dur="580">
                                          <p:stCondLst>
                                            <p:cond delay="0"/>
                                          </p:stCondLst>
                                        </p:cTn>
                                        <p:tgtEl>
                                          <p:spTgt spid="24579">
                                            <p:txEl>
                                              <p:pRg st="3" end="3"/>
                                            </p:txEl>
                                          </p:spTgt>
                                        </p:tgtEl>
                                      </p:cBhvr>
                                    </p:animEffect>
                                    <p:anim calcmode="lin" valueType="num">
                                      <p:cBhvr>
                                        <p:cTn id="61" dur="1822" tmFilter="0,0; 0.14,0.36; 0.43,0.73; 0.71,0.91; 1.0,1.0">
                                          <p:stCondLst>
                                            <p:cond delay="0"/>
                                          </p:stCondLst>
                                        </p:cTn>
                                        <p:tgtEl>
                                          <p:spTgt spid="24579">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579">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579">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579">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579">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24579">
                                            <p:txEl>
                                              <p:pRg st="3" end="3"/>
                                            </p:txEl>
                                          </p:spTgt>
                                        </p:tgtEl>
                                      </p:cBhvr>
                                      <p:to x="100000" y="60000"/>
                                    </p:animScale>
                                    <p:animScale>
                                      <p:cBhvr>
                                        <p:cTn id="67" dur="166" decel="50000">
                                          <p:stCondLst>
                                            <p:cond delay="676"/>
                                          </p:stCondLst>
                                        </p:cTn>
                                        <p:tgtEl>
                                          <p:spTgt spid="24579">
                                            <p:txEl>
                                              <p:pRg st="3" end="3"/>
                                            </p:txEl>
                                          </p:spTgt>
                                        </p:tgtEl>
                                      </p:cBhvr>
                                      <p:to x="100000" y="100000"/>
                                    </p:animScale>
                                    <p:animScale>
                                      <p:cBhvr>
                                        <p:cTn id="68" dur="26">
                                          <p:stCondLst>
                                            <p:cond delay="1312"/>
                                          </p:stCondLst>
                                        </p:cTn>
                                        <p:tgtEl>
                                          <p:spTgt spid="24579">
                                            <p:txEl>
                                              <p:pRg st="3" end="3"/>
                                            </p:txEl>
                                          </p:spTgt>
                                        </p:tgtEl>
                                      </p:cBhvr>
                                      <p:to x="100000" y="80000"/>
                                    </p:animScale>
                                    <p:animScale>
                                      <p:cBhvr>
                                        <p:cTn id="69" dur="166" decel="50000">
                                          <p:stCondLst>
                                            <p:cond delay="1338"/>
                                          </p:stCondLst>
                                        </p:cTn>
                                        <p:tgtEl>
                                          <p:spTgt spid="24579">
                                            <p:txEl>
                                              <p:pRg st="3" end="3"/>
                                            </p:txEl>
                                          </p:spTgt>
                                        </p:tgtEl>
                                      </p:cBhvr>
                                      <p:to x="100000" y="100000"/>
                                    </p:animScale>
                                    <p:animScale>
                                      <p:cBhvr>
                                        <p:cTn id="70" dur="26">
                                          <p:stCondLst>
                                            <p:cond delay="1642"/>
                                          </p:stCondLst>
                                        </p:cTn>
                                        <p:tgtEl>
                                          <p:spTgt spid="24579">
                                            <p:txEl>
                                              <p:pRg st="3" end="3"/>
                                            </p:txEl>
                                          </p:spTgt>
                                        </p:tgtEl>
                                      </p:cBhvr>
                                      <p:to x="100000" y="90000"/>
                                    </p:animScale>
                                    <p:animScale>
                                      <p:cBhvr>
                                        <p:cTn id="71" dur="166" decel="50000">
                                          <p:stCondLst>
                                            <p:cond delay="1668"/>
                                          </p:stCondLst>
                                        </p:cTn>
                                        <p:tgtEl>
                                          <p:spTgt spid="24579">
                                            <p:txEl>
                                              <p:pRg st="3" end="3"/>
                                            </p:txEl>
                                          </p:spTgt>
                                        </p:tgtEl>
                                      </p:cBhvr>
                                      <p:to x="100000" y="100000"/>
                                    </p:animScale>
                                    <p:animScale>
                                      <p:cBhvr>
                                        <p:cTn id="72" dur="26">
                                          <p:stCondLst>
                                            <p:cond delay="1808"/>
                                          </p:stCondLst>
                                        </p:cTn>
                                        <p:tgtEl>
                                          <p:spTgt spid="24579">
                                            <p:txEl>
                                              <p:pRg st="3" end="3"/>
                                            </p:txEl>
                                          </p:spTgt>
                                        </p:tgtEl>
                                      </p:cBhvr>
                                      <p:to x="100000" y="95000"/>
                                    </p:animScale>
                                    <p:animScale>
                                      <p:cBhvr>
                                        <p:cTn id="73" dur="166" decel="50000">
                                          <p:stCondLst>
                                            <p:cond delay="1834"/>
                                          </p:stCondLst>
                                        </p:cTn>
                                        <p:tgtEl>
                                          <p:spTgt spid="2457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Normal eye (</a:t>
            </a:r>
            <a:r>
              <a:rPr lang="en-US"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Emmetropia</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D159ABCE-50F1-4791-AC28-2A3158F9FE9F}" type="slidenum">
              <a:rPr lang="en-US" smtClean="0"/>
              <a:pPr/>
              <a:t>35</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925007"/>
            <a:ext cx="8229600" cy="187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93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050"/>
            <a:ext cx="4105596" cy="707678"/>
          </a:xfrm>
          <a:solidFill>
            <a:schemeClr val="accent5">
              <a:lumMod val="20000"/>
              <a:lumOff val="80000"/>
            </a:schemeClr>
          </a:solidFill>
        </p:spPr>
        <p:txBody>
          <a:bodyPr>
            <a:normAutofit/>
          </a:bodyPr>
          <a:lstStyle/>
          <a:p>
            <a:pPr lvl="0">
              <a:lnSpc>
                <a:spcPct val="80000"/>
              </a:lnSpc>
              <a:spcBef>
                <a:spcPct val="20000"/>
              </a:spcBef>
              <a:defRPr/>
            </a:pPr>
            <a:r>
              <a:rPr lang="en-US" u="sng" dirty="0" smtClean="0">
                <a:latin typeface="Arial" panose="020B0604020202020204" pitchFamily="34" charset="0"/>
                <a:cs typeface="Arial" panose="020B0604020202020204" pitchFamily="34" charset="0"/>
              </a:rPr>
              <a:t>1- </a:t>
            </a:r>
            <a:r>
              <a:rPr lang="en-US" u="sng" dirty="0" err="1" smtClean="0">
                <a:solidFill>
                  <a:srgbClr val="FF0000"/>
                </a:solidFill>
                <a:latin typeface="Arial" panose="020B0604020202020204" pitchFamily="34" charset="0"/>
                <a:cs typeface="Arial" panose="020B0604020202020204" pitchFamily="34" charset="0"/>
              </a:rPr>
              <a:t>Hypermetropia</a:t>
            </a:r>
            <a:r>
              <a:rPr lang="en-US" u="sng" dirty="0" smtClean="0">
                <a:solidFill>
                  <a:srgbClr val="FF0000"/>
                </a:solidFill>
                <a:latin typeface="Arial" panose="020B0604020202020204" pitchFamily="34" charset="0"/>
                <a:cs typeface="Arial" panose="020B0604020202020204" pitchFamily="34" charset="0"/>
              </a:rPr>
              <a:t> </a:t>
            </a:r>
            <a:r>
              <a:rPr lang="en-US" u="sng" dirty="0">
                <a:solidFill>
                  <a:srgbClr val="FF0000"/>
                </a:solidFill>
                <a:latin typeface="Arial" panose="020B0604020202020204" pitchFamily="34" charset="0"/>
                <a:cs typeface="Arial" panose="020B0604020202020204" pitchFamily="34" charset="0"/>
              </a:rPr>
              <a:t>(hyperopia = far-sightedness) </a:t>
            </a: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850244" y="273050"/>
            <a:ext cx="3970228" cy="5853113"/>
          </a:xfrm>
          <a:prstGeom prst="rect">
            <a:avLst/>
          </a:prstGeom>
          <a:ln w="12700">
            <a:solidFill>
              <a:srgbClr val="FF00FF"/>
            </a:solidFill>
          </a:ln>
        </p:spPr>
      </p:pic>
      <p:sp>
        <p:nvSpPr>
          <p:cNvPr id="4" name="Text Placeholder 3"/>
          <p:cNvSpPr>
            <a:spLocks noGrp="1"/>
          </p:cNvSpPr>
          <p:nvPr>
            <p:ph type="body" sz="half" idx="2"/>
          </p:nvPr>
        </p:nvSpPr>
        <p:spPr>
          <a:xfrm>
            <a:off x="457200" y="1435100"/>
            <a:ext cx="4258816" cy="4691063"/>
          </a:xfrm>
          <a:ln w="19050">
            <a:solidFill>
              <a:schemeClr val="accent2"/>
            </a:solidFill>
          </a:ln>
        </p:spPr>
        <p:txBody>
          <a:bodyPr>
            <a:normAutofit/>
          </a:bodyPr>
          <a:lstStyle/>
          <a:p>
            <a:pPr>
              <a:lnSpc>
                <a:spcPct val="80000"/>
              </a:lnSpc>
              <a:defRPr/>
            </a:pPr>
            <a:endParaRPr lang="en-US" sz="1800" u="sng" dirty="0" smtClean="0">
              <a:solidFill>
                <a:srgbClr val="FF0000"/>
              </a:solidFill>
              <a:latin typeface="Comic Sans MS" pitchFamily="66" charset="0"/>
              <a:cs typeface="Arial" pitchFamily="34" charset="0"/>
            </a:endParaRPr>
          </a:p>
          <a:p>
            <a:pPr eaLnBrk="1" hangingPunct="1">
              <a:lnSpc>
                <a:spcPct val="80000"/>
              </a:lnSpc>
              <a:defRPr/>
            </a:pPr>
            <a:endParaRPr lang="en-US" sz="1800" u="sng"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effectLst/>
                <a:latin typeface="Comic Sans MS" pitchFamily="66" charset="0"/>
                <a:cs typeface="Arial" pitchFamily="34" charset="0"/>
              </a:rPr>
              <a:t>Short eyeball, focus behind retina, </a:t>
            </a:r>
          </a:p>
          <a:p>
            <a:pPr marL="285750" indent="-285750" eaLnBrk="1" hangingPunct="1">
              <a:lnSpc>
                <a:spcPct val="80000"/>
              </a:lnSpc>
              <a:buClr>
                <a:srgbClr val="FF00FF"/>
              </a:buClr>
              <a:buFont typeface="Wingdings" panose="05000000000000000000" pitchFamily="2" charset="2"/>
              <a:buChar char="§"/>
              <a:defRPr/>
            </a:pP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latin typeface="Comic Sans MS" pitchFamily="66" charset="0"/>
                <a:cs typeface="Arial" pitchFamily="34" charset="0"/>
              </a:rPr>
              <a:t>An affected individual has to use accommodation even for distant objects.</a:t>
            </a: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endParaRPr lang="en-US" sz="1800" dirty="0" smtClean="0">
              <a:effectLst/>
              <a:latin typeface="Comic Sans MS" pitchFamily="66" charset="0"/>
              <a:cs typeface="Arial" pitchFamily="34" charset="0"/>
            </a:endParaRPr>
          </a:p>
          <a:p>
            <a:pPr marL="285750" indent="-285750">
              <a:lnSpc>
                <a:spcPct val="80000"/>
              </a:lnSpc>
              <a:buClr>
                <a:srgbClr val="FF00FF"/>
              </a:buClr>
              <a:buFont typeface="Wingdings" panose="05000000000000000000" pitchFamily="2" charset="2"/>
              <a:buChar char="§"/>
              <a:defRPr/>
            </a:pPr>
            <a:r>
              <a:rPr lang="en-US" sz="1800" dirty="0">
                <a:latin typeface="Comic Sans MS" pitchFamily="66" charset="0"/>
                <a:cs typeface="Arial" pitchFamily="34" charset="0"/>
              </a:rPr>
              <a:t>Continuous accomodation to </a:t>
            </a:r>
            <a:r>
              <a:rPr lang="en-US" sz="1800" dirty="0" smtClean="0">
                <a:latin typeface="Comic Sans MS" pitchFamily="66" charset="0"/>
                <a:cs typeface="Arial" pitchFamily="34" charset="0"/>
              </a:rPr>
              <a:t>bring image </a:t>
            </a:r>
            <a:r>
              <a:rPr lang="en-US" sz="1800" dirty="0">
                <a:latin typeface="Comic Sans MS" pitchFamily="66" charset="0"/>
                <a:cs typeface="Arial" pitchFamily="34" charset="0"/>
              </a:rPr>
              <a:t>on retina causes muscular </a:t>
            </a:r>
            <a:r>
              <a:rPr lang="en-US" sz="1800" dirty="0" smtClean="0">
                <a:latin typeface="Comic Sans MS" pitchFamily="66" charset="0"/>
                <a:cs typeface="Arial" pitchFamily="34" charset="0"/>
              </a:rPr>
              <a:t>effort on ciliary muscle </a:t>
            </a:r>
            <a:r>
              <a:rPr lang="en-US" sz="1800" dirty="0">
                <a:latin typeface="Comic Sans MS" pitchFamily="66" charset="0"/>
                <a:cs typeface="Arial" pitchFamily="34" charset="0"/>
              </a:rPr>
              <a:t>&amp; </a:t>
            </a:r>
            <a:r>
              <a:rPr lang="en-US" sz="1800" dirty="0" smtClean="0">
                <a:latin typeface="Comic Sans MS" pitchFamily="66" charset="0"/>
                <a:cs typeface="Arial" pitchFamily="34" charset="0"/>
              </a:rPr>
              <a:t>prolonged convergence </a:t>
            </a:r>
            <a:r>
              <a:rPr lang="en-US" sz="1800" dirty="0">
                <a:latin typeface="Comic Sans MS" pitchFamily="66" charset="0"/>
                <a:cs typeface="Arial" pitchFamily="34" charset="0"/>
              </a:rPr>
              <a:t>, this leads to </a:t>
            </a:r>
            <a:r>
              <a:rPr lang="en-US" sz="1800" dirty="0" smtClean="0">
                <a:latin typeface="Comic Sans MS" pitchFamily="66" charset="0"/>
                <a:cs typeface="Arial" pitchFamily="34" charset="0"/>
              </a:rPr>
              <a:t>headache &amp; </a:t>
            </a:r>
            <a:r>
              <a:rPr lang="en-US" sz="1800" dirty="0">
                <a:latin typeface="Comic Sans MS" pitchFamily="66" charset="0"/>
                <a:cs typeface="Arial" pitchFamily="34" charset="0"/>
              </a:rPr>
              <a:t>finally squint</a:t>
            </a:r>
          </a:p>
          <a:p>
            <a:pPr>
              <a:lnSpc>
                <a:spcPct val="80000"/>
              </a:lnSpc>
              <a:buClr>
                <a:srgbClr val="FF00FF"/>
              </a:buClr>
              <a:defRPr/>
            </a:pP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solidFill>
                  <a:srgbClr val="C00000"/>
                </a:solidFill>
                <a:effectLst>
                  <a:outerShdw blurRad="38100" dist="38100" dir="2700000" algn="tl">
                    <a:srgbClr val="000000">
                      <a:alpha val="43137"/>
                    </a:srgbClr>
                  </a:outerShdw>
                </a:effectLst>
                <a:latin typeface="Comic Sans MS" pitchFamily="66" charset="0"/>
                <a:cs typeface="Arial" pitchFamily="34" charset="0"/>
              </a:rPr>
              <a:t>correction by biconvex lens</a:t>
            </a:r>
            <a:r>
              <a:rPr lang="en-US" sz="1800" dirty="0" smtClean="0">
                <a:effectLst/>
                <a:latin typeface="Comic Sans MS" pitchFamily="66" charset="0"/>
                <a:cs typeface="Arial" pitchFamily="34" charset="0"/>
              </a:rPr>
              <a:t>.</a:t>
            </a:r>
          </a:p>
          <a:p>
            <a:pPr marL="285750" indent="-285750">
              <a:buClr>
                <a:srgbClr val="FF00FF"/>
              </a:buClr>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circle(in)">
                                      <p:cBhvr>
                                        <p:cTn id="21"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050"/>
            <a:ext cx="4286247" cy="707678"/>
          </a:xfrm>
          <a:solidFill>
            <a:schemeClr val="accent5">
              <a:lumMod val="20000"/>
              <a:lumOff val="80000"/>
            </a:schemeClr>
          </a:solidFill>
        </p:spPr>
        <p:txBody>
          <a:bodyPr>
            <a:noAutofit/>
          </a:bodyPr>
          <a:lstStyle/>
          <a:p>
            <a:pPr algn="ctr"/>
            <a:r>
              <a:rPr lang="en-US" sz="2400" u="sng" dirty="0" smtClean="0">
                <a:latin typeface="Arial" panose="020B0604020202020204" pitchFamily="34" charset="0"/>
                <a:cs typeface="Arial" panose="020B0604020202020204" pitchFamily="34" charset="0"/>
              </a:rPr>
              <a:t>2- </a:t>
            </a:r>
            <a:r>
              <a:rPr lang="en-US" sz="2400" u="sng" dirty="0" smtClean="0">
                <a:solidFill>
                  <a:srgbClr val="FF0000"/>
                </a:solidFill>
                <a:latin typeface="Arial" panose="020B0604020202020204" pitchFamily="34" charset="0"/>
                <a:cs typeface="Arial" panose="020B0604020202020204" pitchFamily="34" charset="0"/>
              </a:rPr>
              <a:t>Myopia(nearsightedness</a:t>
            </a:r>
            <a:r>
              <a:rPr lang="en-US" sz="2400" u="sng" dirty="0">
                <a:solidFill>
                  <a:srgbClr val="FF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390267" y="273050"/>
            <a:ext cx="3481316" cy="5853113"/>
          </a:xfrm>
          <a:prstGeom prst="rect">
            <a:avLst/>
          </a:prstGeom>
          <a:ln w="12700">
            <a:solidFill>
              <a:srgbClr val="FF00FF"/>
            </a:solidFill>
          </a:ln>
        </p:spPr>
      </p:pic>
      <p:sp>
        <p:nvSpPr>
          <p:cNvPr id="4" name="Text Placeholder 3"/>
          <p:cNvSpPr>
            <a:spLocks noGrp="1"/>
          </p:cNvSpPr>
          <p:nvPr>
            <p:ph type="body" sz="half" idx="2"/>
          </p:nvPr>
        </p:nvSpPr>
        <p:spPr>
          <a:xfrm>
            <a:off x="457200" y="1071546"/>
            <a:ext cx="3471858" cy="5054617"/>
          </a:xfrm>
          <a:ln w="19050">
            <a:solidFill>
              <a:schemeClr val="accent2"/>
            </a:solidFill>
          </a:ln>
        </p:spPr>
        <p:txBody>
          <a:bodyPr>
            <a:normAutofit fontScale="92500" lnSpcReduction="10000"/>
          </a:bodyPr>
          <a:lstStyle/>
          <a:p>
            <a:pPr eaLnBrk="1" hangingPunct="1">
              <a:lnSpc>
                <a:spcPct val="80000"/>
              </a:lnSpc>
              <a:defRPr/>
            </a:pPr>
            <a:endParaRPr lang="en-US" sz="2000" u="sng" dirty="0" smtClean="0">
              <a:solidFill>
                <a:srgbClr val="FF0000"/>
              </a:solidFill>
              <a:latin typeface="Comic Sans MS" pitchFamily="66" charset="0"/>
              <a:cs typeface="Arial" pitchFamily="34" charset="0"/>
            </a:endParaRPr>
          </a:p>
          <a:p>
            <a:pPr eaLnBrk="1" hangingPunct="1">
              <a:lnSpc>
                <a:spcPct val="80000"/>
              </a:lnSpc>
              <a:defRPr/>
            </a:pPr>
            <a:endParaRPr lang="en-US" u="sng" dirty="0" smtClean="0">
              <a:solidFill>
                <a:srgbClr val="FF0000"/>
              </a:solidFill>
              <a:latin typeface="Comic Sans MS" pitchFamily="66" charset="0"/>
              <a:cs typeface="Arial" pitchFamily="34" charset="0"/>
            </a:endParaRPr>
          </a:p>
          <a:p>
            <a:pPr marL="285750" indent="-285750" eaLnBrk="1" hangingPunct="1">
              <a:lnSpc>
                <a:spcPct val="80000"/>
              </a:lnSpc>
              <a:buClr>
                <a:srgbClr val="FF0000"/>
              </a:buClr>
              <a:buFont typeface="Wingdings" panose="05000000000000000000" pitchFamily="2" charset="2"/>
              <a:buChar char="§"/>
              <a:defRPr/>
            </a:pPr>
            <a:r>
              <a:rPr lang="en-US" sz="2000" dirty="0" smtClean="0">
                <a:effectLst/>
                <a:latin typeface="Comic Sans MS" pitchFamily="66" charset="0"/>
                <a:cs typeface="Arial" pitchFamily="34" charset="0"/>
              </a:rPr>
              <a:t>Genetic, large eye ball, long anteroposterior diameter, cause  image to focus in front of retina </a:t>
            </a:r>
          </a:p>
          <a:p>
            <a:pPr eaLnBrk="1" hangingPunct="1">
              <a:lnSpc>
                <a:spcPct val="80000"/>
              </a:lnSpc>
              <a:buClr>
                <a:srgbClr val="FF0000"/>
              </a:buClr>
              <a:defRPr/>
            </a:pPr>
            <a:endParaRPr lang="en-US" sz="2000" dirty="0" smtClean="0">
              <a:effectLst/>
              <a:latin typeface="Comic Sans MS" pitchFamily="66" charset="0"/>
              <a:cs typeface="Arial" pitchFamily="34" charset="0"/>
            </a:endParaRPr>
          </a:p>
          <a:p>
            <a:pPr eaLnBrk="1" hangingPunct="1">
              <a:lnSpc>
                <a:spcPct val="80000"/>
              </a:lnSpc>
              <a:buClr>
                <a:srgbClr val="FF0000"/>
              </a:buClr>
              <a:defRPr/>
            </a:pPr>
            <a:r>
              <a:rPr lang="en-US" sz="2000" dirty="0" smtClean="0">
                <a:solidFill>
                  <a:schemeClr val="tx2">
                    <a:lumMod val="60000"/>
                    <a:lumOff val="40000"/>
                  </a:schemeClr>
                </a:solidFill>
                <a:effectLst>
                  <a:outerShdw blurRad="38100" dist="38100" dir="2700000" algn="tl">
                    <a:srgbClr val="000000">
                      <a:alpha val="43137"/>
                    </a:srgbClr>
                  </a:outerShdw>
                </a:effectLst>
                <a:latin typeface="Comic Sans MS" pitchFamily="66" charset="0"/>
                <a:cs typeface="Arial" pitchFamily="34" charset="0"/>
              </a:rPr>
              <a:t>Causes of myopia:</a:t>
            </a:r>
          </a:p>
          <a:p>
            <a:pPr marL="285750" indent="-285750">
              <a:lnSpc>
                <a:spcPct val="80000"/>
              </a:lnSpc>
              <a:buClr>
                <a:srgbClr val="FF0000"/>
              </a:buClr>
              <a:buFont typeface="Wingdings" panose="05000000000000000000" pitchFamily="2" charset="2"/>
              <a:buChar char="§"/>
              <a:defRPr/>
            </a:pPr>
            <a:r>
              <a:rPr lang="en-US" sz="1600" dirty="0" smtClean="0">
                <a:latin typeface="Comic Sans MS" pitchFamily="66" charset="0"/>
                <a:cs typeface="Arial" pitchFamily="34" charset="0"/>
              </a:rPr>
              <a:t>Myopia is thought to be partially genetic in origin</a:t>
            </a:r>
          </a:p>
          <a:p>
            <a:pPr marL="285750" indent="-285750">
              <a:lnSpc>
                <a:spcPct val="80000"/>
              </a:lnSpc>
              <a:buClr>
                <a:srgbClr val="FF0000"/>
              </a:buClr>
              <a:buFont typeface="Wingdings" panose="05000000000000000000" pitchFamily="2" charset="2"/>
              <a:buChar char="§"/>
              <a:defRPr/>
            </a:pPr>
            <a:r>
              <a:rPr lang="en-US" sz="1600" dirty="0" smtClean="0">
                <a:latin typeface="Comic Sans MS" pitchFamily="66" charset="0"/>
                <a:cs typeface="Arial" pitchFamily="34" charset="0"/>
              </a:rPr>
              <a:t>However, there is a positive correlation between sleeping in a lighted room before the age of 2 and the subsequent  development of myopia. </a:t>
            </a:r>
          </a:p>
          <a:p>
            <a:pPr marL="285750" indent="-285750">
              <a:lnSpc>
                <a:spcPct val="80000"/>
              </a:lnSpc>
              <a:buClr>
                <a:srgbClr val="FF0000"/>
              </a:buClr>
              <a:buFont typeface="Wingdings" panose="05000000000000000000" pitchFamily="2" charset="2"/>
              <a:buChar char="§"/>
              <a:defRPr/>
            </a:pPr>
            <a:r>
              <a:rPr lang="en-US" sz="1600" dirty="0" smtClean="0">
                <a:latin typeface="Comic Sans MS" pitchFamily="66" charset="0"/>
                <a:cs typeface="Arial" pitchFamily="34" charset="0"/>
              </a:rPr>
              <a:t>In young adults the extensive close work involved in activities such as studying accelerates the development of myopia</a:t>
            </a:r>
          </a:p>
          <a:p>
            <a:pPr marL="285750" indent="-285750">
              <a:lnSpc>
                <a:spcPct val="80000"/>
              </a:lnSpc>
              <a:buClr>
                <a:srgbClr val="FF0000"/>
              </a:buClr>
              <a:buFont typeface="Wingdings" panose="05000000000000000000" pitchFamily="2" charset="2"/>
              <a:buChar char="§"/>
              <a:defRPr/>
            </a:pPr>
            <a:endParaRPr lang="en-US" sz="1600" dirty="0" smtClean="0">
              <a:latin typeface="Comic Sans MS" pitchFamily="66" charset="0"/>
              <a:cs typeface="Arial" pitchFamily="34" charset="0"/>
            </a:endParaRPr>
          </a:p>
          <a:p>
            <a:pPr eaLnBrk="1" hangingPunct="1">
              <a:lnSpc>
                <a:spcPct val="80000"/>
              </a:lnSpc>
              <a:buClr>
                <a:srgbClr val="FF0000"/>
              </a:buClr>
              <a:defRPr/>
            </a:pPr>
            <a:endParaRPr lang="en-US" sz="2000" dirty="0" smtClean="0">
              <a:effectLst/>
              <a:latin typeface="Comic Sans MS" pitchFamily="66" charset="0"/>
              <a:cs typeface="Arial" pitchFamily="34" charset="0"/>
            </a:endParaRPr>
          </a:p>
          <a:p>
            <a:pPr marL="285750" indent="-285750" eaLnBrk="1" hangingPunct="1">
              <a:lnSpc>
                <a:spcPct val="80000"/>
              </a:lnSpc>
              <a:buClr>
                <a:srgbClr val="FF0000"/>
              </a:buClr>
              <a:buFont typeface="Wingdings" panose="05000000000000000000" pitchFamily="2" charset="2"/>
              <a:buChar char="§"/>
              <a:defRPr/>
            </a:pPr>
            <a:r>
              <a:rPr lang="en-US" sz="2000" dirty="0" smtClean="0">
                <a:effectLst/>
                <a:latin typeface="Comic Sans MS" pitchFamily="66" charset="0"/>
                <a:cs typeface="Arial" pitchFamily="34" charset="0"/>
              </a:rPr>
              <a:t> Correction by </a:t>
            </a:r>
            <a:r>
              <a:rPr lang="en-US" sz="2000" dirty="0" smtClean="0">
                <a:solidFill>
                  <a:srgbClr val="0070C0"/>
                </a:solidFill>
                <a:effectLst>
                  <a:outerShdw blurRad="38100" dist="38100" dir="2700000" algn="tl">
                    <a:srgbClr val="000000">
                      <a:alpha val="43137"/>
                    </a:srgbClr>
                  </a:outerShdw>
                </a:effectLst>
                <a:latin typeface="Comic Sans MS" pitchFamily="66" charset="0"/>
                <a:cs typeface="Arial" pitchFamily="34" charset="0"/>
              </a:rPr>
              <a:t>biconcave</a:t>
            </a:r>
            <a:r>
              <a:rPr lang="en-US" sz="2000" dirty="0" smtClean="0">
                <a:effectLst/>
                <a:latin typeface="Comic Sans MS" pitchFamily="66" charset="0"/>
                <a:cs typeface="Arial" pitchFamily="34" charset="0"/>
              </a:rPr>
              <a:t> lens to diverge rays before strike lens)</a:t>
            </a:r>
          </a:p>
          <a:p>
            <a:pPr eaLnBrk="1" hangingPunct="1">
              <a:lnSpc>
                <a:spcPct val="80000"/>
              </a:lnSpc>
              <a:defRPr/>
            </a:pPr>
            <a:endParaRPr lang="en-US" b="1" dirty="0" smtClean="0">
              <a:solidFill>
                <a:srgbClr val="000000"/>
              </a:solidFill>
              <a:effectLst>
                <a:outerShdw blurRad="38100" dist="38100" dir="2700000" algn="tl">
                  <a:srgbClr val="FFFFFF"/>
                </a:outerShdw>
              </a:effectLst>
            </a:endParaRP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animEffect transition="in" filter="fade">
                                      <p:cBhvr>
                                        <p:cTn id="21" dur="1000"/>
                                        <p:tgtEl>
                                          <p:spTgt spid="4">
                                            <p:txEl>
                                              <p:pRg st="10" end="10"/>
                                            </p:txEl>
                                          </p:spTgt>
                                        </p:tgtEl>
                                      </p:cBhvr>
                                    </p:animEffect>
                                    <p:anim calcmode="lin" valueType="num">
                                      <p:cBhvr>
                                        <p:cTn id="2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30175"/>
            <a:ext cx="8229600" cy="777875"/>
          </a:xfrm>
          <a:solidFill>
            <a:schemeClr val="accent5">
              <a:lumMod val="20000"/>
              <a:lumOff val="80000"/>
            </a:schemeClr>
          </a:solidFill>
        </p:spPr>
        <p:txBody>
          <a:bodyPr/>
          <a:lstStyle/>
          <a:p>
            <a:pPr eaLnBrk="1" hangingPunct="1"/>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Image Focusing</a:t>
            </a:r>
          </a:p>
        </p:txBody>
      </p:sp>
      <p:pic>
        <p:nvPicPr>
          <p:cNvPr id="113667" name="Picture 3" descr="s2-21"/>
          <p:cNvPicPr>
            <a:picLocks noGrp="1" noChangeAspect="1" noChangeArrowheads="1"/>
          </p:cNvPicPr>
          <p:nvPr>
            <p:ph sz="half" idx="2"/>
          </p:nvPr>
        </p:nvPicPr>
        <p:blipFill>
          <a:blip r:embed="rId3">
            <a:lum contrast="40000"/>
          </a:blip>
          <a:srcRect/>
          <a:stretch>
            <a:fillRect/>
          </a:stretch>
        </p:blipFill>
        <p:spPr>
          <a:xfrm>
            <a:off x="2438400" y="1160463"/>
            <a:ext cx="4383088" cy="5697537"/>
          </a:xfrm>
          <a:noFill/>
        </p:spPr>
      </p:pic>
      <p:sp>
        <p:nvSpPr>
          <p:cNvPr id="113668" name="Text Box 4"/>
          <p:cNvSpPr txBox="1">
            <a:spLocks noChangeArrowheads="1"/>
          </p:cNvSpPr>
          <p:nvPr/>
        </p:nvSpPr>
        <p:spPr bwMode="auto">
          <a:xfrm>
            <a:off x="-71438" y="1608138"/>
            <a:ext cx="2597151" cy="892175"/>
          </a:xfrm>
          <a:prstGeom prst="rect">
            <a:avLst/>
          </a:prstGeom>
          <a:solidFill>
            <a:schemeClr val="bg1"/>
          </a:solidFill>
          <a:ln w="9525">
            <a:noFill/>
            <a:miter lim="800000"/>
            <a:headEnd/>
            <a:tailEnd/>
          </a:ln>
        </p:spPr>
        <p:txBody>
          <a:bodyPr>
            <a:spAutoFit/>
          </a:bodyPr>
          <a:lstStyle/>
          <a:p>
            <a:pPr rtl="0"/>
            <a:r>
              <a:rPr lang="en-US" sz="3200" b="1" dirty="0" err="1">
                <a:latin typeface="Comic Sans MS" pitchFamily="66" charset="0"/>
              </a:rPr>
              <a:t>Emmetropia</a:t>
            </a:r>
            <a:endParaRPr lang="en-US" sz="3200" b="1" dirty="0">
              <a:latin typeface="Comic Sans MS" pitchFamily="66" charset="0"/>
            </a:endParaRPr>
          </a:p>
          <a:p>
            <a:pPr algn="ctr" rtl="0"/>
            <a:r>
              <a:rPr lang="en-US" sz="2000" dirty="0">
                <a:latin typeface="Comic Sans MS" pitchFamily="66" charset="0"/>
              </a:rPr>
              <a:t>(normal vision)</a:t>
            </a:r>
            <a:endParaRPr lang="en-US" sz="3200" b="1" dirty="0">
              <a:latin typeface="Comic Sans MS" pitchFamily="66" charset="0"/>
            </a:endParaRPr>
          </a:p>
        </p:txBody>
      </p:sp>
      <p:sp>
        <p:nvSpPr>
          <p:cNvPr id="113669" name="Text Box 5"/>
          <p:cNvSpPr txBox="1">
            <a:spLocks noChangeArrowheads="1"/>
          </p:cNvSpPr>
          <p:nvPr/>
        </p:nvSpPr>
        <p:spPr bwMode="auto">
          <a:xfrm>
            <a:off x="0" y="3500438"/>
            <a:ext cx="2500313"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Myopia</a:t>
            </a:r>
          </a:p>
          <a:p>
            <a:pPr rtl="0"/>
            <a:r>
              <a:rPr lang="en-US" sz="2000">
                <a:latin typeface="Comic Sans MS" pitchFamily="66" charset="0"/>
              </a:rPr>
              <a:t>(Short sight)</a:t>
            </a:r>
            <a:endParaRPr lang="en-US" sz="3200" b="1">
              <a:latin typeface="Comic Sans MS" pitchFamily="66" charset="0"/>
            </a:endParaRPr>
          </a:p>
        </p:txBody>
      </p:sp>
      <p:sp>
        <p:nvSpPr>
          <p:cNvPr id="113670" name="Text Box 6"/>
          <p:cNvSpPr txBox="1">
            <a:spLocks noChangeArrowheads="1"/>
          </p:cNvSpPr>
          <p:nvPr/>
        </p:nvSpPr>
        <p:spPr bwMode="auto">
          <a:xfrm>
            <a:off x="0" y="5608638"/>
            <a:ext cx="2500313"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Hyperopia</a:t>
            </a:r>
          </a:p>
          <a:p>
            <a:pPr algn="ctr" rtl="0"/>
            <a:r>
              <a:rPr lang="en-US" sz="2000">
                <a:latin typeface="Comic Sans MS" pitchFamily="66" charset="0"/>
              </a:rPr>
              <a:t>(long sight)</a:t>
            </a:r>
            <a:endParaRPr lang="en-US" sz="3200" b="1">
              <a:latin typeface="Comic Sans MS" pitchFamily="66" charset="0"/>
            </a:endParaRPr>
          </a:p>
        </p:txBody>
      </p:sp>
      <p:sp>
        <p:nvSpPr>
          <p:cNvPr id="82951" name="Rectangle 7"/>
          <p:cNvSpPr>
            <a:spLocks noChangeArrowheads="1"/>
          </p:cNvSpPr>
          <p:nvPr/>
        </p:nvSpPr>
        <p:spPr bwMode="auto">
          <a:xfrm>
            <a:off x="3352800" y="2590800"/>
            <a:ext cx="1905000" cy="457200"/>
          </a:xfrm>
          <a:prstGeom prst="rect">
            <a:avLst/>
          </a:prstGeom>
          <a:solidFill>
            <a:schemeClr val="bg1"/>
          </a:solidFill>
          <a:ln w="9525">
            <a:noFill/>
            <a:miter lim="800000"/>
            <a:headEnd/>
            <a:tailEnd/>
          </a:ln>
        </p:spPr>
        <p:txBody>
          <a:bodyPr wrap="none" anchor="ctr"/>
          <a:lstStyle/>
          <a:p>
            <a:endParaRPr lang="en-US"/>
          </a:p>
        </p:txBody>
      </p:sp>
      <p:sp>
        <p:nvSpPr>
          <p:cNvPr id="82952" name="Rectangle 8"/>
          <p:cNvSpPr>
            <a:spLocks noChangeArrowheads="1"/>
          </p:cNvSpPr>
          <p:nvPr/>
        </p:nvSpPr>
        <p:spPr bwMode="auto">
          <a:xfrm>
            <a:off x="3352800" y="4572000"/>
            <a:ext cx="2209800" cy="457200"/>
          </a:xfrm>
          <a:prstGeom prst="rect">
            <a:avLst/>
          </a:prstGeom>
          <a:solidFill>
            <a:schemeClr val="bg1"/>
          </a:solidFill>
          <a:ln w="9525">
            <a:noFill/>
            <a:miter lim="800000"/>
            <a:headEnd/>
            <a:tailEnd/>
          </a:ln>
        </p:spPr>
        <p:txBody>
          <a:bodyPr wrap="none" anchor="ctr"/>
          <a:lstStyle/>
          <a:p>
            <a:endParaRPr lang="en-US"/>
          </a:p>
        </p:txBody>
      </p:sp>
      <p:sp>
        <p:nvSpPr>
          <p:cNvPr id="82953" name="Rectangle 9"/>
          <p:cNvSpPr>
            <a:spLocks noChangeArrowheads="1"/>
          </p:cNvSpPr>
          <p:nvPr/>
        </p:nvSpPr>
        <p:spPr bwMode="auto">
          <a:xfrm>
            <a:off x="3429000" y="6400800"/>
            <a:ext cx="1905000" cy="457200"/>
          </a:xfrm>
          <a:prstGeom prst="rect">
            <a:avLst/>
          </a:prstGeom>
          <a:solidFill>
            <a:schemeClr val="bg1"/>
          </a:solidFill>
          <a:ln w="9525">
            <a:noFill/>
            <a:miter lim="800000"/>
            <a:headEnd/>
            <a:tailEnd/>
          </a:ln>
        </p:spPr>
        <p:txBody>
          <a:bodyPr wrap="none" anchor="ctr"/>
          <a:lstStyle/>
          <a:p>
            <a:endParaRPr lang="en-US"/>
          </a:p>
        </p:txBody>
      </p:sp>
      <p:sp>
        <p:nvSpPr>
          <p:cNvPr id="113674" name="Text Box 10"/>
          <p:cNvSpPr txBox="1">
            <a:spLocks noChangeArrowheads="1"/>
          </p:cNvSpPr>
          <p:nvPr/>
        </p:nvSpPr>
        <p:spPr bwMode="auto">
          <a:xfrm>
            <a:off x="6738938" y="2536825"/>
            <a:ext cx="2405062" cy="1016000"/>
          </a:xfrm>
          <a:prstGeom prst="rect">
            <a:avLst/>
          </a:prstGeom>
          <a:noFill/>
          <a:ln w="9525">
            <a:noFill/>
            <a:miter lim="800000"/>
            <a:headEnd/>
            <a:tailEnd/>
          </a:ln>
        </p:spPr>
        <p:txBody>
          <a:bodyPr>
            <a:spAutoFit/>
          </a:bodyPr>
          <a:lstStyle/>
          <a:p>
            <a:pPr algn="ctr" rtl="0"/>
            <a:r>
              <a:rPr lang="en-US" sz="2000" b="1">
                <a:latin typeface="Comic Sans MS" pitchFamily="66" charset="0"/>
              </a:rPr>
              <a:t>Fully relaxed </a:t>
            </a:r>
          </a:p>
          <a:p>
            <a:pPr algn="ctr" rtl="0"/>
            <a:r>
              <a:rPr lang="en-US" sz="2000" b="1">
                <a:latin typeface="Comic Sans MS" pitchFamily="66" charset="0"/>
              </a:rPr>
              <a:t>unaccommodated</a:t>
            </a:r>
          </a:p>
          <a:p>
            <a:pPr algn="ctr" rtl="0"/>
            <a:r>
              <a:rPr lang="en-US" sz="2000" b="1">
                <a:latin typeface="Comic Sans MS" pitchFamily="66" charset="0"/>
              </a:rPr>
              <a:t> lens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3666"/>
                                        </p:tgtEl>
                                        <p:attrNameLst>
                                          <p:attrName>style.visibility</p:attrName>
                                        </p:attrNameLst>
                                      </p:cBhvr>
                                      <p:to>
                                        <p:strVal val="visible"/>
                                      </p:to>
                                    </p:set>
                                    <p:animEffect transition="in" filter="blinds(horizontal)">
                                      <p:cBhvr>
                                        <p:cTn id="11" dur="500"/>
                                        <p:tgtEl>
                                          <p:spTgt spid="1136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13667"/>
                                        </p:tgtEl>
                                        <p:attrNameLst>
                                          <p:attrName>style.visibility</p:attrName>
                                        </p:attrNameLst>
                                      </p:cBhvr>
                                      <p:to>
                                        <p:strVal val="visible"/>
                                      </p:to>
                                    </p:set>
                                    <p:animEffect transition="in" filter="checkerboard(across)">
                                      <p:cBhvr>
                                        <p:cTn id="16" dur="500"/>
                                        <p:tgtEl>
                                          <p:spTgt spid="1136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1" nodeType="clickEffect">
                                  <p:stCondLst>
                                    <p:cond delay="0"/>
                                  </p:stCondLst>
                                  <p:childTnLst>
                                    <p:set>
                                      <p:cBhvr>
                                        <p:cTn id="20" dur="1" fill="hold">
                                          <p:stCondLst>
                                            <p:cond delay="0"/>
                                          </p:stCondLst>
                                        </p:cTn>
                                        <p:tgtEl>
                                          <p:spTgt spid="113674"/>
                                        </p:tgtEl>
                                        <p:attrNameLst>
                                          <p:attrName>style.visibility</p:attrName>
                                        </p:attrNameLst>
                                      </p:cBhvr>
                                      <p:to>
                                        <p:strVal val="visible"/>
                                      </p:to>
                                    </p:set>
                                    <p:animEffect transition="in" filter="checkerboard(across)">
                                      <p:cBhvr>
                                        <p:cTn id="21" dur="500"/>
                                        <p:tgtEl>
                                          <p:spTgt spid="1136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13668"/>
                                        </p:tgtEl>
                                        <p:attrNameLst>
                                          <p:attrName>style.visibility</p:attrName>
                                        </p:attrNameLst>
                                      </p:cBhvr>
                                      <p:to>
                                        <p:strVal val="visible"/>
                                      </p:to>
                                    </p:set>
                                    <p:animEffect transition="in" filter="box(in)">
                                      <p:cBhvr>
                                        <p:cTn id="26" dur="500"/>
                                        <p:tgtEl>
                                          <p:spTgt spid="11366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13669"/>
                                        </p:tgtEl>
                                        <p:attrNameLst>
                                          <p:attrName>style.visibility</p:attrName>
                                        </p:attrNameLst>
                                      </p:cBhvr>
                                      <p:to>
                                        <p:strVal val="visible"/>
                                      </p:to>
                                    </p:set>
                                    <p:animEffect transition="in" filter="box(in)">
                                      <p:cBhvr>
                                        <p:cTn id="31" dur="500"/>
                                        <p:tgtEl>
                                          <p:spTgt spid="1136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13670"/>
                                        </p:tgtEl>
                                        <p:attrNameLst>
                                          <p:attrName>style.visibility</p:attrName>
                                        </p:attrNameLst>
                                      </p:cBhvr>
                                      <p:to>
                                        <p:strVal val="visible"/>
                                      </p:to>
                                    </p:set>
                                    <p:animEffect transition="in" filter="box(in)">
                                      <p:cBhvr>
                                        <p:cTn id="36" dur="500"/>
                                        <p:tgtEl>
                                          <p:spTgt spid="113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8" grpId="0" animBg="1"/>
      <p:bldP spid="113669" grpId="0" animBg="1"/>
      <p:bldP spid="113670" grpId="0" animBg="1"/>
      <p:bldP spid="113674" grpId="0"/>
      <p:bldP spid="113674" grpId="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9" name="Rectangle 3"/>
          <p:cNvSpPr>
            <a:spLocks noGrp="1" noChangeArrowheads="1"/>
          </p:cNvSpPr>
          <p:nvPr>
            <p:ph type="title"/>
          </p:nvPr>
        </p:nvSpPr>
        <p:spPr>
          <a:xfrm>
            <a:off x="457200" y="464592"/>
            <a:ext cx="8229600" cy="769441"/>
          </a:xfrm>
          <a:solidFill>
            <a:schemeClr val="accent5">
              <a:lumMod val="20000"/>
              <a:lumOff val="80000"/>
            </a:schemeClr>
          </a:solidFill>
        </p:spPr>
        <p:txBody>
          <a:bodyPr>
            <a:spAutoFit/>
          </a:bodyPr>
          <a:lstStyle/>
          <a:p>
            <a:r>
              <a:rPr lang="en-US" b="1" dirty="0" smtClean="0">
                <a:solidFill>
                  <a:srgbClr val="FF0000"/>
                </a:solidFill>
                <a:latin typeface="Arial" panose="020B0604020202020204" pitchFamily="34" charset="0"/>
                <a:cs typeface="Arial" panose="020B0604020202020204" pitchFamily="34" charset="0"/>
              </a:rPr>
              <a:t>Visual </a:t>
            </a:r>
            <a:r>
              <a:rPr lang="en-US" b="1" dirty="0">
                <a:solidFill>
                  <a:srgbClr val="FF0000"/>
                </a:solidFill>
                <a:latin typeface="Arial" panose="020B0604020202020204" pitchFamily="34" charset="0"/>
                <a:cs typeface="Arial" panose="020B0604020202020204" pitchFamily="34" charset="0"/>
              </a:rPr>
              <a:t>Abnormalities</a:t>
            </a:r>
          </a:p>
        </p:txBody>
      </p:sp>
      <p:sp>
        <p:nvSpPr>
          <p:cNvPr id="16" name="Date Placeholder 3"/>
          <p:cNvSpPr>
            <a:spLocks noGrp="1"/>
          </p:cNvSpPr>
          <p:nvPr>
            <p:ph type="dt" sz="half" idx="10"/>
          </p:nvPr>
        </p:nvSpPr>
        <p:spPr/>
        <p:txBody>
          <a:bodyPr/>
          <a:lstStyle/>
          <a:p>
            <a:fld id="{9FCF0492-4A5E-42E8-AC08-1B66DD19128C}" type="datetime1">
              <a:rPr lang="ar-SA">
                <a:solidFill>
                  <a:srgbClr val="FFFFFF"/>
                </a:solidFill>
              </a:rPr>
              <a:pPr/>
              <a:t>11/02/1442</a:t>
            </a:fld>
            <a:endParaRPr lang="en-US">
              <a:solidFill>
                <a:srgbClr val="FFFFFF"/>
              </a:solidFill>
            </a:endParaRPr>
          </a:p>
        </p:txBody>
      </p:sp>
      <p:sp>
        <p:nvSpPr>
          <p:cNvPr id="17" name="Slide Number Placeholder 5"/>
          <p:cNvSpPr>
            <a:spLocks noGrp="1"/>
          </p:cNvSpPr>
          <p:nvPr>
            <p:ph type="sldNum" sz="quarter" idx="12"/>
          </p:nvPr>
        </p:nvSpPr>
        <p:spPr/>
        <p:txBody>
          <a:bodyPr/>
          <a:lstStyle/>
          <a:p>
            <a:fld id="{7AE1C7A0-674D-4D90-AC7E-45E19AFB4968}" type="slidenum">
              <a:rPr lang="en-US">
                <a:solidFill>
                  <a:srgbClr val="FFFFFF"/>
                </a:solidFill>
              </a:rPr>
              <a:pPr/>
              <a:t>39</a:t>
            </a:fld>
            <a:endParaRPr lang="en-US">
              <a:solidFill>
                <a:srgbClr val="FFFFFF"/>
              </a:solidFill>
            </a:endParaRPr>
          </a:p>
        </p:txBody>
      </p:sp>
      <p:sp>
        <p:nvSpPr>
          <p:cNvPr id="219138"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srgbClr val="FFFFFF"/>
                </a:solidFill>
                <a:latin typeface="Times New Roman" pitchFamily="18" charset="0"/>
              </a:rPr>
              <a:t>Figure 17.11</a:t>
            </a:r>
          </a:p>
        </p:txBody>
      </p:sp>
      <p:pic>
        <p:nvPicPr>
          <p:cNvPr id="219140" name="Picture 4"/>
          <p:cNvPicPr>
            <a:picLocks noChangeAspect="1" noChangeArrowheads="1"/>
          </p:cNvPicPr>
          <p:nvPr/>
        </p:nvPicPr>
        <p:blipFill>
          <a:blip r:embed="rId3" cstate="print"/>
          <a:srcRect b="4546"/>
          <a:stretch>
            <a:fillRect/>
          </a:stretch>
        </p:blipFill>
        <p:spPr bwMode="auto">
          <a:xfrm>
            <a:off x="152400" y="1125538"/>
            <a:ext cx="8991600" cy="4957762"/>
          </a:xfrm>
          <a:prstGeom prst="rect">
            <a:avLst/>
          </a:prstGeom>
          <a:noFill/>
        </p:spPr>
      </p:pic>
      <p:sp>
        <p:nvSpPr>
          <p:cNvPr id="219141" name="Text Box 5"/>
          <p:cNvSpPr txBox="1">
            <a:spLocks noChangeArrowheads="1"/>
          </p:cNvSpPr>
          <p:nvPr/>
        </p:nvSpPr>
        <p:spPr bwMode="auto">
          <a:xfrm>
            <a:off x="2051050" y="6092825"/>
            <a:ext cx="1512888"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latin typeface="Tahoma" pitchFamily="34" charset="0"/>
              </a:rPr>
              <a:t>Biconcave lens</a:t>
            </a:r>
          </a:p>
        </p:txBody>
      </p:sp>
      <p:sp>
        <p:nvSpPr>
          <p:cNvPr id="219142" name="Text Box 6"/>
          <p:cNvSpPr txBox="1">
            <a:spLocks noChangeArrowheads="1"/>
          </p:cNvSpPr>
          <p:nvPr/>
        </p:nvSpPr>
        <p:spPr bwMode="auto">
          <a:xfrm>
            <a:off x="5795963" y="6092825"/>
            <a:ext cx="1512887"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latin typeface="Tahoma" pitchFamily="34" charset="0"/>
              </a:rPr>
              <a:t>Biconvex lens </a:t>
            </a:r>
          </a:p>
        </p:txBody>
      </p:sp>
      <p:sp>
        <p:nvSpPr>
          <p:cNvPr id="219143" name="Line 7"/>
          <p:cNvSpPr>
            <a:spLocks noChangeShapeType="1"/>
          </p:cNvSpPr>
          <p:nvPr/>
        </p:nvSpPr>
        <p:spPr bwMode="auto">
          <a:xfrm flipV="1">
            <a:off x="3462291" y="5661024"/>
            <a:ext cx="245613" cy="504825"/>
          </a:xfrm>
          <a:prstGeom prst="line">
            <a:avLst/>
          </a:prstGeom>
          <a:noFill/>
          <a:ln w="57150">
            <a:solidFill>
              <a:srgbClr val="FF3399"/>
            </a:solidFill>
            <a:round/>
            <a:headEnd/>
            <a:tailEnd type="triangle" w="med" len="med"/>
          </a:ln>
          <a:effectLst/>
        </p:spPr>
        <p:txBody>
          <a:bodyPr/>
          <a:lstStyle/>
          <a:p>
            <a:endParaRPr lang="en-US">
              <a:solidFill>
                <a:srgbClr val="FFFFFF"/>
              </a:solidFill>
            </a:endParaRPr>
          </a:p>
        </p:txBody>
      </p:sp>
      <p:sp>
        <p:nvSpPr>
          <p:cNvPr id="219144" name="Line 8"/>
          <p:cNvSpPr>
            <a:spLocks noChangeShapeType="1"/>
          </p:cNvSpPr>
          <p:nvPr/>
        </p:nvSpPr>
        <p:spPr bwMode="auto">
          <a:xfrm flipV="1">
            <a:off x="6588125" y="5661025"/>
            <a:ext cx="215900" cy="504825"/>
          </a:xfrm>
          <a:prstGeom prst="line">
            <a:avLst/>
          </a:prstGeom>
          <a:noFill/>
          <a:ln w="57150">
            <a:solidFill>
              <a:srgbClr val="FF3399"/>
            </a:solidFill>
            <a:round/>
            <a:headEnd/>
            <a:tailEnd type="triangle" w="med" len="med"/>
          </a:ln>
          <a:effectLst/>
        </p:spPr>
        <p:txBody>
          <a:bodyPr/>
          <a:lstStyle/>
          <a:p>
            <a:endParaRPr lang="en-US">
              <a:solidFill>
                <a:srgbClr val="FFFFFF"/>
              </a:solidFill>
            </a:endParaRPr>
          </a:p>
        </p:txBody>
      </p:sp>
      <p:sp>
        <p:nvSpPr>
          <p:cNvPr id="219145" name="Text Box 9"/>
          <p:cNvSpPr txBox="1">
            <a:spLocks noChangeArrowheads="1"/>
          </p:cNvSpPr>
          <p:nvPr/>
        </p:nvSpPr>
        <p:spPr bwMode="auto">
          <a:xfrm>
            <a:off x="395288" y="3573463"/>
            <a:ext cx="1295400" cy="366712"/>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Normal</a:t>
            </a:r>
          </a:p>
        </p:txBody>
      </p:sp>
      <p:sp>
        <p:nvSpPr>
          <p:cNvPr id="219147" name="Text Box 11"/>
          <p:cNvSpPr txBox="1">
            <a:spLocks noChangeArrowheads="1"/>
          </p:cNvSpPr>
          <p:nvPr/>
        </p:nvSpPr>
        <p:spPr bwMode="auto">
          <a:xfrm>
            <a:off x="3059113" y="2997200"/>
            <a:ext cx="1152525" cy="641350"/>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Short-sighted </a:t>
            </a:r>
          </a:p>
        </p:txBody>
      </p:sp>
      <p:sp>
        <p:nvSpPr>
          <p:cNvPr id="219148" name="Text Box 12"/>
          <p:cNvSpPr txBox="1">
            <a:spLocks noChangeArrowheads="1"/>
          </p:cNvSpPr>
          <p:nvPr/>
        </p:nvSpPr>
        <p:spPr bwMode="auto">
          <a:xfrm>
            <a:off x="6227763" y="2852738"/>
            <a:ext cx="1081087" cy="641350"/>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Long-shghted</a:t>
            </a:r>
          </a:p>
        </p:txBody>
      </p:sp>
      <p:sp>
        <p:nvSpPr>
          <p:cNvPr id="219149" name="Line 13"/>
          <p:cNvSpPr>
            <a:spLocks noChangeShapeType="1"/>
          </p:cNvSpPr>
          <p:nvPr/>
        </p:nvSpPr>
        <p:spPr bwMode="auto">
          <a:xfrm flipV="1">
            <a:off x="1258888" y="3500438"/>
            <a:ext cx="288925" cy="215900"/>
          </a:xfrm>
          <a:prstGeom prst="line">
            <a:avLst/>
          </a:prstGeom>
          <a:noFill/>
          <a:ln w="9525">
            <a:solidFill>
              <a:schemeClr val="tx1"/>
            </a:solidFill>
            <a:round/>
            <a:headEnd/>
            <a:tailEnd type="triangle" w="med" len="med"/>
          </a:ln>
          <a:effectLst/>
        </p:spPr>
        <p:txBody>
          <a:bodyPr/>
          <a:lstStyle/>
          <a:p>
            <a:endParaRPr lang="en-US">
              <a:solidFill>
                <a:srgbClr val="FFFFFF"/>
              </a:solidFill>
            </a:endParaRPr>
          </a:p>
        </p:txBody>
      </p:sp>
      <p:sp>
        <p:nvSpPr>
          <p:cNvPr id="219150" name="Line 14"/>
          <p:cNvSpPr>
            <a:spLocks noChangeShapeType="1"/>
          </p:cNvSpPr>
          <p:nvPr/>
        </p:nvSpPr>
        <p:spPr bwMode="auto">
          <a:xfrm flipV="1">
            <a:off x="4067175" y="3141663"/>
            <a:ext cx="576263" cy="142875"/>
          </a:xfrm>
          <a:prstGeom prst="line">
            <a:avLst/>
          </a:prstGeom>
          <a:noFill/>
          <a:ln w="38100">
            <a:solidFill>
              <a:schemeClr val="accent2"/>
            </a:solidFill>
            <a:round/>
            <a:headEnd/>
            <a:tailEnd type="arrow" w="med" len="med"/>
          </a:ln>
          <a:effectLst/>
        </p:spPr>
        <p:txBody>
          <a:bodyPr/>
          <a:lstStyle/>
          <a:p>
            <a:endParaRPr lang="en-US">
              <a:solidFill>
                <a:srgbClr val="FFFFFF"/>
              </a:solidFill>
            </a:endParaRPr>
          </a:p>
        </p:txBody>
      </p:sp>
      <p:sp>
        <p:nvSpPr>
          <p:cNvPr id="219151" name="Line 15"/>
          <p:cNvSpPr>
            <a:spLocks noChangeShapeType="1"/>
          </p:cNvSpPr>
          <p:nvPr/>
        </p:nvSpPr>
        <p:spPr bwMode="auto">
          <a:xfrm flipV="1">
            <a:off x="7092950" y="2781300"/>
            <a:ext cx="287338" cy="360363"/>
          </a:xfrm>
          <a:prstGeom prst="line">
            <a:avLst/>
          </a:prstGeom>
          <a:noFill/>
          <a:ln w="38100">
            <a:solidFill>
              <a:schemeClr val="accent2"/>
            </a:solidFill>
            <a:round/>
            <a:headEnd/>
            <a:tailEnd type="arrow" w="med" len="med"/>
          </a:ln>
          <a:effectLst/>
        </p:spPr>
        <p:txBody>
          <a:bodyPr/>
          <a:lstStyle/>
          <a:p>
            <a:endParaRPr lang="en-US">
              <a:solidFill>
                <a:srgbClr val="FFFFFF"/>
              </a:solidFill>
            </a:endParaRPr>
          </a:p>
        </p:txBody>
      </p:sp>
      <p:sp>
        <p:nvSpPr>
          <p:cNvPr id="219152" name="Line 16"/>
          <p:cNvSpPr>
            <a:spLocks noChangeShapeType="1"/>
          </p:cNvSpPr>
          <p:nvPr/>
        </p:nvSpPr>
        <p:spPr bwMode="auto">
          <a:xfrm flipV="1">
            <a:off x="1258888" y="3141663"/>
            <a:ext cx="217487" cy="574675"/>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Tree>
    <p:extLst>
      <p:ext uri="{BB962C8B-B14F-4D97-AF65-F5344CB8AC3E}">
        <p14:creationId xmlns:p14="http://schemas.microsoft.com/office/powerpoint/2010/main" val="4091339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dissolve">
                                      <p:cBhvr>
                                        <p:cTn id="7" dur="500"/>
                                        <p:tgtEl>
                                          <p:spTgt spid="21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1"/>
            <a:ext cx="8229600" cy="693738"/>
          </a:xfrm>
          <a:solidFill>
            <a:schemeClr val="accent5">
              <a:lumMod val="20000"/>
              <a:lumOff val="80000"/>
            </a:schemeClr>
          </a:solidFill>
        </p:spPr>
        <p:txBody>
          <a:bodyPr>
            <a:normAutofit/>
          </a:bodyPr>
          <a:lstStyle/>
          <a:p>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eye consists of 3 layers </a:t>
            </a:r>
            <a:r>
              <a:rPr lang="en-US"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88419" name="Rectangle 3"/>
          <p:cNvSpPr>
            <a:spLocks noGrp="1" noChangeArrowheads="1"/>
          </p:cNvSpPr>
          <p:nvPr>
            <p:ph idx="1"/>
          </p:nvPr>
        </p:nvSpPr>
        <p:spPr>
          <a:xfrm>
            <a:off x="0" y="836712"/>
            <a:ext cx="4283968" cy="5688632"/>
          </a:xfrm>
          <a:ln w="28575">
            <a:solidFill>
              <a:schemeClr val="tx1"/>
            </a:solidFill>
          </a:ln>
        </p:spPr>
        <p:txBody>
          <a:bodyPr/>
          <a:lstStyle/>
          <a:p>
            <a:pPr marL="990600" lvl="1" indent="-533400">
              <a:lnSpc>
                <a:spcPct val="90000"/>
              </a:lnSpc>
              <a:buNone/>
            </a:pPr>
            <a:endParaRPr lang="en-US" sz="2000" b="1" u="sng" dirty="0" smtClean="0">
              <a:solidFill>
                <a:srgbClr val="C00000"/>
              </a:solidFill>
              <a:effectLst/>
            </a:endParaRPr>
          </a:p>
          <a:p>
            <a:pPr marL="990600" lvl="1" indent="-533400">
              <a:lnSpc>
                <a:spcPct val="90000"/>
              </a:lnSpc>
              <a:buNone/>
            </a:pPr>
            <a:r>
              <a:rPr lang="en-US" sz="2400" b="1" u="sng" dirty="0" smtClean="0">
                <a:solidFill>
                  <a:srgbClr val="C00000"/>
                </a:solidFill>
                <a:effectLst/>
                <a:latin typeface="Comic Sans MS" panose="030F0702030302020204" pitchFamily="66" charset="0"/>
              </a:rPr>
              <a:t>1</a:t>
            </a:r>
            <a:r>
              <a:rPr lang="en-US" sz="2400" b="1" u="sng" dirty="0">
                <a:solidFill>
                  <a:srgbClr val="C00000"/>
                </a:solidFill>
                <a:effectLst/>
                <a:latin typeface="Comic Sans MS" pitchFamily="66" charset="0"/>
              </a:rPr>
              <a:t>/  Outer </a:t>
            </a:r>
            <a:r>
              <a:rPr lang="en-US" sz="2400" b="1" u="sng" dirty="0" smtClean="0">
                <a:solidFill>
                  <a:srgbClr val="C00000"/>
                </a:solidFill>
                <a:effectLst/>
                <a:latin typeface="Comic Sans MS" pitchFamily="66" charset="0"/>
              </a:rPr>
              <a:t>fibrous layer</a:t>
            </a:r>
          </a:p>
          <a:p>
            <a:pPr marL="990600" lvl="1" indent="-533400">
              <a:lnSpc>
                <a:spcPct val="90000"/>
              </a:lnSpc>
              <a:buNone/>
            </a:pPr>
            <a:r>
              <a:rPr lang="en-US" sz="2400" b="1" dirty="0" smtClean="0">
                <a:solidFill>
                  <a:srgbClr val="C00000"/>
                </a:solidFill>
                <a:latin typeface="Comic Sans MS" pitchFamily="66" charset="0"/>
              </a:rPr>
              <a:t> </a:t>
            </a:r>
            <a:r>
              <a:rPr lang="en-US" sz="2000" dirty="0" smtClean="0">
                <a:latin typeface="Comic Sans MS" pitchFamily="66" charset="0"/>
              </a:rPr>
              <a:t>consists of </a:t>
            </a:r>
            <a:r>
              <a:rPr lang="en-US" sz="2000" dirty="0" smtClean="0">
                <a:latin typeface="Comic Sans MS" pitchFamily="66" charset="0"/>
                <a:sym typeface="Wingdings" pitchFamily="2" charset="2"/>
              </a:rPr>
              <a:t>:</a:t>
            </a:r>
          </a:p>
          <a:p>
            <a:pPr marL="990600" lvl="1" indent="-533400">
              <a:lnSpc>
                <a:spcPct val="90000"/>
              </a:lnSpc>
              <a:buNone/>
            </a:pPr>
            <a:endParaRPr lang="en-US" sz="2000" dirty="0" smtClean="0">
              <a:latin typeface="Comic Sans MS" pitchFamily="66" charset="0"/>
              <a:sym typeface="Wingdings" pitchFamily="2" charset="2"/>
            </a:endParaRPr>
          </a:p>
          <a:p>
            <a:pPr lvl="1">
              <a:lnSpc>
                <a:spcPct val="90000"/>
              </a:lnSpc>
              <a:buClr>
                <a:srgbClr val="FF0000"/>
              </a:buClr>
              <a:buFont typeface="Arial" panose="020B0604020202020204" pitchFamily="34" charset="0"/>
              <a:buChar char="•"/>
            </a:pPr>
            <a:r>
              <a:rPr lang="en-US" sz="2000" dirty="0" smtClean="0">
                <a:latin typeface="Comic Sans MS" pitchFamily="66" charset="0"/>
              </a:rPr>
              <a:t>(a) Sclera</a:t>
            </a:r>
          </a:p>
          <a:p>
            <a:pPr lvl="1">
              <a:lnSpc>
                <a:spcPct val="90000"/>
              </a:lnSpc>
              <a:buClr>
                <a:srgbClr val="FF0000"/>
              </a:buClr>
              <a:buFont typeface="Arial" panose="020B0604020202020204" pitchFamily="34" charset="0"/>
              <a:buChar char="•"/>
            </a:pPr>
            <a:r>
              <a:rPr lang="en-US" sz="2000" dirty="0" smtClean="0">
                <a:latin typeface="Comic Sans MS" pitchFamily="66" charset="0"/>
              </a:rPr>
              <a:t>(b) Cornea</a:t>
            </a:r>
          </a:p>
          <a:p>
            <a:pPr marL="457200" lvl="1" indent="0">
              <a:lnSpc>
                <a:spcPct val="90000"/>
              </a:lnSpc>
              <a:buClr>
                <a:srgbClr val="FF0000"/>
              </a:buClr>
              <a:buNone/>
            </a:pPr>
            <a:endParaRPr lang="en-US" sz="2000" dirty="0" smtClean="0">
              <a:latin typeface="Comic Sans MS" pitchFamily="66" charset="0"/>
            </a:endParaRPr>
          </a:p>
          <a:p>
            <a:pPr marL="571500" indent="-457200">
              <a:lnSpc>
                <a:spcPct val="90000"/>
              </a:lnSpc>
              <a:buClr>
                <a:srgbClr val="FF0000"/>
              </a:buClr>
            </a:pPr>
            <a:r>
              <a:rPr lang="en-US" sz="2000" dirty="0" smtClean="0">
                <a:solidFill>
                  <a:srgbClr val="C00000"/>
                </a:solidFill>
                <a:latin typeface="Comic Sans MS" pitchFamily="66" charset="0"/>
              </a:rPr>
              <a:t>Cornea</a:t>
            </a:r>
            <a:r>
              <a:rPr lang="en-US" sz="2000" dirty="0" smtClean="0">
                <a:latin typeface="Comic Sans MS" pitchFamily="66" charset="0"/>
              </a:rPr>
              <a:t> is transparent anterior portion</a:t>
            </a:r>
          </a:p>
          <a:p>
            <a:pPr marL="571500" indent="-457200">
              <a:lnSpc>
                <a:spcPct val="90000"/>
              </a:lnSpc>
              <a:buClr>
                <a:srgbClr val="FF0000"/>
              </a:buClr>
            </a:pPr>
            <a:r>
              <a:rPr lang="en-US" sz="2000" dirty="0" smtClean="0">
                <a:solidFill>
                  <a:srgbClr val="C00000"/>
                </a:solidFill>
                <a:latin typeface="Comic Sans MS" pitchFamily="66" charset="0"/>
              </a:rPr>
              <a:t>Conjunctiva </a:t>
            </a:r>
            <a:r>
              <a:rPr lang="en-US" sz="2000" dirty="0" smtClean="0">
                <a:latin typeface="Comic Sans MS" pitchFamily="66" charset="0"/>
              </a:rPr>
              <a:t> lines the eyelids and covers the sclera. </a:t>
            </a:r>
          </a:p>
          <a:p>
            <a:pPr marL="571500" indent="-457200">
              <a:lnSpc>
                <a:spcPct val="90000"/>
              </a:lnSpc>
              <a:buClr>
                <a:srgbClr val="FF0000"/>
              </a:buClr>
            </a:pPr>
            <a:r>
              <a:rPr lang="en-US" sz="2000" dirty="0" smtClean="0">
                <a:latin typeface="Comic Sans MS" pitchFamily="66" charset="0"/>
              </a:rPr>
              <a:t>It </a:t>
            </a:r>
            <a:r>
              <a:rPr lang="en-US" sz="2000" dirty="0">
                <a:latin typeface="Comic Sans MS" pitchFamily="66" charset="0"/>
              </a:rPr>
              <a:t>is a transparent epithelium </a:t>
            </a:r>
            <a:r>
              <a:rPr lang="en-US" sz="2000" dirty="0" smtClean="0">
                <a:latin typeface="Comic Sans MS" panose="030F0702030302020204" pitchFamily="66" charset="0"/>
              </a:rPr>
              <a:t>covered with mucus and tear and prevent entrance of  microbes and dust into the eye</a:t>
            </a:r>
          </a:p>
        </p:txBody>
      </p:sp>
      <p:sp>
        <p:nvSpPr>
          <p:cNvPr id="5" name="Slide Number Placeholder 5"/>
          <p:cNvSpPr>
            <a:spLocks noGrp="1"/>
          </p:cNvSpPr>
          <p:nvPr>
            <p:ph type="sldNum" sz="quarter" idx="12"/>
          </p:nvPr>
        </p:nvSpPr>
        <p:spPr/>
        <p:txBody>
          <a:bodyPr/>
          <a:lstStyle/>
          <a:p>
            <a:fld id="{EC5FC869-9ECF-4FF4-AC3F-714AF02363EC}" type="slidenum">
              <a:rPr lang="en-US"/>
              <a:pPr/>
              <a:t>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980728"/>
            <a:ext cx="475252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8419">
                                            <p:txEl>
                                              <p:pRg st="1" end="1"/>
                                            </p:txEl>
                                          </p:spTgt>
                                        </p:tgtEl>
                                        <p:attrNameLst>
                                          <p:attrName>style.visibility</p:attrName>
                                        </p:attrNameLst>
                                      </p:cBhvr>
                                      <p:to>
                                        <p:strVal val="visible"/>
                                      </p:to>
                                    </p:set>
                                    <p:animEffect transition="in" filter="fade">
                                      <p:cBhvr>
                                        <p:cTn id="7" dur="1000"/>
                                        <p:tgtEl>
                                          <p:spTgt spid="188419">
                                            <p:txEl>
                                              <p:pRg st="1" end="1"/>
                                            </p:txEl>
                                          </p:spTgt>
                                        </p:tgtEl>
                                      </p:cBhvr>
                                    </p:animEffect>
                                    <p:anim calcmode="lin" valueType="num">
                                      <p:cBhvr>
                                        <p:cTn id="8" dur="1000" fill="hold"/>
                                        <p:tgtEl>
                                          <p:spTgt spid="1884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884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8419">
                                            <p:txEl>
                                              <p:pRg st="2" end="2"/>
                                            </p:txEl>
                                          </p:spTgt>
                                        </p:tgtEl>
                                        <p:attrNameLst>
                                          <p:attrName>style.visibility</p:attrName>
                                        </p:attrNameLst>
                                      </p:cBhvr>
                                      <p:to>
                                        <p:strVal val="visible"/>
                                      </p:to>
                                    </p:set>
                                    <p:animEffect transition="in" filter="fade">
                                      <p:cBhvr>
                                        <p:cTn id="14" dur="1000"/>
                                        <p:tgtEl>
                                          <p:spTgt spid="188419">
                                            <p:txEl>
                                              <p:pRg st="2" end="2"/>
                                            </p:txEl>
                                          </p:spTgt>
                                        </p:tgtEl>
                                      </p:cBhvr>
                                    </p:animEffect>
                                    <p:anim calcmode="lin" valueType="num">
                                      <p:cBhvr>
                                        <p:cTn id="15" dur="1000" fill="hold"/>
                                        <p:tgtEl>
                                          <p:spTgt spid="18841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884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8841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88419">
                                            <p:txEl>
                                              <p:pRg st="5" end="5"/>
                                            </p:txEl>
                                          </p:spTgt>
                                        </p:tgtEl>
                                        <p:attrNameLst>
                                          <p:attrName>style.visibility</p:attrName>
                                        </p:attrNameLst>
                                      </p:cBhvr>
                                      <p:to>
                                        <p:strVal val="visible"/>
                                      </p:to>
                                    </p:set>
                                    <p:anim calcmode="lin" valueType="num">
                                      <p:cBhvr>
                                        <p:cTn id="28"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188419">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188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14290"/>
            <a:ext cx="7786742" cy="1162050"/>
          </a:xfrm>
          <a:solidFill>
            <a:schemeClr val="accent5">
              <a:lumMod val="20000"/>
              <a:lumOff val="80000"/>
            </a:schemeClr>
          </a:solidFill>
        </p:spPr>
        <p:txBody>
          <a:bodyPr>
            <a:normAutofit/>
          </a:bodyPr>
          <a:lstStyle/>
          <a:p>
            <a:pPr algn="ct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Astigmatism </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575050" y="2073424"/>
            <a:ext cx="5111750" cy="2252365"/>
          </a:xfrm>
          <a:prstGeom prst="roundRect">
            <a:avLst>
              <a:gd name="adj" fmla="val 8594"/>
            </a:avLst>
          </a:prstGeom>
          <a:solidFill>
            <a:srgbClr val="FFFFFF">
              <a:shade val="85000"/>
            </a:srgbClr>
          </a:solidFill>
          <a:ln w="12700">
            <a:solidFill>
              <a:srgbClr val="FF00FF"/>
            </a:solidFill>
          </a:ln>
          <a:effectLst>
            <a:reflection blurRad="12700" stA="38000" endPos="28000" dist="5000" dir="5400000" sy="-100000" algn="bl" rotWithShape="0"/>
          </a:effectLst>
        </p:spPr>
      </p:pic>
      <p:sp>
        <p:nvSpPr>
          <p:cNvPr id="4" name="Text Placeholder 3"/>
          <p:cNvSpPr>
            <a:spLocks noGrp="1"/>
          </p:cNvSpPr>
          <p:nvPr>
            <p:ph type="body" sz="half" idx="2"/>
          </p:nvPr>
        </p:nvSpPr>
        <p:spPr>
          <a:ln w="19050">
            <a:solidFill>
              <a:schemeClr val="accent2"/>
            </a:solidFill>
          </a:ln>
        </p:spPr>
        <p:txBody>
          <a:bodyPr>
            <a:normAutofit/>
          </a:bodyPr>
          <a:lstStyle/>
          <a:p>
            <a:pPr eaLnBrk="1" hangingPunct="1">
              <a:lnSpc>
                <a:spcPct val="90000"/>
              </a:lnSpc>
              <a:defRPr/>
            </a:pPr>
            <a:endParaRPr lang="en-US" sz="1800" dirty="0" smtClean="0">
              <a:solidFill>
                <a:srgbClr val="FF0000"/>
              </a:solidFill>
              <a:effectLst/>
              <a:latin typeface="Comic Sans MS" pitchFamily="66" charset="0"/>
            </a:endParaRPr>
          </a:p>
          <a:p>
            <a:pPr marL="285750" indent="-285750" eaLnBrk="1" hangingPunct="1">
              <a:lnSpc>
                <a:spcPct val="90000"/>
              </a:lnSpc>
              <a:buClr>
                <a:srgbClr val="FF0000"/>
              </a:buClr>
              <a:buFont typeface="Wingdings" panose="05000000000000000000" pitchFamily="2" charset="2"/>
              <a:buChar char="§"/>
              <a:defRPr/>
            </a:pPr>
            <a:r>
              <a:rPr lang="en-US" sz="1800" dirty="0" smtClean="0">
                <a:effectLst/>
                <a:latin typeface="Comic Sans MS" pitchFamily="66" charset="0"/>
              </a:rPr>
              <a:t> </a:t>
            </a:r>
            <a:r>
              <a:rPr lang="en-US" sz="2000" dirty="0" smtClean="0">
                <a:effectLst/>
                <a:latin typeface="Comic Sans MS" pitchFamily="66" charset="0"/>
              </a:rPr>
              <a:t>Uneven &amp;  ununiformed corneal curvature, very rare ununiformed lens curvature</a:t>
            </a:r>
          </a:p>
          <a:p>
            <a:pPr marL="285750" indent="-285750" eaLnBrk="1" hangingPunct="1">
              <a:lnSpc>
                <a:spcPct val="90000"/>
              </a:lnSpc>
              <a:buClr>
                <a:srgbClr val="FF0000"/>
              </a:buClr>
              <a:buFont typeface="Wingdings" panose="05000000000000000000" pitchFamily="2" charset="2"/>
              <a:buChar char="§"/>
              <a:defRPr/>
            </a:pPr>
            <a:r>
              <a:rPr lang="en-US" sz="2000" dirty="0" smtClean="0">
                <a:effectLst/>
                <a:latin typeface="Comic Sans MS" pitchFamily="66" charset="0"/>
              </a:rPr>
              <a:t>Rays refracted to  diff focus---------blurred vision</a:t>
            </a:r>
          </a:p>
          <a:p>
            <a:pPr marL="285750" indent="-285750" eaLnBrk="1" hangingPunct="1">
              <a:lnSpc>
                <a:spcPct val="90000"/>
              </a:lnSpc>
              <a:buClr>
                <a:srgbClr val="FF0000"/>
              </a:buClr>
              <a:buFont typeface="Wingdings" panose="05000000000000000000" pitchFamily="2" charset="2"/>
              <a:buChar char="§"/>
              <a:defRPr/>
            </a:pPr>
            <a:endParaRPr lang="en-US" sz="2000" dirty="0" smtClean="0">
              <a:effectLst/>
              <a:latin typeface="Comic Sans MS" pitchFamily="66" charset="0"/>
            </a:endParaRPr>
          </a:p>
          <a:p>
            <a:pPr marL="285750" indent="-285750" eaLnBrk="1" hangingPunct="1">
              <a:lnSpc>
                <a:spcPct val="90000"/>
              </a:lnSpc>
              <a:buClr>
                <a:srgbClr val="FF0000"/>
              </a:buClr>
              <a:buFont typeface="Wingdings" panose="05000000000000000000" pitchFamily="2" charset="2"/>
              <a:buChar char="§"/>
              <a:defRPr/>
            </a:pPr>
            <a:r>
              <a:rPr lang="en-US" sz="2000" dirty="0" smtClean="0">
                <a:effectLst/>
                <a:latin typeface="Comic Sans MS" pitchFamily="66" charset="0"/>
              </a:rPr>
              <a:t>Correction by </a:t>
            </a:r>
            <a:r>
              <a:rPr lang="en-US" sz="2000" dirty="0" smtClean="0">
                <a:solidFill>
                  <a:srgbClr val="FF3399"/>
                </a:solidFill>
                <a:effectLst>
                  <a:outerShdw blurRad="38100" dist="38100" dir="2700000" algn="tl">
                    <a:srgbClr val="000000">
                      <a:alpha val="43137"/>
                    </a:srgbClr>
                  </a:outerShdw>
                </a:effectLst>
                <a:latin typeface="Comic Sans MS" pitchFamily="66" charset="0"/>
              </a:rPr>
              <a:t>cylindrical lens</a:t>
            </a:r>
          </a:p>
          <a:p>
            <a:pPr marL="285750" indent="-285750" eaLnBrk="1" hangingPunct="1">
              <a:lnSpc>
                <a:spcPct val="90000"/>
              </a:lnSpc>
              <a:buClr>
                <a:srgbClr val="FF0000"/>
              </a:buClr>
              <a:buFont typeface="Wingdings" panose="05000000000000000000" pitchFamily="2" charset="2"/>
              <a:buChar char="§"/>
              <a:defRPr/>
            </a:pPr>
            <a:endParaRPr lang="en-US" sz="2000" dirty="0" smtClean="0"/>
          </a:p>
        </p:txBody>
      </p:sp>
      <p:sp>
        <p:nvSpPr>
          <p:cNvPr id="5" name="Slide Number Placeholder 4"/>
          <p:cNvSpPr>
            <a:spLocks noGrp="1"/>
          </p:cNvSpPr>
          <p:nvPr>
            <p:ph type="sldNum" sz="quarter" idx="12"/>
          </p:nvPr>
        </p:nvSpPr>
        <p:spPr/>
        <p:txBody>
          <a:bodyPr/>
          <a:lstStyle/>
          <a:p>
            <a:fld id="{D91677B5-6ECE-439D-8475-CDC86B358626}" type="slidenum">
              <a:rPr lang="en-US" smtClean="0"/>
              <a:pPr/>
              <a:t>40</a:t>
            </a:fld>
            <a:endParaRPr lang="en-US"/>
          </a:p>
        </p:txBody>
      </p:sp>
      <p:pic>
        <p:nvPicPr>
          <p:cNvPr id="7" name="Picture 6"/>
          <p:cNvPicPr/>
          <p:nvPr/>
        </p:nvPicPr>
        <p:blipFill rotWithShape="1">
          <a:blip r:embed="rId3"/>
          <a:srcRect l="50961" t="45325" r="19071" b="13057"/>
          <a:stretch/>
        </p:blipFill>
        <p:spPr bwMode="auto">
          <a:xfrm>
            <a:off x="3995937" y="4532548"/>
            <a:ext cx="3600400" cy="182380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442"/>
            <a:ext cx="8229600" cy="471168"/>
          </a:xfrm>
          <a:solidFill>
            <a:schemeClr val="accent5">
              <a:lumMod val="20000"/>
              <a:lumOff val="80000"/>
            </a:schemeClr>
          </a:solidFill>
        </p:spPr>
        <p:txBody>
          <a:bodyPr>
            <a:normAutofit fontScale="90000"/>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Astigmatism </a:t>
            </a:r>
            <a:endParaRPr lang="en-GB" dirty="0"/>
          </a:p>
        </p:txBody>
      </p:sp>
      <p:sp>
        <p:nvSpPr>
          <p:cNvPr id="4" name="Block Arc 3"/>
          <p:cNvSpPr/>
          <p:nvPr/>
        </p:nvSpPr>
        <p:spPr>
          <a:xfrm rot="5400000">
            <a:off x="4156744" y="2162334"/>
            <a:ext cx="5336168"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383861" y="726081"/>
                  <a:pt x="3772304" y="419165"/>
                </a:cubicBezTo>
                <a:cubicBezTo>
                  <a:pt x="3160747" y="112249"/>
                  <a:pt x="1962992" y="142900"/>
                  <a:pt x="1463253" y="509548"/>
                </a:cubicBezTo>
                <a:cubicBezTo>
                  <a:pt x="963514" y="876196"/>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Oval 4"/>
          <p:cNvSpPr>
            <a:spLocks noChangeAspect="1"/>
          </p:cNvSpPr>
          <p:nvPr/>
        </p:nvSpPr>
        <p:spPr>
          <a:xfrm>
            <a:off x="3418210" y="2243484"/>
            <a:ext cx="1752600" cy="2818369"/>
          </a:xfrm>
          <a:prstGeom prst="ellipse">
            <a:avLst/>
          </a:prstGeom>
          <a:solidFill>
            <a:srgbClr val="B8C5C5"/>
          </a:solidFill>
          <a:ln>
            <a:noFill/>
          </a:ln>
          <a:effectLst/>
          <a:scene3d>
            <a:camera prst="perspectiveLeft"/>
            <a:lightRig rig="threePt" dir="t"/>
          </a:scene3d>
          <a:sp3d prstMaterial="clear">
            <a:bevelT w="952500" h="635000"/>
            <a:bevelB w="952500" h="635000"/>
          </a:sp3d>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cxnSp>
        <p:nvCxnSpPr>
          <p:cNvPr id="7" name="Straight Arrow Connector 6"/>
          <p:cNvCxnSpPr>
            <a:cxnSpLocks noChangeAspect="1"/>
          </p:cNvCxnSpPr>
          <p:nvPr/>
        </p:nvCxnSpPr>
        <p:spPr>
          <a:xfrm flipH="1">
            <a:off x="8004002" y="3404569"/>
            <a:ext cx="1771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170810" y="1866637"/>
            <a:ext cx="1654020" cy="788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79194" y="3417451"/>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046844" y="4729655"/>
            <a:ext cx="1921517" cy="52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441325" y="5331180"/>
            <a:ext cx="23344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308896" y="1680815"/>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Block Arc 33"/>
          <p:cNvSpPr/>
          <p:nvPr/>
        </p:nvSpPr>
        <p:spPr>
          <a:xfrm rot="16200000">
            <a:off x="-357586" y="1378544"/>
            <a:ext cx="5336149" cy="4523023"/>
          </a:xfrm>
          <a:prstGeom prst="blockArc">
            <a:avLst>
              <a:gd name="adj1" fmla="val 10718942"/>
              <a:gd name="adj2" fmla="val 124831"/>
              <a:gd name="adj3" fmla="val 44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5" name="Straight Arrow Connector 34"/>
          <p:cNvCxnSpPr/>
          <p:nvPr/>
        </p:nvCxnSpPr>
        <p:spPr>
          <a:xfrm flipH="1">
            <a:off x="377737" y="3417451"/>
            <a:ext cx="3269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54946" y="2594338"/>
            <a:ext cx="3205315" cy="1712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147730" y="3640055"/>
            <a:ext cx="2500439" cy="1947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968361" y="971980"/>
            <a:ext cx="1718439" cy="646331"/>
          </a:xfrm>
          <a:prstGeom prst="rect">
            <a:avLst/>
          </a:prstGeom>
          <a:noFill/>
        </p:spPr>
        <p:txBody>
          <a:bodyPr wrap="square" rtlCol="0">
            <a:spAutoFit/>
          </a:bodyPr>
          <a:lstStyle/>
          <a:p>
            <a:pPr algn="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Distorted Cornea</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 name="TextBox 62"/>
          <p:cNvSpPr txBox="1"/>
          <p:nvPr/>
        </p:nvSpPr>
        <p:spPr>
          <a:xfrm>
            <a:off x="-481483" y="1002271"/>
            <a:ext cx="1718439" cy="369332"/>
          </a:xfrm>
          <a:prstGeom prst="rect">
            <a:avLst/>
          </a:prstGeom>
          <a:noFill/>
        </p:spPr>
        <p:txBody>
          <a:bodyPr wrap="square" rtlCol="0">
            <a:spAutoFit/>
          </a:bodyPr>
          <a:lstStyle/>
          <a:p>
            <a:pPr algn="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Retina</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8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22" presetClass="entr" presetSubtype="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right)">
                                      <p:cBhvr>
                                        <p:cTn id="26" dur="500"/>
                                        <p:tgtEl>
                                          <p:spTgt spid="43"/>
                                        </p:tgtEl>
                                      </p:cBhvr>
                                    </p:animEffect>
                                  </p:childTnLst>
                                </p:cTn>
                              </p:par>
                              <p:par>
                                <p:cTn id="27" presetID="2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right)">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0" y="5825086"/>
            <a:ext cx="2806700" cy="590350"/>
          </a:xfrm>
        </p:spPr>
        <p:txBody>
          <a:bodyPr>
            <a:noAutofit/>
          </a:bodyPr>
          <a:lstStyle/>
          <a:p>
            <a:r>
              <a:rPr lang="en-GB" sz="3200" dirty="0" smtClean="0">
                <a:latin typeface="Arial" panose="020B0604020202020204" pitchFamily="34" charset="0"/>
                <a:cs typeface="Arial" panose="020B0604020202020204" pitchFamily="34" charset="0"/>
              </a:rPr>
              <a:t>Corrected Astigmatism</a:t>
            </a:r>
            <a:endParaRPr lang="en-GB" sz="3200" dirty="0">
              <a:latin typeface="Arial" panose="020B0604020202020204" pitchFamily="34" charset="0"/>
              <a:cs typeface="Arial" panose="020B0604020202020204" pitchFamily="34" charset="0"/>
            </a:endParaRPr>
          </a:p>
        </p:txBody>
      </p:sp>
      <p:sp>
        <p:nvSpPr>
          <p:cNvPr id="4" name="Block Arc 3"/>
          <p:cNvSpPr/>
          <p:nvPr/>
        </p:nvSpPr>
        <p:spPr>
          <a:xfrm rot="5400000">
            <a:off x="744930" y="2079784"/>
            <a:ext cx="5336168"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383861" y="726081"/>
                  <a:pt x="3772304" y="419165"/>
                </a:cubicBezTo>
                <a:cubicBezTo>
                  <a:pt x="3160747" y="112249"/>
                  <a:pt x="1962992" y="142900"/>
                  <a:pt x="1463253" y="509548"/>
                </a:cubicBezTo>
                <a:cubicBezTo>
                  <a:pt x="963514" y="876196"/>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Oval 4"/>
          <p:cNvSpPr>
            <a:spLocks noChangeAspect="1"/>
          </p:cNvSpPr>
          <p:nvPr/>
        </p:nvSpPr>
        <p:spPr>
          <a:xfrm>
            <a:off x="6396" y="2160934"/>
            <a:ext cx="1752600" cy="2818369"/>
          </a:xfrm>
          <a:prstGeom prst="ellipse">
            <a:avLst/>
          </a:prstGeom>
          <a:solidFill>
            <a:srgbClr val="B8C5C5"/>
          </a:solidFill>
          <a:ln>
            <a:noFill/>
          </a:ln>
          <a:effectLst/>
          <a:scene3d>
            <a:camera prst="perspectiveLeft"/>
            <a:lightRig rig="threePt" dir="t"/>
          </a:scene3d>
          <a:sp3d prstMaterial="clear">
            <a:bevelT w="952500" h="635000"/>
            <a:bevelB w="952500" h="635000"/>
          </a:sp3d>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cxnSp>
        <p:nvCxnSpPr>
          <p:cNvPr id="7" name="Straight Arrow Connector 6"/>
          <p:cNvCxnSpPr>
            <a:cxnSpLocks noChangeAspect="1"/>
          </p:cNvCxnSpPr>
          <p:nvPr/>
        </p:nvCxnSpPr>
        <p:spPr>
          <a:xfrm flipH="1">
            <a:off x="4592189" y="3322019"/>
            <a:ext cx="22340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828220" y="1784087"/>
            <a:ext cx="1584796" cy="887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67380" y="3334901"/>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015193" y="4120437"/>
            <a:ext cx="1921517" cy="52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329887" y="4703241"/>
            <a:ext cx="23344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897084" y="1598265"/>
            <a:ext cx="2573566" cy="30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06120" y="1105301"/>
            <a:ext cx="1718439" cy="646331"/>
          </a:xfrm>
          <a:prstGeom prst="rect">
            <a:avLst/>
          </a:prstGeom>
          <a:noFill/>
        </p:spPr>
        <p:txBody>
          <a:bodyPr wrap="square" rtlCol="0">
            <a:spAutoFit/>
          </a:bodyPr>
          <a:lstStyle/>
          <a:p>
            <a:pPr algn="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Distorted Cornea</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 name="TextBox 62"/>
          <p:cNvSpPr txBox="1"/>
          <p:nvPr/>
        </p:nvSpPr>
        <p:spPr>
          <a:xfrm>
            <a:off x="-481483" y="1002271"/>
            <a:ext cx="1718439" cy="400110"/>
          </a:xfrm>
          <a:prstGeom prst="rect">
            <a:avLst/>
          </a:prstGeom>
          <a:noFill/>
        </p:spPr>
        <p:txBody>
          <a:bodyPr wrap="square" rtlCol="0">
            <a:spAutoFit/>
          </a:bodyPr>
          <a:lstStyle/>
          <a:p>
            <a:pPr algn="r"/>
            <a:r>
              <a:rPr lang="en-GB" sz="2000" dirty="0" smtClean="0">
                <a:latin typeface="Arial" panose="020B0604020202020204" pitchFamily="34" charset="0"/>
                <a:cs typeface="Arial" panose="020B0604020202020204" pitchFamily="34" charset="0"/>
              </a:rPr>
              <a:t>Retina</a:t>
            </a:r>
            <a:endParaRPr lang="en-GB" sz="2000" dirty="0">
              <a:latin typeface="Arial" panose="020B0604020202020204" pitchFamily="34" charset="0"/>
              <a:cs typeface="Arial" panose="020B0604020202020204" pitchFamily="34" charset="0"/>
            </a:endParaRPr>
          </a:p>
        </p:txBody>
      </p:sp>
      <p:sp>
        <p:nvSpPr>
          <p:cNvPr id="17" name="Block Arc 3"/>
          <p:cNvSpPr/>
          <p:nvPr/>
        </p:nvSpPr>
        <p:spPr>
          <a:xfrm rot="5400000">
            <a:off x="2720287" y="2065514"/>
            <a:ext cx="6489376"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266403 w 5336168"/>
              <a:gd name="connsiteY6" fmla="*/ 49049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266403 w 5336168"/>
              <a:gd name="connsiteY6" fmla="*/ 49049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416669" y="729256"/>
                  <a:pt x="3772304" y="419165"/>
                </a:cubicBezTo>
                <a:cubicBezTo>
                  <a:pt x="3127939" y="109074"/>
                  <a:pt x="1890595" y="218443"/>
                  <a:pt x="1266403" y="490498"/>
                </a:cubicBezTo>
                <a:cubicBezTo>
                  <a:pt x="642211" y="762553"/>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2" name="Straight Arrow Connector 21"/>
          <p:cNvCxnSpPr>
            <a:cxnSpLocks noChangeAspect="1"/>
          </p:cNvCxnSpPr>
          <p:nvPr/>
        </p:nvCxnSpPr>
        <p:spPr>
          <a:xfrm flipH="1">
            <a:off x="7099300" y="3325550"/>
            <a:ext cx="1983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noChangeAspect="1"/>
          </p:cNvCxnSpPr>
          <p:nvPr/>
        </p:nvCxnSpPr>
        <p:spPr>
          <a:xfrm flipH="1">
            <a:off x="6826250" y="1905000"/>
            <a:ext cx="24088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900635" y="4718761"/>
            <a:ext cx="233447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44149" y="1905000"/>
            <a:ext cx="1718439" cy="707886"/>
          </a:xfrm>
          <a:prstGeom prst="rect">
            <a:avLst/>
          </a:prstGeom>
          <a:noFill/>
        </p:spPr>
        <p:txBody>
          <a:bodyPr wrap="square" rtlCol="0">
            <a:spAutoFit/>
          </a:bodyPr>
          <a:lstStyle/>
          <a:p>
            <a:pPr algn="r"/>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Cylindrical Lens</a:t>
            </a:r>
            <a:endParaRPr lang="en-GB"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6908" y="506925"/>
            <a:ext cx="1567092" cy="1567092"/>
          </a:xfrm>
          <a:prstGeom prst="rect">
            <a:avLst/>
          </a:prstGeom>
        </p:spPr>
      </p:pic>
    </p:spTree>
    <p:extLst>
      <p:ext uri="{BB962C8B-B14F-4D97-AF65-F5344CB8AC3E}">
        <p14:creationId xmlns:p14="http://schemas.microsoft.com/office/powerpoint/2010/main" val="18769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par>
                                <p:cTn id="22" presetID="22" presetClass="entr" presetSubtype="2"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par>
                                <p:cTn id="30" presetID="22" presetClass="entr" presetSubtype="2"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righ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Presbyopia</a:t>
            </a:r>
            <a:endPar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Comic Sans MS" panose="030F0702030302020204" pitchFamily="66" charset="0"/>
              </a:rPr>
              <a:t>Eye </a:t>
            </a:r>
            <a:r>
              <a:rPr lang="en-US" dirty="0">
                <a:latin typeface="Comic Sans MS" panose="030F0702030302020204" pitchFamily="66" charset="0"/>
              </a:rPr>
              <a:t>near point </a:t>
            </a:r>
            <a:r>
              <a:rPr lang="en-US" dirty="0" smtClean="0">
                <a:latin typeface="Comic Sans MS" panose="030F0702030302020204" pitchFamily="66" charset="0"/>
              </a:rPr>
              <a:t>recedes  </a:t>
            </a:r>
            <a:r>
              <a:rPr lang="en-US" dirty="0">
                <a:latin typeface="Comic Sans MS" panose="030F0702030302020204" pitchFamily="66" charset="0"/>
              </a:rPr>
              <a:t>by age due to loss of accomodation - -Focus  behind retina - -correction by biconvex lens </a:t>
            </a:r>
          </a:p>
        </p:txBody>
      </p:sp>
      <p:sp>
        <p:nvSpPr>
          <p:cNvPr id="4" name="Slide Number Placeholder 3"/>
          <p:cNvSpPr>
            <a:spLocks noGrp="1"/>
          </p:cNvSpPr>
          <p:nvPr>
            <p:ph type="sldNum" sz="quarter" idx="12"/>
          </p:nvPr>
        </p:nvSpPr>
        <p:spPr/>
        <p:txBody>
          <a:bodyPr/>
          <a:lstStyle/>
          <a:p>
            <a:fld id="{D159ABCE-50F1-4791-AC28-2A3158F9FE9F}" type="slidenum">
              <a:rPr lang="en-US" smtClean="0"/>
              <a:pPr/>
              <a:t>43</a:t>
            </a:fld>
            <a:endParaRPr lang="en-US"/>
          </a:p>
        </p:txBody>
      </p:sp>
    </p:spTree>
    <p:extLst>
      <p:ext uri="{BB962C8B-B14F-4D97-AF65-F5344CB8AC3E}">
        <p14:creationId xmlns:p14="http://schemas.microsoft.com/office/powerpoint/2010/main" val="2715773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Retinal Layers</a:t>
            </a:r>
            <a:endPar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7DA33DD1-78C4-4B4A-A89C-0687873A1808}" type="slidenum">
              <a:rPr lang="en-US" smtClean="0"/>
              <a:pPr/>
              <a:t>44</a:t>
            </a:fld>
            <a:endParaRPr lang="en-US"/>
          </a:p>
        </p:txBody>
      </p:sp>
      <p:sp>
        <p:nvSpPr>
          <p:cNvPr id="3" name="Content Placeholder 2"/>
          <p:cNvSpPr>
            <a:spLocks noGrp="1"/>
          </p:cNvSpPr>
          <p:nvPr>
            <p:ph sz="half" idx="2"/>
          </p:nvPr>
        </p:nvSpPr>
        <p:spPr/>
        <p:txBody>
          <a:bodyPr/>
          <a:lstStyle/>
          <a:p>
            <a:endParaRPr lang="en-US" dirty="0"/>
          </a:p>
        </p:txBody>
      </p:sp>
      <p:sp>
        <p:nvSpPr>
          <p:cNvPr id="4" name="Content Placeholder 3"/>
          <p:cNvSpPr>
            <a:spLocks noGrp="1"/>
          </p:cNvSpPr>
          <p:nvPr>
            <p:ph sz="quarter" idx="4"/>
          </p:nvPr>
        </p:nvSpPr>
        <p:spPr/>
        <p:txBody>
          <a:bodyPr/>
          <a:lstStyle/>
          <a:p>
            <a:endParaRPr lang="en-US"/>
          </a:p>
        </p:txBody>
      </p:sp>
      <p:pic>
        <p:nvPicPr>
          <p:cNvPr id="11" name="Picture 4" descr="Ret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638"/>
            <a:ext cx="914400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Pathway</a:t>
            </a:r>
            <a:endParaRPr lang="en-US" dirty="0"/>
          </a:p>
        </p:txBody>
      </p:sp>
      <p:graphicFrame>
        <p:nvGraphicFramePr>
          <p:cNvPr id="342019" name="Object 3"/>
          <p:cNvGraphicFramePr>
            <a:graphicFrameLocks noGrp="1" noChangeAspect="1"/>
          </p:cNvGraphicFramePr>
          <p:nvPr>
            <p:ph idx="1"/>
          </p:nvPr>
        </p:nvGraphicFramePr>
        <p:xfrm>
          <a:off x="838200" y="1652588"/>
          <a:ext cx="7466013" cy="4419600"/>
        </p:xfrm>
        <a:graphic>
          <a:graphicData uri="http://schemas.openxmlformats.org/presentationml/2006/ole">
            <mc:AlternateContent xmlns:mc="http://schemas.openxmlformats.org/markup-compatibility/2006">
              <mc:Choice xmlns:v="urn:schemas-microsoft-com:vml" Requires="v">
                <p:oleObj spid="_x0000_s1095" name="PhotoHouse" r:id="rId3" imgW="7466667" imgH="4419048" progId="">
                  <p:embed/>
                </p:oleObj>
              </mc:Choice>
              <mc:Fallback>
                <p:oleObj name="PhotoHouse" r:id="rId3" imgW="7466667" imgH="4419048"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52588"/>
                        <a:ext cx="746601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D159ABCE-50F1-4791-AC28-2A3158F9FE9F}" type="slidenum">
              <a:rPr lang="en-US" smtClean="0"/>
              <a:pPr/>
              <a:t>45</a:t>
            </a:fld>
            <a:endParaRPr lang="en-US"/>
          </a:p>
        </p:txBody>
      </p:sp>
      <p:pic>
        <p:nvPicPr>
          <p:cNvPr id="6" name="Picture 3" descr="New Picture (2)"/>
          <p:cNvPicPr>
            <a:picLocks noChangeAspect="1" noChangeArrowheads="1"/>
          </p:cNvPicPr>
          <p:nvPr/>
        </p:nvPicPr>
        <p:blipFill>
          <a:blip r:embed="rId5" cstate="print"/>
          <a:srcRect/>
          <a:stretch>
            <a:fillRect/>
          </a:stretch>
        </p:blipFill>
        <p:spPr bwMode="auto">
          <a:xfrm>
            <a:off x="684213" y="0"/>
            <a:ext cx="8459787" cy="6767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checkerboard(across)">
                                      <p:cBhvr>
                                        <p:cTn id="7" dur="500"/>
                                        <p:tgtEl>
                                          <p:spTgt spid="3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6657975" y="1557338"/>
            <a:ext cx="2017713" cy="1552575"/>
          </a:xfrm>
          <a:prstGeom prst="rect">
            <a:avLst/>
          </a:prstGeom>
          <a:noFill/>
          <a:ln w="9525">
            <a:noFill/>
            <a:miter lim="800000"/>
            <a:headEnd/>
            <a:tailEnd/>
          </a:ln>
        </p:spPr>
        <p:txBody>
          <a:bodyPr>
            <a:spAutoFit/>
          </a:bodyPr>
          <a:lstStyle/>
          <a:p>
            <a:pPr algn="l" rtl="0">
              <a:spcBef>
                <a:spcPct val="50000"/>
              </a:spcBef>
            </a:pPr>
            <a:r>
              <a:rPr lang="en-US" sz="2400" b="1">
                <a:solidFill>
                  <a:srgbClr val="FFCC66"/>
                </a:solidFill>
                <a:latin typeface="Comic Sans MS" pitchFamily="66" charset="0"/>
              </a:rPr>
              <a:t>Ganglion cells send signal to the brain</a:t>
            </a:r>
          </a:p>
        </p:txBody>
      </p:sp>
      <p:sp>
        <p:nvSpPr>
          <p:cNvPr id="339971" name="Text Box 3"/>
          <p:cNvSpPr txBox="1">
            <a:spLocks noChangeArrowheads="1"/>
          </p:cNvSpPr>
          <p:nvPr/>
        </p:nvSpPr>
        <p:spPr bwMode="auto">
          <a:xfrm>
            <a:off x="3708400" y="1484313"/>
            <a:ext cx="2592388" cy="1187450"/>
          </a:xfrm>
          <a:prstGeom prst="rect">
            <a:avLst/>
          </a:prstGeom>
          <a:noFill/>
          <a:ln w="9525">
            <a:noFill/>
            <a:miter lim="800000"/>
            <a:headEnd/>
            <a:tailEnd/>
          </a:ln>
        </p:spPr>
        <p:txBody>
          <a:bodyPr>
            <a:spAutoFit/>
          </a:bodyPr>
          <a:lstStyle/>
          <a:p>
            <a:pPr algn="l" rtl="0">
              <a:spcBef>
                <a:spcPct val="50000"/>
              </a:spcBef>
            </a:pPr>
            <a:r>
              <a:rPr lang="en-US" sz="2400" b="1">
                <a:solidFill>
                  <a:srgbClr val="99CC00"/>
                </a:solidFill>
                <a:latin typeface="Comic Sans MS" pitchFamily="66" charset="0"/>
              </a:rPr>
              <a:t>Bipolar cells send signal to ganglion cells</a:t>
            </a:r>
          </a:p>
        </p:txBody>
      </p:sp>
      <p:sp>
        <p:nvSpPr>
          <p:cNvPr id="339972" name="Rectangle 4"/>
          <p:cNvSpPr>
            <a:spLocks noGrp="1" noChangeArrowheads="1"/>
          </p:cNvSpPr>
          <p:nvPr>
            <p:ph type="title"/>
          </p:nvPr>
        </p:nvSpPr>
        <p:spPr>
          <a:xfrm>
            <a:off x="827088" y="260350"/>
            <a:ext cx="7772400" cy="792163"/>
          </a:xfrm>
          <a:solidFill>
            <a:schemeClr val="accent5">
              <a:lumMod val="20000"/>
              <a:lumOff val="80000"/>
            </a:schemeClr>
          </a:solidFill>
        </p:spPr>
        <p:txBody>
          <a:bodyPr/>
          <a:lstStyle/>
          <a:p>
            <a:pPr eaLnBrk="1" hangingPunct="1"/>
            <a:r>
              <a:rPr lang="en-US" b="1" dirty="0" smtClean="0">
                <a:solidFill>
                  <a:srgbClr val="FF0000"/>
                </a:solidFill>
                <a:latin typeface="Arial" panose="020B0604020202020204" pitchFamily="34" charset="0"/>
                <a:cs typeface="Arial" panose="020B0604020202020204" pitchFamily="34" charset="0"/>
              </a:rPr>
              <a:t>Retina: Neural Circuitry</a:t>
            </a:r>
          </a:p>
        </p:txBody>
      </p:sp>
      <p:graphicFrame>
        <p:nvGraphicFramePr>
          <p:cNvPr id="339973" name="Object 5"/>
          <p:cNvGraphicFramePr>
            <a:graphicFrameLocks noGrp="1" noChangeAspect="1"/>
          </p:cNvGraphicFramePr>
          <p:nvPr>
            <p:ph type="dgm" idx="1"/>
          </p:nvPr>
        </p:nvGraphicFramePr>
        <p:xfrm>
          <a:off x="520700" y="2001838"/>
          <a:ext cx="8101013" cy="3721100"/>
        </p:xfrm>
        <a:graphic>
          <a:graphicData uri="http://schemas.openxmlformats.org/presentationml/2006/ole">
            <mc:AlternateContent xmlns:mc="http://schemas.openxmlformats.org/markup-compatibility/2006">
              <mc:Choice xmlns:v="urn:schemas-microsoft-com:vml" Requires="v">
                <p:oleObj spid="_x0000_s2120" name="Image" r:id="rId4" imgW="8101587" imgH="3720635" progId="">
                  <p:embed/>
                </p:oleObj>
              </mc:Choice>
              <mc:Fallback>
                <p:oleObj name="Image" r:id="rId4" imgW="8101587" imgH="3720635" progId="">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2001838"/>
                        <a:ext cx="8101013" cy="372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9974" name="Text Box 6"/>
          <p:cNvSpPr txBox="1">
            <a:spLocks noChangeArrowheads="1"/>
          </p:cNvSpPr>
          <p:nvPr/>
        </p:nvSpPr>
        <p:spPr bwMode="auto">
          <a:xfrm>
            <a:off x="1258888" y="1196975"/>
            <a:ext cx="2160587" cy="1616075"/>
          </a:xfrm>
          <a:prstGeom prst="rect">
            <a:avLst/>
          </a:prstGeom>
          <a:noFill/>
          <a:ln w="9525">
            <a:noFill/>
            <a:miter lim="800000"/>
            <a:headEnd/>
            <a:tailEnd/>
          </a:ln>
        </p:spPr>
        <p:txBody>
          <a:bodyPr>
            <a:spAutoFit/>
          </a:bodyPr>
          <a:lstStyle/>
          <a:p>
            <a:pPr algn="ctr" rtl="0">
              <a:spcBef>
                <a:spcPct val="50000"/>
              </a:spcBef>
            </a:pPr>
            <a:r>
              <a:rPr lang="en-US" sz="2000" b="1">
                <a:solidFill>
                  <a:srgbClr val="FFCC66"/>
                </a:solidFill>
                <a:latin typeface="Comic Sans MS" pitchFamily="66" charset="0"/>
              </a:rPr>
              <a:t>Light hits photoreceptors, sends signal to the bipolar cells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9972"/>
                                        </p:tgtEl>
                                        <p:attrNameLst>
                                          <p:attrName>style.visibility</p:attrName>
                                        </p:attrNameLst>
                                      </p:cBhvr>
                                      <p:to>
                                        <p:strVal val="visible"/>
                                      </p:to>
                                    </p:set>
                                    <p:animEffect transition="in" filter="box(in)">
                                      <p:cBhvr>
                                        <p:cTn id="7" dur="500"/>
                                        <p:tgtEl>
                                          <p:spTgt spid="339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9973"/>
                                        </p:tgtEl>
                                        <p:attrNameLst>
                                          <p:attrName>style.visibility</p:attrName>
                                        </p:attrNameLst>
                                      </p:cBhvr>
                                      <p:to>
                                        <p:strVal val="visible"/>
                                      </p:to>
                                    </p:set>
                                    <p:animEffect transition="in" filter="checkerboard(across)">
                                      <p:cBhvr>
                                        <p:cTn id="12" dur="500"/>
                                        <p:tgtEl>
                                          <p:spTgt spid="339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9974"/>
                                        </p:tgtEl>
                                        <p:attrNameLst>
                                          <p:attrName>style.visibility</p:attrName>
                                        </p:attrNameLst>
                                      </p:cBhvr>
                                      <p:to>
                                        <p:strVal val="visible"/>
                                      </p:to>
                                    </p:set>
                                    <p:animEffect transition="in" filter="checkerboard(across)">
                                      <p:cBhvr>
                                        <p:cTn id="17" dur="500"/>
                                        <p:tgtEl>
                                          <p:spTgt spid="3399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9971"/>
                                        </p:tgtEl>
                                        <p:attrNameLst>
                                          <p:attrName>style.visibility</p:attrName>
                                        </p:attrNameLst>
                                      </p:cBhvr>
                                      <p:to>
                                        <p:strVal val="visible"/>
                                      </p:to>
                                    </p:set>
                                    <p:animEffect transition="in" filter="checkerboard(across)">
                                      <p:cBhvr>
                                        <p:cTn id="22" dur="500"/>
                                        <p:tgtEl>
                                          <p:spTgt spid="3399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9970"/>
                                        </p:tgtEl>
                                        <p:attrNameLst>
                                          <p:attrName>style.visibility</p:attrName>
                                        </p:attrNameLst>
                                      </p:cBhvr>
                                      <p:to>
                                        <p:strVal val="visible"/>
                                      </p:to>
                                    </p:set>
                                    <p:animEffect transition="in" filter="checkerboard(across)">
                                      <p:cBhvr>
                                        <p:cTn id="27" dur="5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p:bldP spid="339971" grpId="0"/>
      <p:bldP spid="339972" grpId="0" animBg="1"/>
      <p:bldP spid="33997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ar-SA" smtClean="0"/>
          </a:p>
        </p:txBody>
      </p:sp>
      <p:sp>
        <p:nvSpPr>
          <p:cNvPr id="48131" name="Content Placeholder 2"/>
          <p:cNvSpPr>
            <a:spLocks noGrp="1"/>
          </p:cNvSpPr>
          <p:nvPr>
            <p:ph idx="1"/>
          </p:nvPr>
        </p:nvSpPr>
        <p:spPr/>
        <p:txBody>
          <a:bodyPr/>
          <a:lstStyle/>
          <a:p>
            <a:endParaRPr lang="ar-SA" smtClean="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7" y="-690265"/>
            <a:ext cx="9098507"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16842" y="2044005"/>
            <a:ext cx="4203408" cy="923330"/>
          </a:xfrm>
          <a:prstGeom prst="rect">
            <a:avLst/>
          </a:prstGeom>
          <a:noFill/>
        </p:spPr>
        <p:txBody>
          <a:bodyPr wrap="square" lIns="91440" tIns="45720" rIns="91440" bIns="45720">
            <a:spAutoFit/>
          </a:bodyPr>
          <a:lstStyle/>
          <a:p>
            <a:pPr algn="ctr"/>
            <a:r>
              <a:rPr lang="en-US" sz="5400" dirty="0" smtClean="0">
                <a:ln w="0"/>
                <a:effectLst>
                  <a:outerShdw blurRad="38100" dist="25400" dir="5400000" algn="ctr" rotWithShape="0">
                    <a:srgbClr val="6E747A">
                      <a:alpha val="43000"/>
                    </a:srgbClr>
                  </a:outerShdw>
                </a:effectLst>
                <a:latin typeface="Berlin Sans FB Demi" panose="020E0802020502020306" pitchFamily="34" charset="0"/>
                <a:cs typeface="Arial" panose="020B0604020202020204" pitchFamily="34" charset="0"/>
              </a:rPr>
              <a:t>THANK</a:t>
            </a:r>
            <a:r>
              <a:rPr lang="en-US" sz="5400" dirty="0" smtClean="0">
                <a:ln w="0"/>
                <a:effectLst>
                  <a:outerShdw blurRad="38100" dist="25400" dir="5400000" algn="ctr" rotWithShape="0">
                    <a:srgbClr val="6E747A">
                      <a:alpha val="43000"/>
                    </a:srgbClr>
                  </a:outerShdw>
                </a:effectLst>
                <a:latin typeface="Bauhaus 93" panose="04030905020B02020C02" pitchFamily="82" charset="0"/>
                <a:cs typeface="Arial" panose="020B0604020202020204" pitchFamily="34" charset="0"/>
              </a:rPr>
              <a:t> YOU</a:t>
            </a:r>
          </a:p>
        </p:txBody>
      </p:sp>
    </p:spTree>
    <p:extLst>
      <p:ext uri="{BB962C8B-B14F-4D97-AF65-F5344CB8AC3E}">
        <p14:creationId xmlns:p14="http://schemas.microsoft.com/office/powerpoint/2010/main" val="1868175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88639"/>
            <a:ext cx="8929718" cy="633909"/>
          </a:xfrm>
          <a:solidFill>
            <a:schemeClr val="accent5">
              <a:lumMod val="20000"/>
              <a:lumOff val="80000"/>
            </a:schemeClr>
          </a:solidFill>
        </p:spPr>
        <p:txBody>
          <a:bodyPr anchor="ctr">
            <a:noAutofit/>
          </a:bodyPr>
          <a:lstStyle/>
          <a:p>
            <a:pPr lvl="2" algn="ctr" rtl="0">
              <a:spcBef>
                <a:spcPct val="0"/>
              </a:spcBef>
            </a:pPr>
            <a: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3600" b="1" dirty="0" smtClean="0">
                <a:solidFill>
                  <a:srgbClr val="FF0000"/>
                </a:solidFill>
                <a:latin typeface="Arial" panose="020B0604020202020204" pitchFamily="34" charset="0"/>
                <a:cs typeface="Arial" panose="020B0604020202020204" pitchFamily="34" charset="0"/>
              </a:rPr>
              <a:t> </a:t>
            </a:r>
            <a: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Middle Vascular Layer:</a:t>
            </a:r>
            <a:b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214282" y="1052736"/>
            <a:ext cx="4645750" cy="5073427"/>
          </a:xfrm>
          <a:ln w="38100">
            <a:solidFill>
              <a:schemeClr val="accent2"/>
            </a:solidFill>
          </a:ln>
        </p:spPr>
        <p:txBody>
          <a:bodyPr>
            <a:normAutofit fontScale="85000" lnSpcReduction="20000"/>
          </a:bodyPr>
          <a:lstStyle/>
          <a:p>
            <a:pPr marL="1371600" lvl="2" indent="-457200" algn="l">
              <a:lnSpc>
                <a:spcPct val="90000"/>
              </a:lnSpc>
            </a:pPr>
            <a:endParaRPr lang="en-US" sz="2000" dirty="0" smtClean="0">
              <a:latin typeface="Comic Sans MS" pitchFamily="66" charset="0"/>
            </a:endParaRPr>
          </a:p>
          <a:p>
            <a:pPr marL="1371600" lvl="2" indent="-457200" algn="l">
              <a:lnSpc>
                <a:spcPct val="90000"/>
              </a:lnSpc>
            </a:pPr>
            <a:r>
              <a:rPr lang="en-US" sz="2000" dirty="0" smtClean="0">
                <a:latin typeface="Comic Sans MS" pitchFamily="66" charset="0"/>
              </a:rPr>
              <a:t>consists of </a:t>
            </a:r>
            <a:r>
              <a:rPr lang="en-US" sz="2000" dirty="0" smtClean="0">
                <a:latin typeface="Comic Sans MS" pitchFamily="66" charset="0"/>
                <a:sym typeface="Wingdings" pitchFamily="2" charset="2"/>
              </a:rPr>
              <a:t>:</a:t>
            </a:r>
          </a:p>
          <a:p>
            <a:pPr marL="990600" lvl="1" indent="-533400" algn="l">
              <a:lnSpc>
                <a:spcPct val="90000"/>
              </a:lnSpc>
              <a:buAutoNum type="alphaLcParenBoth"/>
            </a:pPr>
            <a:r>
              <a:rPr lang="en-US" sz="2000" b="1" dirty="0" smtClean="0">
                <a:solidFill>
                  <a:srgbClr val="C00000"/>
                </a:solidFill>
                <a:latin typeface="Comic Sans MS" pitchFamily="66" charset="0"/>
              </a:rPr>
              <a:t>Iris:</a:t>
            </a:r>
          </a:p>
          <a:p>
            <a:pPr marL="742950" lvl="1" indent="-285750" algn="l">
              <a:lnSpc>
                <a:spcPct val="90000"/>
              </a:lnSpc>
              <a:buClr>
                <a:srgbClr val="FF0000"/>
              </a:buClr>
              <a:buSzPct val="100000"/>
              <a:buFont typeface="Wingdings" panose="05000000000000000000" pitchFamily="2" charset="2"/>
              <a:buChar char="§"/>
            </a:pPr>
            <a:r>
              <a:rPr lang="en-US" sz="1800" dirty="0" smtClean="0">
                <a:latin typeface="Comic Sans MS" pitchFamily="66" charset="0"/>
              </a:rPr>
              <a:t>Is the colored part of the eye</a:t>
            </a:r>
            <a:endParaRPr lang="en-US" sz="1800" dirty="0">
              <a:latin typeface="Comic Sans MS" pitchFamily="66" charset="0"/>
            </a:endParaRPr>
          </a:p>
          <a:p>
            <a:pPr marL="742950" lvl="1" indent="-285750">
              <a:lnSpc>
                <a:spcPct val="90000"/>
              </a:lnSpc>
              <a:buClr>
                <a:srgbClr val="FF0000"/>
              </a:buClr>
              <a:buSzPct val="100000"/>
              <a:buFont typeface="Wingdings" panose="05000000000000000000" pitchFamily="2" charset="2"/>
              <a:buChar char="§"/>
            </a:pPr>
            <a:r>
              <a:rPr lang="en-US" sz="1800" dirty="0" smtClean="0">
                <a:latin typeface="Comic Sans MS" pitchFamily="66" charset="0"/>
              </a:rPr>
              <a:t>Has aperture (pupil) control &amp; </a:t>
            </a:r>
            <a:r>
              <a:rPr lang="en-US" sz="1800" dirty="0">
                <a:latin typeface="Comic Sans MS" pitchFamily="66" charset="0"/>
              </a:rPr>
              <a:t>allow light to enter the </a:t>
            </a:r>
            <a:r>
              <a:rPr lang="en-US" sz="1800" dirty="0" smtClean="0">
                <a:latin typeface="Comic Sans MS" pitchFamily="66" charset="0"/>
              </a:rPr>
              <a:t>eye</a:t>
            </a:r>
          </a:p>
          <a:p>
            <a:pPr lvl="1">
              <a:lnSpc>
                <a:spcPct val="90000"/>
              </a:lnSpc>
            </a:pPr>
            <a:r>
              <a:rPr lang="en-US" sz="1800" dirty="0" smtClean="0">
                <a:latin typeface="Comic Sans MS" pitchFamily="66" charset="0"/>
              </a:rPr>
              <a:t> </a:t>
            </a:r>
          </a:p>
          <a:p>
            <a:pPr marL="990600" lvl="1" indent="-533400" algn="l">
              <a:lnSpc>
                <a:spcPct val="90000"/>
              </a:lnSpc>
            </a:pPr>
            <a:r>
              <a:rPr lang="en-US" sz="2000" dirty="0" smtClean="0">
                <a:solidFill>
                  <a:srgbClr val="C00000"/>
                </a:solidFill>
                <a:latin typeface="Comic Sans MS" pitchFamily="66" charset="0"/>
              </a:rPr>
              <a:t>(b) </a:t>
            </a:r>
            <a:r>
              <a:rPr lang="en-US" sz="2000" b="1" dirty="0" smtClean="0">
                <a:solidFill>
                  <a:srgbClr val="C00000"/>
                </a:solidFill>
                <a:latin typeface="Comic Sans MS" pitchFamily="66" charset="0"/>
              </a:rPr>
              <a:t>Ciliary body</a:t>
            </a:r>
            <a:r>
              <a:rPr lang="en-US" sz="2000" dirty="0" smtClean="0">
                <a:solidFill>
                  <a:srgbClr val="C00000"/>
                </a:solidFill>
                <a:latin typeface="Comic Sans MS" pitchFamily="66" charset="0"/>
              </a:rPr>
              <a:t>:</a:t>
            </a:r>
          </a:p>
          <a:p>
            <a:pPr marL="990600" lvl="1" indent="-533400" algn="l">
              <a:lnSpc>
                <a:spcPct val="90000"/>
              </a:lnSpc>
            </a:pPr>
            <a:endParaRPr lang="en-US" sz="2000" dirty="0" smtClean="0">
              <a:latin typeface="Comic Sans MS" pitchFamily="66" charset="0"/>
            </a:endParaRPr>
          </a:p>
          <a:p>
            <a:pPr marL="990600" lvl="1" indent="-533400" algn="r" rtl="1">
              <a:lnSpc>
                <a:spcPct val="90000"/>
              </a:lnSpc>
            </a:pPr>
            <a:r>
              <a:rPr lang="en-US" sz="2000" dirty="0" smtClean="0">
                <a:latin typeface="Comic Sans MS" pitchFamily="66" charset="0"/>
              </a:rPr>
              <a:t> Ciliary body consists of:</a:t>
            </a:r>
          </a:p>
          <a:p>
            <a:pPr marL="990600" lvl="1" indent="-533400">
              <a:lnSpc>
                <a:spcPct val="90000"/>
              </a:lnSpc>
              <a:buClr>
                <a:srgbClr val="FF0000"/>
              </a:buClr>
              <a:buFont typeface="Wingdings" panose="05000000000000000000" pitchFamily="2" charset="2"/>
              <a:buChar char="§"/>
            </a:pPr>
            <a:r>
              <a:rPr lang="en-US" sz="2000" dirty="0" smtClean="0">
                <a:latin typeface="Comic Sans MS" pitchFamily="66" charset="0"/>
              </a:rPr>
              <a:t> Ciliary muscles </a:t>
            </a:r>
          </a:p>
          <a:p>
            <a:pPr marL="990600" lvl="1" indent="-533400">
              <a:lnSpc>
                <a:spcPct val="90000"/>
              </a:lnSpc>
              <a:buClr>
                <a:srgbClr val="FF0000"/>
              </a:buClr>
              <a:buFont typeface="Wingdings" panose="05000000000000000000" pitchFamily="2" charset="2"/>
              <a:buChar char="§"/>
            </a:pPr>
            <a:r>
              <a:rPr lang="en-US" sz="2000" dirty="0" smtClean="0">
                <a:latin typeface="Comic Sans MS" pitchFamily="66" charset="0"/>
              </a:rPr>
              <a:t>Ciliary glands </a:t>
            </a:r>
          </a:p>
          <a:p>
            <a:pPr marL="990600" lvl="1" indent="-533400">
              <a:lnSpc>
                <a:spcPct val="90000"/>
              </a:lnSpc>
              <a:buClr>
                <a:srgbClr val="FF0000"/>
              </a:buClr>
              <a:buFont typeface="Wingdings" panose="05000000000000000000" pitchFamily="2" charset="2"/>
              <a:buChar char="§"/>
            </a:pPr>
            <a:r>
              <a:rPr lang="en-US" sz="2000" dirty="0" smtClean="0">
                <a:latin typeface="Comic Sans MS" pitchFamily="66" charset="0"/>
              </a:rPr>
              <a:t>Suspensory ligaments which attached to the lens</a:t>
            </a:r>
          </a:p>
          <a:p>
            <a:pPr marL="990600" lvl="1" indent="-533400" algn="l">
              <a:lnSpc>
                <a:spcPct val="90000"/>
              </a:lnSpc>
            </a:pPr>
            <a:r>
              <a:rPr lang="en-US" sz="2000" dirty="0" smtClean="0">
                <a:latin typeface="Comic Sans MS" pitchFamily="66" charset="0"/>
              </a:rPr>
              <a:t>(c) </a:t>
            </a:r>
            <a:r>
              <a:rPr lang="en-US" sz="2000" b="1" dirty="0" smtClean="0">
                <a:solidFill>
                  <a:srgbClr val="C00000"/>
                </a:solidFill>
                <a:latin typeface="Comic Sans MS" pitchFamily="66" charset="0"/>
              </a:rPr>
              <a:t>Choroid</a:t>
            </a:r>
            <a:endParaRPr lang="ar-SA" sz="2000" b="1" dirty="0" smtClean="0">
              <a:solidFill>
                <a:srgbClr val="C00000"/>
              </a:solidFill>
              <a:latin typeface="Comic Sans MS" pitchFamily="66" charset="0"/>
            </a:endParaRPr>
          </a:p>
          <a:p>
            <a:pPr marL="990600" lvl="1" indent="-533400" algn="l">
              <a:lnSpc>
                <a:spcPct val="90000"/>
              </a:lnSpc>
              <a:buClr>
                <a:srgbClr val="FF0000"/>
              </a:buClr>
              <a:buFont typeface="Wingdings" panose="05000000000000000000" pitchFamily="2" charset="2"/>
              <a:buChar char="§"/>
            </a:pPr>
            <a:r>
              <a:rPr lang="en-US" sz="2000" dirty="0" smtClean="0">
                <a:latin typeface="Comic Sans MS" pitchFamily="66" charset="0"/>
              </a:rPr>
              <a:t>Is highly vascular structure</a:t>
            </a:r>
          </a:p>
          <a:p>
            <a:pPr marL="990600" lvl="1" indent="-533400" algn="l">
              <a:lnSpc>
                <a:spcPct val="90000"/>
              </a:lnSpc>
              <a:buClr>
                <a:srgbClr val="FF0000"/>
              </a:buClr>
              <a:buFont typeface="Wingdings" panose="05000000000000000000" pitchFamily="2" charset="2"/>
              <a:buChar char="§"/>
            </a:pPr>
            <a:r>
              <a:rPr lang="en-US" sz="2000" dirty="0" smtClean="0">
                <a:latin typeface="Comic Sans MS" pitchFamily="66" charset="0"/>
              </a:rPr>
              <a:t>The outermost  layer of the retina depends mostly on diffusion from choroid blood vessels for nutrition specially oxygen supplying</a:t>
            </a:r>
          </a:p>
          <a:p>
            <a:pPr lvl="1" algn="l">
              <a:lnSpc>
                <a:spcPct val="90000"/>
              </a:lnSpc>
              <a:buClr>
                <a:srgbClr val="FF0000"/>
              </a:buClr>
            </a:pPr>
            <a:endParaRPr lang="en-US" sz="2000" dirty="0" smtClean="0">
              <a:latin typeface="Comic Sans MS" pitchFamily="66" charset="0"/>
            </a:endParaRPr>
          </a:p>
          <a:p>
            <a:pPr lvl="1">
              <a:lnSpc>
                <a:spcPct val="90000"/>
              </a:lnSpc>
              <a:buClr>
                <a:srgbClr val="FF0000"/>
              </a:buClr>
            </a:pPr>
            <a:r>
              <a:rPr lang="en-US" sz="2000" dirty="0">
                <a:solidFill>
                  <a:srgbClr val="0070C0"/>
                </a:solidFill>
                <a:effectLst>
                  <a:outerShdw blurRad="38100" dist="38100" dir="2700000" algn="tl">
                    <a:srgbClr val="000000">
                      <a:alpha val="43137"/>
                    </a:srgbClr>
                  </a:outerShdw>
                </a:effectLst>
                <a:latin typeface="Comic Sans MS" pitchFamily="66" charset="0"/>
              </a:rPr>
              <a:t>Uvea = choroid + iris + </a:t>
            </a:r>
            <a:r>
              <a:rPr lang="en-US" sz="2000" dirty="0" err="1" smtClean="0">
                <a:solidFill>
                  <a:srgbClr val="0070C0"/>
                </a:solidFill>
                <a:effectLst>
                  <a:outerShdw blurRad="38100" dist="38100" dir="2700000" algn="tl">
                    <a:srgbClr val="000000">
                      <a:alpha val="43137"/>
                    </a:srgbClr>
                  </a:outerShdw>
                </a:effectLst>
                <a:latin typeface="Comic Sans MS" pitchFamily="66" charset="0"/>
              </a:rPr>
              <a:t>ciliary</a:t>
            </a:r>
            <a:r>
              <a:rPr lang="en-US" sz="2000" dirty="0" smtClean="0">
                <a:solidFill>
                  <a:srgbClr val="0070C0"/>
                </a:solidFill>
                <a:effectLst>
                  <a:outerShdw blurRad="38100" dist="38100" dir="2700000" algn="tl">
                    <a:srgbClr val="000000">
                      <a:alpha val="43137"/>
                    </a:srgbClr>
                  </a:outerShdw>
                </a:effectLst>
                <a:latin typeface="Comic Sans MS" pitchFamily="66" charset="0"/>
              </a:rPr>
              <a:t> </a:t>
            </a:r>
            <a:r>
              <a:rPr lang="en-US" sz="2000" dirty="0" smtClean="0">
                <a:solidFill>
                  <a:srgbClr val="0070C0"/>
                </a:solidFill>
                <a:effectLst>
                  <a:outerShdw blurRad="38100" dist="38100" dir="2700000" algn="tl">
                    <a:srgbClr val="000000">
                      <a:alpha val="43137"/>
                    </a:srgbClr>
                  </a:outerShdw>
                </a:effectLst>
                <a:latin typeface="Comic Sans MS" pitchFamily="66" charset="0"/>
              </a:rPr>
              <a:t>body</a:t>
            </a:r>
            <a:endParaRPr lang="en-US" sz="2000" dirty="0" smtClean="0">
              <a:solidFill>
                <a:srgbClr val="0070C0"/>
              </a:solidFill>
              <a:effectLst>
                <a:outerShdw blurRad="38100" dist="38100" dir="2700000" algn="tl">
                  <a:srgbClr val="000000">
                    <a:alpha val="43137"/>
                  </a:srgbClr>
                </a:outerShdw>
              </a:effectLst>
              <a:latin typeface="Comic Sans MS" pitchFamily="66" charset="0"/>
            </a:endParaRPr>
          </a:p>
          <a:p>
            <a:pPr algn="l"/>
            <a:endParaRPr lang="en-US" dirty="0">
              <a:solidFill>
                <a:srgbClr val="0070C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305173"/>
            <a:ext cx="39878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1000"/>
                                        <p:tgtEl>
                                          <p:spTgt spid="4">
                                            <p:txEl>
                                              <p:pRg st="6" end="6"/>
                                            </p:txEl>
                                          </p:spTgt>
                                        </p:tgtEl>
                                      </p:cBhvr>
                                    </p:animEffect>
                                    <p:anim calcmode="lin" valueType="num">
                                      <p:cBhvr>
                                        <p:cTn id="1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animEffect transition="in" filter="fade">
                                      <p:cBhvr>
                                        <p:cTn id="21" dur="1000"/>
                                        <p:tgtEl>
                                          <p:spTgt spid="4">
                                            <p:txEl>
                                              <p:pRg st="12" end="12"/>
                                            </p:txEl>
                                          </p:spTgt>
                                        </p:tgtEl>
                                      </p:cBhvr>
                                    </p:animEffect>
                                    <p:anim calcmode="lin" valueType="num">
                                      <p:cBhvr>
                                        <p:cTn id="22"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3" end="13"/>
                                            </p:txEl>
                                          </p:spTgt>
                                        </p:tgtEl>
                                        <p:attrNameLst>
                                          <p:attrName>style.visibility</p:attrName>
                                        </p:attrNameLst>
                                      </p:cBhvr>
                                      <p:to>
                                        <p:strVal val="visible"/>
                                      </p:to>
                                    </p:set>
                                    <p:animEffect transition="in" filter="fade">
                                      <p:cBhvr>
                                        <p:cTn id="28" dur="1000"/>
                                        <p:tgtEl>
                                          <p:spTgt spid="4">
                                            <p:txEl>
                                              <p:pRg st="13" end="13"/>
                                            </p:txEl>
                                          </p:spTgt>
                                        </p:tgtEl>
                                      </p:cBhvr>
                                    </p:animEffect>
                                    <p:anim calcmode="lin" valueType="num">
                                      <p:cBhvr>
                                        <p:cTn id="29"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animEffect transition="in" filter="fade">
                                      <p:cBhvr>
                                        <p:cTn id="35" dur="1000"/>
                                        <p:tgtEl>
                                          <p:spTgt spid="4">
                                            <p:txEl>
                                              <p:pRg st="14" end="14"/>
                                            </p:txEl>
                                          </p:spTgt>
                                        </p:tgtEl>
                                      </p:cBhvr>
                                    </p:animEffect>
                                    <p:anim calcmode="lin" valueType="num">
                                      <p:cBhvr>
                                        <p:cTn id="36"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6" end="16"/>
                                            </p:txEl>
                                          </p:spTgt>
                                        </p:tgtEl>
                                        <p:attrNameLst>
                                          <p:attrName>style.visibility</p:attrName>
                                        </p:attrNameLst>
                                      </p:cBhvr>
                                      <p:to>
                                        <p:strVal val="visible"/>
                                      </p:to>
                                    </p:set>
                                    <p:animEffect transition="in" filter="fade">
                                      <p:cBhvr>
                                        <p:cTn id="42" dur="1000"/>
                                        <p:tgtEl>
                                          <p:spTgt spid="4">
                                            <p:txEl>
                                              <p:pRg st="16" end="16"/>
                                            </p:txEl>
                                          </p:spTgt>
                                        </p:tgtEl>
                                      </p:cBhvr>
                                    </p:animEffect>
                                    <p:anim calcmode="lin" valueType="num">
                                      <p:cBhvr>
                                        <p:cTn id="43"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1" name="Rectangle 3"/>
          <p:cNvSpPr>
            <a:spLocks noGrp="1" noChangeArrowheads="1"/>
          </p:cNvSpPr>
          <p:nvPr>
            <p:ph type="title"/>
          </p:nvPr>
        </p:nvSpPr>
        <p:spPr>
          <a:xfrm>
            <a:off x="0" y="-189904"/>
            <a:ext cx="8915399" cy="2769989"/>
          </a:xfrm>
          <a:noFill/>
        </p:spPr>
        <p:txBody>
          <a:bodyPr wrap="square">
            <a:spAutoFit/>
          </a:bodyPr>
          <a:lstStyle/>
          <a:p>
            <a:r>
              <a:rPr lang="en-US" sz="3000" dirty="0"/>
              <a:t> </a:t>
            </a:r>
            <a:r>
              <a:rPr lang="en-US" sz="3000" dirty="0" smtClean="0"/>
              <a:t/>
            </a:r>
            <a:br>
              <a:rPr lang="en-US" sz="3000" dirty="0" smtClean="0"/>
            </a:br>
            <a:r>
              <a:rPr lang="en-US" sz="3000" dirty="0" smtClean="0"/>
              <a:t/>
            </a:r>
            <a:br>
              <a:rPr lang="en-US" sz="3000" dirty="0" smtClean="0"/>
            </a:br>
            <a:r>
              <a:rPr lang="en-US" sz="3000"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3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Pupillary Muscles: consists of </a:t>
            </a:r>
            <a:r>
              <a:rPr lang="en-US" sz="3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itchFamily="2" charset="2"/>
              </a:rPr>
              <a:t> </a:t>
            </a:r>
            <a:r>
              <a:rPr lang="en-US" sz="3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Radial and Circular parts </a:t>
            </a:r>
            <a:r>
              <a:rPr lang="ar-SA" sz="3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ar-SA" sz="3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SA" sz="2700" dirty="0">
                <a:effectLst/>
                <a:latin typeface="Arial" panose="020B0604020202020204" pitchFamily="34" charset="0"/>
                <a:cs typeface="Arial" panose="020B0604020202020204" pitchFamily="34" charset="0"/>
              </a:rPr>
              <a:t/>
            </a:r>
            <a:br>
              <a:rPr lang="ar-SA" sz="2700" dirty="0">
                <a:effectLst/>
                <a:latin typeface="Arial" panose="020B0604020202020204" pitchFamily="34" charset="0"/>
                <a:cs typeface="Arial" panose="020B0604020202020204" pitchFamily="34" charset="0"/>
              </a:rPr>
            </a:br>
            <a:endParaRPr lang="en-US" sz="2700" dirty="0">
              <a:effectLst/>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9AC5E3A4-5455-4C39-8DF6-35A8F75076BA}" type="slidenum">
              <a:rPr lang="en-US">
                <a:solidFill>
                  <a:prstClr val="black">
                    <a:tint val="75000"/>
                  </a:prstClr>
                </a:solidFill>
              </a:rPr>
              <a:pPr/>
              <a:t>6</a:t>
            </a:fld>
            <a:endParaRPr lang="en-US">
              <a:solidFill>
                <a:prstClr val="black">
                  <a:tint val="75000"/>
                </a:prstClr>
              </a:solidFill>
            </a:endParaRPr>
          </a:p>
        </p:txBody>
      </p:sp>
      <p:sp>
        <p:nvSpPr>
          <p:cNvPr id="196610"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prstClr val="black"/>
                </a:solidFill>
                <a:latin typeface="Times New Roman" pitchFamily="18" charset="0"/>
              </a:rPr>
              <a:t>Figure 17.5</a:t>
            </a:r>
          </a:p>
        </p:txBody>
      </p:sp>
      <p:pic>
        <p:nvPicPr>
          <p:cNvPr id="196612" name="Picture 4"/>
          <p:cNvPicPr>
            <a:picLocks noChangeAspect="1" noChangeArrowheads="1"/>
          </p:cNvPicPr>
          <p:nvPr/>
        </p:nvPicPr>
        <p:blipFill>
          <a:blip r:embed="rId3" cstate="print"/>
          <a:srcRect b="4019"/>
          <a:stretch>
            <a:fillRect/>
          </a:stretch>
        </p:blipFill>
        <p:spPr bwMode="auto">
          <a:xfrm>
            <a:off x="128558" y="1847728"/>
            <a:ext cx="8786842" cy="4640310"/>
          </a:xfrm>
          <a:prstGeom prst="rect">
            <a:avLst/>
          </a:prstGeom>
          <a:noFill/>
        </p:spPr>
      </p:pic>
    </p:spTree>
    <p:extLst>
      <p:ext uri="{BB962C8B-B14F-4D97-AF65-F5344CB8AC3E}">
        <p14:creationId xmlns:p14="http://schemas.microsoft.com/office/powerpoint/2010/main" val="888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6611"/>
                                        </p:tgtEl>
                                        <p:attrNameLst>
                                          <p:attrName>style.visibility</p:attrName>
                                        </p:attrNameLst>
                                      </p:cBhvr>
                                      <p:to>
                                        <p:strVal val="visible"/>
                                      </p:to>
                                    </p:set>
                                    <p:animEffect transition="in" filter="dissolve">
                                      <p:cBhvr>
                                        <p:cTn id="7" dur="500"/>
                                        <p:tgtEl>
                                          <p:spTgt spid="19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7" descr="figure_10_28c_l"/>
          <p:cNvPicPr>
            <a:picLocks noGrp="1" noChangeAspect="1" noChangeArrowheads="1"/>
          </p:cNvPicPr>
          <p:nvPr>
            <p:ph type="body" sz="half" idx="2"/>
          </p:nvPr>
        </p:nvPicPr>
        <p:blipFill>
          <a:blip r:embed="rId3"/>
          <a:srcRect/>
          <a:stretch>
            <a:fillRect/>
          </a:stretch>
        </p:blipFill>
        <p:spPr>
          <a:xfrm>
            <a:off x="4648200" y="1993900"/>
            <a:ext cx="4038600" cy="3738563"/>
          </a:xfrm>
          <a:noFill/>
        </p:spPr>
      </p:pic>
      <p:pic>
        <p:nvPicPr>
          <p:cNvPr id="69637" name="Picture 8" descr="figure_10_28b_l"/>
          <p:cNvPicPr>
            <a:picLocks noGrp="1" noChangeAspect="1" noChangeArrowheads="1"/>
          </p:cNvPicPr>
          <p:nvPr>
            <p:ph type="body" sz="half" idx="1"/>
          </p:nvPr>
        </p:nvPicPr>
        <p:blipFill>
          <a:blip r:embed="rId4"/>
          <a:srcRect/>
          <a:stretch>
            <a:fillRect/>
          </a:stretch>
        </p:blipFill>
        <p:spPr>
          <a:xfrm>
            <a:off x="457200" y="2139950"/>
            <a:ext cx="4038600" cy="3446463"/>
          </a:xfrm>
          <a:noFill/>
        </p:spPr>
      </p:pic>
    </p:spTree>
    <p:custDataLst>
      <p:tags r:id="rId1"/>
    </p:custDataLst>
    <p:extLst>
      <p:ext uri="{BB962C8B-B14F-4D97-AF65-F5344CB8AC3E}">
        <p14:creationId xmlns:p14="http://schemas.microsoft.com/office/powerpoint/2010/main" val="247730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a:xfrm>
            <a:off x="0" y="-24891"/>
            <a:ext cx="9144000" cy="1007554"/>
          </a:xfrm>
          <a:solidFill>
            <a:schemeClr val="accent5">
              <a:lumMod val="20000"/>
              <a:lumOff val="80000"/>
            </a:schemeClr>
          </a:solidFill>
        </p:spPr>
        <p:txBody>
          <a:bodyPr>
            <a:norm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Anterior &amp; Posterior Cavities </a:t>
            </a:r>
          </a:p>
        </p:txBody>
      </p:sp>
      <p:sp>
        <p:nvSpPr>
          <p:cNvPr id="300037" name="Rectangle 5"/>
          <p:cNvSpPr>
            <a:spLocks noGrp="1" noChangeArrowheads="1"/>
          </p:cNvSpPr>
          <p:nvPr>
            <p:ph sz="half" idx="1"/>
          </p:nvPr>
        </p:nvSpPr>
        <p:spPr>
          <a:xfrm>
            <a:off x="1" y="1125538"/>
            <a:ext cx="3630812" cy="4968875"/>
          </a:xfrm>
          <a:ln w="28575">
            <a:solidFill>
              <a:schemeClr val="accent2"/>
            </a:solidFill>
          </a:ln>
        </p:spPr>
        <p:txBody>
          <a:bodyPr>
            <a:normAutofit fontScale="92500"/>
          </a:bodyPr>
          <a:lstStyle/>
          <a:p>
            <a:pPr>
              <a:buClr>
                <a:srgbClr val="FF0000"/>
              </a:buClr>
            </a:pPr>
            <a:r>
              <a:rPr lang="en-US" sz="2400" dirty="0">
                <a:latin typeface="Comic Sans MS" pitchFamily="66" charset="0"/>
              </a:rPr>
              <a:t>The </a:t>
            </a:r>
            <a:r>
              <a:rPr lang="en-US" sz="2400" u="sng" dirty="0">
                <a:solidFill>
                  <a:srgbClr val="C00000"/>
                </a:solidFill>
                <a:latin typeface="Comic Sans MS" pitchFamily="66" charset="0"/>
              </a:rPr>
              <a:t>Ciliary Body</a:t>
            </a:r>
            <a:r>
              <a:rPr lang="en-US" sz="2400" dirty="0">
                <a:solidFill>
                  <a:srgbClr val="C00000"/>
                </a:solidFill>
                <a:latin typeface="Comic Sans MS" pitchFamily="66" charset="0"/>
              </a:rPr>
              <a:t> </a:t>
            </a:r>
            <a:r>
              <a:rPr lang="en-US" sz="2400" dirty="0">
                <a:latin typeface="Comic Sans MS" pitchFamily="66" charset="0"/>
              </a:rPr>
              <a:t>(&amp; its </a:t>
            </a:r>
            <a:r>
              <a:rPr lang="en-US" sz="2400" dirty="0" smtClean="0">
                <a:latin typeface="Comic Sans MS" pitchFamily="66" charset="0"/>
              </a:rPr>
              <a:t>suspensary </a:t>
            </a:r>
            <a:r>
              <a:rPr lang="en-US" sz="2400" dirty="0">
                <a:latin typeface="Comic Sans MS" pitchFamily="66" charset="0"/>
              </a:rPr>
              <a:t>ligament ) and </a:t>
            </a:r>
            <a:r>
              <a:rPr lang="en-US" sz="2400" u="sng" dirty="0">
                <a:solidFill>
                  <a:srgbClr val="C00000"/>
                </a:solidFill>
                <a:latin typeface="Comic Sans MS" pitchFamily="66" charset="0"/>
              </a:rPr>
              <a:t>lens</a:t>
            </a:r>
            <a:r>
              <a:rPr lang="en-US" sz="2400" dirty="0">
                <a:latin typeface="Comic Sans MS" pitchFamily="66" charset="0"/>
              </a:rPr>
              <a:t> divide the eye into </a:t>
            </a:r>
            <a:r>
              <a:rPr lang="en-US" sz="2400" dirty="0" smtClean="0">
                <a:latin typeface="Comic Sans MS" pitchFamily="66" charset="0"/>
              </a:rPr>
              <a:t>:</a:t>
            </a:r>
          </a:p>
          <a:p>
            <a:pPr marL="0" indent="0">
              <a:buClr>
                <a:srgbClr val="FF0000"/>
              </a:buClr>
              <a:buNone/>
            </a:pPr>
            <a:endParaRPr lang="en-US" sz="2400" dirty="0">
              <a:latin typeface="Comic Sans MS" pitchFamily="66" charset="0"/>
            </a:endParaRPr>
          </a:p>
          <a:p>
            <a:pPr>
              <a:buClr>
                <a:srgbClr val="FF0000"/>
              </a:buClr>
            </a:pPr>
            <a:r>
              <a:rPr lang="en-US" sz="2400" dirty="0">
                <a:solidFill>
                  <a:srgbClr val="FF00FF"/>
                </a:solidFill>
                <a:effectLst>
                  <a:outerShdw blurRad="38100" dist="38100" dir="2700000" algn="tl">
                    <a:srgbClr val="000000">
                      <a:alpha val="43137"/>
                    </a:srgbClr>
                  </a:outerShdw>
                </a:effectLst>
                <a:latin typeface="Comic Sans MS" pitchFamily="66" charset="0"/>
              </a:rPr>
              <a:t>(1) Anterior cavity </a:t>
            </a:r>
            <a:r>
              <a:rPr lang="en-US" sz="2400" dirty="0" smtClean="0">
                <a:solidFill>
                  <a:srgbClr val="FF00FF"/>
                </a:solidFill>
                <a:effectLst>
                  <a:outerShdw blurRad="38100" dist="38100" dir="2700000" algn="tl">
                    <a:srgbClr val="000000">
                      <a:alpha val="43137"/>
                    </a:srgbClr>
                  </a:outerShdw>
                </a:effectLst>
                <a:latin typeface="Comic Sans MS" pitchFamily="66" charset="0"/>
              </a:rPr>
              <a:t> </a:t>
            </a:r>
            <a:r>
              <a:rPr lang="en-US" sz="2400" dirty="0">
                <a:latin typeface="Comic Sans MS" pitchFamily="66" charset="0"/>
              </a:rPr>
              <a:t>which contains a fluid called Aqueous </a:t>
            </a:r>
            <a:r>
              <a:rPr lang="en-US" sz="2400" dirty="0" smtClean="0">
                <a:latin typeface="Comic Sans MS" pitchFamily="66" charset="0"/>
              </a:rPr>
              <a:t>Humor</a:t>
            </a:r>
          </a:p>
          <a:p>
            <a:pPr>
              <a:buClr>
                <a:srgbClr val="FF0000"/>
              </a:buClr>
            </a:pPr>
            <a:endParaRPr lang="en-US" sz="2400" dirty="0">
              <a:latin typeface="Comic Sans MS" pitchFamily="66" charset="0"/>
            </a:endParaRPr>
          </a:p>
          <a:p>
            <a:pPr>
              <a:buClr>
                <a:srgbClr val="FF0000"/>
              </a:buClr>
            </a:pPr>
            <a:r>
              <a:rPr lang="en-US" sz="2400" dirty="0">
                <a:solidFill>
                  <a:srgbClr val="0070C0"/>
                </a:solidFill>
                <a:effectLst>
                  <a:outerShdw blurRad="38100" dist="38100" dir="2700000" algn="tl">
                    <a:srgbClr val="000000">
                      <a:alpha val="43137"/>
                    </a:srgbClr>
                  </a:outerShdw>
                </a:effectLst>
                <a:latin typeface="Comic Sans MS" pitchFamily="66" charset="0"/>
              </a:rPr>
              <a:t>(2) Posterior cavity </a:t>
            </a:r>
          </a:p>
          <a:p>
            <a:pPr>
              <a:buClr>
                <a:srgbClr val="FF0000"/>
              </a:buClr>
            </a:pPr>
            <a:r>
              <a:rPr lang="en-US" sz="2400" dirty="0">
                <a:latin typeface="Comic Sans MS" pitchFamily="66" charset="0"/>
              </a:rPr>
              <a:t>   ( which contains fluid </a:t>
            </a:r>
            <a:r>
              <a:rPr lang="en-US" sz="2400" dirty="0" smtClean="0">
                <a:latin typeface="Comic Sans MS" pitchFamily="66" charset="0"/>
              </a:rPr>
              <a:t>called </a:t>
            </a:r>
            <a:r>
              <a:rPr lang="en-US" sz="2400" dirty="0">
                <a:latin typeface="Comic Sans MS" pitchFamily="66" charset="0"/>
              </a:rPr>
              <a:t>Vitreous </a:t>
            </a:r>
            <a:r>
              <a:rPr lang="en-US" sz="2400" dirty="0" smtClean="0">
                <a:latin typeface="Comic Sans MS" pitchFamily="66" charset="0"/>
              </a:rPr>
              <a:t>Humor) </a:t>
            </a:r>
            <a:r>
              <a:rPr lang="en-US" sz="2000" dirty="0">
                <a:latin typeface="Comic Sans MS" pitchFamily="66" charset="0"/>
              </a:rPr>
              <a:t>.</a:t>
            </a:r>
          </a:p>
        </p:txBody>
      </p:sp>
      <p:sp>
        <p:nvSpPr>
          <p:cNvPr id="6" name="Slide Number Placeholder 6"/>
          <p:cNvSpPr>
            <a:spLocks noGrp="1"/>
          </p:cNvSpPr>
          <p:nvPr>
            <p:ph type="sldNum" sz="quarter" idx="12"/>
          </p:nvPr>
        </p:nvSpPr>
        <p:spPr/>
        <p:txBody>
          <a:bodyPr/>
          <a:lstStyle/>
          <a:p>
            <a:fld id="{FB42F885-301D-45E5-8DE0-1BADF524AA89}" type="slidenum">
              <a:rPr lang="en-US"/>
              <a:pPr/>
              <a:t>8</a:t>
            </a:fld>
            <a:endParaRPr lang="en-US"/>
          </a:p>
        </p:txBody>
      </p:sp>
      <p:pic>
        <p:nvPicPr>
          <p:cNvPr id="35" name="Picture 7"/>
          <p:cNvPicPr>
            <a:picLocks noChangeAspect="1" noChangeArrowheads="1"/>
          </p:cNvPicPr>
          <p:nvPr/>
        </p:nvPicPr>
        <p:blipFill>
          <a:blip r:embed="rId3"/>
          <a:srcRect b="3000"/>
          <a:stretch>
            <a:fillRect/>
          </a:stretch>
        </p:blipFill>
        <p:spPr bwMode="auto">
          <a:xfrm>
            <a:off x="3635896" y="1094730"/>
            <a:ext cx="5210200" cy="5768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0037">
                                            <p:txEl>
                                              <p:pRg st="2" end="2"/>
                                            </p:txEl>
                                          </p:spTgt>
                                        </p:tgtEl>
                                        <p:attrNameLst>
                                          <p:attrName>style.visibility</p:attrName>
                                        </p:attrNameLst>
                                      </p:cBhvr>
                                      <p:to>
                                        <p:strVal val="visible"/>
                                      </p:to>
                                    </p:set>
                                    <p:animEffect transition="in" filter="fade">
                                      <p:cBhvr>
                                        <p:cTn id="7" dur="1000"/>
                                        <p:tgtEl>
                                          <p:spTgt spid="300037">
                                            <p:txEl>
                                              <p:pRg st="2" end="2"/>
                                            </p:txEl>
                                          </p:spTgt>
                                        </p:tgtEl>
                                      </p:cBhvr>
                                    </p:animEffect>
                                    <p:anim calcmode="lin" valueType="num">
                                      <p:cBhvr>
                                        <p:cTn id="8" dur="1000" fill="hold"/>
                                        <p:tgtEl>
                                          <p:spTgt spid="30003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000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0037">
                                            <p:txEl>
                                              <p:pRg st="4" end="4"/>
                                            </p:txEl>
                                          </p:spTgt>
                                        </p:tgtEl>
                                        <p:attrNameLst>
                                          <p:attrName>style.visibility</p:attrName>
                                        </p:attrNameLst>
                                      </p:cBhvr>
                                      <p:to>
                                        <p:strVal val="visible"/>
                                      </p:to>
                                    </p:set>
                                    <p:animEffect transition="in" filter="fade">
                                      <p:cBhvr>
                                        <p:cTn id="14" dur="1000"/>
                                        <p:tgtEl>
                                          <p:spTgt spid="300037">
                                            <p:txEl>
                                              <p:pRg st="4" end="4"/>
                                            </p:txEl>
                                          </p:spTgt>
                                        </p:tgtEl>
                                      </p:cBhvr>
                                    </p:animEffect>
                                    <p:anim calcmode="lin" valueType="num">
                                      <p:cBhvr>
                                        <p:cTn id="15" dur="1000" fill="hold"/>
                                        <p:tgtEl>
                                          <p:spTgt spid="30003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00037">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0037">
                                            <p:txEl>
                                              <p:pRg st="5" end="5"/>
                                            </p:txEl>
                                          </p:spTgt>
                                        </p:tgtEl>
                                        <p:attrNameLst>
                                          <p:attrName>style.visibility</p:attrName>
                                        </p:attrNameLst>
                                      </p:cBhvr>
                                      <p:to>
                                        <p:strVal val="visible"/>
                                      </p:to>
                                    </p:set>
                                    <p:animEffect transition="in" filter="fade">
                                      <p:cBhvr>
                                        <p:cTn id="19" dur="1000"/>
                                        <p:tgtEl>
                                          <p:spTgt spid="300037">
                                            <p:txEl>
                                              <p:pRg st="5" end="5"/>
                                            </p:txEl>
                                          </p:spTgt>
                                        </p:tgtEl>
                                      </p:cBhvr>
                                    </p:animEffect>
                                    <p:anim calcmode="lin" valueType="num">
                                      <p:cBhvr>
                                        <p:cTn id="20" dur="1000" fill="hold"/>
                                        <p:tgtEl>
                                          <p:spTgt spid="300037">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0003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468313" y="0"/>
            <a:ext cx="8229600" cy="414338"/>
          </a:xfrm>
        </p:spPr>
        <p:txBody>
          <a:bodyPr>
            <a:normAutofit fontScale="90000"/>
          </a:bodyPr>
          <a:lstStyle/>
          <a:p>
            <a:r>
              <a:rPr lang="en-US" sz="3400" b="1" dirty="0">
                <a:solidFill>
                  <a:srgbClr val="FF0000"/>
                </a:solidFill>
                <a:latin typeface="Arial" panose="020B0604020202020204" pitchFamily="34" charset="0"/>
                <a:cs typeface="Arial" panose="020B0604020202020204" pitchFamily="34" charset="0"/>
              </a:rPr>
              <a:t>The Anterior and Posterior Chambers</a:t>
            </a:r>
          </a:p>
        </p:txBody>
      </p:sp>
      <p:pic>
        <p:nvPicPr>
          <p:cNvPr id="306183" name="Picture 7"/>
          <p:cNvPicPr>
            <a:picLocks noGrp="1" noChangeAspect="1" noChangeArrowheads="1"/>
          </p:cNvPicPr>
          <p:nvPr>
            <p:ph sz="half" idx="1"/>
          </p:nvPr>
        </p:nvPicPr>
        <p:blipFill>
          <a:blip r:embed="rId3" cstate="print"/>
          <a:stretch>
            <a:fillRect/>
          </a:stretch>
        </p:blipFill>
        <p:spPr>
          <a:xfrm>
            <a:off x="2041176" y="1600200"/>
            <a:ext cx="5061648" cy="2189163"/>
          </a:xfrm>
          <a:noFill/>
          <a:ln/>
        </p:spPr>
      </p:pic>
      <p:sp>
        <p:nvSpPr>
          <p:cNvPr id="306182" name="Rectangle 6"/>
          <p:cNvSpPr>
            <a:spLocks noGrp="1" noChangeArrowheads="1"/>
          </p:cNvSpPr>
          <p:nvPr>
            <p:ph type="body" sz="half" idx="2"/>
          </p:nvPr>
        </p:nvSpPr>
        <p:spPr>
          <a:xfrm>
            <a:off x="395288" y="5229225"/>
            <a:ext cx="8229600" cy="1333500"/>
          </a:xfrm>
        </p:spPr>
        <p:txBody>
          <a:bodyPr/>
          <a:lstStyle/>
          <a:p>
            <a:r>
              <a:rPr lang="en-US" sz="2000" b="1" dirty="0" smtClean="0"/>
              <a:t>Furthermore </a:t>
            </a:r>
            <a:r>
              <a:rPr lang="en-US" sz="2000" b="1" dirty="0"/>
              <a:t>, the </a:t>
            </a:r>
            <a:r>
              <a:rPr lang="en-US" sz="2000" b="1" dirty="0">
                <a:solidFill>
                  <a:srgbClr val="00FF00"/>
                </a:solidFill>
              </a:rPr>
              <a:t>Iris </a:t>
            </a:r>
            <a:r>
              <a:rPr lang="en-US" sz="2000" b="1" dirty="0"/>
              <a:t>further divides the anterior cavity into : </a:t>
            </a:r>
          </a:p>
          <a:p>
            <a:pPr>
              <a:buFont typeface="Wingdings" pitchFamily="2" charset="2"/>
              <a:buAutoNum type="alphaLcParenBoth"/>
            </a:pPr>
            <a:r>
              <a:rPr lang="en-US" sz="2000" b="1" dirty="0"/>
              <a:t> </a:t>
            </a:r>
            <a:r>
              <a:rPr lang="en-US" sz="2000" b="1" dirty="0">
                <a:solidFill>
                  <a:srgbClr val="C00000"/>
                </a:solidFill>
              </a:rPr>
              <a:t>Anterior Chamber </a:t>
            </a:r>
            <a:r>
              <a:rPr lang="en-US" sz="2000" b="1" dirty="0"/>
              <a:t>( in front of the iris ) , and </a:t>
            </a:r>
          </a:p>
          <a:p>
            <a:pPr>
              <a:buFont typeface="Wingdings" pitchFamily="2" charset="2"/>
              <a:buAutoNum type="alphaLcParenBoth"/>
            </a:pPr>
            <a:r>
              <a:rPr lang="en-US" sz="2000" b="1" dirty="0"/>
              <a:t> </a:t>
            </a:r>
            <a:r>
              <a:rPr lang="en-US" sz="2000" b="1" dirty="0">
                <a:solidFill>
                  <a:srgbClr val="C00000"/>
                </a:solidFill>
              </a:rPr>
              <a:t>Posterior Chamber </a:t>
            </a:r>
            <a:r>
              <a:rPr lang="en-US" sz="2000" b="1" dirty="0"/>
              <a:t>( behind the iris ; between the iris and lens ) .</a:t>
            </a:r>
          </a:p>
          <a:p>
            <a:endParaRPr lang="en-US" sz="2000" b="1" dirty="0"/>
          </a:p>
        </p:txBody>
      </p:sp>
      <p:sp>
        <p:nvSpPr>
          <p:cNvPr id="9" name="Date Placeholder 4"/>
          <p:cNvSpPr>
            <a:spLocks noGrp="1"/>
          </p:cNvSpPr>
          <p:nvPr>
            <p:ph type="dt" sz="half" idx="10"/>
          </p:nvPr>
        </p:nvSpPr>
        <p:spPr/>
        <p:txBody>
          <a:bodyPr/>
          <a:lstStyle/>
          <a:p>
            <a:fld id="{F49A6C2E-7726-4584-B2BB-D30C7FED66B2}" type="datetime1">
              <a:rPr lang="ar-SA">
                <a:solidFill>
                  <a:srgbClr val="FFFFFF"/>
                </a:solidFill>
              </a:rPr>
              <a:pPr/>
              <a:t>11/02/1442</a:t>
            </a:fld>
            <a:endParaRPr lang="en-US">
              <a:solidFill>
                <a:srgbClr val="FFFFFF"/>
              </a:solidFill>
            </a:endParaRPr>
          </a:p>
        </p:txBody>
      </p:sp>
      <p:sp>
        <p:nvSpPr>
          <p:cNvPr id="10" name="Slide Number Placeholder 6"/>
          <p:cNvSpPr>
            <a:spLocks noGrp="1"/>
          </p:cNvSpPr>
          <p:nvPr>
            <p:ph type="sldNum" sz="quarter" idx="12"/>
          </p:nvPr>
        </p:nvSpPr>
        <p:spPr/>
        <p:txBody>
          <a:bodyPr/>
          <a:lstStyle/>
          <a:p>
            <a:fld id="{7BFAFE78-08B8-4DEF-9FF4-E382C4D67E93}" type="slidenum">
              <a:rPr lang="en-US">
                <a:solidFill>
                  <a:srgbClr val="FFFFFF"/>
                </a:solidFill>
              </a:rPr>
              <a:pPr/>
              <a:t>9</a:t>
            </a:fld>
            <a:endParaRPr lang="en-US">
              <a:solidFill>
                <a:srgbClr val="FFFFFF"/>
              </a:solidFill>
            </a:endParaRPr>
          </a:p>
        </p:txBody>
      </p:sp>
      <p:sp>
        <p:nvSpPr>
          <p:cNvPr id="306184" name="Text Box 8"/>
          <p:cNvSpPr txBox="1">
            <a:spLocks noChangeArrowheads="1"/>
          </p:cNvSpPr>
          <p:nvPr/>
        </p:nvSpPr>
        <p:spPr bwMode="auto">
          <a:xfrm>
            <a:off x="7451725" y="692150"/>
            <a:ext cx="1152525" cy="527050"/>
          </a:xfrm>
          <a:prstGeom prst="rect">
            <a:avLst/>
          </a:prstGeom>
          <a:solidFill>
            <a:srgbClr val="FFFF00"/>
          </a:solidFill>
          <a:ln w="9525">
            <a:solidFill>
              <a:srgbClr val="FF3399"/>
            </a:solidFill>
            <a:miter lim="800000"/>
            <a:headEnd/>
            <a:tailEnd/>
          </a:ln>
          <a:effectLst/>
        </p:spPr>
        <p:txBody>
          <a:bodyPr>
            <a:spAutoFit/>
          </a:bodyPr>
          <a:lstStyle/>
          <a:p>
            <a:pPr>
              <a:spcBef>
                <a:spcPct val="50000"/>
              </a:spcBef>
            </a:pPr>
            <a:r>
              <a:rPr lang="en-US" sz="1400" b="1" dirty="0">
                <a:solidFill>
                  <a:srgbClr val="000000"/>
                </a:solidFill>
                <a:latin typeface="Tahoma" pitchFamily="34" charset="0"/>
              </a:rPr>
              <a:t>Anterior Chamber</a:t>
            </a:r>
          </a:p>
        </p:txBody>
      </p:sp>
      <p:sp>
        <p:nvSpPr>
          <p:cNvPr id="306185" name="Text Box 9"/>
          <p:cNvSpPr txBox="1">
            <a:spLocks noChangeArrowheads="1"/>
          </p:cNvSpPr>
          <p:nvPr/>
        </p:nvSpPr>
        <p:spPr bwMode="auto">
          <a:xfrm>
            <a:off x="2627784" y="765175"/>
            <a:ext cx="1656184" cy="584775"/>
          </a:xfrm>
          <a:prstGeom prst="rect">
            <a:avLst/>
          </a:prstGeom>
          <a:solidFill>
            <a:srgbClr val="FFFF00"/>
          </a:solidFill>
          <a:ln w="9525">
            <a:solidFill>
              <a:srgbClr val="FF3399"/>
            </a:solidFill>
            <a:miter lim="800000"/>
            <a:headEnd/>
            <a:tailEnd/>
          </a:ln>
          <a:effectLst/>
        </p:spPr>
        <p:txBody>
          <a:bodyPr wrap="square">
            <a:spAutoFit/>
          </a:bodyPr>
          <a:lstStyle/>
          <a:p>
            <a:pPr>
              <a:spcBef>
                <a:spcPct val="50000"/>
              </a:spcBef>
            </a:pPr>
            <a:r>
              <a:rPr lang="en-US" sz="1400" b="1" dirty="0">
                <a:solidFill>
                  <a:srgbClr val="000000"/>
                </a:solidFill>
                <a:latin typeface="Tahoma" pitchFamily="34" charset="0"/>
              </a:rPr>
              <a:t>Posterior Chamber</a:t>
            </a:r>
            <a:r>
              <a:rPr lang="en-US" dirty="0">
                <a:solidFill>
                  <a:srgbClr val="FFFFFF"/>
                </a:solidFill>
                <a:latin typeface="Tahoma" pitchFamily="34" charset="0"/>
              </a:rPr>
              <a:t> </a:t>
            </a:r>
            <a:endParaRPr lang="en-US" b="1" dirty="0">
              <a:solidFill>
                <a:srgbClr val="FFFFFF"/>
              </a:solidFill>
              <a:latin typeface="Tahoma" pitchFamily="34" charset="0"/>
            </a:endParaRPr>
          </a:p>
        </p:txBody>
      </p:sp>
      <p:sp>
        <p:nvSpPr>
          <p:cNvPr id="306186" name="Line 10"/>
          <p:cNvSpPr>
            <a:spLocks noChangeShapeType="1"/>
          </p:cNvSpPr>
          <p:nvPr/>
        </p:nvSpPr>
        <p:spPr bwMode="auto">
          <a:xfrm flipH="1">
            <a:off x="6012159" y="1052513"/>
            <a:ext cx="1439565" cy="1008335"/>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
        <p:nvSpPr>
          <p:cNvPr id="306187" name="Line 11"/>
          <p:cNvSpPr>
            <a:spLocks noChangeShapeType="1"/>
          </p:cNvSpPr>
          <p:nvPr/>
        </p:nvSpPr>
        <p:spPr bwMode="auto">
          <a:xfrm>
            <a:off x="4537076" y="1439664"/>
            <a:ext cx="1079500" cy="719137"/>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Tree>
    <p:extLst>
      <p:ext uri="{BB962C8B-B14F-4D97-AF65-F5344CB8AC3E}">
        <p14:creationId xmlns:p14="http://schemas.microsoft.com/office/powerpoint/2010/main" val="277084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6186"/>
                                        </p:tgtEl>
                                        <p:attrNameLst>
                                          <p:attrName>style.visibility</p:attrName>
                                        </p:attrNameLst>
                                      </p:cBhvr>
                                      <p:to>
                                        <p:strVal val="visible"/>
                                      </p:to>
                                    </p:set>
                                    <p:animEffect transition="in" filter="fade">
                                      <p:cBhvr>
                                        <p:cTn id="7" dur="1000"/>
                                        <p:tgtEl>
                                          <p:spTgt spid="306186"/>
                                        </p:tgtEl>
                                      </p:cBhvr>
                                    </p:animEffect>
                                    <p:anim calcmode="lin" valueType="num">
                                      <p:cBhvr>
                                        <p:cTn id="8" dur="1000" fill="hold"/>
                                        <p:tgtEl>
                                          <p:spTgt spid="306186"/>
                                        </p:tgtEl>
                                        <p:attrNameLst>
                                          <p:attrName>ppt_x</p:attrName>
                                        </p:attrNameLst>
                                      </p:cBhvr>
                                      <p:tavLst>
                                        <p:tav tm="0">
                                          <p:val>
                                            <p:strVal val="#ppt_x"/>
                                          </p:val>
                                        </p:tav>
                                        <p:tav tm="100000">
                                          <p:val>
                                            <p:strVal val="#ppt_x"/>
                                          </p:val>
                                        </p:tav>
                                      </p:tavLst>
                                    </p:anim>
                                    <p:anim calcmode="lin" valueType="num">
                                      <p:cBhvr>
                                        <p:cTn id="9" dur="1000" fill="hold"/>
                                        <p:tgtEl>
                                          <p:spTgt spid="306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6187"/>
                                        </p:tgtEl>
                                        <p:attrNameLst>
                                          <p:attrName>style.visibility</p:attrName>
                                        </p:attrNameLst>
                                      </p:cBhvr>
                                      <p:to>
                                        <p:strVal val="visible"/>
                                      </p:to>
                                    </p:set>
                                    <p:animEffect transition="in" filter="fade">
                                      <p:cBhvr>
                                        <p:cTn id="14" dur="1000"/>
                                        <p:tgtEl>
                                          <p:spTgt spid="306187"/>
                                        </p:tgtEl>
                                      </p:cBhvr>
                                    </p:animEffect>
                                    <p:anim calcmode="lin" valueType="num">
                                      <p:cBhvr>
                                        <p:cTn id="15" dur="1000" fill="hold"/>
                                        <p:tgtEl>
                                          <p:spTgt spid="306187"/>
                                        </p:tgtEl>
                                        <p:attrNameLst>
                                          <p:attrName>ppt_x</p:attrName>
                                        </p:attrNameLst>
                                      </p:cBhvr>
                                      <p:tavLst>
                                        <p:tav tm="0">
                                          <p:val>
                                            <p:strVal val="#ppt_x"/>
                                          </p:val>
                                        </p:tav>
                                        <p:tav tm="100000">
                                          <p:val>
                                            <p:strVal val="#ppt_x"/>
                                          </p:val>
                                        </p:tav>
                                      </p:tavLst>
                                    </p:anim>
                                    <p:anim calcmode="lin" valueType="num">
                                      <p:cBhvr>
                                        <p:cTn id="16" dur="1000" fill="hold"/>
                                        <p:tgtEl>
                                          <p:spTgt spid="306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6" grpId="0" animBg="1"/>
      <p:bldP spid="30618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IW_IMAGE_TITLE" val="c:\my documents\gtk_ppt\sg_present\stanfield_mm_10_jpegs\1\figure_10_28a_l.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ET">
  <a:themeElements>
    <a:clrScheme name="COMET 1">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fontScheme name="COME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ET 1">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clrMap bg1="dk2" tx1="lt1" bg2="dk1" tx2="lt2" accent1="accent1" accent2="accent2" accent3="accent3" accent4="accent4" accent5="accent5" accent6="accent6" hlink="hlink" folHlink="folHlink"/>
    </a:extraClrScheme>
    <a:extraClrScheme>
      <a:clrScheme name="COMET 2">
        <a:dk1>
          <a:srgbClr val="000066"/>
        </a:dk1>
        <a:lt1>
          <a:srgbClr val="99CCFF"/>
        </a:lt1>
        <a:dk2>
          <a:srgbClr val="3366CC"/>
        </a:dk2>
        <a:lt2>
          <a:srgbClr val="000080"/>
        </a:lt2>
        <a:accent1>
          <a:srgbClr val="CCECFF"/>
        </a:accent1>
        <a:accent2>
          <a:srgbClr val="CCFFCC"/>
        </a:accent2>
        <a:accent3>
          <a:srgbClr val="CAE2FF"/>
        </a:accent3>
        <a:accent4>
          <a:srgbClr val="000056"/>
        </a:accent4>
        <a:accent5>
          <a:srgbClr val="E2F4FF"/>
        </a:accent5>
        <a:accent6>
          <a:srgbClr val="B9E7B9"/>
        </a:accent6>
        <a:hlink>
          <a:srgbClr val="FFCCFF"/>
        </a:hlink>
        <a:folHlink>
          <a:srgbClr val="FFFFFF"/>
        </a:folHlink>
      </a:clrScheme>
      <a:clrMap bg1="lt1" tx1="dk1" bg2="lt2" tx2="dk2" accent1="accent1" accent2="accent2" accent3="accent3" accent4="accent4" accent5="accent5" accent6="accent6" hlink="hlink" folHlink="folHlink"/>
    </a:extraClrScheme>
    <a:extraClrScheme>
      <a:clrScheme name="COMET 3">
        <a:dk1>
          <a:srgbClr val="000000"/>
        </a:dk1>
        <a:lt1>
          <a:srgbClr val="FFFFFF"/>
        </a:lt1>
        <a:dk2>
          <a:srgbClr val="000000"/>
        </a:dk2>
        <a:lt2>
          <a:srgbClr val="4D4D4D"/>
        </a:lt2>
        <a:accent1>
          <a:srgbClr val="EAEAEA"/>
        </a:accent1>
        <a:accent2>
          <a:srgbClr val="CBCBCB"/>
        </a:accent2>
        <a:accent3>
          <a:srgbClr val="FFFFFF"/>
        </a:accent3>
        <a:accent4>
          <a:srgbClr val="000000"/>
        </a:accent4>
        <a:accent5>
          <a:srgbClr val="F3F3F3"/>
        </a:accent5>
        <a:accent6>
          <a:srgbClr val="B8B8B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OMET 4">
        <a:dk1>
          <a:srgbClr val="000000"/>
        </a:dk1>
        <a:lt1>
          <a:srgbClr val="FFFFFF"/>
        </a:lt1>
        <a:dk2>
          <a:srgbClr val="003366"/>
        </a:dk2>
        <a:lt2>
          <a:srgbClr val="FF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CCCCFF"/>
        </a:folHlink>
      </a:clrScheme>
      <a:clrMap bg1="dk2" tx1="lt1" bg2="dk1" tx2="lt2" accent1="accent1" accent2="accent2" accent3="accent3" accent4="accent4" accent5="accent5" accent6="accent6" hlink="hlink" folHlink="folHlink"/>
    </a:extraClrScheme>
    <a:extraClrScheme>
      <a:clrScheme name="COMET 5">
        <a:dk1>
          <a:srgbClr val="000000"/>
        </a:dk1>
        <a:lt1>
          <a:srgbClr val="0099FF"/>
        </a:lt1>
        <a:dk2>
          <a:srgbClr val="000099"/>
        </a:dk2>
        <a:lt2>
          <a:srgbClr val="000066"/>
        </a:lt2>
        <a:accent1>
          <a:srgbClr val="99CCFF"/>
        </a:accent1>
        <a:accent2>
          <a:srgbClr val="FFFFCC"/>
        </a:accent2>
        <a:accent3>
          <a:srgbClr val="AACAFF"/>
        </a:accent3>
        <a:accent4>
          <a:srgbClr val="000000"/>
        </a:accent4>
        <a:accent5>
          <a:srgbClr val="CAE2FF"/>
        </a:accent5>
        <a:accent6>
          <a:srgbClr val="E7E7B9"/>
        </a:accent6>
        <a:hlink>
          <a:srgbClr val="00CCCC"/>
        </a:hlink>
        <a:folHlink>
          <a:srgbClr val="CCECFF"/>
        </a:folHlink>
      </a:clrScheme>
      <a:clrMap bg1="lt1" tx1="dk1" bg2="lt2" tx2="dk2" accent1="accent1" accent2="accent2" accent3="accent3" accent4="accent4" accent5="accent5" accent6="accent6" hlink="hlink" folHlink="folHlink"/>
    </a:extraClrScheme>
    <a:extraClrScheme>
      <a:clrScheme name="COMET 6">
        <a:dk1>
          <a:srgbClr val="000000"/>
        </a:dk1>
        <a:lt1>
          <a:srgbClr val="FFFFFF"/>
        </a:lt1>
        <a:dk2>
          <a:srgbClr val="660066"/>
        </a:dk2>
        <a:lt2>
          <a:srgbClr val="FFCC66"/>
        </a:lt2>
        <a:accent1>
          <a:srgbClr val="6600CC"/>
        </a:accent1>
        <a:accent2>
          <a:srgbClr val="0099CC"/>
        </a:accent2>
        <a:accent3>
          <a:srgbClr val="B8AAB8"/>
        </a:accent3>
        <a:accent4>
          <a:srgbClr val="DADADA"/>
        </a:accent4>
        <a:accent5>
          <a:srgbClr val="B8AAE2"/>
        </a:accent5>
        <a:accent6>
          <a:srgbClr val="008AB9"/>
        </a:accent6>
        <a:hlink>
          <a:srgbClr val="CC66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2104</TotalTime>
  <Words>1690</Words>
  <Application>Microsoft Office PowerPoint</Application>
  <PresentationFormat>On-screen Show (4:3)</PresentationFormat>
  <Paragraphs>333</Paragraphs>
  <Slides>47</Slides>
  <Notes>16</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2</vt:i4>
      </vt:variant>
      <vt:variant>
        <vt:lpstr>Slide Titles</vt:lpstr>
      </vt:variant>
      <vt:variant>
        <vt:i4>47</vt:i4>
      </vt:variant>
    </vt:vector>
  </HeadingPairs>
  <TitlesOfParts>
    <vt:vector size="64" baseType="lpstr">
      <vt:lpstr>Arial</vt:lpstr>
      <vt:lpstr>Bauhaus 93</vt:lpstr>
      <vt:lpstr>Berlin Sans FB Demi</vt:lpstr>
      <vt:lpstr>Calibri</vt:lpstr>
      <vt:lpstr>Comic Sans MS</vt:lpstr>
      <vt:lpstr>Consolas</vt:lpstr>
      <vt:lpstr>Garamond</vt:lpstr>
      <vt:lpstr>Tahoma</vt:lpstr>
      <vt:lpstr>Times New Roman</vt:lpstr>
      <vt:lpstr>Wingdings</vt:lpstr>
      <vt:lpstr>Office Theme</vt:lpstr>
      <vt:lpstr>1_Office Theme</vt:lpstr>
      <vt:lpstr>Default Design</vt:lpstr>
      <vt:lpstr>COMET</vt:lpstr>
      <vt:lpstr>3_Office Theme</vt:lpstr>
      <vt:lpstr>PhotoHouse</vt:lpstr>
      <vt:lpstr>Image</vt:lpstr>
      <vt:lpstr>PowerPoint Presentation</vt:lpstr>
      <vt:lpstr>Learning Objectives</vt:lpstr>
      <vt:lpstr>The Eye</vt:lpstr>
      <vt:lpstr>The eye consists of 3 layers :</vt:lpstr>
      <vt:lpstr> 2. Middle Vascular Layer: </vt:lpstr>
      <vt:lpstr>   The Pupillary Muscles: consists of  Radial and Circular parts   </vt:lpstr>
      <vt:lpstr>PowerPoint Presentation</vt:lpstr>
      <vt:lpstr>The Anterior &amp; Posterior Cavities </vt:lpstr>
      <vt:lpstr>The Anterior and Posterior Chambers</vt:lpstr>
      <vt:lpstr>PowerPoint Presentation</vt:lpstr>
      <vt:lpstr>Rods &amp; Cones</vt:lpstr>
      <vt:lpstr>Macula &amp; Fovea Centralis</vt:lpstr>
      <vt:lpstr>Normal Ophthalmoscopic View of Eye</vt:lpstr>
      <vt:lpstr>Disorders of the Eye and Vision: Retinopathy</vt:lpstr>
      <vt:lpstr>PowerPoint Presentation</vt:lpstr>
      <vt:lpstr>PowerPoint Presentation</vt:lpstr>
      <vt:lpstr>Organization of the Retina</vt:lpstr>
      <vt:lpstr>External Protection of The Eye </vt:lpstr>
      <vt:lpstr>PowerPoint Presentation</vt:lpstr>
      <vt:lpstr>PowerPoint Presentation</vt:lpstr>
      <vt:lpstr> Image Formation</vt:lpstr>
      <vt:lpstr>Principles of Optics</vt:lpstr>
      <vt:lpstr>Emmetropic: objects focused on retina (normal)</vt:lpstr>
      <vt:lpstr>Refractive media of the eye</vt:lpstr>
      <vt:lpstr>Refractive media of the eye-2</vt:lpstr>
      <vt:lpstr>     2. Aqueous Humor</vt:lpstr>
      <vt:lpstr> Aqueous Humor-2</vt:lpstr>
      <vt:lpstr>Glaucoma</vt:lpstr>
      <vt:lpstr>PowerPoint Presentation</vt:lpstr>
      <vt:lpstr>3. The Vitreous Humor</vt:lpstr>
      <vt:lpstr>4. The Lens</vt:lpstr>
      <vt:lpstr>Cataracts</vt:lpstr>
      <vt:lpstr>Binocular Vision</vt:lpstr>
      <vt:lpstr>Errors of Refraction</vt:lpstr>
      <vt:lpstr>Normal eye (Emmetropia)</vt:lpstr>
      <vt:lpstr>1- Hypermetropia (hyperopia = far-sightedness) </vt:lpstr>
      <vt:lpstr>2- Myopia(nearsightedness)</vt:lpstr>
      <vt:lpstr>Image Focusing</vt:lpstr>
      <vt:lpstr>Visual Abnormalities</vt:lpstr>
      <vt:lpstr>3. Astigmatism </vt:lpstr>
      <vt:lpstr>Astigmatism </vt:lpstr>
      <vt:lpstr>Corrected Astigmatism</vt:lpstr>
      <vt:lpstr>Presbyopia</vt:lpstr>
      <vt:lpstr>Retinal Layers</vt:lpstr>
      <vt:lpstr>Light Pathway</vt:lpstr>
      <vt:lpstr>Retina: Neural Circuitry</vt:lpstr>
      <vt:lpstr>PowerPoint Presentation</vt:lpstr>
    </vt:vector>
  </TitlesOfParts>
  <Company>KKUH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Senses for Dental Students</dc:title>
  <dc:creator>Physiology</dc:creator>
  <cp:lastModifiedBy>Ahmed Abdul</cp:lastModifiedBy>
  <cp:revision>191</cp:revision>
  <cp:lastPrinted>1601-01-01T00:00:00Z</cp:lastPrinted>
  <dcterms:created xsi:type="dcterms:W3CDTF">2007-05-03T05:22:57Z</dcterms:created>
  <dcterms:modified xsi:type="dcterms:W3CDTF">2020-09-28T16:01:39Z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