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sldIdLst>
    <p:sldId id="256" r:id="rId2"/>
    <p:sldId id="257" r:id="rId3"/>
    <p:sldId id="258" r:id="rId4"/>
    <p:sldId id="279" r:id="rId5"/>
    <p:sldId id="259" r:id="rId6"/>
    <p:sldId id="260" r:id="rId7"/>
    <p:sldId id="275" r:id="rId8"/>
    <p:sldId id="261" r:id="rId9"/>
    <p:sldId id="262" r:id="rId10"/>
    <p:sldId id="263" r:id="rId11"/>
    <p:sldId id="264" r:id="rId12"/>
    <p:sldId id="277" r:id="rId13"/>
    <p:sldId id="265" r:id="rId14"/>
    <p:sldId id="266" r:id="rId15"/>
    <p:sldId id="267" r:id="rId16"/>
    <p:sldId id="268" r:id="rId17"/>
    <p:sldId id="272" r:id="rId18"/>
    <p:sldId id="278" r:id="rId19"/>
    <p:sldId id="269" r:id="rId20"/>
    <p:sldId id="270" r:id="rId21"/>
    <p:sldId id="273" r:id="rId22"/>
    <p:sldId id="274"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99FF99"/>
    <a:srgbClr val="660033"/>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8" d="100"/>
          <a:sy n="68" d="100"/>
        </p:scale>
        <p:origin x="278" y="5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9236F542-9250-48EF-A51C-568FEED17C79}" type="datetimeFigureOut">
              <a:rPr lang="ar-SA" smtClean="0"/>
              <a:t>16/03/42</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2F258160-4030-4F68-A81A-EAD4C5523D38}" type="slidenum">
              <a:rPr lang="ar-SA" smtClean="0"/>
              <a:t>‹#›</a:t>
            </a:fld>
            <a:endParaRPr lang="ar-SA"/>
          </a:p>
        </p:txBody>
      </p:sp>
    </p:spTree>
    <p:extLst>
      <p:ext uri="{BB962C8B-B14F-4D97-AF65-F5344CB8AC3E}">
        <p14:creationId xmlns:p14="http://schemas.microsoft.com/office/powerpoint/2010/main" val="66407232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2F258160-4030-4F68-A81A-EAD4C5523D38}" type="slidenum">
              <a:rPr lang="ar-SA" smtClean="0"/>
              <a:t>5</a:t>
            </a:fld>
            <a:endParaRPr lang="ar-SA"/>
          </a:p>
        </p:txBody>
      </p:sp>
    </p:spTree>
    <p:extLst>
      <p:ext uri="{BB962C8B-B14F-4D97-AF65-F5344CB8AC3E}">
        <p14:creationId xmlns:p14="http://schemas.microsoft.com/office/powerpoint/2010/main" val="25989468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ar-SA"/>
              <a:t>انقر لتحرير نمط العنوان الرئيسي</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C686EC50-373E-4608-8F8E-E259D4C42A20}" type="datetime1">
              <a:rPr lang="en-US" smtClean="0"/>
              <a:t>11/1/2020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a:t>Neurocognitive Disorders-  Prof. Al-Sughayir</a:t>
            </a:r>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C9AC96D9-61A2-4BB9-8F70-3AA255D01716}" type="datetime1">
              <a:rPr lang="en-US" smtClean="0"/>
              <a:t>11/1/2020</a:t>
            </a:fld>
            <a:endParaRPr lang="en-US" dirty="0"/>
          </a:p>
        </p:txBody>
      </p:sp>
      <p:sp>
        <p:nvSpPr>
          <p:cNvPr id="6" name="Footer Placeholder 5"/>
          <p:cNvSpPr>
            <a:spLocks noGrp="1"/>
          </p:cNvSpPr>
          <p:nvPr>
            <p:ph type="ftr" sz="quarter" idx="11"/>
          </p:nvPr>
        </p:nvSpPr>
        <p:spPr/>
        <p:txBody>
          <a:bodyPr/>
          <a:lstStyle/>
          <a:p>
            <a:r>
              <a:rPr lang="en-US"/>
              <a:t>Neurocognitive Disorders-  Prof. Al-Sughayir</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ar-SA"/>
              <a:t>انقر لتحرير نمط العنوان الرئيسي</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4565B10B-7121-4095-A736-C8340A61BD85}" type="datetime1">
              <a:rPr lang="en-US" smtClean="0"/>
              <a:t>11/1/2020</a:t>
            </a:fld>
            <a:endParaRPr lang="en-US" dirty="0"/>
          </a:p>
        </p:txBody>
      </p:sp>
      <p:sp>
        <p:nvSpPr>
          <p:cNvPr id="5" name="Footer Placeholder 4"/>
          <p:cNvSpPr>
            <a:spLocks noGrp="1"/>
          </p:cNvSpPr>
          <p:nvPr>
            <p:ph type="ftr" sz="quarter" idx="11"/>
          </p:nvPr>
        </p:nvSpPr>
        <p:spPr/>
        <p:txBody>
          <a:bodyPr/>
          <a:lstStyle/>
          <a:p>
            <a:r>
              <a:rPr lang="en-US"/>
              <a:t>Neurocognitive Disorders-  Prof. Al-Sughayir</a:t>
            </a:r>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ar-SA"/>
              <a:t>انقر لتحرير نمط العنوان الرئيسي</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EC0819E1-01D8-4DAA-BC78-AE2C18B22C27}" type="datetime1">
              <a:rPr lang="en-US" smtClean="0"/>
              <a:t>11/1/2020</a:t>
            </a:fld>
            <a:endParaRPr lang="en-US" dirty="0"/>
          </a:p>
        </p:txBody>
      </p:sp>
      <p:sp>
        <p:nvSpPr>
          <p:cNvPr id="5" name="Footer Placeholder 4"/>
          <p:cNvSpPr>
            <a:spLocks noGrp="1"/>
          </p:cNvSpPr>
          <p:nvPr>
            <p:ph type="ftr" sz="quarter" idx="11"/>
          </p:nvPr>
        </p:nvSpPr>
        <p:spPr/>
        <p:txBody>
          <a:bodyPr/>
          <a:lstStyle/>
          <a:p>
            <a:r>
              <a:rPr lang="en-US"/>
              <a:t>Neurocognitive Disorders-  Prof. Al-Sughayir</a:t>
            </a:r>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A4BDD55A-EC0C-4718-A638-4472AC67EC9F}" type="datetime1">
              <a:rPr lang="en-US" smtClean="0"/>
              <a:t>11/1/2020</a:t>
            </a:fld>
            <a:endParaRPr lang="en-US" dirty="0"/>
          </a:p>
        </p:txBody>
      </p:sp>
      <p:sp>
        <p:nvSpPr>
          <p:cNvPr id="5" name="Footer Placeholder 4"/>
          <p:cNvSpPr>
            <a:spLocks noGrp="1"/>
          </p:cNvSpPr>
          <p:nvPr>
            <p:ph type="ftr" sz="quarter" idx="11"/>
          </p:nvPr>
        </p:nvSpPr>
        <p:spPr/>
        <p:txBody>
          <a:bodyPr/>
          <a:lstStyle/>
          <a:p>
            <a:r>
              <a:rPr lang="en-US"/>
              <a:t>Neurocognitive Disorders-  Prof. Al-Sughayir</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66F90AE-6CF9-4842-9B53-A7DF33A66347}" type="datetime1">
              <a:rPr lang="en-US" smtClean="0"/>
              <a:t>11/1/2020</a:t>
            </a:fld>
            <a:endParaRPr lang="en-US" dirty="0"/>
          </a:p>
        </p:txBody>
      </p:sp>
      <p:sp>
        <p:nvSpPr>
          <p:cNvPr id="8" name="Footer Placeholder 7"/>
          <p:cNvSpPr>
            <a:spLocks noGrp="1"/>
          </p:cNvSpPr>
          <p:nvPr>
            <p:ph type="ftr" sz="quarter" idx="11"/>
          </p:nvPr>
        </p:nvSpPr>
        <p:spPr/>
        <p:txBody>
          <a:bodyPr/>
          <a:lstStyle/>
          <a:p>
            <a:r>
              <a:rPr lang="en-US"/>
              <a:t>Neurocognitive Disorders-  Prof. Al-Sughayir</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68B91FC-4E9C-4F19-97C2-3BF1126A55A3}" type="datetime1">
              <a:rPr lang="en-US" smtClean="0"/>
              <a:t>11/1/2020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a:t>Neurocognitive Disorders-  Prof. Al-Sughayir</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F42FAA62-5607-489B-B2AB-54EBEB41E2C8}" type="datetime1">
              <a:rPr lang="en-US" smtClean="0"/>
              <a:t>11/1/2020</a:t>
            </a:fld>
            <a:endParaRPr lang="en-US" dirty="0"/>
          </a:p>
        </p:txBody>
      </p:sp>
      <p:sp>
        <p:nvSpPr>
          <p:cNvPr id="5" name="Footer Placeholder 4"/>
          <p:cNvSpPr>
            <a:spLocks noGrp="1"/>
          </p:cNvSpPr>
          <p:nvPr>
            <p:ph type="ftr" sz="quarter" idx="11"/>
          </p:nvPr>
        </p:nvSpPr>
        <p:spPr/>
        <p:txBody>
          <a:bodyPr/>
          <a:lstStyle/>
          <a:p>
            <a:r>
              <a:rPr lang="en-US"/>
              <a:t>Neurocognitive Disorders-  Prof. Al-Sughayir</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E12FC091-E57E-4EC4-852A-45C0892E0C89}" type="datetime1">
              <a:rPr lang="en-US" smtClean="0"/>
              <a:t>11/1/2020</a:t>
            </a:fld>
            <a:endParaRPr lang="en-US" dirty="0"/>
          </a:p>
        </p:txBody>
      </p:sp>
      <p:sp>
        <p:nvSpPr>
          <p:cNvPr id="5" name="Footer Placeholder 4"/>
          <p:cNvSpPr>
            <a:spLocks noGrp="1"/>
          </p:cNvSpPr>
          <p:nvPr>
            <p:ph type="ftr" sz="quarter" idx="11"/>
          </p:nvPr>
        </p:nvSpPr>
        <p:spPr/>
        <p:txBody>
          <a:bodyPr/>
          <a:lstStyle/>
          <a:p>
            <a:r>
              <a:rPr lang="en-US"/>
              <a:t>Neurocognitive Disorders-  Prof. Al-Sughayir</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CCADCE3-0155-4725-80B8-B9DED9CD374E}" type="datetime1">
              <a:rPr lang="en-US" smtClean="0"/>
              <a:t>11/1/2020</a:t>
            </a:fld>
            <a:endParaRPr lang="en-US" dirty="0"/>
          </a:p>
        </p:txBody>
      </p:sp>
      <p:sp>
        <p:nvSpPr>
          <p:cNvPr id="5" name="Footer Placeholder 4"/>
          <p:cNvSpPr>
            <a:spLocks noGrp="1"/>
          </p:cNvSpPr>
          <p:nvPr>
            <p:ph type="ftr" sz="quarter" idx="11"/>
          </p:nvPr>
        </p:nvSpPr>
        <p:spPr/>
        <p:txBody>
          <a:bodyPr/>
          <a:lstStyle/>
          <a:p>
            <a:r>
              <a:rPr lang="en-US"/>
              <a:t>Neurocognitive Disorders-  Prof. Al-Sughayir</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1FC1E272-E9D0-4B25-9199-ACDF50D12F08}" type="datetime1">
              <a:rPr lang="en-US" smtClean="0"/>
              <a:t>11/1/2020</a:t>
            </a:fld>
            <a:endParaRPr lang="en-US" dirty="0"/>
          </a:p>
        </p:txBody>
      </p:sp>
      <p:sp>
        <p:nvSpPr>
          <p:cNvPr id="5" name="Footer Placeholder 4"/>
          <p:cNvSpPr>
            <a:spLocks noGrp="1"/>
          </p:cNvSpPr>
          <p:nvPr>
            <p:ph type="ftr" sz="quarter" idx="11"/>
          </p:nvPr>
        </p:nvSpPr>
        <p:spPr/>
        <p:txBody>
          <a:bodyPr/>
          <a:lstStyle/>
          <a:p>
            <a:r>
              <a:rPr lang="en-US"/>
              <a:t>Neurocognitive Disorders-  Prof. Al-Sughayir</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148A0343-09AF-4E76-855E-2E1E6BD070EC}" type="datetime1">
              <a:rPr lang="en-US" smtClean="0"/>
              <a:t>11/1/2020</a:t>
            </a:fld>
            <a:endParaRPr lang="en-US" dirty="0"/>
          </a:p>
        </p:txBody>
      </p:sp>
      <p:sp>
        <p:nvSpPr>
          <p:cNvPr id="6" name="Footer Placeholder 5"/>
          <p:cNvSpPr>
            <a:spLocks noGrp="1"/>
          </p:cNvSpPr>
          <p:nvPr>
            <p:ph type="ftr" sz="quarter" idx="11"/>
          </p:nvPr>
        </p:nvSpPr>
        <p:spPr/>
        <p:txBody>
          <a:bodyPr/>
          <a:lstStyle/>
          <a:p>
            <a:r>
              <a:rPr lang="en-US"/>
              <a:t>Neurocognitive Disorders-  Prof. Al-Sughayir</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993A2253-6B00-4F79-B110-E11858F185F2}" type="datetime1">
              <a:rPr lang="en-US" smtClean="0"/>
              <a:t>11/1/2020</a:t>
            </a:fld>
            <a:endParaRPr lang="en-US" dirty="0"/>
          </a:p>
        </p:txBody>
      </p:sp>
      <p:sp>
        <p:nvSpPr>
          <p:cNvPr id="8" name="Footer Placeholder 7"/>
          <p:cNvSpPr>
            <a:spLocks noGrp="1"/>
          </p:cNvSpPr>
          <p:nvPr>
            <p:ph type="ftr" sz="quarter" idx="11"/>
          </p:nvPr>
        </p:nvSpPr>
        <p:spPr/>
        <p:txBody>
          <a:bodyPr/>
          <a:lstStyle/>
          <a:p>
            <a:r>
              <a:rPr lang="en-US"/>
              <a:t>Neurocognitive Disorders-  Prof. Al-Sughayir</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4BC8078D-6EFC-41D1-8DE0-5B29EBE1AFF4}" type="datetime1">
              <a:rPr lang="en-US" smtClean="0"/>
              <a:t>11/1/2020</a:t>
            </a:fld>
            <a:endParaRPr lang="en-US" dirty="0"/>
          </a:p>
        </p:txBody>
      </p:sp>
      <p:sp>
        <p:nvSpPr>
          <p:cNvPr id="4" name="Footer Placeholder 3"/>
          <p:cNvSpPr>
            <a:spLocks noGrp="1"/>
          </p:cNvSpPr>
          <p:nvPr>
            <p:ph type="ftr" sz="quarter" idx="11"/>
          </p:nvPr>
        </p:nvSpPr>
        <p:spPr/>
        <p:txBody>
          <a:bodyPr/>
          <a:lstStyle/>
          <a:p>
            <a:r>
              <a:rPr lang="en-US"/>
              <a:t>Neurocognitive Disorders-  Prof. Al-Sughayir</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D05660-D1ED-4D8C-9BDE-4BEB2CF5FE8A}" type="datetime1">
              <a:rPr lang="en-US" smtClean="0"/>
              <a:t>11/1/2020</a:t>
            </a:fld>
            <a:endParaRPr lang="en-US" dirty="0"/>
          </a:p>
        </p:txBody>
      </p:sp>
      <p:sp>
        <p:nvSpPr>
          <p:cNvPr id="3" name="Footer Placeholder 2"/>
          <p:cNvSpPr>
            <a:spLocks noGrp="1"/>
          </p:cNvSpPr>
          <p:nvPr>
            <p:ph type="ftr" sz="quarter" idx="11"/>
          </p:nvPr>
        </p:nvSpPr>
        <p:spPr/>
        <p:txBody>
          <a:bodyPr/>
          <a:lstStyle/>
          <a:p>
            <a:r>
              <a:rPr lang="en-US"/>
              <a:t>Neurocognitive Disorders-  Prof. Al-Sughayir</a:t>
            </a:r>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6F374413-2411-4096-A3B5-13ADD51B9014}" type="datetime1">
              <a:rPr lang="en-US" smtClean="0"/>
              <a:t>11/1/2020</a:t>
            </a:fld>
            <a:endParaRPr lang="en-US" dirty="0"/>
          </a:p>
        </p:txBody>
      </p:sp>
      <p:sp>
        <p:nvSpPr>
          <p:cNvPr id="6" name="Footer Placeholder 5"/>
          <p:cNvSpPr>
            <a:spLocks noGrp="1"/>
          </p:cNvSpPr>
          <p:nvPr>
            <p:ph type="ftr" sz="quarter" idx="11"/>
          </p:nvPr>
        </p:nvSpPr>
        <p:spPr/>
        <p:txBody>
          <a:bodyPr/>
          <a:lstStyle/>
          <a:p>
            <a:r>
              <a:rPr lang="en-US"/>
              <a:t>Neurocognitive Disorders-  Prof. Al-Sughayir</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ar-SA"/>
              <a:t>انقر فوق الأيقونة لإضافة صورة</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40701E48-1C63-4F17-A726-545C299CB062}" type="datetime1">
              <a:rPr lang="en-US" smtClean="0"/>
              <a:t>11/1/2020</a:t>
            </a:fld>
            <a:endParaRPr lang="en-US" dirty="0"/>
          </a:p>
        </p:txBody>
      </p:sp>
      <p:sp>
        <p:nvSpPr>
          <p:cNvPr id="6" name="Footer Placeholder 5"/>
          <p:cNvSpPr>
            <a:spLocks noGrp="1"/>
          </p:cNvSpPr>
          <p:nvPr>
            <p:ph type="ftr" sz="quarter" idx="11"/>
          </p:nvPr>
        </p:nvSpPr>
        <p:spPr/>
        <p:txBody>
          <a:bodyPr/>
          <a:lstStyle/>
          <a:p>
            <a:r>
              <a:rPr lang="en-US"/>
              <a:t>Neurocognitive Disorders-  Prof. Al-Sughayir</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E4758DA-0B85-4775-B114-D731EC864EF8}" type="datetime1">
              <a:rPr lang="en-US" smtClean="0"/>
              <a:t>11/1/2020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a:t>Neurocognitive Disorders-  Prof. Al-Sughayir</a:t>
            </a:r>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hdr="0" dt="0"/>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vybgNqwHEsQ"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lJH1AoVuVS0"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54954" y="1195755"/>
            <a:ext cx="9309845" cy="3110522"/>
          </a:xfrm>
          <a:solidFill>
            <a:schemeClr val="accent3">
              <a:lumMod val="50000"/>
            </a:schemeClr>
          </a:solidFill>
        </p:spPr>
        <p:txBody>
          <a:bodyPr/>
          <a:lstStyle/>
          <a:p>
            <a:pPr algn="ctr"/>
            <a:r>
              <a:rPr lang="en-US" sz="4000" b="1" dirty="0"/>
              <a:t>Neurocognitive Disorders</a:t>
            </a:r>
            <a:br>
              <a:rPr lang="en-US" sz="4000" b="1" dirty="0"/>
            </a:br>
            <a:br>
              <a:rPr lang="en-US" sz="4000" b="1" dirty="0"/>
            </a:br>
            <a:r>
              <a:rPr lang="en-US" sz="2800" dirty="0"/>
              <a:t>An introduction – CNS Block</a:t>
            </a:r>
            <a:br>
              <a:rPr lang="en-US" sz="2800" dirty="0"/>
            </a:br>
            <a:endParaRPr lang="ar-SA" sz="2800" dirty="0"/>
          </a:p>
        </p:txBody>
      </p:sp>
      <p:sp>
        <p:nvSpPr>
          <p:cNvPr id="3" name="عنوان فرعي 2"/>
          <p:cNvSpPr>
            <a:spLocks noGrp="1"/>
          </p:cNvSpPr>
          <p:nvPr>
            <p:ph type="subTitle" idx="1"/>
          </p:nvPr>
        </p:nvSpPr>
        <p:spPr>
          <a:xfrm>
            <a:off x="1154955" y="4392246"/>
            <a:ext cx="9309844" cy="1246554"/>
          </a:xfrm>
          <a:solidFill>
            <a:schemeClr val="accent3">
              <a:lumMod val="50000"/>
            </a:schemeClr>
          </a:solidFill>
        </p:spPr>
        <p:txBody>
          <a:bodyPr>
            <a:normAutofit fontScale="92500" lnSpcReduction="20000"/>
          </a:bodyPr>
          <a:lstStyle/>
          <a:p>
            <a:pPr algn="ctr"/>
            <a:r>
              <a:rPr lang="en-US" sz="2800" b="1" cap="none" dirty="0">
                <a:solidFill>
                  <a:srgbClr val="EBEBEB"/>
                </a:solidFill>
              </a:rPr>
              <a:t>Mohammed Al-Sughayir</a:t>
            </a:r>
            <a:br>
              <a:rPr lang="en-US" sz="2800" cap="none" dirty="0">
                <a:solidFill>
                  <a:srgbClr val="EBEBEB"/>
                </a:solidFill>
              </a:rPr>
            </a:br>
            <a:r>
              <a:rPr lang="en-US" sz="2800" cap="none" dirty="0">
                <a:solidFill>
                  <a:srgbClr val="EBEBEB"/>
                </a:solidFill>
              </a:rPr>
              <a:t>Professor, Psychiatry Department, </a:t>
            </a:r>
          </a:p>
          <a:p>
            <a:pPr algn="ctr"/>
            <a:r>
              <a:rPr lang="en-US" sz="2800" cap="none" dirty="0">
                <a:solidFill>
                  <a:srgbClr val="EBEBEB"/>
                </a:solidFill>
              </a:rPr>
              <a:t>College of Medicine, KSU, KSA</a:t>
            </a:r>
            <a:endParaRPr lang="ar-SA" dirty="0"/>
          </a:p>
        </p:txBody>
      </p:sp>
      <p:sp>
        <p:nvSpPr>
          <p:cNvPr id="4" name="عنصر نائب للتذييل 3"/>
          <p:cNvSpPr>
            <a:spLocks noGrp="1"/>
          </p:cNvSpPr>
          <p:nvPr>
            <p:ph type="ftr" sz="quarter" idx="11"/>
          </p:nvPr>
        </p:nvSpPr>
        <p:spPr/>
        <p:txBody>
          <a:bodyPr/>
          <a:lstStyle/>
          <a:p>
            <a:r>
              <a:rPr lang="en-US"/>
              <a:t>Neurocognitive Disorders-  Prof. Al-Sughayir</a:t>
            </a:r>
            <a:endParaRPr lang="en-US" dirty="0"/>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2365621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Treatment</a:t>
            </a:r>
            <a:endParaRPr lang="ar-SA" dirty="0"/>
          </a:p>
        </p:txBody>
      </p:sp>
      <p:sp>
        <p:nvSpPr>
          <p:cNvPr id="3" name="عنصر نائب للمحتوى 2"/>
          <p:cNvSpPr>
            <a:spLocks noGrp="1"/>
          </p:cNvSpPr>
          <p:nvPr>
            <p:ph idx="1"/>
          </p:nvPr>
        </p:nvSpPr>
        <p:spPr>
          <a:xfrm>
            <a:off x="561110" y="2097284"/>
            <a:ext cx="10560182" cy="4360984"/>
          </a:xfrm>
          <a:solidFill>
            <a:schemeClr val="accent6">
              <a:lumMod val="20000"/>
              <a:lumOff val="80000"/>
            </a:schemeClr>
          </a:solidFill>
        </p:spPr>
        <p:txBody>
          <a:bodyPr>
            <a:normAutofit/>
          </a:bodyPr>
          <a:lstStyle/>
          <a:p>
            <a:pPr lvl="0" algn="l" rtl="0">
              <a:lnSpc>
                <a:spcPct val="150000"/>
              </a:lnSpc>
            </a:pPr>
            <a:r>
              <a:rPr lang="en-US" dirty="0"/>
              <a:t>Detect the cause (s)&amp;treat it properly, (prober Hx, physical and mental examination, </a:t>
            </a:r>
            <a:r>
              <a:rPr lang="en-US" dirty="0" err="1"/>
              <a:t>invx</a:t>
            </a:r>
            <a:r>
              <a:rPr lang="en-US" dirty="0"/>
              <a:t>).</a:t>
            </a:r>
          </a:p>
          <a:p>
            <a:pPr lvl="0" algn="l" rtl="0">
              <a:lnSpc>
                <a:spcPct val="150000"/>
              </a:lnSpc>
            </a:pPr>
            <a:r>
              <a:rPr lang="en-US" dirty="0"/>
              <a:t>Control mental and physical disturbance with antidopaminergics,</a:t>
            </a:r>
            <a:r>
              <a:rPr lang="en-US" u="sng" dirty="0"/>
              <a:t> </a:t>
            </a:r>
            <a:r>
              <a:rPr lang="en-US" dirty="0"/>
              <a:t>e.g. haloperidol  (1mg oral, IV, or IM), quetiapine 25mg, or Olanzapine (5mg oral or IM) 2- 3 times/day. </a:t>
            </a:r>
          </a:p>
          <a:p>
            <a:pPr lvl="0" algn="l" rtl="0">
              <a:lnSpc>
                <a:spcPct val="150000"/>
              </a:lnSpc>
            </a:pPr>
            <a:r>
              <a:rPr lang="en-US" sz="1400" dirty="0">
                <a:solidFill>
                  <a:schemeClr val="accent1">
                    <a:lumMod val="75000"/>
                  </a:schemeClr>
                </a:solidFill>
              </a:rPr>
              <a:t>IM administration may be preferable for some patients with delirium who are poorly compliant with oral medications or who are too sedated to safely swallow tablets. </a:t>
            </a:r>
          </a:p>
          <a:p>
            <a:pPr lvl="0" algn="l" rtl="0">
              <a:lnSpc>
                <a:spcPct val="150000"/>
              </a:lnSpc>
            </a:pPr>
            <a:r>
              <a:rPr lang="en-US" dirty="0"/>
              <a:t>Limit benzodiazepines (or give with extreme caution) because their effects may increase disorientation, drowsiness and ataxia with possible falls, head trauma and fractures. </a:t>
            </a:r>
          </a:p>
          <a:p>
            <a:pPr lvl="0" algn="l" rtl="0">
              <a:lnSpc>
                <a:spcPct val="150000"/>
              </a:lnSpc>
            </a:pPr>
            <a:r>
              <a:rPr lang="en-US" dirty="0"/>
              <a:t>Keep the patient in a quiet, well lit-room, and  avoid over /under stimulation. Frequently reorient, reassure and explain procedures clearly to the patient.</a:t>
            </a:r>
          </a:p>
          <a:p>
            <a:pPr algn="l"/>
            <a:endParaRPr lang="ar-SA" dirty="0"/>
          </a:p>
        </p:txBody>
      </p:sp>
      <p:sp>
        <p:nvSpPr>
          <p:cNvPr id="4" name="عنصر نائب للتذييل 3"/>
          <p:cNvSpPr>
            <a:spLocks noGrp="1"/>
          </p:cNvSpPr>
          <p:nvPr>
            <p:ph type="ftr" sz="quarter" idx="11"/>
          </p:nvPr>
        </p:nvSpPr>
        <p:spPr/>
        <p:txBody>
          <a:bodyPr/>
          <a:lstStyle/>
          <a:p>
            <a:r>
              <a:rPr lang="en-US"/>
              <a:t>Neurocognitive Disorders-  Prof. Al-Sughayir</a:t>
            </a:r>
            <a:endParaRPr lang="en-US" dirty="0"/>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2431828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50000"/>
            </a:schemeClr>
          </a:solidFill>
        </p:spPr>
        <p:txBody>
          <a:bodyPr/>
          <a:lstStyle/>
          <a:p>
            <a:pPr algn="ctr"/>
            <a:r>
              <a:rPr lang="en-US" b="1" dirty="0">
                <a:solidFill>
                  <a:srgbClr val="FFFF99"/>
                </a:solidFill>
              </a:rPr>
              <a:t>Dementia</a:t>
            </a:r>
            <a:endParaRPr lang="ar-SA" b="1" dirty="0">
              <a:solidFill>
                <a:srgbClr val="FFFF99"/>
              </a:solidFill>
            </a:endParaRPr>
          </a:p>
        </p:txBody>
      </p:sp>
      <p:sp>
        <p:nvSpPr>
          <p:cNvPr id="3" name="عنصر نائب للمحتوى 2"/>
          <p:cNvSpPr>
            <a:spLocks noGrp="1"/>
          </p:cNvSpPr>
          <p:nvPr>
            <p:ph idx="1"/>
          </p:nvPr>
        </p:nvSpPr>
        <p:spPr>
          <a:xfrm>
            <a:off x="484556" y="1929988"/>
            <a:ext cx="11215076" cy="4461849"/>
          </a:xfrm>
          <a:solidFill>
            <a:srgbClr val="FFFF99"/>
          </a:solidFill>
        </p:spPr>
        <p:txBody>
          <a:bodyPr>
            <a:normAutofit/>
          </a:bodyPr>
          <a:lstStyle/>
          <a:p>
            <a:pPr algn="l" rtl="0"/>
            <a:r>
              <a:rPr lang="en-US" dirty="0"/>
              <a:t>A chronic global impairment of cognitive functions without disturbed consciousness.</a:t>
            </a:r>
            <a:endParaRPr lang="en-US" sz="1600" dirty="0"/>
          </a:p>
          <a:p>
            <a:pPr algn="l" rtl="0"/>
            <a:r>
              <a:rPr lang="en-US" b="1" dirty="0"/>
              <a:t>Features:</a:t>
            </a:r>
            <a:r>
              <a:rPr lang="en-US" dirty="0"/>
              <a:t> The essential feature is a loss of intellectual abilities of sufficient severity to interfere with social or occupational functioning or both.</a:t>
            </a:r>
            <a:endParaRPr lang="en-US" sz="1600" dirty="0"/>
          </a:p>
          <a:p>
            <a:pPr marR="1270" lvl="0" algn="just" rtl="0">
              <a:lnSpc>
                <a:spcPct val="107000"/>
              </a:lnSpc>
              <a:buFont typeface="Times New Roman" panose="02020603050405020304" pitchFamily="18" charset="0"/>
              <a:buChar char="-"/>
              <a:tabLst>
                <a:tab pos="270510" algn="l"/>
                <a:tab pos="457200" algn="l"/>
              </a:tabLst>
            </a:pPr>
            <a:r>
              <a:rPr lang="en-US" dirty="0">
                <a:latin typeface="Times New Roman" panose="02020603050405020304" pitchFamily="18" charset="0"/>
                <a:ea typeface="Times New Roman" panose="02020603050405020304" pitchFamily="18" charset="0"/>
                <a:cs typeface="Traditional Arabic" panose="02020603050405020304" pitchFamily="18" charset="-78"/>
              </a:rPr>
              <a:t>Memory impairment (short-term memory first then, in advanced stages long-term memory is affected).</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R="1270" lvl="0" algn="just" rtl="0">
              <a:lnSpc>
                <a:spcPct val="107000"/>
              </a:lnSpc>
              <a:buFont typeface="Times New Roman" panose="02020603050405020304" pitchFamily="18" charset="0"/>
              <a:buChar char="-"/>
              <a:tabLst>
                <a:tab pos="270510" algn="l"/>
                <a:tab pos="457200" algn="l"/>
              </a:tabLst>
            </a:pPr>
            <a:r>
              <a:rPr lang="en-US" dirty="0">
                <a:latin typeface="Times New Roman" panose="02020603050405020304" pitchFamily="18" charset="0"/>
                <a:ea typeface="Times New Roman" panose="02020603050405020304" pitchFamily="18" charset="0"/>
                <a:cs typeface="Traditional Arabic" panose="02020603050405020304" pitchFamily="18" charset="-78"/>
              </a:rPr>
              <a:t>Thinking and speech: inappropriate  repetition of the same thoughts (perseveration) with vague and imprecise speech.</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R="1270" lvl="0" algn="just" rtl="0">
              <a:lnSpc>
                <a:spcPct val="107000"/>
              </a:lnSpc>
              <a:buFont typeface="Times New Roman" panose="02020603050405020304" pitchFamily="18" charset="0"/>
              <a:buChar char="-"/>
              <a:tabLst>
                <a:tab pos="270510" algn="l"/>
                <a:tab pos="457200" algn="l"/>
              </a:tabLst>
            </a:pPr>
            <a:r>
              <a:rPr lang="en-US" dirty="0">
                <a:latin typeface="Times New Roman" panose="02020603050405020304" pitchFamily="18" charset="0"/>
                <a:ea typeface="Times New Roman" panose="02020603050405020304" pitchFamily="18" charset="0"/>
                <a:cs typeface="Traditional Arabic" panose="02020603050405020304" pitchFamily="18" charset="-78"/>
              </a:rPr>
              <a:t>Shrinkage of social interaction with other. </a:t>
            </a:r>
          </a:p>
          <a:p>
            <a:pPr marR="1270" lvl="0" algn="just" rtl="0">
              <a:lnSpc>
                <a:spcPct val="107000"/>
              </a:lnSpc>
              <a:buFont typeface="Times New Roman" panose="02020603050405020304" pitchFamily="18" charset="0"/>
              <a:buChar char="-"/>
              <a:tabLst>
                <a:tab pos="270510" algn="l"/>
                <a:tab pos="457200" algn="l"/>
              </a:tabLst>
            </a:pPr>
            <a:r>
              <a:rPr lang="en-US" dirty="0">
                <a:latin typeface="Times New Roman" panose="02020603050405020304" pitchFamily="18" charset="0"/>
                <a:ea typeface="Times New Roman" panose="02020603050405020304" pitchFamily="18" charset="0"/>
                <a:cs typeface="Traditional Arabic" panose="02020603050405020304" pitchFamily="18" charset="-78"/>
              </a:rPr>
              <a:t>Disorientation: particularly to time and place and when advanced to person (can’t identify relatives).</a:t>
            </a:r>
          </a:p>
          <a:p>
            <a:pPr marR="1270" lvl="0" algn="just" rtl="0">
              <a:lnSpc>
                <a:spcPct val="107000"/>
              </a:lnSpc>
              <a:buFont typeface="Times New Roman" panose="02020603050405020304" pitchFamily="18" charset="0"/>
              <a:buChar char="-"/>
              <a:tabLst>
                <a:tab pos="270510" algn="l"/>
                <a:tab pos="457200" algn="l"/>
              </a:tabLst>
            </a:pPr>
            <a:r>
              <a:rPr lang="en-US" dirty="0">
                <a:latin typeface="Times New Roman" panose="02020603050405020304" pitchFamily="18" charset="0"/>
                <a:ea typeface="Times New Roman" panose="02020603050405020304" pitchFamily="18" charset="0"/>
                <a:cs typeface="Traditional Arabic" panose="02020603050405020304" pitchFamily="18" charset="-78"/>
              </a:rPr>
              <a:t>Judgment impairment. </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R="1270" lvl="0" algn="just" rtl="0">
              <a:lnSpc>
                <a:spcPct val="107000"/>
              </a:lnSpc>
              <a:buFont typeface="Times New Roman" panose="02020603050405020304" pitchFamily="18" charset="0"/>
              <a:buChar char="-"/>
              <a:tabLst>
                <a:tab pos="270510" algn="l"/>
                <a:tab pos="457200" algn="l"/>
              </a:tabLst>
            </a:pPr>
            <a:r>
              <a:rPr lang="en-US" dirty="0">
                <a:latin typeface="Times New Roman" panose="02020603050405020304" pitchFamily="18" charset="0"/>
                <a:ea typeface="Times New Roman" panose="02020603050405020304" pitchFamily="18" charset="0"/>
                <a:cs typeface="Traditional Arabic" panose="02020603050405020304" pitchFamily="18" charset="-78"/>
              </a:rPr>
              <a:t>Psychotic features: hallucinations and delusions.</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algn="l"/>
            <a:endParaRPr lang="ar-SA" dirty="0"/>
          </a:p>
        </p:txBody>
      </p:sp>
      <p:sp>
        <p:nvSpPr>
          <p:cNvPr id="4" name="عنصر نائب للتذييل 3"/>
          <p:cNvSpPr>
            <a:spLocks noGrp="1"/>
          </p:cNvSpPr>
          <p:nvPr>
            <p:ph type="ftr" sz="quarter" idx="11"/>
          </p:nvPr>
        </p:nvSpPr>
        <p:spPr/>
        <p:txBody>
          <a:bodyPr/>
          <a:lstStyle/>
          <a:p>
            <a:r>
              <a:rPr lang="en-US"/>
              <a:t>Neurocognitive Disorders-  Prof. Al-Sughayir</a:t>
            </a:r>
            <a:endParaRPr lang="en-US" dirty="0"/>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2908815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C21D51D-0216-4621-86F9-D2DB3DF9CB1B}"/>
              </a:ext>
            </a:extLst>
          </p:cNvPr>
          <p:cNvSpPr>
            <a:spLocks noGrp="1"/>
          </p:cNvSpPr>
          <p:nvPr>
            <p:ph type="title"/>
          </p:nvPr>
        </p:nvSpPr>
        <p:spPr/>
        <p:txBody>
          <a:bodyPr/>
          <a:lstStyle/>
          <a:p>
            <a:r>
              <a:rPr lang="en-US" dirty="0"/>
              <a:t>Video cases</a:t>
            </a:r>
            <a:endParaRPr lang="ar-SA" dirty="0"/>
          </a:p>
        </p:txBody>
      </p:sp>
      <p:sp>
        <p:nvSpPr>
          <p:cNvPr id="3" name="عنصر نائب للنص 2">
            <a:extLst>
              <a:ext uri="{FF2B5EF4-FFF2-40B4-BE49-F238E27FC236}">
                <a16:creationId xmlns:a16="http://schemas.microsoft.com/office/drawing/2014/main" id="{685F9DE6-7C9B-48E1-AB1C-694E13C6B05E}"/>
              </a:ext>
            </a:extLst>
          </p:cNvPr>
          <p:cNvSpPr>
            <a:spLocks noGrp="1"/>
          </p:cNvSpPr>
          <p:nvPr>
            <p:ph type="body" idx="1"/>
          </p:nvPr>
        </p:nvSpPr>
        <p:spPr>
          <a:xfrm>
            <a:off x="4289778" y="1986844"/>
            <a:ext cx="7755465" cy="2974624"/>
          </a:xfrm>
          <a:solidFill>
            <a:schemeClr val="accent6">
              <a:lumMod val="50000"/>
            </a:schemeClr>
          </a:solidFill>
        </p:spPr>
        <p:txBody>
          <a:bodyPr/>
          <a:lstStyle/>
          <a:p>
            <a:r>
              <a:rPr lang="en-US" dirty="0">
                <a:highlight>
                  <a:srgbClr val="FFFF00"/>
                </a:highlight>
                <a:hlinkClick r:id="rId2"/>
              </a:rPr>
              <a:t>https://www.youtube.com/watch?v=vybgNqwHEsQ</a:t>
            </a:r>
            <a:endParaRPr lang="ar-SA" dirty="0">
              <a:highlight>
                <a:srgbClr val="FFFF00"/>
              </a:highlight>
            </a:endParaRPr>
          </a:p>
          <a:p>
            <a:r>
              <a:rPr lang="en-US" dirty="0">
                <a:highlight>
                  <a:srgbClr val="FFFF00"/>
                </a:highlight>
              </a:rPr>
              <a:t>https://www.youtube.com/watch?v=XH4OcEW1G34</a:t>
            </a:r>
            <a:endParaRPr lang="ar-SA" dirty="0">
              <a:highlight>
                <a:srgbClr val="FFFF00"/>
              </a:highlight>
            </a:endParaRPr>
          </a:p>
        </p:txBody>
      </p:sp>
      <p:sp>
        <p:nvSpPr>
          <p:cNvPr id="4" name="عنصر نائب للتذييل 3">
            <a:extLst>
              <a:ext uri="{FF2B5EF4-FFF2-40B4-BE49-F238E27FC236}">
                <a16:creationId xmlns:a16="http://schemas.microsoft.com/office/drawing/2014/main" id="{9028DDB8-3230-44C0-A672-018D0D03A420}"/>
              </a:ext>
            </a:extLst>
          </p:cNvPr>
          <p:cNvSpPr>
            <a:spLocks noGrp="1"/>
          </p:cNvSpPr>
          <p:nvPr>
            <p:ph type="ftr" sz="quarter" idx="11"/>
          </p:nvPr>
        </p:nvSpPr>
        <p:spPr/>
        <p:txBody>
          <a:bodyPr/>
          <a:lstStyle/>
          <a:p>
            <a:r>
              <a:rPr lang="en-US"/>
              <a:t>Neurocognitive Disorders-  Prof. Al-Sughayir</a:t>
            </a:r>
            <a:endParaRPr lang="en-US" dirty="0"/>
          </a:p>
        </p:txBody>
      </p:sp>
      <p:sp>
        <p:nvSpPr>
          <p:cNvPr id="5" name="عنصر نائب لرقم الشريحة 4">
            <a:extLst>
              <a:ext uri="{FF2B5EF4-FFF2-40B4-BE49-F238E27FC236}">
                <a16:creationId xmlns:a16="http://schemas.microsoft.com/office/drawing/2014/main" id="{43233216-7B46-4C02-A6D1-1BE9FA296722}"/>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245817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FF99"/>
          </a:solidFill>
        </p:spPr>
        <p:txBody>
          <a:bodyPr/>
          <a:lstStyle/>
          <a:p>
            <a:pPr algn="ctr"/>
            <a:r>
              <a:rPr lang="en-US" b="1" dirty="0">
                <a:solidFill>
                  <a:schemeClr val="tx1">
                    <a:lumMod val="95000"/>
                    <a:lumOff val="5000"/>
                  </a:schemeClr>
                </a:solidFill>
              </a:rPr>
              <a:t>Dementia</a:t>
            </a:r>
            <a:endParaRPr lang="ar-SA" b="1" dirty="0">
              <a:solidFill>
                <a:schemeClr val="tx1">
                  <a:lumMod val="95000"/>
                  <a:lumOff val="5000"/>
                </a:schemeClr>
              </a:solidFill>
            </a:endParaRPr>
          </a:p>
        </p:txBody>
      </p:sp>
      <p:sp>
        <p:nvSpPr>
          <p:cNvPr id="3" name="عنصر نائب للمحتوى 2"/>
          <p:cNvSpPr>
            <a:spLocks noGrp="1"/>
          </p:cNvSpPr>
          <p:nvPr>
            <p:ph idx="1"/>
          </p:nvPr>
        </p:nvSpPr>
        <p:spPr>
          <a:xfrm>
            <a:off x="484556" y="2157046"/>
            <a:ext cx="11215076" cy="4234791"/>
          </a:xfrm>
          <a:solidFill>
            <a:srgbClr val="FFFF99"/>
          </a:solidFill>
        </p:spPr>
        <p:txBody>
          <a:bodyPr>
            <a:normAutofit/>
          </a:bodyPr>
          <a:lstStyle/>
          <a:p>
            <a:pPr algn="just" rtl="0">
              <a:lnSpc>
                <a:spcPct val="107000"/>
              </a:lnSpc>
              <a:tabLst>
                <a:tab pos="270510" algn="l"/>
              </a:tabLst>
            </a:pPr>
            <a:r>
              <a:rPr lang="en-US" b="1" dirty="0">
                <a:latin typeface="Times New Roman" panose="02020603050405020304" pitchFamily="18" charset="0"/>
                <a:ea typeface="Times New Roman" panose="02020603050405020304" pitchFamily="18" charset="0"/>
                <a:cs typeface="Traditional Arabic" panose="02020603050405020304" pitchFamily="18" charset="-78"/>
              </a:rPr>
              <a:t>Epidemiology: </a:t>
            </a:r>
            <a:r>
              <a:rPr lang="en-US" dirty="0">
                <a:latin typeface="Times New Roman" panose="02020603050405020304" pitchFamily="18" charset="0"/>
                <a:ea typeface="Times New Roman" panose="02020603050405020304" pitchFamily="18" charset="0"/>
                <a:cs typeface="Traditional Arabic" panose="02020603050405020304" pitchFamily="18" charset="-78"/>
              </a:rPr>
              <a:t>no gender difference, Increasing age is the most important risk factor.</a:t>
            </a:r>
            <a:r>
              <a:rPr lang="en-US" b="1" dirty="0">
                <a:latin typeface="Times New Roman" panose="02020603050405020304" pitchFamily="18" charset="0"/>
                <a:ea typeface="Times New Roman" panose="02020603050405020304" pitchFamily="18" charset="0"/>
                <a:cs typeface="Traditional Arabic" panose="02020603050405020304" pitchFamily="18" charset="-78"/>
              </a:rPr>
              <a:t> </a:t>
            </a:r>
          </a:p>
          <a:p>
            <a:pPr marL="0" indent="0" algn="just" rtl="0">
              <a:lnSpc>
                <a:spcPct val="107000"/>
              </a:lnSpc>
              <a:buNone/>
              <a:tabLst>
                <a:tab pos="270510" algn="l"/>
              </a:tabLst>
            </a:pPr>
            <a:r>
              <a:rPr lang="en-US" dirty="0">
                <a:latin typeface="Times New Roman" panose="02020603050405020304" pitchFamily="18" charset="0"/>
                <a:ea typeface="Times New Roman" panose="02020603050405020304" pitchFamily="18" charset="0"/>
                <a:cs typeface="Traditional Arabic" panose="02020603050405020304" pitchFamily="18" charset="-78"/>
              </a:rPr>
              <a:t>It is primarily a disorder of the elderly ( if  &lt; 65 years, it is called presenile dementia).</a:t>
            </a:r>
            <a:endParaRPr lang="en-US" sz="1600" dirty="0">
              <a:latin typeface="Calibri" panose="020F0502020204030204" pitchFamily="34" charset="0"/>
              <a:ea typeface="Calibri" panose="020F0502020204030204" pitchFamily="34" charset="0"/>
              <a:cs typeface="Arial" panose="020B0604020202020204" pitchFamily="34" charset="0"/>
            </a:endParaRPr>
          </a:p>
          <a:p>
            <a:pPr marR="270510" algn="just" rtl="0">
              <a:lnSpc>
                <a:spcPct val="107000"/>
              </a:lnSpc>
              <a:tabLst>
                <a:tab pos="270510" algn="l"/>
              </a:tabLst>
            </a:pPr>
            <a:r>
              <a:rPr lang="en-US" b="1" dirty="0">
                <a:latin typeface="Times New Roman" panose="02020603050405020304" pitchFamily="18" charset="0"/>
                <a:ea typeface="Times New Roman" panose="02020603050405020304" pitchFamily="18" charset="0"/>
                <a:cs typeface="Traditional Arabic" panose="02020603050405020304" pitchFamily="18" charset="-78"/>
              </a:rPr>
              <a:t>The most common causes of dementia</a:t>
            </a:r>
            <a:r>
              <a:rPr lang="en-US" dirty="0">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R="635" lvl="0" algn="l" rtl="0">
              <a:lnSpc>
                <a:spcPct val="107000"/>
              </a:lnSpc>
              <a:buFont typeface="Wingdings" panose="05000000000000000000" pitchFamily="2" charset="2"/>
              <a:buChar char="q"/>
              <a:tabLst>
                <a:tab pos="270510" algn="l"/>
                <a:tab pos="495300" algn="l"/>
              </a:tabLst>
            </a:pPr>
            <a:r>
              <a:rPr lang="en-US" dirty="0">
                <a:latin typeface="Times New Roman" panose="02020603050405020304" pitchFamily="18" charset="0"/>
                <a:ea typeface="Times New Roman" panose="02020603050405020304" pitchFamily="18" charset="0"/>
                <a:cs typeface="Traditional Arabic" panose="02020603050405020304" pitchFamily="18" charset="-78"/>
              </a:rPr>
              <a:t>Alzheimer’s disease: continuous deterioration of intellectual functioning due to  degenerative process affecting the whole cortex, especially cholinergic neurons. </a:t>
            </a:r>
          </a:p>
          <a:p>
            <a:pPr marR="635" lvl="0" algn="l" rtl="0">
              <a:lnSpc>
                <a:spcPct val="107000"/>
              </a:lnSpc>
              <a:buFont typeface="Wingdings" panose="05000000000000000000" pitchFamily="2" charset="2"/>
              <a:buChar char="q"/>
              <a:tabLst>
                <a:tab pos="270510" algn="l"/>
                <a:tab pos="495300" algn="l"/>
              </a:tabLst>
            </a:pPr>
            <a:r>
              <a:rPr lang="en-US" dirty="0">
                <a:latin typeface="Times New Roman" panose="02020603050405020304" pitchFamily="18" charset="0"/>
                <a:ea typeface="Times New Roman" panose="02020603050405020304" pitchFamily="18" charset="0"/>
                <a:cs typeface="Traditional Arabic" panose="02020603050405020304" pitchFamily="18" charset="-78"/>
              </a:rPr>
              <a:t>Vascular (multi-infarct) dementia: stepwise deterioration of intellectual functioning due to multiple infarcts of varying sizes or arteriosclerosis in the main intracranial vessels. It usually occurs in patients with hypertension or diabetes.</a:t>
            </a:r>
          </a:p>
          <a:p>
            <a:pPr marR="635" lvl="0" algn="l" rtl="0">
              <a:lnSpc>
                <a:spcPct val="107000"/>
              </a:lnSpc>
              <a:buFont typeface="Wingdings" panose="05000000000000000000" pitchFamily="2" charset="2"/>
              <a:buChar char="q"/>
              <a:tabLst>
                <a:tab pos="270510" algn="l"/>
                <a:tab pos="495300" algn="l"/>
              </a:tabLst>
            </a:pPr>
            <a:r>
              <a:rPr lang="en-US" dirty="0">
                <a:latin typeface="Times New Roman" panose="02020603050405020304" pitchFamily="18" charset="0"/>
                <a:ea typeface="Times New Roman" panose="02020603050405020304" pitchFamily="18" charset="0"/>
                <a:cs typeface="Traditional Arabic" panose="02020603050405020304" pitchFamily="18" charset="-78"/>
              </a:rPr>
              <a:t> Medical conditions: e.g., Parkinson's D., metabolic causes: severe B 12 deficiency, hypothyroidism.</a:t>
            </a:r>
            <a:endParaRPr lang="en-US" sz="1600" dirty="0">
              <a:latin typeface="Calibri" panose="020F0502020204030204" pitchFamily="34" charset="0"/>
              <a:ea typeface="Calibri" panose="020F0502020204030204" pitchFamily="34" charset="0"/>
              <a:cs typeface="Arial" panose="020B0604020202020204" pitchFamily="34" charset="0"/>
            </a:endParaRPr>
          </a:p>
          <a:p>
            <a:pPr algn="l"/>
            <a:endParaRPr lang="ar-SA" dirty="0"/>
          </a:p>
        </p:txBody>
      </p:sp>
      <p:sp>
        <p:nvSpPr>
          <p:cNvPr id="4" name="عنصر نائب للتذييل 3"/>
          <p:cNvSpPr>
            <a:spLocks noGrp="1"/>
          </p:cNvSpPr>
          <p:nvPr>
            <p:ph type="ftr" sz="quarter" idx="11"/>
          </p:nvPr>
        </p:nvSpPr>
        <p:spPr/>
        <p:txBody>
          <a:bodyPr/>
          <a:lstStyle/>
          <a:p>
            <a:r>
              <a:rPr lang="en-US"/>
              <a:t>Neurocognitive Disorders-  Prof. Al-Sughayir</a:t>
            </a:r>
            <a:endParaRPr lang="en-US" dirty="0"/>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990784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FF99"/>
          </a:solidFill>
        </p:spPr>
        <p:txBody>
          <a:bodyPr/>
          <a:lstStyle/>
          <a:p>
            <a:pPr algn="ctr"/>
            <a:r>
              <a:rPr lang="en-US" b="1" dirty="0">
                <a:solidFill>
                  <a:schemeClr val="tx1">
                    <a:lumMod val="95000"/>
                    <a:lumOff val="5000"/>
                  </a:schemeClr>
                </a:solidFill>
              </a:rPr>
              <a:t>Dementia</a:t>
            </a:r>
            <a:endParaRPr lang="ar-SA" b="1" dirty="0">
              <a:solidFill>
                <a:schemeClr val="tx1">
                  <a:lumMod val="95000"/>
                  <a:lumOff val="5000"/>
                </a:schemeClr>
              </a:solidFill>
            </a:endParaRPr>
          </a:p>
        </p:txBody>
      </p:sp>
      <p:sp>
        <p:nvSpPr>
          <p:cNvPr id="3" name="عنصر نائب للمحتوى 2"/>
          <p:cNvSpPr>
            <a:spLocks noGrp="1"/>
          </p:cNvSpPr>
          <p:nvPr>
            <p:ph idx="1"/>
          </p:nvPr>
        </p:nvSpPr>
        <p:spPr>
          <a:xfrm>
            <a:off x="484556" y="1817512"/>
            <a:ext cx="11215076" cy="4574326"/>
          </a:xfrm>
          <a:solidFill>
            <a:srgbClr val="FFFF99"/>
          </a:solidFill>
        </p:spPr>
        <p:txBody>
          <a:bodyPr>
            <a:normAutofit/>
          </a:bodyPr>
          <a:lstStyle/>
          <a:p>
            <a:pPr marR="635" algn="just" rtl="0">
              <a:lnSpc>
                <a:spcPct val="107000"/>
              </a:lnSpc>
              <a:tabLst>
                <a:tab pos="270510" algn="l"/>
              </a:tabLst>
            </a:pPr>
            <a:r>
              <a:rPr lang="en-US" b="1" dirty="0" err="1">
                <a:latin typeface="Times New Roman" panose="02020603050405020304" pitchFamily="18" charset="0"/>
                <a:ea typeface="Times New Roman" panose="02020603050405020304" pitchFamily="18" charset="0"/>
                <a:cs typeface="Traditional Arabic" panose="02020603050405020304" pitchFamily="18" charset="-78"/>
              </a:rPr>
              <a:t>DDx</a:t>
            </a:r>
            <a:r>
              <a:rPr lang="en-US" b="1" dirty="0">
                <a:latin typeface="Times New Roman" panose="02020603050405020304" pitchFamily="18" charset="0"/>
                <a:ea typeface="Times New Roman" panose="02020603050405020304" pitchFamily="18" charset="0"/>
                <a:cs typeface="Traditional Arabic" panose="02020603050405020304" pitchFamily="18"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70510" marR="635" indent="0" algn="just" rtl="0">
              <a:lnSpc>
                <a:spcPct val="150000"/>
              </a:lnSpc>
              <a:buNone/>
              <a:tabLst>
                <a:tab pos="450215" algn="l"/>
              </a:tabLst>
            </a:pPr>
            <a:r>
              <a:rPr lang="en-US" dirty="0">
                <a:latin typeface="Times New Roman" panose="02020603050405020304" pitchFamily="18" charset="0"/>
                <a:ea typeface="Times New Roman" panose="02020603050405020304" pitchFamily="18" charset="0"/>
                <a:cs typeface="Traditional Arabic" panose="02020603050405020304" pitchFamily="18" charset="-78"/>
              </a:rPr>
              <a:t>1. </a:t>
            </a:r>
            <a:r>
              <a:rPr lang="en-US" i="1" dirty="0">
                <a:latin typeface="Times New Roman" panose="02020603050405020304" pitchFamily="18" charset="0"/>
                <a:ea typeface="Times New Roman" panose="02020603050405020304" pitchFamily="18" charset="0"/>
                <a:cs typeface="Traditional Arabic" panose="02020603050405020304" pitchFamily="18" charset="-78"/>
              </a:rPr>
              <a:t>Normal aging</a:t>
            </a:r>
            <a:r>
              <a:rPr lang="en-US" dirty="0">
                <a:latin typeface="Times New Roman" panose="02020603050405020304" pitchFamily="18" charset="0"/>
                <a:ea typeface="Times New Roman" panose="02020603050405020304" pitchFamily="18" charset="0"/>
                <a:cs typeface="Traditional Arabic" panose="02020603050405020304" pitchFamily="18" charset="-78"/>
              </a:rPr>
              <a:t>: age-related cognitive decline (the course is not progressively deteriorating), no loss of social or occupational functioning.</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70510" marR="635" indent="0" algn="just" rtl="0">
              <a:lnSpc>
                <a:spcPct val="150000"/>
              </a:lnSpc>
              <a:buNone/>
              <a:tabLst>
                <a:tab pos="450215" algn="l"/>
              </a:tabLst>
            </a:pPr>
            <a:r>
              <a:rPr lang="en-US" dirty="0">
                <a:latin typeface="Times New Roman" panose="02020603050405020304" pitchFamily="18" charset="0"/>
                <a:ea typeface="Times New Roman" panose="02020603050405020304" pitchFamily="18" charset="0"/>
                <a:cs typeface="Traditional Arabic" panose="02020603050405020304" pitchFamily="18" charset="-78"/>
              </a:rPr>
              <a:t>2. </a:t>
            </a:r>
            <a:r>
              <a:rPr lang="en-US" i="1" dirty="0">
                <a:latin typeface="Times New Roman" panose="02020603050405020304" pitchFamily="18" charset="0"/>
                <a:ea typeface="Times New Roman" panose="02020603050405020304" pitchFamily="18" charset="0"/>
                <a:cs typeface="Traditional Arabic" panose="02020603050405020304" pitchFamily="18" charset="-78"/>
              </a:rPr>
              <a:t>Depression in the elderly</a:t>
            </a:r>
            <a:r>
              <a:rPr lang="en-US" dirty="0">
                <a:latin typeface="Times New Roman" panose="02020603050405020304" pitchFamily="18" charset="0"/>
                <a:ea typeface="Times New Roman" panose="02020603050405020304" pitchFamily="18" charset="0"/>
                <a:cs typeface="Traditional Arabic" panose="02020603050405020304" pitchFamily="18" charset="-78"/>
              </a:rPr>
              <a:t> (Pseudo-dementia): cognitive disturbance is relatively of rapid onset and preceded by depressive features. The differentiation is sometimes difficult as demented patients may also become depressed as they begin to comprehend their progressive cognitive impairment.  EEG and CT scan are normal in pseudo-dementia.</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70510" indent="0" algn="just" rtl="0">
              <a:lnSpc>
                <a:spcPct val="150000"/>
              </a:lnSpc>
              <a:buNone/>
              <a:tabLst>
                <a:tab pos="450215" algn="l"/>
              </a:tabLst>
            </a:pPr>
            <a:r>
              <a:rPr lang="en-US" dirty="0">
                <a:latin typeface="Times New Roman" panose="02020603050405020304" pitchFamily="18" charset="0"/>
                <a:ea typeface="Times New Roman" panose="02020603050405020304" pitchFamily="18" charset="0"/>
                <a:cs typeface="Traditional Arabic" panose="02020603050405020304" pitchFamily="18" charset="-78"/>
              </a:rPr>
              <a:t>3. </a:t>
            </a:r>
            <a:r>
              <a:rPr lang="en-US" i="1" dirty="0">
                <a:latin typeface="Times New Roman" panose="02020603050405020304" pitchFamily="18" charset="0"/>
                <a:ea typeface="Times New Roman" panose="02020603050405020304" pitchFamily="18" charset="0"/>
                <a:cs typeface="Traditional Arabic" panose="02020603050405020304" pitchFamily="18" charset="-78"/>
              </a:rPr>
              <a:t>Delirium:</a:t>
            </a:r>
            <a:r>
              <a:rPr lang="en-US" dirty="0">
                <a:latin typeface="Times New Roman" panose="02020603050405020304" pitchFamily="18" charset="0"/>
                <a:ea typeface="Times New Roman" panose="02020603050405020304" pitchFamily="18" charset="0"/>
                <a:cs typeface="Traditional Arabic" panose="02020603050405020304" pitchFamily="18" charset="-78"/>
              </a:rPr>
              <a:t> the onset is rapid and consciousness is impaired. </a:t>
            </a:r>
          </a:p>
          <a:p>
            <a:pPr marL="270510" indent="0" algn="just" rtl="0">
              <a:lnSpc>
                <a:spcPct val="150000"/>
              </a:lnSpc>
              <a:buNone/>
              <a:tabLst>
                <a:tab pos="450215" algn="l"/>
              </a:tabLst>
            </a:pPr>
            <a:r>
              <a:rPr lang="en-US" dirty="0">
                <a:latin typeface="Times New Roman" panose="02020603050405020304" pitchFamily="18" charset="0"/>
                <a:ea typeface="Times New Roman" panose="02020603050405020304" pitchFamily="18" charset="0"/>
                <a:cs typeface="Traditional Arabic" panose="02020603050405020304" pitchFamily="18" charset="-78"/>
              </a:rPr>
              <a:t> Some demented patients may develop delirium. Diagnosis of dementia </a:t>
            </a:r>
            <a:r>
              <a:rPr lang="en-US" i="1" dirty="0">
                <a:latin typeface="Times New Roman" panose="02020603050405020304" pitchFamily="18" charset="0"/>
                <a:ea typeface="Times New Roman" panose="02020603050405020304" pitchFamily="18" charset="0"/>
                <a:cs typeface="Traditional Arabic" panose="02020603050405020304" pitchFamily="18" charset="-78"/>
              </a:rPr>
              <a:t>cannot</a:t>
            </a:r>
            <a:r>
              <a:rPr lang="en-US" dirty="0">
                <a:latin typeface="Times New Roman" panose="02020603050405020304" pitchFamily="18" charset="0"/>
                <a:ea typeface="Times New Roman" panose="02020603050405020304" pitchFamily="18" charset="0"/>
                <a:cs typeface="Traditional Arabic" panose="02020603050405020304" pitchFamily="18" charset="-78"/>
              </a:rPr>
              <a:t> be made before delirium clears.</a:t>
            </a:r>
            <a:endParaRPr lang="en-US" sz="1600" dirty="0">
              <a:latin typeface="Calibri" panose="020F0502020204030204" pitchFamily="34" charset="0"/>
              <a:ea typeface="Calibri" panose="020F0502020204030204" pitchFamily="34" charset="0"/>
              <a:cs typeface="Arial" panose="020B0604020202020204" pitchFamily="34" charset="0"/>
            </a:endParaRPr>
          </a:p>
          <a:p>
            <a:pPr algn="l"/>
            <a:endParaRPr lang="ar-SA" dirty="0"/>
          </a:p>
        </p:txBody>
      </p:sp>
      <p:sp>
        <p:nvSpPr>
          <p:cNvPr id="4" name="عنصر نائب للتذييل 3"/>
          <p:cNvSpPr>
            <a:spLocks noGrp="1"/>
          </p:cNvSpPr>
          <p:nvPr>
            <p:ph type="ftr" sz="quarter" idx="11"/>
          </p:nvPr>
        </p:nvSpPr>
        <p:spPr/>
        <p:txBody>
          <a:bodyPr/>
          <a:lstStyle/>
          <a:p>
            <a:r>
              <a:rPr lang="en-US"/>
              <a:t>Neurocognitive Disorders-  Prof. Al-Sughayir</a:t>
            </a:r>
            <a:endParaRPr lang="en-US" dirty="0"/>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959230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FF99"/>
          </a:solidFill>
        </p:spPr>
        <p:txBody>
          <a:bodyPr/>
          <a:lstStyle/>
          <a:p>
            <a:pPr algn="ctr"/>
            <a:r>
              <a:rPr lang="en-US" b="1" dirty="0">
                <a:solidFill>
                  <a:schemeClr val="tx1">
                    <a:lumMod val="95000"/>
                    <a:lumOff val="5000"/>
                  </a:schemeClr>
                </a:solidFill>
              </a:rPr>
              <a:t>Dementia</a:t>
            </a:r>
            <a:endParaRPr lang="ar-SA" b="1" dirty="0">
              <a:solidFill>
                <a:schemeClr val="tx1">
                  <a:lumMod val="95000"/>
                  <a:lumOff val="5000"/>
                </a:schemeClr>
              </a:solidFill>
            </a:endParaRPr>
          </a:p>
        </p:txBody>
      </p:sp>
      <p:sp>
        <p:nvSpPr>
          <p:cNvPr id="3" name="عنصر نائب للمحتوى 2"/>
          <p:cNvSpPr>
            <a:spLocks noGrp="1"/>
          </p:cNvSpPr>
          <p:nvPr>
            <p:ph idx="1"/>
          </p:nvPr>
        </p:nvSpPr>
        <p:spPr>
          <a:xfrm>
            <a:off x="484556" y="1851378"/>
            <a:ext cx="11215076" cy="4540459"/>
          </a:xfrm>
          <a:solidFill>
            <a:srgbClr val="FFFF99"/>
          </a:solidFill>
        </p:spPr>
        <p:txBody>
          <a:bodyPr>
            <a:normAutofit/>
          </a:bodyPr>
          <a:lstStyle/>
          <a:p>
            <a:pPr marL="0" indent="0" algn="just" rtl="0">
              <a:lnSpc>
                <a:spcPct val="107000"/>
              </a:lnSpc>
              <a:buNone/>
            </a:pPr>
            <a:r>
              <a:rPr lang="en-US" b="1" dirty="0">
                <a:latin typeface="Times New Roman" panose="02020603050405020304" pitchFamily="18" charset="0"/>
                <a:ea typeface="Times New Roman" panose="02020603050405020304" pitchFamily="18" charset="0"/>
                <a:cs typeface="Traditional Arabic" panose="02020603050405020304" pitchFamily="18" charset="-78"/>
              </a:rPr>
              <a:t>Course and Prognosis:</a:t>
            </a:r>
            <a:r>
              <a:rPr lang="en-US" dirty="0">
                <a:latin typeface="Times New Roman" panose="02020603050405020304" pitchFamily="18" charset="0"/>
                <a:ea typeface="Times New Roman" panose="02020603050405020304" pitchFamily="18" charset="0"/>
                <a:cs typeface="Traditional Arabic" panose="02020603050405020304" pitchFamily="18" charset="-78"/>
              </a:rPr>
              <a:t> usually progressive deterioration (slow downhill in Alzheimer’s dementias and stepwise in vascular dementia). Some patients become double incontinent.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indent="0" algn="just" rtl="0">
              <a:lnSpc>
                <a:spcPct val="107000"/>
              </a:lnSpc>
              <a:buNone/>
            </a:pPr>
            <a:r>
              <a:rPr lang="en-US" b="1" dirty="0">
                <a:latin typeface="Times New Roman" panose="02020603050405020304" pitchFamily="18" charset="0"/>
                <a:ea typeface="Times New Roman" panose="02020603050405020304" pitchFamily="18" charset="0"/>
                <a:cs typeface="Traditional Arabic" panose="02020603050405020304" pitchFamily="18" charset="-78"/>
              </a:rPr>
              <a:t>Treatment: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180340" marR="270510" indent="-90170" algn="just" rtl="0">
              <a:lnSpc>
                <a:spcPct val="107000"/>
              </a:lnSpc>
              <a:tabLst>
                <a:tab pos="270510" algn="l"/>
              </a:tabLst>
            </a:pPr>
            <a:r>
              <a:rPr lang="en-US" dirty="0">
                <a:latin typeface="Times New Roman" panose="02020603050405020304" pitchFamily="18" charset="0"/>
                <a:ea typeface="Times New Roman" panose="02020603050405020304" pitchFamily="18" charset="0"/>
                <a:cs typeface="Traditional Arabic" panose="02020603050405020304" pitchFamily="18" charset="-78"/>
              </a:rPr>
              <a:t> </a:t>
            </a:r>
            <a:r>
              <a:rPr lang="en-US" i="1" u="sng" dirty="0">
                <a:latin typeface="Times New Roman" panose="02020603050405020304" pitchFamily="18" charset="0"/>
                <a:ea typeface="Times New Roman" panose="02020603050405020304" pitchFamily="18" charset="0"/>
                <a:cs typeface="Traditional Arabic" panose="02020603050405020304" pitchFamily="18" charset="-78"/>
              </a:rPr>
              <a:t>Supportive measures</a:t>
            </a:r>
            <a:r>
              <a:rPr lang="en-US" dirty="0">
                <a:latin typeface="Times New Roman" panose="02020603050405020304" pitchFamily="18" charset="0"/>
                <a:ea typeface="Times New Roman" panose="02020603050405020304" pitchFamily="18" charset="0"/>
                <a:cs typeface="Traditional Arabic" panose="02020603050405020304" pitchFamily="18" charset="-78"/>
              </a:rPr>
              <a:t>: provide good physical care (meals, hygiene), encourage the family’s involvement, support the care givers (they are prone to depression), keep in familiar settings if possible to avoid accidents,  wandering away,…etc.</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0">
              <a:lnSpc>
                <a:spcPct val="107000"/>
              </a:lnSpc>
            </a:pPr>
            <a:r>
              <a:rPr lang="en-US" i="1" u="sng" dirty="0">
                <a:latin typeface="Times New Roman" panose="02020603050405020304" pitchFamily="18" charset="0"/>
                <a:ea typeface="Times New Roman" panose="02020603050405020304" pitchFamily="18" charset="0"/>
                <a:cs typeface="Traditional Arabic" panose="02020603050405020304" pitchFamily="18" charset="-78"/>
              </a:rPr>
              <a:t>Specific measures:</a:t>
            </a:r>
            <a:r>
              <a:rPr lang="en-US" dirty="0">
                <a:latin typeface="Times New Roman" panose="02020603050405020304" pitchFamily="18" charset="0"/>
                <a:ea typeface="Times New Roman" panose="02020603050405020304" pitchFamily="18" charset="0"/>
                <a:cs typeface="Traditional Arabic" panose="02020603050405020304" pitchFamily="18" charset="-78"/>
              </a:rPr>
              <a:t> identify and correct any treatable or controllable  condition e.g.: hypothyroidism, vitamin B12 deficiency, hypertension, diabetes.</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algn="just" rtl="0">
              <a:lnSpc>
                <a:spcPct val="107000"/>
              </a:lnSpc>
            </a:pPr>
            <a:r>
              <a:rPr lang="en-US" i="1" u="sng" dirty="0">
                <a:latin typeface="Times New Roman" panose="02020603050405020304" pitchFamily="18" charset="0"/>
                <a:ea typeface="Times New Roman" panose="02020603050405020304" pitchFamily="18" charset="0"/>
                <a:cs typeface="Traditional Arabic" panose="02020603050405020304" pitchFamily="18" charset="-78"/>
              </a:rPr>
              <a:t>Medications: </a:t>
            </a:r>
            <a:r>
              <a:rPr lang="en-US" dirty="0">
                <a:latin typeface="Times New Roman" panose="02020603050405020304" pitchFamily="18" charset="0"/>
                <a:ea typeface="Times New Roman" panose="02020603050405020304" pitchFamily="18" charset="0"/>
                <a:cs typeface="Traditional Arabic" panose="02020603050405020304" pitchFamily="18" charset="-78"/>
              </a:rPr>
              <a:t>if agitated, aggressive, or insomniac: give a small dose of </a:t>
            </a:r>
            <a:r>
              <a:rPr lang="en-US" dirty="0" err="1">
                <a:latin typeface="Times New Roman" panose="02020603050405020304" pitchFamily="18" charset="0"/>
                <a:ea typeface="Times New Roman" panose="02020603050405020304" pitchFamily="18" charset="0"/>
                <a:cs typeface="Traditional Arabic" panose="02020603050405020304" pitchFamily="18" charset="-78"/>
              </a:rPr>
              <a:t>antidopaminergic</a:t>
            </a:r>
            <a:r>
              <a:rPr lang="en-US" dirty="0">
                <a:latin typeface="Times New Roman" panose="02020603050405020304" pitchFamily="18" charset="0"/>
                <a:ea typeface="Times New Roman" panose="02020603050405020304" pitchFamily="18" charset="0"/>
                <a:cs typeface="Traditional Arabic" panose="02020603050405020304" pitchFamily="18" charset="-78"/>
              </a:rPr>
              <a:t> drug (e.g. olanzapine 5mg, risperidone 2mg, or quetiapine 25mg). If depressed: give a small dose of antidepressant (e.g. escitalopram  5 mg or sertraline 25mg). Be aware of possible mental side effects of such medications e.g. confusion, over-sedation, risk of falling down.</a:t>
            </a:r>
            <a:endParaRPr lang="en-US" sz="1600" dirty="0">
              <a:latin typeface="Calibri" panose="020F0502020204030204" pitchFamily="34" charset="0"/>
              <a:ea typeface="Calibri" panose="020F0502020204030204" pitchFamily="34" charset="0"/>
              <a:cs typeface="Arial" panose="020B0604020202020204" pitchFamily="34" charset="0"/>
            </a:endParaRPr>
          </a:p>
          <a:p>
            <a:pPr algn="l"/>
            <a:endParaRPr lang="ar-SA" dirty="0"/>
          </a:p>
        </p:txBody>
      </p:sp>
      <p:sp>
        <p:nvSpPr>
          <p:cNvPr id="4" name="عنصر نائب للتذييل 3"/>
          <p:cNvSpPr>
            <a:spLocks noGrp="1"/>
          </p:cNvSpPr>
          <p:nvPr>
            <p:ph type="ftr" sz="quarter" idx="11"/>
          </p:nvPr>
        </p:nvSpPr>
        <p:spPr/>
        <p:txBody>
          <a:bodyPr/>
          <a:lstStyle/>
          <a:p>
            <a:r>
              <a:rPr lang="en-US" dirty="0"/>
              <a:t>Neurocognitive Disorders-  Prof. Al-Sughayir</a:t>
            </a:r>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2112367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FF99"/>
          </a:solidFill>
        </p:spPr>
        <p:txBody>
          <a:bodyPr/>
          <a:lstStyle/>
          <a:p>
            <a:pPr algn="ctr"/>
            <a:r>
              <a:rPr lang="en-US" b="1" dirty="0">
                <a:solidFill>
                  <a:schemeClr val="tx1">
                    <a:lumMod val="95000"/>
                    <a:lumOff val="5000"/>
                  </a:schemeClr>
                </a:solidFill>
              </a:rPr>
              <a:t>Dementia</a:t>
            </a:r>
            <a:endParaRPr lang="ar-SA" b="1" dirty="0">
              <a:solidFill>
                <a:schemeClr val="tx1">
                  <a:lumMod val="95000"/>
                  <a:lumOff val="5000"/>
                </a:schemeClr>
              </a:solidFill>
            </a:endParaRPr>
          </a:p>
        </p:txBody>
      </p:sp>
      <p:sp>
        <p:nvSpPr>
          <p:cNvPr id="3" name="عنصر نائب للمحتوى 2"/>
          <p:cNvSpPr>
            <a:spLocks noGrp="1"/>
          </p:cNvSpPr>
          <p:nvPr>
            <p:ph idx="1"/>
          </p:nvPr>
        </p:nvSpPr>
        <p:spPr>
          <a:xfrm>
            <a:off x="484556" y="2157046"/>
            <a:ext cx="11215076" cy="4234791"/>
          </a:xfrm>
          <a:solidFill>
            <a:srgbClr val="FFFF99"/>
          </a:solidFill>
        </p:spPr>
        <p:txBody>
          <a:bodyPr>
            <a:normAutofit/>
          </a:bodyPr>
          <a:lstStyle/>
          <a:p>
            <a:pPr algn="just" rtl="0">
              <a:lnSpc>
                <a:spcPct val="150000"/>
              </a:lnSpc>
            </a:pPr>
            <a:r>
              <a:rPr lang="en-US" sz="2000" b="1" dirty="0">
                <a:latin typeface="Times New Roman" panose="02020603050405020304" pitchFamily="18" charset="0"/>
                <a:ea typeface="Times New Roman" panose="02020603050405020304" pitchFamily="18" charset="0"/>
                <a:cs typeface="Traditional Arabic" panose="02020603050405020304" pitchFamily="18" charset="-78"/>
              </a:rPr>
              <a:t>Memory-enhancing medications (mainly for Alzheimer’s dementia) </a:t>
            </a:r>
          </a:p>
          <a:p>
            <a:pPr marL="0" indent="0" algn="just" rtl="0">
              <a:lnSpc>
                <a:spcPct val="150000"/>
              </a:lnSpc>
              <a:buNone/>
            </a:pPr>
            <a:r>
              <a:rPr lang="en-US" sz="2000" i="1" dirty="0">
                <a:latin typeface="Times New Roman" panose="02020603050405020304" pitchFamily="18" charset="0"/>
                <a:ea typeface="Times New Roman" panose="02020603050405020304" pitchFamily="18" charset="0"/>
                <a:cs typeface="Traditional Arabic" panose="02020603050405020304" pitchFamily="18" charset="-78"/>
              </a:rPr>
              <a:t>Cholinesterase Inhibitors</a:t>
            </a:r>
            <a:r>
              <a:rPr lang="en-US" sz="2000" dirty="0">
                <a:latin typeface="Times New Roman" panose="02020603050405020304" pitchFamily="18" charset="0"/>
                <a:ea typeface="Times New Roman" panose="02020603050405020304" pitchFamily="18" charset="0"/>
                <a:cs typeface="Traditional Arabic" panose="02020603050405020304" pitchFamily="18" charset="-78"/>
              </a:rPr>
              <a:t>: </a:t>
            </a:r>
          </a:p>
          <a:p>
            <a:pPr marL="0" indent="0" algn="just" rtl="0">
              <a:lnSpc>
                <a:spcPct val="150000"/>
              </a:lnSpc>
              <a:buNone/>
            </a:pPr>
            <a:r>
              <a:rPr lang="en-US" dirty="0">
                <a:latin typeface="Times New Roman" panose="02020603050405020304" pitchFamily="18" charset="0"/>
                <a:ea typeface="Times New Roman" panose="02020603050405020304" pitchFamily="18" charset="0"/>
                <a:cs typeface="Traditional Arabic" panose="02020603050405020304" pitchFamily="18" charset="-78"/>
              </a:rPr>
              <a:t>               Donepezil, Rivastigmine, or Galantamine.</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0" marR="457200" lvl="0" indent="0" algn="just" rtl="0">
              <a:lnSpc>
                <a:spcPct val="150000"/>
              </a:lnSpc>
              <a:spcBef>
                <a:spcPts val="300"/>
              </a:spcBef>
              <a:buNone/>
              <a:tabLst>
                <a:tab pos="457200" algn="l"/>
              </a:tabLst>
            </a:pPr>
            <a:r>
              <a:rPr lang="en-US" sz="2000" i="1" dirty="0">
                <a:latin typeface="Times New Roman" panose="02020603050405020304" pitchFamily="18" charset="0"/>
                <a:ea typeface="Times New Roman" panose="02020603050405020304" pitchFamily="18" charset="0"/>
                <a:cs typeface="Traditional Arabic" panose="02020603050405020304" pitchFamily="18" charset="-78"/>
              </a:rPr>
              <a:t>Memantine</a:t>
            </a:r>
            <a:r>
              <a:rPr lang="en-US" sz="2000" dirty="0">
                <a:latin typeface="Times New Roman" panose="02020603050405020304" pitchFamily="18" charset="0"/>
                <a:ea typeface="Times New Roman" panose="02020603050405020304" pitchFamily="18" charset="0"/>
                <a:cs typeface="Traditional Arabic" panose="02020603050405020304" pitchFamily="18" charset="-78"/>
              </a:rPr>
              <a:t>:</a:t>
            </a:r>
            <a:r>
              <a:rPr lang="en-US" sz="1800" dirty="0">
                <a:latin typeface="Times New Roman" panose="02020603050405020304" pitchFamily="18" charset="0"/>
                <a:ea typeface="Times New Roman" panose="02020603050405020304" pitchFamily="18" charset="0"/>
                <a:cs typeface="Traditional Arabic" panose="02020603050405020304" pitchFamily="18" charset="-78"/>
              </a:rPr>
              <a:t> an N-methyl-D-aspartate (NMDA) receptor antagonist , protects neurons from neurodegenerative process induced by glutamate excitotoxicity.</a:t>
            </a:r>
            <a:endParaRPr lang="ar-SA" sz="1800" dirty="0"/>
          </a:p>
        </p:txBody>
      </p:sp>
      <p:sp>
        <p:nvSpPr>
          <p:cNvPr id="4" name="عنصر نائب للتذييل 3"/>
          <p:cNvSpPr>
            <a:spLocks noGrp="1"/>
          </p:cNvSpPr>
          <p:nvPr>
            <p:ph type="ftr" sz="quarter" idx="11"/>
          </p:nvPr>
        </p:nvSpPr>
        <p:spPr/>
        <p:txBody>
          <a:bodyPr/>
          <a:lstStyle/>
          <a:p>
            <a:r>
              <a:rPr lang="en-US">
                <a:solidFill>
                  <a:srgbClr val="B31166"/>
                </a:solidFill>
              </a:rPr>
              <a:t>Neurocognitive Disorders-  Prof. Al-Sughayir</a:t>
            </a:r>
            <a:endParaRPr lang="en-US" dirty="0">
              <a:solidFill>
                <a:srgbClr val="B31166"/>
              </a:solidFill>
            </a:endParaRPr>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solidFill>
                  <a:prstClr val="white"/>
                </a:solidFill>
              </a:rPr>
              <a:pPr/>
              <a:t>16</a:t>
            </a:fld>
            <a:endParaRPr lang="en-US" dirty="0">
              <a:solidFill>
                <a:prstClr val="white"/>
              </a:solidFill>
            </a:endParaRPr>
          </a:p>
        </p:txBody>
      </p:sp>
    </p:spTree>
    <p:extLst>
      <p:ext uri="{BB962C8B-B14F-4D97-AF65-F5344CB8AC3E}">
        <p14:creationId xmlns:p14="http://schemas.microsoft.com/office/powerpoint/2010/main" val="4214134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C000"/>
          </a:solidFill>
        </p:spPr>
        <p:txBody>
          <a:bodyPr/>
          <a:lstStyle/>
          <a:p>
            <a:pPr algn="ctr"/>
            <a:r>
              <a:rPr lang="en-US" b="1" dirty="0">
                <a:solidFill>
                  <a:schemeClr val="tx1">
                    <a:lumMod val="95000"/>
                    <a:lumOff val="5000"/>
                  </a:schemeClr>
                </a:solidFill>
              </a:rPr>
              <a:t>Amnestic Syndrome</a:t>
            </a:r>
            <a:endParaRPr lang="ar-SA" b="1" dirty="0">
              <a:solidFill>
                <a:schemeClr val="tx1">
                  <a:lumMod val="95000"/>
                  <a:lumOff val="5000"/>
                </a:schemeClr>
              </a:solidFill>
            </a:endParaRPr>
          </a:p>
        </p:txBody>
      </p:sp>
      <p:sp>
        <p:nvSpPr>
          <p:cNvPr id="3" name="عنصر نائب للمحتوى 2"/>
          <p:cNvSpPr>
            <a:spLocks noGrp="1"/>
          </p:cNvSpPr>
          <p:nvPr>
            <p:ph idx="1"/>
          </p:nvPr>
        </p:nvSpPr>
        <p:spPr>
          <a:xfrm>
            <a:off x="476741" y="1896533"/>
            <a:ext cx="11215076" cy="4230729"/>
          </a:xfrm>
          <a:solidFill>
            <a:srgbClr val="FFC000"/>
          </a:solidFill>
        </p:spPr>
        <p:txBody>
          <a:bodyPr>
            <a:normAutofit/>
          </a:bodyPr>
          <a:lstStyle/>
          <a:p>
            <a:pPr algn="just" rtl="0">
              <a:lnSpc>
                <a:spcPct val="107000"/>
              </a:lnSpc>
              <a:tabLst>
                <a:tab pos="270510" algn="l"/>
              </a:tabLst>
            </a:pPr>
            <a:r>
              <a:rPr lang="en-US" dirty="0">
                <a:latin typeface="Times New Roman" panose="02020603050405020304" pitchFamily="18" charset="0"/>
                <a:ea typeface="Times New Roman" panose="02020603050405020304" pitchFamily="18" charset="0"/>
                <a:cs typeface="Traditional Arabic" panose="02020603050405020304" pitchFamily="18" charset="-78"/>
              </a:rPr>
              <a:t>It is a major NCD with focal impairment of </a:t>
            </a:r>
            <a:r>
              <a:rPr lang="en-US" i="1" dirty="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short-term memory (</a:t>
            </a:r>
            <a:r>
              <a:rPr lang="en-US" dirty="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hippocampal pathology</a:t>
            </a:r>
            <a:r>
              <a:rPr lang="en-US" i="1" dirty="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a:t>
            </a:r>
            <a:r>
              <a:rPr lang="en-US" dirty="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 </a:t>
            </a:r>
            <a:endParaRPr lang="en-US" dirty="0">
              <a:latin typeface="Times New Roman" panose="02020603050405020304" pitchFamily="18" charset="0"/>
              <a:ea typeface="Times New Roman" panose="02020603050405020304" pitchFamily="18" charset="0"/>
              <a:cs typeface="Traditional Arabic" panose="02020603050405020304" pitchFamily="18" charset="-78"/>
            </a:endParaRPr>
          </a:p>
          <a:p>
            <a:pPr algn="just" rtl="0">
              <a:lnSpc>
                <a:spcPct val="107000"/>
              </a:lnSpc>
              <a:tabLst>
                <a:tab pos="270510" algn="l"/>
              </a:tabLst>
            </a:pPr>
            <a:r>
              <a:rPr lang="en-US" dirty="0">
                <a:latin typeface="Times New Roman" panose="02020603050405020304" pitchFamily="18" charset="0"/>
                <a:ea typeface="Times New Roman" panose="02020603050405020304" pitchFamily="18" charset="0"/>
                <a:cs typeface="Traditional Arabic" panose="02020603050405020304" pitchFamily="18" charset="-78"/>
              </a:rPr>
              <a:t>It leads to social and occupational impairment.  </a:t>
            </a:r>
          </a:p>
          <a:p>
            <a:pPr algn="just" rtl="0">
              <a:lnSpc>
                <a:spcPct val="107000"/>
              </a:lnSpc>
              <a:tabLst>
                <a:tab pos="270510" algn="l"/>
              </a:tabLst>
            </a:pPr>
            <a:r>
              <a:rPr lang="en-US" dirty="0">
                <a:latin typeface="Times New Roman" panose="02020603050405020304" pitchFamily="18" charset="0"/>
                <a:ea typeface="Times New Roman" panose="02020603050405020304" pitchFamily="18" charset="0"/>
                <a:cs typeface="Traditional Arabic" panose="02020603050405020304" pitchFamily="18" charset="-78"/>
              </a:rPr>
              <a:t>It’s old terminology is Wernicke–</a:t>
            </a:r>
            <a:r>
              <a:rPr lang="en-US" dirty="0" err="1">
                <a:latin typeface="Times New Roman" panose="02020603050405020304" pitchFamily="18" charset="0"/>
                <a:ea typeface="Times New Roman" panose="02020603050405020304" pitchFamily="18" charset="0"/>
                <a:cs typeface="Traditional Arabic" panose="02020603050405020304" pitchFamily="18" charset="-78"/>
              </a:rPr>
              <a:t>Korsakoff’s</a:t>
            </a:r>
            <a:r>
              <a:rPr lang="en-US" dirty="0">
                <a:latin typeface="Times New Roman" panose="02020603050405020304" pitchFamily="18" charset="0"/>
                <a:ea typeface="Times New Roman" panose="02020603050405020304" pitchFamily="18" charset="0"/>
                <a:cs typeface="Traditional Arabic" panose="02020603050405020304" pitchFamily="18" charset="-78"/>
              </a:rPr>
              <a:t> syndrome, which starts as an acute syndrome (Wernicke’s encephalopathy) characterized by impairment of memory, ataxia, </a:t>
            </a:r>
            <a:r>
              <a:rPr lang="en-US" dirty="0" err="1">
                <a:latin typeface="Times New Roman" panose="02020603050405020304" pitchFamily="18" charset="0"/>
                <a:ea typeface="Times New Roman" panose="02020603050405020304" pitchFamily="18" charset="0"/>
                <a:cs typeface="Traditional Arabic" panose="02020603050405020304" pitchFamily="18" charset="-78"/>
              </a:rPr>
              <a:t>ophthalmoplegia</a:t>
            </a:r>
            <a:r>
              <a:rPr lang="en-US" dirty="0">
                <a:latin typeface="Times New Roman" panose="02020603050405020304" pitchFamily="18" charset="0"/>
                <a:ea typeface="Times New Roman" panose="02020603050405020304" pitchFamily="18" charset="0"/>
                <a:cs typeface="Traditional Arabic" panose="02020603050405020304" pitchFamily="18" charset="-78"/>
              </a:rPr>
              <a:t> and impaired consciousness.  Then followed by </a:t>
            </a:r>
            <a:r>
              <a:rPr lang="en-US" dirty="0" err="1">
                <a:latin typeface="Times New Roman" panose="02020603050405020304" pitchFamily="18" charset="0"/>
                <a:ea typeface="Times New Roman" panose="02020603050405020304" pitchFamily="18" charset="0"/>
                <a:cs typeface="Traditional Arabic" panose="02020603050405020304" pitchFamily="18" charset="-78"/>
              </a:rPr>
              <a:t>Korsakoff’s</a:t>
            </a:r>
            <a:r>
              <a:rPr lang="en-US" dirty="0">
                <a:latin typeface="Times New Roman" panose="02020603050405020304" pitchFamily="18" charset="0"/>
                <a:ea typeface="Times New Roman" panose="02020603050405020304" pitchFamily="18" charset="0"/>
                <a:cs typeface="Traditional Arabic" panose="02020603050405020304" pitchFamily="18" charset="-78"/>
              </a:rPr>
              <a:t> disorder (chronic short-term memory defect, peripheral neuropathy and irritably).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indent="0" algn="just" rtl="0">
              <a:lnSpc>
                <a:spcPct val="107000"/>
              </a:lnSpc>
              <a:buNone/>
            </a:pPr>
            <a:r>
              <a:rPr lang="en-US" b="1" dirty="0">
                <a:latin typeface="Times New Roman" panose="02020603050405020304" pitchFamily="18" charset="0"/>
                <a:ea typeface="Times New Roman" panose="02020603050405020304" pitchFamily="18" charset="0"/>
                <a:cs typeface="Traditional Arabic" panose="02020603050405020304" pitchFamily="18" charset="-78"/>
              </a:rPr>
              <a:t>Etiology:</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0">
              <a:lnSpc>
                <a:spcPct val="107000"/>
              </a:lnSpc>
            </a:pPr>
            <a:r>
              <a:rPr lang="en-US" dirty="0">
                <a:latin typeface="Times New Roman" panose="02020603050405020304" pitchFamily="18" charset="0"/>
                <a:ea typeface="Times New Roman" panose="02020603050405020304" pitchFamily="18" charset="0"/>
                <a:cs typeface="Traditional Arabic" panose="02020603050405020304" pitchFamily="18" charset="-78"/>
              </a:rPr>
              <a:t>The most common cause is thiamine (B</a:t>
            </a:r>
            <a:r>
              <a:rPr lang="en-US" baseline="-25000" dirty="0">
                <a:latin typeface="Times New Roman" panose="02020603050405020304" pitchFamily="18" charset="0"/>
                <a:ea typeface="Times New Roman" panose="02020603050405020304" pitchFamily="18" charset="0"/>
                <a:cs typeface="Traditional Arabic" panose="02020603050405020304" pitchFamily="18" charset="-78"/>
              </a:rPr>
              <a:t>1)</a:t>
            </a:r>
            <a:r>
              <a:rPr lang="en-US" dirty="0">
                <a:latin typeface="Times New Roman" panose="02020603050405020304" pitchFamily="18" charset="0"/>
                <a:ea typeface="Times New Roman" panose="02020603050405020304" pitchFamily="18" charset="0"/>
                <a:cs typeface="Traditional Arabic" panose="02020603050405020304" pitchFamily="18" charset="-78"/>
              </a:rPr>
              <a:t> deficiency associated with alcohol abuse. Thiamin is essential for the enzyme transketolase which is important for glucose metabolism. </a:t>
            </a:r>
          </a:p>
          <a:p>
            <a:pPr algn="just" rtl="0">
              <a:lnSpc>
                <a:spcPct val="107000"/>
              </a:lnSpc>
            </a:pPr>
            <a:r>
              <a:rPr lang="en-US" dirty="0">
                <a:latin typeface="Times New Roman" panose="02020603050405020304" pitchFamily="18" charset="0"/>
                <a:ea typeface="Times New Roman" panose="02020603050405020304" pitchFamily="18" charset="0"/>
                <a:cs typeface="Traditional Arabic" panose="02020603050405020304" pitchFamily="18" charset="-78"/>
              </a:rPr>
              <a:t>Other causes of </a:t>
            </a:r>
            <a:r>
              <a:rPr kumimoji="0" lang="en-US" sz="18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ea typeface="Times New Roman" panose="02020603050405020304" pitchFamily="18" charset="0"/>
                <a:cs typeface="Traditional Arabic" panose="02020603050405020304" pitchFamily="18" charset="-78"/>
              </a:rPr>
              <a:t>B</a:t>
            </a:r>
            <a:r>
              <a:rPr kumimoji="0" lang="en-US" sz="1800" b="0" i="0" u="none" strike="noStrike" kern="1200" cap="none" spc="0" normalizeH="0" baseline="-25000" noProof="0" dirty="0">
                <a:ln>
                  <a:noFill/>
                </a:ln>
                <a:solidFill>
                  <a:prstClr val="black">
                    <a:lumMod val="75000"/>
                    <a:lumOff val="25000"/>
                  </a:prstClr>
                </a:solidFill>
                <a:effectLst/>
                <a:uLnTx/>
                <a:uFillTx/>
                <a:latin typeface="Times New Roman" panose="02020603050405020304" pitchFamily="18" charset="0"/>
                <a:ea typeface="Times New Roman" panose="02020603050405020304" pitchFamily="18" charset="0"/>
                <a:cs typeface="Traditional Arabic" panose="02020603050405020304" pitchFamily="18" charset="-78"/>
              </a:rPr>
              <a:t>1 </a:t>
            </a:r>
            <a:r>
              <a:rPr lang="en-US" dirty="0">
                <a:latin typeface="Times New Roman" panose="02020603050405020304" pitchFamily="18" charset="0"/>
                <a:ea typeface="Times New Roman" panose="02020603050405020304" pitchFamily="18" charset="0"/>
                <a:cs typeface="Traditional Arabic" panose="02020603050405020304" pitchFamily="18" charset="-78"/>
              </a:rPr>
              <a:t>deficiency include gastric carcinoma and persistent vomiting (e.g. typhoid fever).</a:t>
            </a:r>
            <a:r>
              <a:rPr lang="en-US" baseline="-25000" dirty="0">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l"/>
            <a:endParaRPr lang="ar-SA" dirty="0"/>
          </a:p>
        </p:txBody>
      </p:sp>
      <p:sp>
        <p:nvSpPr>
          <p:cNvPr id="4" name="عنصر نائب للتذييل 3"/>
          <p:cNvSpPr>
            <a:spLocks noGrp="1"/>
          </p:cNvSpPr>
          <p:nvPr>
            <p:ph type="ftr" sz="quarter" idx="11"/>
          </p:nvPr>
        </p:nvSpPr>
        <p:spPr/>
        <p:txBody>
          <a:bodyPr/>
          <a:lstStyle/>
          <a:p>
            <a:r>
              <a:rPr lang="en-US" dirty="0">
                <a:solidFill>
                  <a:srgbClr val="B31166"/>
                </a:solidFill>
              </a:rPr>
              <a:t>Neurocognitive Disorders-  Prof. Al-Sughayir</a:t>
            </a:r>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solidFill>
                  <a:prstClr val="white"/>
                </a:solidFill>
              </a:rPr>
              <a:pPr/>
              <a:t>17</a:t>
            </a:fld>
            <a:endParaRPr lang="en-US" dirty="0">
              <a:solidFill>
                <a:prstClr val="white"/>
              </a:solidFill>
            </a:endParaRPr>
          </a:p>
        </p:txBody>
      </p:sp>
    </p:spTree>
    <p:extLst>
      <p:ext uri="{BB962C8B-B14F-4D97-AF65-F5344CB8AC3E}">
        <p14:creationId xmlns:p14="http://schemas.microsoft.com/office/powerpoint/2010/main" val="2473237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C10E4CA-F965-4F96-9866-C51900605FD9}"/>
              </a:ext>
            </a:extLst>
          </p:cNvPr>
          <p:cNvSpPr>
            <a:spLocks noGrp="1"/>
          </p:cNvSpPr>
          <p:nvPr>
            <p:ph type="title"/>
          </p:nvPr>
        </p:nvSpPr>
        <p:spPr/>
        <p:txBody>
          <a:bodyPr/>
          <a:lstStyle/>
          <a:p>
            <a:r>
              <a:rPr lang="en-US" dirty="0"/>
              <a:t>Video cases</a:t>
            </a:r>
            <a:endParaRPr lang="ar-SA" dirty="0"/>
          </a:p>
        </p:txBody>
      </p:sp>
      <p:sp>
        <p:nvSpPr>
          <p:cNvPr id="3" name="عنصر نائب للنص 2">
            <a:extLst>
              <a:ext uri="{FF2B5EF4-FFF2-40B4-BE49-F238E27FC236}">
                <a16:creationId xmlns:a16="http://schemas.microsoft.com/office/drawing/2014/main" id="{E9F7E19D-CBE6-44B6-B0D0-15DE42A6F6DC}"/>
              </a:ext>
            </a:extLst>
          </p:cNvPr>
          <p:cNvSpPr>
            <a:spLocks noGrp="1"/>
          </p:cNvSpPr>
          <p:nvPr>
            <p:ph type="body" idx="1"/>
          </p:nvPr>
        </p:nvSpPr>
        <p:spPr>
          <a:xfrm>
            <a:off x="4420905" y="2032000"/>
            <a:ext cx="7342117" cy="2929468"/>
          </a:xfrm>
          <a:solidFill>
            <a:schemeClr val="accent6">
              <a:lumMod val="50000"/>
            </a:schemeClr>
          </a:solidFill>
        </p:spPr>
        <p:txBody>
          <a:bodyPr/>
          <a:lstStyle/>
          <a:p>
            <a:pPr rtl="0"/>
            <a:r>
              <a:rPr lang="en-US" dirty="0">
                <a:highlight>
                  <a:srgbClr val="FFFF99"/>
                </a:highlight>
              </a:rPr>
              <a:t>https://www.youtube.com/watch?v=M2V0IQYNhRo</a:t>
            </a:r>
            <a:endParaRPr lang="ar-SA" dirty="0">
              <a:highlight>
                <a:srgbClr val="FFFF99"/>
              </a:highlight>
            </a:endParaRPr>
          </a:p>
        </p:txBody>
      </p:sp>
      <p:sp>
        <p:nvSpPr>
          <p:cNvPr id="4" name="عنصر نائب للتذييل 3">
            <a:extLst>
              <a:ext uri="{FF2B5EF4-FFF2-40B4-BE49-F238E27FC236}">
                <a16:creationId xmlns:a16="http://schemas.microsoft.com/office/drawing/2014/main" id="{E4125FE6-61A0-4D58-A002-E3046194F274}"/>
              </a:ext>
            </a:extLst>
          </p:cNvPr>
          <p:cNvSpPr>
            <a:spLocks noGrp="1"/>
          </p:cNvSpPr>
          <p:nvPr>
            <p:ph type="ftr" sz="quarter" idx="11"/>
          </p:nvPr>
        </p:nvSpPr>
        <p:spPr/>
        <p:txBody>
          <a:bodyPr/>
          <a:lstStyle/>
          <a:p>
            <a:r>
              <a:rPr lang="en-US"/>
              <a:t>Neurocognitive Disorders-  Prof. Al-Sughayir</a:t>
            </a:r>
            <a:endParaRPr lang="en-US" dirty="0"/>
          </a:p>
        </p:txBody>
      </p:sp>
      <p:sp>
        <p:nvSpPr>
          <p:cNvPr id="5" name="عنصر نائب لرقم الشريحة 4">
            <a:extLst>
              <a:ext uri="{FF2B5EF4-FFF2-40B4-BE49-F238E27FC236}">
                <a16:creationId xmlns:a16="http://schemas.microsoft.com/office/drawing/2014/main" id="{F8265AF3-D5CD-49F0-840D-2BCEC1F4FD73}"/>
              </a:ext>
            </a:extLst>
          </p:cNvPr>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231267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C000"/>
          </a:solidFill>
        </p:spPr>
        <p:txBody>
          <a:bodyPr/>
          <a:lstStyle/>
          <a:p>
            <a:pPr algn="ctr"/>
            <a:r>
              <a:rPr lang="en-US" dirty="0">
                <a:solidFill>
                  <a:schemeClr val="tx1">
                    <a:lumMod val="95000"/>
                    <a:lumOff val="5000"/>
                  </a:schemeClr>
                </a:solidFill>
              </a:rPr>
              <a:t>Amnestic Syndrome</a:t>
            </a:r>
            <a:endParaRPr lang="ar-SA" dirty="0">
              <a:solidFill>
                <a:schemeClr val="tx1">
                  <a:lumMod val="95000"/>
                  <a:lumOff val="5000"/>
                </a:schemeClr>
              </a:solidFill>
            </a:endParaRPr>
          </a:p>
        </p:txBody>
      </p:sp>
      <p:sp>
        <p:nvSpPr>
          <p:cNvPr id="3" name="عنصر نائب للمحتوى 2"/>
          <p:cNvSpPr>
            <a:spLocks noGrp="1"/>
          </p:cNvSpPr>
          <p:nvPr>
            <p:ph idx="1"/>
          </p:nvPr>
        </p:nvSpPr>
        <p:spPr>
          <a:xfrm>
            <a:off x="484556" y="1930400"/>
            <a:ext cx="11215076" cy="3992715"/>
          </a:xfrm>
          <a:solidFill>
            <a:srgbClr val="FFC000"/>
          </a:solidFill>
        </p:spPr>
        <p:txBody>
          <a:bodyPr>
            <a:normAutofit/>
          </a:bodyPr>
          <a:lstStyle/>
          <a:p>
            <a:pPr marL="0" indent="0" algn="just" rtl="0">
              <a:lnSpc>
                <a:spcPct val="107000"/>
              </a:lnSpc>
              <a:buNone/>
            </a:pPr>
            <a:r>
              <a:rPr lang="en-US" b="1" dirty="0">
                <a:latin typeface="Times New Roman" panose="02020603050405020304" pitchFamily="18" charset="0"/>
                <a:ea typeface="Times New Roman" panose="02020603050405020304" pitchFamily="18" charset="0"/>
                <a:cs typeface="Traditional Arabic" panose="02020603050405020304" pitchFamily="18" charset="-78"/>
              </a:rPr>
              <a:t>Treatment:</a:t>
            </a:r>
            <a:endParaRPr lang="en-US" sz="1600" dirty="0">
              <a:latin typeface="Calibri" panose="020F0502020204030204" pitchFamily="34" charset="0"/>
              <a:ea typeface="Calibri" panose="020F0502020204030204" pitchFamily="34" charset="0"/>
              <a:cs typeface="Arial" panose="020B0604020202020204" pitchFamily="34" charset="0"/>
            </a:endParaRPr>
          </a:p>
          <a:p>
            <a:pPr marR="457200" lvl="0" algn="just" rtl="0">
              <a:lnSpc>
                <a:spcPct val="107000"/>
              </a:lnSpc>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cs typeface="Traditional Arabic" panose="02020603050405020304" pitchFamily="18" charset="-78"/>
              </a:rPr>
              <a:t>Identify and reverse the cause if possible.</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R="457200" lvl="0" algn="just" rtl="0">
              <a:lnSpc>
                <a:spcPct val="107000"/>
              </a:lnSpc>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cs typeface="Traditional Arabic" panose="02020603050405020304" pitchFamily="18" charset="-78"/>
              </a:rPr>
              <a:t>Thiamine supply.</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R="457200" lvl="0" algn="just" rtl="0">
              <a:lnSpc>
                <a:spcPct val="107000"/>
              </a:lnSpc>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cs typeface="Traditional Arabic" panose="02020603050405020304" pitchFamily="18" charset="-78"/>
              </a:rPr>
              <a:t>Supportive medical measures (no specific treatment).</a:t>
            </a:r>
            <a:r>
              <a:rPr lang="en-US" b="1" dirty="0">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indent="0" algn="just" rtl="0">
              <a:lnSpc>
                <a:spcPct val="107000"/>
              </a:lnSpc>
              <a:buNone/>
            </a:pPr>
            <a:r>
              <a:rPr lang="en-US" b="1" dirty="0">
                <a:latin typeface="Times New Roman" panose="02020603050405020304" pitchFamily="18" charset="0"/>
                <a:ea typeface="Times New Roman" panose="02020603050405020304" pitchFamily="18" charset="0"/>
                <a:cs typeface="Traditional Arabic" panose="02020603050405020304" pitchFamily="18" charset="-78"/>
              </a:rPr>
              <a:t>Prognosis:</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0">
              <a:lnSpc>
                <a:spcPct val="107000"/>
              </a:lnSpc>
            </a:pPr>
            <a:r>
              <a:rPr lang="en-US" dirty="0">
                <a:latin typeface="Times New Roman" panose="02020603050405020304" pitchFamily="18" charset="0"/>
                <a:ea typeface="Times New Roman" panose="02020603050405020304" pitchFamily="18" charset="0"/>
                <a:cs typeface="Traditional Arabic" panose="02020603050405020304" pitchFamily="18" charset="-78"/>
              </a:rPr>
              <a:t>If is provided promptly, prognosis is good. </a:t>
            </a:r>
          </a:p>
          <a:p>
            <a:pPr algn="just" rtl="0">
              <a:lnSpc>
                <a:spcPct val="107000"/>
              </a:lnSpc>
            </a:pPr>
            <a:r>
              <a:rPr lang="en-US" dirty="0">
                <a:latin typeface="Times New Roman" panose="02020603050405020304" pitchFamily="18" charset="0"/>
                <a:ea typeface="Times New Roman" panose="02020603050405020304" pitchFamily="18" charset="0"/>
                <a:cs typeface="Traditional Arabic" panose="02020603050405020304" pitchFamily="18" charset="-78"/>
              </a:rPr>
              <a:t>Otherwise, the course is usually chronic and may be progressive. </a:t>
            </a:r>
          </a:p>
          <a:p>
            <a:pPr algn="just" rtl="0">
              <a:lnSpc>
                <a:spcPct val="107000"/>
              </a:lnSpc>
            </a:pPr>
            <a:r>
              <a:rPr lang="en-US" dirty="0">
                <a:latin typeface="Times New Roman" panose="02020603050405020304" pitchFamily="18" charset="0"/>
                <a:ea typeface="Times New Roman" panose="02020603050405020304" pitchFamily="18" charset="0"/>
                <a:cs typeface="Traditional Arabic" panose="02020603050405020304" pitchFamily="18" charset="-78"/>
              </a:rPr>
              <a:t>Psychiatric symptoms &amp; seizures may arise as a result of underlying brain tissue injury.</a:t>
            </a:r>
          </a:p>
        </p:txBody>
      </p:sp>
      <p:sp>
        <p:nvSpPr>
          <p:cNvPr id="4" name="عنصر نائب للتذييل 3"/>
          <p:cNvSpPr>
            <a:spLocks noGrp="1"/>
          </p:cNvSpPr>
          <p:nvPr>
            <p:ph type="ftr" sz="quarter" idx="11"/>
          </p:nvPr>
        </p:nvSpPr>
        <p:spPr/>
        <p:txBody>
          <a:bodyPr/>
          <a:lstStyle/>
          <a:p>
            <a:r>
              <a:rPr lang="en-US" dirty="0">
                <a:solidFill>
                  <a:srgbClr val="B31166"/>
                </a:solidFill>
              </a:rPr>
              <a:t>Neurocognitive Disorders-  Prof. Al-Sughayir</a:t>
            </a:r>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solidFill>
                  <a:prstClr val="white"/>
                </a:solidFill>
              </a:rPr>
              <a:pPr/>
              <a:t>19</a:t>
            </a:fld>
            <a:endParaRPr lang="en-US" dirty="0">
              <a:solidFill>
                <a:prstClr val="white"/>
              </a:solidFill>
            </a:endParaRPr>
          </a:p>
        </p:txBody>
      </p:sp>
    </p:spTree>
    <p:extLst>
      <p:ext uri="{BB962C8B-B14F-4D97-AF65-F5344CB8AC3E}">
        <p14:creationId xmlns:p14="http://schemas.microsoft.com/office/powerpoint/2010/main" val="2327767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3">
              <a:lumMod val="50000"/>
            </a:schemeClr>
          </a:solidFill>
        </p:spPr>
        <p:txBody>
          <a:bodyPr/>
          <a:lstStyle/>
          <a:p>
            <a:pPr marL="342900" lvl="0" indent="-342900" algn="ctr" rtl="0">
              <a:lnSpc>
                <a:spcPct val="107000"/>
              </a:lnSpc>
              <a:spcBef>
                <a:spcPts val="1000"/>
              </a:spcBef>
            </a:pPr>
            <a:r>
              <a:rPr lang="en-US" sz="3200" b="1" dirty="0">
                <a:solidFill>
                  <a:schemeClr val="accent2">
                    <a:lumMod val="20000"/>
                    <a:lumOff val="80000"/>
                  </a:schemeClr>
                </a:solidFill>
                <a:latin typeface="Times New Roman" panose="02020603050405020304" pitchFamily="18" charset="0"/>
                <a:ea typeface="Times New Roman" panose="02020603050405020304" pitchFamily="18" charset="0"/>
                <a:cs typeface="Traditional Arabic" panose="02020603050405020304" pitchFamily="18" charset="-78"/>
              </a:rPr>
              <a:t>Objectives</a:t>
            </a:r>
            <a:endParaRPr lang="ar-SA" sz="5400" dirty="0">
              <a:solidFill>
                <a:schemeClr val="accent2">
                  <a:lumMod val="20000"/>
                  <a:lumOff val="80000"/>
                </a:schemeClr>
              </a:solidFill>
            </a:endParaRPr>
          </a:p>
        </p:txBody>
      </p:sp>
      <p:sp>
        <p:nvSpPr>
          <p:cNvPr id="3" name="عنصر نائب للمحتوى 2"/>
          <p:cNvSpPr>
            <a:spLocks noGrp="1"/>
          </p:cNvSpPr>
          <p:nvPr>
            <p:ph idx="1"/>
          </p:nvPr>
        </p:nvSpPr>
        <p:spPr>
          <a:solidFill>
            <a:schemeClr val="accent3">
              <a:lumMod val="50000"/>
            </a:schemeClr>
          </a:solidFill>
        </p:spPr>
        <p:txBody>
          <a:bodyPr/>
          <a:lstStyle/>
          <a:p>
            <a:pPr algn="just" rtl="0">
              <a:lnSpc>
                <a:spcPct val="107000"/>
              </a:lnSpc>
            </a:pPr>
            <a:r>
              <a:rPr lang="en-US" sz="2400"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At the end of this lecture, student should be able to</a:t>
            </a:r>
            <a:endParaRPr lang="en-US" sz="20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lvl="0" algn="just" rtl="0">
              <a:lnSpc>
                <a:spcPct val="107000"/>
              </a:lnSpc>
              <a:buFont typeface="+mj-lt"/>
              <a:buAutoNum type="arabicPeriod"/>
            </a:pPr>
            <a:r>
              <a:rPr lang="en-US" sz="2400"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Know the cognitive functions &amp; the neurocognitive disorders.</a:t>
            </a:r>
            <a:endParaRPr lang="en-US" sz="20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lvl="0" algn="just" rtl="0">
              <a:lnSpc>
                <a:spcPct val="107000"/>
              </a:lnSpc>
              <a:buFont typeface="+mj-lt"/>
              <a:buAutoNum type="arabicPeriod"/>
            </a:pPr>
            <a:r>
              <a:rPr lang="en-US" sz="2400"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Understand delirium and know how to detect it.</a:t>
            </a:r>
            <a:endParaRPr lang="en-US" sz="20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lvl="0" algn="just" rtl="0">
              <a:lnSpc>
                <a:spcPct val="107000"/>
              </a:lnSpc>
              <a:buFont typeface="+mj-lt"/>
              <a:buAutoNum type="arabicPeriod"/>
            </a:pPr>
            <a:r>
              <a:rPr lang="en-US" sz="2400"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Understand dementia and know how to detect it.</a:t>
            </a:r>
            <a:endParaRPr lang="en-US" sz="20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lvl="0" algn="just" rtl="0">
              <a:lnSpc>
                <a:spcPct val="107000"/>
              </a:lnSpc>
              <a:buFont typeface="+mj-lt"/>
              <a:buAutoNum type="arabicPeriod"/>
            </a:pPr>
            <a:r>
              <a:rPr lang="en-US" sz="2400"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Know other neurocognitive disorders (amnestic syndrome/ TBI).</a:t>
            </a:r>
            <a:endParaRPr lang="en-US" sz="20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l" rtl="0"/>
            <a:endParaRPr lang="ar-SA" dirty="0"/>
          </a:p>
        </p:txBody>
      </p:sp>
      <p:sp>
        <p:nvSpPr>
          <p:cNvPr id="4" name="عنصر نائب للتذييل 3"/>
          <p:cNvSpPr>
            <a:spLocks noGrp="1"/>
          </p:cNvSpPr>
          <p:nvPr>
            <p:ph type="ftr" sz="quarter" idx="11"/>
          </p:nvPr>
        </p:nvSpPr>
        <p:spPr/>
        <p:txBody>
          <a:bodyPr/>
          <a:lstStyle/>
          <a:p>
            <a:r>
              <a:rPr lang="en-US"/>
              <a:t>Neurocognitive Disorders-  Prof. Al-Sughayir</a:t>
            </a:r>
            <a:endParaRPr lang="en-US" dirty="0"/>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2411878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54954" y="973668"/>
            <a:ext cx="8761413" cy="526886"/>
          </a:xfrm>
          <a:solidFill>
            <a:schemeClr val="accent5">
              <a:lumMod val="50000"/>
            </a:schemeClr>
          </a:solidFill>
        </p:spPr>
        <p:txBody>
          <a:bodyPr/>
          <a:lstStyle/>
          <a:p>
            <a:pPr algn="ctr"/>
            <a:br>
              <a:rPr lang="en-US" sz="2800" b="1"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br>
            <a:r>
              <a:rPr lang="en-US" sz="2800" b="1"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Traumatic Brain Injury (TBI) </a:t>
            </a:r>
            <a:br>
              <a:rPr lang="en-US" sz="2800" b="1" dirty="0">
                <a:solidFill>
                  <a:srgbClr val="0D0D0D"/>
                </a:solidFill>
                <a:latin typeface="Times New Roman" panose="02020603050405020304" pitchFamily="18" charset="0"/>
                <a:ea typeface="Times New Roman" panose="02020603050405020304" pitchFamily="18" charset="0"/>
                <a:cs typeface="Traditional Arabic" panose="02020603050405020304" pitchFamily="18" charset="-78"/>
              </a:rPr>
            </a:br>
            <a:endParaRPr lang="ar-SA" dirty="0">
              <a:solidFill>
                <a:schemeClr val="tx1">
                  <a:lumMod val="95000"/>
                  <a:lumOff val="5000"/>
                </a:schemeClr>
              </a:solidFill>
            </a:endParaRPr>
          </a:p>
        </p:txBody>
      </p:sp>
      <p:sp>
        <p:nvSpPr>
          <p:cNvPr id="3" name="عنصر نائب للمحتوى 2"/>
          <p:cNvSpPr>
            <a:spLocks noGrp="1"/>
          </p:cNvSpPr>
          <p:nvPr>
            <p:ph idx="1"/>
          </p:nvPr>
        </p:nvSpPr>
        <p:spPr>
          <a:xfrm>
            <a:off x="484556" y="2157046"/>
            <a:ext cx="11215076" cy="4234791"/>
          </a:xfrm>
          <a:solidFill>
            <a:schemeClr val="accent5">
              <a:lumMod val="50000"/>
            </a:schemeClr>
          </a:solidFill>
        </p:spPr>
        <p:txBody>
          <a:bodyPr>
            <a:normAutofit/>
          </a:bodyPr>
          <a:lstStyle/>
          <a:p>
            <a:pPr marL="0" indent="0" algn="just" rtl="0">
              <a:lnSpc>
                <a:spcPct val="107000"/>
              </a:lnSpc>
              <a:buNone/>
              <a:tabLst>
                <a:tab pos="1170305" algn="ctr"/>
              </a:tabLst>
            </a:pPr>
            <a:r>
              <a:rPr lang="en-US" sz="2000"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TBI is a an insult to the brain from an external mechanical force, possibly leading to permanent or temporary impairment of cognitive, physical, and psychosocial functions, with an associated diminished or altered state of consciousness</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0" indent="0" algn="just" rtl="0">
              <a:lnSpc>
                <a:spcPct val="107000"/>
              </a:lnSpc>
              <a:buNone/>
              <a:tabLst>
                <a:tab pos="1170305" algn="ctr"/>
              </a:tabLst>
            </a:pPr>
            <a:r>
              <a:rPr lang="en-US" sz="2000"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The neuropsychiatric effects of head trauma include:</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180340" marR="635" indent="-180340" algn="just" rtl="0">
              <a:lnSpc>
                <a:spcPct val="107000"/>
              </a:lnSpc>
              <a:tabLst>
                <a:tab pos="1170305" algn="ctr"/>
              </a:tabLst>
            </a:pPr>
            <a:r>
              <a:rPr lang="en-US" b="1" dirty="0">
                <a:solidFill>
                  <a:srgbClr val="FFFF00"/>
                </a:solidFill>
                <a:latin typeface="Times New Roman" panose="02020603050405020304" pitchFamily="18" charset="0"/>
                <a:ea typeface="Times New Roman" panose="02020603050405020304" pitchFamily="18" charset="0"/>
                <a:cs typeface="Traditional Arabic" panose="02020603050405020304" pitchFamily="18" charset="-78"/>
              </a:rPr>
              <a:t>A. Acute consequences:</a:t>
            </a:r>
            <a:endParaRPr lang="en-US" sz="1600" dirty="0">
              <a:solidFill>
                <a:srgbClr val="FFFF00"/>
              </a:solidFill>
              <a:latin typeface="Calibri" panose="020F0502020204030204" pitchFamily="34" charset="0"/>
              <a:ea typeface="Calibri" panose="020F0502020204030204" pitchFamily="34" charset="0"/>
              <a:cs typeface="Arial" panose="020B0604020202020204" pitchFamily="34" charset="0"/>
            </a:endParaRPr>
          </a:p>
          <a:p>
            <a:pPr lvl="0" algn="l" rtl="0">
              <a:buFont typeface="Wingdings" panose="05000000000000000000" pitchFamily="2" charset="2"/>
              <a:buChar char="q"/>
            </a:pPr>
            <a:r>
              <a:rPr lang="en-US" dirty="0">
                <a:solidFill>
                  <a:schemeClr val="bg1"/>
                </a:solidFill>
              </a:rPr>
              <a:t>Impaired consciousness in varying duration (hours, days, weeks or months) long duration suggests poor prognosis.</a:t>
            </a:r>
          </a:p>
          <a:p>
            <a:pPr lvl="0" algn="l" rtl="0">
              <a:buFont typeface="Wingdings" panose="05000000000000000000" pitchFamily="2" charset="2"/>
              <a:buChar char="q"/>
            </a:pPr>
            <a:r>
              <a:rPr lang="en-US" dirty="0">
                <a:solidFill>
                  <a:schemeClr val="bg1"/>
                </a:solidFill>
              </a:rPr>
              <a:t>Delirium (head concussion): usually after severe head trauma).</a:t>
            </a:r>
          </a:p>
          <a:p>
            <a:pPr lvl="0" algn="l" rtl="0">
              <a:buFont typeface="Wingdings" panose="05000000000000000000" pitchFamily="2" charset="2"/>
              <a:buChar char="q"/>
            </a:pPr>
            <a:r>
              <a:rPr lang="en-US" dirty="0">
                <a:solidFill>
                  <a:schemeClr val="bg1"/>
                </a:solidFill>
              </a:rPr>
              <a:t>Memory defects : on recovery of consciousness, defects of memory  are usually present.</a:t>
            </a:r>
          </a:p>
          <a:p>
            <a:pPr algn="l">
              <a:buFont typeface="Wingdings" panose="05000000000000000000" pitchFamily="2" charset="2"/>
              <a:buChar char="q"/>
            </a:pPr>
            <a:endParaRPr lang="ar-SA" dirty="0"/>
          </a:p>
        </p:txBody>
      </p:sp>
      <p:sp>
        <p:nvSpPr>
          <p:cNvPr id="4" name="عنصر نائب للتذييل 3"/>
          <p:cNvSpPr>
            <a:spLocks noGrp="1"/>
          </p:cNvSpPr>
          <p:nvPr>
            <p:ph type="ftr" sz="quarter" idx="11"/>
          </p:nvPr>
        </p:nvSpPr>
        <p:spPr/>
        <p:txBody>
          <a:bodyPr/>
          <a:lstStyle/>
          <a:p>
            <a:r>
              <a:rPr lang="en-US" dirty="0">
                <a:solidFill>
                  <a:srgbClr val="B31166"/>
                </a:solidFill>
              </a:rPr>
              <a:t>Neurocognitive Disorders-  Prof. Al-Sughayir</a:t>
            </a:r>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solidFill>
                  <a:prstClr val="white"/>
                </a:solidFill>
              </a:rPr>
              <a:pPr/>
              <a:t>20</a:t>
            </a:fld>
            <a:endParaRPr lang="en-US" dirty="0">
              <a:solidFill>
                <a:prstClr val="white"/>
              </a:solidFill>
            </a:endParaRPr>
          </a:p>
        </p:txBody>
      </p:sp>
    </p:spTree>
    <p:extLst>
      <p:ext uri="{BB962C8B-B14F-4D97-AF65-F5344CB8AC3E}">
        <p14:creationId xmlns:p14="http://schemas.microsoft.com/office/powerpoint/2010/main" val="1164599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54954" y="973668"/>
            <a:ext cx="8761413" cy="526886"/>
          </a:xfrm>
          <a:solidFill>
            <a:schemeClr val="accent5">
              <a:lumMod val="50000"/>
            </a:schemeClr>
          </a:solidFill>
        </p:spPr>
        <p:txBody>
          <a:bodyPr/>
          <a:lstStyle/>
          <a:p>
            <a:pPr algn="ctr"/>
            <a:br>
              <a:rPr lang="en-US" sz="2800" b="1"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br>
            <a:r>
              <a:rPr lang="en-US" sz="2800" b="1"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Traumatic Brain Injury (TBI) </a:t>
            </a:r>
            <a:br>
              <a:rPr lang="en-US" sz="2800" b="1" dirty="0">
                <a:solidFill>
                  <a:srgbClr val="0D0D0D"/>
                </a:solidFill>
                <a:latin typeface="Times New Roman" panose="02020603050405020304" pitchFamily="18" charset="0"/>
                <a:ea typeface="Times New Roman" panose="02020603050405020304" pitchFamily="18" charset="0"/>
                <a:cs typeface="Traditional Arabic" panose="02020603050405020304" pitchFamily="18" charset="-78"/>
              </a:rPr>
            </a:br>
            <a:endParaRPr lang="ar-SA" dirty="0">
              <a:solidFill>
                <a:schemeClr val="tx1">
                  <a:lumMod val="95000"/>
                  <a:lumOff val="5000"/>
                </a:schemeClr>
              </a:solidFill>
            </a:endParaRPr>
          </a:p>
        </p:txBody>
      </p:sp>
      <p:sp>
        <p:nvSpPr>
          <p:cNvPr id="3" name="عنصر نائب للمحتوى 2"/>
          <p:cNvSpPr>
            <a:spLocks noGrp="1"/>
          </p:cNvSpPr>
          <p:nvPr>
            <p:ph idx="1"/>
          </p:nvPr>
        </p:nvSpPr>
        <p:spPr>
          <a:xfrm>
            <a:off x="484556" y="1783644"/>
            <a:ext cx="11215076" cy="4460849"/>
          </a:xfrm>
          <a:solidFill>
            <a:schemeClr val="accent5">
              <a:lumMod val="50000"/>
            </a:schemeClr>
          </a:solidFill>
        </p:spPr>
        <p:txBody>
          <a:bodyPr>
            <a:normAutofit/>
          </a:bodyPr>
          <a:lstStyle/>
          <a:p>
            <a:pPr algn="l" rtl="0"/>
            <a:r>
              <a:rPr lang="en-US" sz="2000" b="1" dirty="0">
                <a:solidFill>
                  <a:srgbClr val="FFFF99"/>
                </a:solidFill>
              </a:rPr>
              <a:t>Chronic Consequences:</a:t>
            </a:r>
            <a:endParaRPr lang="en-US" b="1" dirty="0">
              <a:solidFill>
                <a:srgbClr val="FFFF99"/>
              </a:solidFill>
            </a:endParaRPr>
          </a:p>
          <a:p>
            <a:pPr lvl="1" algn="l" rtl="0">
              <a:lnSpc>
                <a:spcPct val="150000"/>
              </a:lnSpc>
            </a:pPr>
            <a:r>
              <a:rPr lang="en-US" sz="2000" dirty="0">
                <a:solidFill>
                  <a:schemeClr val="bg1"/>
                </a:solidFill>
              </a:rPr>
              <a:t>Lasting cognitive impairment.</a:t>
            </a:r>
          </a:p>
          <a:p>
            <a:pPr lvl="1" algn="l" rtl="0">
              <a:lnSpc>
                <a:spcPct val="150000"/>
              </a:lnSpc>
            </a:pPr>
            <a:r>
              <a:rPr lang="en-US" sz="2000" dirty="0">
                <a:solidFill>
                  <a:schemeClr val="bg1"/>
                </a:solidFill>
              </a:rPr>
              <a:t>Emotional disturbances / Personality changes:   There may be irritability, reduced control of aggressive impulses, </a:t>
            </a:r>
            <a:r>
              <a:rPr lang="en-US" sz="1800" dirty="0">
                <a:solidFill>
                  <a:schemeClr val="bg1"/>
                </a:solidFill>
              </a:rPr>
              <a:t>sexual </a:t>
            </a:r>
            <a:r>
              <a:rPr lang="en-US" sz="1800" dirty="0" err="1">
                <a:solidFill>
                  <a:schemeClr val="bg1"/>
                </a:solidFill>
              </a:rPr>
              <a:t>disinhibition</a:t>
            </a:r>
            <a:r>
              <a:rPr lang="en-US" sz="1800" dirty="0">
                <a:solidFill>
                  <a:schemeClr val="bg1"/>
                </a:solidFill>
              </a:rPr>
              <a:t>. </a:t>
            </a:r>
          </a:p>
          <a:p>
            <a:pPr lvl="1" algn="l" rtl="0">
              <a:lnSpc>
                <a:spcPct val="150000"/>
              </a:lnSpc>
            </a:pPr>
            <a:r>
              <a:rPr lang="en-US" sz="2000" dirty="0">
                <a:solidFill>
                  <a:schemeClr val="bg1"/>
                </a:solidFill>
              </a:rPr>
              <a:t>Psychotic features: delusions/ hallucinations.</a:t>
            </a:r>
          </a:p>
          <a:p>
            <a:pPr lvl="1" algn="l" rtl="0">
              <a:lnSpc>
                <a:spcPct val="150000"/>
              </a:lnSpc>
            </a:pPr>
            <a:r>
              <a:rPr lang="en-US" sz="2000" dirty="0">
                <a:solidFill>
                  <a:schemeClr val="bg1"/>
                </a:solidFill>
              </a:rPr>
              <a:t>Social consequences:</a:t>
            </a:r>
          </a:p>
          <a:p>
            <a:pPr lvl="1" algn="l" rtl="0">
              <a:lnSpc>
                <a:spcPct val="150000"/>
              </a:lnSpc>
            </a:pPr>
            <a:r>
              <a:rPr lang="en-US" sz="2000" dirty="0">
                <a:solidFill>
                  <a:schemeClr val="bg1"/>
                </a:solidFill>
              </a:rPr>
              <a:t>Medico-legal aspects: Compensation</a:t>
            </a:r>
            <a:endParaRPr lang="ar-SA" sz="2000" dirty="0">
              <a:solidFill>
                <a:schemeClr val="bg1"/>
              </a:solidFill>
            </a:endParaRPr>
          </a:p>
        </p:txBody>
      </p:sp>
      <p:sp>
        <p:nvSpPr>
          <p:cNvPr id="4" name="عنصر نائب للتذييل 3"/>
          <p:cNvSpPr>
            <a:spLocks noGrp="1"/>
          </p:cNvSpPr>
          <p:nvPr>
            <p:ph type="ftr" sz="quarter" idx="11"/>
          </p:nvPr>
        </p:nvSpPr>
        <p:spPr/>
        <p:txBody>
          <a:bodyPr/>
          <a:lstStyle/>
          <a:p>
            <a:r>
              <a:rPr lang="en-US" dirty="0">
                <a:solidFill>
                  <a:srgbClr val="B31166"/>
                </a:solidFill>
              </a:rPr>
              <a:t>Neurocognitive Disorders-  Prof. Al-Sughayir</a:t>
            </a:r>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solidFill>
                  <a:prstClr val="white"/>
                </a:solidFill>
              </a:rPr>
              <a:pPr/>
              <a:t>21</a:t>
            </a:fld>
            <a:endParaRPr lang="en-US" dirty="0">
              <a:solidFill>
                <a:prstClr val="white"/>
              </a:solidFill>
            </a:endParaRPr>
          </a:p>
        </p:txBody>
      </p:sp>
    </p:spTree>
    <p:extLst>
      <p:ext uri="{BB962C8B-B14F-4D97-AF65-F5344CB8AC3E}">
        <p14:creationId xmlns:p14="http://schemas.microsoft.com/office/powerpoint/2010/main" val="102411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54954" y="973668"/>
            <a:ext cx="8761413" cy="526886"/>
          </a:xfrm>
          <a:solidFill>
            <a:schemeClr val="accent5">
              <a:lumMod val="50000"/>
            </a:schemeClr>
          </a:solidFill>
        </p:spPr>
        <p:txBody>
          <a:bodyPr/>
          <a:lstStyle/>
          <a:p>
            <a:pPr algn="ctr"/>
            <a:br>
              <a:rPr lang="en-US" sz="2800" b="1"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br>
            <a:r>
              <a:rPr lang="en-US" sz="2800" b="1"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Traumatic Brain Injury (TBI) </a:t>
            </a:r>
            <a:br>
              <a:rPr lang="en-US" sz="2800" b="1" dirty="0">
                <a:solidFill>
                  <a:srgbClr val="0D0D0D"/>
                </a:solidFill>
                <a:latin typeface="Times New Roman" panose="02020603050405020304" pitchFamily="18" charset="0"/>
                <a:ea typeface="Times New Roman" panose="02020603050405020304" pitchFamily="18" charset="0"/>
                <a:cs typeface="Traditional Arabic" panose="02020603050405020304" pitchFamily="18" charset="-78"/>
              </a:rPr>
            </a:br>
            <a:endParaRPr lang="ar-SA" dirty="0">
              <a:solidFill>
                <a:schemeClr val="tx1">
                  <a:lumMod val="95000"/>
                  <a:lumOff val="5000"/>
                </a:schemeClr>
              </a:solidFill>
            </a:endParaRPr>
          </a:p>
        </p:txBody>
      </p:sp>
      <p:sp>
        <p:nvSpPr>
          <p:cNvPr id="3" name="عنصر نائب للمحتوى 2"/>
          <p:cNvSpPr>
            <a:spLocks noGrp="1"/>
          </p:cNvSpPr>
          <p:nvPr>
            <p:ph idx="1"/>
          </p:nvPr>
        </p:nvSpPr>
        <p:spPr>
          <a:xfrm>
            <a:off x="484556" y="1682044"/>
            <a:ext cx="11215076" cy="4562449"/>
          </a:xfrm>
          <a:solidFill>
            <a:schemeClr val="accent5">
              <a:lumMod val="50000"/>
            </a:schemeClr>
          </a:solidFill>
        </p:spPr>
        <p:txBody>
          <a:bodyPr>
            <a:normAutofit/>
          </a:bodyPr>
          <a:lstStyle/>
          <a:p>
            <a:pPr marR="180340" algn="just" rtl="0">
              <a:lnSpc>
                <a:spcPct val="107000"/>
              </a:lnSpc>
              <a:tabLst>
                <a:tab pos="450215" algn="ctr"/>
                <a:tab pos="540385" algn="ctr"/>
                <a:tab pos="1170305" algn="ctr"/>
              </a:tabLst>
            </a:pPr>
            <a:r>
              <a:rPr lang="en-US" sz="2400" b="1"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Treatment:</a:t>
            </a:r>
            <a:endParaRPr lang="en-US" sz="20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270510" marR="180340" algn="just" rtl="0">
              <a:lnSpc>
                <a:spcPct val="107000"/>
              </a:lnSpc>
              <a:buFont typeface="Wingdings" panose="05000000000000000000" pitchFamily="2" charset="2"/>
              <a:buChar char="q"/>
              <a:tabLst>
                <a:tab pos="450215" algn="ctr"/>
                <a:tab pos="540385" algn="ctr"/>
                <a:tab pos="1170305" algn="ctr"/>
              </a:tabLst>
            </a:pPr>
            <a:r>
              <a:rPr lang="en-US" sz="2400"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A plan for long-term treatment should be made as early as possible after head trauma.</a:t>
            </a:r>
            <a:endParaRPr lang="en-US" sz="20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270510" marR="1270" algn="just" rtl="0">
              <a:lnSpc>
                <a:spcPct val="107000"/>
              </a:lnSpc>
              <a:buFont typeface="Wingdings" panose="05000000000000000000" pitchFamily="2" charset="2"/>
              <a:buChar char="q"/>
              <a:tabLst>
                <a:tab pos="450215" algn="ctr"/>
                <a:tab pos="540385" algn="ctr"/>
                <a:tab pos="1170305" algn="ctr"/>
              </a:tabLst>
            </a:pPr>
            <a:r>
              <a:rPr lang="en-US" sz="2400"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Aggression and impulsivity can be treated with anticonvulsants or antipsychotics. </a:t>
            </a:r>
          </a:p>
          <a:p>
            <a:pPr marL="270510" marR="1270" algn="just" rtl="0">
              <a:lnSpc>
                <a:spcPct val="107000"/>
              </a:lnSpc>
              <a:buFont typeface="Wingdings" panose="05000000000000000000" pitchFamily="2" charset="2"/>
              <a:buChar char="q"/>
              <a:tabLst>
                <a:tab pos="450215" algn="ctr"/>
                <a:tab pos="540385" algn="ctr"/>
                <a:tab pos="1170305" algn="ctr"/>
              </a:tabLst>
            </a:pPr>
            <a:r>
              <a:rPr lang="en-US" sz="2400"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Treatment should include physical and psychological rehabilitation to which the clinical psychologist can sometimes contribute behavioral and cognitive techniques. </a:t>
            </a:r>
          </a:p>
          <a:p>
            <a:pPr marL="270510" marR="1270" algn="just" rtl="0">
              <a:lnSpc>
                <a:spcPct val="107000"/>
              </a:lnSpc>
              <a:buFont typeface="Wingdings" panose="05000000000000000000" pitchFamily="2" charset="2"/>
              <a:buChar char="q"/>
              <a:tabLst>
                <a:tab pos="450215" algn="ctr"/>
                <a:tab pos="540385" algn="ctr"/>
                <a:tab pos="1170305" algn="ctr"/>
              </a:tabLst>
            </a:pPr>
            <a:r>
              <a:rPr lang="en-US" sz="2400"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 Problems of litigation and compensation should be settled as early as possible. </a:t>
            </a:r>
          </a:p>
          <a:p>
            <a:pPr marL="270510" marR="1270" algn="just" rtl="0">
              <a:lnSpc>
                <a:spcPct val="107000"/>
              </a:lnSpc>
              <a:buFont typeface="Wingdings" panose="05000000000000000000" pitchFamily="2" charset="2"/>
              <a:buChar char="q"/>
              <a:tabLst>
                <a:tab pos="450215" algn="ctr"/>
                <a:tab pos="540385" algn="ctr"/>
                <a:tab pos="1170305" algn="ctr"/>
              </a:tabLst>
            </a:pPr>
            <a:r>
              <a:rPr lang="en-US" sz="2400"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 Continuing psychosocial help should be provided to patient and </a:t>
            </a:r>
            <a:r>
              <a:rPr lang="en-US" sz="2400" dirty="0" err="1">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carers</a:t>
            </a:r>
            <a:r>
              <a:rPr lang="en-US" sz="2400"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 by a special team.</a:t>
            </a:r>
            <a:endParaRPr lang="en-US" sz="20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457200" lvl="1" indent="0" algn="l" rtl="0">
              <a:lnSpc>
                <a:spcPct val="150000"/>
              </a:lnSpc>
              <a:buNone/>
            </a:pPr>
            <a:endParaRPr lang="ar-SA" sz="1800" dirty="0">
              <a:solidFill>
                <a:schemeClr val="bg1"/>
              </a:solidFill>
            </a:endParaRPr>
          </a:p>
        </p:txBody>
      </p:sp>
      <p:sp>
        <p:nvSpPr>
          <p:cNvPr id="4" name="عنصر نائب للتذييل 3"/>
          <p:cNvSpPr>
            <a:spLocks noGrp="1"/>
          </p:cNvSpPr>
          <p:nvPr>
            <p:ph type="ftr" sz="quarter" idx="11"/>
          </p:nvPr>
        </p:nvSpPr>
        <p:spPr/>
        <p:txBody>
          <a:bodyPr/>
          <a:lstStyle/>
          <a:p>
            <a:r>
              <a:rPr lang="en-US" dirty="0">
                <a:solidFill>
                  <a:srgbClr val="B31166"/>
                </a:solidFill>
              </a:rPr>
              <a:t>Neurocognitive Disorders-  Prof. Al-Sughayir</a:t>
            </a:r>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solidFill>
                  <a:prstClr val="white"/>
                </a:solidFill>
              </a:rPr>
              <a:pPr/>
              <a:t>22</a:t>
            </a:fld>
            <a:endParaRPr lang="en-US" dirty="0">
              <a:solidFill>
                <a:prstClr val="white"/>
              </a:solidFill>
            </a:endParaRPr>
          </a:p>
        </p:txBody>
      </p:sp>
    </p:spTree>
    <p:extLst>
      <p:ext uri="{BB962C8B-B14F-4D97-AF65-F5344CB8AC3E}">
        <p14:creationId xmlns:p14="http://schemas.microsoft.com/office/powerpoint/2010/main" val="1174395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37333" y="542064"/>
            <a:ext cx="10234250" cy="626165"/>
          </a:xfrm>
        </p:spPr>
        <p:txBody>
          <a:bodyPr/>
          <a:lstStyle/>
          <a:p>
            <a:pPr lvl="0" algn="ctr" rtl="0">
              <a:spcBef>
                <a:spcPts val="0"/>
              </a:spcBef>
            </a:pPr>
            <a:r>
              <a:rPr lang="en-US" sz="3200" b="1" dirty="0">
                <a:solidFill>
                  <a:prstClr val="white"/>
                </a:solidFill>
              </a:rPr>
              <a:t>        </a:t>
            </a:r>
            <a:br>
              <a:rPr lang="en-US" sz="3200" b="1" dirty="0">
                <a:solidFill>
                  <a:prstClr val="white"/>
                </a:solidFill>
              </a:rPr>
            </a:br>
            <a:r>
              <a:rPr lang="en-US" sz="3200" b="1" dirty="0">
                <a:solidFill>
                  <a:prstClr val="white"/>
                </a:solidFill>
              </a:rPr>
              <a:t>Cognition</a:t>
            </a:r>
            <a:br>
              <a:rPr lang="ar-SA" sz="1800" dirty="0">
                <a:solidFill>
                  <a:prstClr val="white"/>
                </a:solidFill>
                <a:cs typeface="Arial" panose="020B0604020202020204" pitchFamily="34" charset="0"/>
              </a:rPr>
            </a:br>
            <a:endParaRPr lang="ar-SA" dirty="0"/>
          </a:p>
        </p:txBody>
      </p:sp>
      <p:sp>
        <p:nvSpPr>
          <p:cNvPr id="3" name="عنصر نائب للمحتوى 2"/>
          <p:cNvSpPr>
            <a:spLocks noGrp="1"/>
          </p:cNvSpPr>
          <p:nvPr>
            <p:ph idx="1"/>
          </p:nvPr>
        </p:nvSpPr>
        <p:spPr>
          <a:xfrm>
            <a:off x="539261" y="2243016"/>
            <a:ext cx="11105661" cy="4056184"/>
          </a:xfrm>
        </p:spPr>
        <p:txBody>
          <a:bodyPr>
            <a:normAutofit/>
          </a:bodyPr>
          <a:lstStyle/>
          <a:p>
            <a:pPr algn="l" rtl="0">
              <a:lnSpc>
                <a:spcPct val="115000"/>
              </a:lnSpc>
              <a:spcAft>
                <a:spcPts val="1000"/>
              </a:spcAft>
            </a:pPr>
            <a:endParaRPr lang="en-US" sz="3200" dirty="0">
              <a:latin typeface="Calibri" panose="020F0502020204030204" pitchFamily="34" charset="0"/>
              <a:ea typeface="Calibri" panose="020F0502020204030204" pitchFamily="34" charset="0"/>
              <a:cs typeface="Arial" panose="020B0604020202020204" pitchFamily="34" charset="0"/>
            </a:endParaRPr>
          </a:p>
          <a:p>
            <a:endParaRPr lang="ar-SA" dirty="0"/>
          </a:p>
        </p:txBody>
      </p:sp>
      <p:sp>
        <p:nvSpPr>
          <p:cNvPr id="4" name="وسيلة شرح مستطيلة مستديرة الزوايا 3"/>
          <p:cNvSpPr/>
          <p:nvPr/>
        </p:nvSpPr>
        <p:spPr>
          <a:xfrm>
            <a:off x="316089" y="2243016"/>
            <a:ext cx="4699264" cy="4056184"/>
          </a:xfrm>
          <a:prstGeom prst="wedgeRoundRectCallout">
            <a:avLst>
              <a:gd name="adj1" fmla="val 51977"/>
              <a:gd name="adj2" fmla="val -79552"/>
              <a:gd name="adj3" fmla="val 16667"/>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15000"/>
              </a:lnSpc>
              <a:spcBef>
                <a:spcPts val="1000"/>
              </a:spcBef>
              <a:spcAft>
                <a:spcPts val="1000"/>
              </a:spcAft>
              <a:buClr>
                <a:srgbClr val="B31166"/>
              </a:buClr>
              <a:buSzPct val="80000"/>
            </a:pPr>
            <a:endParaRPr lang="en-US" sz="2800" b="1" dirty="0">
              <a:solidFill>
                <a:srgbClr val="99FF99"/>
              </a:solidFill>
              <a:latin typeface="Calibri" panose="020F0502020204030204" pitchFamily="34" charset="0"/>
              <a:ea typeface="Calibri" panose="020F0502020204030204" pitchFamily="34" charset="0"/>
              <a:cs typeface="Arial" panose="020B0604020202020204" pitchFamily="34" charset="0"/>
            </a:endParaRPr>
          </a:p>
          <a:p>
            <a:pPr lvl="0">
              <a:lnSpc>
                <a:spcPct val="115000"/>
              </a:lnSpc>
              <a:spcBef>
                <a:spcPts val="1000"/>
              </a:spcBef>
              <a:spcAft>
                <a:spcPts val="1000"/>
              </a:spcAft>
              <a:buClr>
                <a:srgbClr val="B31166"/>
              </a:buClr>
              <a:buSzPct val="80000"/>
            </a:pPr>
            <a:r>
              <a:rPr lang="en-US" sz="2800" b="1" dirty="0">
                <a:solidFill>
                  <a:srgbClr val="99FF99"/>
                </a:solidFill>
                <a:latin typeface="Calibri" panose="020F0502020204030204" pitchFamily="34" charset="0"/>
                <a:ea typeface="Calibri" panose="020F0502020204030204" pitchFamily="34" charset="0"/>
                <a:cs typeface="Arial" panose="020B0604020202020204" pitchFamily="34" charset="0"/>
              </a:rPr>
              <a:t>Cognitive functions</a:t>
            </a:r>
            <a:r>
              <a:rPr lang="en-US" sz="2800" b="1" dirty="0">
                <a:solidFill>
                  <a:schemeClr val="bg1"/>
                </a:solidFill>
                <a:latin typeface="Calibri" panose="020F0502020204030204" pitchFamily="34" charset="0"/>
                <a:ea typeface="Calibri" panose="020F0502020204030204" pitchFamily="34" charset="0"/>
                <a:cs typeface="Arial" panose="020B0604020202020204" pitchFamily="34" charset="0"/>
              </a:rPr>
              <a:t>:</a:t>
            </a:r>
          </a:p>
          <a:p>
            <a:pPr lvl="0">
              <a:lnSpc>
                <a:spcPct val="115000"/>
              </a:lnSpc>
              <a:spcBef>
                <a:spcPts val="1000"/>
              </a:spcBef>
              <a:spcAft>
                <a:spcPts val="1000"/>
              </a:spcAft>
              <a:buClr>
                <a:srgbClr val="B31166"/>
              </a:buClr>
              <a:buSzPct val="80000"/>
            </a:pPr>
            <a:r>
              <a:rPr lang="en-US" sz="2400" b="1" dirty="0">
                <a:solidFill>
                  <a:schemeClr val="bg1"/>
                </a:solidFill>
                <a:latin typeface="Calibri" panose="020F0502020204030204" pitchFamily="34" charset="0"/>
                <a:ea typeface="Calibri" panose="020F0502020204030204" pitchFamily="34" charset="0"/>
                <a:cs typeface="Arial" panose="020B0604020202020204" pitchFamily="34" charset="0"/>
              </a:rPr>
              <a:t> </a:t>
            </a:r>
            <a:r>
              <a:rPr lang="en-US" sz="2400" dirty="0">
                <a:solidFill>
                  <a:schemeClr val="bg1"/>
                </a:solidFill>
                <a:latin typeface="Calibri" panose="020F0502020204030204" pitchFamily="34" charset="0"/>
                <a:ea typeface="Calibri" panose="020F0502020204030204" pitchFamily="34" charset="0"/>
                <a:cs typeface="Arial" panose="020B0604020202020204" pitchFamily="34" charset="0"/>
              </a:rPr>
              <a:t>Attention, concentration, orientation, and memory.  </a:t>
            </a:r>
          </a:p>
          <a:p>
            <a:pPr lvl="0">
              <a:lnSpc>
                <a:spcPct val="115000"/>
              </a:lnSpc>
              <a:spcBef>
                <a:spcPts val="1000"/>
              </a:spcBef>
              <a:spcAft>
                <a:spcPts val="1000"/>
              </a:spcAft>
              <a:buClr>
                <a:srgbClr val="B31166"/>
              </a:buClr>
              <a:buSzPct val="80000"/>
            </a:pPr>
            <a:r>
              <a:rPr lang="en-US" sz="2800" b="1" dirty="0">
                <a:solidFill>
                  <a:srgbClr val="99FF99"/>
                </a:solidFill>
                <a:latin typeface="Calibri" panose="020F0502020204030204" pitchFamily="34" charset="0"/>
                <a:ea typeface="Calibri" panose="020F0502020204030204" pitchFamily="34" charset="0"/>
                <a:cs typeface="Arial" panose="020B0604020202020204" pitchFamily="34" charset="0"/>
              </a:rPr>
              <a:t>Cognitive  disorders:</a:t>
            </a:r>
          </a:p>
          <a:p>
            <a:pPr marL="0" marR="0" lvl="0" indent="0" algn="l" defTabSz="457200" rtl="0" eaLnBrk="1" fontAlgn="auto" latinLnBrk="0" hangingPunct="1">
              <a:lnSpc>
                <a:spcPct val="115000"/>
              </a:lnSpc>
              <a:spcBef>
                <a:spcPts val="1000"/>
              </a:spcBef>
              <a:spcAft>
                <a:spcPts val="1000"/>
              </a:spcAft>
              <a:buClr>
                <a:srgbClr val="B31166"/>
              </a:buClr>
              <a:buSzPct val="80000"/>
              <a:buFontTx/>
              <a:buNone/>
              <a:tabLst/>
              <a:defRPr/>
            </a:pPr>
            <a:r>
              <a:rPr kumimoji="0" lang="en-US" sz="2400" b="1"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Arial" panose="020B0604020202020204" pitchFamily="34" charset="0"/>
              </a:rPr>
              <a:t>Neurobiological pathology Delirium/</a:t>
            </a:r>
            <a:r>
              <a:rPr kumimoji="0" lang="en-US" sz="2400" b="1" i="0" u="none" strike="noStrike" kern="1200" cap="none" spc="0" normalizeH="0" baseline="0" noProof="0" dirty="0">
                <a:ln>
                  <a:noFill/>
                </a:ln>
                <a:solidFill>
                  <a:schemeClr val="bg1"/>
                </a:solidFill>
                <a:effectLst/>
                <a:uLnTx/>
                <a:uFillTx/>
                <a:latin typeface="Calibri" panose="020F0502020204030204" pitchFamily="34" charset="0"/>
                <a:ea typeface="Times New Roman" panose="02020603050405020304" pitchFamily="18" charset="0"/>
                <a:cs typeface="Arial" panose="020B0604020202020204" pitchFamily="34" charset="0"/>
              </a:rPr>
              <a:t>Dementia/Amnestic syndrome.</a:t>
            </a:r>
            <a:endParaRPr kumimoji="0" lang="en-US" sz="2000" b="0"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Arial" panose="020B0604020202020204" pitchFamily="34" charset="0"/>
            </a:endParaRPr>
          </a:p>
          <a:p>
            <a:pPr lvl="0">
              <a:lnSpc>
                <a:spcPct val="115000"/>
              </a:lnSpc>
              <a:spcBef>
                <a:spcPts val="1000"/>
              </a:spcBef>
              <a:spcAft>
                <a:spcPts val="1000"/>
              </a:spcAft>
              <a:buClr>
                <a:srgbClr val="B31166"/>
              </a:buClr>
              <a:buSzPct val="80000"/>
            </a:pPr>
            <a:endParaRPr lang="en-US" sz="2400" dirty="0">
              <a:solidFill>
                <a:schemeClr val="bg2">
                  <a:lumMod val="90000"/>
                </a:schemeClr>
              </a:solidFill>
              <a:latin typeface="Calibri" panose="020F0502020204030204" pitchFamily="34" charset="0"/>
              <a:ea typeface="Calibri" panose="020F0502020204030204" pitchFamily="34" charset="0"/>
              <a:cs typeface="Arial" panose="020B0604020202020204" pitchFamily="34" charset="0"/>
            </a:endParaRPr>
          </a:p>
        </p:txBody>
      </p:sp>
      <p:sp>
        <p:nvSpPr>
          <p:cNvPr id="5" name="وسيلة شرح مستطيلة مستديرة الزوايا 4"/>
          <p:cNvSpPr/>
          <p:nvPr/>
        </p:nvSpPr>
        <p:spPr>
          <a:xfrm>
            <a:off x="5621867" y="2347829"/>
            <a:ext cx="6126693" cy="3833052"/>
          </a:xfrm>
          <a:prstGeom prst="wedgeRoundRectCallout">
            <a:avLst>
              <a:gd name="adj1" fmla="val -29716"/>
              <a:gd name="adj2" fmla="val -7973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15000"/>
              </a:lnSpc>
              <a:spcBef>
                <a:spcPts val="1000"/>
              </a:spcBef>
              <a:spcAft>
                <a:spcPts val="1000"/>
              </a:spcAft>
              <a:buClr>
                <a:srgbClr val="B31166"/>
              </a:buClr>
              <a:buSzPct val="80000"/>
            </a:pPr>
            <a:r>
              <a:rPr lang="en-US" sz="2400" b="1" dirty="0">
                <a:solidFill>
                  <a:srgbClr val="FFFF99"/>
                </a:solidFill>
                <a:latin typeface="Calibri" panose="020F0502020204030204" pitchFamily="34" charset="0"/>
                <a:ea typeface="Calibri" panose="020F0502020204030204" pitchFamily="34" charset="0"/>
                <a:cs typeface="Arial" panose="020B0604020202020204" pitchFamily="34" charset="0"/>
              </a:rPr>
              <a:t>Cognitive Processes</a:t>
            </a:r>
            <a:r>
              <a:rPr lang="en-US" sz="2400" b="1" dirty="0">
                <a:solidFill>
                  <a:schemeClr val="bg1"/>
                </a:solidFill>
                <a:latin typeface="Calibri" panose="020F0502020204030204" pitchFamily="34" charset="0"/>
                <a:ea typeface="Calibri" panose="020F0502020204030204" pitchFamily="34" charset="0"/>
                <a:cs typeface="Arial" panose="020B0604020202020204" pitchFamily="34" charset="0"/>
              </a:rPr>
              <a:t>: </a:t>
            </a:r>
            <a:r>
              <a:rPr lang="en-US" sz="2400" dirty="0">
                <a:solidFill>
                  <a:schemeClr val="bg1"/>
                </a:solidFill>
                <a:latin typeface="Calibri" panose="020F0502020204030204" pitchFamily="34" charset="0"/>
                <a:ea typeface="Calibri" panose="020F0502020204030204" pitchFamily="34" charset="0"/>
                <a:cs typeface="Arial" panose="020B0604020202020204" pitchFamily="34" charset="0"/>
              </a:rPr>
              <a:t>Ways of thinking and conclusion formation.                                  </a:t>
            </a:r>
            <a:r>
              <a:rPr lang="en-US" sz="2400" b="1" dirty="0">
                <a:solidFill>
                  <a:srgbClr val="FFFF99"/>
                </a:solidFill>
                <a:latin typeface="Calibri" panose="020F0502020204030204" pitchFamily="34" charset="0"/>
                <a:ea typeface="Calibri" panose="020F0502020204030204" pitchFamily="34" charset="0"/>
                <a:cs typeface="Arial" panose="020B0604020202020204" pitchFamily="34" charset="0"/>
              </a:rPr>
              <a:t>Cognitive Therapy</a:t>
            </a:r>
            <a:r>
              <a:rPr lang="en-US" sz="2400" b="1" dirty="0">
                <a:solidFill>
                  <a:schemeClr val="bg1"/>
                </a:solidFill>
                <a:latin typeface="Calibri" panose="020F0502020204030204" pitchFamily="34" charset="0"/>
                <a:ea typeface="Calibri" panose="020F0502020204030204" pitchFamily="34" charset="0"/>
                <a:cs typeface="Arial" panose="020B0604020202020204" pitchFamily="34" charset="0"/>
              </a:rPr>
              <a:t>:</a:t>
            </a:r>
            <a:r>
              <a:rPr lang="en-US" sz="2400" dirty="0">
                <a:solidFill>
                  <a:schemeClr val="bg1"/>
                </a:solidFill>
                <a:latin typeface="Calibri" panose="020F0502020204030204" pitchFamily="34" charset="0"/>
                <a:ea typeface="Calibri" panose="020F0502020204030204" pitchFamily="34" charset="0"/>
                <a:cs typeface="Arial" panose="020B0604020202020204" pitchFamily="34" charset="0"/>
              </a:rPr>
              <a:t> Psychotherapy that is concerned with correction of wrong thinking process (cognitive errors). It is </a:t>
            </a:r>
            <a:r>
              <a:rPr lang="en-US" sz="2400" b="1" i="1" dirty="0">
                <a:solidFill>
                  <a:schemeClr val="bg1"/>
                </a:solidFill>
                <a:latin typeface="Calibri" panose="020F0502020204030204" pitchFamily="34" charset="0"/>
                <a:ea typeface="Calibri" panose="020F0502020204030204" pitchFamily="34" charset="0"/>
                <a:cs typeface="Arial" panose="020B0604020202020204" pitchFamily="34" charset="0"/>
              </a:rPr>
              <a:t>not </a:t>
            </a:r>
            <a:r>
              <a:rPr lang="en-US" sz="2400" dirty="0">
                <a:solidFill>
                  <a:schemeClr val="bg1"/>
                </a:solidFill>
                <a:latin typeface="Calibri" panose="020F0502020204030204" pitchFamily="34" charset="0"/>
                <a:ea typeface="Calibri" panose="020F0502020204030204" pitchFamily="34" charset="0"/>
                <a:cs typeface="Arial" panose="020B0604020202020204" pitchFamily="34" charset="0"/>
              </a:rPr>
              <a:t>a treatment of cognitive disorders.</a:t>
            </a:r>
          </a:p>
        </p:txBody>
      </p:sp>
      <p:sp>
        <p:nvSpPr>
          <p:cNvPr id="7" name="عنصر نائب للتذييل 6"/>
          <p:cNvSpPr>
            <a:spLocks noGrp="1"/>
          </p:cNvSpPr>
          <p:nvPr>
            <p:ph type="ftr" sz="quarter" idx="11"/>
          </p:nvPr>
        </p:nvSpPr>
        <p:spPr/>
        <p:txBody>
          <a:bodyPr/>
          <a:lstStyle/>
          <a:p>
            <a:r>
              <a:rPr lang="en-US"/>
              <a:t>Neurocognitive Disorders-  Prof. Al-Sughayir</a:t>
            </a:r>
            <a:endParaRPr lang="en-US" dirty="0"/>
          </a:p>
        </p:txBody>
      </p:sp>
      <p:sp>
        <p:nvSpPr>
          <p:cNvPr id="8" name="عنصر نائب لرقم الشريحة 7"/>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924407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8FE129D-1198-4BB4-B942-C33C2F6BC680}"/>
              </a:ext>
            </a:extLst>
          </p:cNvPr>
          <p:cNvSpPr>
            <a:spLocks noGrp="1"/>
          </p:cNvSpPr>
          <p:nvPr>
            <p:ph type="title"/>
          </p:nvPr>
        </p:nvSpPr>
        <p:spPr/>
        <p:txBody>
          <a:bodyPr/>
          <a:lstStyle/>
          <a:p>
            <a:pPr algn="ctr" rtl="0"/>
            <a:r>
              <a:rPr lang="en-US" dirty="0"/>
              <a:t>How to assess cognitive functions</a:t>
            </a:r>
            <a:endParaRPr lang="ar-SA" dirty="0"/>
          </a:p>
        </p:txBody>
      </p:sp>
      <p:sp>
        <p:nvSpPr>
          <p:cNvPr id="3" name="عنصر نائب للمحتوى 2">
            <a:extLst>
              <a:ext uri="{FF2B5EF4-FFF2-40B4-BE49-F238E27FC236}">
                <a16:creationId xmlns:a16="http://schemas.microsoft.com/office/drawing/2014/main" id="{EE04D0CE-B9C2-41F9-BF70-8B60D651DAD7}"/>
              </a:ext>
            </a:extLst>
          </p:cNvPr>
          <p:cNvSpPr>
            <a:spLocks noGrp="1"/>
          </p:cNvSpPr>
          <p:nvPr>
            <p:ph idx="1"/>
          </p:nvPr>
        </p:nvSpPr>
        <p:spPr>
          <a:xfrm>
            <a:off x="1526881" y="2328085"/>
            <a:ext cx="8825659" cy="3416300"/>
          </a:xfrm>
          <a:solidFill>
            <a:schemeClr val="accent6">
              <a:lumMod val="50000"/>
            </a:schemeClr>
          </a:solidFill>
        </p:spPr>
        <p:txBody>
          <a:bodyPr/>
          <a:lstStyle/>
          <a:p>
            <a:pPr algn="l" rtl="0"/>
            <a:r>
              <a:rPr lang="en-US" sz="2400" b="1" dirty="0">
                <a:solidFill>
                  <a:srgbClr val="FFFF99"/>
                </a:solidFill>
              </a:rPr>
              <a:t>Attention: E.g., spell a word backward.</a:t>
            </a:r>
          </a:p>
          <a:p>
            <a:pPr algn="l" rtl="0"/>
            <a:r>
              <a:rPr lang="en-US" sz="2400" b="1" dirty="0">
                <a:solidFill>
                  <a:srgbClr val="FFFF99"/>
                </a:solidFill>
              </a:rPr>
              <a:t>Concentration: E.g., serial 7 test.</a:t>
            </a:r>
          </a:p>
          <a:p>
            <a:pPr algn="l" rtl="0"/>
            <a:r>
              <a:rPr lang="en-US" sz="2400" b="1" dirty="0">
                <a:solidFill>
                  <a:srgbClr val="FFFF99"/>
                </a:solidFill>
              </a:rPr>
              <a:t>Orientation: Time, place, and person.</a:t>
            </a:r>
          </a:p>
          <a:p>
            <a:pPr algn="l" rtl="0"/>
            <a:r>
              <a:rPr lang="en-US" sz="2400" b="1" dirty="0">
                <a:solidFill>
                  <a:srgbClr val="FFFF99"/>
                </a:solidFill>
              </a:rPr>
              <a:t>Memory: registration-short-term- long-term.</a:t>
            </a:r>
          </a:p>
          <a:p>
            <a:pPr algn="l" rtl="0"/>
            <a:endParaRPr lang="en-US" dirty="0">
              <a:solidFill>
                <a:srgbClr val="FFFF99"/>
              </a:solidFill>
            </a:endParaRPr>
          </a:p>
          <a:p>
            <a:pPr marL="0" indent="0" algn="l" rtl="0">
              <a:buNone/>
            </a:pPr>
            <a:r>
              <a:rPr lang="en-US" dirty="0">
                <a:solidFill>
                  <a:srgbClr val="FFFF99"/>
                </a:solidFill>
              </a:rPr>
              <a:t>https://www.youtube.com/watch?v=DxsoVIderrM</a:t>
            </a:r>
            <a:endParaRPr lang="ar-SA" dirty="0">
              <a:solidFill>
                <a:srgbClr val="FFFF99"/>
              </a:solidFill>
            </a:endParaRPr>
          </a:p>
        </p:txBody>
      </p:sp>
      <p:sp>
        <p:nvSpPr>
          <p:cNvPr id="4" name="عنصر نائب للتذييل 3">
            <a:extLst>
              <a:ext uri="{FF2B5EF4-FFF2-40B4-BE49-F238E27FC236}">
                <a16:creationId xmlns:a16="http://schemas.microsoft.com/office/drawing/2014/main" id="{4FEBA009-FB87-4FE3-8720-9EA4822FDDAD}"/>
              </a:ext>
            </a:extLst>
          </p:cNvPr>
          <p:cNvSpPr>
            <a:spLocks noGrp="1"/>
          </p:cNvSpPr>
          <p:nvPr>
            <p:ph type="ftr" sz="quarter" idx="11"/>
          </p:nvPr>
        </p:nvSpPr>
        <p:spPr/>
        <p:txBody>
          <a:bodyPr/>
          <a:lstStyle/>
          <a:p>
            <a:r>
              <a:rPr lang="en-US"/>
              <a:t>Neurocognitive Disorders-  Prof. Al-Sughayir</a:t>
            </a:r>
            <a:endParaRPr lang="en-US" dirty="0"/>
          </a:p>
        </p:txBody>
      </p:sp>
      <p:sp>
        <p:nvSpPr>
          <p:cNvPr id="5" name="عنصر نائب لرقم الشريحة 4">
            <a:extLst>
              <a:ext uri="{FF2B5EF4-FFF2-40B4-BE49-F238E27FC236}">
                <a16:creationId xmlns:a16="http://schemas.microsoft.com/office/drawing/2014/main" id="{5C21D454-6672-4332-8452-1F56EC5CB647}"/>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42500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1">
              <a:lumMod val="95000"/>
            </a:schemeClr>
          </a:solidFill>
        </p:spPr>
        <p:txBody>
          <a:bodyPr/>
          <a:lstStyle/>
          <a:p>
            <a:pPr algn="ctr" rtl="0"/>
            <a:r>
              <a:rPr lang="en-US" b="1" dirty="0">
                <a:solidFill>
                  <a:schemeClr val="tx1">
                    <a:lumMod val="95000"/>
                    <a:lumOff val="5000"/>
                  </a:schemeClr>
                </a:solidFill>
                <a:latin typeface="Times New Roman" panose="02020603050405020304" pitchFamily="18" charset="0"/>
                <a:ea typeface="Times New Roman" panose="02020603050405020304" pitchFamily="18" charset="0"/>
              </a:rPr>
              <a:t>Delirium</a:t>
            </a:r>
            <a:endParaRPr lang="ar-SA" dirty="0">
              <a:solidFill>
                <a:schemeClr val="tx1">
                  <a:lumMod val="95000"/>
                  <a:lumOff val="5000"/>
                </a:schemeClr>
              </a:solidFill>
            </a:endParaRPr>
          </a:p>
        </p:txBody>
      </p:sp>
      <p:sp>
        <p:nvSpPr>
          <p:cNvPr id="3" name="عنصر نائب للمحتوى 2"/>
          <p:cNvSpPr>
            <a:spLocks noGrp="1"/>
          </p:cNvSpPr>
          <p:nvPr>
            <p:ph idx="1"/>
          </p:nvPr>
        </p:nvSpPr>
        <p:spPr>
          <a:xfrm>
            <a:off x="649357" y="1849965"/>
            <a:ext cx="10893286" cy="4361072"/>
          </a:xfrm>
          <a:solidFill>
            <a:schemeClr val="bg1">
              <a:lumMod val="95000"/>
            </a:schemeClr>
          </a:solidFill>
        </p:spPr>
        <p:txBody>
          <a:bodyPr>
            <a:normAutofit lnSpcReduction="10000"/>
          </a:bodyPr>
          <a:lstStyle/>
          <a:p>
            <a:pPr algn="just" rtl="0">
              <a:lnSpc>
                <a:spcPct val="107000"/>
              </a:lnSpc>
            </a:pPr>
            <a:r>
              <a:rPr lang="en-US" dirty="0">
                <a:latin typeface="Times New Roman" panose="02020603050405020304" pitchFamily="18" charset="0"/>
                <a:ea typeface="Times New Roman" panose="02020603050405020304" pitchFamily="18" charset="0"/>
                <a:cs typeface="Traditional Arabic" panose="02020603050405020304" pitchFamily="18" charset="-78"/>
              </a:rPr>
              <a:t>A global impairment of cognitive functions and awareness of the surrounding (</a:t>
            </a:r>
            <a:r>
              <a:rPr lang="en-US" sz="1600" dirty="0">
                <a:latin typeface="Times New Roman" panose="02020603050405020304" pitchFamily="18" charset="0"/>
                <a:ea typeface="Times New Roman" panose="02020603050405020304" pitchFamily="18" charset="0"/>
                <a:cs typeface="Traditional Arabic" panose="02020603050405020304" pitchFamily="18" charset="-78"/>
              </a:rPr>
              <a:t>consciousness).</a:t>
            </a:r>
            <a:r>
              <a:rPr lang="en-US" dirty="0">
                <a:latin typeface="Times New Roman" panose="02020603050405020304" pitchFamily="18" charset="0"/>
                <a:ea typeface="Times New Roman" panose="02020603050405020304" pitchFamily="18" charset="0"/>
                <a:cs typeface="Traditional Arabic" panose="02020603050405020304" pitchFamily="18" charset="-78"/>
              </a:rPr>
              <a:t> </a:t>
            </a:r>
          </a:p>
          <a:p>
            <a:pPr algn="just" rtl="0">
              <a:lnSpc>
                <a:spcPct val="107000"/>
              </a:lnSpc>
            </a:pPr>
            <a:r>
              <a:rPr lang="en-US" dirty="0">
                <a:latin typeface="Times New Roman" panose="02020603050405020304" pitchFamily="18" charset="0"/>
                <a:ea typeface="Times New Roman" panose="02020603050405020304" pitchFamily="18" charset="0"/>
                <a:cs typeface="Traditional Arabic" panose="02020603050405020304" pitchFamily="18" charset="-78"/>
              </a:rPr>
              <a:t>Acute, severe, &amp; reversible.</a:t>
            </a:r>
            <a:r>
              <a:rPr lang="en-US" sz="800" b="1" dirty="0">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algn="just" rtl="0">
              <a:lnSpc>
                <a:spcPct val="107000"/>
              </a:lnSpc>
            </a:pPr>
            <a:r>
              <a:rPr lang="en-US" dirty="0">
                <a:latin typeface="Times New Roman" panose="02020603050405020304" pitchFamily="18" charset="0"/>
                <a:ea typeface="Times New Roman" panose="02020603050405020304" pitchFamily="18" charset="0"/>
                <a:cs typeface="Traditional Arabic" panose="02020603050405020304" pitchFamily="18" charset="-78"/>
              </a:rPr>
              <a:t>Usually associated with disturbances of the following: </a:t>
            </a:r>
          </a:p>
          <a:p>
            <a:pPr algn="just" rtl="0">
              <a:lnSpc>
                <a:spcPct val="107000"/>
              </a:lnSpc>
              <a:buFont typeface="Courier New" panose="02070309020205020404" pitchFamily="49" charset="0"/>
              <a:buChar char="o"/>
            </a:pPr>
            <a:r>
              <a:rPr lang="en-US" dirty="0">
                <a:latin typeface="Times New Roman" panose="02020603050405020304" pitchFamily="18" charset="0"/>
                <a:ea typeface="Times New Roman" panose="02020603050405020304" pitchFamily="18" charset="0"/>
                <a:cs typeface="Traditional Arabic" panose="02020603050405020304" pitchFamily="18" charset="-78"/>
              </a:rPr>
              <a:t>Perception (hallucinations/illusions). </a:t>
            </a:r>
          </a:p>
          <a:p>
            <a:pPr algn="just" rtl="0">
              <a:lnSpc>
                <a:spcPct val="107000"/>
              </a:lnSpc>
              <a:buFont typeface="Courier New" panose="02070309020205020404" pitchFamily="49" charset="0"/>
              <a:buChar char="o"/>
            </a:pPr>
            <a:r>
              <a:rPr lang="en-US" dirty="0">
                <a:latin typeface="Times New Roman" panose="02020603050405020304" pitchFamily="18" charset="0"/>
                <a:ea typeface="Times New Roman" panose="02020603050405020304" pitchFamily="18" charset="0"/>
                <a:cs typeface="Traditional Arabic" panose="02020603050405020304" pitchFamily="18" charset="-78"/>
              </a:rPr>
              <a:t>Thinking (delusions). </a:t>
            </a:r>
          </a:p>
          <a:p>
            <a:pPr algn="just" rtl="0">
              <a:lnSpc>
                <a:spcPct val="107000"/>
              </a:lnSpc>
              <a:buFont typeface="Courier New" panose="02070309020205020404" pitchFamily="49" charset="0"/>
              <a:buChar char="o"/>
            </a:pPr>
            <a:r>
              <a:rPr lang="en-US" dirty="0">
                <a:latin typeface="Times New Roman" panose="02020603050405020304" pitchFamily="18" charset="0"/>
                <a:ea typeface="Times New Roman" panose="02020603050405020304" pitchFamily="18" charset="0"/>
                <a:cs typeface="Traditional Arabic" panose="02020603050405020304" pitchFamily="18" charset="-78"/>
              </a:rPr>
              <a:t>Affect/Mood (perplexity/ irritability).</a:t>
            </a:r>
          </a:p>
          <a:p>
            <a:pPr algn="just" rtl="0">
              <a:lnSpc>
                <a:spcPct val="107000"/>
              </a:lnSpc>
              <a:buFont typeface="Courier New" panose="02070309020205020404" pitchFamily="49" charset="0"/>
              <a:buChar char="o"/>
            </a:pPr>
            <a:r>
              <a:rPr lang="en-US" dirty="0">
                <a:latin typeface="Times New Roman" panose="02020603050405020304" pitchFamily="18" charset="0"/>
                <a:ea typeface="Times New Roman" panose="02020603050405020304" pitchFamily="18" charset="0"/>
                <a:cs typeface="Traditional Arabic" panose="02020603050405020304" pitchFamily="18" charset="-78"/>
              </a:rPr>
              <a:t>Behavior (agitation/aggression).  </a:t>
            </a:r>
          </a:p>
          <a:p>
            <a:pPr marL="0" indent="0" algn="just" rtl="0">
              <a:lnSpc>
                <a:spcPct val="107000"/>
              </a:lnSpc>
              <a:buNone/>
            </a:pPr>
            <a:r>
              <a:rPr lang="en-US" dirty="0">
                <a:latin typeface="Times New Roman" panose="02020603050405020304" pitchFamily="18" charset="0"/>
                <a:ea typeface="Times New Roman" panose="02020603050405020304" pitchFamily="18" charset="0"/>
                <a:cs typeface="Traditional Arabic" panose="02020603050405020304" pitchFamily="18" charset="-78"/>
              </a:rPr>
              <a:t>Patient may be dangerous to himself or others. </a:t>
            </a:r>
          </a:p>
          <a:p>
            <a:pPr marL="0" indent="0" algn="just" rtl="0">
              <a:lnSpc>
                <a:spcPct val="107000"/>
              </a:lnSpc>
              <a:buNone/>
            </a:pPr>
            <a:r>
              <a:rPr lang="en-US" dirty="0">
                <a:latin typeface="Times New Roman" panose="02020603050405020304" pitchFamily="18" charset="0"/>
                <a:ea typeface="Times New Roman" panose="02020603050405020304" pitchFamily="18" charset="0"/>
                <a:cs typeface="Traditional Arabic" panose="02020603050405020304" pitchFamily="18" charset="-78"/>
              </a:rPr>
              <a:t>Thus, delirium is  one of the serious medical emergencies.</a:t>
            </a:r>
          </a:p>
          <a:p>
            <a:pPr marL="0" indent="0" algn="just" rtl="0">
              <a:lnSpc>
                <a:spcPct val="107000"/>
              </a:lnSpc>
              <a:buNone/>
            </a:pPr>
            <a:r>
              <a:rPr lang="en-US" sz="1600" b="1" dirty="0"/>
              <a:t>Epidemiology: </a:t>
            </a:r>
            <a:r>
              <a:rPr lang="en-US" sz="1600" dirty="0"/>
              <a:t>more common among elderly and children. M=F. Among hospitalized patients about 10 %, post burn patients 20%, intensive care unit 30%.</a:t>
            </a:r>
          </a:p>
          <a:p>
            <a:pPr marL="0" indent="0" algn="just" rtl="0">
              <a:lnSpc>
                <a:spcPct val="107000"/>
              </a:lnSpc>
              <a:buNone/>
            </a:pPr>
            <a:endParaRPr lang="en-US" sz="1600" dirty="0">
              <a:latin typeface="Calibri" panose="020F0502020204030204" pitchFamily="34" charset="0"/>
              <a:ea typeface="Calibri" panose="020F0502020204030204" pitchFamily="34" charset="0"/>
              <a:cs typeface="Arial" panose="020B0604020202020204" pitchFamily="34" charset="0"/>
            </a:endParaRPr>
          </a:p>
          <a:p>
            <a:endParaRPr lang="ar-SA" dirty="0"/>
          </a:p>
        </p:txBody>
      </p:sp>
      <p:sp>
        <p:nvSpPr>
          <p:cNvPr id="4" name="عنصر نائب للتذييل 3"/>
          <p:cNvSpPr>
            <a:spLocks noGrp="1"/>
          </p:cNvSpPr>
          <p:nvPr>
            <p:ph type="ftr" sz="quarter" idx="11"/>
          </p:nvPr>
        </p:nvSpPr>
        <p:spPr>
          <a:xfrm>
            <a:off x="561110" y="6211037"/>
            <a:ext cx="3859795" cy="304801"/>
          </a:xfrm>
        </p:spPr>
        <p:txBody>
          <a:bodyPr/>
          <a:lstStyle/>
          <a:p>
            <a:r>
              <a:rPr lang="en-US" dirty="0"/>
              <a:t>Neurocognitive Disorders-  Prof. Al-Sughayir</a:t>
            </a:r>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038816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91127" y="764933"/>
            <a:ext cx="8761413" cy="706964"/>
          </a:xfrm>
        </p:spPr>
        <p:txBody>
          <a:bodyPr/>
          <a:lstStyle/>
          <a:p>
            <a:pPr algn="ctr"/>
            <a:r>
              <a:rPr lang="en-US" dirty="0">
                <a:latin typeface="Times New Roman" panose="02020603050405020304" pitchFamily="18" charset="0"/>
                <a:ea typeface="Times New Roman" panose="02020603050405020304" pitchFamily="18" charset="0"/>
              </a:rPr>
              <a:t>Types of delirium</a:t>
            </a:r>
            <a:endParaRPr lang="ar-SA" dirty="0"/>
          </a:p>
        </p:txBody>
      </p:sp>
      <p:sp>
        <p:nvSpPr>
          <p:cNvPr id="4" name="عنصر نائب للتذييل 3"/>
          <p:cNvSpPr>
            <a:spLocks noGrp="1"/>
          </p:cNvSpPr>
          <p:nvPr>
            <p:ph type="ftr" sz="quarter" idx="11"/>
          </p:nvPr>
        </p:nvSpPr>
        <p:spPr/>
        <p:txBody>
          <a:bodyPr/>
          <a:lstStyle/>
          <a:p>
            <a:r>
              <a:rPr lang="en-US"/>
              <a:t>Neurocognitive Disorders-  Prof. Al-Sughayir</a:t>
            </a:r>
            <a:endParaRPr lang="en-US" dirty="0"/>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pPr/>
              <a:t>6</a:t>
            </a:fld>
            <a:endParaRPr lang="en-US" dirty="0"/>
          </a:p>
        </p:txBody>
      </p:sp>
      <p:sp>
        <p:nvSpPr>
          <p:cNvPr id="6" name="وسيلة شرح مستطيلة 5"/>
          <p:cNvSpPr/>
          <p:nvPr/>
        </p:nvSpPr>
        <p:spPr>
          <a:xfrm>
            <a:off x="467139" y="1759227"/>
            <a:ext cx="2564296" cy="4343399"/>
          </a:xfrm>
          <a:prstGeom prst="wedgeRectCallout">
            <a:avLst>
              <a:gd name="adj1" fmla="val 52169"/>
              <a:gd name="adj2" fmla="val -59113"/>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000" b="1" dirty="0">
                <a:solidFill>
                  <a:schemeClr val="accent6">
                    <a:lumMod val="50000"/>
                  </a:schemeClr>
                </a:solidFill>
              </a:rPr>
              <a:t>Hyperactive (30%)</a:t>
            </a:r>
          </a:p>
          <a:p>
            <a:pPr algn="ctr"/>
            <a:endParaRPr lang="en-US" sz="3000" b="1" dirty="0">
              <a:solidFill>
                <a:schemeClr val="accent6">
                  <a:lumMod val="50000"/>
                </a:schemeClr>
              </a:solidFill>
            </a:endParaRPr>
          </a:p>
          <a:p>
            <a:r>
              <a:rPr lang="en-US" sz="2400" dirty="0">
                <a:solidFill>
                  <a:schemeClr val="tx1">
                    <a:lumMod val="85000"/>
                    <a:lumOff val="15000"/>
                  </a:schemeClr>
                </a:solidFill>
              </a:rPr>
              <a:t>The most clear and least controversial in diagnosis.</a:t>
            </a:r>
          </a:p>
        </p:txBody>
      </p:sp>
      <p:sp>
        <p:nvSpPr>
          <p:cNvPr id="7" name="وسيلة شرح مستطيلة 6"/>
          <p:cNvSpPr/>
          <p:nvPr/>
        </p:nvSpPr>
        <p:spPr>
          <a:xfrm>
            <a:off x="6470374" y="1759227"/>
            <a:ext cx="5408971" cy="4343400"/>
          </a:xfrm>
          <a:prstGeom prst="wedgeRectCallout">
            <a:avLst>
              <a:gd name="adj1" fmla="val -53262"/>
              <a:gd name="adj2" fmla="val -59210"/>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000" b="1" dirty="0">
                <a:solidFill>
                  <a:schemeClr val="accent6">
                    <a:lumMod val="50000"/>
                  </a:schemeClr>
                </a:solidFill>
                <a:ea typeface="Times New Roman" panose="02020603050405020304" pitchFamily="18" charset="0"/>
                <a:cs typeface="Traditional Arabic" panose="02020603050405020304" pitchFamily="18" charset="-78"/>
              </a:rPr>
              <a:t>Hypoactive (24%)</a:t>
            </a:r>
          </a:p>
          <a:p>
            <a:pPr lvl="0"/>
            <a:r>
              <a:rPr lang="en-US" sz="2200" dirty="0">
                <a:solidFill>
                  <a:prstClr val="black">
                    <a:lumMod val="85000"/>
                    <a:lumOff val="15000"/>
                  </a:prstClr>
                </a:solidFill>
                <a:ea typeface="Times New Roman" panose="02020603050405020304" pitchFamily="18" charset="0"/>
                <a:cs typeface="Traditional Arabic" panose="02020603050405020304" pitchFamily="18" charset="-78"/>
              </a:rPr>
              <a:t>. Classically, these patients present with symptoms that resemble depression (lethargy, slowness, decreased level of alertness, and decreased speech production).</a:t>
            </a:r>
          </a:p>
          <a:p>
            <a:pPr lvl="0"/>
            <a:r>
              <a:rPr lang="en-US" sz="2200" dirty="0">
                <a:solidFill>
                  <a:prstClr val="black">
                    <a:lumMod val="85000"/>
                    <a:lumOff val="15000"/>
                  </a:prstClr>
                </a:solidFill>
                <a:ea typeface="Times New Roman" panose="02020603050405020304" pitchFamily="18" charset="0"/>
                <a:cs typeface="Traditional Arabic" panose="02020603050405020304" pitchFamily="18" charset="-78"/>
              </a:rPr>
              <a:t>. A large percentage of these patients are inappropriately diagnosed as depressed. </a:t>
            </a:r>
            <a:endParaRPr lang="en-US" sz="2200" dirty="0">
              <a:solidFill>
                <a:prstClr val="black">
                  <a:lumMod val="85000"/>
                  <a:lumOff val="15000"/>
                </a:prstClr>
              </a:solidFill>
            </a:endParaRPr>
          </a:p>
          <a:p>
            <a:pPr lvl="0"/>
            <a:endParaRPr lang="en-US" sz="2200" dirty="0">
              <a:solidFill>
                <a:prstClr val="black">
                  <a:lumMod val="85000"/>
                  <a:lumOff val="15000"/>
                </a:prstClr>
              </a:solidFill>
            </a:endParaRPr>
          </a:p>
          <a:p>
            <a:r>
              <a:rPr lang="en-US" sz="2200" dirty="0">
                <a:solidFill>
                  <a:schemeClr val="tx1">
                    <a:lumMod val="85000"/>
                    <a:lumOff val="15000"/>
                  </a:schemeClr>
                </a:solidFill>
                <a:ea typeface="Times New Roman" panose="02020603050405020304" pitchFamily="18" charset="0"/>
                <a:cs typeface="Traditional Arabic" panose="02020603050405020304" pitchFamily="18" charset="-78"/>
              </a:rPr>
              <a:t>. The most difficult type to identify.</a:t>
            </a:r>
            <a:endParaRPr lang="en-US" sz="2200" dirty="0">
              <a:solidFill>
                <a:schemeClr val="tx1">
                  <a:lumMod val="85000"/>
                  <a:lumOff val="15000"/>
                </a:schemeClr>
              </a:solidFill>
            </a:endParaRPr>
          </a:p>
        </p:txBody>
      </p:sp>
      <p:sp>
        <p:nvSpPr>
          <p:cNvPr id="8" name="وسيلة شرح مستطيلة 7"/>
          <p:cNvSpPr/>
          <p:nvPr/>
        </p:nvSpPr>
        <p:spPr>
          <a:xfrm>
            <a:off x="3061271" y="1759227"/>
            <a:ext cx="3379266" cy="4343400"/>
          </a:xfrm>
          <a:prstGeom prst="wedgeRectCallout">
            <a:avLst>
              <a:gd name="adj1" fmla="val 9648"/>
              <a:gd name="adj2" fmla="val -56871"/>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3000" b="1" dirty="0">
                <a:solidFill>
                  <a:schemeClr val="accent6">
                    <a:lumMod val="50000"/>
                  </a:schemeClr>
                </a:solidFill>
                <a:ea typeface="Times New Roman" panose="02020603050405020304" pitchFamily="18" charset="0"/>
                <a:cs typeface="Traditional Arabic" panose="02020603050405020304" pitchFamily="18" charset="-78"/>
              </a:rPr>
              <a:t>Mixed (46%)</a:t>
            </a:r>
          </a:p>
          <a:p>
            <a:r>
              <a:rPr lang="en-US" sz="2400" dirty="0">
                <a:solidFill>
                  <a:schemeClr val="tx1">
                    <a:lumMod val="85000"/>
                    <a:lumOff val="15000"/>
                  </a:schemeClr>
                </a:solidFill>
                <a:ea typeface="Times New Roman" panose="02020603050405020304" pitchFamily="18" charset="0"/>
                <a:cs typeface="Traditional Arabic" panose="02020603050405020304" pitchFamily="18" charset="-78"/>
              </a:rPr>
              <a:t>Waxing and waning ‌ pattern. Commonly seen in surgical patients (agitated at times, with alternating episodes of hypoactivity).</a:t>
            </a:r>
            <a:endParaRPr lang="en-US" sz="2400" dirty="0">
              <a:solidFill>
                <a:schemeClr val="tx1">
                  <a:lumMod val="85000"/>
                  <a:lumOff val="15000"/>
                </a:schemeClr>
              </a:solidFill>
            </a:endParaRPr>
          </a:p>
        </p:txBody>
      </p:sp>
    </p:spTree>
    <p:extLst>
      <p:ext uri="{BB962C8B-B14F-4D97-AF65-F5344CB8AC3E}">
        <p14:creationId xmlns:p14="http://schemas.microsoft.com/office/powerpoint/2010/main" val="3282347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C10E4CA-F965-4F96-9866-C51900605FD9}"/>
              </a:ext>
            </a:extLst>
          </p:cNvPr>
          <p:cNvSpPr>
            <a:spLocks noGrp="1"/>
          </p:cNvSpPr>
          <p:nvPr>
            <p:ph type="title"/>
          </p:nvPr>
        </p:nvSpPr>
        <p:spPr/>
        <p:txBody>
          <a:bodyPr/>
          <a:lstStyle/>
          <a:p>
            <a:r>
              <a:rPr lang="en-US" dirty="0"/>
              <a:t>Video cases</a:t>
            </a:r>
            <a:endParaRPr lang="ar-SA" dirty="0"/>
          </a:p>
        </p:txBody>
      </p:sp>
      <p:sp>
        <p:nvSpPr>
          <p:cNvPr id="3" name="عنصر نائب للنص 2">
            <a:extLst>
              <a:ext uri="{FF2B5EF4-FFF2-40B4-BE49-F238E27FC236}">
                <a16:creationId xmlns:a16="http://schemas.microsoft.com/office/drawing/2014/main" id="{E9F7E19D-CBE6-44B6-B0D0-15DE42A6F6DC}"/>
              </a:ext>
            </a:extLst>
          </p:cNvPr>
          <p:cNvSpPr>
            <a:spLocks noGrp="1"/>
          </p:cNvSpPr>
          <p:nvPr>
            <p:ph type="body" idx="1"/>
          </p:nvPr>
        </p:nvSpPr>
        <p:spPr>
          <a:xfrm>
            <a:off x="4420905" y="2032000"/>
            <a:ext cx="7342117" cy="2929468"/>
          </a:xfrm>
          <a:solidFill>
            <a:schemeClr val="accent6">
              <a:lumMod val="50000"/>
            </a:schemeClr>
          </a:solidFill>
        </p:spPr>
        <p:txBody>
          <a:bodyPr/>
          <a:lstStyle/>
          <a:p>
            <a:r>
              <a:rPr lang="en-US" dirty="0">
                <a:highlight>
                  <a:srgbClr val="FFFF99"/>
                </a:highlight>
                <a:hlinkClick r:id="rId2"/>
              </a:rPr>
              <a:t>https://www.youtube.com/watch?v=lJH1AoVuVS0</a:t>
            </a:r>
            <a:endParaRPr lang="en-US" dirty="0">
              <a:highlight>
                <a:srgbClr val="FFFF99"/>
              </a:highlight>
            </a:endParaRPr>
          </a:p>
          <a:p>
            <a:r>
              <a:rPr lang="en-US" dirty="0">
                <a:highlight>
                  <a:srgbClr val="FFFF99"/>
                </a:highlight>
              </a:rPr>
              <a:t>https://www.youtube.com/watch?v=S1YSQiw2cbo</a:t>
            </a:r>
            <a:endParaRPr lang="ar-SA" dirty="0">
              <a:highlight>
                <a:srgbClr val="FFFF99"/>
              </a:highlight>
            </a:endParaRPr>
          </a:p>
        </p:txBody>
      </p:sp>
      <p:sp>
        <p:nvSpPr>
          <p:cNvPr id="4" name="عنصر نائب للتذييل 3">
            <a:extLst>
              <a:ext uri="{FF2B5EF4-FFF2-40B4-BE49-F238E27FC236}">
                <a16:creationId xmlns:a16="http://schemas.microsoft.com/office/drawing/2014/main" id="{E4125FE6-61A0-4D58-A002-E3046194F274}"/>
              </a:ext>
            </a:extLst>
          </p:cNvPr>
          <p:cNvSpPr>
            <a:spLocks noGrp="1"/>
          </p:cNvSpPr>
          <p:nvPr>
            <p:ph type="ftr" sz="quarter" idx="11"/>
          </p:nvPr>
        </p:nvSpPr>
        <p:spPr/>
        <p:txBody>
          <a:bodyPr/>
          <a:lstStyle/>
          <a:p>
            <a:r>
              <a:rPr lang="en-US"/>
              <a:t>Neurocognitive Disorders-  Prof. Al-Sughayir</a:t>
            </a:r>
            <a:endParaRPr lang="en-US" dirty="0"/>
          </a:p>
        </p:txBody>
      </p:sp>
      <p:sp>
        <p:nvSpPr>
          <p:cNvPr id="5" name="عنصر نائب لرقم الشريحة 4">
            <a:extLst>
              <a:ext uri="{FF2B5EF4-FFF2-40B4-BE49-F238E27FC236}">
                <a16:creationId xmlns:a16="http://schemas.microsoft.com/office/drawing/2014/main" id="{F8265AF3-D5CD-49F0-840D-2BCEC1F4FD73}"/>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4175220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11399" y="679572"/>
            <a:ext cx="8761413" cy="706964"/>
          </a:xfrm>
        </p:spPr>
        <p:txBody>
          <a:bodyPr/>
          <a:lstStyle/>
          <a:p>
            <a:pPr algn="ctr"/>
            <a:r>
              <a:rPr lang="en-US" dirty="0"/>
              <a:t>Etiology</a:t>
            </a:r>
            <a:endParaRPr lang="ar-SA" dirty="0"/>
          </a:p>
        </p:txBody>
      </p:sp>
      <p:sp>
        <p:nvSpPr>
          <p:cNvPr id="3" name="عنصر نائب للمحتوى 2"/>
          <p:cNvSpPr>
            <a:spLocks noGrp="1"/>
          </p:cNvSpPr>
          <p:nvPr>
            <p:ph idx="1"/>
          </p:nvPr>
        </p:nvSpPr>
        <p:spPr>
          <a:xfrm>
            <a:off x="500186" y="1772356"/>
            <a:ext cx="11206392" cy="4362721"/>
          </a:xfrm>
          <a:solidFill>
            <a:schemeClr val="accent6">
              <a:lumMod val="20000"/>
              <a:lumOff val="80000"/>
            </a:schemeClr>
          </a:solidFill>
        </p:spPr>
        <p:txBody>
          <a:bodyPr>
            <a:normAutofit fontScale="92500" lnSpcReduction="10000"/>
          </a:bodyPr>
          <a:lstStyle/>
          <a:p>
            <a:pPr lvl="0" algn="l" rtl="0">
              <a:lnSpc>
                <a:spcPct val="150000"/>
              </a:lnSpc>
            </a:pPr>
            <a:r>
              <a:rPr lang="en-US" sz="2200" dirty="0"/>
              <a:t>Metabolic disturbances:</a:t>
            </a:r>
          </a:p>
          <a:p>
            <a:pPr marR="0" lvl="0" algn="l" defTabSz="457200" rtl="0" eaLnBrk="1" fontAlgn="auto" latinLnBrk="0" hangingPunct="1">
              <a:lnSpc>
                <a:spcPct val="150000"/>
              </a:lnSpc>
              <a:spcBef>
                <a:spcPts val="1000"/>
              </a:spcBef>
              <a:spcAft>
                <a:spcPts val="0"/>
              </a:spcAft>
              <a:buClr>
                <a:srgbClr val="B31166"/>
              </a:buClr>
              <a:buSzPct val="80000"/>
              <a:buFont typeface="Wingdings" panose="05000000000000000000" pitchFamily="2" charset="2"/>
              <a:buChar char="§"/>
              <a:tabLst/>
              <a:defRPr/>
            </a:pPr>
            <a:r>
              <a:rPr kumimoji="0" lang="en-US" sz="19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Organ failure: e.g., liver, heart, kidney, lung. </a:t>
            </a:r>
          </a:p>
          <a:p>
            <a:pPr lvl="0" algn="l" rtl="0">
              <a:lnSpc>
                <a:spcPct val="150000"/>
              </a:lnSpc>
              <a:buFont typeface="Wingdings" panose="05000000000000000000" pitchFamily="2" charset="2"/>
              <a:buChar char="§"/>
            </a:pPr>
            <a:r>
              <a:rPr lang="en-US" sz="1900" dirty="0"/>
              <a:t>Endocrinopathies (e.g., hypoglycemia, hyperglycemia, severe thyroid dysfunction).</a:t>
            </a:r>
          </a:p>
          <a:p>
            <a:pPr lvl="0" algn="l" rtl="0">
              <a:lnSpc>
                <a:spcPct val="150000"/>
              </a:lnSpc>
              <a:buFont typeface="Wingdings" panose="05000000000000000000" pitchFamily="2" charset="2"/>
              <a:buChar char="§"/>
            </a:pPr>
            <a:r>
              <a:rPr kumimoji="0" lang="en-US" sz="19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Electrolytes disturbances.</a:t>
            </a:r>
          </a:p>
          <a:p>
            <a:pPr lvl="0" algn="l" rtl="0">
              <a:lnSpc>
                <a:spcPct val="150000"/>
              </a:lnSpc>
            </a:pPr>
            <a:r>
              <a:rPr lang="en-US" sz="2200" dirty="0"/>
              <a:t>Infections: systemic(e.g., septicemia), specific (e.g. encephalitis). </a:t>
            </a:r>
          </a:p>
          <a:p>
            <a:pPr lvl="0" algn="l" rtl="0">
              <a:lnSpc>
                <a:spcPct val="150000"/>
              </a:lnSpc>
            </a:pPr>
            <a:r>
              <a:rPr lang="en-US" sz="2200" dirty="0"/>
              <a:t>Neurological diseases: seizure / head trauma. </a:t>
            </a:r>
          </a:p>
          <a:p>
            <a:pPr marL="342900" marR="0" lvl="0" indent="-342900" algn="l" defTabSz="457200" rtl="0" eaLnBrk="1" fontAlgn="auto" latinLnBrk="0" hangingPunct="1">
              <a:lnSpc>
                <a:spcPct val="150000"/>
              </a:lnSpc>
              <a:spcBef>
                <a:spcPts val="1000"/>
              </a:spcBef>
              <a:spcAft>
                <a:spcPts val="0"/>
              </a:spcAft>
              <a:buClr>
                <a:srgbClr val="B31166"/>
              </a:buClr>
              <a:buSzPct val="80000"/>
              <a:buFont typeface="Wingdings 3" charset="2"/>
              <a:buChar char=""/>
              <a:tabLst/>
              <a:defRPr/>
            </a:pPr>
            <a:r>
              <a:rPr kumimoji="0" lang="en-US"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Medications side effects (e.g., multiple anticholinergics). </a:t>
            </a:r>
          </a:p>
          <a:p>
            <a:pPr lvl="0" algn="l" rtl="0">
              <a:lnSpc>
                <a:spcPct val="150000"/>
              </a:lnSpc>
            </a:pPr>
            <a:r>
              <a:rPr lang="en-US" sz="2200" dirty="0"/>
              <a:t>Substance abuse: intoxication or withdrawal (e.g., delirium tremens ).</a:t>
            </a:r>
          </a:p>
          <a:p>
            <a:pPr marL="0" indent="0" algn="l">
              <a:buNone/>
            </a:pPr>
            <a:endParaRPr lang="ar-SA" dirty="0"/>
          </a:p>
        </p:txBody>
      </p:sp>
      <p:sp>
        <p:nvSpPr>
          <p:cNvPr id="4" name="عنصر نائب للتذييل 3"/>
          <p:cNvSpPr>
            <a:spLocks noGrp="1"/>
          </p:cNvSpPr>
          <p:nvPr>
            <p:ph type="ftr" sz="quarter" idx="11"/>
          </p:nvPr>
        </p:nvSpPr>
        <p:spPr/>
        <p:txBody>
          <a:bodyPr/>
          <a:lstStyle/>
          <a:p>
            <a:r>
              <a:rPr lang="en-US"/>
              <a:t>Neurocognitive Disorders-  Prof. Al-Sughayir</a:t>
            </a:r>
            <a:endParaRPr lang="en-US" dirty="0"/>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3250827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61110" y="1860062"/>
            <a:ext cx="10466398" cy="4189046"/>
          </a:xfrm>
          <a:solidFill>
            <a:schemeClr val="accent6">
              <a:lumMod val="20000"/>
              <a:lumOff val="80000"/>
            </a:schemeClr>
          </a:solidFill>
        </p:spPr>
        <p:txBody>
          <a:bodyPr>
            <a:normAutofit fontScale="92500" lnSpcReduction="10000"/>
          </a:bodyPr>
          <a:lstStyle/>
          <a:p>
            <a:pPr algn="l" rtl="0">
              <a:lnSpc>
                <a:spcPct val="150000"/>
              </a:lnSpc>
            </a:pPr>
            <a:r>
              <a:rPr lang="en-US" b="1" dirty="0" err="1"/>
              <a:t>DDx</a:t>
            </a:r>
            <a:r>
              <a:rPr lang="en-US" b="1" dirty="0"/>
              <a:t>:</a:t>
            </a:r>
            <a:endParaRPr lang="en-US" sz="1600" dirty="0"/>
          </a:p>
          <a:p>
            <a:pPr lvl="1" algn="l" rtl="0">
              <a:lnSpc>
                <a:spcPct val="150000"/>
              </a:lnSpc>
            </a:pPr>
            <a:r>
              <a:rPr lang="en-US" dirty="0"/>
              <a:t>Other neurocognitive disorders (may coexist)e.g., stroke.</a:t>
            </a:r>
            <a:endParaRPr lang="en-US" sz="1400" dirty="0"/>
          </a:p>
          <a:p>
            <a:pPr lvl="1" algn="l" rtl="0">
              <a:lnSpc>
                <a:spcPct val="150000"/>
              </a:lnSpc>
            </a:pPr>
            <a:r>
              <a:rPr lang="en-US" dirty="0"/>
              <a:t>Acute psychosis (no disturbance in the awareness of the environment).</a:t>
            </a:r>
            <a:endParaRPr lang="en-US" sz="1400" dirty="0"/>
          </a:p>
          <a:p>
            <a:pPr algn="l" rtl="0">
              <a:lnSpc>
                <a:spcPct val="150000"/>
              </a:lnSpc>
            </a:pPr>
            <a:r>
              <a:rPr lang="en-US" b="1" dirty="0"/>
              <a:t>Course and Prognosis:</a:t>
            </a:r>
            <a:endParaRPr lang="en-US" sz="1600" dirty="0"/>
          </a:p>
          <a:p>
            <a:pPr algn="l" rtl="0">
              <a:lnSpc>
                <a:spcPct val="150000"/>
              </a:lnSpc>
            </a:pPr>
            <a:r>
              <a:rPr lang="en-US" dirty="0"/>
              <a:t>The course is usually short self-limiting(7-10 days). </a:t>
            </a:r>
          </a:p>
          <a:p>
            <a:pPr algn="l" rtl="0">
              <a:lnSpc>
                <a:spcPct val="150000"/>
              </a:lnSpc>
            </a:pPr>
            <a:r>
              <a:rPr lang="en-US" dirty="0"/>
              <a:t>If not treated may progress rapidly into death or dementia. </a:t>
            </a:r>
            <a:endParaRPr lang="en-US" sz="1600" dirty="0"/>
          </a:p>
          <a:p>
            <a:pPr algn="l" rtl="0">
              <a:lnSpc>
                <a:spcPct val="150000"/>
              </a:lnSpc>
            </a:pPr>
            <a:r>
              <a:rPr lang="en-US" dirty="0"/>
              <a:t>When treated, it usually resolves rapidly.  </a:t>
            </a:r>
          </a:p>
          <a:p>
            <a:pPr algn="l" rtl="0">
              <a:lnSpc>
                <a:spcPct val="150000"/>
              </a:lnSpc>
            </a:pPr>
            <a:r>
              <a:rPr lang="en-US" dirty="0"/>
              <a:t>However, some residual deficit may persist. Patients may have another episode later in their life.</a:t>
            </a:r>
            <a:endParaRPr lang="en-US" sz="1600" dirty="0"/>
          </a:p>
          <a:p>
            <a:pPr algn="l"/>
            <a:endParaRPr lang="ar-SA" dirty="0"/>
          </a:p>
        </p:txBody>
      </p:sp>
      <p:sp>
        <p:nvSpPr>
          <p:cNvPr id="4" name="عنصر نائب للتذييل 3"/>
          <p:cNvSpPr>
            <a:spLocks noGrp="1"/>
          </p:cNvSpPr>
          <p:nvPr>
            <p:ph type="ftr" sz="quarter" idx="11"/>
          </p:nvPr>
        </p:nvSpPr>
        <p:spPr/>
        <p:txBody>
          <a:bodyPr/>
          <a:lstStyle/>
          <a:p>
            <a:r>
              <a:rPr lang="en-US"/>
              <a:t>Neurocognitive Disorders-  Prof. Al-Sughayir</a:t>
            </a:r>
            <a:endParaRPr lang="en-US" dirty="0"/>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33894573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جلس إدارة أيون">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230</TotalTime>
  <Words>1880</Words>
  <Application>Microsoft Office PowerPoint</Application>
  <PresentationFormat>شاشة عريضة</PresentationFormat>
  <Paragraphs>191</Paragraphs>
  <Slides>22</Slides>
  <Notes>1</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22</vt:i4>
      </vt:variant>
    </vt:vector>
  </HeadingPairs>
  <TitlesOfParts>
    <vt:vector size="31" baseType="lpstr">
      <vt:lpstr>Arial</vt:lpstr>
      <vt:lpstr>Calibri</vt:lpstr>
      <vt:lpstr>Century Gothic</vt:lpstr>
      <vt:lpstr>Courier New</vt:lpstr>
      <vt:lpstr>Symbol</vt:lpstr>
      <vt:lpstr>Times New Roman</vt:lpstr>
      <vt:lpstr>Wingdings</vt:lpstr>
      <vt:lpstr>Wingdings 3</vt:lpstr>
      <vt:lpstr>مجلس إدارة أيون</vt:lpstr>
      <vt:lpstr>Neurocognitive Disorders  An introduction – CNS Block </vt:lpstr>
      <vt:lpstr>Objectives</vt:lpstr>
      <vt:lpstr>         Cognition </vt:lpstr>
      <vt:lpstr>How to assess cognitive functions</vt:lpstr>
      <vt:lpstr>Delirium</vt:lpstr>
      <vt:lpstr>Types of delirium</vt:lpstr>
      <vt:lpstr>Video cases</vt:lpstr>
      <vt:lpstr>Etiology</vt:lpstr>
      <vt:lpstr>عرض تقديمي في PowerPoint</vt:lpstr>
      <vt:lpstr>Treatment</vt:lpstr>
      <vt:lpstr>Dementia</vt:lpstr>
      <vt:lpstr>Video cases</vt:lpstr>
      <vt:lpstr>Dementia</vt:lpstr>
      <vt:lpstr>Dementia</vt:lpstr>
      <vt:lpstr>Dementia</vt:lpstr>
      <vt:lpstr>Dementia</vt:lpstr>
      <vt:lpstr>Amnestic Syndrome</vt:lpstr>
      <vt:lpstr>Video cases</vt:lpstr>
      <vt:lpstr>Amnestic Syndrome</vt:lpstr>
      <vt:lpstr> Traumatic Brain Injury (TBI)  </vt:lpstr>
      <vt:lpstr> Traumatic Brain Injury (TBI)  </vt:lpstr>
      <vt:lpstr> Traumatic Brain Injury (TBI)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Neurocognitive Disorders  An introduction – CNS Block</dc:title>
  <dc:creator>HP</dc:creator>
  <cp:lastModifiedBy>admin</cp:lastModifiedBy>
  <cp:revision>29</cp:revision>
  <dcterms:created xsi:type="dcterms:W3CDTF">2018-10-07T07:13:46Z</dcterms:created>
  <dcterms:modified xsi:type="dcterms:W3CDTF">2020-11-01T04:49:00Z</dcterms:modified>
</cp:coreProperties>
</file>