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6" r:id="rId2"/>
    <p:sldId id="317" r:id="rId3"/>
    <p:sldId id="258" r:id="rId4"/>
    <p:sldId id="318" r:id="rId5"/>
    <p:sldId id="310" r:id="rId6"/>
    <p:sldId id="307" r:id="rId7"/>
    <p:sldId id="311" r:id="rId8"/>
    <p:sldId id="309" r:id="rId9"/>
    <p:sldId id="305" r:id="rId10"/>
    <p:sldId id="268" r:id="rId11"/>
    <p:sldId id="316" r:id="rId12"/>
    <p:sldId id="315" r:id="rId13"/>
    <p:sldId id="261" r:id="rId14"/>
    <p:sldId id="312" r:id="rId15"/>
    <p:sldId id="303" r:id="rId16"/>
    <p:sldId id="313" r:id="rId17"/>
    <p:sldId id="263" r:id="rId18"/>
    <p:sldId id="319" r:id="rId19"/>
    <p:sldId id="320" r:id="rId20"/>
    <p:sldId id="321" r:id="rId21"/>
    <p:sldId id="322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02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B82FB2-554D-4086-BAAE-E62EAF683328}" type="datetimeFigureOut">
              <a:rPr lang="ar-SA" smtClean="0"/>
              <a:t>15/03/42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77DE5D-1FB2-40BD-8953-87657C1D8D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587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7DE5D-1FB2-40BD-8953-87657C1D8DD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895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  <a:solidFill>
            <a:srgbClr val="002060"/>
          </a:solidFill>
        </p:spPr>
        <p:txBody>
          <a:bodyPr/>
          <a:lstStyle/>
          <a:p>
            <a:r>
              <a:rPr lang="en-US" b="1" dirty="0">
                <a:solidFill>
                  <a:srgbClr val="FFFFCC"/>
                </a:solidFill>
              </a:rPr>
              <a:t>Depressive  Disorders</a:t>
            </a:r>
            <a:endParaRPr lang="ar-SA" b="1" dirty="0">
              <a:solidFill>
                <a:srgbClr val="FFFFCC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3344" y="3429000"/>
            <a:ext cx="7488832" cy="2592288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Mohammed Al-Sughayir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7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محمد بن عبد الله الصغـيّر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Professor of Psychiatry</a:t>
            </a:r>
          </a:p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College of Medicine KSU, KSA</a:t>
            </a:r>
            <a:endParaRPr lang="ar-SA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375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22114"/>
          </a:xfrm>
          <a:solidFill>
            <a:schemeClr val="tx1">
              <a:lumMod val="65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Persistent Depressive Disorder (</a:t>
            </a:r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Dysthymia</a:t>
            </a:r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  <a:ea typeface="Calibri"/>
                <a:cs typeface="Calibri"/>
              </a:rPr>
              <a:t>)</a:t>
            </a:r>
            <a:endParaRPr lang="ar-SA" sz="28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040560"/>
          </a:xfrm>
          <a:solidFill>
            <a:schemeClr val="tx1">
              <a:lumMod val="65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Diagnostic Criteria</a:t>
            </a:r>
            <a:endParaRPr lang="en-US" sz="2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Symbol"/>
              <a:buChar char=""/>
              <a:tabLst>
                <a:tab pos="180340" algn="l"/>
                <a:tab pos="450215" algn="r"/>
              </a:tabLst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Arial"/>
              </a:rPr>
              <a:t>≥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2 years history of chronic low mood.</a:t>
            </a:r>
            <a:endParaRPr lang="en-US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Symbol"/>
              <a:buChar char=""/>
              <a:tabLst>
                <a:tab pos="180340" algn="l"/>
                <a:tab pos="450215" algn="r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No remission periods more than two months.</a:t>
            </a:r>
            <a:endParaRPr lang="en-US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Symbol"/>
              <a:buChar char=""/>
              <a:tabLst>
                <a:tab pos="180340" algn="l"/>
                <a:tab pos="450215" algn="r"/>
              </a:tabLst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During low mood there should be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Arial"/>
              </a:rPr>
              <a:t>≥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2 /6:</a:t>
            </a:r>
            <a:endParaRPr lang="en-US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+mj-lt"/>
              <a:buAutoNum type="arabicPeriod"/>
              <a:tabLst>
                <a:tab pos="180340" algn="l"/>
                <a:tab pos="450215" algn="r"/>
                <a:tab pos="948690" algn="l"/>
              </a:tabLst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low energy or fatigue.   2. low self-esteem. </a:t>
            </a:r>
          </a:p>
          <a:p>
            <a:pPr marL="0" lvl="0" indent="0" algn="l" rtl="0">
              <a:lnSpc>
                <a:spcPct val="115000"/>
              </a:lnSpc>
              <a:buNone/>
              <a:tabLst>
                <a:tab pos="180340" algn="l"/>
                <a:tab pos="450215" algn="r"/>
                <a:tab pos="948690" algn="l"/>
              </a:tabLst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3. feeling of hopelessness. 4.insomnia (or hypersomnia).  </a:t>
            </a:r>
          </a:p>
          <a:p>
            <a:pPr marL="0" lvl="0" indent="0" algn="l" rtl="0">
              <a:lnSpc>
                <a:spcPct val="115000"/>
              </a:lnSpc>
              <a:buNone/>
              <a:tabLst>
                <a:tab pos="180340" algn="l"/>
                <a:tab pos="450215" algn="r"/>
                <a:tab pos="948690" algn="l"/>
              </a:tabLst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5.poor appetite (or overeating). 6. poor concentration or difficulty in making decisions.</a:t>
            </a:r>
          </a:p>
          <a:p>
            <a:pPr marL="0" lvl="0" indent="0" algn="l" rtl="0">
              <a:lnSpc>
                <a:spcPct val="115000"/>
              </a:lnSpc>
              <a:buNone/>
              <a:tabLst>
                <a:tab pos="180340" algn="l"/>
                <a:tab pos="450215" algn="r"/>
                <a:tab pos="948690" algn="l"/>
              </a:tabLst>
            </a:pPr>
            <a:endParaRPr lang="en-US" sz="2400" dirty="0">
              <a:solidFill>
                <a:srgbClr val="365F91"/>
              </a:solidFill>
              <a:ea typeface="Calibri"/>
              <a:cs typeface="Times New Roman"/>
            </a:endParaRPr>
          </a:p>
          <a:p>
            <a:pPr marL="0" indent="0" algn="l" rtl="0">
              <a:buNone/>
            </a:pPr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  <p:cxnSp>
        <p:nvCxnSpPr>
          <p:cNvPr id="7" name="رابط بشكل مرفق 6"/>
          <p:cNvCxnSpPr/>
          <p:nvPr/>
        </p:nvCxnSpPr>
        <p:spPr>
          <a:xfrm>
            <a:off x="539552" y="5410083"/>
            <a:ext cx="1440160" cy="3062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بشكل مرفق 7"/>
          <p:cNvCxnSpPr/>
          <p:nvPr/>
        </p:nvCxnSpPr>
        <p:spPr>
          <a:xfrm>
            <a:off x="3303825" y="5722676"/>
            <a:ext cx="163448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بشكل مرفق 9"/>
          <p:cNvCxnSpPr/>
          <p:nvPr/>
        </p:nvCxnSpPr>
        <p:spPr>
          <a:xfrm rot="10800000">
            <a:off x="1979712" y="5709976"/>
            <a:ext cx="1368152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بشكل مرفق 10"/>
          <p:cNvCxnSpPr/>
          <p:nvPr/>
        </p:nvCxnSpPr>
        <p:spPr>
          <a:xfrm rot="10800000">
            <a:off x="4938305" y="5709976"/>
            <a:ext cx="2613996" cy="1273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سهم للأسفل 11"/>
          <p:cNvSpPr/>
          <p:nvPr/>
        </p:nvSpPr>
        <p:spPr>
          <a:xfrm>
            <a:off x="1858554" y="5250870"/>
            <a:ext cx="60579" cy="2995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5592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tx1">
              <a:lumMod val="65000"/>
            </a:schemeClr>
          </a:solidFill>
        </p:spPr>
        <p:txBody>
          <a:bodyPr>
            <a:normAutofit/>
          </a:bodyPr>
          <a:lstStyle/>
          <a:p>
            <a:pPr marL="228600" lvl="0" indent="-342900" rtl="0">
              <a:lnSpc>
                <a:spcPct val="115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Course and Prognosis</a:t>
            </a:r>
            <a:endParaRPr lang="ar-SA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040560"/>
          </a:xfrm>
          <a:solidFill>
            <a:schemeClr val="tx1">
              <a:lumMod val="65000"/>
            </a:schemeClr>
          </a:solidFill>
        </p:spPr>
        <p:txBody>
          <a:bodyPr>
            <a:normAutofit/>
          </a:bodyPr>
          <a:lstStyle/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en-US" sz="2400" dirty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The onset is usually insidious before age 25; </a:t>
            </a:r>
          </a:p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the course is chronic. Some patients may consider early onset dysthymic disorder as part of life. </a:t>
            </a:r>
          </a:p>
          <a:p>
            <a:pPr marL="179705" algn="just" rtl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Patients often suffer for years before seeking psychiatric help.</a:t>
            </a:r>
            <a:endParaRPr lang="en-US" sz="18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About 25 percent never attain a complete recovery</a:t>
            </a:r>
            <a:endParaRPr lang="en-US" sz="2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>
                <a:solidFill>
                  <a:prstClr val="white">
                    <a:tint val="75000"/>
                  </a:prstClr>
                </a:solidFill>
              </a:rPr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0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tx1">
              <a:lumMod val="65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Treatment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of d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ysthymic disorder </a:t>
            </a:r>
            <a:endParaRPr lang="ar-SA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040560"/>
          </a:xfrm>
          <a:solidFill>
            <a:schemeClr val="tx1">
              <a:lumMod val="6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The most effective treatment is the combination of pharmacotherapy and cognitive or behavior therapy (CBT).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514350" indent="-514350" algn="l" rtl="0">
              <a:lnSpc>
                <a:spcPct val="115000"/>
              </a:lnSpc>
              <a:spcAft>
                <a:spcPts val="0"/>
              </a:spcAft>
              <a:buAutoNum type="alphaUcPeriod"/>
            </a:pP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Pharmacological: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SSRI (e.g. fluoxetine 20 mg)  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SNRIs( e.g. venlafaxine 150 mg.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Times New Roman"/>
                <a:cs typeface="Times New Roman"/>
              </a:rPr>
              <a:t>These groups may be more beneficial than tricyclic drugs in the treatment of dysthymic disorders.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Times New Roman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270510" algn="l"/>
              </a:tabLst>
            </a:pP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B. Psychological: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en-US" sz="33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Cognitive therapy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; to replace faulty negative self-image, negative attitudes about self, others, the world, and the future.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  <a:tabLst>
                <a:tab pos="270510" algn="l"/>
              </a:tabLst>
            </a:pPr>
            <a:r>
              <a:rPr lang="en-US" sz="33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Behavior therapy</a:t>
            </a:r>
            <a:r>
              <a:rPr lang="en-US" sz="33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; to enable the patient to meet life challenges with a positive sense by altering personal behavior through implementing positive reinforcement.</a:t>
            </a:r>
            <a:endParaRPr lang="en-US" sz="33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>
                <a:solidFill>
                  <a:prstClr val="white">
                    <a:tint val="75000"/>
                  </a:prstClr>
                </a:solidFill>
              </a:rPr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2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001419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  <a:tab pos="270510" algn="r"/>
              </a:tabLst>
            </a:pPr>
            <a:r>
              <a:rPr lang="en-US" dirty="0">
                <a:ea typeface="Times New Roman"/>
                <a:cs typeface="Calibri"/>
              </a:rPr>
              <a:t>Presence of major depressive episodes(MDEs). </a:t>
            </a: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  <a:tab pos="270510" algn="r"/>
              </a:tabLst>
            </a:pPr>
            <a:endParaRPr lang="en-US" dirty="0"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  <a:tab pos="270510" algn="r"/>
              </a:tabLst>
            </a:pPr>
            <a:r>
              <a:rPr lang="en-US" dirty="0">
                <a:ea typeface="Times New Roman"/>
                <a:cs typeface="Calibri"/>
              </a:rPr>
              <a:t>There has </a:t>
            </a:r>
            <a:r>
              <a:rPr lang="en-US" u="sng" dirty="0">
                <a:ea typeface="Times New Roman"/>
                <a:cs typeface="Calibri"/>
              </a:rPr>
              <a:t>never</a:t>
            </a:r>
            <a:r>
              <a:rPr lang="en-US" dirty="0">
                <a:ea typeface="Times New Roman"/>
                <a:cs typeface="Calibri"/>
              </a:rPr>
              <a:t> been a manic episode.</a:t>
            </a: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-90170" algn="l"/>
                <a:tab pos="270510" algn="r"/>
              </a:tabLst>
            </a:pPr>
            <a:endParaRPr lang="en-US" dirty="0"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  <a:tabLst>
                <a:tab pos="270510" algn="r"/>
              </a:tabLst>
            </a:pPr>
            <a:r>
              <a:rPr lang="en-US" dirty="0">
                <a:ea typeface="Calibri"/>
                <a:cs typeface="Arial"/>
              </a:rPr>
              <a:t>Severity varies (mild-moderate- severe).</a:t>
            </a:r>
          </a:p>
          <a:p>
            <a:pPr marL="0" indent="0" algn="l" rtl="0">
              <a:buNone/>
            </a:pP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  <p:sp>
        <p:nvSpPr>
          <p:cNvPr id="9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06437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lvl="0" rt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2700" b="1" dirty="0">
                <a:ea typeface="Calibri"/>
                <a:cs typeface="Calibri"/>
              </a:rPr>
              <a:t>Major Depressive Disorder</a:t>
            </a:r>
            <a:r>
              <a:rPr lang="en-US" sz="2700" dirty="0">
                <a:ea typeface="Calibri"/>
                <a:cs typeface="Calibri"/>
              </a:rPr>
              <a:t> </a:t>
            </a:r>
            <a:r>
              <a:rPr lang="en-US" sz="2700" b="1" dirty="0">
                <a:ea typeface="Calibri"/>
                <a:cs typeface="Calibri"/>
              </a:rPr>
              <a:t>( MDD )</a:t>
            </a:r>
            <a:endParaRPr lang="ar-SA" sz="2700" dirty="0"/>
          </a:p>
        </p:txBody>
      </p:sp>
      <p:cxnSp>
        <p:nvCxnSpPr>
          <p:cNvPr id="7" name="رابط بشكل مرفق 6"/>
          <p:cNvCxnSpPr/>
          <p:nvPr/>
        </p:nvCxnSpPr>
        <p:spPr>
          <a:xfrm>
            <a:off x="251520" y="2213248"/>
            <a:ext cx="1440160" cy="30624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بشكل مرفق 10"/>
          <p:cNvCxnSpPr/>
          <p:nvPr/>
        </p:nvCxnSpPr>
        <p:spPr>
          <a:xfrm>
            <a:off x="3059832" y="2166144"/>
            <a:ext cx="163448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بشكل مرفق 11"/>
          <p:cNvCxnSpPr/>
          <p:nvPr/>
        </p:nvCxnSpPr>
        <p:spPr>
          <a:xfrm rot="10800000" flipV="1">
            <a:off x="7308306" y="2178844"/>
            <a:ext cx="1086467" cy="3467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بشكل مرفق 12"/>
          <p:cNvCxnSpPr/>
          <p:nvPr/>
        </p:nvCxnSpPr>
        <p:spPr>
          <a:xfrm rot="10800000" flipV="1">
            <a:off x="1691680" y="2166144"/>
            <a:ext cx="1368152" cy="33396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بشكل مرفق 17"/>
          <p:cNvCxnSpPr/>
          <p:nvPr/>
        </p:nvCxnSpPr>
        <p:spPr>
          <a:xfrm rot="10800000">
            <a:off x="4694320" y="2213250"/>
            <a:ext cx="2613985" cy="31232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سهم للأسفل 37"/>
          <p:cNvSpPr/>
          <p:nvPr/>
        </p:nvSpPr>
        <p:spPr>
          <a:xfrm>
            <a:off x="1570522" y="2153410"/>
            <a:ext cx="242316" cy="35943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سهم للأسفل 38"/>
          <p:cNvSpPr/>
          <p:nvPr/>
        </p:nvSpPr>
        <p:spPr>
          <a:xfrm>
            <a:off x="6804248" y="2140676"/>
            <a:ext cx="242316" cy="35943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564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3200" b="1" dirty="0"/>
              <a:t>Epidemiology</a:t>
            </a:r>
            <a:endParaRPr lang="ar-SA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ea typeface="Calibri"/>
                <a:cs typeface="Times New Roman"/>
              </a:rPr>
              <a:t>Lifetime prevalence is in the range of 15 - 25 %.</a:t>
            </a:r>
            <a:endParaRPr lang="en-US" sz="3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ea typeface="Calibri"/>
                <a:cs typeface="Times New Roman"/>
              </a:rPr>
              <a:t>The mean age of onset is about 40 years (25 - 50 years).</a:t>
            </a:r>
            <a:endParaRPr lang="en-US" sz="3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ea typeface="Calibri"/>
                <a:cs typeface="Times New Roman"/>
              </a:rPr>
              <a:t>It may occur in childhood or in the elderly.</a:t>
            </a:r>
            <a:endParaRPr lang="en-US" sz="3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ea typeface="Calibri"/>
                <a:cs typeface="Times New Roman"/>
              </a:rPr>
              <a:t>In adolescents, it may be precipitated by substance abuse.</a:t>
            </a:r>
            <a:endParaRPr lang="en-US" sz="3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"/>
              <a:tabLst>
                <a:tab pos="450215" algn="l"/>
              </a:tabLst>
            </a:pPr>
            <a:r>
              <a:rPr lang="en-US" dirty="0">
                <a:ea typeface="Calibri"/>
                <a:cs typeface="Times New Roman"/>
              </a:rPr>
              <a:t>More common in those who lack confiding relationship (e.g. divorced, separated, single…).</a:t>
            </a:r>
            <a:endParaRPr lang="en-US" sz="3600" dirty="0"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252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 rtl="0">
              <a:lnSpc>
                <a:spcPct val="115000"/>
              </a:lnSpc>
              <a:spcBef>
                <a:spcPct val="20000"/>
              </a:spcBef>
              <a:tabLst>
                <a:tab pos="228600" algn="l"/>
              </a:tabLst>
            </a:pPr>
            <a:r>
              <a:rPr lang="en-US" sz="2600" b="1" dirty="0">
                <a:ea typeface="Calibri"/>
                <a:cs typeface="Times New Roman"/>
              </a:rPr>
              <a:t>Management of Major Depression:</a:t>
            </a:r>
            <a:r>
              <a:rPr lang="en-US" sz="2600" dirty="0">
                <a:ea typeface="Calibri"/>
                <a:cs typeface="Times New Roman"/>
              </a:rPr>
              <a:t> Bio-Psycho-Social </a:t>
            </a:r>
            <a:r>
              <a:rPr lang="en-US" sz="2600" dirty="0">
                <a:solidFill>
                  <a:srgbClr val="1F497D">
                    <a:lumMod val="50000"/>
                  </a:srgbClr>
                </a:solidFill>
                <a:ea typeface="Calibri"/>
                <a:cs typeface="Times New Roman"/>
              </a:rPr>
              <a:t>Approach.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600" b="1" dirty="0">
                <a:ea typeface="Calibri"/>
                <a:cs typeface="Times New Roman"/>
              </a:rPr>
              <a:t>Hospitalization</a:t>
            </a:r>
            <a:r>
              <a:rPr lang="en-US" sz="2600" dirty="0">
                <a:ea typeface="Calibri"/>
                <a:cs typeface="Times New Roman"/>
              </a:rPr>
              <a:t> is indicated for:</a:t>
            </a:r>
            <a:endParaRPr lang="en-US" sz="2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ea typeface="Calibri"/>
                <a:cs typeface="Times New Roman"/>
              </a:rPr>
              <a:t>Suicidal or homicidal patient.</a:t>
            </a:r>
            <a:endParaRPr lang="en-US" sz="2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ea typeface="Calibri"/>
                <a:cs typeface="Times New Roman"/>
              </a:rPr>
              <a:t>Patient with severe psychomotor retardation who is not eating or drinking (for ECT).</a:t>
            </a:r>
            <a:endParaRPr lang="en-US" sz="2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ea typeface="Calibri"/>
                <a:cs typeface="Times New Roman"/>
              </a:rPr>
              <a:t>Diagnostic purpose (observation, investigation…).</a:t>
            </a:r>
            <a:endParaRPr lang="en-US" sz="2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ea typeface="Calibri"/>
                <a:cs typeface="Times New Roman"/>
              </a:rPr>
              <a:t>Drug resistant cases (possible ECT).</a:t>
            </a:r>
            <a:endParaRPr lang="en-US" sz="2600" dirty="0">
              <a:ea typeface="Calibri"/>
              <a:cs typeface="Arial"/>
            </a:endParaRPr>
          </a:p>
          <a:p>
            <a:pPr lvl="1" algn="l" rtl="0">
              <a:lnSpc>
                <a:spcPct val="115000"/>
              </a:lnSpc>
              <a:buFont typeface="Symbol"/>
              <a:buChar char=""/>
              <a:tabLst>
                <a:tab pos="180340" algn="l"/>
                <a:tab pos="540385" algn="l"/>
                <a:tab pos="1364615" algn="l"/>
              </a:tabLst>
            </a:pPr>
            <a:r>
              <a:rPr lang="en-US" sz="2600" dirty="0">
                <a:ea typeface="Calibri"/>
                <a:cs typeface="Times New Roman"/>
              </a:rPr>
              <a:t>Severe depression with psychotic features (possible ECT).</a:t>
            </a:r>
            <a:endParaRPr lang="en-US" sz="2600" dirty="0">
              <a:ea typeface="Calibri"/>
              <a:cs typeface="Arial"/>
            </a:endParaRPr>
          </a:p>
          <a:p>
            <a:pPr algn="l" rtl="0"/>
            <a:endParaRPr lang="ar-SA" sz="24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6794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  <a:solidFill>
            <a:schemeClr val="bg1">
              <a:lumMod val="95000"/>
              <a:lumOff val="5000"/>
            </a:schemeClr>
          </a:solidFill>
        </p:spPr>
        <p:txBody>
          <a:bodyPr/>
          <a:lstStyle/>
          <a:p>
            <a:pPr rtl="0"/>
            <a:r>
              <a:rPr lang="ar-SA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3200" b="1" dirty="0">
                <a:ea typeface="Calibri"/>
                <a:cs typeface="Times New Roman"/>
              </a:rPr>
              <a:t>Prognosis of Depression (MDD)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  <a:solidFill>
            <a:schemeClr val="bg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§"/>
              <a:tabLst>
                <a:tab pos="900430" algn="l"/>
              </a:tabLst>
            </a:pPr>
            <a:r>
              <a:rPr lang="en-US" sz="2800" dirty="0">
                <a:ea typeface="Calibri"/>
                <a:cs typeface="Times New Roman"/>
              </a:rPr>
              <a:t>About 25 % of patients have a recurrence within a year. </a:t>
            </a:r>
          </a:p>
          <a:p>
            <a:pPr algn="l" rtl="0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  <a:tabLst>
                <a:tab pos="900430" algn="l"/>
              </a:tabLst>
            </a:pPr>
            <a:r>
              <a:rPr lang="en-US" sz="2800" dirty="0">
                <a:ea typeface="Calibri"/>
                <a:cs typeface="Times New Roman"/>
              </a:rPr>
              <a:t>About 10 % will eventually develop a manic episode.    </a:t>
            </a:r>
            <a:r>
              <a:rPr lang="en-US" sz="2800" i="1" u="sng" dirty="0">
                <a:ea typeface="Calibri"/>
                <a:cs typeface="Times New Roman"/>
              </a:rPr>
              <a:t>Be careful about  antidepressants</a:t>
            </a: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§"/>
              <a:tabLst>
                <a:tab pos="900430" algn="l"/>
              </a:tabLst>
            </a:pPr>
            <a:r>
              <a:rPr lang="en-US" sz="2800" dirty="0">
                <a:ea typeface="Calibri"/>
                <a:cs typeface="Times New Roman"/>
              </a:rPr>
              <a:t>A group of patients have chronic course with residual symptoms and significant social handicap.</a:t>
            </a:r>
            <a:endParaRPr lang="en-US" sz="2800" dirty="0">
              <a:ea typeface="Calibri"/>
              <a:cs typeface="Arial"/>
            </a:endParaRPr>
          </a:p>
          <a:p>
            <a:pPr algn="l" rtl="0"/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3797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0609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rtl="0"/>
            <a:r>
              <a:rPr lang="en-US" sz="2800" b="1" dirty="0"/>
              <a:t>Perinatal/Post-partum Depression</a:t>
            </a:r>
            <a:endParaRPr lang="ar-SA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84576"/>
          </a:xfrm>
          <a:solidFill>
            <a:schemeClr val="accent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>
                <a:ea typeface="Calibri"/>
                <a:cs typeface="Arial"/>
              </a:rPr>
              <a:t>About 10 - 15 %. </a:t>
            </a: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>
                <a:ea typeface="Calibri"/>
                <a:cs typeface="Arial"/>
              </a:rPr>
              <a:t>In late pregnancy /within 6 weeks of childbirth (10–14 days after delivery).</a:t>
            </a: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>
                <a:ea typeface="Calibri"/>
                <a:cs typeface="Arial"/>
              </a:rPr>
              <a:t>If not treated may continue for 6 months or more and cause considerable family disruption. </a:t>
            </a: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>
                <a:ea typeface="Calibri"/>
                <a:cs typeface="Arial"/>
              </a:rPr>
              <a:t>It is associated with increasing age, mixed feelings about the baby, physical problems in the pregnancy and prenatal period, family distress and past psychiatric history.</a:t>
            </a:r>
            <a:endParaRPr lang="en-US" sz="3600" dirty="0">
              <a:ea typeface="Calibri"/>
              <a:cs typeface="Arial"/>
            </a:endParaRP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>
                <a:ea typeface="Calibri"/>
                <a:cs typeface="Arial"/>
              </a:rPr>
              <a:t>May be associated with irritability, self-blame and doubt of being a good mother, excessive anxiety about the baby’s health and death wishes.</a:t>
            </a:r>
            <a:r>
              <a:rPr lang="en-US" sz="3600" dirty="0">
                <a:ea typeface="Calibri"/>
                <a:cs typeface="Arial"/>
              </a:rPr>
              <a:t> </a:t>
            </a:r>
          </a:p>
          <a:p>
            <a:pPr marL="914400" lvl="2" indent="0" algn="l" rtl="0">
              <a:lnSpc>
                <a:spcPct val="115000"/>
              </a:lnSpc>
              <a:buNone/>
              <a:tabLst>
                <a:tab pos="90170" algn="l"/>
                <a:tab pos="1489075" algn="l"/>
              </a:tabLst>
            </a:pPr>
            <a:r>
              <a:rPr lang="en-US" dirty="0">
                <a:ea typeface="Calibri"/>
                <a:cs typeface="Arial"/>
              </a:rPr>
              <a:t>Counseling, additional help with child-care may be needed.  Antidepressants or ECT are indicated if there are biological features of depression.</a:t>
            </a:r>
            <a:endParaRPr lang="en-US" sz="3600" dirty="0">
              <a:ea typeface="Calibri"/>
              <a:cs typeface="Arial"/>
            </a:endParaRPr>
          </a:p>
          <a:p>
            <a:pPr marL="0" indent="0" algn="l" rtl="0">
              <a:buNone/>
            </a:pP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0933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0E0B6E-83EE-4443-8BFF-8A2056CCAA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Adjustment Disorder with Depressed Mood</a:t>
            </a:r>
            <a:endParaRPr lang="ar-SA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FCA52E-7A8D-4807-87D0-26DADABA983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Maladaptive psychological responses to usual life stressors resulting in impaired functioning (social, occupational or academic). </a:t>
            </a:r>
          </a:p>
          <a:p>
            <a:pPr algn="l" rt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Symptoms develop within 3 months of the onset of the stressor.</a:t>
            </a:r>
          </a:p>
          <a:p>
            <a:pPr algn="l" rt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There should be a marked distress that exceeds what would be expected from exposure to the stressor.</a:t>
            </a:r>
          </a:p>
          <a:p>
            <a:pPr algn="l" rtl="0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There should be a significant functional impairment.</a:t>
            </a:r>
            <a:endParaRPr lang="ar-S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F2D2AA-F56B-4C37-A8EE-7A43364F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874D53-20A7-455E-8091-86BA6FE4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78E8E0-C11A-4611-BB25-F42728EB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4124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FCA52E-7A8D-4807-87D0-26DADABA9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Etiology: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Abnormal personality traits: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Overprotection by family.</a:t>
            </a:r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Low frustration tolerance.</a:t>
            </a:r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High anxiety temperament.</a:t>
            </a:r>
          </a:p>
          <a:p>
            <a:pPr marL="0" indent="0" algn="l" rtl="0">
              <a:lnSpc>
                <a:spcPct val="150000"/>
              </a:lnSpc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Low self-esteem.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Less mature defense mechanisms.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F2D2AA-F56B-4C37-A8EE-7A43364F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874D53-20A7-455E-8091-86BA6FE4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78E8E0-C11A-4611-BB25-F42728EB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873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2"/>
                </a:solidFill>
              </a:rPr>
              <a:t>Objectives</a:t>
            </a:r>
            <a:endParaRPr lang="ar-SA" b="1" dirty="0">
              <a:solidFill>
                <a:schemeClr val="bg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  <a:solidFill>
            <a:schemeClr val="tx2"/>
          </a:solidFill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To understand what depression is.</a:t>
            </a: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To know the various types of depression.</a:t>
            </a: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To recognize features of depression.</a:t>
            </a: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To be aware of pathophysiology/etiology of depression.</a:t>
            </a:r>
            <a:endParaRPr lang="ar-SA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2701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FCA52E-7A8D-4807-87D0-26DADABA9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Epidemiology: 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Female : Males 2:1. 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The prevalence of the disorder is estimated to be from 2 - 8 % of the general population.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It may occur at any age but most frequent in adolescents. 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Common among college students &amp; hospitalized patients for medical and surgical problems. 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F2D2AA-F56B-4C37-A8EE-7A43364F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874D53-20A7-455E-8091-86BA6FE4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78E8E0-C11A-4611-BB25-F42728EB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575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FCA52E-7A8D-4807-87D0-26DADABA9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A. Psychological (treatment of choice):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Empathy, understanding, support, &amp; ventilation. 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Exploration (explore the meaning of the stressor to the patient). 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Crisis Intervention: (Several sessions over 4 – 8 weeks ) The patient, during crisis, is passing through emotional turmoil that impairs problem-solving abilities. </a:t>
            </a:r>
          </a:p>
          <a:p>
            <a:pPr marL="0" indent="0" algn="l" rtl="0">
              <a:buNone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B. Medication: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Short course of benzodiazepines in case of adjustment disorder with anxious mood. Small doses of antidepressants might be beneficial for adjustment disorder with depressed mood.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F2D2AA-F56B-4C37-A8EE-7A43364F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874D53-20A7-455E-8091-86BA6FE4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78E8E0-C11A-4611-BB25-F42728EB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729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74638"/>
            <a:ext cx="1835696" cy="1800324"/>
          </a:xfrm>
        </p:spPr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74963"/>
            <a:ext cx="9143999" cy="4234358"/>
          </a:xfrm>
          <a:solidFill>
            <a:schemeClr val="tx2">
              <a:lumMod val="90000"/>
            </a:schemeClr>
          </a:solidFill>
        </p:spPr>
        <p:txBody>
          <a:bodyPr>
            <a:normAutofit fontScale="92500"/>
          </a:bodyPr>
          <a:lstStyle/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Healthy people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have 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Arial"/>
              </a:rPr>
              <a:t>wide continuum range of feelings with normal variations.</a:t>
            </a: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   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[ 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usual sadness 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&lt; &lt; &lt;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 - - -  - - - - -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&gt; &gt; &gt;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 usual happiness </a:t>
            </a:r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]</a:t>
            </a:r>
            <a:r>
              <a:rPr lang="en-US" dirty="0">
                <a:solidFill>
                  <a:srgbClr val="002060"/>
                </a:solidFill>
                <a:ea typeface="Calibri"/>
                <a:cs typeface="Calibri"/>
              </a:rPr>
              <a:t>.</a:t>
            </a:r>
            <a:endParaRPr lang="en-US" sz="4400" dirty="0">
              <a:solidFill>
                <a:srgbClr val="002060"/>
              </a:solidFill>
              <a:ea typeface="Calibri"/>
              <a:cs typeface="Arial"/>
            </a:endParaRPr>
          </a:p>
          <a:p>
            <a:pPr algn="just" rtl="0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Patients with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depression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Calibri"/>
                <a:cs typeface="Calibri"/>
              </a:rPr>
              <a:t>have :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C0504D">
                    <a:lumMod val="50000"/>
                  </a:srgbClr>
                </a:solidFill>
                <a:ea typeface="Calibri"/>
                <a:cs typeface="Calibri"/>
              </a:rPr>
              <a:t>Prolonged unusual sadness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Calibri"/>
              </a:rPr>
              <a:t>/lack of pleasure/others features that have adverse effect on functioning.</a:t>
            </a:r>
          </a:p>
          <a:p>
            <a:pPr algn="just" rtl="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Calibri"/>
              </a:rPr>
              <a:t>Body physiology is adversely affected  (HPT axis).</a:t>
            </a:r>
          </a:p>
          <a:p>
            <a:pPr marL="0" indent="0" algn="just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ea typeface="Calibri"/>
              <a:cs typeface="Times New Roman"/>
            </a:endParaRPr>
          </a:p>
          <a:p>
            <a:pPr algn="l" rtl="0"/>
            <a:endParaRPr lang="ar-S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763688" y="188640"/>
            <a:ext cx="7380312" cy="1886322"/>
          </a:xfrm>
          <a:prstGeom prst="wedgeRectCallout">
            <a:avLst>
              <a:gd name="adj1" fmla="val 2306"/>
              <a:gd name="adj2" fmla="val 19880"/>
            </a:avLst>
          </a:prstGeom>
          <a:solidFill>
            <a:schemeClr val="tx1">
              <a:lumMod val="95000"/>
            </a:schemeClr>
          </a:solidFill>
          <a:ln w="12700">
            <a:solidFill>
              <a:srgbClr val="950700"/>
            </a:solidFill>
            <a:miter lim="800000"/>
            <a:headEnd/>
            <a:tailEnd/>
          </a:ln>
          <a:effectLst>
            <a:outerShdw dist="28398" dir="3806097" algn="ctr" rotWithShape="0">
              <a:srgbClr val="4506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  <a:p>
            <a:pPr marL="0" lvl="0" indent="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Ms.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Amal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is a 27-year-old single woman works as a teacher. She has a five-week history of low mood, chest tightness, poor appetite, disturbed sleep, excessive guilt feelings, and loss of interest in her social activities.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1763688" cy="174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6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0" y="476672"/>
            <a:ext cx="4716016" cy="5760640"/>
          </a:xfrm>
          <a:solidFill>
            <a:schemeClr val="tx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Depression secondary to: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Medical d.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(e.g., hypoth.).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Medications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(e.g., OCPs, steroids, anticancer Rx, beta blockers).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Substance Abuse.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Brain insult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(e.g., CVA).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Others.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32040" y="476672"/>
            <a:ext cx="4104456" cy="5760640"/>
          </a:xfrm>
          <a:solidFill>
            <a:schemeClr val="tx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Primary depression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Persistent depressive d.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Major depressive d.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Depressive episodes of bipolar d.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Adjustment d. with depressed mood.</a:t>
            </a:r>
            <a:endParaRPr lang="ar-SA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51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  <a:solidFill>
            <a:schemeClr val="tx2"/>
          </a:solidFill>
        </p:spPr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Depressive features</a:t>
            </a:r>
            <a:endParaRPr lang="ar-SA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184576"/>
          </a:xfrm>
          <a:solidFill>
            <a:schemeClr val="tx2"/>
          </a:solidFill>
        </p:spPr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Mood Changes: </a:t>
            </a: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Low mood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beyond the usual sadness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(severity/duration).</a:t>
            </a:r>
            <a:endParaRPr lang="en-US" sz="36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180340" algn="l"/>
              </a:tabLs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Lack of interest/pleasure (anhedonia). </a:t>
            </a: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180340" algn="l"/>
              </a:tabLs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Feeling lonely</a:t>
            </a:r>
          </a:p>
          <a:p>
            <a:pPr algn="l" rtl="0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180340" algn="l"/>
              </a:tabLst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Irritability.</a:t>
            </a:r>
            <a:endParaRPr lang="en-US" sz="40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ar-SA" sz="3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>
                <a:solidFill>
                  <a:prstClr val="white">
                    <a:tint val="75000"/>
                  </a:prstClr>
                </a:solidFill>
              </a:rPr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85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  <a:solidFill>
            <a:schemeClr val="tx2"/>
          </a:solidFill>
        </p:spPr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Depressive features</a:t>
            </a:r>
            <a:endParaRPr lang="ar-SA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968552"/>
          </a:xfrm>
          <a:solidFill>
            <a:schemeClr val="tx2"/>
          </a:solidFill>
        </p:spPr>
        <p:txBody>
          <a:bodyPr>
            <a:normAutofit fontScale="85000"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Appearance &amp; Behavior:       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Neglected dress and grooming.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Facial appearance of sadness: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 panose="05000000000000000000" pitchFamily="2" charset="2"/>
              <a:buChar char="§"/>
              <a:tabLst>
                <a:tab pos="90043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Turning downwards of corners of the mouth.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 panose="05000000000000000000" pitchFamily="2" charset="2"/>
              <a:buChar char="§"/>
              <a:tabLst>
                <a:tab pos="90043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Down cast gaze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/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tearful eyes/reduced rate of blinking.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Font typeface="Wingdings" panose="05000000000000000000" pitchFamily="2" charset="2"/>
              <a:buChar char="§"/>
              <a:tabLst>
                <a:tab pos="90043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Head is inclined forwards.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50215" algn="l"/>
                <a:tab pos="990600" algn="l"/>
              </a:tabLst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Psychomotor retardation (or agitation occurs):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  <a:p>
            <a:pPr lvl="2" algn="l" rtl="0">
              <a:lnSpc>
                <a:spcPct val="115000"/>
              </a:lnSpc>
              <a:buFont typeface="Wingdings" pitchFamily="2" charset="2"/>
              <a:buChar char="§"/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Lack of motivation and initiation.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lvl="2" algn="l" rtl="0">
              <a:lnSpc>
                <a:spcPct val="115000"/>
              </a:lnSpc>
              <a:buFont typeface="Wingdings" pitchFamily="2" charset="2"/>
              <a:buChar char="§"/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Slow movements</a:t>
            </a: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/</a:t>
            </a: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Times New Roman"/>
                <a:cs typeface="Times New Roman"/>
              </a:rPr>
              <a:t>slow interactions.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Times New Roman"/>
              <a:cs typeface="Arial"/>
            </a:endParaRPr>
          </a:p>
          <a:p>
            <a:pPr marR="900430"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en-US" sz="31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Social isolation and withdrawal.</a:t>
            </a:r>
            <a:endParaRPr lang="en-US" sz="3100" dirty="0">
              <a:solidFill>
                <a:schemeClr val="accent2">
                  <a:lumMod val="50000"/>
                </a:schemeClr>
              </a:solidFill>
              <a:ea typeface="Calibri"/>
              <a:cs typeface="Arial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46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00600"/>
          </a:xfrm>
          <a:solidFill>
            <a:schemeClr val="tx2"/>
          </a:solidFill>
        </p:spPr>
        <p:txBody>
          <a:bodyPr>
            <a:normAutofit fontScale="85000" lnSpcReduction="20000"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6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Cognitive Functions &amp; Thinking: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   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Deficit in attention, concentration, memory, &amp; decision making.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90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In elderly this may be mistaken as dementia </a:t>
            </a:r>
            <a:r>
              <a:rPr lang="en-US" sz="1900" b="1" i="1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(pseudo dementia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).</a:t>
            </a:r>
            <a:r>
              <a:rPr lang="en-US" sz="1900" spc="-20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b="1" spc="-2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Depressed thinking process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spc="-2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Pessimistic thoughts) about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i="1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Present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patient sees the unhappy side of every event (discounts any success in life, no longer feels confident, sees himself as failure).</a:t>
            </a:r>
            <a:r>
              <a:rPr lang="en-US" sz="2400" i="1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i="1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Past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unjustifiable guilt feeling and self-blame.</a:t>
            </a:r>
          </a:p>
          <a:p>
            <a:pPr marL="0" indent="0" algn="l" rtl="0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i="1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Future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: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gloomy preoccupations; hopelessness, helplessness, death wishes (may progress to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suicidal ideation and attempt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).</a:t>
            </a:r>
            <a:endParaRPr lang="en-US" sz="2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ar-SA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>
                <a:solidFill>
                  <a:prstClr val="white">
                    <a:tint val="75000"/>
                  </a:prstClr>
                </a:solidFill>
              </a:rPr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D1DD6CFB-D22B-43AB-BDEF-CF0D32F8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  <a:solidFill>
            <a:schemeClr val="tx2"/>
          </a:solidFill>
        </p:spPr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Depressive features</a:t>
            </a:r>
            <a:endParaRPr lang="ar-SA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0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256584"/>
          </a:xfrm>
          <a:solidFill>
            <a:schemeClr val="tx2"/>
          </a:solidFill>
        </p:spPr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Biological Features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(Neuro-vegetative Signs):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                 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Change in appetite, wt., and sleep (usually reduced but in some patients increased).</a:t>
            </a:r>
            <a:endParaRPr lang="en-US" sz="4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Fatigability, low energy level (simple task is an effort).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Low libido and /or impotence.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Change in bowel habit (usually constipation).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Change in menstrual cycle (amenorrhea).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Pain threshold becomes low (gate theory/serotonin).</a:t>
            </a:r>
            <a:endParaRPr lang="en-US" sz="4400" dirty="0">
              <a:solidFill>
                <a:schemeClr val="bg2">
                  <a:lumMod val="50000"/>
                </a:schemeClr>
              </a:solidFill>
              <a:ea typeface="Calibri"/>
              <a:cs typeface="Arial"/>
            </a:endParaRPr>
          </a:p>
          <a:p>
            <a:pPr marR="39370" algn="l" rtl="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  <a:ea typeface="Calibri"/>
                <a:cs typeface="Times New Roman"/>
              </a:rPr>
              <a:t>Several immunological abnormalities (e.g. low lymphocytes) increasing the risk to infection. </a:t>
            </a:r>
            <a:endParaRPr lang="ar-SA" sz="3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>
                <a:solidFill>
                  <a:prstClr val="white">
                    <a:tint val="75000"/>
                  </a:prstClr>
                </a:solidFill>
              </a:rPr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white">
                    <a:tint val="75000"/>
                  </a:prstClr>
                </a:solidFill>
              </a:rPr>
              <a:t>Depressive  Disorders - Prof. Al-Sughayir</a:t>
            </a:r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ar-SA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64A222F0-F2F6-44EB-92A3-44C8BA2B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4082"/>
          </a:xfrm>
          <a:solidFill>
            <a:schemeClr val="tx2"/>
          </a:solidFill>
        </p:spPr>
        <p:txBody>
          <a:bodyPr>
            <a:normAutofit/>
          </a:bodyPr>
          <a:lstStyle/>
          <a:p>
            <a:pPr rtl="0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Calibri"/>
                <a:cs typeface="Calibri"/>
              </a:rPr>
              <a:t>Depressive features</a:t>
            </a:r>
            <a:endParaRPr lang="ar-SA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5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 rtl="0"/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Etiology</a:t>
            </a:r>
            <a:endParaRPr lang="ar-SA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/>
          <a:lstStyle/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Bio-Psycho- Social.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Neurotransmitters disturbances: 5HT-NE-DA.</a:t>
            </a:r>
          </a:p>
          <a:p>
            <a:pPr algn="l" rtl="0">
              <a:lnSpc>
                <a:spcPct val="200000"/>
              </a:lnSpc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Genetic factors.</a:t>
            </a:r>
            <a:endParaRPr lang="ar-SA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19/11/35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Depressive  Disorders - Prof. Al-Sughayir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8190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1458</Words>
  <Application>Microsoft Office PowerPoint</Application>
  <PresentationFormat>عرض على الشاشة (4:3)</PresentationFormat>
  <Paragraphs>206</Paragraphs>
  <Slides>21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سمة Office</vt:lpstr>
      <vt:lpstr>Depressive  Disorders</vt:lpstr>
      <vt:lpstr>Objectives</vt:lpstr>
      <vt:lpstr>عرض تقديمي في PowerPoint</vt:lpstr>
      <vt:lpstr>عرض تقديمي في PowerPoint</vt:lpstr>
      <vt:lpstr>Depressive features</vt:lpstr>
      <vt:lpstr>Depressive features</vt:lpstr>
      <vt:lpstr>Depressive features</vt:lpstr>
      <vt:lpstr>Depressive features</vt:lpstr>
      <vt:lpstr>Etiology</vt:lpstr>
      <vt:lpstr>Persistent Depressive Disorder (Dysthymia)</vt:lpstr>
      <vt:lpstr>Course and Prognosis</vt:lpstr>
      <vt:lpstr>Treatment of dysthymic disorder </vt:lpstr>
      <vt:lpstr>Major Depressive Disorder ( MDD )</vt:lpstr>
      <vt:lpstr>Epidemiology</vt:lpstr>
      <vt:lpstr>Management of Major Depression: Bio-Psycho-Social Approach.</vt:lpstr>
      <vt:lpstr> Prognosis of Depression (MDD)</vt:lpstr>
      <vt:lpstr>Perinatal/Post-partum Depression</vt:lpstr>
      <vt:lpstr>Adjustment Disorder with Depressed Mood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Depressive &amp; Mood Disorders</dc:title>
  <dc:creator>admin</dc:creator>
  <cp:lastModifiedBy>admin</cp:lastModifiedBy>
  <cp:revision>52</cp:revision>
  <dcterms:created xsi:type="dcterms:W3CDTF">2014-09-13T03:24:00Z</dcterms:created>
  <dcterms:modified xsi:type="dcterms:W3CDTF">2020-10-31T13:45:58Z</dcterms:modified>
</cp:coreProperties>
</file>