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notesMasterIdLst>
    <p:notesMasterId r:id="rId5"/>
  </p:notesMasterIdLst>
  <p:sldIdLst>
    <p:sldId r:id="rId6" id="256"/>
    <p:sldId r:id="rId7" id="257"/>
    <p:sldId r:id="rId8" id="258"/>
    <p:sldId r:id="rId9" id="259"/>
    <p:sldId r:id="rId10" id="260"/>
    <p:sldId r:id="rId11" id="261"/>
    <p:sldId r:id="rId12" id="262"/>
    <p:sldId r:id="rId13" id="263"/>
    <p:sldId r:id="rId14" id="264"/>
    <p:sldId r:id="rId15" id="265"/>
    <p:sldId r:id="rId16" id="266"/>
    <p:sldId r:id="rId17" id="267"/>
    <p:sldId r:id="rId18" id="268"/>
    <p:sldId r:id="rId19" id="269"/>
    <p:sldId r:id="rId20" id="270"/>
    <p:sldId r:id="rId21" id="271"/>
    <p:sldId r:id="rId22" id="272"/>
    <p:sldId r:id="rId23" id="273"/>
    <p:sldId r:id="rId24" id="274"/>
    <p:sldId r:id="rId25" id="275"/>
    <p:sldId r:id="rId26" id="276"/>
    <p:sldId r:id="rId27" id="277"/>
    <p:sldId r:id="rId28" id="278"/>
    <p:sldId r:id="rId29" id="279"/>
    <p:sldId r:id="rId30" id="280"/>
    <p:sldId r:id="rId31" id="281"/>
    <p:sldId r:id="rId32" id="282"/>
    <p:sldId r:id="rId33" id="283"/>
    <p:sldId r:id="rId34" id="284"/>
    <p:sldId r:id="rId35" id="285"/>
    <p:sldId r:id="rId36" id="286"/>
    <p:sldId r:id="rId37" id="287"/>
    <p:sldId r:id="rId38" id="288"/>
  </p:sldIdLst>
  <p:sldSz cx="9144000" cy="6858000" type="screen4x3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en-US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showPr showNarration="1">
    <p:present/>
    <p:sldAll/>
    <p:penCl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srgbClr val="FF0000"/>
    </p:penClr>
  </p:showPr>
</p:presentationPr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rgbClr val="000000"/>
        </a:fontRef>
        <a:schemeClr val="tx1"/>
      </a:tcTxStyle>
      <a:tcStyle>
        <a:tcBdr>
          <a:left>
            <a:ln cmpd="sng" w="12700">
              <a:solidFill>
                <a:schemeClr val="tx1"/>
              </a:solidFill>
            </a:ln>
          </a:left>
          <a:right>
            <a:ln cmpd="sng" w="12700">
              <a:solidFill>
                <a:schemeClr val="tx1"/>
              </a:solidFill>
            </a:ln>
          </a:right>
          <a:top>
            <a:ln cmpd="sng" w="12700">
              <a:solidFill>
                <a:schemeClr val="tx1"/>
              </a:solidFill>
            </a:ln>
          </a:top>
          <a:bottom>
            <a:ln cmpd="sng" w="12700">
              <a:solidFill>
                <a:schemeClr val="tx1"/>
              </a:solidFill>
            </a:ln>
          </a:bottom>
          <a:insideH>
            <a:ln cmpd="sng" w="12700">
              <a:solidFill>
                <a:schemeClr val="tx1"/>
              </a:solidFill>
            </a:ln>
          </a:insideH>
          <a:insideV>
            <a:ln cmpd="sng"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cmpd="dbl" w="50800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cmpd="sng" w="25400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>
    <p:restoredLeft sz="15610"/>
    <p:restoredTop sz="94676"/>
  </p:normalViewPr>
  <p:slideViewPr>
    <p:cSldViewPr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67"/>
          <a:sy d="100" n="67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48" y="84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100"/>
        <a:sy d="100" n="100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sorter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66"/>
        <a:sy d="100" n="66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sorter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6200" cy="762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slides/slide1.xml" Type="http://schemas.openxmlformats.org/officeDocument/2006/relationships/slide"></Relationship><Relationship Id="rId7" Target="slides/slide2.xml" Type="http://schemas.openxmlformats.org/officeDocument/2006/relationships/slide"></Relationship><Relationship Id="rId8" Target="slides/slide3.xml" Type="http://schemas.openxmlformats.org/officeDocument/2006/relationships/slide"></Relationship><Relationship Id="rId9" Target="slides/slide4.xml" Type="http://schemas.openxmlformats.org/officeDocument/2006/relationships/slide"></Relationship><Relationship Id="rId10" Target="slides/slide5.xml" Type="http://schemas.openxmlformats.org/officeDocument/2006/relationships/slide"></Relationship><Relationship Id="rId11" Target="slides/slide6.xml" Type="http://schemas.openxmlformats.org/officeDocument/2006/relationships/slide"></Relationship><Relationship Id="rId12" Target="slides/slide7.xml" Type="http://schemas.openxmlformats.org/officeDocument/2006/relationships/slide"></Relationship><Relationship Id="rId13" Target="slides/slide8.xml" Type="http://schemas.openxmlformats.org/officeDocument/2006/relationships/slide"></Relationship><Relationship Id="rId14" Target="slides/slide9.xml" Type="http://schemas.openxmlformats.org/officeDocument/2006/relationships/slide"></Relationship><Relationship Id="rId15" Target="slides/slide10.xml" Type="http://schemas.openxmlformats.org/officeDocument/2006/relationships/slide"></Relationship><Relationship Id="rId16" Target="slides/slide11.xml" Type="http://schemas.openxmlformats.org/officeDocument/2006/relationships/slide"></Relationship><Relationship Id="rId17" Target="slides/slide12.xml" Type="http://schemas.openxmlformats.org/officeDocument/2006/relationships/slide"></Relationship><Relationship Id="rId18" Target="slides/slide13.xml" Type="http://schemas.openxmlformats.org/officeDocument/2006/relationships/slide"></Relationship><Relationship Id="rId19" Target="slides/slide14.xml" Type="http://schemas.openxmlformats.org/officeDocument/2006/relationships/slide"></Relationship><Relationship Id="rId20" Target="slides/slide15.xml" Type="http://schemas.openxmlformats.org/officeDocument/2006/relationships/slide"></Relationship><Relationship Id="rId21" Target="slides/slide16.xml" Type="http://schemas.openxmlformats.org/officeDocument/2006/relationships/slide"></Relationship><Relationship Id="rId22" Target="slides/slide17.xml" Type="http://schemas.openxmlformats.org/officeDocument/2006/relationships/slide"></Relationship><Relationship Id="rId23" Target="slides/slide18.xml" Type="http://schemas.openxmlformats.org/officeDocument/2006/relationships/slide"></Relationship><Relationship Id="rId24" Target="slides/slide19.xml" Type="http://schemas.openxmlformats.org/officeDocument/2006/relationships/slide"></Relationship><Relationship Id="rId25" Target="slides/slide20.xml" Type="http://schemas.openxmlformats.org/officeDocument/2006/relationships/slide"></Relationship><Relationship Id="rId26" Target="slides/slide21.xml" Type="http://schemas.openxmlformats.org/officeDocument/2006/relationships/slide"></Relationship><Relationship Id="rId27" Target="slides/slide22.xml" Type="http://schemas.openxmlformats.org/officeDocument/2006/relationships/slide"></Relationship><Relationship Id="rId28" Target="slides/slide23.xml" Type="http://schemas.openxmlformats.org/officeDocument/2006/relationships/slide"></Relationship><Relationship Id="rId29" Target="slides/slide24.xml" Type="http://schemas.openxmlformats.org/officeDocument/2006/relationships/slide"></Relationship><Relationship Id="rId30" Target="slides/slide25.xml" Type="http://schemas.openxmlformats.org/officeDocument/2006/relationships/slide"></Relationship><Relationship Id="rId31" Target="slides/slide26.xml" Type="http://schemas.openxmlformats.org/officeDocument/2006/relationships/slide"></Relationship><Relationship Id="rId32" Target="slides/slide27.xml" Type="http://schemas.openxmlformats.org/officeDocument/2006/relationships/slide"></Relationship><Relationship Id="rId33" Target="slides/slide28.xml" Type="http://schemas.openxmlformats.org/officeDocument/2006/relationships/slide"></Relationship><Relationship Id="rId34" Target="slides/slide29.xml" Type="http://schemas.openxmlformats.org/officeDocument/2006/relationships/slide"></Relationship><Relationship Id="rId35" Target="slides/slide30.xml" Type="http://schemas.openxmlformats.org/officeDocument/2006/relationships/slide"></Relationship><Relationship Id="rId36" Target="slides/slide31.xml" Type="http://schemas.openxmlformats.org/officeDocument/2006/relationships/slide"></Relationship><Relationship Id="rId37" Target="slides/slide32.xml" Type="http://schemas.openxmlformats.org/officeDocument/2006/relationships/slide"></Relationship><Relationship Id="rId38" Target="slides/slide33.xml" Type="http://schemas.openxmlformats.org/officeDocument/2006/relationships/slide"></Relationship><Relationship Id="rId39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Head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B007BFDA-9C5B-4B4B-9A48-1037052A1469}" type="datetimeFigureOut">
              <a:rPr lang="en-US" smtClean="0">
                <a:uFillTx/>
              </a:rPr>
              <a:t>11/3/2019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Imag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Notes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5D587638-2976-D744-948A-F21C8927EB7A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lvl1pPr algn="l" defTabSz="457200" eaLnBrk="1" hangingPunct="1" latinLnBrk="0" marL="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2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2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rtl="1"/>
            <a:endParaRPr b="1" dirty="0" lang="x-none" sz="12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5D587638-2976-D744-948A-F21C8927EB7A}" type="slidenum">
              <a:rPr lang="en-US" smtClean="0">
                <a:uFillTx/>
              </a:rPr>
              <a:t>24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4572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dirty="0" lang="en-US" sz="1200">
                <a:uFillTx/>
              </a:rPr>
              <a:t>Few (&lt;5 cells/mm3)</a:t>
            </a:r>
            <a:endParaRPr dirty="0" lang="x-none" sz="1200">
              <a:uFillTx/>
            </a:endParaRPr>
          </a:p>
          <a:p>
            <a:pPr algn="l" defTabSz="4572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dirty="0" lang="en-US" sz="1200">
                <a:uFillTx/>
              </a:rPr>
              <a:t>0.1-0.4</a:t>
            </a:r>
            <a:r>
              <a:rPr baseline="0" dirty="0" lang="en-US" sz="1200">
                <a:uFillTx/>
              </a:rPr>
              <a:t> g/L</a:t>
            </a:r>
          </a:p>
          <a:p>
            <a:pPr algn="l" defTabSz="4572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dirty="0" lang="en-US" sz="1200">
                <a:uFillTx/>
              </a:rPr>
              <a:t>3.0-4.5 </a:t>
            </a:r>
            <a:r>
              <a:rPr dirty="0" err="1" lang="en-US" sz="1200">
                <a:uFillTx/>
              </a:rPr>
              <a:t>mmol</a:t>
            </a:r>
            <a:r>
              <a:rPr dirty="0" lang="en-US" sz="1200">
                <a:uFillTx/>
              </a:rPr>
              <a:t>/L</a:t>
            </a:r>
            <a:endParaRPr dirty="0" lang="x-none" sz="1200">
              <a:uFillTx/>
            </a:endParaRPr>
          </a:p>
          <a:p>
            <a:pPr algn="l" defTabSz="4572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dirty="0" lang="en-US" sz="1200">
                <a:uFillTx/>
              </a:rPr>
              <a:t>115-130 </a:t>
            </a:r>
            <a:r>
              <a:rPr dirty="0" err="1" lang="en-US" sz="1200">
                <a:uFillTx/>
              </a:rPr>
              <a:t>mmol</a:t>
            </a:r>
            <a:r>
              <a:rPr dirty="0" lang="en-US" sz="1200">
                <a:uFillTx/>
              </a:rPr>
              <a:t>/L</a:t>
            </a:r>
            <a:endParaRPr dirty="0" lang="x-none" sz="1200">
              <a:uFillTx/>
            </a:endParaRPr>
          </a:p>
          <a:p>
            <a:pPr algn="l" defTabSz="4572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dirty="0" lang="x-none" sz="1200">
              <a:uFillTx/>
            </a:endParaRPr>
          </a:p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5D587638-2976-D744-948A-F21C8927EB7A}" type="slidenum">
              <a:rPr lang="en-US" smtClean="0">
                <a:uFillTx/>
              </a:rPr>
              <a:t>29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2130425"/>
            <a:ext cx="7772400" cy="14700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lang="x-none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3886200"/>
            <a:ext cx="6400800" cy="1752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 lang="x-none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11/3/2019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lang="x-none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x-none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11/3/2019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29400" y="274638"/>
            <a:ext cx="20574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lang="en-US">
                <a:uFillTx/>
              </a:rPr>
              <a:t>Click to edit Master title style</a:t>
            </a:r>
            <a:endParaRPr lang="x-none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60198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x-none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11/3/2019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lang="x-none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x-none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11/3/2019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4406900"/>
            <a:ext cx="7772400" cy="136207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algn="r">
              <a:defRPr b="1" cap="all" sz="4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x-none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2906713"/>
            <a:ext cx="7772400" cy="150018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11/3/2019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lang="x-none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4038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x-none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8200" y="1600200"/>
            <a:ext cx="4038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x-none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11/3/2019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x-none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535113"/>
            <a:ext cx="4040188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174875"/>
            <a:ext cx="4040188" cy="39512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x-none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1535113"/>
            <a:ext cx="4041775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2174875"/>
            <a:ext cx="4041775" cy="39512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x-none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11/3/2019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lang="x-none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11/3/2019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11/3/2019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3050"/>
            <a:ext cx="3008313" cy="11620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r">
              <a:defRPr b="1" sz="2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x-none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75050" y="273050"/>
            <a:ext cx="5111750" cy="585311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x-none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435100"/>
            <a:ext cx="3008313" cy="46910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11/3/2019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4800600"/>
            <a:ext cx="5486400" cy="5667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r">
              <a:defRPr b="1" sz="2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x-none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612775"/>
            <a:ext cx="5486400" cy="4114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x-none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5367338"/>
            <a:ext cx="5486400" cy="8048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11/3/2019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pull dir="r"/>
  </p:transition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bg1">
                <a:lumMod val="95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8900000" scaled="1"/>
          <a:tileRect/>
        </a:grad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229600" cy="11430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1" tIns="45720" vert="horz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lang="x-none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8229600" cy="4525963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1" tIns="45720" vert="horz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x-none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1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D8BD707-D9CF-40AE-B4C6-C98DA3205C09}" type="datetimeFigureOut">
              <a:rPr lang="en-US" smtClean="0">
                <a:uFillTx/>
              </a:rPr>
              <a:pPr/>
              <a:t>11/3/2019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1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1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ransition>
    <p:pull dir="r"/>
  </p:transition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ctr" defTabSz="914400" eaLnBrk="1" hangingPunct="1" latinLnBrk="0" rtl="1">
        <a:spcBef>
          <a:spcPct val="0"/>
        </a:spcBef>
        <a:buNone/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r" defTabSz="914400" eaLnBrk="1" hangingPunct="1" indent="-342900" latinLnBrk="0" marL="342900" rtl="1">
        <a:spcBef>
          <a:spcPct val="20000"/>
        </a:spcBef>
        <a:buFont charset="0" panose="020B0604020202020204" pitchFamily="34" typeface="Arial"/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r" defTabSz="914400" eaLnBrk="1" hangingPunct="1" indent="-285750" latinLnBrk="0" marL="742950" rtl="1">
        <a:spcBef>
          <a:spcPct val="20000"/>
        </a:spcBef>
        <a:buFont charset="0" panose="020B0604020202020204" pitchFamily="34" typeface="Arial"/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r" defTabSz="914400" eaLnBrk="1" hangingPunct="1" indent="-228600" latinLnBrk="0" marL="1143000" rtl="1">
        <a:spcBef>
          <a:spcPct val="200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r" defTabSz="914400" eaLnBrk="1" hangingPunct="1" indent="-228600" latinLnBrk="0" marL="1600200" rtl="1">
        <a:spcBef>
          <a:spcPct val="20000"/>
        </a:spcBef>
        <a:buFont charset="0" panose="020B0604020202020204" pitchFamily="34" typeface="Arial"/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r" defTabSz="914400" eaLnBrk="1" hangingPunct="1" indent="-228600" latinLnBrk="0" marL="2057400" rtl="1">
        <a:spcBef>
          <a:spcPct val="20000"/>
        </a:spcBef>
        <a:buFont charset="0" panose="020B0604020202020204" pitchFamily="34" typeface="Arial"/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r" defTabSz="914400" eaLnBrk="1" hangingPunct="1" indent="-228600" latinLnBrk="0" marL="2514600" rtl="1">
        <a:spcBef>
          <a:spcPct val="200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r" defTabSz="914400" eaLnBrk="1" hangingPunct="1" indent="-228600" latinLnBrk="0" marL="2971800" rtl="1">
        <a:spcBef>
          <a:spcPct val="200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r" defTabSz="914400" eaLnBrk="1" hangingPunct="1" indent="-228600" latinLnBrk="0" marL="3429000" rtl="1">
        <a:spcBef>
          <a:spcPct val="200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r" defTabSz="914400" eaLnBrk="1" hangingPunct="1" indent="-228600" latinLnBrk="0" marL="3886200" rtl="1">
        <a:spcBef>
          <a:spcPct val="200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x-none">
          <a:uFillTx/>
        </a:defRPr>
      </a:defPPr>
      <a:lvl1pPr algn="r" defTabSz="914400" eaLnBrk="1" hangingPunct="1" latinLnBrk="0" marL="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r" defTabSz="914400" eaLnBrk="1" hangingPunct="1" latinLnBrk="0" marL="4572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r" defTabSz="914400" eaLnBrk="1" hangingPunct="1" latinLnBrk="0" marL="9144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r" defTabSz="914400" eaLnBrk="1" hangingPunct="1" latinLnBrk="0" marL="13716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r" defTabSz="914400" eaLnBrk="1" hangingPunct="1" latinLnBrk="0" marL="18288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r" defTabSz="914400" eaLnBrk="1" hangingPunct="1" latinLnBrk="0" marL="22860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r" defTabSz="914400" eaLnBrk="1" hangingPunct="1" latinLnBrk="0" marL="27432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r" defTabSz="914400" eaLnBrk="1" hangingPunct="1" latinLnBrk="0" marL="32004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r" defTabSz="914400" eaLnBrk="1" hangingPunct="1" latinLnBrk="0" marL="36576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jpg" Type="http://schemas.openxmlformats.org/officeDocument/2006/relationships/image"></Relationship></Relationships>
</file>

<file path=ppt/slides/_rels/slide10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10.jpeg" Type="http://schemas.openxmlformats.org/officeDocument/2006/relationships/image"></Relationship><Relationship Id="rId3" Target="../media/image14.jpeg" Type="http://schemas.openxmlformats.org/officeDocument/2006/relationships/image"></Relationship><Relationship Id="rId4" Target="../media/image15.jpeg" Type="http://schemas.openxmlformats.org/officeDocument/2006/relationships/image"></Relationship></Relationships>
</file>

<file path=ppt/slides/_rels/slide11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6.jpe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4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7.png" Type="http://schemas.openxmlformats.org/officeDocument/2006/relationships/image"></Relationship></Relationships>
</file>

<file path=ppt/slides/_rels/slide15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10.jpeg" Type="http://schemas.openxmlformats.org/officeDocument/2006/relationships/image"></Relationship><Relationship Id="rId3" Target="../media/image18.jpeg" Type="http://schemas.openxmlformats.org/officeDocument/2006/relationships/image"></Relationship></Relationships>
</file>

<file path=ppt/slides/_rels/slide16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10.jpeg" Type="http://schemas.openxmlformats.org/officeDocument/2006/relationships/image"></Relationship><Relationship Id="rId3" Target="../media/image16.jpeg" Type="http://schemas.openxmlformats.org/officeDocument/2006/relationships/image"></Relationship></Relationships>
</file>

<file path=ppt/slides/_rels/slide17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18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10.jpeg" Type="http://schemas.openxmlformats.org/officeDocument/2006/relationships/image"></Relationship><Relationship Id="rId3" Target="../media/image19.png" Type="http://schemas.openxmlformats.org/officeDocument/2006/relationships/image"></Relationship><Relationship Id="rId4" Target="../media/image20.jpg" Type="http://schemas.openxmlformats.org/officeDocument/2006/relationships/image"></Relationship></Relationships>
</file>

<file path=ppt/slides/_rels/slide19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10.jpeg" Type="http://schemas.openxmlformats.org/officeDocument/2006/relationships/image"></Relationship><Relationship Id="rId3" Target="../media/image21.jpe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.png" Type="http://schemas.openxmlformats.org/officeDocument/2006/relationships/image"></Relationship><Relationship Id="rId3" Target="../media/image3.png" Type="http://schemas.openxmlformats.org/officeDocument/2006/relationships/image"></Relationship></Relationships>
</file>

<file path=ppt/slides/_rels/slide20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10.jpeg" Type="http://schemas.openxmlformats.org/officeDocument/2006/relationships/image"></Relationship><Relationship Id="rId3" Target="../media/image22.jpeg" Type="http://schemas.openxmlformats.org/officeDocument/2006/relationships/image"></Relationship></Relationships>
</file>

<file path=ppt/slides/_rels/slide21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10.jpeg" Type="http://schemas.openxmlformats.org/officeDocument/2006/relationships/image"></Relationship><Relationship Id="rId3" Target="../media/image23.png" Type="http://schemas.openxmlformats.org/officeDocument/2006/relationships/image"></Relationship></Relationships>
</file>

<file path=ppt/slides/_rels/slide2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24.jpeg" Type="http://schemas.openxmlformats.org/officeDocument/2006/relationships/image"></Relationship><Relationship Id="rId3" Target="../media/image25.jpeg" Type="http://schemas.openxmlformats.org/officeDocument/2006/relationships/image"></Relationship></Relationships>
</file>

<file path=ppt/slides/_rels/slide2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.xml" Type="http://schemas.openxmlformats.org/officeDocument/2006/relationships/notesSlide"></Relationship><Relationship Id="rId3" Target="http://upload.wikimedia.org/wikipedia/commons/a/aa/CSF.JPG" TargetMode="External" Type="http://schemas.openxmlformats.org/officeDocument/2006/relationships/hyperlink"></Relationship><Relationship Id="rId4" Target="../media/image5.jpeg" Type="http://schemas.openxmlformats.org/officeDocument/2006/relationships/image"></Relationship></Relationships>
</file>

<file path=ppt/slides/_rels/slide2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2.xml" Type="http://schemas.openxmlformats.org/officeDocument/2006/relationships/notesSlide"></Relationship><Relationship Id="rId3" Target="http://upload.wikimedia.org/wikipedia/commons/a/aa/CSF.JPG" TargetMode="External" Type="http://schemas.openxmlformats.org/officeDocument/2006/relationships/hyperlink"></Relationship><Relationship Id="rId4" Target="../media/image5.jpeg" Type="http://schemas.openxmlformats.org/officeDocument/2006/relationships/image"></Relationship><Relationship Id="rId5" Target="../media/image4.jpe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4.jpeg" Type="http://schemas.openxmlformats.org/officeDocument/2006/relationships/image"></Relationship><Relationship Id="rId3" Target="http://upload.wikimedia.org/wikipedia/commons/a/aa/CSF.JPG" TargetMode="External" Type="http://schemas.openxmlformats.org/officeDocument/2006/relationships/hyperlink"></Relationship><Relationship Id="rId4" Target="../media/image5.jpeg" Type="http://schemas.openxmlformats.org/officeDocument/2006/relationships/image"></Relationship></Relationships>
</file>

<file path=ppt/slides/_rels/slide3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2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10.jpeg" Type="http://schemas.openxmlformats.org/officeDocument/2006/relationships/image"></Relationship><Relationship Id="rId3" Target="../media/image26.png" Type="http://schemas.openxmlformats.org/officeDocument/2006/relationships/image"></Relationship><Relationship Id="rId4" Target="../media/image27.jpeg" Type="http://schemas.openxmlformats.org/officeDocument/2006/relationships/image"></Relationship><Relationship Id="rId5" Target="../media/image28.jpeg" Type="http://schemas.openxmlformats.org/officeDocument/2006/relationships/image"></Relationship></Relationships>
</file>

<file path=ppt/slides/_rels/slide33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10.jpeg" Type="http://schemas.openxmlformats.org/officeDocument/2006/relationships/image"></Relationship><Relationship Id="rId3" Target="../media/image29.png" Type="http://schemas.openxmlformats.org/officeDocument/2006/relationships/image"></Relationship><Relationship Id="rId4" Target="../media/image30.pn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http://upload.wikimedia.org/wikipedia/commons/a/aa/CSF.JPG" TargetMode="External" Type="http://schemas.openxmlformats.org/officeDocument/2006/relationships/hyperlink"></Relationship><Relationship Id="rId3" Target="../media/image5.jpeg" Type="http://schemas.openxmlformats.org/officeDocument/2006/relationships/image"></Relationship><Relationship Id="rId4" Target="../media/image4.jpe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8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6.jpeg" Type="http://schemas.openxmlformats.org/officeDocument/2006/relationships/image"></Relationship><Relationship Id="rId3" Target="../media/image7.jpeg" Type="http://schemas.openxmlformats.org/officeDocument/2006/relationships/image"></Relationship><Relationship Id="rId4" Target="../media/image8.jpeg" Type="http://schemas.openxmlformats.org/officeDocument/2006/relationships/image"></Relationship><Relationship Id="rId5" Target="../media/image9.jpe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10.jpeg" Type="http://schemas.openxmlformats.org/officeDocument/2006/relationships/image"></Relationship><Relationship Id="rId3" Target="../media/image11.jpeg" Type="http://schemas.openxmlformats.org/officeDocument/2006/relationships/image"></Relationship><Relationship Id="rId4" Target="../media/image12.jpeg" Type="http://schemas.openxmlformats.org/officeDocument/2006/relationships/image"></Relationship><Relationship Id="rId5" Target="../media/image13.jpe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3504" y="1981200"/>
            <a:ext cx="7854696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70000" lnSpcReduction="20000"/>
          </a:bodyPr>
          <a:lstStyle/>
          <a:p>
            <a:pPr algn="ctr" rtl="0"/>
            <a:r>
              <a:rPr b="1" dirty="0" lang="en-US" sz="280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CENTRAL NERVOUS  SYSTEM BLOCK</a:t>
            </a:r>
          </a:p>
          <a:p>
            <a:pPr algn="ctr" rtl="0"/>
            <a:r>
              <a:rPr b="1" dirty="0" lang="en-US" sz="280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2017-2018</a:t>
            </a:r>
            <a:endParaRPr b="1" dirty="0" lang="x-none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18037" y="2743285"/>
            <a:ext cx="7851648" cy="1828800"/>
          </a:xfrm>
          <a:prstGeom prst="rect">
            <a:avLst/>
          </a:prstGeom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0" lIns="0" rIns="18288" tIns="0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h="38100" w="38100"/>
              <a:contourClr>
                <a:schemeClr val="tx2"/>
              </a:contourClr>
            </a:sp3d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1" baseline="0" cap="none" dirty="0" i="0" kern="1200" kumimoji="0" lang="x-none" noProof="0" normalizeH="0" spc="0" strike="noStrike" sz="5600" u="none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algn="tl" blurRad="38100" dir="5400000" dist="25400" rotWithShape="0">
                  <a:srgbClr val="000000">
                    <a:alpha val="43000"/>
                  </a:srgbClr>
                </a:outerShdw>
              </a:effectLst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253" y="304800"/>
            <a:ext cx="8991600" cy="1692771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/>
            <a:r>
              <a:rPr dirty="0" lang="en-US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B0A04020102020204" pitchFamily="34" typeface="Arial Black"/>
                <a:ea typeface="+mj-ea"/>
                <a:cs typeface="+mj-cs"/>
              </a:rPr>
              <a:t>Integrated CNS  Practical</a:t>
            </a:r>
          </a:p>
          <a:p>
            <a:pPr algn="ctr"/>
            <a:r>
              <a:rPr dirty="0" lang="en-US" sz="28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B0A04020102020204" pitchFamily="34" typeface="Arial Black"/>
                <a:ea typeface="+mj-ea"/>
                <a:cs typeface="+mj-cs"/>
              </a:rPr>
              <a:t>Biochemical &amp; Microbiological</a:t>
            </a:r>
            <a:endParaRPr dirty="0" lang="en-US" sz="3600">
              <a:solidFill>
                <a:schemeClr val="tx1">
                  <a:lumMod val="65000"/>
                  <a:lumOff val="35000"/>
                </a:schemeClr>
              </a:solidFill>
              <a:uFillTx/>
              <a:latin charset="0" panose="020B0A04020102020204" pitchFamily="34" typeface="Arial Black"/>
              <a:ea typeface="+mj-ea"/>
              <a:cs typeface="+mj-cs"/>
            </a:endParaRPr>
          </a:p>
          <a:p>
            <a:pPr algn="ctr"/>
            <a:r>
              <a:rPr dirty="0" lang="en-US" sz="3600" u="sng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B0A04020102020204" pitchFamily="34" typeface="Arial Black"/>
                <a:ea typeface="+mj-ea"/>
                <a:cs typeface="+mj-cs"/>
              </a:rPr>
              <a:t>Examination of CSF</a:t>
            </a:r>
            <a:endParaRPr dirty="0" lang="x-none" sz="3600" u="sng">
              <a:solidFill>
                <a:schemeClr val="tx1">
                  <a:lumMod val="65000"/>
                  <a:lumOff val="35000"/>
                </a:schemeClr>
              </a:solidFill>
              <a:uFillTx/>
              <a:latin charset="0" panose="020B0A04020102020204" pitchFamily="34" typeface="Arial Black"/>
              <a:ea typeface="+mj-ea"/>
              <a:cs typeface="+mj-cs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27079" y="2691749"/>
            <a:ext cx="4223947" cy="3175651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20850612">
            <a:off x="3701361" y="3023444"/>
            <a:ext cx="1083169" cy="523220"/>
          </a:xfrm>
          <a:prstGeom prst="rect">
            <a:avLst/>
          </a:prstGeom>
          <a:solidFill>
            <a:srgbClr val="FFCC66"/>
          </a:solidFill>
          <a:ln algn="ctr" cap="flat" cmpd="sng" w="25400">
            <a:noFill/>
            <a:prstDash val="solid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1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0" kumimoji="0" lang="en-US" noProof="0" normalizeH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</a:rPr>
              <a:t>CNS</a:t>
            </a:r>
          </a:p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0" kumimoji="0" lang="en-US" noProof="0" normalizeH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</a:rPr>
              <a:t> Infection</a:t>
            </a:r>
            <a:endParaRPr b="1" baseline="0" cap="none" dirty="0" i="0" kern="0" kumimoji="0" lang="x-none" noProof="0" normalizeH="0" spc="0" strike="noStrike" sz="1400" u="none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1705" y="5943600"/>
            <a:ext cx="7854696" cy="685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1" tIns="45720" vert="horz">
            <a:normAutofit fontScale="92500" lnSpcReduction="10000"/>
          </a:bodyPr>
          <a:lstStyle>
            <a:lvl1pPr algn="ctr" defTabSz="914400" eaLnBrk="1" hangingPunct="1" indent="0" latinLnBrk="0" marL="0" rtl="1">
              <a:spcBef>
                <a:spcPct val="20000"/>
              </a:spcBef>
              <a:buFont charset="0" panose="020B0604020202020204" pitchFamily="34"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1">
              <a:spcBef>
                <a:spcPct val="20000"/>
              </a:spcBef>
              <a:buFont charset="0" panose="020B0604020202020204" pitchFamily="34" typeface="Arial"/>
              <a:buNone/>
              <a:defRPr kern="1200" sz="28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1">
              <a:spcBef>
                <a:spcPct val="20000"/>
              </a:spcBef>
              <a:buFont charset="0" panose="020B0604020202020204" pitchFamily="34" typeface="Arial"/>
              <a:buNone/>
              <a:defRPr kern="1200" sz="24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1">
              <a:spcBef>
                <a:spcPct val="200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1">
              <a:spcBef>
                <a:spcPct val="200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1">
              <a:spcBef>
                <a:spcPct val="200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1">
              <a:spcBef>
                <a:spcPct val="200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1">
              <a:spcBef>
                <a:spcPct val="200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1">
              <a:spcBef>
                <a:spcPct val="200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b="1" dirty="0" lang="en-US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Dr. </a:t>
            </a:r>
            <a:r>
              <a:rPr b="1" dirty="0" err="1" lang="en-US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Fawzia</a:t>
            </a:r>
            <a:r>
              <a:rPr b="1" dirty="0" lang="en-US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  Al-</a:t>
            </a:r>
            <a:r>
              <a:rPr b="1" dirty="0" err="1" lang="en-US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Otaibi</a:t>
            </a:r>
            <a:endParaRPr b="1" dirty="0" lang="en-US" sz="200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rtl="0"/>
            <a:r>
              <a:rPr b="1" dirty="0" lang="en-US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Dr. </a:t>
            </a:r>
            <a:r>
              <a:rPr b="1" dirty="0" err="1" lang="en-US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Khalifa</a:t>
            </a:r>
            <a:r>
              <a:rPr b="1" lang="en-US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 Binkhamis</a:t>
            </a:r>
            <a:endParaRPr b="1" dirty="0" lang="x-none" sz="20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" y="152400"/>
            <a:ext cx="8839200" cy="6477000"/>
          </a:xfr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>
            <a:normAutofit fontScale="90000"/>
          </a:bodyPr>
          <a:lstStyle/>
          <a:p>
            <a:pPr lvl="0" rtl="0"/>
            <a:r>
              <a:rPr b="1" dirty="0" lang="en-US" smtClean="0" sz="4000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>Bacterial meningitis:</a:t>
            </a:r>
            <a:br>
              <a:rPr b="1" dirty="0" lang="en-US" smtClean="0" sz="4000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dirty="0" i="1" lang="en-US" smtClean="0" sz="3100" u="sng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Neisseria</a:t>
            </a:r>
            <a:r>
              <a:rPr dirty="0" i="1" lang="en-US" smtClean="0" sz="31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 </a:t>
            </a:r>
            <a:r>
              <a:rPr dirty="0" err="1" i="1" lang="en-US" smtClean="0" sz="3100" u="sng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meningitidis</a:t>
            </a:r>
            <a:r>
              <a:rPr dirty="0" i="1" lang="en-US" smtClean="0" sz="4000">
                <a:solidFill>
                  <a:schemeClr val="tx1"/>
                </a:solidFill>
                <a:uFillTx/>
              </a:rPr>
              <a:t/>
            </a:r>
            <a:br>
              <a:rPr dirty="0" i="1" lang="en-US" smtClean="0" sz="4000">
                <a:solidFill>
                  <a:schemeClr val="tx1"/>
                </a:solidFill>
                <a:uFillTx/>
              </a:rPr>
            </a:br>
            <a:r>
              <a:rPr dirty="0" lang="en-US" smtClean="0" sz="32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mtClean="0" sz="32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dirty="0" lang="en-US" smtClean="0" sz="32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mtClean="0" sz="32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dirty="0" lang="en-US" smtClean="0" sz="32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mtClean="0" sz="32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dirty="0" lang="en-US" smtClean="0" sz="32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mtClean="0" sz="32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dirty="0" lang="en-US" smtClean="0" sz="32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mtClean="0" sz="32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dirty="0" lang="en-US" smtClean="0" sz="4000">
                <a:uFillTx/>
                <a:latin charset="0" panose="020E0602020502020306" pitchFamily="34" typeface="Berlin Sans FB"/>
              </a:rPr>
              <a:t/>
            </a:r>
            <a:br>
              <a:rPr dirty="0" lang="en-US" smtClean="0" sz="4000">
                <a:uFillTx/>
                <a:latin charset="0" panose="020E0602020502020306" pitchFamily="34" typeface="Berlin Sans FB"/>
              </a:rPr>
            </a:br>
            <a:r>
              <a:rPr dirty="0" lang="en-US" smtClean="0" sz="4000">
                <a:uFillTx/>
                <a:latin charset="0" panose="020E0602020502020306" pitchFamily="34" typeface="Berlin Sans FB"/>
              </a:rPr>
              <a:t/>
            </a:r>
            <a:br>
              <a:rPr dirty="0" lang="en-US" smtClean="0" sz="4000">
                <a:uFillTx/>
                <a:latin charset="0" panose="020E0602020502020306" pitchFamily="34" typeface="Berlin Sans FB"/>
              </a:rPr>
            </a:br>
            <a:r>
              <a:rPr dirty="0" lang="en-US" smtClean="0" sz="4000">
                <a:uFillTx/>
                <a:latin charset="0" panose="020E0602020502020306" pitchFamily="34" typeface="Berlin Sans FB"/>
              </a:rPr>
              <a:t/>
            </a:r>
            <a:br>
              <a:rPr dirty="0" lang="en-US" smtClean="0" sz="4000">
                <a:uFillTx/>
                <a:latin charset="0" panose="020E0602020502020306" pitchFamily="34" typeface="Berlin Sans FB"/>
              </a:rPr>
            </a:br>
            <a:r>
              <a:rPr b="1" dirty="0" lang="en-US" smtClean="0" sz="3800">
                <a:solidFill>
                  <a:schemeClr val="tx1"/>
                </a:solidFill>
                <a:uFillTx/>
                <a:latin charset="0" pitchFamily="34" typeface="Arial Rounded MT Bold"/>
                <a:cs typeface="+mj-cs"/>
              </a:rPr>
              <a:t>          </a:t>
            </a:r>
            <a:r>
              <a:rPr b="1" dirty="0" i="1" lang="en-US" smtClean="0" sz="27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  <a:cs typeface="+mj-cs"/>
              </a:rPr>
              <a:t/>
            </a:r>
            <a:br>
              <a:rPr b="1" dirty="0" i="1" lang="en-US" smtClean="0" sz="27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  <a:cs typeface="+mj-cs"/>
              </a:rPr>
            </a:br>
            <a:r>
              <a:rPr b="1" dirty="0" i="1" lang="en-US" smtClean="0" sz="27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  <a:cs typeface="+mj-cs"/>
              </a:rPr>
              <a:t>                </a:t>
            </a:r>
            <a:r>
              <a:rPr b="1" i="1" lang="en-US" smtClean="0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  <a:t/>
            </a:r>
            <a:br>
              <a:rPr b="1" i="1" lang="en-US" smtClean="0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</a:br>
            <a:r>
              <a:rPr dirty="0" lang="en-US" smtClean="0" sz="27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mtClean="0" sz="27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</a:br>
            <a:r>
              <a:rPr b="1" dirty="0" i="1" lang="en-US" smtClean="0" sz="3600">
                <a:solidFill>
                  <a:schemeClr val="accent2">
                    <a:lumMod val="75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b="1" dirty="0" i="1" lang="en-US" smtClean="0" sz="3600">
                <a:solidFill>
                  <a:schemeClr val="accent2">
                    <a:lumMod val="75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b="1" dirty="0" i="1" lang="en-US" smtClean="0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  <a:t/>
            </a:r>
            <a:br>
              <a:rPr b="1" dirty="0" i="1" lang="en-US" smtClean="0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</a:br>
            <a:r>
              <a:rPr b="1" dirty="0" i="1" lang="en-US" smtClean="0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  <a:t/>
            </a:r>
            <a:br>
              <a:rPr b="1" dirty="0" i="1" lang="en-US" smtClean="0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</a:br>
            <a:r>
              <a:rPr b="1" dirty="0" i="1" lang="en-US" smtClean="0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  <a:t/>
            </a:r>
            <a:br>
              <a:rPr b="1" dirty="0" i="1" lang="en-US" smtClean="0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</a:br>
            <a:r>
              <a:rPr b="1" dirty="0" i="1" lang="en-US" smtClean="0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  <a:t/>
            </a:r>
            <a:br>
              <a:rPr b="1" dirty="0" i="1" lang="en-US" smtClean="0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</a:br>
            <a:r>
              <a:rPr b="1" dirty="0" i="1" lang="en-US" smtClean="0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  <a:t/>
            </a:r>
            <a:br>
              <a:rPr b="1" dirty="0" i="1" lang="en-US" smtClean="0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</a:br>
            <a:r>
              <a:rPr b="1" dirty="0" i="1" lang="en-US" smtClean="0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  <a:t/>
            </a:r>
            <a:br>
              <a:rPr b="1" dirty="0" i="1" lang="en-US" smtClean="0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</a:br>
            <a:r>
              <a:rPr b="1" dirty="0" i="1" lang="en-US" smtClean="0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  <a:t/>
            </a:r>
            <a:br>
              <a:rPr b="1" dirty="0" i="1" lang="en-US" smtClean="0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</a:br>
            <a:r>
              <a:rPr b="1" dirty="0" i="1" lang="en-US" smtClean="0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  <a:t/>
            </a:r>
            <a:br>
              <a:rPr b="1" dirty="0" i="1" lang="en-US" smtClean="0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</a:br>
            <a:endParaRPr dirty="0" i="1" lang="en-US" sz="1800">
              <a:solidFill>
                <a:schemeClr val="accent2">
                  <a:lumMod val="75000"/>
                </a:schemeClr>
              </a:solidFill>
              <a:uFillTx/>
              <a:latin charset="0" pitchFamily="34" typeface="Arial Rounded MT Bold"/>
              <a:cs typeface="+mj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 id="1026" name="AutoShap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t0.gstatic.com/images?q=tbn:ANd9GcShrlu3qPrdlSi-O5ibUcN0_pxMde7vRbJIoSI5ts_V2AJG0CIuWQ" id="1028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t0.gstatic.com/images?q=tbn:ANd9GcShrlu3qPrdlSi-O5ibUcN0_pxMde7vRbJIoSI5ts_V2AJG0CIuWQ" id="1030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hocolate_n_gonorrhoeae.jpg" id="6" name="صورة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" y="1518558"/>
            <a:ext cx="4114800" cy="3820886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olmening" id="7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38800" y="2286000"/>
            <a:ext cx="2485386" cy="2438401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2"/>
    </p:bld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838200"/>
            <a:ext cx="5715000" cy="609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0" baseline="0" cap="none" dirty="0" i="0" kern="1200" kumimoji="0" lang="en-US" noProof="0" normalizeH="0" spc="0" strike="noStrike" sz="3200" u="none">
                <a:ln>
                  <a:noFill/>
                </a:ln>
                <a:solidFill>
                  <a:srgbClr val="CB37BD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latin charset="0" pitchFamily="18" typeface="Times New Roman"/>
                <a:ea typeface="+mj-ea"/>
                <a:cs charset="0" pitchFamily="18" typeface="Times New Roman"/>
              </a:rPr>
              <a:t>Case Study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2133600"/>
            <a:ext cx="4114800" cy="3200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-342900" latinLnBrk="0" lvl="0" marL="342900" marR="0" rtl="0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0000FF"/>
                </a:solidFill>
                <a:uFillTx/>
                <a:latin charset="0" pitchFamily="18" typeface="Times New Roman"/>
                <a:cs charset="0" pitchFamily="18" typeface="Times New Roman"/>
              </a:rPr>
              <a:t>A</a:t>
            </a:r>
            <a:r>
              <a:rPr b="1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0000FF"/>
                </a:solidFill>
                <a:uFillTx/>
                <a:latin charset="0" pitchFamily="18" typeface="Times New Roman"/>
                <a:cs charset="0" pitchFamily="18" typeface="Times New Roman"/>
              </a:rPr>
              <a:t> </a:t>
            </a:r>
            <a:r>
              <a:rPr b="1" baseline="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0000FF"/>
                </a:solidFill>
                <a:uFillTx/>
                <a:latin charset="0" pitchFamily="18" typeface="Times New Roman"/>
                <a:cs charset="0" pitchFamily="18" typeface="Times New Roman"/>
              </a:rPr>
              <a:t>59 </a:t>
            </a:r>
            <a:r>
              <a:rPr b="1" baseline="0" cap="none" dirty="0" err="1" i="0" kern="1200" kumimoji="0" lang="en-US" noProof="0" normalizeH="0" spc="0" strike="noStrike" sz="2000" u="none">
                <a:ln>
                  <a:noFill/>
                </a:ln>
                <a:solidFill>
                  <a:srgbClr val="0000FF"/>
                </a:solidFill>
                <a:uFillTx/>
                <a:latin charset="0" pitchFamily="18" typeface="Times New Roman"/>
                <a:cs charset="0" pitchFamily="18" typeface="Times New Roman"/>
              </a:rPr>
              <a:t>y.o</a:t>
            </a:r>
            <a:r>
              <a:rPr b="1" baseline="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0000FF"/>
                </a:solidFill>
                <a:uFillTx/>
                <a:latin charset="0" pitchFamily="18" typeface="Times New Roman"/>
                <a:cs charset="0" pitchFamily="18" typeface="Times New Roman"/>
              </a:rPr>
              <a:t>. male farmer with sudden onset of fever, headache, </a:t>
            </a:r>
            <a:r>
              <a:rPr b="1" dirty="0" lang="en-US" sz="2000">
                <a:solidFill>
                  <a:srgbClr val="0000FF"/>
                </a:solidFill>
                <a:uFillTx/>
                <a:latin charset="0" pitchFamily="18" typeface="Times New Roman"/>
                <a:cs charset="0" pitchFamily="18" typeface="Times New Roman"/>
              </a:rPr>
              <a:t>n</a:t>
            </a:r>
            <a:r>
              <a:rPr b="1" baseline="0" cap="none" dirty="0" err="1" i="0" kern="1200" kumimoji="0" lang="en-US" noProof="0" normalizeH="0" spc="0" strike="noStrike" sz="2000" u="none">
                <a:ln>
                  <a:noFill/>
                </a:ln>
                <a:solidFill>
                  <a:srgbClr val="0000FF"/>
                </a:solidFill>
                <a:uFillTx/>
                <a:latin charset="0" pitchFamily="18" typeface="Times New Roman"/>
                <a:cs charset="0" pitchFamily="18" typeface="Times New Roman"/>
              </a:rPr>
              <a:t>eck</a:t>
            </a:r>
            <a:r>
              <a:rPr b="1" baseline="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0000FF"/>
                </a:solidFill>
                <a:uFillTx/>
                <a:latin charset="0" pitchFamily="18" typeface="Times New Roman"/>
                <a:cs charset="0" pitchFamily="18" typeface="Times New Roman"/>
              </a:rPr>
              <a:t> stiffness and confusion </a:t>
            </a:r>
          </a:p>
          <a:p>
            <a:pPr algn="l" defTabSz="914400" eaLnBrk="1" fontAlgn="auto" hangingPunct="1" indent="-342900" latinLnBrk="0" lvl="0" marL="342900" marR="0" rtl="0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0000FF"/>
                </a:solidFill>
                <a:uFillTx/>
                <a:latin charset="0" pitchFamily="18" typeface="Times New Roman"/>
                <a:cs charset="0" pitchFamily="18" typeface="Times New Roman"/>
              </a:rPr>
              <a:t>Peripheral Blood count:  </a:t>
            </a:r>
          </a:p>
          <a:p>
            <a:pPr algn="l" defTabSz="914400" eaLnBrk="1" fontAlgn="auto" hangingPunct="1" indent="-342900" latinLnBrk="0" lvl="0" marL="342900" marR="0" rtl="0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0000FF"/>
                </a:solidFill>
                <a:uFillTx/>
                <a:latin charset="0" pitchFamily="18" typeface="Times New Roman"/>
                <a:cs charset="0" pitchFamily="18" typeface="Times New Roman"/>
              </a:rPr>
              <a:t>	12,800 </a:t>
            </a:r>
            <a:r>
              <a:rPr b="1" dirty="0" lang="en-US" sz="2000">
                <a:solidFill>
                  <a:srgbClr val="0000FF"/>
                </a:solidFill>
                <a:uFillTx/>
                <a:latin charset="0" pitchFamily="18" typeface="Times New Roman"/>
                <a:cs charset="0" pitchFamily="18" typeface="Times New Roman"/>
              </a:rPr>
              <a:t>WBC</a:t>
            </a:r>
            <a:r>
              <a:rPr b="1" baseline="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0000FF"/>
                </a:solidFill>
                <a:uFillTx/>
                <a:latin charset="0" pitchFamily="18" typeface="Times New Roman"/>
                <a:cs charset="0" pitchFamily="18" typeface="Times New Roman"/>
              </a:rPr>
              <a:t>s/mm</a:t>
            </a:r>
            <a:r>
              <a:rPr b="1" baseline="3000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0000FF"/>
                </a:solidFill>
                <a:uFillTx/>
                <a:latin charset="0" pitchFamily="18" typeface="Times New Roman"/>
                <a:cs charset="0" pitchFamily="18" typeface="Times New Roman"/>
              </a:rPr>
              <a:t>3</a:t>
            </a:r>
            <a:r>
              <a:rPr b="1" baseline="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0000FF"/>
                </a:solidFill>
                <a:uFillTx/>
                <a:latin charset="0" pitchFamily="18" typeface="Times New Roman"/>
                <a:cs charset="0" pitchFamily="18" typeface="Times New Roman"/>
              </a:rPr>
              <a:t> (73% neutrophils; 12% bands)</a:t>
            </a:r>
          </a:p>
          <a:p>
            <a:pPr algn="l" defTabSz="914400" eaLnBrk="1" fontAlgn="auto" hangingPunct="1" indent="-342900" latinLnBrk="0" lvl="0" marL="342900" marR="0" rtl="0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0000FF"/>
                </a:solidFill>
                <a:uFillTx/>
                <a:latin charset="0" pitchFamily="18" typeface="Times New Roman"/>
                <a:cs charset="0" pitchFamily="18" typeface="Times New Roman"/>
              </a:rPr>
              <a:t>Cerebrospinal Fluid:	</a:t>
            </a:r>
          </a:p>
          <a:p>
            <a:pPr algn="l" defTabSz="914400" eaLnBrk="1" fontAlgn="auto" hangingPunct="1" indent="-285750" latinLnBrk="0" lvl="1" marL="742950" marR="0" rtl="0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buFont charset="0" pitchFamily="34" typeface="Arial"/>
              <a:buChar char="–"/>
              <a:defRPr>
                <a:uFillTx/>
              </a:defRPr>
            </a:pPr>
            <a:r>
              <a:rPr b="1" baseline="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0000FF"/>
                </a:solidFill>
                <a:uFillTx/>
                <a:latin charset="0" pitchFamily="18" typeface="Times New Roman"/>
                <a:cs charset="0" pitchFamily="18" typeface="Times New Roman"/>
              </a:rPr>
              <a:t>3520 WBC/mm</a:t>
            </a:r>
            <a:r>
              <a:rPr b="1" baseline="3000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0000FF"/>
                </a:solidFill>
                <a:uFillTx/>
                <a:latin charset="0" pitchFamily="18" typeface="Times New Roman"/>
                <a:cs charset="0" pitchFamily="18" typeface="Times New Roman"/>
              </a:rPr>
              <a:t>3</a:t>
            </a:r>
            <a:r>
              <a:rPr b="1" baseline="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0000FF"/>
                </a:solidFill>
                <a:uFillTx/>
                <a:latin charset="0" pitchFamily="18" typeface="Times New Roman"/>
                <a:cs charset="0" pitchFamily="18" typeface="Times New Roman"/>
              </a:rPr>
              <a:t> (100% neutrophils)</a:t>
            </a:r>
          </a:p>
          <a:p>
            <a:pPr algn="l" defTabSz="914400" eaLnBrk="1" fontAlgn="auto" hangingPunct="1" indent="-285750" latinLnBrk="0" lvl="1" marL="742950" marR="0" rtl="0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buFont charset="0" pitchFamily="34" typeface="Arial"/>
              <a:buChar char="–"/>
              <a:defRPr>
                <a:uFillTx/>
              </a:defRPr>
            </a:pPr>
            <a:r>
              <a:rPr b="1" baseline="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0000FF"/>
                </a:solidFill>
                <a:uFillTx/>
                <a:latin charset="0" pitchFamily="18" typeface="Times New Roman"/>
                <a:cs charset="0" pitchFamily="18" typeface="Times New Roman"/>
              </a:rPr>
              <a:t>Glucose: &lt;1 mg/deciliter</a:t>
            </a:r>
          </a:p>
          <a:p>
            <a:pPr algn="l" defTabSz="914400" eaLnBrk="1" fontAlgn="auto" hangingPunct="1" indent="-285750" latinLnBrk="0" lvl="1" marL="742950" marR="0" rtl="0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buFont charset="0" pitchFamily="34" typeface="Arial"/>
              <a:buChar char="–"/>
              <a:defRPr>
                <a:uFillTx/>
              </a:defRPr>
            </a:pPr>
            <a:r>
              <a:rPr b="1" baseline="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0000FF"/>
                </a:solidFill>
                <a:uFillTx/>
                <a:latin charset="0" pitchFamily="18" typeface="Times New Roman"/>
                <a:cs charset="0" pitchFamily="18" typeface="Times New Roman"/>
              </a:rPr>
              <a:t>Protein:  368 mg/deciliter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 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81000" y="4495800"/>
            <a:ext cx="3733800" cy="336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pPr>
              <a:spcBef>
                <a:spcPct val="50000"/>
              </a:spcBef>
              <a:defRPr>
                <a:uFillTx/>
              </a:defRPr>
            </a:pPr>
            <a:endParaRPr b="1" lang="en-US" sz="1600">
              <a:solidFill>
                <a:srgbClr val="006600"/>
              </a:solidFill>
              <a:effectLst>
                <a:outerShdw algn="tl" blurRad="38100" dir="2700000" dist="38100">
                  <a:srgbClr val="000000"/>
                </a:outerShdw>
              </a:effectLst>
              <a:uFillTx/>
              <a:latin charset="0" pitchFamily="34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 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572000" y="4800600"/>
            <a:ext cx="4343400" cy="1615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pPr algn="ctr">
              <a:spcBef>
                <a:spcPct val="50000"/>
              </a:spcBef>
              <a:defRPr>
                <a:uFillTx/>
              </a:defRPr>
            </a:pPr>
            <a:r>
              <a:rPr dirty="0" lang="en-US" sz="1800">
                <a:solidFill>
                  <a:srgbClr val="0000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latin charset="0" pitchFamily="18" typeface="Times New Roman"/>
                <a:cs charset="0" pitchFamily="18" typeface="Times New Roman"/>
              </a:rPr>
              <a:t> Gray white, alpha-hemolytic colonies recovered on sheep blood agar </a:t>
            </a:r>
            <a:r>
              <a:rPr dirty="0" lang="en-US">
                <a:uFillTx/>
                <a:latin charset="0" pitchFamily="18" typeface="Times New Roman"/>
                <a:cs charset="0" pitchFamily="18" typeface="Times New Roman"/>
              </a:rPr>
              <a:t> with increased CO2 </a:t>
            </a:r>
            <a:r>
              <a:rPr dirty="0" lang="en-US" sz="1800">
                <a:solidFill>
                  <a:srgbClr val="0000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latin charset="0" pitchFamily="18" typeface="Times New Roman"/>
                <a:cs charset="0" pitchFamily="18" typeface="Times New Roman"/>
              </a:rPr>
              <a:t>from spinal fluid sediment was </a:t>
            </a:r>
            <a:r>
              <a:rPr dirty="0" err="1" lang="en-US" sz="1800">
                <a:solidFill>
                  <a:srgbClr val="0000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latin charset="0" pitchFamily="18" typeface="Times New Roman"/>
                <a:cs charset="0" pitchFamily="18" typeface="Times New Roman"/>
              </a:rPr>
              <a:t>Optochin</a:t>
            </a:r>
            <a:r>
              <a:rPr dirty="0" lang="en-US" sz="1800">
                <a:solidFill>
                  <a:srgbClr val="0000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latin charset="0" pitchFamily="18" typeface="Times New Roman"/>
                <a:cs charset="0" pitchFamily="18" typeface="Times New Roman"/>
              </a:rPr>
              <a:t> sensitive</a:t>
            </a:r>
          </a:p>
          <a:p>
            <a:pPr algn="ctr">
              <a:spcBef>
                <a:spcPct val="50000"/>
              </a:spcBef>
              <a:defRPr>
                <a:uFillTx/>
              </a:defRPr>
            </a:pPr>
            <a:endParaRPr dirty="0" lang="en-US" sz="1800">
              <a:solidFill>
                <a:srgbClr val="0000FF"/>
              </a:solidFill>
              <a:effectLst>
                <a:outerShdw algn="tl" blurRad="38100" dir="2700000" dist="38100">
                  <a:srgbClr val="000000"/>
                </a:outerShdw>
              </a:effectLst>
              <a:uFillTx/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student.ccbcmd.edu/courses/bio141/labmanua/lab14/images/pneumoind1.JPG" id="8" name="صورة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181600" y="1219200"/>
            <a:ext cx="3636912" cy="3591640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مستطيل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443841"/>
            <a:ext cx="7848600" cy="4801314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just" indent="-7938" marL="273050"/>
            <a:r>
              <a:rPr b="1" dirty="0" lang="en-US" sz="31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What is your  most likely diagnosis?</a:t>
            </a:r>
          </a:p>
          <a:p>
            <a:pPr algn="just" indent="-7938" marL="273050"/>
            <a:r>
              <a:rPr b="1" dirty="0" lang="en-US" sz="31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pPr algn="just" indent="-7938" marL="273050"/>
            <a:r>
              <a:rPr b="1" dirty="0" lang="en-US" sz="31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What is the most probable pathogen isolated?</a:t>
            </a:r>
          </a:p>
          <a:p>
            <a:pPr algn="just" indent="-7938" marL="273050"/>
            <a:r>
              <a:rPr b="1" dirty="0" lang="en-US" sz="2400">
                <a:uFillTx/>
                <a:latin charset="0" pitchFamily="18" typeface="Footlight MT Light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…………………………………………………………………………………………………………………………………………………………………………………………………………………………………………………....</a:t>
            </a:r>
          </a:p>
          <a:p>
            <a:pPr algn="just" indent="-7938" marL="273050"/>
            <a:endParaRPr b="1" dirty="0" lang="en-US" sz="2400">
              <a:uFillTx/>
              <a:latin charset="0" pitchFamily="18" typeface="Footlight MT Ligh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u="sng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60903040505020403" pitchFamily="18" typeface="Rockwell Extra Bold"/>
              </a:rPr>
              <a:t>Questions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76200" y="1371600"/>
            <a:ext cx="9144000" cy="5562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just" indent="-7938" marL="273050" rtl="0">
              <a:buNone/>
            </a:pPr>
            <a:r>
              <a:rPr b="1" dirty="0" lang="en-US" sz="31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Mention two of the recommended antibiotics that can be used as empiric treatment in such a case?</a:t>
            </a:r>
          </a:p>
          <a:p>
            <a:pPr algn="just" indent="-7938" marL="273050" rtl="0">
              <a:buNone/>
            </a:pPr>
            <a:r>
              <a:rPr b="1" dirty="0" lang="en-US" sz="4000">
                <a:uFillTx/>
                <a:latin charset="0" pitchFamily="18" typeface="Footlight MT Light"/>
              </a:rPr>
              <a:t>……………………………………………………………………………………………………………………</a:t>
            </a: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dirty="0" lang="x-none" sz="4000">
              <a:uFillTx/>
              <a:latin charset="0" pitchFamily="18" typeface="Footlight MT Ligh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2296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u="sng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60903040505020403" pitchFamily="18" typeface="Rockwell Extra Bold"/>
              </a:rPr>
              <a:t>Questions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pneumoSputum" id="4" name="Picture 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267744" y="1628800"/>
            <a:ext cx="4343400" cy="3505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مستطيل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99592" y="5517232"/>
            <a:ext cx="7920880" cy="120032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dirty="0" lang="en-US" sz="2400">
                <a:uFillTx/>
                <a:latin charset="0" pitchFamily="18" typeface="Times New Roman"/>
                <a:cs charset="0" pitchFamily="18" typeface="Times New Roman"/>
              </a:rPr>
              <a:t>Direct gram stain of a CSF deposit shows gram-positive diplococcic with </a:t>
            </a:r>
            <a:r>
              <a:rPr dirty="0" err="1" lang="en-US" sz="2400">
                <a:uFillTx/>
                <a:latin charset="0" pitchFamily="18" typeface="Times New Roman"/>
                <a:cs charset="0" pitchFamily="18" typeface="Times New Roman"/>
              </a:rPr>
              <a:t>lanceolate</a:t>
            </a:r>
            <a:r>
              <a:rPr dirty="0" lang="en-US" sz="2400">
                <a:uFillTx/>
                <a:latin charset="0" pitchFamily="18" typeface="Times New Roman"/>
                <a:cs charset="0" pitchFamily="18" typeface="Times New Roman"/>
              </a:rPr>
              <a:t> shape and </a:t>
            </a:r>
            <a:r>
              <a:rPr dirty="0" err="1" lang="en-US" sz="2400">
                <a:uFillTx/>
                <a:latin charset="0" pitchFamily="18" typeface="Times New Roman"/>
                <a:cs charset="0" pitchFamily="18" typeface="Times New Roman"/>
              </a:rPr>
              <a:t>polymorphneoclear</a:t>
            </a:r>
            <a:r>
              <a:rPr dirty="0" lang="en-US" sz="2400">
                <a:uFillTx/>
                <a:latin charset="0" pitchFamily="18" typeface="Times New Roman"/>
                <a:cs charset="0" pitchFamily="18" typeface="Times New Roman"/>
              </a:rPr>
              <a:t> leucocytes</a:t>
            </a:r>
            <a:endParaRPr dirty="0" lang="x-none" sz="2400">
              <a:uFillTx/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مستطيل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9552" y="188640"/>
            <a:ext cx="7848872" cy="120032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/>
            <a:r>
              <a:rPr b="1" dirty="0" lang="en-US" sz="3600">
                <a:uFillTx/>
              </a:rPr>
              <a:t>Bacterial meningitis: Pneumococcal Meningitis </a:t>
            </a:r>
            <a:endParaRPr dirty="0" lang="en-US" sz="36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28600"/>
            <a:ext cx="8305800" cy="6400800"/>
          </a:xfr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>
            <a:normAutofit fontScale="90000"/>
          </a:bodyPr>
          <a:lstStyle/>
          <a:p>
            <a:pPr lvl="0" rtl="0"/>
            <a:r>
              <a:rPr b="1" dirty="0" lang="en-US" sz="3200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>Bacterial meningitis:</a:t>
            </a:r>
            <a:br>
              <a:rPr b="1" dirty="0" lang="en-US" sz="3200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dirty="0" lang="en-US" sz="2400" u="sng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Pneumococcal </a:t>
            </a:r>
            <a:r>
              <a:rPr dirty="0" lang="en-US" sz="24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 </a:t>
            </a:r>
            <a:r>
              <a:rPr dirty="0" lang="en-US" sz="2400" u="sng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Meningitis</a:t>
            </a:r>
            <a:r>
              <a:rPr dirty="0" lang="x-none" sz="3300">
                <a:uFillTx/>
              </a:rPr>
              <a:t/>
            </a:r>
            <a:br>
              <a:rPr dirty="0" lang="x-none" sz="3300">
                <a:uFillTx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b="1" dirty="0" lang="en-US" sz="4000">
                <a:uFillTx/>
              </a:rPr>
              <a:t> </a:t>
            </a: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dirty="0" lang="en-US" sz="36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Culture on blood agar showing alpha-hemolytic colonies</a:t>
            </a:r>
            <a:r>
              <a:rPr b="1" dirty="0" lang="en-US" sz="5400">
                <a:uFillTx/>
              </a:rPr>
              <a:t/>
            </a:r>
            <a:br>
              <a:rPr b="1" dirty="0" lang="en-US" sz="5400">
                <a:uFillTx/>
              </a:rPr>
            </a:br>
            <a:r>
              <a:rPr dirty="0" lang="en-US" sz="36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z="36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b="1" dirty="0" lang="en-US" sz="4000">
                <a:uFillTx/>
              </a:rPr>
              <a:t/>
            </a:r>
            <a:br>
              <a:rPr b="1" dirty="0" lang="en-US" sz="4000">
                <a:uFillTx/>
              </a:rPr>
            </a:br>
            <a:r>
              <a:rPr b="1" dirty="0" lang="x-none" sz="4000">
                <a:uFillTx/>
              </a:rPr>
              <a:t> </a:t>
            </a:r>
            <a:r>
              <a:rPr b="1" dirty="0" lang="en-US" sz="4000">
                <a:uFillTx/>
              </a:rPr>
              <a:t/>
            </a:r>
            <a:br>
              <a:rPr b="1" dirty="0" lang="en-US" sz="4000">
                <a:uFillTx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>  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 id="1026" name="AutoShap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t0.gstatic.com/images?q=tbn:ANd9GcShrlu3qPrdlSi-O5ibUcN0_pxMde7vRbJIoSI5ts_V2AJG0CIuWQ" id="1028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t0.gstatic.com/images?q=tbn:ANd9GcShrlu3qPrdlSi-O5ibUcN0_pxMde7vRbJIoSI5ts_V2AJG0CIuWQ" id="1030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sm_alpha.jpg" id="10" name="عنصر نائب للمحتوى 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67000" y="1371600"/>
            <a:ext cx="3581400" cy="3546628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5280" y="152400"/>
            <a:ext cx="8503920" cy="6477000"/>
          </a:xfr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>
            <a:normAutofit fontScale="90000"/>
          </a:bodyPr>
          <a:lstStyle/>
          <a:p>
            <a:pPr lvl="0" rtl="0"/>
            <a:r>
              <a:rPr b="1" dirty="0" i="1" lang="en-US" sz="3200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>Bacterial meningitis:</a:t>
            </a:r>
            <a:br>
              <a:rPr b="1" dirty="0" i="1" lang="en-US" sz="3200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dirty="0" lang="en-US" sz="2400" u="sng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Pneumococcal </a:t>
            </a:r>
            <a:r>
              <a:rPr dirty="0" lang="en-US" sz="24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 </a:t>
            </a:r>
            <a:r>
              <a:rPr dirty="0" lang="en-US" sz="2400" u="sng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Meningitis</a:t>
            </a:r>
            <a:r>
              <a:rPr dirty="0" lang="x-none" sz="3300">
                <a:uFillTx/>
              </a:rPr>
              <a:t/>
            </a:r>
            <a:br>
              <a:rPr dirty="0" lang="x-none" sz="3300">
                <a:uFillTx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b="1" dirty="0" lang="en-US" sz="4000">
                <a:uFillTx/>
              </a:rPr>
              <a:t> </a:t>
            </a: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5400">
                <a:uFillTx/>
              </a:rPr>
              <a:t/>
            </a:r>
            <a:br>
              <a:rPr b="1" dirty="0" lang="en-US" sz="5400">
                <a:uFillTx/>
              </a:rPr>
            </a:br>
            <a:r>
              <a:rPr dirty="0" lang="en-US" sz="36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z="36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b="1" dirty="0" lang="en-US" sz="4000">
                <a:uFillTx/>
              </a:rPr>
              <a:t/>
            </a:r>
            <a:br>
              <a:rPr b="1" dirty="0" lang="en-US" sz="4000">
                <a:uFillTx/>
              </a:rPr>
            </a:br>
            <a:r>
              <a:rPr b="1" dirty="0" lang="x-none" sz="4000">
                <a:uFillTx/>
              </a:rPr>
              <a:t> </a:t>
            </a:r>
            <a:r>
              <a:rPr b="1" dirty="0" lang="en-US" sz="4000">
                <a:uFillTx/>
              </a:rPr>
              <a:t/>
            </a:r>
            <a:br>
              <a:rPr b="1" dirty="0" lang="en-US" sz="4000">
                <a:uFillTx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>  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 id="1026" name="AutoShap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t0.gstatic.com/images?q=tbn:ANd9GcShrlu3qPrdlSi-O5ibUcN0_pxMde7vRbJIoSI5ts_V2AJG0CIuWQ" id="1028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t0.gstatic.com/images?q=tbn:ANd9GcShrlu3qPrdlSi-O5ibUcN0_pxMde7vRbJIoSI5ts_V2AJG0CIuWQ" id="1030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student.ccbcmd.edu/courses/bio141/labmanua/lab14/images/pneumoind1.JPG" id="9" name="صورة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04520" y="1295400"/>
            <a:ext cx="3997960" cy="3948194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82880" y="5682585"/>
            <a:ext cx="8839200" cy="40011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>
              <a:spcBef>
                <a:spcPct val="50000"/>
              </a:spcBef>
              <a:defRPr>
                <a:uFillTx/>
              </a:defRPr>
            </a:pPr>
            <a:r>
              <a:rPr dirty="0" lang="en-US" sz="2000">
                <a:uFillTx/>
                <a:latin charset="0" panose="020E0802020502020306" pitchFamily="34" typeface="Berlin Sans FB Demi"/>
              </a:rPr>
              <a:t>OPTOCHIN SENSITIVE ALPHA-HAEMOLYTIC STREPOCOCCI 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student.ccbcmd.edu/courses/bio141/labmanua/lab14/images/pneumoind1.JPG" id="11" name="صورة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 cstate="print"/>
          <a:srcRect b="9963" l="38831" r="24294" t="59769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562600" y="2514600"/>
            <a:ext cx="2444095" cy="19812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مستطيل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2133600"/>
            <a:ext cx="7543800" cy="353943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dirty="0" lang="en-US" sz="3200">
                <a:uFillTx/>
              </a:rPr>
              <a:t>Mainly caused by </a:t>
            </a:r>
            <a:r>
              <a:rPr dirty="0" err="1" i="1" lang="en-US" sz="3200">
                <a:uFillTx/>
              </a:rPr>
              <a:t>Hemophilus</a:t>
            </a:r>
            <a:r>
              <a:rPr dirty="0" i="1" lang="en-US" sz="3200">
                <a:uFillTx/>
              </a:rPr>
              <a:t> influenzae</a:t>
            </a:r>
            <a:r>
              <a:rPr dirty="0" lang="en-US" sz="3200">
                <a:uFillTx/>
              </a:rPr>
              <a:t> type b</a:t>
            </a:r>
          </a:p>
          <a:p>
            <a:endParaRPr b="1" dirty="0" lang="en-US" sz="3200">
              <a:uFillTx/>
            </a:endParaRPr>
          </a:p>
          <a:p>
            <a:pPr lvl="0"/>
            <a:r>
              <a:rPr dirty="0" lang="en-US" sz="3200">
                <a:uFillTx/>
              </a:rPr>
              <a:t>Gram negative coccobacilli</a:t>
            </a:r>
          </a:p>
          <a:p>
            <a:pPr lvl="0"/>
            <a:r>
              <a:rPr dirty="0" lang="en-US" sz="3200">
                <a:uFillTx/>
              </a:rPr>
              <a:t>Requires X &amp; V growth factors for growth</a:t>
            </a:r>
          </a:p>
          <a:p>
            <a:r>
              <a:rPr dirty="0" lang="en-US" sz="3200">
                <a:uFillTx/>
              </a:rPr>
              <a:t>The  optimum growth temperature is 35°C - 37°C in 5% CO2</a:t>
            </a:r>
            <a:endParaRPr b="1" dirty="0" lang="en-US" sz="32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مستطيل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609600"/>
            <a:ext cx="7162800" cy="120032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/>
            <a:r>
              <a:rPr b="1" dirty="0" i="1" lang="en-US" sz="3600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>Bacterial meningitis:</a:t>
            </a:r>
            <a:endParaRPr b="1" dirty="0" lang="en-US" sz="3600">
              <a:uFillTx/>
            </a:endParaRPr>
          </a:p>
          <a:p>
            <a:pPr algn="ctr"/>
            <a:r>
              <a:rPr b="1" dirty="0" i="1" lang="en-US" sz="3600">
                <a:uFillTx/>
              </a:rPr>
              <a:t>H. influenza </a:t>
            </a:r>
            <a:r>
              <a:rPr b="1" dirty="0" lang="en-US" sz="3600">
                <a:uFillTx/>
              </a:rPr>
              <a:t>Meningitis</a:t>
            </a:r>
            <a:r>
              <a:rPr dirty="0" lang="en-US" sz="3600">
                <a:uFillTx/>
              </a:rPr>
              <a:t> </a:t>
            </a:r>
            <a:r>
              <a:rPr b="1" dirty="0" lang="en-US" sz="3600">
                <a:uFillTx/>
              </a:rPr>
              <a:t> 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2240" y="228599"/>
            <a:ext cx="8849360" cy="6297295"/>
          </a:xfr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>
            <a:normAutofit fontScale="90000"/>
          </a:bodyPr>
          <a:lstStyle/>
          <a:p>
            <a:pPr lvl="0" rtl="0"/>
            <a:r>
              <a:rPr b="1" dirty="0" lang="en-US" sz="3200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>Bacterial meningitis:</a:t>
            </a:r>
            <a:br>
              <a:rPr b="1" dirty="0" lang="en-US" sz="3200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b="1" dirty="0" lang="en-US" sz="3200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>   </a:t>
            </a:r>
            <a:r>
              <a:rPr dirty="0" i="1" lang="en-US" sz="2400" u="sng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H.</a:t>
            </a:r>
            <a:r>
              <a:rPr dirty="0" i="1" lang="en-US" sz="24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 </a:t>
            </a:r>
            <a:r>
              <a:rPr dirty="0" err="1" i="1" lang="en-US" sz="2400" u="sng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influenzae</a:t>
            </a:r>
            <a:r>
              <a:rPr dirty="0" lang="x-none" sz="3300">
                <a:uFillTx/>
              </a:rPr>
              <a:t/>
            </a:r>
            <a:br>
              <a:rPr dirty="0" lang="x-none" sz="3300">
                <a:uFillTx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b="1" dirty="0" lang="en-US" sz="4000">
                <a:uFillTx/>
              </a:rPr>
              <a:t> </a:t>
            </a: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dirty="0" lang="en-US" sz="3100">
                <a:solidFill>
                  <a:srgbClr val="000000"/>
                </a:solidFill>
                <a:uFillTx/>
                <a:latin charset="0" panose="020E0802020502020306" pitchFamily="34" typeface="Berlin Sans FB Demi"/>
              </a:rPr>
              <a:t>Microscopic </a:t>
            </a:r>
            <a:r>
              <a:rPr dirty="0" err="1" lang="en-US" sz="3100">
                <a:solidFill>
                  <a:srgbClr val="000000"/>
                </a:solidFill>
                <a:uFillTx/>
                <a:latin charset="0" panose="020E0802020502020306" pitchFamily="34" typeface="Berlin Sans FB Demi"/>
              </a:rPr>
              <a:t>Apearance</a:t>
            </a: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dirty="0" lang="en-US" sz="2200">
                <a:solidFill>
                  <a:srgbClr val="000000"/>
                </a:solidFill>
                <a:uFillTx/>
                <a:latin charset="0" panose="020E0602020502020306" pitchFamily="34" typeface="Berlin Sans FB"/>
              </a:rPr>
              <a:t>Direct gram stain of a CSF deposit shows </a:t>
            </a:r>
            <a:r>
              <a:rPr dirty="0" lang="en-US" sz="2200">
                <a:uFillTx/>
                <a:latin charset="0" panose="020E0602020502020306" pitchFamily="34" typeface="Berlin Sans FB"/>
              </a:rPr>
              <a:t>Gram-Negative </a:t>
            </a:r>
            <a:r>
              <a:rPr dirty="0" lang="en-US" sz="2200">
                <a:solidFill>
                  <a:schemeClr val="accent2">
                    <a:lumMod val="50000"/>
                  </a:schemeClr>
                </a:solidFill>
                <a:uFillTx/>
                <a:latin charset="0" panose="020E0602020502020306" pitchFamily="34" typeface="Berlin Sans FB"/>
              </a:rPr>
              <a:t>pleomorphic coccobacilli </a:t>
            </a:r>
            <a:r>
              <a:rPr dirty="0" lang="en-US" sz="2200">
                <a:uFillTx/>
                <a:latin charset="0" panose="020E0602020502020306" pitchFamily="34" typeface="Berlin Sans FB"/>
              </a:rPr>
              <a:t>with many </a:t>
            </a:r>
            <a:r>
              <a:rPr dirty="0" err="1" lang="en-US" sz="2200">
                <a:uFillTx/>
                <a:latin charset="0" panose="020E0602020502020306" pitchFamily="34" typeface="Berlin Sans FB"/>
              </a:rPr>
              <a:t>polymorphneuclear</a:t>
            </a:r>
            <a:r>
              <a:rPr dirty="0" lang="en-US" sz="2200">
                <a:uFillTx/>
                <a:latin charset="0" panose="020E0602020502020306" pitchFamily="34" typeface="Berlin Sans FB"/>
              </a:rPr>
              <a:t> leucocyte</a:t>
            </a: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5400">
                <a:uFillTx/>
              </a:rPr>
              <a:t/>
            </a:r>
            <a:br>
              <a:rPr b="1" dirty="0" lang="en-US" sz="5400">
                <a:uFillTx/>
              </a:rPr>
            </a:br>
            <a:r>
              <a:rPr dirty="0" lang="en-US" sz="36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z="36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b="1" dirty="0" lang="en-US" sz="4000">
                <a:uFillTx/>
              </a:rPr>
              <a:t/>
            </a:r>
            <a:br>
              <a:rPr b="1" dirty="0" lang="en-US" sz="4000">
                <a:uFillTx/>
              </a:rPr>
            </a:br>
            <a:r>
              <a:rPr b="1" dirty="0" lang="x-none" sz="4000">
                <a:uFillTx/>
              </a:rPr>
              <a:t> </a:t>
            </a:r>
            <a:r>
              <a:rPr b="1" dirty="0" lang="en-US" sz="4000">
                <a:uFillTx/>
              </a:rPr>
              <a:t/>
            </a:r>
            <a:br>
              <a:rPr b="1" dirty="0" lang="en-US" sz="4000">
                <a:uFillTx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>  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 id="1026" name="AutoShap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t0.gstatic.com/images?q=tbn:ANd9GcShrlu3qPrdlSi-O5ibUcN0_pxMde7vRbJIoSI5ts_V2AJG0CIuWQ" id="1028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t0.gstatic.com/images?q=tbn:ANd9GcShrlu3qPrdlSi-O5ibUcN0_pxMde7vRbJIoSI5ts_V2AJG0CIuWQ" id="1030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 cstate="print"/>
          <a:srcRect b="53406" l="13217" r="69265" t="25332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953000" y="1818640"/>
            <a:ext cx="3699344" cy="25908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 cstate="print"/>
          <a:srcRect b="3514" l="3795" r="4240" t="534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828800"/>
            <a:ext cx="3699344" cy="258064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4388" y="152400"/>
            <a:ext cx="8518612" cy="6477000"/>
          </a:xfr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>
            <a:normAutofit fontScale="90000"/>
          </a:bodyPr>
          <a:lstStyle/>
          <a:p>
            <a:pPr lvl="0" rtl="0"/>
            <a:r>
              <a:rPr b="1" dirty="0" lang="en-US" sz="3200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>Bacterial meningitis:</a:t>
            </a:r>
            <a:br>
              <a:rPr b="1" dirty="0" lang="en-US" sz="3200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b="1" dirty="0" lang="en-US" sz="32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  </a:t>
            </a:r>
            <a:r>
              <a:rPr dirty="0" i="1" lang="en-US" sz="2400" u="sng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H.</a:t>
            </a:r>
            <a:r>
              <a:rPr dirty="0" i="1" lang="en-US" sz="24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 </a:t>
            </a:r>
            <a:r>
              <a:rPr dirty="0" err="1" i="1" lang="en-US" sz="2400" u="sng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influenzae</a:t>
            </a:r>
            <a:r>
              <a:rPr dirty="0" lang="x-none" sz="3300">
                <a:uFillTx/>
              </a:rPr>
              <a:t/>
            </a:r>
            <a:br>
              <a:rPr dirty="0" lang="x-none" sz="3300">
                <a:uFillTx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b="1" dirty="0" lang="en-US" sz="4000">
                <a:uFillTx/>
              </a:rPr>
              <a:t> </a:t>
            </a: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5400">
                <a:uFillTx/>
              </a:rPr>
              <a:t/>
            </a:r>
            <a:br>
              <a:rPr b="1" dirty="0" lang="en-US" sz="5400">
                <a:uFillTx/>
              </a:rPr>
            </a:br>
            <a:r>
              <a:rPr dirty="0" lang="en-US" sz="36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z="36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b="1" dirty="0" lang="en-US" sz="4000">
                <a:uFillTx/>
              </a:rPr>
              <a:t/>
            </a:r>
            <a:br>
              <a:rPr b="1" dirty="0" lang="en-US" sz="4000">
                <a:uFillTx/>
              </a:rPr>
            </a:br>
            <a:r>
              <a:rPr b="1" dirty="0" lang="x-none" sz="4000">
                <a:uFillTx/>
              </a:rPr>
              <a:t> </a:t>
            </a:r>
            <a:r>
              <a:rPr b="1" dirty="0" lang="en-US" sz="4000">
                <a:uFillTx/>
              </a:rPr>
              <a:t/>
            </a:r>
            <a:br>
              <a:rPr b="1" dirty="0" lang="en-US" sz="4000">
                <a:uFillTx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>  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 id="1026" name="AutoShap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t0.gstatic.com/images?q=tbn:ANd9GcShrlu3qPrdlSi-O5ibUcN0_pxMde7vRbJIoSI5ts_V2AJG0CIuWQ" id="1028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t0.gstatic.com/images?q=tbn:ANd9GcShrlu3qPrdlSi-O5ibUcN0_pxMde7vRbJIoSI5ts_V2AJG0CIuWQ" id="1030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" y="5181600"/>
            <a:ext cx="8839200" cy="1015663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>
              <a:spcBef>
                <a:spcPct val="50000"/>
              </a:spcBef>
              <a:defRPr>
                <a:uFillTx/>
              </a:defRPr>
            </a:pPr>
            <a:r>
              <a:rPr dirty="0" lang="en-US" sz="2400">
                <a:uFillTx/>
                <a:latin charset="0" panose="020E0802020502020306" pitchFamily="34" typeface="Berlin Sans FB Demi"/>
              </a:rPr>
              <a:t>Culture on chocolate agar</a:t>
            </a:r>
          </a:p>
          <a:p>
            <a:pPr algn="ctr">
              <a:spcBef>
                <a:spcPct val="50000"/>
              </a:spcBef>
              <a:defRPr>
                <a:uFillTx/>
              </a:defRPr>
            </a:pPr>
            <a:endParaRPr dirty="0" lang="en-US" sz="2400">
              <a:uFillTx/>
              <a:latin charset="0" panose="020E0802020502020306" pitchFamily="34" typeface="Berlin Sans FB Demi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F:\scaned from book\scan0007.jpg" id="10" name="Picture 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 b="25270" l="7946" r="18295" t="14071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048000" y="1556792"/>
            <a:ext cx="3384376" cy="3096344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11267" y="-4303857"/>
            <a:ext cx="91440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pPr algn="ctr"/>
            <a:r>
              <a:rPr dirty="0" lang="en-US" sz="4800" u="sng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B0A04020102020204" pitchFamily="34" typeface="Arial Black"/>
              </a:rPr>
              <a:t>CASE 1</a:t>
            </a:r>
            <a:r>
              <a:rPr dirty="0" lang="en-US" sz="48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B0A04020102020204" pitchFamily="34" typeface="Arial Black"/>
              </a:rPr>
              <a:t> </a:t>
            </a:r>
            <a:endParaRPr dirty="0" lang="x-none" sz="4800">
              <a:solidFill>
                <a:schemeClr val="tx1">
                  <a:lumMod val="65000"/>
                  <a:lumOff val="35000"/>
                </a:schemeClr>
              </a:solidFill>
              <a:uFillTx/>
              <a:latin charset="0" panose="020B0A04020102020204" pitchFamily="34" typeface="Arial Black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1143000"/>
            <a:ext cx="6172200" cy="4756341"/>
          </a:xfr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40000" lnSpcReduction="20000"/>
          </a:bodyPr>
          <a:lstStyle/>
          <a:p>
            <a:pPr algn="l" indent="-7938" marL="273050" rtl="0">
              <a:buNone/>
            </a:pPr>
            <a:endParaRPr dirty="0" lang="en-US" sz="3800">
              <a:uFillTx/>
              <a:latin charset="0" panose="020B0604020202020204" pitchFamily="34" typeface="Microsoft Sans Serif"/>
              <a:cs charset="0" panose="020B0604020202020204" pitchFamily="34" typeface="Microsoft Sans Serif"/>
            </a:endParaRPr>
          </a:p>
          <a:p>
            <a:pPr algn="l" indent="-7938" marL="273050" rtl="0">
              <a:buNone/>
            </a:pPr>
            <a:r>
              <a:rPr dirty="0" lang="en-US" sz="51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A 15-year-old healthy male visited emergency room presenting with fever, headache, vomiting and drowsiness. Physical examination showed </a:t>
            </a:r>
            <a:r>
              <a:rPr b="1" dirty="0" lang="en-US" sz="5100">
                <a:solidFill>
                  <a:schemeClr val="accent2">
                    <a:lumMod val="75000"/>
                  </a:schemeClr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decreased level of consciousness</a:t>
            </a:r>
            <a:r>
              <a:rPr dirty="0" lang="en-US" sz="5100">
                <a:solidFill>
                  <a:schemeClr val="accent2">
                    <a:lumMod val="75000"/>
                  </a:schemeClr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, </a:t>
            </a:r>
            <a:r>
              <a:rPr b="1" dirty="0" lang="en-US" sz="5100">
                <a:solidFill>
                  <a:schemeClr val="accent2">
                    <a:lumMod val="75000"/>
                  </a:schemeClr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neck stiffness</a:t>
            </a:r>
            <a:r>
              <a:rPr dirty="0" lang="en-US" sz="5100">
                <a:solidFill>
                  <a:schemeClr val="accent2">
                    <a:lumMod val="75000"/>
                  </a:schemeClr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, </a:t>
            </a:r>
            <a:r>
              <a:rPr b="1" dirty="0" lang="en-US" sz="5100">
                <a:solidFill>
                  <a:schemeClr val="accent2">
                    <a:lumMod val="75000"/>
                  </a:schemeClr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skin rash </a:t>
            </a:r>
            <a:r>
              <a:rPr dirty="0" lang="en-US" sz="5100">
                <a:solidFill>
                  <a:schemeClr val="tx1"/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and</a:t>
            </a:r>
            <a:r>
              <a:rPr dirty="0" lang="en-US" sz="5100">
                <a:solidFill>
                  <a:schemeClr val="accent2">
                    <a:lumMod val="75000"/>
                  </a:schemeClr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 </a:t>
            </a:r>
            <a:r>
              <a:rPr b="1" dirty="0" lang="en-US" sz="5100">
                <a:solidFill>
                  <a:schemeClr val="accent2">
                    <a:lumMod val="75000"/>
                  </a:schemeClr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high temperature </a:t>
            </a:r>
            <a:r>
              <a:rPr dirty="0" lang="en-US" sz="5100">
                <a:solidFill>
                  <a:schemeClr val="accent2">
                    <a:lumMod val="75000"/>
                  </a:schemeClr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(38</a:t>
            </a:r>
            <a:r>
              <a:rPr dirty="0" lang="en-US" sz="5100">
                <a:solidFill>
                  <a:schemeClr val="accent2">
                    <a:lumMod val="75000"/>
                  </a:schemeClr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  <a:sym typeface="Symbol"/>
              </a:rPr>
              <a:t>c</a:t>
            </a:r>
            <a:r>
              <a:rPr dirty="0" lang="en-US" sz="5100">
                <a:solidFill>
                  <a:schemeClr val="accent2">
                    <a:lumMod val="75000"/>
                  </a:schemeClr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)</a:t>
            </a:r>
            <a:r>
              <a:rPr dirty="0" lang="en-US" sz="51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. Cerebrospinal fluid (CSF) examination revealed opening pressure of 210 cm H2O. </a:t>
            </a:r>
          </a:p>
          <a:p>
            <a:pPr algn="l" indent="-7938" marL="273050" rtl="0">
              <a:buNone/>
            </a:pPr>
            <a:endParaRPr dirty="0" lang="en-US" sz="5100">
              <a:uFillTx/>
              <a:latin charset="0" panose="020B0604020202020204" pitchFamily="34" typeface="Microsoft Sans Serif"/>
              <a:cs charset="0" panose="020B0604020202020204" pitchFamily="34" typeface="Microsoft Sans Serif"/>
            </a:endParaRPr>
          </a:p>
          <a:p>
            <a:pPr algn="l" indent="-7938" marL="273050" rtl="0">
              <a:buNone/>
            </a:pPr>
            <a:r>
              <a:rPr dirty="0" lang="en-US" sz="51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The doctor in the emergency department takes a detailed history and conducts a clinical examination. Because of clinical findings, he decides to do a lumber puncture.  </a:t>
            </a:r>
            <a:r>
              <a:rPr b="1" dirty="0" lang="en-US" sz="5100" u="sng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The results of the lumber puncture are shown below:</a:t>
            </a:r>
            <a:endParaRPr b="1" dirty="0" lang="en-US" sz="5100" u="sng">
              <a:uFillTx/>
              <a:latin charset="0" pitchFamily="18" typeface="Footlight MT Light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6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553200" y="1360714"/>
            <a:ext cx="2280444" cy="19812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7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629400" y="4169231"/>
            <a:ext cx="2280444" cy="173011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" y="152400"/>
            <a:ext cx="8839200" cy="6477000"/>
          </a:xfr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>
            <a:normAutofit fontScale="90000"/>
          </a:bodyPr>
          <a:lstStyle/>
          <a:p>
            <a:pPr lvl="0" rtl="0"/>
            <a:r>
              <a:rPr b="1" dirty="0" lang="en-US" sz="3200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>Bacterial meningitis:</a:t>
            </a:r>
            <a:br>
              <a:rPr b="1" dirty="0" lang="en-US" sz="3200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dirty="0" i="1" lang="en-US" sz="2400" u="sng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H.</a:t>
            </a:r>
            <a:r>
              <a:rPr dirty="0" i="1" lang="en-US" sz="24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 </a:t>
            </a:r>
            <a:r>
              <a:rPr dirty="0" err="1" i="1" lang="en-US" sz="2400" u="sng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influenzae</a:t>
            </a:r>
            <a:r>
              <a:rPr dirty="0" lang="x-none" sz="3300">
                <a:uFillTx/>
              </a:rPr>
              <a:t/>
            </a:r>
            <a:br>
              <a:rPr dirty="0" lang="x-none" sz="3300">
                <a:uFillTx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b="1" dirty="0" lang="en-US" sz="4000">
                <a:uFillTx/>
              </a:rPr>
              <a:t> </a:t>
            </a: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5400">
                <a:uFillTx/>
              </a:rPr>
              <a:t/>
            </a:r>
            <a:br>
              <a:rPr b="1" dirty="0" lang="en-US" sz="5400">
                <a:uFillTx/>
              </a:rPr>
            </a:br>
            <a:r>
              <a:rPr dirty="0" lang="en-US" sz="36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z="36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b="1" dirty="0" lang="en-US" sz="4000">
                <a:uFillTx/>
              </a:rPr>
              <a:t/>
            </a:r>
            <a:br>
              <a:rPr b="1" dirty="0" lang="en-US" sz="4000">
                <a:uFillTx/>
              </a:rPr>
            </a:br>
            <a:r>
              <a:rPr b="1" dirty="0" lang="x-none" sz="4000">
                <a:uFillTx/>
              </a:rPr>
              <a:t> </a:t>
            </a:r>
            <a:r>
              <a:rPr b="1" dirty="0" lang="en-US" sz="4000">
                <a:uFillTx/>
              </a:rPr>
              <a:t/>
            </a:r>
            <a:br>
              <a:rPr b="1" dirty="0" lang="en-US" sz="4000">
                <a:uFillTx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>  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 id="1026" name="AutoShap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t0.gstatic.com/images?q=tbn:ANd9GcShrlu3qPrdlSi-O5ibUcN0_pxMde7vRbJIoSI5ts_V2AJG0CIuWQ" id="1028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t0.gstatic.com/images?q=tbn:ANd9GcShrlu3qPrdlSi-O5ibUcN0_pxMde7vRbJIoSI5ts_V2AJG0CIuWQ" id="1030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" y="5181600"/>
            <a:ext cx="8839200" cy="138499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>
              <a:spcBef>
                <a:spcPct val="50000"/>
              </a:spcBef>
              <a:defRPr>
                <a:uFillTx/>
              </a:defRPr>
            </a:pPr>
            <a:r>
              <a:rPr dirty="0" lang="en-US" sz="2400">
                <a:uFillTx/>
                <a:latin charset="0" panose="020E0802020502020306" pitchFamily="34" typeface="Berlin Sans FB Demi"/>
              </a:rPr>
              <a:t>Culture on Nutrient  agar</a:t>
            </a:r>
          </a:p>
          <a:p>
            <a:pPr algn="ctr">
              <a:spcBef>
                <a:spcPct val="50000"/>
              </a:spcBef>
              <a:defRPr>
                <a:uFillTx/>
              </a:defRPr>
            </a:pPr>
            <a:r>
              <a:rPr dirty="0" lang="en-US" sz="2000">
                <a:uFillTx/>
                <a:latin charset="0" panose="020E0602020502020306" pitchFamily="34" typeface="Berlin Sans FB"/>
              </a:rPr>
              <a:t>H. </a:t>
            </a:r>
            <a:r>
              <a:rPr dirty="0" err="1" lang="en-US" sz="2000">
                <a:uFillTx/>
                <a:latin charset="0" panose="020E0602020502020306" pitchFamily="34" typeface="Berlin Sans FB"/>
              </a:rPr>
              <a:t>influenzae</a:t>
            </a:r>
            <a:r>
              <a:rPr dirty="0" lang="en-US" sz="2000">
                <a:uFillTx/>
                <a:latin charset="0" panose="020E0602020502020306" pitchFamily="34" typeface="Berlin Sans FB"/>
              </a:rPr>
              <a:t> :Growth </a:t>
            </a:r>
            <a:r>
              <a:rPr dirty="0" err="1" lang="en-US" sz="2000">
                <a:uFillTx/>
                <a:latin charset="0" panose="020E0602020502020306" pitchFamily="34" typeface="Berlin Sans FB"/>
              </a:rPr>
              <a:t>arround</a:t>
            </a:r>
            <a:r>
              <a:rPr dirty="0" lang="en-US" sz="2000">
                <a:uFillTx/>
                <a:latin charset="0" panose="020E0602020502020306" pitchFamily="34" typeface="Berlin Sans FB"/>
              </a:rPr>
              <a:t> XV factors( requires both factors XV)</a:t>
            </a:r>
          </a:p>
          <a:p>
            <a:pPr algn="ctr">
              <a:spcBef>
                <a:spcPct val="50000"/>
              </a:spcBef>
              <a:defRPr>
                <a:uFillTx/>
              </a:defRPr>
            </a:pPr>
            <a:r>
              <a:rPr dirty="0" lang="en-US" sz="2000">
                <a:uFillTx/>
                <a:latin charset="0" panose="020E0602020502020306" pitchFamily="34" typeface="Berlin Sans FB"/>
              </a:rPr>
              <a:t> no growth </a:t>
            </a:r>
            <a:r>
              <a:rPr dirty="0" err="1" lang="en-US" sz="2000">
                <a:uFillTx/>
                <a:latin charset="0" panose="020E0602020502020306" pitchFamily="34" typeface="Berlin Sans FB"/>
              </a:rPr>
              <a:t>arround</a:t>
            </a:r>
            <a:r>
              <a:rPr dirty="0" lang="en-US" sz="2000">
                <a:uFillTx/>
                <a:latin charset="0" panose="020E0602020502020306" pitchFamily="34" typeface="Berlin Sans FB"/>
              </a:rPr>
              <a:t> X or V alone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farm8.staticflickr.com/7010/6751955851_c08c49d142_z.jpg" id="8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971800" y="1524000"/>
            <a:ext cx="2952328" cy="2952328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" y="152400"/>
            <a:ext cx="8839200" cy="6477000"/>
          </a:xfr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>
            <a:normAutofit fontScale="90000"/>
          </a:bodyPr>
          <a:lstStyle/>
          <a:p>
            <a:pPr lvl="0" rtl="0"/>
            <a:r>
              <a:rPr b="1" dirty="0" lang="en-US" sz="3200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>Bacterial meningitis:</a:t>
            </a:r>
            <a:br>
              <a:rPr b="1" dirty="0" lang="en-US" sz="3200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dirty="0" i="1" lang="en-US" sz="2400" u="sng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H.</a:t>
            </a:r>
            <a:r>
              <a:rPr dirty="0" i="1" lang="en-US" sz="24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 </a:t>
            </a:r>
            <a:r>
              <a:rPr dirty="0" err="1" i="1" lang="en-US" sz="2400" u="sng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influenzae</a:t>
            </a:r>
            <a:r>
              <a:rPr dirty="0" lang="x-none" sz="3300">
                <a:uFillTx/>
              </a:rPr>
              <a:t/>
            </a:r>
            <a:br>
              <a:rPr dirty="0" lang="x-none" sz="3300">
                <a:uFillTx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b="1" dirty="0" lang="en-US" sz="4000">
                <a:uFillTx/>
              </a:rPr>
              <a:t> </a:t>
            </a: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3100">
                <a:uFillTx/>
              </a:rPr>
              <a:t/>
            </a:r>
            <a:br>
              <a:rPr b="1" dirty="0" lang="en-US" sz="3100">
                <a:uFillTx/>
              </a:rPr>
            </a:br>
            <a:r>
              <a:rPr b="1" dirty="0" lang="en-US" sz="5400">
                <a:uFillTx/>
              </a:rPr>
              <a:t/>
            </a:r>
            <a:br>
              <a:rPr b="1" dirty="0" lang="en-US" sz="5400">
                <a:uFillTx/>
              </a:rPr>
            </a:br>
            <a:r>
              <a:rPr dirty="0" lang="en-US" sz="36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z="36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b="1" dirty="0" lang="en-US" sz="4000">
                <a:uFillTx/>
              </a:rPr>
              <a:t/>
            </a:r>
            <a:br>
              <a:rPr b="1" dirty="0" lang="en-US" sz="4000">
                <a:uFillTx/>
              </a:rPr>
            </a:br>
            <a:r>
              <a:rPr b="1" dirty="0" lang="x-none" sz="4000">
                <a:uFillTx/>
              </a:rPr>
              <a:t> </a:t>
            </a:r>
            <a:r>
              <a:rPr b="1" dirty="0" lang="en-US" sz="4000">
                <a:uFillTx/>
              </a:rPr>
              <a:t/>
            </a:r>
            <a:br>
              <a:rPr b="1" dirty="0" lang="en-US" sz="4000">
                <a:uFillTx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/>
            </a:r>
            <a:br>
              <a:rPr dirty="0" lang="en-US" sz="3800">
                <a:uFillTx/>
                <a:latin charset="0" pitchFamily="34" typeface="Arial Rounded MT Bold"/>
                <a:cs typeface="+mj-cs"/>
              </a:rPr>
            </a:br>
            <a:r>
              <a:rPr dirty="0" lang="en-US" sz="3800">
                <a:uFillTx/>
                <a:latin charset="0" pitchFamily="34" typeface="Arial Rounded MT Bold"/>
                <a:cs typeface="+mj-cs"/>
              </a:rPr>
              <a:t>  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 id="1026" name="AutoShap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t0.gstatic.com/images?q=tbn:ANd9GcShrlu3qPrdlSi-O5ibUcN0_pxMde7vRbJIoSI5ts_V2AJG0CIuWQ" id="1028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t0.gstatic.com/images?q=tbn:ANd9GcShrlu3qPrdlSi-O5ibUcN0_pxMde7vRbJIoSI5ts_V2AJG0CIuWQ" id="1030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" y="5181600"/>
            <a:ext cx="8839200" cy="172354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>
              <a:spcBef>
                <a:spcPct val="50000"/>
              </a:spcBef>
              <a:defRPr>
                <a:uFillTx/>
              </a:defRPr>
            </a:pPr>
            <a:r>
              <a:rPr dirty="0" lang="en-US" sz="2400">
                <a:uFillTx/>
                <a:latin charset="0" panose="020E0802020502020306" pitchFamily="34" typeface="Berlin Sans FB Demi"/>
              </a:rPr>
              <a:t>Culture on Blood agar</a:t>
            </a:r>
          </a:p>
          <a:p>
            <a:pPr algn="ctr">
              <a:spcBef>
                <a:spcPct val="50000"/>
              </a:spcBef>
              <a:defRPr>
                <a:uFillTx/>
              </a:defRPr>
            </a:pPr>
            <a:r>
              <a:rPr dirty="0" lang="en-US" sz="2000">
                <a:uFillTx/>
                <a:latin charset="0" panose="020E0602020502020306" pitchFamily="34" typeface="Berlin Sans FB"/>
              </a:rPr>
              <a:t>Growth on blood agar showing </a:t>
            </a:r>
            <a:r>
              <a:rPr b="1" dirty="0" err="1" lang="en-US" sz="2800">
                <a:solidFill>
                  <a:schemeClr val="accent2">
                    <a:lumMod val="50000"/>
                  </a:schemeClr>
                </a:solidFill>
                <a:uFillTx/>
                <a:latin charset="0" panose="020E0602020502020306" pitchFamily="34" typeface="Berlin Sans FB"/>
              </a:rPr>
              <a:t>satellitisim</a:t>
            </a:r>
            <a:r>
              <a:rPr dirty="0" lang="en-US" sz="2000">
                <a:uFillTx/>
                <a:latin charset="0" panose="020E0602020502020306" pitchFamily="34" typeface="Berlin Sans FB"/>
              </a:rPr>
              <a:t> adjacent to a streak of             </a:t>
            </a:r>
            <a:r>
              <a:rPr dirty="0" i="1" lang="en-US" sz="2000">
                <a:uFillTx/>
                <a:latin charset="0" panose="020E0602020502020306" pitchFamily="34" typeface="Berlin Sans FB"/>
              </a:rPr>
              <a:t>S. </a:t>
            </a:r>
            <a:r>
              <a:rPr dirty="0" err="1" i="1" lang="en-US" sz="2000">
                <a:uFillTx/>
                <a:latin charset="0" panose="020E0602020502020306" pitchFamily="34" typeface="Berlin Sans FB"/>
              </a:rPr>
              <a:t>aureus</a:t>
            </a:r>
            <a:r>
              <a:rPr dirty="0" lang="en-US" sz="2000">
                <a:uFillTx/>
                <a:latin charset="0" panose="020E0602020502020306" pitchFamily="34" typeface="Berlin Sans FB"/>
              </a:rPr>
              <a:t>. </a:t>
            </a:r>
            <a:r>
              <a:rPr dirty="0" i="1" lang="en-US" sz="2000">
                <a:uFillTx/>
                <a:latin charset="0" panose="020E0602020502020306" pitchFamily="34" typeface="Berlin Sans FB"/>
              </a:rPr>
              <a:t>S. </a:t>
            </a:r>
            <a:r>
              <a:rPr dirty="0" err="1" i="1" lang="en-US" sz="2000">
                <a:uFillTx/>
                <a:latin charset="0" panose="020E0602020502020306" pitchFamily="34" typeface="Berlin Sans FB"/>
              </a:rPr>
              <a:t>aureus</a:t>
            </a:r>
            <a:r>
              <a:rPr dirty="0" i="1" lang="en-US" sz="2000">
                <a:uFillTx/>
                <a:latin charset="0" panose="020E0602020502020306" pitchFamily="34" typeface="Berlin Sans FB"/>
              </a:rPr>
              <a:t> </a:t>
            </a:r>
            <a:r>
              <a:rPr dirty="0" lang="en-US" sz="2000">
                <a:uFillTx/>
                <a:latin charset="0" panose="020E0602020502020306" pitchFamily="34" typeface="Berlin Sans FB"/>
              </a:rPr>
              <a:t>producing surplus factor increasing growth of adjacent </a:t>
            </a:r>
            <a:r>
              <a:rPr dirty="0" i="1" lang="en-US" sz="2000">
                <a:uFillTx/>
                <a:latin charset="0" panose="020E0602020502020306" pitchFamily="34" typeface="Berlin Sans FB"/>
              </a:rPr>
              <a:t>H .</a:t>
            </a:r>
            <a:r>
              <a:rPr dirty="0" err="1" i="1" lang="en-US" sz="2000">
                <a:uFillTx/>
                <a:latin charset="0" panose="020E0602020502020306" pitchFamily="34" typeface="Berlin Sans FB"/>
              </a:rPr>
              <a:t>influenzae</a:t>
            </a:r>
            <a:endParaRPr dirty="0" i="1" lang="en-US" sz="2000">
              <a:uFillTx/>
              <a:latin charset="0" panose="020E0602020502020306" pitchFamily="34" typeface="Berlin Sans FB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rot="5400000">
            <a:off x="2895600" y="1447800"/>
            <a:ext cx="3622296" cy="32766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bp0.blogger.com/_8zA0UAJjJ5s/R19kq9IAS1I/AAAAAAAAAMQ/ZrVy7GdsYaM/s320/e.coli+mac%27s.jpg" id="5" name="BLOGGER_PHOTO_ID_514293998860581563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 l="9028" r="11458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28600" y="2438400"/>
            <a:ext cx="3528391" cy="288032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Rectang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5486400"/>
            <a:ext cx="4896544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fontAlgn="base" lvl="0">
              <a:spcBef>
                <a:spcPct val="0"/>
              </a:spcBef>
              <a:spcAft>
                <a:spcPct val="0"/>
              </a:spcAft>
            </a:pPr>
            <a:r>
              <a:rPr b="0" baseline="0" cap="none" dirty="0" i="1" kumimoji="0" lang="en-US" normalizeH="0" strike="noStrike" sz="2400" u="none">
                <a:ln>
                  <a:noFill/>
                </a:ln>
                <a:solidFill>
                  <a:schemeClr val="tx1"/>
                </a:solidFill>
                <a:effectLst/>
                <a:uFillTx/>
                <a:latin charset="0" pitchFamily="34" typeface="Verdana"/>
                <a:ea charset="0" pitchFamily="34" typeface="Calibri"/>
                <a:cs charset="0" pitchFamily="34" typeface="Arial"/>
              </a:rPr>
              <a:t>Escherichia coli</a:t>
            </a:r>
            <a:r>
              <a:rPr b="0" baseline="0" cap="none" dirty="0" i="0" kumimoji="0" lang="en-US" normalizeH="0" strike="noStrike" sz="2400" u="none">
                <a:ln>
                  <a:noFill/>
                </a:ln>
                <a:solidFill>
                  <a:schemeClr val="tx1"/>
                </a:solidFill>
                <a:effectLst/>
                <a:uFillTx/>
                <a:latin charset="0" pitchFamily="34" typeface="Verdana"/>
                <a:ea charset="0" pitchFamily="34" typeface="Calibri"/>
                <a:cs charset="0" pitchFamily="34" typeface="Arial"/>
              </a:rPr>
              <a:t> on MacConkey agar plate:</a:t>
            </a:r>
            <a:r>
              <a:rPr b="0" baseline="0" cap="none" dirty="0" i="0" kumimoji="0" lang="en-US" normalizeH="0" strike="noStrike" u="none">
                <a:ln>
                  <a:noFill/>
                </a:ln>
                <a:solidFill>
                  <a:schemeClr val="tx1"/>
                </a:solidFill>
                <a:effectLst/>
                <a:uFillTx/>
                <a:latin charset="0" pitchFamily="34" typeface="Verdana"/>
                <a:ea charset="0" pitchFamily="34" typeface="Calibri"/>
                <a:cs charset="0" pitchFamily="34" typeface="Arial"/>
              </a:rPr>
              <a:t> </a:t>
            </a:r>
            <a:r>
              <a:rPr b="0" baseline="0" cap="none" dirty="0" i="0" kumimoji="0" lang="en-US" normalizeH="0" strike="noStrike" sz="2400" u="none">
                <a:ln>
                  <a:noFill/>
                </a:ln>
                <a:solidFill>
                  <a:schemeClr val="tx1"/>
                </a:solidFill>
                <a:effectLst/>
                <a:uFillTx/>
                <a:latin charset="0" pitchFamily="34" typeface="Verdana"/>
                <a:ea charset="0" pitchFamily="34" typeface="Calibri"/>
                <a:cs charset="0" pitchFamily="34" typeface="Arial"/>
              </a:rPr>
              <a:t>appear pink as they ferment lactose </a:t>
            </a:r>
            <a:endParaRPr b="0" baseline="0" cap="none" dirty="0" i="0" kumimoji="0" lang="en-US" normalizeH="0" strike="noStrike" sz="2400" u="none">
              <a:ln>
                <a:noFill/>
              </a:ln>
              <a:solidFill>
                <a:schemeClr val="tx1"/>
              </a:solidFill>
              <a:effectLst/>
              <a:uFillTx/>
              <a:latin charset="0" pitchFamily="34" typeface="Arial"/>
              <a:cs charset="0" pitchFamily="34" typeface="Arial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alexmedonline.com/students/alexmed/subjects/microbiology/microscopicatlas/ypgs.jpg" id="7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410200" y="3048000"/>
            <a:ext cx="3207547" cy="244827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مستطيل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87616" y="5638800"/>
            <a:ext cx="3456384" cy="830997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 lvl="0">
              <a:spcBef>
                <a:spcPct val="0"/>
              </a:spcBef>
              <a:defRPr>
                <a:uFillTx/>
              </a:defRPr>
            </a:pPr>
            <a:r>
              <a:rPr b="1" dirty="0" lang="en-US" sz="2400">
                <a:uFillTx/>
              </a:rPr>
              <a:t>gram negative bacilli</a:t>
            </a:r>
            <a:r>
              <a:rPr dirty="0" lang="en-US" sz="2400">
                <a:uFillTx/>
              </a:rPr>
              <a:t/>
            </a:r>
            <a:br>
              <a:rPr dirty="0" lang="en-US" sz="2400">
                <a:uFillTx/>
              </a:rPr>
            </a:b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مستطيل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1371600"/>
            <a:ext cx="8064896" cy="954107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lvl="0"/>
            <a:r>
              <a:rPr dirty="0" lang="en-US" sz="2800">
                <a:uFillTx/>
              </a:rPr>
              <a:t>Neonatal meningitis is most common due to</a:t>
            </a:r>
          </a:p>
          <a:p>
            <a:r>
              <a:rPr dirty="0" lang="en-US" sz="2800">
                <a:uFillTx/>
              </a:rPr>
              <a:t>Colonization of infants with </a:t>
            </a:r>
            <a:r>
              <a:rPr dirty="0" i="1" lang="en-US" sz="2800">
                <a:uFillTx/>
              </a:rPr>
              <a:t>E. coli</a:t>
            </a:r>
            <a:r>
              <a:rPr dirty="0" lang="en-US" sz="2800">
                <a:uFillTx/>
              </a:rPr>
              <a:t> at delivery is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مستطيل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609600"/>
            <a:ext cx="7920880" cy="646331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lang="en-US" sz="3600">
                <a:uFillTx/>
              </a:rPr>
              <a:t>Bacterial meningitis: </a:t>
            </a:r>
            <a:r>
              <a:rPr b="1" dirty="0" i="1" lang="en-US" sz="3600">
                <a:uFillTx/>
              </a:rPr>
              <a:t>E. coli </a:t>
            </a:r>
            <a:endParaRPr dirty="0" i="1" lang="en-US" sz="36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-762000"/>
            <a:ext cx="9144000" cy="1828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pPr algn="ctr"/>
            <a:r>
              <a:rPr dirty="0" lang="x-none" sz="4400">
                <a:solidFill>
                  <a:schemeClr val="accent3">
                    <a:lumMod val="50000"/>
                  </a:schemeClr>
                </a:solidFill>
                <a:uFillTx/>
                <a:latin charset="0" pitchFamily="18" typeface="Elephant"/>
              </a:rPr>
              <a:t/>
            </a:r>
            <a:br>
              <a:rPr dirty="0" lang="x-none" sz="4400">
                <a:solidFill>
                  <a:schemeClr val="accent3">
                    <a:lumMod val="50000"/>
                  </a:schemeClr>
                </a:solidFill>
                <a:uFillTx/>
                <a:latin charset="0" pitchFamily="18" typeface="Elephant"/>
              </a:rPr>
            </a:br>
            <a:r>
              <a:rPr dirty="0" lang="en-US" sz="4400">
                <a:solidFill>
                  <a:schemeClr val="accent3">
                    <a:lumMod val="50000"/>
                  </a:schemeClr>
                </a:solidFill>
                <a:uFillTx/>
                <a:latin charset="0" pitchFamily="18" typeface="Elephant"/>
              </a:rPr>
              <a:t/>
            </a:r>
            <a:br>
              <a:rPr dirty="0" lang="en-US" sz="4400">
                <a:solidFill>
                  <a:schemeClr val="accent3">
                    <a:lumMod val="50000"/>
                  </a:schemeClr>
                </a:solidFill>
                <a:uFillTx/>
                <a:latin charset="0" pitchFamily="18" typeface="Elephant"/>
              </a:rPr>
            </a:br>
            <a:r>
              <a:rPr dirty="0" lang="en-US" sz="4800" u="sng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B0A04020102020204" pitchFamily="34" typeface="Arial Black"/>
              </a:rPr>
              <a:t>CASE 2</a:t>
            </a:r>
            <a:endParaRPr dirty="0" lang="x-none" sz="4800" u="sng">
              <a:solidFill>
                <a:schemeClr val="tx1">
                  <a:lumMod val="65000"/>
                  <a:lumOff val="35000"/>
                </a:schemeClr>
              </a:solidFill>
              <a:uFillTx/>
              <a:latin charset="0" panose="020B0A04020102020204" pitchFamily="34" typeface="Arial Black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1143000"/>
            <a:ext cx="8610600" cy="5334000"/>
          </a:xfrm>
          <a:solidFill>
            <a:schemeClr val="bg1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just" indent="-7938" marL="273050" rtl="0">
              <a:buNone/>
            </a:pPr>
            <a:r>
              <a:rPr dirty="0" lang="en-US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A </a:t>
            </a:r>
            <a:r>
              <a:rPr dirty="0" lang="en-US">
                <a:solidFill>
                  <a:schemeClr val="accent2">
                    <a:lumMod val="75000"/>
                  </a:schemeClr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10-year</a:t>
            </a:r>
            <a:r>
              <a:rPr dirty="0" lang="en-US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 old boy is brought to the emergency department (A&amp;E) at King Khalid Hospital accompanied by his mother. He has </a:t>
            </a:r>
            <a:r>
              <a:rPr dirty="0" lang="en-US">
                <a:solidFill>
                  <a:schemeClr val="accent2">
                    <a:lumMod val="75000"/>
                  </a:schemeClr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fever</a:t>
            </a:r>
            <a:r>
              <a:rPr dirty="0" lang="en-US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, </a:t>
            </a:r>
            <a:r>
              <a:rPr dirty="0" lang="en-US">
                <a:solidFill>
                  <a:schemeClr val="accent2">
                    <a:lumMod val="75000"/>
                  </a:schemeClr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headache</a:t>
            </a:r>
            <a:r>
              <a:rPr dirty="0" lang="en-US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, and </a:t>
            </a:r>
            <a:r>
              <a:rPr dirty="0" lang="en-US">
                <a:solidFill>
                  <a:schemeClr val="accent2">
                    <a:lumMod val="75000"/>
                  </a:schemeClr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vomiting for the last 2 days</a:t>
            </a:r>
            <a:r>
              <a:rPr dirty="0" lang="en-US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. Clinical examination confirmed that he has </a:t>
            </a:r>
            <a:r>
              <a:rPr dirty="0" err="1" lang="en-US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meningeal</a:t>
            </a:r>
            <a:r>
              <a:rPr dirty="0" lang="en-US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 irritation. The doctor decided to do a lumber puncture. </a:t>
            </a:r>
          </a:p>
          <a:p>
            <a:pPr algn="just" indent="-7938" marL="273050" rtl="0">
              <a:buNone/>
            </a:pPr>
            <a:r>
              <a:rPr b="1" dirty="0" lang="en-US" sz="2800" u="sng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The results of the lumber puncture are shown below:</a:t>
            </a:r>
          </a:p>
          <a:p>
            <a:pPr algn="just" indent="-7938" marL="273050" rtl="0">
              <a:buNone/>
            </a:pPr>
            <a:endParaRPr dirty="0" lang="en-US">
              <a:uFillTx/>
              <a:latin charset="0" panose="020B0604020202020204" pitchFamily="34" typeface="Microsoft Sans Serif"/>
              <a:cs charset="0" panose="020B0604020202020204" pitchFamily="34" typeface="Microsoft Sans Serif"/>
            </a:endParaRPr>
          </a:p>
          <a:p>
            <a:pPr algn="just" indent="-7938" marL="273050" rtl="0">
              <a:buNone/>
            </a:pPr>
            <a:endParaRPr b="1" dirty="0" lang="en-US" sz="54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dirty="0" lang="x-none" sz="4000">
              <a:uFillTx/>
              <a:latin charset="0" pitchFamily="18" typeface="Footlight MT Light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aphicFrame>
        <p:nvGraphicFrame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able 1"/>
          <p:cNvGraphicFrame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graphicFrameLocks noGrp="1"/>
          </p:cNvGraphicFramePr>
          <p:nvPr/>
        </p:nvGraphicFramePr>
        <p:xfrm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off x="457200" y="838200"/>
          <a:ext cx="8305800" cy="5644063"/>
        </p:xfrm>
        <a:graphic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graphicData uri="http://schemas.openxmlformats.org/drawingml/2006/table">
            <a:tbl>
              <a:tblPr bandRow="1" firstCol="1" firstRow="1">
                <a:tableStyleId>{616DA210-FB5B-4158-B5E0-FEB733F419BA}</a:tableStyleId>
              </a:tblPr>
              <a:tblGrid>
                <a:gridCol w="2133600"/>
                <a:gridCol w="3200400"/>
                <a:gridCol w="2971800"/>
              </a:tblGrid>
              <a:tr h="522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3200">
                          <a:effectLst/>
                          <a:uFillTx/>
                        </a:rPr>
                        <a:t>CSF</a:t>
                      </a:r>
                      <a:endParaRPr dirty="0" lang="en-US" sz="32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3200">
                          <a:effectLst/>
                          <a:uFillTx/>
                        </a:rPr>
                        <a:t>Patient’s results</a:t>
                      </a:r>
                      <a:endParaRPr dirty="0" lang="en-US" sz="32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3200">
                          <a:effectLst/>
                          <a:uFillTx/>
                        </a:rPr>
                        <a:t>Normal range</a:t>
                      </a:r>
                      <a:endParaRPr dirty="0" lang="en-US" sz="32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96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2800">
                          <a:effectLst/>
                          <a:uFillTx/>
                        </a:rPr>
                        <a:t>Appearance</a:t>
                      </a:r>
                      <a:endParaRPr dirty="0" lang="en-US" sz="2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b="1" dirty="0" lang="en-US" sz="2000">
                          <a:effectLst/>
                          <a:uFillTx/>
                        </a:rPr>
                        <a:t>Clear</a:t>
                      </a:r>
                      <a:endParaRPr b="1" dirty="0" lang="en-US" sz="20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b="1" dirty="0" lang="en-US" sz="20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dirty="0" lang="en-US" sz="2000">
                          <a:effectLst/>
                          <a:uFillTx/>
                        </a:rPr>
                        <a:t>Clear</a:t>
                      </a:r>
                      <a:endParaRPr b="1" dirty="0" lang="en-US" sz="20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1383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2800">
                          <a:effectLst/>
                          <a:uFillTx/>
                        </a:rPr>
                        <a:t>WBCs and differential </a:t>
                      </a:r>
                      <a:endParaRPr dirty="0" lang="en-US" sz="2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b="1" dirty="0" lang="en-US" sz="2400">
                          <a:uFillTx/>
                        </a:rPr>
                        <a:t>100 per mm3</a:t>
                      </a:r>
                    </a:p>
                    <a:p>
                      <a:pPr algn="ctr" rtl="1"/>
                      <a:r>
                        <a:rPr b="1" dirty="0" lang="en-US" sz="2400">
                          <a:uFillTx/>
                        </a:rPr>
                        <a:t>Mainly lymphocytes</a:t>
                      </a:r>
                      <a:r>
                        <a:rPr b="1" baseline="0" dirty="0" lang="en-US" sz="2400">
                          <a:uFillTx/>
                        </a:rPr>
                        <a:t> </a:t>
                      </a:r>
                      <a:r>
                        <a:rPr b="1" dirty="0" lang="en-US" sz="2400">
                          <a:uFillTx/>
                        </a:rPr>
                        <a:t>(80%)</a:t>
                      </a:r>
                      <a:endParaRPr b="1" dirty="0" lang="x-none" sz="2400">
                        <a:uFillTx/>
                      </a:endParaRPr>
                    </a:p>
                  </a:txBody>
                  <a:tcPr anchor="ctr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b="1" dirty="0" lang="en-US" sz="2400">
                          <a:uFillTx/>
                        </a:rPr>
                        <a:t>Few (&lt;5 cells/mm3)</a:t>
                      </a:r>
                      <a:endParaRPr b="1" dirty="0" lang="x-none" sz="2400">
                        <a:uFillTx/>
                      </a:endParaRPr>
                    </a:p>
                  </a:txBody>
                  <a:tcPr anchor="ctr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480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2800">
                          <a:effectLst/>
                          <a:uFillTx/>
                        </a:rPr>
                        <a:t>Protein </a:t>
                      </a:r>
                      <a:endParaRPr dirty="0" lang="en-US" sz="2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b="1" dirty="0" lang="en-US" sz="2400">
                          <a:uFillTx/>
                        </a:rPr>
                        <a:t>0.5</a:t>
                      </a:r>
                      <a:endParaRPr b="1" dirty="0" lang="x-none" sz="2400">
                        <a:uFillTx/>
                      </a:endParaRPr>
                    </a:p>
                  </a:txBody>
                  <a:tcPr anchor="ctr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b="1" dirty="0" lang="en-US" sz="2400">
                          <a:uFillTx/>
                        </a:rPr>
                        <a:t>0.1-0.4</a:t>
                      </a:r>
                      <a:r>
                        <a:rPr b="1" baseline="0" dirty="0" lang="en-US" sz="2400">
                          <a:uFillTx/>
                        </a:rPr>
                        <a:t> g/L</a:t>
                      </a:r>
                      <a:endParaRPr b="1" dirty="0" lang="x-none" sz="2400">
                        <a:uFillTx/>
                      </a:endParaRPr>
                    </a:p>
                  </a:txBody>
                  <a:tcPr anchor="ctr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480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2800">
                          <a:effectLst/>
                          <a:uFillTx/>
                        </a:rPr>
                        <a:t>Glucose</a:t>
                      </a:r>
                      <a:endParaRPr dirty="0" lang="en-US" sz="2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b="1" dirty="0" lang="en-US" sz="2400">
                          <a:uFillTx/>
                        </a:rPr>
                        <a:t>3.7</a:t>
                      </a:r>
                      <a:endParaRPr b="1" dirty="0" lang="x-none" sz="2400">
                        <a:uFillTx/>
                      </a:endParaRPr>
                    </a:p>
                  </a:txBody>
                  <a:tcPr anchor="ctr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b="1" dirty="0" lang="en-US" sz="2400">
                          <a:uFillTx/>
                        </a:rPr>
                        <a:t>3.0-4.5 </a:t>
                      </a:r>
                      <a:r>
                        <a:rPr b="1" dirty="0" err="1" lang="en-US" sz="2400">
                          <a:uFillTx/>
                        </a:rPr>
                        <a:t>mmol</a:t>
                      </a:r>
                      <a:r>
                        <a:rPr b="1" dirty="0" lang="en-US" sz="2400">
                          <a:uFillTx/>
                        </a:rPr>
                        <a:t>/L</a:t>
                      </a:r>
                      <a:endParaRPr b="1" dirty="0" lang="x-none" sz="2400">
                        <a:uFillTx/>
                      </a:endParaRPr>
                    </a:p>
                  </a:txBody>
                  <a:tcPr anchor="ctr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480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2800">
                          <a:effectLst/>
                          <a:uFillTx/>
                        </a:rPr>
                        <a:t>Chloride</a:t>
                      </a:r>
                      <a:endParaRPr dirty="0" lang="en-US" sz="2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b="1" dirty="0" lang="en-US" sz="2400">
                          <a:uFillTx/>
                        </a:rPr>
                        <a:t>115</a:t>
                      </a:r>
                      <a:endParaRPr b="1" dirty="0" lang="x-none" sz="2400">
                        <a:uFillTx/>
                      </a:endParaRPr>
                    </a:p>
                  </a:txBody>
                  <a:tcPr anchor="ctr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b="1" dirty="0" lang="en-US" sz="2400">
                          <a:uFillTx/>
                        </a:rPr>
                        <a:t>115-130 </a:t>
                      </a:r>
                      <a:r>
                        <a:rPr b="1" dirty="0" err="1" lang="en-US" sz="2400">
                          <a:uFillTx/>
                        </a:rPr>
                        <a:t>mmol</a:t>
                      </a:r>
                      <a:r>
                        <a:rPr b="1" dirty="0" lang="en-US" sz="2400">
                          <a:uFillTx/>
                        </a:rPr>
                        <a:t>/L</a:t>
                      </a:r>
                      <a:endParaRPr b="1" dirty="0" lang="x-none" sz="2400">
                        <a:uFillTx/>
                      </a:endParaRPr>
                    </a:p>
                  </a:txBody>
                  <a:tcPr anchor="ctr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File:CSF.JPG" id="5" name="Picture 4">
            <a:hlinkClick r:id="rId3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 cstate="print"/>
          <a:srcRect r="75733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934200" y="1776186"/>
            <a:ext cx="838200" cy="17526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File:CSF.JPG" id="6" name="Picture 5">
            <a:hlinkClick r:id="rId3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 cstate="print"/>
          <a:srcRect r="75733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771900" y="1828800"/>
            <a:ext cx="914400" cy="17526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" y="290286"/>
            <a:ext cx="7848600" cy="52322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1" wrap="square">
            <a:spAutoFit/>
          </a:bodyPr>
          <a:lstStyle/>
          <a:p>
            <a:pPr algn="ctr"/>
            <a:r>
              <a:rPr b="1" dirty="0" lang="en-US" sz="2800" u="sng">
                <a:solidFill>
                  <a:srgbClr val="000000"/>
                </a:solidFill>
                <a:uFillTx/>
                <a:latin charset="0" panose="020B0A04020102020204" pitchFamily="34" typeface="Arial Black"/>
                <a:cs charset="0" panose="020B0604020202020204" pitchFamily="34" typeface="Microsoft Sans Serif"/>
              </a:rPr>
              <a:t>CASE 2: LUMBER PUNCTURE RESULTS</a:t>
            </a:r>
            <a:endParaRPr b="1" dirty="0" lang="x-none" sz="2800" u="sng">
              <a:solidFill>
                <a:srgbClr val="000000"/>
              </a:solidFill>
              <a:uFillTx/>
              <a:latin charset="0" panose="020B0A04020102020204" pitchFamily="34" typeface="Arial Black"/>
              <a:cs charset="0" panose="020B0604020202020204" pitchFamily="34" typeface="Microsoft Sans Serif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76200" y="0"/>
            <a:ext cx="9144000" cy="6934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77500" lnSpcReduction="20000"/>
          </a:bodyPr>
          <a:lstStyle/>
          <a:p>
            <a:pPr algn="just" indent="-7938" marL="273050" rtl="0">
              <a:buNone/>
            </a:pPr>
            <a:r>
              <a:rPr b="1" dirty="0" lang="en-US" sz="4000" u="sng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60903040505020403" pitchFamily="18" typeface="Rockwell Extra Bold"/>
              </a:rPr>
              <a:t>QUESTION 1:</a:t>
            </a:r>
          </a:p>
          <a:p>
            <a:pPr algn="just" indent="-7938" marL="273050" rtl="0">
              <a:buNone/>
            </a:pP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What is your  most likely diagnosis?</a:t>
            </a:r>
          </a:p>
          <a:p>
            <a:pPr algn="just" indent="-7938" marL="273050" rtl="0">
              <a:buNone/>
            </a:pPr>
            <a:r>
              <a:rPr b="1" dirty="0" lang="en-US" sz="4000">
                <a:uFillTx/>
                <a:latin charset="0" pitchFamily="18" typeface="Footlight MT Light"/>
              </a:rPr>
              <a:t>……………………………………………………………………………………………………………………</a:t>
            </a:r>
          </a:p>
          <a:p>
            <a:pPr algn="just" indent="-7938" marL="273050" rtl="0">
              <a:buNone/>
            </a:pPr>
            <a:r>
              <a:rPr b="1" dirty="0" lang="en-US" sz="4000" u="sng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60903040505020403" pitchFamily="18" typeface="Rockwell Extra Bold"/>
              </a:rPr>
              <a:t>QUESTION 2:</a:t>
            </a:r>
          </a:p>
          <a:p>
            <a:pPr algn="just" indent="-7938" marL="273050" rtl="0">
              <a:buNone/>
            </a:pP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What is the most likely infection responsible?(Select only one)</a:t>
            </a:r>
          </a:p>
          <a:p>
            <a:pPr algn="just" indent="-742950" marL="1008062" rtl="0">
              <a:buFont typeface="+mj-lt"/>
              <a:buAutoNum type="alphaUcPeriod"/>
            </a:pP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Mycobacterium </a:t>
            </a:r>
            <a:r>
              <a:rPr b="1" dirty="0" err="1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Avium</a:t>
            </a:r>
            <a:endParaRPr b="1" dirty="0" lang="en-US" sz="4000">
              <a:uFillTx/>
              <a:latin charset="0" panose="020B0604020202020204" pitchFamily="34" typeface="Microsoft Sans Serif"/>
              <a:cs charset="0" panose="020B0604020202020204" pitchFamily="34" typeface="Microsoft Sans Serif"/>
            </a:endParaRPr>
          </a:p>
          <a:p>
            <a:pPr algn="just" indent="-742950" marL="1008062" rtl="0">
              <a:buFont typeface="+mj-lt"/>
              <a:buAutoNum type="alphaUcPeriod"/>
            </a:pP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Fungal infection</a:t>
            </a:r>
          </a:p>
          <a:p>
            <a:pPr algn="just" indent="-742950" marL="1008062" rtl="0">
              <a:buFont typeface="+mj-lt"/>
              <a:buAutoNum type="alphaUcPeriod"/>
            </a:pP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Parasitic infection</a:t>
            </a:r>
          </a:p>
          <a:p>
            <a:pPr algn="just" indent="-742950" marL="1008062" rtl="0">
              <a:buFont typeface="+mj-lt"/>
              <a:buAutoNum type="alphaUcPeriod"/>
            </a:pP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Viral infection</a:t>
            </a:r>
          </a:p>
          <a:p>
            <a:pPr algn="just" indent="-742950" marL="1008062" rtl="0">
              <a:buFont typeface="+mj-lt"/>
              <a:buAutoNum type="alphaUcPeriod"/>
            </a:pP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Bacterial infection</a:t>
            </a:r>
          </a:p>
          <a:p>
            <a:pPr algn="just" indent="-742950" marL="1008062" rtl="0">
              <a:buFont typeface="+mj-lt"/>
              <a:buAutoNum type="alphaUcPeriod"/>
            </a:pPr>
            <a:r>
              <a:rPr b="1" dirty="0" err="1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Trepanoma</a:t>
            </a: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 </a:t>
            </a:r>
            <a:r>
              <a:rPr b="1" dirty="0" err="1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pallidum</a:t>
            </a: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 (</a:t>
            </a:r>
            <a:r>
              <a:rPr b="1" dirty="0" err="1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Neurosyphilis</a:t>
            </a: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)</a:t>
            </a:r>
          </a:p>
          <a:p>
            <a:pPr algn="just" indent="-742950" marL="1008062" rtl="0">
              <a:buFont typeface="+mj-lt"/>
              <a:buAutoNum type="alphaUcPeriod"/>
            </a:pP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Mycobacterium tuberculosis</a:t>
            </a:r>
          </a:p>
          <a:p>
            <a:pPr algn="just" indent="-7938" marL="273050" rtl="0">
              <a:buNone/>
            </a:pPr>
            <a:endParaRPr dirty="0" lang="x-none" sz="4000">
              <a:uFillTx/>
              <a:latin charset="0" pitchFamily="18" typeface="Footlight MT Light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76200" y="0"/>
            <a:ext cx="9144000" cy="6934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just" indent="-7938" marL="273050" rtl="0">
              <a:lnSpc>
                <a:spcPct val="90000"/>
              </a:lnSpc>
              <a:buNone/>
            </a:pPr>
            <a:r>
              <a:rPr b="1" dirty="0" lang="en-US" sz="3100" u="sng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60903040505020403" pitchFamily="18" typeface="Rockwell Extra Bold"/>
              </a:rPr>
              <a:t>Question 3:</a:t>
            </a:r>
          </a:p>
          <a:p>
            <a:pPr algn="just" indent="-7938" marL="273050" rtl="0">
              <a:buNone/>
            </a:pPr>
            <a:r>
              <a:rPr b="1" dirty="0" lang="en-US" sz="31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Justify your answer to question two?</a:t>
            </a:r>
          </a:p>
          <a:p>
            <a:pPr algn="just" indent="-7938" marL="273050" rtl="0">
              <a:buNone/>
            </a:pPr>
            <a:r>
              <a:rPr b="1" dirty="0" lang="en-US" sz="4000">
                <a:uFillTx/>
                <a:latin charset="0" pitchFamily="18" typeface="Footlight MT Light"/>
              </a:rPr>
              <a:t>……………………………………………………………………………………………………………………</a:t>
            </a:r>
          </a:p>
          <a:p>
            <a:pPr algn="just" indent="-7938" marL="273050" rtl="0">
              <a:buNone/>
            </a:pPr>
            <a:r>
              <a:rPr b="1" dirty="0" lang="en-US" sz="3100" u="sng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60903040505020403" pitchFamily="18" typeface="Rockwell Extra Bold"/>
              </a:rPr>
              <a:t>QUESTION 4:</a:t>
            </a:r>
          </a:p>
          <a:p>
            <a:pPr algn="just" indent="-7938" marL="273050" rtl="0">
              <a:buNone/>
            </a:pPr>
            <a:r>
              <a:rPr b="1" dirty="0" lang="en-US" sz="31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What further investigation would you like to do at this stage?</a:t>
            </a:r>
          </a:p>
          <a:p>
            <a:pPr algn="just" indent="-7938" marL="273050" rtl="0">
              <a:buNone/>
            </a:pPr>
            <a:r>
              <a:rPr b="1" dirty="0" lang="en-US" sz="4000">
                <a:uFillTx/>
                <a:latin charset="0" pitchFamily="18" typeface="Footlight MT Light"/>
              </a:rPr>
              <a:t>……………………………………………………………………………………………………………………</a:t>
            </a: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dirty="0" lang="x-none" sz="4000">
              <a:uFillTx/>
              <a:latin charset="0" pitchFamily="18" typeface="Footlight MT Light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>
                <a:uFillTx/>
              </a:rPr>
              <a:t>Microbiological Finding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524000"/>
            <a:ext cx="8229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indent="0" marL="0">
              <a:buNone/>
            </a:pPr>
            <a:r>
              <a:rPr dirty="0" lang="en-US">
                <a:uFillTx/>
              </a:rPr>
              <a:t>CSF Molecular testing is positive for</a:t>
            </a:r>
          </a:p>
          <a:p>
            <a:pPr algn="ctr"/>
            <a:r>
              <a:rPr dirty="0" err="1" lang="en-US">
                <a:uFillTx/>
              </a:rPr>
              <a:t>Enterovirus</a:t>
            </a:r>
            <a:endParaRPr dirty="0" lang="en-US">
              <a:solidFill>
                <a:srgbClr val="FFC000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-762000"/>
            <a:ext cx="9144000" cy="1828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pPr algn="ctr"/>
            <a:r>
              <a:rPr dirty="0" lang="x-none" sz="4400">
                <a:solidFill>
                  <a:schemeClr val="accent3">
                    <a:lumMod val="50000"/>
                  </a:schemeClr>
                </a:solidFill>
                <a:uFillTx/>
                <a:latin charset="0" pitchFamily="18" typeface="Elephant"/>
              </a:rPr>
              <a:t/>
            </a:r>
            <a:br>
              <a:rPr dirty="0" lang="x-none" sz="4400">
                <a:solidFill>
                  <a:schemeClr val="accent3">
                    <a:lumMod val="50000"/>
                  </a:schemeClr>
                </a:solidFill>
                <a:uFillTx/>
                <a:latin charset="0" pitchFamily="18" typeface="Elephant"/>
              </a:rPr>
            </a:br>
            <a:r>
              <a:rPr dirty="0" lang="en-US" sz="4400">
                <a:solidFill>
                  <a:schemeClr val="accent3">
                    <a:lumMod val="50000"/>
                  </a:schemeClr>
                </a:solidFill>
                <a:uFillTx/>
                <a:latin charset="0" pitchFamily="18" typeface="Elephant"/>
              </a:rPr>
              <a:t/>
            </a:r>
            <a:br>
              <a:rPr dirty="0" lang="en-US" sz="4400">
                <a:solidFill>
                  <a:schemeClr val="accent3">
                    <a:lumMod val="50000"/>
                  </a:schemeClr>
                </a:solidFill>
                <a:uFillTx/>
                <a:latin charset="0" pitchFamily="18" typeface="Elephant"/>
              </a:rPr>
            </a:br>
            <a:r>
              <a:rPr dirty="0" lang="en-US" sz="4800" u="sng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B0A04020102020204" pitchFamily="34" typeface="Arial Black"/>
              </a:rPr>
              <a:t>CASE 3</a:t>
            </a:r>
            <a:endParaRPr dirty="0" lang="x-none" sz="4400">
              <a:solidFill>
                <a:schemeClr val="accent3">
                  <a:lumMod val="50000"/>
                </a:schemeClr>
              </a:solidFill>
              <a:uFillTx/>
              <a:latin charset="0" pitchFamily="18" typeface="Elephan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1447800"/>
            <a:ext cx="8382000" cy="5029200"/>
          </a:xfr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just" indent="-7938" marL="273050" rtl="0">
              <a:buNone/>
            </a:pPr>
            <a:r>
              <a:rPr dirty="0" lang="en-US" sz="2500">
                <a:solidFill>
                  <a:schemeClr val="dk1"/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A </a:t>
            </a:r>
            <a:r>
              <a:rPr b="1" dirty="0" lang="en-US" sz="2500">
                <a:solidFill>
                  <a:schemeClr val="accent2">
                    <a:lumMod val="75000"/>
                  </a:schemeClr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65-year-old</a:t>
            </a:r>
            <a:r>
              <a:rPr dirty="0" lang="en-US" sz="2500">
                <a:solidFill>
                  <a:schemeClr val="dk1"/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 is referred from a general practitioner because of </a:t>
            </a:r>
            <a:r>
              <a:rPr b="1" dirty="0" lang="en-US" sz="2500">
                <a:solidFill>
                  <a:schemeClr val="accent2">
                    <a:lumMod val="75000"/>
                  </a:schemeClr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headache</a:t>
            </a:r>
            <a:r>
              <a:rPr dirty="0" lang="en-US" sz="2500">
                <a:solidFill>
                  <a:schemeClr val="dk1"/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, </a:t>
            </a:r>
            <a:r>
              <a:rPr b="1" dirty="0" lang="en-US" sz="2500">
                <a:solidFill>
                  <a:schemeClr val="accent2">
                    <a:lumMod val="75000"/>
                  </a:schemeClr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fever</a:t>
            </a:r>
            <a:r>
              <a:rPr dirty="0" lang="en-US" sz="2500">
                <a:solidFill>
                  <a:schemeClr val="dk1"/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, </a:t>
            </a:r>
            <a:r>
              <a:rPr b="1" dirty="0" lang="en-US" sz="2500">
                <a:solidFill>
                  <a:schemeClr val="accent2">
                    <a:lumMod val="75000"/>
                  </a:schemeClr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excessive</a:t>
            </a:r>
            <a:r>
              <a:rPr dirty="0" lang="en-US" sz="2500">
                <a:solidFill>
                  <a:schemeClr val="accent2">
                    <a:lumMod val="75000"/>
                  </a:schemeClr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 </a:t>
            </a:r>
            <a:r>
              <a:rPr b="1" dirty="0" lang="en-US" sz="2500">
                <a:solidFill>
                  <a:schemeClr val="accent2">
                    <a:lumMod val="75000"/>
                  </a:schemeClr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sweating at night</a:t>
            </a:r>
            <a:r>
              <a:rPr dirty="0" lang="en-US" sz="2500">
                <a:solidFill>
                  <a:schemeClr val="dk1"/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, and </a:t>
            </a:r>
            <a:r>
              <a:rPr b="1" dirty="0" lang="en-US" sz="2500">
                <a:solidFill>
                  <a:schemeClr val="accent2">
                    <a:lumMod val="75000"/>
                  </a:schemeClr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weight loss over the last 4-5 months</a:t>
            </a:r>
            <a:r>
              <a:rPr dirty="0" lang="en-US" sz="2500">
                <a:solidFill>
                  <a:schemeClr val="dk1"/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. He has </a:t>
            </a:r>
            <a:r>
              <a:rPr b="1" dirty="0" lang="en-US" sz="2500">
                <a:solidFill>
                  <a:schemeClr val="accent2">
                    <a:lumMod val="75000"/>
                  </a:schemeClr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lost his appetite for food</a:t>
            </a:r>
            <a:r>
              <a:rPr dirty="0" lang="en-US" sz="2500">
                <a:solidFill>
                  <a:schemeClr val="dk1"/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. On examination, there is neck rigidity. Laboratory tests including blood count, serum and electrolytes, blood urea, </a:t>
            </a:r>
            <a:r>
              <a:rPr dirty="0" err="1" lang="en-US" sz="2500">
                <a:solidFill>
                  <a:schemeClr val="dk1"/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creatinine</a:t>
            </a:r>
            <a:r>
              <a:rPr dirty="0" lang="en-US" sz="2500">
                <a:solidFill>
                  <a:schemeClr val="dk1"/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 and blood culture are all normal. The doctors decides to do a lumber puncture.</a:t>
            </a:r>
          </a:p>
          <a:p>
            <a:pPr algn="just" indent="-7938" marL="273050" rtl="0">
              <a:buNone/>
            </a:pPr>
            <a:endParaRPr dirty="0" lang="en-US" sz="2500">
              <a:solidFill>
                <a:schemeClr val="dk1"/>
              </a:solidFill>
              <a:uFillTx/>
              <a:latin charset="0" panose="020B0604020202020204" pitchFamily="34" typeface="Microsoft Sans Serif"/>
              <a:cs charset="0" panose="020B0604020202020204" pitchFamily="34" typeface="Microsoft Sans Serif"/>
            </a:endParaRPr>
          </a:p>
          <a:p>
            <a:pPr algn="just" indent="-7938" marL="273050" rtl="0">
              <a:buNone/>
            </a:pPr>
            <a:r>
              <a:rPr dirty="0" lang="en-US" sz="2500">
                <a:solidFill>
                  <a:schemeClr val="dk1"/>
                </a:solidFill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The results of the lumber puncture are shown in the next slide:</a:t>
            </a: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dirty="0" lang="x-none" sz="4000">
              <a:uFillTx/>
              <a:latin charset="0" pitchFamily="18" typeface="Footlight MT Light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aphicFrame>
        <p:nvGraphicFrame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able 2"/>
          <p:cNvGraphicFrame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graphicFrameLocks noGrp="1"/>
          </p:cNvGraphicFramePr>
          <p:nvPr/>
        </p:nvGraphicFramePr>
        <p:xfrm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off x="762000" y="938006"/>
          <a:ext cx="7696200" cy="5463501"/>
        </p:xfrm>
        <a:graphic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graphicData uri="http://schemas.openxmlformats.org/drawingml/2006/table">
            <a:tbl>
              <a:tblPr bandRow="1" firstCol="1" firstRow="1">
                <a:tableStyleId>{616DA210-FB5B-4158-B5E0-FEB733F419BA}</a:tableStyleId>
              </a:tblPr>
              <a:tblGrid>
                <a:gridCol w="2170723"/>
                <a:gridCol w="2960077"/>
                <a:gridCol w="2565400"/>
              </a:tblGrid>
              <a:tr h="4756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2400">
                          <a:effectLst/>
                          <a:uFillTx/>
                        </a:rPr>
                        <a:t>CSF</a:t>
                      </a:r>
                      <a:endParaRPr dirty="0" lang="en-US" sz="24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2400">
                          <a:effectLst/>
                          <a:uFillTx/>
                        </a:rPr>
                        <a:t>Patient’s results</a:t>
                      </a:r>
                      <a:endParaRPr dirty="0" lang="en-US" sz="24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2400">
                          <a:effectLst/>
                          <a:uFillTx/>
                        </a:rPr>
                        <a:t>Normal range</a:t>
                      </a:r>
                      <a:endParaRPr dirty="0" lang="en-US" sz="24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75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1800">
                          <a:effectLst/>
                          <a:uFillTx/>
                        </a:rPr>
                        <a:t>Appearance</a:t>
                      </a:r>
                      <a:endParaRPr dirty="0" lang="en-US" sz="1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dirty="0" lang="en-US" smtClean="0" sz="2400">
                          <a:uFillTx/>
                        </a:rPr>
                        <a:t>Turbid</a:t>
                      </a:r>
                      <a:endParaRPr dirty="0" lang="x-none" sz="2400">
                        <a:uFillTx/>
                      </a:endParaRPr>
                    </a:p>
                  </a:txBody>
                  <a:tcPr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dirty="0" lang="en-US" smtClean="0" sz="2400">
                          <a:uFillTx/>
                        </a:rPr>
                        <a:t>Clear</a:t>
                      </a:r>
                      <a:endParaRPr dirty="0" lang="x-none" sz="2400">
                        <a:uFillTx/>
                      </a:endParaRPr>
                    </a:p>
                  </a:txBody>
                  <a:tcPr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1040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1800">
                          <a:effectLst/>
                          <a:uFillTx/>
                        </a:rPr>
                        <a:t>WBCs and differential </a:t>
                      </a:r>
                      <a:endParaRPr dirty="0" lang="en-US" sz="1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dirty="0" lang="en-US" sz="2400">
                          <a:uFillTx/>
                        </a:rPr>
                        <a:t>300 per mm3</a:t>
                      </a:r>
                    </a:p>
                    <a:p>
                      <a:pPr algn="ctr" rtl="1"/>
                      <a:r>
                        <a:rPr dirty="0" lang="en-US" sz="2400">
                          <a:uFillTx/>
                        </a:rPr>
                        <a:t>Mainly lymphocytes</a:t>
                      </a:r>
                      <a:r>
                        <a:rPr baseline="0" dirty="0" lang="en-US" sz="2400">
                          <a:uFillTx/>
                        </a:rPr>
                        <a:t> </a:t>
                      </a:r>
                      <a:endParaRPr dirty="0" lang="x-none" sz="2400">
                        <a:uFillTx/>
                      </a:endParaRPr>
                    </a:p>
                  </a:txBody>
                  <a:tcPr anchor="ctr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dirty="0" lang="en-US" sz="2400">
                          <a:uFillTx/>
                        </a:rPr>
                        <a:t>Few (&lt;5 cells/mm3)</a:t>
                      </a:r>
                      <a:endParaRPr dirty="0" lang="x-none" sz="2400">
                        <a:uFillTx/>
                      </a:endParaRPr>
                    </a:p>
                  </a:txBody>
                  <a:tcPr anchor="ctr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437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1800">
                          <a:effectLst/>
                          <a:uFillTx/>
                        </a:rPr>
                        <a:t>Protein </a:t>
                      </a:r>
                      <a:endParaRPr dirty="0" lang="en-US" sz="1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dirty="0" lang="en-US" sz="2400">
                          <a:uFillTx/>
                        </a:rPr>
                        <a:t>0.8</a:t>
                      </a:r>
                      <a:endParaRPr dirty="0" lang="x-none" sz="2400">
                        <a:uFillTx/>
                      </a:endParaRPr>
                    </a:p>
                  </a:txBody>
                  <a:tcPr anchor="ctr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dirty="0" lang="en-US" sz="2400">
                          <a:uFillTx/>
                        </a:rPr>
                        <a:t>0.1-0.4</a:t>
                      </a:r>
                      <a:r>
                        <a:rPr baseline="0" dirty="0" lang="en-US" sz="2400">
                          <a:uFillTx/>
                        </a:rPr>
                        <a:t> g/L</a:t>
                      </a:r>
                    </a:p>
                  </a:txBody>
                  <a:tcPr anchor="ctr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437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1800">
                          <a:effectLst/>
                          <a:uFillTx/>
                        </a:rPr>
                        <a:t>Glucose</a:t>
                      </a:r>
                      <a:endParaRPr dirty="0" lang="en-US" sz="1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dirty="0" lang="en-US" sz="2400">
                          <a:uFillTx/>
                        </a:rPr>
                        <a:t>2.0</a:t>
                      </a:r>
                      <a:endParaRPr dirty="0" lang="x-none" sz="2400">
                        <a:uFillTx/>
                      </a:endParaRPr>
                    </a:p>
                  </a:txBody>
                  <a:tcPr anchor="ctr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dirty="0" lang="en-US" sz="2400">
                          <a:uFillTx/>
                        </a:rPr>
                        <a:t>3.0-4.5 </a:t>
                      </a:r>
                      <a:r>
                        <a:rPr dirty="0" err="1" lang="en-US" sz="2400">
                          <a:uFillTx/>
                        </a:rPr>
                        <a:t>mmol</a:t>
                      </a:r>
                      <a:r>
                        <a:rPr dirty="0" lang="en-US" sz="2400">
                          <a:uFillTx/>
                        </a:rPr>
                        <a:t>/L</a:t>
                      </a:r>
                      <a:endParaRPr dirty="0" lang="x-none" sz="2400">
                        <a:uFillTx/>
                      </a:endParaRPr>
                    </a:p>
                  </a:txBody>
                  <a:tcPr anchor="ctr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437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1800">
                          <a:effectLst/>
                          <a:uFillTx/>
                        </a:rPr>
                        <a:t>Chloride</a:t>
                      </a:r>
                      <a:endParaRPr dirty="0" lang="en-US" sz="1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>
                          <a:uFillTx/>
                        </a:rPr>
                        <a:t>110</a:t>
                      </a:r>
                      <a:endParaRPr dirty="0" lang="x-none" sz="2400">
                        <a:uFillTx/>
                      </a:endParaRPr>
                    </a:p>
                  </a:txBody>
                  <a:tcPr anchor="ctr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dirty="0" lang="en-US" sz="2400">
                          <a:uFillTx/>
                        </a:rPr>
                        <a:t>115-130 </a:t>
                      </a:r>
                      <a:r>
                        <a:rPr dirty="0" err="1" lang="en-US" sz="2400">
                          <a:uFillTx/>
                        </a:rPr>
                        <a:t>mmol</a:t>
                      </a:r>
                      <a:r>
                        <a:rPr dirty="0" lang="en-US" sz="2400">
                          <a:uFillTx/>
                        </a:rPr>
                        <a:t>/L</a:t>
                      </a:r>
                      <a:endParaRPr dirty="0" lang="x-none" sz="2400">
                        <a:uFillTx/>
                      </a:endParaRPr>
                    </a:p>
                  </a:txBody>
                  <a:tcPr anchor="ctr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File:CSF.JPG" id="5" name="Picture 4">
            <a:hlinkClick r:id="rId3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 cstate="print"/>
          <a:srcRect r="75733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889996" y="1877328"/>
            <a:ext cx="820057" cy="211836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emedmag.com/images/039080022d.jpg" id="6" name="Picture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62400" y="1877328"/>
            <a:ext cx="994229" cy="211836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extBox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" y="290286"/>
            <a:ext cx="7848600" cy="52322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1" wrap="square">
            <a:spAutoFit/>
          </a:bodyPr>
          <a:lstStyle/>
          <a:p>
            <a:pPr algn="ctr"/>
            <a:r>
              <a:rPr b="1" dirty="0" lang="en-US" sz="2800" u="sng">
                <a:solidFill>
                  <a:srgbClr val="000000"/>
                </a:solidFill>
                <a:uFillTx/>
                <a:latin charset="0" panose="020B0A04020102020204" pitchFamily="34" typeface="Arial Black"/>
                <a:cs charset="0" panose="020B0604020202020204" pitchFamily="34" typeface="Microsoft Sans Serif"/>
              </a:rPr>
              <a:t>CASE 3: LUMBER PUNCTURE RESULTS</a:t>
            </a:r>
            <a:endParaRPr b="1" dirty="0" lang="x-none" sz="2800" u="sng">
              <a:solidFill>
                <a:srgbClr val="000000"/>
              </a:solidFill>
              <a:uFillTx/>
              <a:latin charset="0" panose="020B0A04020102020204" pitchFamily="34" typeface="Arial Black"/>
              <a:cs charset="0" panose="020B0604020202020204" pitchFamily="34" typeface="Microsoft Sans Serif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>
                <a:uFillTx/>
              </a:rPr>
              <a:t>Normal  and turbid CSF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emedmag.com/images/039080022d.jpg" id="4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019800" y="1981200"/>
            <a:ext cx="1766570" cy="288163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File:CSF.JPG" id="5" name="Picture 4">
            <a:hlinkClick r:id="rId3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62000" y="1905000"/>
            <a:ext cx="3810000" cy="310774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76200" y="0"/>
            <a:ext cx="9144000" cy="6934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85000" lnSpcReduction="20000"/>
          </a:bodyPr>
          <a:lstStyle/>
          <a:p>
            <a:pPr algn="just" indent="-7938" marL="273050" rtl="0">
              <a:buNone/>
            </a:pPr>
            <a:r>
              <a:rPr b="1" dirty="0" lang="en-US" sz="3600" u="sng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60903040505020403" pitchFamily="18" typeface="Rockwell Extra Bold"/>
              </a:rPr>
              <a:t>QUESTION 1:</a:t>
            </a:r>
          </a:p>
          <a:p>
            <a:pPr algn="just" indent="-7938" marL="273050" rtl="0">
              <a:buNone/>
            </a:pPr>
            <a:r>
              <a:rPr b="1" dirty="0" lang="en-US" sz="36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What is your  most likely diagnosis?</a:t>
            </a:r>
          </a:p>
          <a:p>
            <a:pPr algn="just" indent="-7938" marL="273050" rtl="0">
              <a:buNone/>
            </a:pPr>
            <a:r>
              <a:rPr b="1" dirty="0" lang="en-US" sz="4000">
                <a:uFillTx/>
                <a:latin charset="0" pitchFamily="18" typeface="Footlight MT Light"/>
              </a:rPr>
              <a:t>……………………………………………………………………………………………………………………</a:t>
            </a:r>
          </a:p>
          <a:p>
            <a:pPr algn="just" indent="-7938" marL="273050" rtl="0">
              <a:buNone/>
            </a:pPr>
            <a:r>
              <a:rPr b="1" dirty="0" lang="en-US" sz="3600" u="sng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60903040505020403" pitchFamily="18" typeface="Rockwell Extra Bold"/>
              </a:rPr>
              <a:t>QUESTION 2:</a:t>
            </a:r>
          </a:p>
          <a:p>
            <a:pPr algn="just" indent="-7938" marL="273050" rtl="0">
              <a:buNone/>
            </a:pPr>
            <a:r>
              <a:rPr b="1" dirty="0" lang="en-US" sz="36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What is the most likely infection responsible?(Select only one)</a:t>
            </a:r>
          </a:p>
          <a:p>
            <a:pPr algn="just" indent="-742950" marL="1008062" rtl="0">
              <a:buFont typeface="+mj-lt"/>
              <a:buAutoNum type="alphaUcPeriod"/>
            </a:pPr>
            <a:r>
              <a:rPr b="1" dirty="0" lang="en-US" sz="36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Fungal infection</a:t>
            </a:r>
          </a:p>
          <a:p>
            <a:pPr algn="just" indent="-742950" marL="1008062" rtl="0">
              <a:buFont typeface="+mj-lt"/>
              <a:buAutoNum type="alphaUcPeriod"/>
            </a:pPr>
            <a:r>
              <a:rPr b="1" dirty="0" lang="en-US" sz="36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Parasitic infection</a:t>
            </a:r>
          </a:p>
          <a:p>
            <a:pPr algn="just" indent="-742950" marL="1008062" rtl="0">
              <a:buFont typeface="+mj-lt"/>
              <a:buAutoNum type="alphaUcPeriod"/>
            </a:pPr>
            <a:r>
              <a:rPr b="1" dirty="0" lang="en-US" sz="36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Viral infection</a:t>
            </a:r>
          </a:p>
          <a:p>
            <a:pPr algn="just" indent="-742950" marL="1008062" rtl="0">
              <a:buFont typeface="+mj-lt"/>
              <a:buAutoNum type="alphaUcPeriod"/>
            </a:pPr>
            <a:r>
              <a:rPr b="1" dirty="0" lang="en-US" sz="36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Bacterial infection</a:t>
            </a:r>
          </a:p>
          <a:p>
            <a:pPr algn="just" indent="-742950" marL="1008062" rtl="0">
              <a:buFont typeface="+mj-lt"/>
              <a:buAutoNum type="alphaUcPeriod"/>
            </a:pPr>
            <a:r>
              <a:rPr b="1" dirty="0" err="1" lang="en-US" sz="36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Trepanoma</a:t>
            </a:r>
            <a:r>
              <a:rPr b="1" dirty="0" lang="en-US" sz="36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 </a:t>
            </a:r>
            <a:r>
              <a:rPr b="1" dirty="0" err="1" lang="en-US" sz="36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pallidum</a:t>
            </a:r>
            <a:r>
              <a:rPr b="1" dirty="0" lang="en-US" sz="36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 (</a:t>
            </a:r>
            <a:r>
              <a:rPr b="1" dirty="0" err="1" lang="en-US" sz="36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Neurosyphilis</a:t>
            </a:r>
            <a:r>
              <a:rPr b="1" dirty="0" lang="en-US" sz="36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)</a:t>
            </a:r>
          </a:p>
          <a:p>
            <a:pPr algn="just" indent="-742950" marL="1008062" rtl="0">
              <a:buFont typeface="+mj-lt"/>
              <a:buAutoNum type="alphaUcPeriod"/>
            </a:pPr>
            <a:r>
              <a:rPr b="1" dirty="0" lang="en-US" sz="36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Mycobacterium tuberculosis</a:t>
            </a:r>
          </a:p>
          <a:p>
            <a:pPr algn="just" indent="-7938" marL="273050" rtl="0">
              <a:buNone/>
            </a:pPr>
            <a:endParaRPr dirty="0" lang="x-none" sz="4000">
              <a:uFillTx/>
              <a:latin charset="0" pitchFamily="18" typeface="Footlight MT Light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76200" y="0"/>
            <a:ext cx="9144000" cy="6934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lnSpcReduction="10000"/>
          </a:bodyPr>
          <a:lstStyle/>
          <a:p>
            <a:pPr algn="just" indent="-7938" marL="273050" rtl="0">
              <a:buNone/>
            </a:pPr>
            <a:r>
              <a:rPr b="1" dirty="0" lang="en-US" sz="3400" u="sng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60903040505020403" pitchFamily="18" typeface="Rockwell Extra Bold"/>
              </a:rPr>
              <a:t>QUESTION 3:</a:t>
            </a:r>
          </a:p>
          <a:p>
            <a:pPr algn="just" indent="-7938" marL="273050" rtl="0">
              <a:buNone/>
            </a:pPr>
            <a:r>
              <a:rPr b="1" dirty="0" lang="en-US" sz="34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What is your justification for your answer to question two?</a:t>
            </a:r>
          </a:p>
          <a:p>
            <a:pPr algn="just" indent="-7938" marL="273050" rtl="0">
              <a:buNone/>
            </a:pPr>
            <a:r>
              <a:rPr b="1" dirty="0" lang="en-US" sz="4000">
                <a:uFillTx/>
                <a:latin charset="0" pitchFamily="18" typeface="Footlight MT Light"/>
              </a:rPr>
              <a:t>……………………………………………………………………………………………………………………</a:t>
            </a:r>
          </a:p>
          <a:p>
            <a:pPr algn="just" indent="-7938" marL="273050" rtl="0">
              <a:buNone/>
            </a:pPr>
            <a:r>
              <a:rPr b="1" dirty="0" lang="en-US" sz="3400" u="sng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60903040505020403" pitchFamily="18" typeface="Rockwell Extra Bold"/>
              </a:rPr>
              <a:t>QUESTION 4:</a:t>
            </a:r>
          </a:p>
          <a:p>
            <a:pPr algn="just" indent="-7938" marL="273050" rtl="0">
              <a:buNone/>
            </a:pPr>
            <a:r>
              <a:rPr b="1" dirty="0" lang="en-US" sz="34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What further investigation would you like to do at this stage?</a:t>
            </a:r>
          </a:p>
          <a:p>
            <a:pPr algn="just" indent="-7938" marL="273050" rtl="0">
              <a:buNone/>
            </a:pPr>
            <a:r>
              <a:rPr b="1" dirty="0" lang="en-US" sz="4000">
                <a:uFillTx/>
                <a:latin charset="0" pitchFamily="18" typeface="Footlight MT Light"/>
              </a:rPr>
              <a:t>……………………………………………………………………………………………………………………</a:t>
            </a: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dirty="0" lang="x-none" sz="4000">
              <a:uFillTx/>
              <a:latin charset="0" pitchFamily="18" typeface="Footlight MT Light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" y="152400"/>
            <a:ext cx="8763000" cy="6400800"/>
          </a:xfr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 fontScale="90000"/>
          </a:bodyPr>
          <a:lstStyle/>
          <a:p>
            <a:pPr rtl="0">
              <a:lnSpc>
                <a:spcPts val="2500"/>
              </a:lnSpc>
            </a:pPr>
            <a:r>
              <a:rPr dirty="0" i="1" lang="en-US" sz="40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i="1" lang="en-US" sz="40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b="1" dirty="0" lang="en-US" sz="4000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>Bacterial meningitis:</a:t>
            </a:r>
            <a:br>
              <a:rPr b="1" dirty="0" lang="en-US" sz="4000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dirty="0" i="1" lang="en-US" sz="3100" u="sng">
                <a:solidFill>
                  <a:srgbClr val="000000"/>
                </a:solidFill>
                <a:uFillTx/>
                <a:latin charset="0" panose="020E0802020502020306" pitchFamily="34" typeface="Berlin Sans FB Demi"/>
              </a:rPr>
              <a:t>Mycobacterium</a:t>
            </a:r>
            <a:r>
              <a:rPr dirty="0" i="1" lang="en-US" sz="3100">
                <a:solidFill>
                  <a:srgbClr val="000000"/>
                </a:solidFill>
                <a:uFillTx/>
                <a:latin charset="0" panose="020E0802020502020306" pitchFamily="34" typeface="Berlin Sans FB Demi"/>
              </a:rPr>
              <a:t> </a:t>
            </a:r>
            <a:r>
              <a:rPr dirty="0" err="1" i="1" lang="en-US" sz="3100" u="sng">
                <a:solidFill>
                  <a:srgbClr val="000000"/>
                </a:solidFill>
                <a:uFillTx/>
                <a:latin charset="0" panose="020E0802020502020306" pitchFamily="34" typeface="Berlin Sans FB Demi"/>
              </a:rPr>
              <a:t>tubercuolosis</a:t>
            </a:r>
            <a:r>
              <a:rPr dirty="0" i="1" lang="en-US" sz="4000">
                <a:solidFill>
                  <a:srgbClr val="000000"/>
                </a:solidFill>
                <a:uFillTx/>
              </a:rPr>
              <a:t/>
            </a:r>
            <a:br>
              <a:rPr dirty="0" i="1" lang="en-US" sz="4000">
                <a:solidFill>
                  <a:srgbClr val="000000"/>
                </a:solidFill>
                <a:uFillTx/>
              </a:rPr>
            </a:br>
            <a:r>
              <a:rPr dirty="0" i="1" lang="en-US" sz="4000">
                <a:solidFill>
                  <a:schemeClr val="tx1"/>
                </a:solidFill>
                <a:uFillTx/>
              </a:rPr>
              <a:t/>
            </a:r>
            <a:br>
              <a:rPr dirty="0" i="1" lang="en-US" sz="4000">
                <a:solidFill>
                  <a:schemeClr val="tx1"/>
                </a:solidFill>
                <a:uFillTx/>
              </a:rPr>
            </a:br>
            <a:r>
              <a:rPr dirty="0" lang="en-US" sz="40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z="40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dirty="0" i="1" lang="en-US" sz="3600">
                <a:solidFill>
                  <a:schemeClr val="accent2">
                    <a:lumMod val="50000"/>
                  </a:schemeClr>
                </a:solidFill>
                <a:uFillTx/>
              </a:rPr>
              <a:t/>
            </a:r>
            <a:br>
              <a:rPr dirty="0" i="1" lang="en-US" sz="3600">
                <a:solidFill>
                  <a:schemeClr val="accent2">
                    <a:lumMod val="50000"/>
                  </a:schemeClr>
                </a:solidFill>
                <a:uFillTx/>
              </a:rPr>
            </a:br>
            <a:r>
              <a:rPr dirty="0" lang="en-US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b="1" dirty="0" lang="en-US" sz="2400">
                <a:uFillTx/>
              </a:rPr>
              <a:t/>
            </a:r>
            <a:br>
              <a:rPr b="1" dirty="0" lang="en-US" sz="2400">
                <a:uFillTx/>
              </a:rPr>
            </a:br>
            <a:r>
              <a:rPr b="1" dirty="0" lang="en-US" sz="2400">
                <a:uFillTx/>
              </a:rPr>
              <a:t/>
            </a:r>
            <a:br>
              <a:rPr b="1" dirty="0" lang="en-US" sz="2400">
                <a:uFillTx/>
              </a:rPr>
            </a:br>
            <a:r>
              <a:rPr b="1" dirty="0" lang="en-US" sz="2400">
                <a:uFillTx/>
              </a:rPr>
              <a:t/>
            </a:r>
            <a:br>
              <a:rPr b="1" dirty="0" lang="en-US" sz="2400">
                <a:uFillTx/>
              </a:rPr>
            </a:br>
            <a:r>
              <a:rPr b="1" dirty="0" lang="en-US" sz="2400">
                <a:uFillTx/>
              </a:rPr>
              <a:t/>
            </a:r>
            <a:br>
              <a:rPr b="1" dirty="0" lang="en-US" sz="2400">
                <a:uFillTx/>
              </a:rPr>
            </a:br>
            <a:r>
              <a:rPr b="1" dirty="0" lang="en-US" sz="2400">
                <a:uFillTx/>
              </a:rPr>
              <a:t/>
            </a:r>
            <a:br>
              <a:rPr b="1" dirty="0" lang="en-US" sz="2400">
                <a:uFillTx/>
              </a:rPr>
            </a:br>
            <a:r>
              <a:rPr b="1" dirty="0" lang="en-US" sz="2400">
                <a:uFillTx/>
              </a:rPr>
              <a:t/>
            </a:r>
            <a:br>
              <a:rPr b="1" dirty="0" lang="en-US" sz="2400">
                <a:uFillTx/>
              </a:rPr>
            </a:br>
            <a:r>
              <a:rPr b="1" dirty="0" lang="en-US" sz="2400">
                <a:uFillTx/>
              </a:rPr>
              <a:t/>
            </a:r>
            <a:br>
              <a:rPr b="1" dirty="0" lang="en-US" sz="2400">
                <a:uFillTx/>
              </a:rPr>
            </a:br>
            <a:r>
              <a:rPr b="1" dirty="0" lang="en-US" sz="2400">
                <a:uFillTx/>
              </a:rPr>
              <a:t/>
            </a:r>
            <a:br>
              <a:rPr b="1" dirty="0" lang="en-US" sz="2400">
                <a:uFillTx/>
              </a:rPr>
            </a:br>
            <a:r>
              <a:rPr b="1" dirty="0" lang="en-US" sz="2400">
                <a:uFillTx/>
              </a:rPr>
              <a:t/>
            </a:r>
            <a:br>
              <a:rPr b="1" dirty="0" lang="en-US" sz="2400">
                <a:uFillTx/>
              </a:rPr>
            </a:br>
            <a:r>
              <a:rPr dirty="0" lang="en-US" sz="2000">
                <a:uFillTx/>
              </a:rPr>
              <a:t/>
            </a:r>
            <a:br>
              <a:rPr dirty="0" lang="en-US" sz="2000">
                <a:uFillTx/>
              </a:rPr>
            </a:br>
            <a:r>
              <a:rPr dirty="0" lang="en-US" sz="31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Microscopic Appearance </a:t>
            </a:r>
            <a:r>
              <a:rPr dirty="0" lang="en-US" sz="40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z="40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</a:br>
            <a:r>
              <a:rPr dirty="0" lang="en-US" sz="2400">
                <a:solidFill>
                  <a:srgbClr val="000000"/>
                </a:solidFill>
                <a:uFillTx/>
                <a:latin charset="0" panose="020E0602020502020306" pitchFamily="34" typeface="Berlin Sans FB"/>
              </a:rPr>
              <a:t>Direct </a:t>
            </a:r>
            <a:r>
              <a:rPr dirty="0" err="1" lang="en-US" sz="2400">
                <a:solidFill>
                  <a:srgbClr val="000000"/>
                </a:solidFill>
                <a:uFillTx/>
                <a:latin charset="0" panose="020E0602020502020306" pitchFamily="34" typeface="Berlin Sans FB"/>
              </a:rPr>
              <a:t>Ziel</a:t>
            </a:r>
            <a:r>
              <a:rPr dirty="0" lang="en-US" sz="2400">
                <a:solidFill>
                  <a:srgbClr val="000000"/>
                </a:solidFill>
                <a:uFillTx/>
                <a:latin charset="0" panose="020E0602020502020306" pitchFamily="34" typeface="Berlin Sans FB"/>
              </a:rPr>
              <a:t> – </a:t>
            </a:r>
            <a:r>
              <a:rPr dirty="0" err="1" lang="en-US" sz="2400">
                <a:solidFill>
                  <a:srgbClr val="000000"/>
                </a:solidFill>
                <a:uFillTx/>
                <a:latin charset="0" panose="020E0602020502020306" pitchFamily="34" typeface="Berlin Sans FB"/>
              </a:rPr>
              <a:t>Neelsen</a:t>
            </a:r>
            <a:r>
              <a:rPr dirty="0" lang="en-US" sz="2400">
                <a:solidFill>
                  <a:srgbClr val="000000"/>
                </a:solidFill>
                <a:uFillTx/>
                <a:latin charset="0" panose="020E0602020502020306" pitchFamily="34" typeface="Berlin Sans FB"/>
              </a:rPr>
              <a:t>  Stained Smear of a CSF deposit shows</a:t>
            </a:r>
            <a:br>
              <a:rPr dirty="0" lang="en-US" sz="2400">
                <a:solidFill>
                  <a:srgbClr val="000000"/>
                </a:solidFill>
                <a:uFillTx/>
                <a:latin charset="0" panose="020E0602020502020306" pitchFamily="34" typeface="Berlin Sans FB"/>
              </a:rPr>
            </a:br>
            <a:r>
              <a:rPr dirty="0" lang="en-US" sz="2400">
                <a:solidFill>
                  <a:srgbClr val="000000"/>
                </a:solidFill>
                <a:uFillTx/>
                <a:latin charset="0" panose="020E0602020502020306" pitchFamily="34" typeface="Berlin Sans FB"/>
              </a:rPr>
              <a:t>Acid – Fast Bacilli  AFB</a:t>
            </a:r>
            <a:br>
              <a:rPr dirty="0" lang="en-US" sz="2400">
                <a:solidFill>
                  <a:srgbClr val="000000"/>
                </a:solidFill>
                <a:uFillTx/>
                <a:latin charset="0" panose="020E0602020502020306" pitchFamily="34" typeface="Berlin Sans FB"/>
              </a:rPr>
            </a:br>
            <a:r>
              <a:rPr dirty="0" lang="en-US" sz="2400">
                <a:solidFill>
                  <a:srgbClr val="000000"/>
                </a:solidFill>
                <a:uFillTx/>
                <a:latin charset="0" panose="020E0602020502020306" pitchFamily="34" typeface="Berlin Sans FB"/>
              </a:rPr>
              <a:t/>
            </a:r>
            <a:br>
              <a:rPr dirty="0" lang="en-US" sz="2400">
                <a:solidFill>
                  <a:srgbClr val="000000"/>
                </a:solidFill>
                <a:uFillTx/>
                <a:latin charset="0" panose="020E0602020502020306" pitchFamily="34" typeface="Berlin Sans FB"/>
              </a:rPr>
            </a:br>
            <a:endParaRPr dirty="0" lang="en-US" sz="2400">
              <a:solidFill>
                <a:srgbClr val="000000"/>
              </a:solidFill>
              <a:uFillTx/>
              <a:latin charset="0" panose="020E0602020502020306" pitchFamily="34" typeface="Berlin Sans FB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 id="1026" name="AutoShap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t0.gstatic.com/images?q=tbn:ANd9GcShrlu3qPrdlSi-O5ibUcN0_pxMde7vRbJIoSI5ts_V2AJG0CIuWQ" id="1028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t0.gstatic.com/images?q=tbn:ANd9GcShrlu3qPrdlSi-O5ibUcN0_pxMde7vRbJIoSI5ts_V2AJG0CIuWQ" id="1030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icture60" id="11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 cstate="print"/>
          <a:srcRect b="12093" l="31322" r="31315" t="12869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1990385"/>
            <a:ext cx="2997200" cy="2984303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663440" y="1518416"/>
            <a:ext cx="2895600" cy="1964121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scientificmedicineonline.org/index.php?journal=smo&amp;page=article&amp;op=viewFile&amp;path%5B%5D=20&amp;path%5B%5D=41&amp;path%5B%5D=283" id="1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688840" y="3657600"/>
            <a:ext cx="2895600" cy="1785256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" y="152400"/>
            <a:ext cx="8839200" cy="6477000"/>
          </a:xfr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>
            <a:normAutofit fontScale="90000"/>
          </a:bodyPr>
          <a:lstStyle/>
          <a:p>
            <a:pPr lvl="0" rtl="0"/>
            <a:r>
              <a:rPr b="1" dirty="0" lang="en-US" sz="4000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>Bacterial meningitis:</a:t>
            </a:r>
            <a:br>
              <a:rPr b="1" dirty="0" lang="en-US" sz="4000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dirty="0" i="1" lang="en-US" sz="3100" u="sng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Mycobacterium</a:t>
            </a:r>
            <a:r>
              <a:rPr dirty="0" i="1" lang="en-US" sz="31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 </a:t>
            </a:r>
            <a:r>
              <a:rPr dirty="0" i="1" lang="en-US" sz="3100" u="sng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tuberculosis</a:t>
            </a:r>
            <a:r>
              <a:rPr dirty="0" i="1" lang="en-US" sz="4000">
                <a:solidFill>
                  <a:schemeClr val="tx1"/>
                </a:solidFill>
                <a:uFillTx/>
              </a:rPr>
              <a:t/>
            </a:r>
            <a:br>
              <a:rPr dirty="0" i="1" lang="en-US" sz="4000">
                <a:solidFill>
                  <a:schemeClr val="tx1"/>
                </a:solidFill>
                <a:uFillTx/>
              </a:rPr>
            </a:br>
            <a:r>
              <a:rPr dirty="0" lang="en-US" sz="32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z="32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dirty="0" lang="en-US" sz="32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z="32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dirty="0" lang="en-US" sz="32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z="32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dirty="0" lang="en-US" sz="32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z="32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dirty="0" lang="en-US" sz="32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z="32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dirty="0" lang="en-US" sz="4000">
                <a:uFillTx/>
                <a:latin charset="0" panose="020E0602020502020306" pitchFamily="34" typeface="Berlin Sans FB"/>
              </a:rPr>
              <a:t/>
            </a:r>
            <a:br>
              <a:rPr dirty="0" lang="en-US" sz="4000">
                <a:uFillTx/>
                <a:latin charset="0" panose="020E0602020502020306" pitchFamily="34" typeface="Berlin Sans FB"/>
              </a:rPr>
            </a:br>
            <a:r>
              <a:rPr dirty="0" lang="en-US" sz="4000">
                <a:uFillTx/>
                <a:latin charset="0" panose="020E0602020502020306" pitchFamily="34" typeface="Berlin Sans FB"/>
              </a:rPr>
              <a:t/>
            </a:r>
            <a:br>
              <a:rPr dirty="0" lang="en-US" sz="4000">
                <a:uFillTx/>
                <a:latin charset="0" panose="020E0602020502020306" pitchFamily="34" typeface="Berlin Sans FB"/>
              </a:rPr>
            </a:br>
            <a:r>
              <a:rPr dirty="0" lang="en-US" sz="4000">
                <a:uFillTx/>
                <a:latin charset="0" panose="020E0602020502020306" pitchFamily="34" typeface="Berlin Sans FB"/>
              </a:rPr>
              <a:t/>
            </a:r>
            <a:br>
              <a:rPr dirty="0" lang="en-US" sz="4000">
                <a:uFillTx/>
                <a:latin charset="0" panose="020E0602020502020306" pitchFamily="34" typeface="Berlin Sans FB"/>
              </a:rPr>
            </a:br>
            <a:r>
              <a:rPr b="1" dirty="0" lang="en-US" sz="3800">
                <a:solidFill>
                  <a:schemeClr val="tx1"/>
                </a:solidFill>
                <a:uFillTx/>
                <a:latin charset="0" pitchFamily="34" typeface="Arial Rounded MT Bold"/>
                <a:cs typeface="+mj-cs"/>
              </a:rPr>
              <a:t>          </a:t>
            </a:r>
            <a:r>
              <a:rPr b="1" dirty="0" i="1" lang="en-US" sz="27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  <a:cs typeface="+mj-cs"/>
              </a:rPr>
              <a:t/>
            </a:r>
            <a:br>
              <a:rPr b="1" dirty="0" i="1" lang="en-US" sz="27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  <a:cs typeface="+mj-cs"/>
              </a:rPr>
            </a:br>
            <a:r>
              <a:rPr dirty="0" lang="en-US" sz="31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Culture on Lowenstein – Jensen medium </a:t>
            </a:r>
            <a:r>
              <a:rPr dirty="0" lang="en-US" sz="36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z="36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</a:br>
            <a:r>
              <a:rPr dirty="0" lang="en-US" sz="2200">
                <a:solidFill>
                  <a:schemeClr val="tx1"/>
                </a:solidFill>
                <a:uFillTx/>
                <a:latin charset="0" panose="020E0602020502020306" pitchFamily="34" typeface="Berlin Sans FB"/>
              </a:rPr>
              <a:t>Colonies  or growth is Rough, Tough and Buff</a:t>
            </a:r>
            <a:r>
              <a:rPr dirty="0" lang="en-US" sz="27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z="27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</a:br>
            <a:r>
              <a:rPr b="1" dirty="0" i="1" lang="en-US" sz="3600">
                <a:solidFill>
                  <a:schemeClr val="accent2">
                    <a:lumMod val="75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b="1" dirty="0" i="1" lang="en-US" sz="3600">
                <a:solidFill>
                  <a:schemeClr val="accent2">
                    <a:lumMod val="75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b="1" dirty="0" i="1" lang="en-US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  <a:t/>
            </a:r>
            <a:br>
              <a:rPr b="1" dirty="0" i="1" lang="en-US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</a:br>
            <a:r>
              <a:rPr b="1" dirty="0" i="1" lang="en-US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  <a:t/>
            </a:r>
            <a:br>
              <a:rPr b="1" dirty="0" i="1" lang="en-US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</a:br>
            <a:r>
              <a:rPr b="1" dirty="0" i="1" lang="en-US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  <a:t/>
            </a:r>
            <a:br>
              <a:rPr b="1" dirty="0" i="1" lang="en-US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</a:br>
            <a:r>
              <a:rPr b="1" dirty="0" i="1" lang="en-US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  <a:t/>
            </a:r>
            <a:br>
              <a:rPr b="1" dirty="0" i="1" lang="en-US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</a:br>
            <a:r>
              <a:rPr b="1" dirty="0" i="1" lang="en-US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  <a:t/>
            </a:r>
            <a:br>
              <a:rPr b="1" dirty="0" i="1" lang="en-US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</a:br>
            <a:r>
              <a:rPr b="1" dirty="0" i="1" lang="en-US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  <a:t/>
            </a:r>
            <a:br>
              <a:rPr b="1" dirty="0" i="1" lang="en-US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</a:br>
            <a:r>
              <a:rPr b="1" dirty="0" i="1" lang="en-US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  <a:t/>
            </a:r>
            <a:br>
              <a:rPr b="1" dirty="0" i="1" lang="en-US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</a:br>
            <a:r>
              <a:rPr b="1" dirty="0" i="1" lang="en-US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  <a:t/>
            </a:r>
            <a:br>
              <a:rPr b="1" dirty="0" i="1" lang="en-US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</a:br>
            <a:r>
              <a:rPr b="1" dirty="0" i="1" lang="en-US" sz="32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  <a:t>      </a:t>
            </a:r>
            <a:r>
              <a:rPr b="1" dirty="0" i="1" lang="en-US" sz="28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  <a:t/>
            </a:r>
            <a:br>
              <a:rPr b="1" dirty="0" i="1" lang="en-US" sz="2800">
                <a:solidFill>
                  <a:schemeClr val="accent2">
                    <a:lumMod val="75000"/>
                  </a:schemeClr>
                </a:solidFill>
                <a:uFillTx/>
                <a:latin charset="0" pitchFamily="34" typeface="Arial Rounded MT Bold"/>
              </a:rPr>
            </a:br>
            <a:endParaRPr dirty="0" i="1" lang="en-US" sz="1800">
              <a:solidFill>
                <a:schemeClr val="accent2">
                  <a:lumMod val="75000"/>
                </a:schemeClr>
              </a:solidFill>
              <a:uFillTx/>
              <a:latin charset="0" pitchFamily="34" typeface="Arial Rounded MT Bold"/>
              <a:cs typeface="+mj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 id="1026" name="AutoShap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t0.gstatic.com/images?q=tbn:ANd9GcShrlu3qPrdlSi-O5ibUcN0_pxMde7vRbJIoSI5ts_V2AJG0CIuWQ" id="1028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t0.gstatic.com/images?q=tbn:ANd9GcShrlu3qPrdlSi-O5ibUcN0_pxMde7vRbJIoSI5ts_V2AJG0CIuWQ" id="1030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 cstate="print"/>
          <a:srcRect b="7289" l="10000" r="3600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52600" y="1524001"/>
            <a:ext cx="2743200" cy="3496733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4.bp.blogspot.com/_OwoEg7Db_AE/TTGM2HWMfHI/AAAAAAAABgY/ecV03TnSD80/s1600/LJ%2Bmedium.png" id="9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rot="5400000">
            <a:off x="5351077" y="2726123"/>
            <a:ext cx="2397211" cy="1364566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aphicFrame>
        <p:nvGraphicFrame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GraphicFrame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graphicFrameLocks noGrp="1"/>
          </p:cNvGraphicFramePr>
          <p:nvPr>
            <p:ph idx="1"/>
          </p:nvPr>
        </p:nvGraphicFramePr>
        <p:xfrm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off x="533400" y="1143000"/>
          <a:ext cx="8077200" cy="5472705"/>
        </p:xfrm>
        <a:graphic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graphicData uri="http://schemas.openxmlformats.org/drawingml/2006/table">
            <a:tbl>
              <a:tblPr bandRow="1" firstCol="1" firstRow="1">
                <a:tableStyleId>{616DA210-FB5B-4158-B5E0-FEB733F419BA}</a:tableStyleId>
              </a:tblPr>
              <a:tblGrid>
                <a:gridCol w="2278184"/>
                <a:gridCol w="3106616"/>
                <a:gridCol w="2692400"/>
              </a:tblGrid>
              <a:tr h="587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2800">
                          <a:effectLst/>
                          <a:uFillTx/>
                        </a:rPr>
                        <a:t>CSF</a:t>
                      </a:r>
                      <a:endParaRPr dirty="0" lang="en-US" sz="2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2800">
                          <a:effectLst/>
                          <a:uFillTx/>
                        </a:rPr>
                        <a:t>Patient’s results</a:t>
                      </a:r>
                      <a:endParaRPr dirty="0" lang="en-US" sz="2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2800">
                          <a:effectLst/>
                          <a:uFillTx/>
                        </a:rPr>
                        <a:t>Normal range</a:t>
                      </a:r>
                      <a:endParaRPr dirty="0" lang="en-US" sz="2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84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2400">
                          <a:effectLst/>
                          <a:uFillTx/>
                        </a:rPr>
                        <a:t>Appearance</a:t>
                      </a:r>
                      <a:endParaRPr dirty="0" lang="en-US" sz="24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dirty="0" lang="en-US" sz="1800">
                          <a:effectLst/>
                          <a:uFillTx/>
                        </a:rPr>
                        <a:t>Turbid</a:t>
                      </a:r>
                      <a:endParaRPr b="1" dirty="0" lang="en-US" sz="1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dirty="0" lang="en-US" sz="1800">
                          <a:effectLst/>
                          <a:uFillTx/>
                        </a:rPr>
                        <a:t>Clear</a:t>
                      </a:r>
                      <a:endParaRPr b="1" dirty="0" lang="en-US" sz="1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880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2400">
                          <a:effectLst/>
                          <a:uFillTx/>
                        </a:rPr>
                        <a:t>WBCs and differential </a:t>
                      </a:r>
                      <a:endParaRPr dirty="0" lang="en-US" sz="24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dirty="0" lang="en-US" sz="1800">
                          <a:effectLst/>
                          <a:uFillTx/>
                        </a:rPr>
                        <a:t>8,320 per mm</a:t>
                      </a:r>
                      <a:r>
                        <a:rPr b="1" baseline="30000" dirty="0" lang="en-US" sz="1800">
                          <a:effectLst/>
                          <a:uFillTx/>
                        </a:rPr>
                        <a:t>3</a:t>
                      </a:r>
                      <a:endParaRPr b="1" dirty="0" lang="en-US" sz="1800">
                        <a:effectLst/>
                        <a:uFillTx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dirty="0" lang="en-US" sz="1800">
                          <a:effectLst/>
                          <a:uFillTx/>
                        </a:rPr>
                        <a:t>Mainly </a:t>
                      </a:r>
                      <a:r>
                        <a:rPr b="1" dirty="0" err="1" lang="en-US" sz="1800">
                          <a:effectLst/>
                          <a:uFillTx/>
                        </a:rPr>
                        <a:t>polymorphonuclear</a:t>
                      </a:r>
                      <a:r>
                        <a:rPr b="1" dirty="0" lang="en-US" sz="1800">
                          <a:effectLst/>
                          <a:uFillTx/>
                        </a:rPr>
                        <a:t> leucocytes (84%)</a:t>
                      </a:r>
                      <a:endParaRPr b="1" dirty="0" lang="en-US" sz="1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dirty="0" lang="en-US" sz="1800">
                          <a:effectLst/>
                          <a:uFillTx/>
                        </a:rPr>
                        <a:t>Few (&lt;5 cells/mm</a:t>
                      </a:r>
                      <a:r>
                        <a:rPr b="1" baseline="30000" dirty="0" lang="en-US" sz="1800">
                          <a:effectLst/>
                          <a:uFillTx/>
                        </a:rPr>
                        <a:t>3</a:t>
                      </a:r>
                      <a:r>
                        <a:rPr b="1" dirty="0" lang="en-US" sz="1800">
                          <a:effectLst/>
                          <a:uFillTx/>
                        </a:rPr>
                        <a:t>)</a:t>
                      </a:r>
                      <a:endParaRPr b="1" dirty="0" lang="en-US" sz="1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2400">
                          <a:effectLst/>
                          <a:uFillTx/>
                        </a:rPr>
                        <a:t>Protein </a:t>
                      </a:r>
                      <a:endParaRPr dirty="0" lang="en-US" sz="24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dirty="0" lang="en-US" sz="1800">
                          <a:effectLst/>
                          <a:uFillTx/>
                        </a:rPr>
                        <a:t>5.0</a:t>
                      </a:r>
                      <a:endParaRPr b="1" dirty="0" lang="en-US" sz="1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dirty="0" lang="en-US" sz="1800">
                          <a:effectLst/>
                          <a:uFillTx/>
                        </a:rPr>
                        <a:t>01-0.4 g/L</a:t>
                      </a:r>
                      <a:endParaRPr b="1" dirty="0" lang="en-US" sz="1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2400">
                          <a:effectLst/>
                          <a:uFillTx/>
                        </a:rPr>
                        <a:t>Glucose</a:t>
                      </a:r>
                      <a:endParaRPr dirty="0" lang="en-US" sz="24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dirty="0" lang="en-US" sz="1800">
                          <a:effectLst/>
                          <a:uFillTx/>
                        </a:rPr>
                        <a:t>1.3</a:t>
                      </a:r>
                      <a:endParaRPr b="1" dirty="0" lang="en-US" sz="1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dirty="0" lang="en-US" sz="1800">
                          <a:effectLst/>
                          <a:uFillTx/>
                        </a:rPr>
                        <a:t>3.0-4.5 </a:t>
                      </a:r>
                      <a:r>
                        <a:rPr b="1" dirty="0" err="1" lang="en-US" sz="1800">
                          <a:effectLst/>
                          <a:uFillTx/>
                        </a:rPr>
                        <a:t>mmol</a:t>
                      </a:r>
                      <a:r>
                        <a:rPr b="1" dirty="0" lang="en-US" sz="1800">
                          <a:effectLst/>
                          <a:uFillTx/>
                        </a:rPr>
                        <a:t>/L</a:t>
                      </a:r>
                      <a:endParaRPr b="1" dirty="0" lang="en-US" sz="1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US" sz="2400">
                          <a:effectLst/>
                          <a:uFillTx/>
                        </a:rPr>
                        <a:t>Chloride</a:t>
                      </a:r>
                      <a:endParaRPr dirty="0" lang="en-US" sz="24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dirty="0" lang="en-US" sz="1800">
                          <a:effectLst/>
                          <a:uFillTx/>
                        </a:rPr>
                        <a:t>110</a:t>
                      </a:r>
                      <a:endParaRPr b="1" dirty="0" lang="en-US" sz="1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dirty="0" lang="en-US" sz="1800">
                          <a:effectLst/>
                          <a:uFillTx/>
                        </a:rPr>
                        <a:t>115-130 </a:t>
                      </a:r>
                      <a:r>
                        <a:rPr b="1" dirty="0" err="1" lang="en-US" sz="1800">
                          <a:effectLst/>
                          <a:uFillTx/>
                        </a:rPr>
                        <a:t>mmol</a:t>
                      </a:r>
                      <a:r>
                        <a:rPr b="1" dirty="0" lang="en-US" sz="1800">
                          <a:effectLst/>
                          <a:uFillTx/>
                        </a:rPr>
                        <a:t>/L</a:t>
                      </a:r>
                      <a:endParaRPr b="1" dirty="0" lang="en-US" sz="1800"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B="0" marL="68580" marR="68580" marT="0">
                    <a:lnL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File:CSF.JPG" id="5" name="Picture 4">
            <a:hlinkClick r:id="rId2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 cstate="print"/>
          <a:srcRect r="75733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934200" y="2206534"/>
            <a:ext cx="762000" cy="15748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emedmag.com/images/039080022d.jpg" id="7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62399" y="2133600"/>
            <a:ext cx="994229" cy="1647734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" y="290286"/>
            <a:ext cx="7848600" cy="52322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1" wrap="square">
            <a:spAutoFit/>
          </a:bodyPr>
          <a:lstStyle/>
          <a:p>
            <a:pPr algn="ctr"/>
            <a:r>
              <a:rPr b="1" dirty="0" lang="en-US" sz="2800" u="sng">
                <a:solidFill>
                  <a:srgbClr val="000000"/>
                </a:solidFill>
                <a:uFillTx/>
                <a:latin charset="0" panose="020B0A04020102020204" pitchFamily="34" typeface="Arial Black"/>
                <a:cs charset="0" panose="020B0604020202020204" pitchFamily="34" typeface="Microsoft Sans Serif"/>
              </a:rPr>
              <a:t>CASE 1: LUMBER PUNCTURE RESULTS</a:t>
            </a:r>
            <a:endParaRPr b="1" dirty="0" lang="x-none" sz="2800" u="sng">
              <a:solidFill>
                <a:srgbClr val="000000"/>
              </a:solidFill>
              <a:uFillTx/>
              <a:latin charset="0" panose="020B0A04020102020204" pitchFamily="34" typeface="Arial Black"/>
              <a:cs charset="0" panose="020B0604020202020204" pitchFamily="34" typeface="Microsoft Sans Serif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76200" y="0"/>
            <a:ext cx="9144000" cy="6934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77500" lnSpcReduction="20000"/>
          </a:bodyPr>
          <a:lstStyle/>
          <a:p>
            <a:pPr algn="just" indent="-7938" marL="273050" rtl="0">
              <a:buNone/>
            </a:pPr>
            <a:r>
              <a:rPr b="1" dirty="0" lang="en-US" sz="4000" u="sng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60903040505020403" pitchFamily="18" typeface="Rockwell Extra Bold"/>
              </a:rPr>
              <a:t>QUESTION 1:</a:t>
            </a:r>
          </a:p>
          <a:p>
            <a:pPr algn="just" indent="-7938" marL="273050" rtl="0">
              <a:buNone/>
            </a:pP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What is your diagnosis?</a:t>
            </a:r>
          </a:p>
          <a:p>
            <a:pPr algn="just" indent="-7938" marL="273050" rtl="0">
              <a:buNone/>
            </a:pPr>
            <a:r>
              <a:rPr b="1" dirty="0" lang="en-US" sz="4000">
                <a:uFillTx/>
                <a:latin charset="0" pitchFamily="18" typeface="Footlight MT Light"/>
              </a:rPr>
              <a:t>……………………………………………………………………………………………………………………</a:t>
            </a:r>
          </a:p>
          <a:p>
            <a:pPr algn="just" indent="-7938" marL="273050" rtl="0">
              <a:buNone/>
            </a:pPr>
            <a:r>
              <a:rPr b="1" dirty="0" lang="en-US" sz="4000" u="sng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60903040505020403" pitchFamily="18" typeface="Rockwell Extra Bold"/>
              </a:rPr>
              <a:t>QUESTION 2:</a:t>
            </a:r>
          </a:p>
          <a:p>
            <a:pPr algn="just" indent="-7938" marL="273050" rtl="0">
              <a:buNone/>
            </a:pP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What is the most likely infection responsible?(Select only one)</a:t>
            </a:r>
          </a:p>
          <a:p>
            <a:pPr algn="just" indent="-742950" marL="1008062" rtl="0">
              <a:buSzPct val="90000"/>
              <a:buFont typeface="+mj-lt"/>
              <a:buAutoNum type="alphaUcPeriod"/>
            </a:pP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Mycobacterium </a:t>
            </a:r>
            <a:r>
              <a:rPr b="1" dirty="0" err="1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Avium</a:t>
            </a:r>
            <a:endParaRPr b="1" dirty="0" lang="en-US" sz="4000">
              <a:uFillTx/>
              <a:latin charset="0" panose="020B0604020202020204" pitchFamily="34" typeface="Microsoft Sans Serif"/>
              <a:cs charset="0" panose="020B0604020202020204" pitchFamily="34" typeface="Microsoft Sans Serif"/>
            </a:endParaRPr>
          </a:p>
          <a:p>
            <a:pPr algn="just" indent="-742950" marL="1008062" rtl="0">
              <a:buSzPct val="90000"/>
              <a:buFont typeface="+mj-lt"/>
              <a:buAutoNum type="alphaUcPeriod"/>
            </a:pP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Fungal infection</a:t>
            </a:r>
          </a:p>
          <a:p>
            <a:pPr algn="just" indent="-742950" marL="1008062" rtl="0">
              <a:buSzPct val="90000"/>
              <a:buFont typeface="+mj-lt"/>
              <a:buAutoNum type="alphaUcPeriod"/>
            </a:pP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Parasitic infection</a:t>
            </a:r>
          </a:p>
          <a:p>
            <a:pPr algn="just" indent="-742950" marL="1008062" rtl="0">
              <a:buSzPct val="90000"/>
              <a:buFont typeface="+mj-lt"/>
              <a:buAutoNum type="alphaUcPeriod"/>
            </a:pP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Viral infection</a:t>
            </a:r>
          </a:p>
          <a:p>
            <a:pPr algn="just" indent="-742950" marL="1008062" rtl="0">
              <a:buSzPct val="90000"/>
              <a:buFont typeface="+mj-lt"/>
              <a:buAutoNum type="alphaUcPeriod"/>
            </a:pP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Bacterial infection</a:t>
            </a:r>
          </a:p>
          <a:p>
            <a:pPr algn="just" indent="-742950" marL="1008062" rtl="0">
              <a:buSzPct val="90000"/>
              <a:buFont typeface="+mj-lt"/>
              <a:buAutoNum type="alphaUcPeriod"/>
            </a:pPr>
            <a:r>
              <a:rPr b="1" dirty="0" err="1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Trepanoma</a:t>
            </a: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 </a:t>
            </a:r>
            <a:r>
              <a:rPr b="1" dirty="0" err="1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pallidum</a:t>
            </a: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 (</a:t>
            </a:r>
            <a:r>
              <a:rPr b="1" dirty="0" err="1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Neurosyphilis</a:t>
            </a: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)</a:t>
            </a:r>
          </a:p>
          <a:p>
            <a:pPr algn="just" indent="-742950" marL="1008062" rtl="0">
              <a:buSzPct val="90000"/>
              <a:buFont typeface="+mj-lt"/>
              <a:buAutoNum type="alphaUcPeriod"/>
            </a:pP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Mycobacterium tuberculosis</a:t>
            </a:r>
          </a:p>
          <a:p>
            <a:pPr algn="just" indent="-7938" marL="273050" rtl="0">
              <a:buNone/>
            </a:pPr>
            <a:endParaRPr dirty="0" lang="x-none" sz="4000">
              <a:uFillTx/>
              <a:latin charset="0" pitchFamily="18" typeface="Footlight MT Light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76200" y="0"/>
            <a:ext cx="9144000" cy="6934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77500" lnSpcReduction="20000"/>
          </a:bodyPr>
          <a:lstStyle/>
          <a:p>
            <a:pPr algn="just" indent="-7938" marL="273050" rtl="0">
              <a:buNone/>
            </a:pPr>
            <a:r>
              <a:rPr b="1" dirty="0" lang="en-US" sz="4000" u="sng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60903040505020403" pitchFamily="18" typeface="Rockwell Extra Bold"/>
              </a:rPr>
              <a:t>QUESTION 3:</a:t>
            </a:r>
          </a:p>
          <a:p>
            <a:pPr algn="just" indent="-7938" marL="273050" rtl="0">
              <a:buNone/>
            </a:pP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What is your justification for your answer to question two?</a:t>
            </a:r>
          </a:p>
          <a:p>
            <a:pPr algn="just" indent="-7938" marL="273050" rtl="0">
              <a:buNone/>
            </a:pPr>
            <a:r>
              <a:rPr b="1" dirty="0" lang="en-US" sz="4000">
                <a:uFillTx/>
                <a:latin charset="0" pitchFamily="18" typeface="Footlight MT Light"/>
              </a:rPr>
              <a:t>……………………………………………………………………………………………………………………</a:t>
            </a:r>
          </a:p>
          <a:p>
            <a:pPr algn="just" indent="-7938" marL="273050" rtl="0">
              <a:buNone/>
            </a:pPr>
            <a:r>
              <a:rPr b="1" dirty="0" lang="en-US" sz="4000" u="sng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60903040505020403" pitchFamily="18" typeface="Rockwell Extra Bold"/>
              </a:rPr>
              <a:t>QUESTION 4:</a:t>
            </a:r>
          </a:p>
          <a:p>
            <a:pPr algn="just" indent="-7938" marL="273050" rtl="0">
              <a:buNone/>
            </a:pP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What further investigation would you like to do at this stage?</a:t>
            </a:r>
          </a:p>
          <a:p>
            <a:pPr algn="just" indent="-7938" marL="273050" rtl="0">
              <a:buNone/>
            </a:pPr>
            <a:r>
              <a:rPr b="1" dirty="0" lang="en-US" sz="4000">
                <a:uFillTx/>
                <a:latin charset="0" pitchFamily="18" typeface="Footlight MT Light"/>
              </a:rPr>
              <a:t>……………………………………………………………………………………………………………………</a:t>
            </a:r>
          </a:p>
          <a:p>
            <a:pPr algn="just" indent="-7938" marL="273050" rtl="0">
              <a:buNone/>
            </a:pPr>
            <a:r>
              <a:rPr b="1" dirty="0" lang="en-US" sz="4000" u="sng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60903040505020403" pitchFamily="18" typeface="Rockwell Extra Bold"/>
              </a:rPr>
              <a:t>QUESTION 5:</a:t>
            </a:r>
          </a:p>
          <a:p>
            <a:pPr algn="just" indent="-7938" marL="273050" rtl="0">
              <a:buNone/>
            </a:pPr>
            <a:r>
              <a:rPr b="1" dirty="0" lang="en-US" sz="4000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Mention two of the recommended antibiotics that can be used as empiric treatment in such a case?</a:t>
            </a:r>
            <a:r>
              <a:rPr b="1" dirty="0" lang="en-US" sz="4000">
                <a:uFillTx/>
                <a:latin charset="0" pitchFamily="18" typeface="Footlight MT Light"/>
              </a:rPr>
              <a:t>…………………………………………………………………………………………………………</a:t>
            </a: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b="1" dirty="0" lang="en-US" sz="4000">
              <a:uFillTx/>
              <a:latin charset="0" pitchFamily="18" typeface="Footlight MT Light"/>
            </a:endParaRPr>
          </a:p>
          <a:p>
            <a:pPr algn="just" indent="-7938" marL="273050" rtl="0">
              <a:buNone/>
            </a:pPr>
            <a:endParaRPr dirty="0" lang="x-none" sz="4000">
              <a:uFillTx/>
              <a:latin charset="0" pitchFamily="18" typeface="Footlight MT Light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/>
            <a:r>
              <a:rPr dirty="0" lang="en-US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Microscopy of the cerebrospinal fluid showed gram –</a:t>
            </a:r>
            <a:r>
              <a:rPr dirty="0" err="1" lang="en-US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ve</a:t>
            </a:r>
            <a:r>
              <a:rPr dirty="0" lang="en-US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 </a:t>
            </a:r>
            <a:r>
              <a:rPr dirty="0" err="1" lang="en-US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cocci</a:t>
            </a:r>
            <a:r>
              <a:rPr dirty="0" lang="en-US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. </a:t>
            </a:r>
          </a:p>
          <a:p>
            <a:pPr algn="l"/>
            <a:endParaRPr dirty="0" lang="en-US">
              <a:uFillTx/>
              <a:latin charset="0" panose="020B0604020202020204" pitchFamily="34" typeface="Microsoft Sans Serif"/>
              <a:cs charset="0" panose="020B0604020202020204" pitchFamily="34" typeface="Microsoft Sans Serif"/>
            </a:endParaRPr>
          </a:p>
          <a:p>
            <a:pPr algn="l"/>
            <a:r>
              <a:rPr dirty="0" lang="en-US"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The patient showed complete recovery after administration of ceftriaxone for 10 days. 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resources.schoolscience.co.uk/abpi/diseases/images/meningitis.jpg" id="4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043608" y="1052736"/>
            <a:ext cx="2810712" cy="282641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meningococcal.org/images/page_images/513.jpg" id="5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860032" y="1052736"/>
            <a:ext cx="3546711" cy="299697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data:image/jpg;base64,/9j/4AAQSkZJRgABAQAAAQABAAD/2wBDAAkGBwgHBgkIBwgKCgkLDRYPDQwMDRsUFRAWIB0iIiAdHx8kKDQsJCYxJx8fLT0tMTU3Ojo6Iys/RD84QzQ5Ojf/2wBDAQoKCg0MDRoPDxo3JR8lNzc3Nzc3Nzc3Nzc3Nzc3Nzc3Nzc3Nzc3Nzc3Nzc3Nzc3Nzc3Nzc3Nzc3Nzc3Nzc3Nzf/wAARCAC2ARUDASIAAhEBAxEB/8QAGwAAAQUBAQAAAAAAAAAAAAAABAABAgMFBgf/xAA8EAABBAECBAMGBAQFBAMAAAABAAIDESEEMQUSQVETImEGMnGBkcEUobHRI0JSYhUWcoLhM3Pw8SQ0U//EABgBAQEBAQEAAAAAAAAAAAAAAAABAgME/8QAHhEBAQEBAQADAQEBAAAAAAAAAAEREgITITFRA0H/2gAMAwEAAhEDEQA/AM97WtzdEdE4GAeXHdXFgIyN05a4bYWHpU132Q+q0jNSzlcSB/b0RhB/mFJuQVsfRAJpdONOSGvcW7Dmz+aKDbJ2oeqlyHoFNg3BG46pCqmtGc/VLkJNBtjurCyzRP2VhjAbQNYVFTYj1HyT+FmsWrmDlZ6qQAqySVFUti5RsB8FMMH9OVYMDI27lML32vbKpiLY+hPVOY+UbA33U2E3vdeiTxdknfZQxXQ3I27KRFdE3J5b/VJwvYbIYc0M1hRL2kEBNyPfYrB6pvBLRsLVVWZmNB53NblOyVjgSHCuhUY9IST4wFnok3hvhOuzXYbILI5C4Vd+tK6sD7KUcDQ0BuL3pWMiLRQNnuhhoxTtvyVofymwq6cDjqnr/wAKgm42bN0kHdO26pf3Jwm5rG6mtJveR1JUfEL6F0VTJKGmicd03OLBByoaKa8NGTag99hD+Ln4KXODsiHB77qZ5S0UoAisZ9U4IBsrSaT38psjASZIHYZZSf7uKo73hDl4ZdA1/ajUEPc20lQx7HDmLjlJZVINz0ScCDtadrRvupjYYC05GAJGUi0bfmrB0NZUaoWmitrPNYF/FS5brtact/uI70psbY5t1NXEQyj5aCcN3okJ3kt269koietq6YYsFEFtlOG96+qsLh/LSi742mtIE37oobJAm6o2ncQ0WSmaTd18lNRMY7Ji0P3TGyLOT2TAkX09E1UwAAMD5qDg4HAUvMQN7+Ke+QZAJ9VUMx1ZdYVpIdQb81WxzTnIrfKTZBdAXfVNMWCMNde5vfoFOurjag5++OX4JjK2wAcoYsHKet577qTs4CpcLILj8KUXvoZIsop5HVkqIdWQUPNML81Ukx4IFbKaYtkNjPzTE0zA+qG12odEzyMLz2AS0Uj5Yg6ZvK7souMfissj9V4Ytra3V3C9VK5zopAXBuzloarh0Wqe177BG1FWQ6aKJvKxoACgaidgkJmNkbGa5iriGltDdVmFgfzkAvCC4N5Qq3SxggOPmvalcAOW/oqXBt81ZV0QkLubFUeqcCh5SD6dVB3vU4H4hOA4X1HQouGMIPmDTnskpNa4XyuLfgkmnKxuNyn5+6rD8b4G6qleX1y4WnMUZBXdSDwQL6IMeQAdO6mJbsArIvLwRk0FIOHLSG52g3dqPjDmFdO6KKfJQUQ7N3Q2HqhHSnOcJeLfwQGNfY23KfnA7oQyhou81e+yHbqncxsU3oe6K0XEdvmoiSrKF8ZxF3VqLjzYJ/NAbG82eZ2+wUxI3p9VnBwaDRTtmLupUB0moa1DDVNc/JWXxPWeG2g6ihNBOS7mdYJzlNakmOoa4Bt4NqHjFpoGz+izzrW0AHZV8Lw9vN3RBbJS5pITtBBsnKra8AUMJOeD6/FVFxeS5UTP5iWsPmGVB73AYIBTRl7sAF5/tF/orlNc/wAZ12o0stsHijqwdrWroNS6SJjnDlLhfKeiIOjkMhI0srnHf+GfuiIuGasEcmjc2+rnNH3Tmp1EWnmNuVMTtRJqpAGtbC0Yd1KNdwfiJcCyFpvtK1Wx8I4mAa01js17f3Uyr1FQcKAsmlCVxcCGYPRTl0WuhFyaSYAdeWx+SEbKWP75+imNSxZDE9hJe/mNq9oB94ZVAlFWU7X8+Adt6RcEU04s/JVyNo4s/BRAIkDi48tbIjJAwiyBS03QHXqro2AZDqd1B2KtYCXANAPZWSsaboD9kXA8jOZ1sPLe4SSc4A0QT8ElGsZYkJNWpumDW9B6rIbqa2vCp1OqmLS2NhN+q3leTqCtdxYxgiMWe6E0XF5H6tsbyOR4q/VZD4dUS4llknFmqT6WGeOQc9Y9dlnK11HYOmaRQKGk1LGPrmALjsUA2a8E5CEfpHSarx/FLa2Cv2zre/EAgV/6Tmbp+ZWcJBGMuKds3N7otXF0cZ7KgXmx1UYYZpMNjkcT2YUZHw3VvHlgd8yB91eadKRISbN/JOJM391ox8B1sjbqNt9HO/4V7PZrUu96Zgz0Zf6pxU7jG8dpdQoFTDiW4W1H7Js5iZtRK/pQpv2Rmn9mNDECOVxH9zyfurwnccHr2uc6wPqeqrj5mMa3qNqyvRf8A0LMN00fzFolmhha2hFGK7NCcf0v+n8edaXQavVy3Fp5nnoeWgug0XAteWgP5GfEkkfRdY2Njb8oHRWgAV0V4iX/AErCi9npCPPqCB2Y3P5oqLgWnb75ldm/M+v0pbAPdPzNVxOgMfDNFGQRp4778t2jI2xsw1gA9Ap84pRLwNq+KrOplrHYLR81H8O0iwaUTILu04flDTiEj+ZIse33XUl4gG5CQnoUMosOHSbHKonh0+oBGoga49CW5HzVv4ll5NJ/HiJuwVDXN8T4KYR4ujJezqw7hY4mEbqd5QcZXffwX7OH1WJxjgUeoDpdMWiTcg7O/ZZvl18+/wCsWHmAw4FXh7hg7d0Axz4JzFMCyRu4I2RQkJNnZc3o8iWhpANp3E1vaG8Vt2k7UAdd1Nawne8bykhpNZG01zZ9EkNjLGlsWBXyTfhsZvK1WsG1fkmMPmtdXj5ZLtG17SHgUd7VH+EaYAFsQFeuVtmIAWG/FRDeaw4fkicsdvDIOYO8Kq2PZWnRYFBaojrfKZ0Qq6ypq8sj8MCS3HwQeq00zCPAayz3FLdZEQ48zT8U/ghxpNOWHDBqSwiWVwB6McR91JrdQ13LDq52VuOY4Wy2ENNULJUjp2Ee6OYK6nITSa7iemH8PXTEdn079UdH7QcUjaQXxOPUlmfyVQhLTkJO090brsE2nIuP2n1zT/EjjeN8YREfta8Hz6M/J9/ssowC/RMYG1R3tXqpy3m+1WmIPNBOD8AfurY/abQH3zIz0LD9lzZ04/8Aai6CugPwV6OXUt9odA5xAmody0hER8Z0MgFaqKv9S40QULIT/h2kdCfUJ0nLt2cR0ztpmu/0m1Z+KactaSO9UuCGmA7p/CdGLEjm11BKdHNd62Z7j5WCvVym1szt+UfO1582acZi1Ml+jyhdRxvimlBb+LlFDHnOydwnivTmwSH+cC+wVjNG47yOwvJ4/a7isRtuskI2Nn90bB7Z8Sfk6x7fiB+ydw4r04aNl5c4/NO3SwO7/VcBF7U8Vfkapr/iwK5ntLxMmyYnkd2V+hTqJldydLp6zeP7lB+n0zR/N8A4rj2+0/ES2vCgPrRv9VAe0ms5vPBESfUp1DK638LDsJHj/darOmdkx6h1eq5se02pGBpYx/uNqX+aNT00kXzcVdhJY0tfwc6w87pG+INpG4PwzugZeGauIU18b+mRRQ8vtJrHihBC0dRblCP2j1bNtLp/j5v3WbPNdJ79QZDwWeTM0vL6MG3zRsXBdNGOaQF5HVzlkf5m1xHkg04+Tj90NqPaDicwoyRMH9kY+9pJ5iX37rqItMzl/gwsa3pTd0lxruL8Vcf/ALsrfRpDR9AEldib6bIjAux/wk5gx+qvocxDnGz0VgjAAppWHbMCCK2nH0URp/6d0aISd8eiToibx8EQA6Po5RdE4e7sjzp9ibtWtiaWkCq/VBmeDeRuoiPzY33ytB0V4AoKLtKTlwFDuigzCLBpRLAOgpGujdy+voqyyjbh06ogXkJ93r3UfCc110PmjWgOfyNIHzU3Q48wJPVNXAJjF3RrqovixuQUeYjYDbspeE3lo5UXGYYS0ZddnqpGE1YR07Gxwl5oAC9kFpZnahtsbbQU05RMRAsg/IJNYK+JWgIsU4ZKTtPgjlJPwUTGcWC9gFDwicVj4o+SEsaboBZcurkgka2SMlt7gK6Ytbpm3Yq/RU67RsfEbYHD1CMZqAWc7o3BvcBU/wCJaXmLS8iu4IUtJK5OeGNk9ytDYwKNjCo1Bhc8MjbzAf07Lr5tDDqCXsIIOe6z5uHMgYXNaABtQWNsb5npjcNbL+ILS17B/Ley6eCKwBW4WJPqY4xytvxawEVouLAQ85DiBvhXz6/p68NgwdKQuqYYGl5tR/xeJ8PiA5HQlC67jUT4SC23VdWtX1GJ4orSyt1JtlWMEIkxHOFg8C4jb/DlZy37pXURFsguwQeyvn1qXzgUQm8pnRjYglH+F5ewUBFZ3wqmABHQwMJeFYIFI90IA3sJhACCWoYAEF9EkU+OVtANJSV1eWtLGXPtp8xO9K6MOHlc7PSyraBkBOD3Cm5oDbBWWrTAge8bPp1TjzbNpMDkfqEmm3UG1fQpojKOVjpCBTRZysg8XoeWEkdfNlber0z9RpnRte5hr3m9Fmafg8rifEkawbU0dO6JM/6TuKMbC2UxyBrurm0i9BOzVghl2O4Rr9HEYBHy3QoWFHS6aOEERmid/iifWMbX6/w9b+Gjivly6Qn9AoOlOrjoYa4Yc3qi9bw0vfq3NdZmaCDyAho65+ihouHmHRkRyfiCwh3lBaGA72LxlT7dp5mKdBwv8O8zukc55xRd0Wm1oIsUc7rLfqNVzHmLI2NOCaDq9AlBxCeKVokka+I4PcKM3xWiWgOoDO57Jnx02+W1fDNHNYjcLG+bRrdOHx/1AhVjcZccTZodsdPVSh0jY200BvyWmNMwADk8t1jCjPC4wuEDfMMAnZFl0AY2FwBIvqndGLvoiNFw97RczSX97QfF5PCJiY1wdV2cfTuiybQ+snjhaC43/asnU63TSDlokdwMBAamSWR5o81GrOyu0+i5suk5y4DphZ2t55iEmuIaRC0uYOpWTJEdQ9xJ5TuKW2/RNtwc7lxjG6El07I3OZYII6dP2Wb5t/VnrzGdFq9To3hgLnAHYhbcEkms048YMHN6rMnaHOHmI5e3dSZqHw8vO0sPr19Uyxdl/B+u0GmdpyHxg0N6XOat3ggMiZfSxuugifJrz4biAwZz1WfqeFu003iagOdHuOXol+1kxXpeGCeIOa5jXEZ5sKTeHNhma/UVW2T0TR6swOkDbc3FYpCzz6jVvq0/Eylr2sGqEWmLbvFdF1HBIHxadrZLLuuKWdwThE7XCSZjebo7uV10OlaAARkD6q+Yz7/gYx4I6JRxBjehBK0GxBwqvgk/S8wIvFLbAHwrsAUpwaf+HkWVfpdG6IcpNtGyJ/DlzQWmh6Koz5IM4aEkedOUkEOXLSDn0UnNJBFkd6Tg1gAUnN1dfBRFTWu5hRx19VN8YMjX5sf3YUxgWLv4JA3/ACGvQoq02aHf6p2kiwH5A35VHnAOc43vKsa/yZIPrSaysjDap77vfH3U42MNgOAPS1SJLGVCWZzBzsbv3F0iyLdXH5DjmvoI6orFge1sVvqU8zmuZijYwSema3WtHq3zNewigDu7Yrl+L6SaLUGVtlnUDopuOnmbMU6TTeM18znmRgkcI7wOUbGvh+qvYxrZzE5wczltpr7LOkkkZJ/AO+7Qi9I07yAtJabP/Kas82Vs8LDAwyHykdfRbOnkDwRzY7bWsfhzTyDkPlrZaERbGDyg5PVHP3+i3teQRbh6hWQDksi2n+auqoEtN6fJTZIB/McHuqgl1NDnOOCMYsgLN4hpNPI50zg9zqHO0jcdrRDng4qx8VTqnGhZJx3wo15+q5zVM0b3OZBC9jx2ANdyg+GXzPc3/pk+Rjjl3fCnxJ74tQ9woNdiyd0FBL4DSI5TzuySUldPXn6+mtMyPxOUOaDRNVseyxta5sEhbPGWC/eGcfZKTUTOBL2hjujWus/PsgtZL4ULWyFwBcKaTQs/+fktOXNtwXFEx9ytyB/SKv59U2r0vnYJAPF3DQboInRc7rMTWiP+U1sjtHDB4nM9xMhOS7qsa6zxPKvgvDnMPORd9VrS6VnhvLx5QLIVlRx21pra6Q+t1TBG4WABk56JfxN2sHiOlhZG55aLH5BD8I4f4zxK0AG8NKM00buJTEOceXmJNnda2g4b+Gl5gRv7o6rOb+N25Bum0oZXT0R4hAG3qotAa1pIF2iTRqgCujhVDoxzit8WAFPlBFDClI0h2BXqErOR2VjKqQCNhcQcKMUzXs8mynI0OBa7Y4VMGnEQpt16pVn4nzHPRJLlad7SVAgfVBotIEke9jshmusCxaczVg7+qyosyUOqXP6b9UOJA4EjdTa87EfRBDXB4gL2c3M3Ioq7S6hx07HyCiRkDKYkEEYI7FOAAAAKroEBDZWkWFJzxyi1R/pAoqDiARlEwQyRu4GR1UZ2Nkjc3OfzVQeK6/JPzDlu7UxWQ3hURkdTKzeFeOHMY+2rQEjQSBVlUzPJ90Z7pjXdTjcIxX0VocN7z3Qgsgcw27Jy6oz1PSkZXO1BbJy5r6q9k1gVgLntG3USyvlkDm04hoPZbMTiG045rthFFF91Zwk95OLsKjxWmw0klMZuVpshEVazTRSsHiNaew6WsnW6EPYQyg4G8Ba1mQE9PQKLoz7oIFpjc9Y5OfSyiUvYx4de+bUWcPl1F+Kywerjkre4hq4dFTXgnnNDClDUkbXgVeQCpi9BNFpHRxcslegpQ0rZHyPLyOVpoYytZrQPeqq6p3ugd5cCwbIKYX2D1Wuj07HU8l5C53UarVaqR4aPKBkXuFscS01w3p283r1WVpdHq3uNMLScE7BMrWz/AI0vZ6IMeS4BvzXTNYDI1wOFg8M4VLC4F8p5Qdh1XRMAG/1Vkxj3dq4UMfT1U4zXUj4ocOA940FYJGgVYpVzEhwc357KDrqwUzCCLtNz2SFdMQcSaATOcWjAVg8uydzmkbWosDF7Qe6SUjmXhqSLjKYboHAU3OZsUK2XmFdU5fnOQrjGrzK1hqt1Jkl5pCl/wJURM/FgD5pi6ODyTasDyeuyDjlFZpT8UHFqLopr3A4OFF56ilQJqzagZ6N2gJElO5SwhTMl+nwQDtU0ZJpVv4jCweeZjR6kK4mwe2TzHmTSPbnIvdY83FYWjmiex57Byrll1euiLdPDK0nPMAT9k5TqNRz7NBw+Cmx7gBzOFj0WZpOBcSaS9rNUSdzgA/Uo/wDAcUY3Olcb25pGj9E5p3Fwfze79VNkhIIJVEPDuKvdXgwMb3MpP6BaUHAdY8XJqYW+gYT9wrzU7gRziCeWih3zSA0RfqVuj2cdu7Vu/wBsYH62k/2aD6/+ZOPUNb+ycnyRhsncB5inE46H81ry+zemaP4mp1Dsb8wH2VMXs7pZHgN8ci93Su/dXlPkjF1elbrS0vaQWnB3pGRwlrA07Adl0+m9n9BGBzQNdXcko6PhmhAAGmiq/wClOYnyvPOIvkazyA7ZKxBJqS8DzDOSV68/h+kdZdp4dq90IDUcK4a4+bSQkDa2pzD5XCaTWRRsDdRPEHbVzWtCBzZwDCHPb3Yxx+y6mHQaZg5YdPGwdS1oCPhhaxoACcyHyVyrNNqC2m6bUEd/Cd+ybwNWwkt0ercN/wDp/wDK7LA2oFRLeY7pkT5K4/m1Z34fqfmG/upBmulbjQzD/Vy/uur8AXlWNiA2amQ7rloYtc0WdHKb7Fv7ppZNWxuNBqc9m39107mEHYUoOhLuuEyHyVyrdfM0fxdHq2j/ALLj+isZr46FxzD4xO/ZdD+Da02TdlWt07G7BOYvyVzDtdCKPMBf9QISXWeF2IpJOY18rkG+zWgJHhtnZefLM4fdEs9mNP8A/tqQP+6T+q19Gw+C0uouIBNBFUV1rzbXPH2Y0+a1eqBA/qb+yHl9m4wzGun26tYfsuleSCW1ndCyfxHUDfekyLtcx/l2zjXair6NaPsjdJ7NxijJqNS8erwPst+KCqJY4/RFNDB6HscKZF6rJb7O6DAeJnfGUp3cA4YLDtPzY/mkcfutOZ7WkHmHyKqcXPPu16obWS/gvCm4/BQmv6har/wvSXUOh07R6RBbLNNZ81olsPLgAImsrT8KhaQ50bAewbSObA0CgBXakVyVuoOaT3+KhqvygUqXU7ACJ5M0FNsYGayhqiHTnqKRbI6TtHZOTShpGgO5VE83KMGqTyPDQSShOUzus7dEhqIa6d2QeVGRRNYNlKOPlaKUzvvhDTg4SMgCYDFXhQ5OmSmCEkjj2VBYXG3G/RFeGLwM+ibkIOUNQYzGArQMdUgwk9FIgjqhqNV6qxrRucqBsApmvs7EJhq7FKJdWypdMG4BVL5HOcKTBe+X0UQ9zuuFSI3HdExMTDTNHdWAV1S5KKkKCIZtVR6FJK+Vx9UkxdAQuH4WJ9uALGnB7gfurAwkZc4/NJJbrKuQNZ/LZ9VKGLukkguADQme8jCSSimbGHCyB9Fe3TxH+QD4JJILPAaDTCQfqmNNcGvAvuEklBMxi1W5ucJJIEyPa6KsDBukkgcgDooS03ZJJQZ7yZpCCfKOiIijANJJLVBDWiki1JJQLkxaZwrKSSBCuiciwkkgWAEzji6SSQRfjKrkcSkkqKeXmKsjiF/BJJEXhjeymxoBSSUDki6USUkkFb8pJJKj/9k=" id="6" name="AutoShap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data:image/jpg;base64,/9j/4AAQSkZJRgABAQAAAQABAAD/2wBDAAkGBwgHBgkIBwgKCgkLDRYPDQwMDRsUFRAWIB0iIiAdHx8kKDQsJCYxJx8fLT0tMTU3Ojo6Iys/RD84QzQ5Ojf/2wBDAQoKCg0MDRoPDxo3JR8lNzc3Nzc3Nzc3Nzc3Nzc3Nzc3Nzc3Nzc3Nzc3Nzc3Nzc3Nzc3Nzc3Nzc3Nzc3Nzc3Nzf/wAARCAC2ARUDASIAAhEBAxEB/8QAGwAAAQUBAQAAAAAAAAAAAAAABAABAgMFBgf/xAA8EAABBAECBAMGBAQFBAMAAAABAAIDESEEMQUSQVETImEGMnGBkcEUobHRI0JSYhUWcoLhM3Pw8SQ0U//EABgBAQEBAQEAAAAAAAAAAAAAAAABAgME/8QAHhEBAQEBAQADAQEBAAAAAAAAAAEREgITITFRA0H/2gAMAwEAAhEDEQA/AM97WtzdEdE4GAeXHdXFgIyN05a4bYWHpU132Q+q0jNSzlcSB/b0RhB/mFJuQVsfRAJpdONOSGvcW7Dmz+aKDbJ2oeqlyHoFNg3BG46pCqmtGc/VLkJNBtjurCyzRP2VhjAbQNYVFTYj1HyT+FmsWrmDlZ6qQAqySVFUti5RsB8FMMH9OVYMDI27lML32vbKpiLY+hPVOY+UbA33U2E3vdeiTxdknfZQxXQ3I27KRFdE3J5b/VJwvYbIYc0M1hRL2kEBNyPfYrB6pvBLRsLVVWZmNB53NblOyVjgSHCuhUY9IST4wFnok3hvhOuzXYbILI5C4Vd+tK6sD7KUcDQ0BuL3pWMiLRQNnuhhoxTtvyVofymwq6cDjqnr/wAKgm42bN0kHdO26pf3Jwm5rG6mtJveR1JUfEL6F0VTJKGmicd03OLBByoaKa8NGTag99hD+Ln4KXODsiHB77qZ5S0UoAisZ9U4IBsrSaT38psjASZIHYZZSf7uKo73hDl4ZdA1/ajUEPc20lQx7HDmLjlJZVINz0ScCDtadrRvupjYYC05GAJGUi0bfmrB0NZUaoWmitrPNYF/FS5brtact/uI70psbY5t1NXEQyj5aCcN3okJ3kt269koietq6YYsFEFtlOG96+qsLh/LSi742mtIE37oobJAm6o2ncQ0WSmaTd18lNRMY7Ji0P3TGyLOT2TAkX09E1UwAAMD5qDg4HAUvMQN7+Ke+QZAJ9VUMx1ZdYVpIdQb81WxzTnIrfKTZBdAXfVNMWCMNde5vfoFOurjag5++OX4JjK2wAcoYsHKet577qTs4CpcLILj8KUXvoZIsop5HVkqIdWQUPNML81Ukx4IFbKaYtkNjPzTE0zA+qG12odEzyMLz2AS0Uj5Yg6ZvK7souMfissj9V4Ytra3V3C9VK5zopAXBuzloarh0Wqe177BG1FWQ6aKJvKxoACgaidgkJmNkbGa5iriGltDdVmFgfzkAvCC4N5Qq3SxggOPmvalcAOW/oqXBt81ZV0QkLubFUeqcCh5SD6dVB3vU4H4hOA4X1HQouGMIPmDTnskpNa4XyuLfgkmnKxuNyn5+6rD8b4G6qleX1y4WnMUZBXdSDwQL6IMeQAdO6mJbsArIvLwRk0FIOHLSG52g3dqPjDmFdO6KKfJQUQ7N3Q2HqhHSnOcJeLfwQGNfY23KfnA7oQyhou81e+yHbqncxsU3oe6K0XEdvmoiSrKF8ZxF3VqLjzYJ/NAbG82eZ2+wUxI3p9VnBwaDRTtmLupUB0moa1DDVNc/JWXxPWeG2g6ihNBOS7mdYJzlNakmOoa4Bt4NqHjFpoGz+izzrW0AHZV8Lw9vN3RBbJS5pITtBBsnKra8AUMJOeD6/FVFxeS5UTP5iWsPmGVB73AYIBTRl7sAF5/tF/orlNc/wAZ12o0stsHijqwdrWroNS6SJjnDlLhfKeiIOjkMhI0srnHf+GfuiIuGasEcmjc2+rnNH3Tmp1EWnmNuVMTtRJqpAGtbC0Yd1KNdwfiJcCyFpvtK1Wx8I4mAa01js17f3Uyr1FQcKAsmlCVxcCGYPRTl0WuhFyaSYAdeWx+SEbKWP75+imNSxZDE9hJe/mNq9oB94ZVAlFWU7X8+Adt6RcEU04s/JVyNo4s/BRAIkDi48tbIjJAwiyBS03QHXqro2AZDqd1B2KtYCXANAPZWSsaboD9kXA8jOZ1sPLe4SSc4A0QT8ElGsZYkJNWpumDW9B6rIbqa2vCp1OqmLS2NhN+q3leTqCtdxYxgiMWe6E0XF5H6tsbyOR4q/VZD4dUS4llknFmqT6WGeOQc9Y9dlnK11HYOmaRQKGk1LGPrmALjsUA2a8E5CEfpHSarx/FLa2Cv2zre/EAgV/6Tmbp+ZWcJBGMuKds3N7otXF0cZ7KgXmx1UYYZpMNjkcT2YUZHw3VvHlgd8yB91eadKRISbN/JOJM391ox8B1sjbqNt9HO/4V7PZrUu96Zgz0Zf6pxU7jG8dpdQoFTDiW4W1H7Js5iZtRK/pQpv2Rmn9mNDECOVxH9zyfurwnccHr2uc6wPqeqrj5mMa3qNqyvRf8A0LMN00fzFolmhha2hFGK7NCcf0v+n8edaXQavVy3Fp5nnoeWgug0XAteWgP5GfEkkfRdY2Njb8oHRWgAV0V4iX/AErCi9npCPPqCB2Y3P5oqLgWnb75ldm/M+v0pbAPdPzNVxOgMfDNFGQRp4778t2jI2xsw1gA9Ap84pRLwNq+KrOplrHYLR81H8O0iwaUTILu04flDTiEj+ZIse33XUl4gG5CQnoUMosOHSbHKonh0+oBGoga49CW5HzVv4ll5NJ/HiJuwVDXN8T4KYR4ujJezqw7hY4mEbqd5QcZXffwX7OH1WJxjgUeoDpdMWiTcg7O/ZZvl18+/wCsWHmAw4FXh7hg7d0Axz4JzFMCyRu4I2RQkJNnZc3o8iWhpANp3E1vaG8Vt2k7UAdd1Nawne8bykhpNZG01zZ9EkNjLGlsWBXyTfhsZvK1WsG1fkmMPmtdXj5ZLtG17SHgUd7VH+EaYAFsQFeuVtmIAWG/FRDeaw4fkicsdvDIOYO8Kq2PZWnRYFBaojrfKZ0Qq6ypq8sj8MCS3HwQeq00zCPAayz3FLdZEQ48zT8U/ghxpNOWHDBqSwiWVwB6McR91JrdQ13LDq52VuOY4Wy2ENNULJUjp2Ee6OYK6nITSa7iemH8PXTEdn079UdH7QcUjaQXxOPUlmfyVQhLTkJO090brsE2nIuP2n1zT/EjjeN8YREfta8Hz6M/J9/ssowC/RMYG1R3tXqpy3m+1WmIPNBOD8AfurY/abQH3zIz0LD9lzZ04/8Aai6CugPwV6OXUt9odA5xAmody0hER8Z0MgFaqKv9S40QULIT/h2kdCfUJ0nLt2cR0ztpmu/0m1Z+KactaSO9UuCGmA7p/CdGLEjm11BKdHNd62Z7j5WCvVym1szt+UfO1582acZi1Ml+jyhdRxvimlBb+LlFDHnOydwnivTmwSH+cC+wVjNG47yOwvJ4/a7isRtuskI2Nn90bB7Z8Sfk6x7fiB+ydw4r04aNl5c4/NO3SwO7/VcBF7U8Vfkapr/iwK5ntLxMmyYnkd2V+hTqJldydLp6zeP7lB+n0zR/N8A4rj2+0/ES2vCgPrRv9VAe0ms5vPBESfUp1DK638LDsJHj/darOmdkx6h1eq5se02pGBpYx/uNqX+aNT00kXzcVdhJY0tfwc6w87pG+INpG4PwzugZeGauIU18b+mRRQ8vtJrHihBC0dRblCP2j1bNtLp/j5v3WbPNdJ79QZDwWeTM0vL6MG3zRsXBdNGOaQF5HVzlkf5m1xHkg04+Tj90NqPaDicwoyRMH9kY+9pJ5iX37rqItMzl/gwsa3pTd0lxruL8Vcf/ALsrfRpDR9AEldib6bIjAux/wk5gx+qvocxDnGz0VgjAAppWHbMCCK2nH0URp/6d0aISd8eiToibx8EQA6Po5RdE4e7sjzp9ibtWtiaWkCq/VBmeDeRuoiPzY33ytB0V4AoKLtKTlwFDuigzCLBpRLAOgpGujdy+voqyyjbh06ogXkJ93r3UfCc110PmjWgOfyNIHzU3Q48wJPVNXAJjF3RrqovixuQUeYjYDbspeE3lo5UXGYYS0ZddnqpGE1YR07Gxwl5oAC9kFpZnahtsbbQU05RMRAsg/IJNYK+JWgIsU4ZKTtPgjlJPwUTGcWC9gFDwicVj4o+SEsaboBZcurkgka2SMlt7gK6Ytbpm3Yq/RU67RsfEbYHD1CMZqAWc7o3BvcBU/wCJaXmLS8iu4IUtJK5OeGNk9ytDYwKNjCo1Bhc8MjbzAf07Lr5tDDqCXsIIOe6z5uHMgYXNaABtQWNsb5npjcNbL+ILS17B/Ley6eCKwBW4WJPqY4xytvxawEVouLAQ85DiBvhXz6/p68NgwdKQuqYYGl5tR/xeJ8PiA5HQlC67jUT4SC23VdWtX1GJ4orSyt1JtlWMEIkxHOFg8C4jb/DlZy37pXURFsguwQeyvn1qXzgUQm8pnRjYglH+F5ewUBFZ3wqmABHQwMJeFYIFI90IA3sJhACCWoYAEF9EkU+OVtANJSV1eWtLGXPtp8xO9K6MOHlc7PSyraBkBOD3Cm5oDbBWWrTAge8bPp1TjzbNpMDkfqEmm3UG1fQpojKOVjpCBTRZysg8XoeWEkdfNlber0z9RpnRte5hr3m9Fmafg8rifEkawbU0dO6JM/6TuKMbC2UxyBrurm0i9BOzVghl2O4Rr9HEYBHy3QoWFHS6aOEERmid/iifWMbX6/w9b+Gjivly6Qn9AoOlOrjoYa4Yc3qi9bw0vfq3NdZmaCDyAho65+ihouHmHRkRyfiCwh3lBaGA72LxlT7dp5mKdBwv8O8zukc55xRd0Wm1oIsUc7rLfqNVzHmLI2NOCaDq9AlBxCeKVokka+I4PcKM3xWiWgOoDO57Jnx02+W1fDNHNYjcLG+bRrdOHx/1AhVjcZccTZodsdPVSh0jY200BvyWmNMwADk8t1jCjPC4wuEDfMMAnZFl0AY2FwBIvqndGLvoiNFw97RczSX97QfF5PCJiY1wdV2cfTuiybQ+snjhaC43/asnU63TSDlokdwMBAamSWR5o81GrOyu0+i5suk5y4DphZ2t55iEmuIaRC0uYOpWTJEdQ9xJ5TuKW2/RNtwc7lxjG6El07I3OZYII6dP2Wb5t/VnrzGdFq9To3hgLnAHYhbcEkms048YMHN6rMnaHOHmI5e3dSZqHw8vO0sPr19Uyxdl/B+u0GmdpyHxg0N6XOat3ggMiZfSxuugifJrz4biAwZz1WfqeFu003iagOdHuOXol+1kxXpeGCeIOa5jXEZ5sKTeHNhma/UVW2T0TR6swOkDbc3FYpCzz6jVvq0/Eylr2sGqEWmLbvFdF1HBIHxadrZLLuuKWdwThE7XCSZjebo7uV10OlaAARkD6q+Yz7/gYx4I6JRxBjehBK0GxBwqvgk/S8wIvFLbAHwrsAUpwaf+HkWVfpdG6IcpNtGyJ/DlzQWmh6Koz5IM4aEkedOUkEOXLSDn0UnNJBFkd6Tg1gAUnN1dfBRFTWu5hRx19VN8YMjX5sf3YUxgWLv4JA3/ACGvQoq02aHf6p2kiwH5A35VHnAOc43vKsa/yZIPrSaysjDap77vfH3U42MNgOAPS1SJLGVCWZzBzsbv3F0iyLdXH5DjmvoI6orFge1sVvqU8zmuZijYwSema3WtHq3zNewigDu7Yrl+L6SaLUGVtlnUDopuOnmbMU6TTeM18znmRgkcI7wOUbGvh+qvYxrZzE5wczltpr7LOkkkZJ/AO+7Qi9I07yAtJabP/Kas82Vs8LDAwyHykdfRbOnkDwRzY7bWsfhzTyDkPlrZaERbGDyg5PVHP3+i3teQRbh6hWQDksi2n+auqoEtN6fJTZIB/McHuqgl1NDnOOCMYsgLN4hpNPI50zg9zqHO0jcdrRDng4qx8VTqnGhZJx3wo15+q5zVM0b3OZBC9jx2ANdyg+GXzPc3/pk+Rjjl3fCnxJ74tQ9woNdiyd0FBL4DSI5TzuySUldPXn6+mtMyPxOUOaDRNVseyxta5sEhbPGWC/eGcfZKTUTOBL2hjujWus/PsgtZL4ULWyFwBcKaTQs/+fktOXNtwXFEx9ytyB/SKv59U2r0vnYJAPF3DQboInRc7rMTWiP+U1sjtHDB4nM9xMhOS7qsa6zxPKvgvDnMPORd9VrS6VnhvLx5QLIVlRx21pra6Q+t1TBG4WABk56JfxN2sHiOlhZG55aLH5BD8I4f4zxK0AG8NKM00buJTEOceXmJNnda2g4b+Gl5gRv7o6rOb+N25Bum0oZXT0R4hAG3qotAa1pIF2iTRqgCujhVDoxzit8WAFPlBFDClI0h2BXqErOR2VjKqQCNhcQcKMUzXs8mynI0OBa7Y4VMGnEQpt16pVn4nzHPRJLlad7SVAgfVBotIEke9jshmusCxaczVg7+qyosyUOqXP6b9UOJA4EjdTa87EfRBDXB4gL2c3M3Ioq7S6hx07HyCiRkDKYkEEYI7FOAAAAKroEBDZWkWFJzxyi1R/pAoqDiARlEwQyRu4GR1UZ2Nkjc3OfzVQeK6/JPzDlu7UxWQ3hURkdTKzeFeOHMY+2rQEjQSBVlUzPJ90Z7pjXdTjcIxX0VocN7z3Qgsgcw27Jy6oz1PSkZXO1BbJy5r6q9k1gVgLntG3USyvlkDm04hoPZbMTiG045rthFFF91Zwk95OLsKjxWmw0klMZuVpshEVazTRSsHiNaew6WsnW6EPYQyg4G8Ba1mQE9PQKLoz7oIFpjc9Y5OfSyiUvYx4de+bUWcPl1F+Kywerjkre4hq4dFTXgnnNDClDUkbXgVeQCpi9BNFpHRxcslegpQ0rZHyPLyOVpoYytZrQPeqq6p3ugd5cCwbIKYX2D1Wuj07HU8l5C53UarVaqR4aPKBkXuFscS01w3p283r1WVpdHq3uNMLScE7BMrWz/AI0vZ6IMeS4BvzXTNYDI1wOFg8M4VLC4F8p5Qdh1XRMAG/1Vkxj3dq4UMfT1U4zXUj4ocOA940FYJGgVYpVzEhwc357KDrqwUzCCLtNz2SFdMQcSaATOcWjAVg8uydzmkbWosDF7Qe6SUjmXhqSLjKYboHAU3OZsUK2XmFdU5fnOQrjGrzK1hqt1Jkl5pCl/wJURM/FgD5pi6ODyTasDyeuyDjlFZpT8UHFqLopr3A4OFF56ilQJqzagZ6N2gJElO5SwhTMl+nwQDtU0ZJpVv4jCweeZjR6kK4mwe2TzHmTSPbnIvdY83FYWjmiex57Byrll1euiLdPDK0nPMAT9k5TqNRz7NBw+Cmx7gBzOFj0WZpOBcSaS9rNUSdzgA/Uo/wDAcUY3Olcb25pGj9E5p3Fwfze79VNkhIIJVEPDuKvdXgwMb3MpP6BaUHAdY8XJqYW+gYT9wrzU7gRziCeWih3zSA0RfqVuj2cdu7Vu/wBsYH62k/2aD6/+ZOPUNb+ycnyRhsncB5inE46H81ry+zemaP4mp1Dsb8wH2VMXs7pZHgN8ci93Su/dXlPkjF1elbrS0vaQWnB3pGRwlrA07Adl0+m9n9BGBzQNdXcko6PhmhAAGmiq/wClOYnyvPOIvkazyA7ZKxBJqS8DzDOSV68/h+kdZdp4dq90IDUcK4a4+bSQkDa2pzD5XCaTWRRsDdRPEHbVzWtCBzZwDCHPb3Yxx+y6mHQaZg5YdPGwdS1oCPhhaxoACcyHyVyrNNqC2m6bUEd/Cd+ybwNWwkt0ercN/wDp/wDK7LA2oFRLeY7pkT5K4/m1Z34fqfmG/upBmulbjQzD/Vy/uur8AXlWNiA2amQ7rloYtc0WdHKb7Fv7ppZNWxuNBqc9m39107mEHYUoOhLuuEyHyVyrdfM0fxdHq2j/ALLj+isZr46FxzD4xO/ZdD+Da02TdlWt07G7BOYvyVzDtdCKPMBf9QISXWeF2IpJOY18rkG+zWgJHhtnZefLM4fdEs9mNP8A/tqQP+6T+q19Gw+C0uouIBNBFUV1rzbXPH2Y0+a1eqBA/qb+yHl9m4wzGun26tYfsuleSCW1ndCyfxHUDfekyLtcx/l2zjXair6NaPsjdJ7NxijJqNS8erwPst+KCqJY4/RFNDB6HscKZF6rJb7O6DAeJnfGUp3cA4YLDtPzY/mkcfutOZ7WkHmHyKqcXPPu16obWS/gvCm4/BQmv6har/wvSXUOh07R6RBbLNNZ81olsPLgAImsrT8KhaQ50bAewbSObA0CgBXakVyVuoOaT3+KhqvygUqXU7ACJ5M0FNsYGayhqiHTnqKRbI6TtHZOTShpGgO5VE83KMGqTyPDQSShOUzus7dEhqIa6d2QeVGRRNYNlKOPlaKUzvvhDTg4SMgCYDFXhQ5OmSmCEkjj2VBYXG3G/RFeGLwM+ibkIOUNQYzGArQMdUgwk9FIgjqhqNV6qxrRucqBsApmvs7EJhq7FKJdWypdMG4BVL5HOcKTBe+X0UQ9zuuFSI3HdExMTDTNHdWAV1S5KKkKCIZtVR6FJK+Vx9UkxdAQuH4WJ9uALGnB7gfurAwkZc4/NJJbrKuQNZ/LZ9VKGLukkguADQme8jCSSimbGHCyB9Fe3TxH+QD4JJILPAaDTCQfqmNNcGvAvuEklBMxi1W5ucJJIEyPa6KsDBukkgcgDooS03ZJJQZ7yZpCCfKOiIijANJJLVBDWiki1JJQLkxaZwrKSSBCuiciwkkgWAEzji6SSQRfjKrkcSkkqKeXmKsjiF/BJJEXhjeymxoBSSUDki6USUkkFb8pJJKj/9k=" id="7" name="AutoShap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textbookofbacteriology.net/themicrobialworld/meningococcemia1.jpg" id="8" name="Picture 1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788025" y="4210050"/>
            <a:ext cx="3600399" cy="2366221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مستطيل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3528" y="0"/>
            <a:ext cx="8568952" cy="954107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lang="en-US" sz="2800">
                <a:uFillTx/>
              </a:rPr>
              <a:t>The characteristic skin rash (</a:t>
            </a:r>
            <a:r>
              <a:rPr b="1" dirty="0" err="1" lang="en-US" sz="2800">
                <a:uFillTx/>
              </a:rPr>
              <a:t>purpura</a:t>
            </a:r>
            <a:r>
              <a:rPr b="1" dirty="0" lang="en-US" sz="2800">
                <a:uFillTx/>
              </a:rPr>
              <a:t>) of meningococcal septicemia, caused by </a:t>
            </a:r>
            <a:r>
              <a:rPr b="1" dirty="0" err="1" i="1" lang="en-US" sz="2800">
                <a:uFillTx/>
              </a:rPr>
              <a:t>Neisseria</a:t>
            </a:r>
            <a:r>
              <a:rPr b="1" dirty="0" i="1" lang="en-US" sz="2800">
                <a:uFillTx/>
              </a:rPr>
              <a:t> </a:t>
            </a:r>
            <a:r>
              <a:rPr b="1" dirty="0" err="1" i="1" lang="en-US" sz="2800">
                <a:uFillTx/>
              </a:rPr>
              <a:t>meningitidis</a:t>
            </a:r>
            <a:endParaRPr dirty="0" lang="en-US" sz="28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t1.gstatic.com/images?q=tbn:ANd9GcQaBA_8l1YZbs6RosdOEAfMdQZ3JrGjWvb9HPycQHjh5Cz1q1y7" id="10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899592" y="4173563"/>
            <a:ext cx="2880320" cy="2468848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" y="152400"/>
            <a:ext cx="8763000" cy="6400800"/>
          </a:xfrm>
          <a:noFill/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 fontScale="90000"/>
          </a:bodyPr>
          <a:lstStyle/>
          <a:p>
            <a:pPr rtl="0">
              <a:lnSpc>
                <a:spcPts val="2500"/>
              </a:lnSpc>
            </a:pPr>
            <a:r>
              <a:rPr dirty="0" i="1" lang="en-US" sz="40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i="1" lang="en-US" sz="40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b="1" dirty="0" lang="en-US" sz="4000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>Bacterial meningitis:</a:t>
            </a:r>
            <a:br>
              <a:rPr b="1" dirty="0" lang="en-US" sz="4000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dirty="0" i="1" lang="en-US" sz="3100" u="sng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Neisseria</a:t>
            </a:r>
            <a:r>
              <a:rPr dirty="0" i="1" lang="en-US" sz="31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 </a:t>
            </a:r>
            <a:r>
              <a:rPr dirty="0" err="1" i="1" lang="en-US" sz="3100" u="sng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meningitidis</a:t>
            </a:r>
            <a:r>
              <a:rPr dirty="0" i="1" lang="en-US" sz="4000">
                <a:solidFill>
                  <a:schemeClr val="tx1"/>
                </a:solidFill>
                <a:uFillTx/>
              </a:rPr>
              <a:t/>
            </a:r>
            <a:br>
              <a:rPr dirty="0" i="1" lang="en-US" sz="4000">
                <a:solidFill>
                  <a:schemeClr val="tx1"/>
                </a:solidFill>
                <a:uFillTx/>
              </a:rPr>
            </a:br>
            <a:r>
              <a:rPr dirty="0" i="1" lang="en-US" sz="4000">
                <a:solidFill>
                  <a:schemeClr val="tx1"/>
                </a:solidFill>
                <a:uFillTx/>
              </a:rPr>
              <a:t/>
            </a:r>
            <a:br>
              <a:rPr dirty="0" i="1" lang="en-US" sz="4000">
                <a:solidFill>
                  <a:schemeClr val="tx1"/>
                </a:solidFill>
                <a:uFillTx/>
              </a:rPr>
            </a:br>
            <a:r>
              <a:rPr dirty="0" lang="en-US" sz="40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z="4000" u="sng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dirty="0" i="1" lang="en-US" sz="3600">
                <a:solidFill>
                  <a:schemeClr val="accent2">
                    <a:lumMod val="50000"/>
                  </a:schemeClr>
                </a:solidFill>
                <a:uFillTx/>
              </a:rPr>
              <a:t/>
            </a:r>
            <a:br>
              <a:rPr dirty="0" i="1" lang="en-US" sz="3600">
                <a:solidFill>
                  <a:schemeClr val="accent2">
                    <a:lumMod val="50000"/>
                  </a:schemeClr>
                </a:solidFill>
                <a:uFillTx/>
              </a:rPr>
            </a:br>
            <a:r>
              <a:rPr dirty="0" lang="en-US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>
                <a:solidFill>
                  <a:schemeClr val="accent2">
                    <a:lumMod val="50000"/>
                  </a:schemeClr>
                </a:solidFill>
                <a:uFillTx/>
                <a:latin charset="0" panose="020E0802020502020306" pitchFamily="34" typeface="Berlin Sans FB Demi"/>
              </a:rPr>
            </a:br>
            <a:r>
              <a:rPr b="1" dirty="0" lang="en-US" sz="2400">
                <a:uFillTx/>
              </a:rPr>
              <a:t/>
            </a:r>
            <a:br>
              <a:rPr b="1" dirty="0" lang="en-US" sz="2400">
                <a:uFillTx/>
              </a:rPr>
            </a:br>
            <a:r>
              <a:rPr b="1" dirty="0" lang="en-US" sz="2400">
                <a:uFillTx/>
              </a:rPr>
              <a:t/>
            </a:r>
            <a:br>
              <a:rPr b="1" dirty="0" lang="en-US" sz="2400">
                <a:uFillTx/>
              </a:rPr>
            </a:br>
            <a:r>
              <a:rPr b="1" dirty="0" lang="en-US" sz="2400">
                <a:uFillTx/>
              </a:rPr>
              <a:t/>
            </a:r>
            <a:br>
              <a:rPr b="1" dirty="0" lang="en-US" sz="2400">
                <a:uFillTx/>
              </a:rPr>
            </a:br>
            <a:r>
              <a:rPr b="1" dirty="0" lang="en-US" sz="2400">
                <a:uFillTx/>
              </a:rPr>
              <a:t/>
            </a:r>
            <a:br>
              <a:rPr b="1" dirty="0" lang="en-US" sz="2400">
                <a:uFillTx/>
              </a:rPr>
            </a:br>
            <a:r>
              <a:rPr b="1" dirty="0" lang="en-US" sz="2400">
                <a:uFillTx/>
              </a:rPr>
              <a:t/>
            </a:r>
            <a:br>
              <a:rPr b="1" dirty="0" lang="en-US" sz="2400">
                <a:uFillTx/>
              </a:rPr>
            </a:br>
            <a:r>
              <a:rPr b="1" dirty="0" lang="en-US" sz="2400">
                <a:uFillTx/>
              </a:rPr>
              <a:t/>
            </a:r>
            <a:br>
              <a:rPr b="1" dirty="0" lang="en-US" sz="2400">
                <a:uFillTx/>
              </a:rPr>
            </a:br>
            <a:r>
              <a:rPr b="1" dirty="0" lang="en-US" sz="2400">
                <a:uFillTx/>
              </a:rPr>
              <a:t/>
            </a:r>
            <a:br>
              <a:rPr b="1" dirty="0" lang="en-US" sz="2400">
                <a:uFillTx/>
              </a:rPr>
            </a:br>
            <a:r>
              <a:rPr b="1" dirty="0" lang="en-US" sz="2400">
                <a:uFillTx/>
              </a:rPr>
              <a:t/>
            </a:r>
            <a:br>
              <a:rPr b="1" dirty="0" lang="en-US" sz="2400">
                <a:uFillTx/>
              </a:rPr>
            </a:br>
            <a:r>
              <a:rPr b="1" dirty="0" lang="en-US" sz="2400">
                <a:uFillTx/>
              </a:rPr>
              <a:t/>
            </a:r>
            <a:br>
              <a:rPr b="1" dirty="0" lang="en-US" sz="2400">
                <a:uFillTx/>
              </a:rPr>
            </a:br>
            <a:r>
              <a:rPr dirty="0" lang="en-US" sz="2000">
                <a:uFillTx/>
              </a:rPr>
              <a:t/>
            </a:r>
            <a:br>
              <a:rPr dirty="0" lang="en-US" sz="2000">
                <a:uFillTx/>
              </a:rPr>
            </a:br>
            <a:r>
              <a:rPr dirty="0" lang="en-US" sz="31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>Microscopic Appearance </a:t>
            </a:r>
            <a:r>
              <a:rPr dirty="0" lang="en-US" sz="40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  <a:t/>
            </a:r>
            <a:br>
              <a:rPr dirty="0" lang="en-US" sz="4000">
                <a:solidFill>
                  <a:schemeClr val="tx1"/>
                </a:solidFill>
                <a:uFillTx/>
                <a:latin charset="0" panose="020E0802020502020306" pitchFamily="34" typeface="Berlin Sans FB Demi"/>
              </a:rPr>
            </a:br>
            <a:r>
              <a:rPr dirty="0" lang="en-US" sz="2200">
                <a:uFillTx/>
                <a:latin charset="0" panose="020E0602020502020306" pitchFamily="34" typeface="Berlin Sans FB"/>
              </a:rPr>
              <a:t>Gram stained smear from CSF deposit showing :</a:t>
            </a:r>
            <a:br>
              <a:rPr dirty="0" lang="en-US" sz="2200">
                <a:uFillTx/>
                <a:latin charset="0" panose="020E0602020502020306" pitchFamily="34" typeface="Berlin Sans FB"/>
              </a:rPr>
            </a:br>
            <a:r>
              <a:rPr dirty="0" lang="en-US" sz="2200">
                <a:uFillTx/>
                <a:latin charset="0" panose="020E0602020502020306" pitchFamily="34" typeface="Berlin Sans FB"/>
              </a:rPr>
              <a:t> gram negative intracellular diplococci + many pus cells</a:t>
            </a:r>
            <a:r>
              <a:rPr dirty="0" lang="en-US" sz="3100">
                <a:uFillTx/>
                <a:latin charset="0" panose="020E0602020502020306" pitchFamily="34" typeface="Berlin Sans FB"/>
              </a:rPr>
              <a:t/>
            </a:r>
            <a:br>
              <a:rPr dirty="0" lang="en-US" sz="3100">
                <a:uFillTx/>
                <a:latin charset="0" panose="020E0602020502020306" pitchFamily="34" typeface="Berlin Sans FB"/>
              </a:rPr>
            </a:br>
            <a:r>
              <a:rPr dirty="0" lang="en-US" sz="3100">
                <a:uFillTx/>
              </a:rPr>
              <a:t/>
            </a:r>
            <a:br>
              <a:rPr dirty="0" lang="en-US" sz="3100">
                <a:uFillTx/>
              </a:rPr>
            </a:br>
            <a:endParaRPr dirty="0" i="1" lang="en-US">
              <a:solidFill>
                <a:schemeClr val="tx2">
                  <a:lumMod val="75000"/>
                </a:schemeClr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 id="1026" name="AutoShap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t0.gstatic.com/images?q=tbn:ANd9GcShrlu3qPrdlSi-O5ibUcN0_pxMde7vRbJIoSI5ts_V2AJG0CIuWQ" id="1028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t0.gstatic.com/images?q=tbn:ANd9GcShrlu3qPrdlSi-O5ibUcN0_pxMde7vRbJIoSI5ts_V2AJG0CIuWQ" id="1030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t5.jpg" id="7" name="صورة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 b="5405" l="7027" r="10405" t="5405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86400" y="1295400"/>
            <a:ext cx="2971800" cy="181864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thumbnailCAH1CKVC.jpg" id="9" name="صورة 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81320" y="3416300"/>
            <a:ext cx="2857500" cy="19050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NS191" id="10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5" cstate="print"/>
          <a:srcRect r="22530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33400" y="1600200"/>
            <a:ext cx="3943158" cy="27686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5123</TotalTime>
  <Words>961</Words>
  <Application>Microsoft Office PowerPoint</Application>
  <PresentationFormat>On-screen Show (4:3)</PresentationFormat>
  <Paragraphs>225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Arial Black</vt:lpstr>
      <vt:lpstr>Arial Rounded MT Bold</vt:lpstr>
      <vt:lpstr>Berlin Sans FB</vt:lpstr>
      <vt:lpstr>Berlin Sans FB Demi</vt:lpstr>
      <vt:lpstr>Calibri</vt:lpstr>
      <vt:lpstr>Elephant</vt:lpstr>
      <vt:lpstr>Footlight MT Light</vt:lpstr>
      <vt:lpstr>Microsoft Sans Serif</vt:lpstr>
      <vt:lpstr>Rockwell Extra Bold</vt:lpstr>
      <vt:lpstr>Symbol</vt:lpstr>
      <vt:lpstr>Times New Roman</vt:lpstr>
      <vt:lpstr>Verdana</vt:lpstr>
      <vt:lpstr>Office Theme</vt:lpstr>
      <vt:lpstr>PowerPoint Presentation</vt:lpstr>
      <vt:lpstr>CASE 1 </vt:lpstr>
      <vt:lpstr>Normal  and turbid CSF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Bacterial meningitis: Neisseria meningitidis               Microscopic Appearance  Gram stained smear from CSF deposit showing :  gram negative intracellular diplococci + many pus cells  </vt:lpstr>
      <vt:lpstr>Bacterial meningitis: Neisseria meningitidis                                               </vt:lpstr>
      <vt:lpstr>PowerPoint Presentation</vt:lpstr>
      <vt:lpstr>Questions</vt:lpstr>
      <vt:lpstr>Questions</vt:lpstr>
      <vt:lpstr>PowerPoint Presentation</vt:lpstr>
      <vt:lpstr>Bacterial meningitis: Pneumococcal  Meningitis           Culture on blood agar showing alpha-hemolytic colonies            </vt:lpstr>
      <vt:lpstr>Bacterial meningitis: Pneumococcal  Meningitis                       </vt:lpstr>
      <vt:lpstr>PowerPoint Presentation</vt:lpstr>
      <vt:lpstr>Bacterial meningitis:    H. influenzae          Microscopic Apearance Direct gram stain of a CSF deposit shows Gram-Negative pleomorphic coccobacilli with many polymorphneuclear leucocyte             </vt:lpstr>
      <vt:lpstr>Bacterial meningitis:   H. influenzae                       </vt:lpstr>
      <vt:lpstr>Bacterial meningitis: H. influenzae                       </vt:lpstr>
      <vt:lpstr>Bacterial meningitis: H. influenzae                       </vt:lpstr>
      <vt:lpstr>PowerPoint Presentation</vt:lpstr>
      <vt:lpstr>  CASE 2</vt:lpstr>
      <vt:lpstr>PowerPoint Presentation</vt:lpstr>
      <vt:lpstr>PowerPoint Presentation</vt:lpstr>
      <vt:lpstr>PowerPoint Presentation</vt:lpstr>
      <vt:lpstr>Microbiological Finding</vt:lpstr>
      <vt:lpstr>  CASE 3</vt:lpstr>
      <vt:lpstr>PowerPoint Presentation</vt:lpstr>
      <vt:lpstr>PowerPoint Presentation</vt:lpstr>
      <vt:lpstr>PowerPoint Presentation</vt:lpstr>
      <vt:lpstr> Bacterial meningitis: Mycobacterium tubercuolosis               Microscopic Appearance  Direct Ziel – Neelsen  Stained Smear of a CSF deposit shows Acid – Fast Bacilli  AFB  </vt:lpstr>
      <vt:lpstr>Bacterial meningitis: Mycobacterium tuberculosis                    Culture on Lowenstein – Jensen medium  Colonies  or growth is Rough, Tough and Buff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Practical Class</dc:title>
  <dc:creator>alg</dc:creator>
  <cp:lastModifiedBy>Khalida Mohammed Binkhamis</cp:lastModifiedBy>
  <cp:revision>122</cp:revision>
  <dcterms:created xsi:type="dcterms:W3CDTF">2006-08-16T00:00:00Z</dcterms:created>
  <dcterms:modified xsi:type="dcterms:W3CDTF">2019-11-03T10:29:48Z</dcterms:modified>
</cp:coreProperties>
</file>