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2" r:id="rId3"/>
    <p:sldId id="264" r:id="rId4"/>
    <p:sldId id="265" r:id="rId5"/>
    <p:sldId id="326" r:id="rId6"/>
    <p:sldId id="314" r:id="rId7"/>
    <p:sldId id="327" r:id="rId8"/>
    <p:sldId id="325" r:id="rId9"/>
    <p:sldId id="329" r:id="rId10"/>
    <p:sldId id="324" r:id="rId11"/>
    <p:sldId id="328" r:id="rId12"/>
    <p:sldId id="293" r:id="rId13"/>
    <p:sldId id="266" r:id="rId14"/>
    <p:sldId id="267" r:id="rId15"/>
    <p:sldId id="268" r:id="rId16"/>
    <p:sldId id="322" r:id="rId17"/>
    <p:sldId id="321" r:id="rId18"/>
    <p:sldId id="330" r:id="rId19"/>
    <p:sldId id="331" r:id="rId20"/>
    <p:sldId id="309" r:id="rId21"/>
    <p:sldId id="311" r:id="rId22"/>
    <p:sldId id="312" r:id="rId23"/>
    <p:sldId id="332" r:id="rId24"/>
    <p:sldId id="316" r:id="rId25"/>
    <p:sldId id="318" r:id="rId26"/>
    <p:sldId id="320" r:id="rId27"/>
    <p:sldId id="270" r:id="rId28"/>
    <p:sldId id="271" r:id="rId29"/>
    <p:sldId id="272" r:id="rId30"/>
    <p:sldId id="308" r:id="rId31"/>
    <p:sldId id="307" r:id="rId32"/>
    <p:sldId id="292" r:id="rId33"/>
    <p:sldId id="333" r:id="rId34"/>
  </p:sldIdLst>
  <p:sldSz cx="9144000" cy="6858000" type="screen4x3"/>
  <p:notesSz cx="6858000" cy="9144000"/>
  <p:defaultText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7E005D"/>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73"/>
    <p:restoredTop sz="95728"/>
  </p:normalViewPr>
  <p:slideViewPr>
    <p:cSldViewPr>
      <p:cViewPr varScale="1">
        <p:scale>
          <a:sx n="104" d="100"/>
          <a:sy n="104" d="100"/>
        </p:scale>
        <p:origin x="2368"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B1AA5-747E-4837-88F4-52B8A9E36D6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ar-SA"/>
          </a:p>
        </p:txBody>
      </p:sp>
      <p:sp>
        <p:nvSpPr>
          <p:cNvPr id="3" name="Subtitle 2">
            <a:extLst>
              <a:ext uri="{FF2B5EF4-FFF2-40B4-BE49-F238E27FC236}">
                <a16:creationId xmlns:a16="http://schemas.microsoft.com/office/drawing/2014/main" id="{CC4EF9FE-5667-46E5-8442-629EB1BAF00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ar-SA"/>
          </a:p>
        </p:txBody>
      </p:sp>
      <p:sp>
        <p:nvSpPr>
          <p:cNvPr id="4" name="Date Placeholder 3">
            <a:extLst>
              <a:ext uri="{FF2B5EF4-FFF2-40B4-BE49-F238E27FC236}">
                <a16:creationId xmlns:a16="http://schemas.microsoft.com/office/drawing/2014/main" id="{98A472F1-65F9-4890-AE48-B85FF8266CBB}"/>
              </a:ext>
            </a:extLst>
          </p:cNvPr>
          <p:cNvSpPr>
            <a:spLocks noGrp="1"/>
          </p:cNvSpPr>
          <p:nvPr>
            <p:ph type="dt" sz="half" idx="10"/>
          </p:nvPr>
        </p:nvSpPr>
        <p:spPr/>
        <p:txBody>
          <a:bodyPr/>
          <a:lstStyle/>
          <a:p>
            <a:fld id="{1D8BD707-D9CF-40AE-B4C6-C98DA3205C09}" type="datetimeFigureOut">
              <a:rPr lang="en-US" smtClean="0"/>
              <a:pPr/>
              <a:t>10/26/20</a:t>
            </a:fld>
            <a:endParaRPr lang="en-US"/>
          </a:p>
        </p:txBody>
      </p:sp>
      <p:sp>
        <p:nvSpPr>
          <p:cNvPr id="5" name="Footer Placeholder 4">
            <a:extLst>
              <a:ext uri="{FF2B5EF4-FFF2-40B4-BE49-F238E27FC236}">
                <a16:creationId xmlns:a16="http://schemas.microsoft.com/office/drawing/2014/main" id="{A1BD9B3D-F24B-454A-B456-77D56D74C0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8B99D2-6D61-4198-A427-A2F7BBF01D6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5312626"/>
      </p:ext>
    </p:extLst>
  </p:cSld>
  <p:clrMapOvr>
    <a:masterClrMapping/>
  </p:clrMapOvr>
  <p:transition>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787FE-DB1E-49F1-8500-736581E36E60}"/>
              </a:ext>
            </a:extLst>
          </p:cNvPr>
          <p:cNvSpPr>
            <a:spLocks noGrp="1"/>
          </p:cNvSpPr>
          <p:nvPr>
            <p:ph type="title"/>
          </p:nvPr>
        </p:nvSpPr>
        <p:spPr/>
        <p:txBody>
          <a:bodyPr/>
          <a:lstStyle/>
          <a:p>
            <a:r>
              <a:rPr lang="en-US"/>
              <a:t>Click to edit Master title style</a:t>
            </a:r>
            <a:endParaRPr lang="ar-SA"/>
          </a:p>
        </p:txBody>
      </p:sp>
      <p:sp>
        <p:nvSpPr>
          <p:cNvPr id="3" name="Vertical Text Placeholder 2">
            <a:extLst>
              <a:ext uri="{FF2B5EF4-FFF2-40B4-BE49-F238E27FC236}">
                <a16:creationId xmlns:a16="http://schemas.microsoft.com/office/drawing/2014/main" id="{2B13E81A-CE96-4654-88E5-FE328D3432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72361589-F721-45EB-8621-8BF2A14952E8}"/>
              </a:ext>
            </a:extLst>
          </p:cNvPr>
          <p:cNvSpPr>
            <a:spLocks noGrp="1"/>
          </p:cNvSpPr>
          <p:nvPr>
            <p:ph type="dt" sz="half" idx="10"/>
          </p:nvPr>
        </p:nvSpPr>
        <p:spPr/>
        <p:txBody>
          <a:bodyPr/>
          <a:lstStyle/>
          <a:p>
            <a:fld id="{1D8BD707-D9CF-40AE-B4C6-C98DA3205C09}" type="datetimeFigureOut">
              <a:rPr lang="en-US" smtClean="0"/>
              <a:pPr/>
              <a:t>10/26/20</a:t>
            </a:fld>
            <a:endParaRPr lang="en-US"/>
          </a:p>
        </p:txBody>
      </p:sp>
      <p:sp>
        <p:nvSpPr>
          <p:cNvPr id="5" name="Footer Placeholder 4">
            <a:extLst>
              <a:ext uri="{FF2B5EF4-FFF2-40B4-BE49-F238E27FC236}">
                <a16:creationId xmlns:a16="http://schemas.microsoft.com/office/drawing/2014/main" id="{299298F5-38CA-4D08-AF43-ABDE8EB856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2E928-E7D0-4D77-84AC-C203EF45CDE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9825934"/>
      </p:ext>
    </p:extLst>
  </p:cSld>
  <p:clrMapOvr>
    <a:masterClrMapping/>
  </p:clrMapOvr>
  <p:transition>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C8B771-2BAF-499D-84A3-FB4D5A3E827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ar-SA"/>
          </a:p>
        </p:txBody>
      </p:sp>
      <p:sp>
        <p:nvSpPr>
          <p:cNvPr id="3" name="Vertical Text Placeholder 2">
            <a:extLst>
              <a:ext uri="{FF2B5EF4-FFF2-40B4-BE49-F238E27FC236}">
                <a16:creationId xmlns:a16="http://schemas.microsoft.com/office/drawing/2014/main" id="{8E940519-99F3-4128-BF79-68A5A7AD731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2F31184B-AE62-4758-AEC5-BF95917B431B}"/>
              </a:ext>
            </a:extLst>
          </p:cNvPr>
          <p:cNvSpPr>
            <a:spLocks noGrp="1"/>
          </p:cNvSpPr>
          <p:nvPr>
            <p:ph type="dt" sz="half" idx="10"/>
          </p:nvPr>
        </p:nvSpPr>
        <p:spPr/>
        <p:txBody>
          <a:bodyPr/>
          <a:lstStyle/>
          <a:p>
            <a:fld id="{1D8BD707-D9CF-40AE-B4C6-C98DA3205C09}" type="datetimeFigureOut">
              <a:rPr lang="en-US" smtClean="0"/>
              <a:pPr/>
              <a:t>10/26/20</a:t>
            </a:fld>
            <a:endParaRPr lang="en-US"/>
          </a:p>
        </p:txBody>
      </p:sp>
      <p:sp>
        <p:nvSpPr>
          <p:cNvPr id="5" name="Footer Placeholder 4">
            <a:extLst>
              <a:ext uri="{FF2B5EF4-FFF2-40B4-BE49-F238E27FC236}">
                <a16:creationId xmlns:a16="http://schemas.microsoft.com/office/drawing/2014/main" id="{4C00F315-8AE4-4B27-98A1-6987438CC6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08289-7A71-41AE-860E-1092EE5A943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572048"/>
      </p:ext>
    </p:extLst>
  </p:cSld>
  <p:clrMapOvr>
    <a:masterClrMapping/>
  </p:clrMapOvr>
  <p:transition>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303A0-E4FF-463F-AB17-47841265C921}"/>
              </a:ext>
            </a:extLst>
          </p:cNvPr>
          <p:cNvSpPr>
            <a:spLocks noGrp="1"/>
          </p:cNvSpPr>
          <p:nvPr>
            <p:ph type="title"/>
          </p:nvPr>
        </p:nvSpPr>
        <p:spPr/>
        <p:txBody>
          <a:bodyPr/>
          <a:lstStyle/>
          <a:p>
            <a:r>
              <a:rPr lang="en-US"/>
              <a:t>Click to edit Master title style</a:t>
            </a:r>
            <a:endParaRPr lang="ar-SA"/>
          </a:p>
        </p:txBody>
      </p:sp>
      <p:sp>
        <p:nvSpPr>
          <p:cNvPr id="3" name="Content Placeholder 2">
            <a:extLst>
              <a:ext uri="{FF2B5EF4-FFF2-40B4-BE49-F238E27FC236}">
                <a16:creationId xmlns:a16="http://schemas.microsoft.com/office/drawing/2014/main" id="{CEBE561D-A68C-4B08-93A3-F99270C12D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EE7723F1-80A1-4395-B4EA-4E5E6D525F1C}"/>
              </a:ext>
            </a:extLst>
          </p:cNvPr>
          <p:cNvSpPr>
            <a:spLocks noGrp="1"/>
          </p:cNvSpPr>
          <p:nvPr>
            <p:ph type="dt" sz="half" idx="10"/>
          </p:nvPr>
        </p:nvSpPr>
        <p:spPr/>
        <p:txBody>
          <a:bodyPr/>
          <a:lstStyle/>
          <a:p>
            <a:fld id="{1D8BD707-D9CF-40AE-B4C6-C98DA3205C09}" type="datetimeFigureOut">
              <a:rPr lang="en-US" smtClean="0"/>
              <a:pPr/>
              <a:t>10/26/20</a:t>
            </a:fld>
            <a:endParaRPr lang="en-US"/>
          </a:p>
        </p:txBody>
      </p:sp>
      <p:sp>
        <p:nvSpPr>
          <p:cNvPr id="5" name="Footer Placeholder 4">
            <a:extLst>
              <a:ext uri="{FF2B5EF4-FFF2-40B4-BE49-F238E27FC236}">
                <a16:creationId xmlns:a16="http://schemas.microsoft.com/office/drawing/2014/main" id="{96184F9A-E3B3-4318-826C-4140F50140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607BAC-2614-4FC4-99A3-181C77C0148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54275250"/>
      </p:ext>
    </p:extLst>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BF17E-AB80-4D6D-8531-94C57D07048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ar-SA"/>
          </a:p>
        </p:txBody>
      </p:sp>
      <p:sp>
        <p:nvSpPr>
          <p:cNvPr id="3" name="Text Placeholder 2">
            <a:extLst>
              <a:ext uri="{FF2B5EF4-FFF2-40B4-BE49-F238E27FC236}">
                <a16:creationId xmlns:a16="http://schemas.microsoft.com/office/drawing/2014/main" id="{9C0042E1-E3AE-4B96-9C14-7D9010677BE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E9130D-102D-4CBF-B5E2-5E0E98003946}"/>
              </a:ext>
            </a:extLst>
          </p:cNvPr>
          <p:cNvSpPr>
            <a:spLocks noGrp="1"/>
          </p:cNvSpPr>
          <p:nvPr>
            <p:ph type="dt" sz="half" idx="10"/>
          </p:nvPr>
        </p:nvSpPr>
        <p:spPr/>
        <p:txBody>
          <a:bodyPr/>
          <a:lstStyle/>
          <a:p>
            <a:fld id="{1D8BD707-D9CF-40AE-B4C6-C98DA3205C09}" type="datetimeFigureOut">
              <a:rPr lang="en-US" smtClean="0"/>
              <a:pPr/>
              <a:t>10/26/20</a:t>
            </a:fld>
            <a:endParaRPr lang="en-US"/>
          </a:p>
        </p:txBody>
      </p:sp>
      <p:sp>
        <p:nvSpPr>
          <p:cNvPr id="5" name="Footer Placeholder 4">
            <a:extLst>
              <a:ext uri="{FF2B5EF4-FFF2-40B4-BE49-F238E27FC236}">
                <a16:creationId xmlns:a16="http://schemas.microsoft.com/office/drawing/2014/main" id="{07B8AA71-88D3-48E0-910F-2C47CB5791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3593CB-90D9-4DFC-9E15-B1E72D61D71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0173440"/>
      </p:ext>
    </p:extLst>
  </p:cSld>
  <p:clrMapOvr>
    <a:masterClrMapping/>
  </p:clrMapOvr>
  <p:transition>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403A2-FDFB-4E5D-B109-7F58BDD40E35}"/>
              </a:ext>
            </a:extLst>
          </p:cNvPr>
          <p:cNvSpPr>
            <a:spLocks noGrp="1"/>
          </p:cNvSpPr>
          <p:nvPr>
            <p:ph type="title"/>
          </p:nvPr>
        </p:nvSpPr>
        <p:spPr/>
        <p:txBody>
          <a:bodyPr/>
          <a:lstStyle/>
          <a:p>
            <a:r>
              <a:rPr lang="en-US"/>
              <a:t>Click to edit Master title style</a:t>
            </a:r>
            <a:endParaRPr lang="ar-SA"/>
          </a:p>
        </p:txBody>
      </p:sp>
      <p:sp>
        <p:nvSpPr>
          <p:cNvPr id="3" name="Content Placeholder 2">
            <a:extLst>
              <a:ext uri="{FF2B5EF4-FFF2-40B4-BE49-F238E27FC236}">
                <a16:creationId xmlns:a16="http://schemas.microsoft.com/office/drawing/2014/main" id="{1C058B14-82C3-4F67-B1A5-7EFD83AB295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a:extLst>
              <a:ext uri="{FF2B5EF4-FFF2-40B4-BE49-F238E27FC236}">
                <a16:creationId xmlns:a16="http://schemas.microsoft.com/office/drawing/2014/main" id="{9E2357AE-222F-4AC2-85FB-6ECE8416BB9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a:extLst>
              <a:ext uri="{FF2B5EF4-FFF2-40B4-BE49-F238E27FC236}">
                <a16:creationId xmlns:a16="http://schemas.microsoft.com/office/drawing/2014/main" id="{ACC1846F-FA2B-467D-B4CD-39ADE7096C23}"/>
              </a:ext>
            </a:extLst>
          </p:cNvPr>
          <p:cNvSpPr>
            <a:spLocks noGrp="1"/>
          </p:cNvSpPr>
          <p:nvPr>
            <p:ph type="dt" sz="half" idx="10"/>
          </p:nvPr>
        </p:nvSpPr>
        <p:spPr/>
        <p:txBody>
          <a:bodyPr/>
          <a:lstStyle/>
          <a:p>
            <a:fld id="{1D8BD707-D9CF-40AE-B4C6-C98DA3205C09}" type="datetimeFigureOut">
              <a:rPr lang="en-US" smtClean="0"/>
              <a:pPr/>
              <a:t>10/26/20</a:t>
            </a:fld>
            <a:endParaRPr lang="en-US"/>
          </a:p>
        </p:txBody>
      </p:sp>
      <p:sp>
        <p:nvSpPr>
          <p:cNvPr id="6" name="Footer Placeholder 5">
            <a:extLst>
              <a:ext uri="{FF2B5EF4-FFF2-40B4-BE49-F238E27FC236}">
                <a16:creationId xmlns:a16="http://schemas.microsoft.com/office/drawing/2014/main" id="{A66D3245-EA7F-4479-B82A-81EC1B76F3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43D7EF-A758-404F-AEBB-2C24B66EB7B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08472459"/>
      </p:ext>
    </p:extLst>
  </p:cSld>
  <p:clrMapOvr>
    <a:masterClrMapping/>
  </p:clrMapOvr>
  <p:transition>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1A790-F2D7-4153-B946-28CF6DC0E559}"/>
              </a:ext>
            </a:extLst>
          </p:cNvPr>
          <p:cNvSpPr>
            <a:spLocks noGrp="1"/>
          </p:cNvSpPr>
          <p:nvPr>
            <p:ph type="title"/>
          </p:nvPr>
        </p:nvSpPr>
        <p:spPr>
          <a:xfrm>
            <a:off x="629841" y="365126"/>
            <a:ext cx="7886700" cy="1325563"/>
          </a:xfrm>
        </p:spPr>
        <p:txBody>
          <a:bodyPr/>
          <a:lstStyle/>
          <a:p>
            <a:r>
              <a:rPr lang="en-US"/>
              <a:t>Click to edit Master title style</a:t>
            </a:r>
            <a:endParaRPr lang="ar-SA"/>
          </a:p>
        </p:txBody>
      </p:sp>
      <p:sp>
        <p:nvSpPr>
          <p:cNvPr id="3" name="Text Placeholder 2">
            <a:extLst>
              <a:ext uri="{FF2B5EF4-FFF2-40B4-BE49-F238E27FC236}">
                <a16:creationId xmlns:a16="http://schemas.microsoft.com/office/drawing/2014/main" id="{7B67037A-F7CE-4FD8-9E61-ED9643ECCE0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9745E14-84F5-4954-A9AC-2BE78EEF131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a:extLst>
              <a:ext uri="{FF2B5EF4-FFF2-40B4-BE49-F238E27FC236}">
                <a16:creationId xmlns:a16="http://schemas.microsoft.com/office/drawing/2014/main" id="{517BB2E2-BAD4-4573-A4C2-7540E2BB374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80541C9-5F30-4F6B-BC3F-941B0F4E973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a:extLst>
              <a:ext uri="{FF2B5EF4-FFF2-40B4-BE49-F238E27FC236}">
                <a16:creationId xmlns:a16="http://schemas.microsoft.com/office/drawing/2014/main" id="{B2253365-97CB-421A-B9E1-8CE157A71947}"/>
              </a:ext>
            </a:extLst>
          </p:cNvPr>
          <p:cNvSpPr>
            <a:spLocks noGrp="1"/>
          </p:cNvSpPr>
          <p:nvPr>
            <p:ph type="dt" sz="half" idx="10"/>
          </p:nvPr>
        </p:nvSpPr>
        <p:spPr/>
        <p:txBody>
          <a:bodyPr/>
          <a:lstStyle/>
          <a:p>
            <a:fld id="{1D8BD707-D9CF-40AE-B4C6-C98DA3205C09}" type="datetimeFigureOut">
              <a:rPr lang="en-US" smtClean="0"/>
              <a:pPr/>
              <a:t>10/26/20</a:t>
            </a:fld>
            <a:endParaRPr lang="en-US"/>
          </a:p>
        </p:txBody>
      </p:sp>
      <p:sp>
        <p:nvSpPr>
          <p:cNvPr id="8" name="Footer Placeholder 7">
            <a:extLst>
              <a:ext uri="{FF2B5EF4-FFF2-40B4-BE49-F238E27FC236}">
                <a16:creationId xmlns:a16="http://schemas.microsoft.com/office/drawing/2014/main" id="{EEAD97AE-78BF-416B-B196-D419131587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2131C3-A6E4-4F44-80E1-18E1134B957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9311497"/>
      </p:ext>
    </p:extLst>
  </p:cSld>
  <p:clrMapOvr>
    <a:masterClrMapping/>
  </p:clrMapOvr>
  <p:transition>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CBEB5-F789-4E78-BAB2-27193AB4430E}"/>
              </a:ext>
            </a:extLst>
          </p:cNvPr>
          <p:cNvSpPr>
            <a:spLocks noGrp="1"/>
          </p:cNvSpPr>
          <p:nvPr>
            <p:ph type="title"/>
          </p:nvPr>
        </p:nvSpPr>
        <p:spPr/>
        <p:txBody>
          <a:bodyPr/>
          <a:lstStyle/>
          <a:p>
            <a:r>
              <a:rPr lang="en-US"/>
              <a:t>Click to edit Master title style</a:t>
            </a:r>
            <a:endParaRPr lang="ar-SA"/>
          </a:p>
        </p:txBody>
      </p:sp>
      <p:sp>
        <p:nvSpPr>
          <p:cNvPr id="3" name="Date Placeholder 2">
            <a:extLst>
              <a:ext uri="{FF2B5EF4-FFF2-40B4-BE49-F238E27FC236}">
                <a16:creationId xmlns:a16="http://schemas.microsoft.com/office/drawing/2014/main" id="{74924791-B8B5-4E0A-A5A4-E07EB7295411}"/>
              </a:ext>
            </a:extLst>
          </p:cNvPr>
          <p:cNvSpPr>
            <a:spLocks noGrp="1"/>
          </p:cNvSpPr>
          <p:nvPr>
            <p:ph type="dt" sz="half" idx="10"/>
          </p:nvPr>
        </p:nvSpPr>
        <p:spPr/>
        <p:txBody>
          <a:bodyPr/>
          <a:lstStyle/>
          <a:p>
            <a:fld id="{1D8BD707-D9CF-40AE-B4C6-C98DA3205C09}" type="datetimeFigureOut">
              <a:rPr lang="en-US" smtClean="0"/>
              <a:pPr/>
              <a:t>10/26/20</a:t>
            </a:fld>
            <a:endParaRPr lang="en-US"/>
          </a:p>
        </p:txBody>
      </p:sp>
      <p:sp>
        <p:nvSpPr>
          <p:cNvPr id="4" name="Footer Placeholder 3">
            <a:extLst>
              <a:ext uri="{FF2B5EF4-FFF2-40B4-BE49-F238E27FC236}">
                <a16:creationId xmlns:a16="http://schemas.microsoft.com/office/drawing/2014/main" id="{5F2E5B52-820F-4F6B-B6C6-43B34D9DD1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C89240-4A07-4E13-8179-E44C0016C77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3960450"/>
      </p:ext>
    </p:extLst>
  </p:cSld>
  <p:clrMapOvr>
    <a:masterClrMapping/>
  </p:clrMapOvr>
  <p:transition>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AC152E-5147-431D-A636-E91DA7219A9B}"/>
              </a:ext>
            </a:extLst>
          </p:cNvPr>
          <p:cNvSpPr>
            <a:spLocks noGrp="1"/>
          </p:cNvSpPr>
          <p:nvPr>
            <p:ph type="dt" sz="half" idx="10"/>
          </p:nvPr>
        </p:nvSpPr>
        <p:spPr/>
        <p:txBody>
          <a:bodyPr/>
          <a:lstStyle/>
          <a:p>
            <a:fld id="{1D8BD707-D9CF-40AE-B4C6-C98DA3205C09}" type="datetimeFigureOut">
              <a:rPr lang="en-US" smtClean="0"/>
              <a:pPr/>
              <a:t>10/26/20</a:t>
            </a:fld>
            <a:endParaRPr lang="en-US"/>
          </a:p>
        </p:txBody>
      </p:sp>
      <p:sp>
        <p:nvSpPr>
          <p:cNvPr id="3" name="Footer Placeholder 2">
            <a:extLst>
              <a:ext uri="{FF2B5EF4-FFF2-40B4-BE49-F238E27FC236}">
                <a16:creationId xmlns:a16="http://schemas.microsoft.com/office/drawing/2014/main" id="{048207B6-EFE2-4DE4-BB12-56B151DE11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939BE4-A6E3-4505-9F4A-4C390C49918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59075437"/>
      </p:ext>
    </p:extLst>
  </p:cSld>
  <p:clrMapOvr>
    <a:masterClrMapping/>
  </p:clrMapOvr>
  <p:transition>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A8AA7-7287-4D17-820C-FE30D040CAD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ar-SA"/>
          </a:p>
        </p:txBody>
      </p:sp>
      <p:sp>
        <p:nvSpPr>
          <p:cNvPr id="3" name="Content Placeholder 2">
            <a:extLst>
              <a:ext uri="{FF2B5EF4-FFF2-40B4-BE49-F238E27FC236}">
                <a16:creationId xmlns:a16="http://schemas.microsoft.com/office/drawing/2014/main" id="{CBE57DDC-24EA-42BB-9807-7D8210471A1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a:extLst>
              <a:ext uri="{FF2B5EF4-FFF2-40B4-BE49-F238E27FC236}">
                <a16:creationId xmlns:a16="http://schemas.microsoft.com/office/drawing/2014/main" id="{F1FED0F0-5611-4FD9-B10A-9E803D88BD4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8085C3F-8451-440D-A8F3-585D8E754723}"/>
              </a:ext>
            </a:extLst>
          </p:cNvPr>
          <p:cNvSpPr>
            <a:spLocks noGrp="1"/>
          </p:cNvSpPr>
          <p:nvPr>
            <p:ph type="dt" sz="half" idx="10"/>
          </p:nvPr>
        </p:nvSpPr>
        <p:spPr/>
        <p:txBody>
          <a:bodyPr/>
          <a:lstStyle/>
          <a:p>
            <a:fld id="{1D8BD707-D9CF-40AE-B4C6-C98DA3205C09}" type="datetimeFigureOut">
              <a:rPr lang="en-US" smtClean="0"/>
              <a:pPr/>
              <a:t>10/26/20</a:t>
            </a:fld>
            <a:endParaRPr lang="en-US"/>
          </a:p>
        </p:txBody>
      </p:sp>
      <p:sp>
        <p:nvSpPr>
          <p:cNvPr id="6" name="Footer Placeholder 5">
            <a:extLst>
              <a:ext uri="{FF2B5EF4-FFF2-40B4-BE49-F238E27FC236}">
                <a16:creationId xmlns:a16="http://schemas.microsoft.com/office/drawing/2014/main" id="{679B137F-54BC-494F-96BB-8B0CA58561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E5F520-533C-4230-B95C-3DE37CBF618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0279896"/>
      </p:ext>
    </p:extLst>
  </p:cSld>
  <p:clrMapOvr>
    <a:masterClrMapping/>
  </p:clrMapOvr>
  <p:transition>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CF2CE-9BA8-40DB-B6CF-4127A40D40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ar-SA"/>
          </a:p>
        </p:txBody>
      </p:sp>
      <p:sp>
        <p:nvSpPr>
          <p:cNvPr id="3" name="Picture Placeholder 2">
            <a:extLst>
              <a:ext uri="{FF2B5EF4-FFF2-40B4-BE49-F238E27FC236}">
                <a16:creationId xmlns:a16="http://schemas.microsoft.com/office/drawing/2014/main" id="{39E9BF29-C813-45B8-8FC2-1FD9230467D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ar-SA"/>
          </a:p>
        </p:txBody>
      </p:sp>
      <p:sp>
        <p:nvSpPr>
          <p:cNvPr id="4" name="Text Placeholder 3">
            <a:extLst>
              <a:ext uri="{FF2B5EF4-FFF2-40B4-BE49-F238E27FC236}">
                <a16:creationId xmlns:a16="http://schemas.microsoft.com/office/drawing/2014/main" id="{9126C5E4-0C70-43C4-BAEB-9E7F132AF9A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C818706-ABEE-439F-BC56-6612EC39974F}"/>
              </a:ext>
            </a:extLst>
          </p:cNvPr>
          <p:cNvSpPr>
            <a:spLocks noGrp="1"/>
          </p:cNvSpPr>
          <p:nvPr>
            <p:ph type="dt" sz="half" idx="10"/>
          </p:nvPr>
        </p:nvSpPr>
        <p:spPr/>
        <p:txBody>
          <a:bodyPr/>
          <a:lstStyle/>
          <a:p>
            <a:fld id="{1D8BD707-D9CF-40AE-B4C6-C98DA3205C09}" type="datetimeFigureOut">
              <a:rPr lang="en-US" smtClean="0"/>
              <a:pPr/>
              <a:t>10/26/20</a:t>
            </a:fld>
            <a:endParaRPr lang="en-US"/>
          </a:p>
        </p:txBody>
      </p:sp>
      <p:sp>
        <p:nvSpPr>
          <p:cNvPr id="6" name="Footer Placeholder 5">
            <a:extLst>
              <a:ext uri="{FF2B5EF4-FFF2-40B4-BE49-F238E27FC236}">
                <a16:creationId xmlns:a16="http://schemas.microsoft.com/office/drawing/2014/main" id="{9D625279-6028-4CE2-9ACA-74B02E8DEF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A5A974-7EC5-4477-9145-CA803930FDC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8412292"/>
      </p:ext>
    </p:extLst>
  </p:cSld>
  <p:clrMapOvr>
    <a:masterClrMapping/>
  </p:clrMapOvr>
  <p:transition>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C402C9-D159-4763-A162-44C017785B1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ar-SA"/>
          </a:p>
        </p:txBody>
      </p:sp>
      <p:sp>
        <p:nvSpPr>
          <p:cNvPr id="3" name="Text Placeholder 2">
            <a:extLst>
              <a:ext uri="{FF2B5EF4-FFF2-40B4-BE49-F238E27FC236}">
                <a16:creationId xmlns:a16="http://schemas.microsoft.com/office/drawing/2014/main" id="{CE0B831B-5ABE-4206-836E-B8B36567B77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60CC90F5-9C5A-497A-82F8-B92EC2146BF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10/26/20</a:t>
            </a:fld>
            <a:endParaRPr lang="en-US"/>
          </a:p>
        </p:txBody>
      </p:sp>
      <p:sp>
        <p:nvSpPr>
          <p:cNvPr id="5" name="Footer Placeholder 4">
            <a:extLst>
              <a:ext uri="{FF2B5EF4-FFF2-40B4-BE49-F238E27FC236}">
                <a16:creationId xmlns:a16="http://schemas.microsoft.com/office/drawing/2014/main" id="{E54A9E85-FE8E-4E89-B3C9-39FC802AF3C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7BAED0-B82C-4630-BFEE-76DF5910EBA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2423406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pull dir="r"/>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ar-SA"/>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upload.wikimedia.org/wikipedia/commons/a/aa/CSF.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upload.wikimedia.org/wikipedia/commons/a/aa/CSF.JPG"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a/aa/CSF.JPG"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3886200"/>
            <a:ext cx="7854696" cy="685800"/>
          </a:xfrm>
        </p:spPr>
        <p:txBody>
          <a:bodyPr>
            <a:normAutofit fontScale="77500" lnSpcReduction="20000"/>
          </a:bodyPr>
          <a:lstStyle/>
          <a:p>
            <a:pPr algn="ctr" rtl="0"/>
            <a:r>
              <a:rPr lang="en-US" sz="2800" b="1" dirty="0">
                <a:solidFill>
                  <a:schemeClr val="tx1">
                    <a:lumMod val="65000"/>
                    <a:lumOff val="35000"/>
                  </a:schemeClr>
                </a:solidFill>
              </a:rPr>
              <a:t>CENTRAL NERVOUS  SYSTEM BLOCK</a:t>
            </a:r>
          </a:p>
          <a:p>
            <a:pPr algn="ctr" rtl="0"/>
            <a:r>
              <a:rPr lang="en-US" sz="2800" b="1" dirty="0">
                <a:solidFill>
                  <a:schemeClr val="tx1">
                    <a:lumMod val="65000"/>
                    <a:lumOff val="35000"/>
                  </a:schemeClr>
                </a:solidFill>
              </a:rPr>
              <a:t>2020-2022</a:t>
            </a:r>
            <a:endParaRPr lang="ar-SA" sz="2800" b="1" dirty="0"/>
          </a:p>
        </p:txBody>
      </p:sp>
      <p:sp>
        <p:nvSpPr>
          <p:cNvPr id="4" name="Title 1"/>
          <p:cNvSpPr txBox="1">
            <a:spLocks/>
          </p:cNvSpPr>
          <p:nvPr/>
        </p:nvSpPr>
        <p:spPr>
          <a:xfrm>
            <a:off x="818037" y="2743285"/>
            <a:ext cx="7851648" cy="18288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ar-SA" sz="5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6" name="Rectangle 5"/>
          <p:cNvSpPr/>
          <p:nvPr/>
        </p:nvSpPr>
        <p:spPr>
          <a:xfrm>
            <a:off x="225837" y="533400"/>
            <a:ext cx="8626432" cy="2308324"/>
          </a:xfrm>
          <a:prstGeom prst="rect">
            <a:avLst/>
          </a:prstGeom>
        </p:spPr>
        <p:txBody>
          <a:bodyPr wrap="square">
            <a:spAutoFit/>
          </a:bodyPr>
          <a:lstStyle/>
          <a:p>
            <a:pPr algn="ctr"/>
            <a:r>
              <a:rPr lang="en-US" sz="4000" dirty="0">
                <a:solidFill>
                  <a:schemeClr val="tx1">
                    <a:lumMod val="65000"/>
                    <a:lumOff val="35000"/>
                  </a:schemeClr>
                </a:solidFill>
                <a:latin typeface="Arial Black" panose="020B0A04020102020204" pitchFamily="34" charset="0"/>
                <a:ea typeface="+mj-ea"/>
                <a:cs typeface="+mj-cs"/>
              </a:rPr>
              <a:t>CNS  Practical</a:t>
            </a:r>
          </a:p>
          <a:p>
            <a:pPr algn="ctr"/>
            <a:r>
              <a:rPr lang="en-US" sz="4000" dirty="0">
                <a:solidFill>
                  <a:schemeClr val="tx1">
                    <a:lumMod val="65000"/>
                    <a:lumOff val="35000"/>
                  </a:schemeClr>
                </a:solidFill>
                <a:latin typeface="Arial Black" panose="020B0A04020102020204" pitchFamily="34" charset="0"/>
                <a:ea typeface="+mj-ea"/>
                <a:cs typeface="+mj-cs"/>
              </a:rPr>
              <a:t>Case studies on</a:t>
            </a:r>
          </a:p>
          <a:p>
            <a:pPr algn="ctr"/>
            <a:r>
              <a:rPr lang="en-US" sz="2800" dirty="0">
                <a:solidFill>
                  <a:schemeClr val="tx1">
                    <a:lumMod val="65000"/>
                    <a:lumOff val="35000"/>
                  </a:schemeClr>
                </a:solidFill>
                <a:latin typeface="Arial Black" panose="020B0A04020102020204" pitchFamily="34" charset="0"/>
                <a:ea typeface="+mj-ea"/>
                <a:cs typeface="+mj-cs"/>
              </a:rPr>
              <a:t>Biochemical &amp;Microbiological</a:t>
            </a:r>
            <a:endParaRPr lang="en-US" sz="3600" dirty="0">
              <a:solidFill>
                <a:schemeClr val="tx1">
                  <a:lumMod val="65000"/>
                  <a:lumOff val="35000"/>
                </a:schemeClr>
              </a:solidFill>
              <a:latin typeface="Arial Black" panose="020B0A04020102020204" pitchFamily="34" charset="0"/>
              <a:ea typeface="+mj-ea"/>
              <a:cs typeface="+mj-cs"/>
            </a:endParaRPr>
          </a:p>
          <a:p>
            <a:pPr algn="ctr"/>
            <a:r>
              <a:rPr lang="en-US" sz="3600" u="sng" dirty="0">
                <a:solidFill>
                  <a:schemeClr val="tx1">
                    <a:lumMod val="65000"/>
                    <a:lumOff val="35000"/>
                  </a:schemeClr>
                </a:solidFill>
                <a:latin typeface="Arial Black" panose="020B0A04020102020204" pitchFamily="34" charset="0"/>
                <a:ea typeface="+mj-ea"/>
                <a:cs typeface="+mj-cs"/>
              </a:rPr>
              <a:t>Examination of CSF</a:t>
            </a:r>
            <a:endParaRPr lang="ar-SA" sz="3600" u="sng" dirty="0">
              <a:solidFill>
                <a:schemeClr val="tx1">
                  <a:lumMod val="65000"/>
                  <a:lumOff val="35000"/>
                </a:schemeClr>
              </a:solidFill>
              <a:latin typeface="Arial Black" panose="020B0A04020102020204" pitchFamily="34" charset="0"/>
              <a:ea typeface="+mj-ea"/>
              <a:cs typeface="+mj-cs"/>
            </a:endParaRPr>
          </a:p>
        </p:txBody>
      </p:sp>
      <p:sp>
        <p:nvSpPr>
          <p:cNvPr id="8" name="Subtitle 2"/>
          <p:cNvSpPr txBox="1">
            <a:spLocks/>
          </p:cNvSpPr>
          <p:nvPr/>
        </p:nvSpPr>
        <p:spPr>
          <a:xfrm>
            <a:off x="762000" y="4800600"/>
            <a:ext cx="7702296" cy="1371600"/>
          </a:xfrm>
          <a:prstGeom prst="rect">
            <a:avLst/>
          </a:prstGeom>
        </p:spPr>
        <p:txBody>
          <a:bodyPr vert="horz" lIns="91440" tIns="45720" rIns="91440" bIns="45720" rtlCol="1">
            <a:normAutofit/>
          </a:bodyPr>
          <a:lstStyle>
            <a:lvl1pPr marL="0" indent="0" algn="ctr" defTabSz="914400" rtl="1"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rtl="0"/>
            <a:r>
              <a:rPr lang="en-US" sz="2800" b="1" dirty="0">
                <a:solidFill>
                  <a:schemeClr val="tx1">
                    <a:lumMod val="65000"/>
                    <a:lumOff val="35000"/>
                  </a:schemeClr>
                </a:solidFill>
                <a:latin typeface="Aparajita" panose="020B0502040204020203" pitchFamily="18" charset="0"/>
                <a:cs typeface="Aparajita" panose="020B0502040204020203" pitchFamily="18" charset="0"/>
              </a:rPr>
              <a:t>Prof. </a:t>
            </a:r>
            <a:r>
              <a:rPr lang="en-US" sz="2800" b="1" dirty="0" err="1">
                <a:solidFill>
                  <a:schemeClr val="tx1">
                    <a:lumMod val="65000"/>
                    <a:lumOff val="35000"/>
                  </a:schemeClr>
                </a:solidFill>
                <a:latin typeface="Aparajita" panose="020B0502040204020203" pitchFamily="18" charset="0"/>
                <a:cs typeface="Aparajita" panose="020B0502040204020203" pitchFamily="18" charset="0"/>
              </a:rPr>
              <a:t>Fawzia</a:t>
            </a:r>
            <a:r>
              <a:rPr lang="en-US" sz="2800" b="1" dirty="0">
                <a:solidFill>
                  <a:schemeClr val="tx1">
                    <a:lumMod val="65000"/>
                    <a:lumOff val="35000"/>
                  </a:schemeClr>
                </a:solidFill>
                <a:latin typeface="Aparajita" panose="020B0502040204020203" pitchFamily="18" charset="0"/>
                <a:cs typeface="Aparajita" panose="020B0502040204020203" pitchFamily="18" charset="0"/>
              </a:rPr>
              <a:t>  Al-</a:t>
            </a:r>
            <a:r>
              <a:rPr lang="en-US" sz="2800" b="1" dirty="0" err="1">
                <a:solidFill>
                  <a:schemeClr val="tx1">
                    <a:lumMod val="65000"/>
                    <a:lumOff val="35000"/>
                  </a:schemeClr>
                </a:solidFill>
                <a:latin typeface="Aparajita" panose="020B0502040204020203" pitchFamily="18" charset="0"/>
                <a:cs typeface="Aparajita" panose="020B0502040204020203" pitchFamily="18" charset="0"/>
              </a:rPr>
              <a:t>Otaibi</a:t>
            </a:r>
            <a:endParaRPr lang="en-US" sz="2800" b="1" dirty="0">
              <a:solidFill>
                <a:schemeClr val="tx1">
                  <a:lumMod val="65000"/>
                  <a:lumOff val="35000"/>
                </a:schemeClr>
              </a:solidFill>
              <a:latin typeface="Aparajita" panose="020B0502040204020203" pitchFamily="18" charset="0"/>
              <a:cs typeface="Aparajita" panose="020B0502040204020203" pitchFamily="18" charset="0"/>
            </a:endParaRPr>
          </a:p>
          <a:p>
            <a:pPr rtl="0"/>
            <a:r>
              <a:rPr lang="en-US" sz="2800" b="1" dirty="0">
                <a:solidFill>
                  <a:schemeClr val="tx1">
                    <a:lumMod val="65000"/>
                    <a:lumOff val="35000"/>
                  </a:schemeClr>
                </a:solidFill>
                <a:latin typeface="Aparajita" panose="020B0502040204020203" pitchFamily="18" charset="0"/>
                <a:cs typeface="Aparajita" panose="020B0502040204020203" pitchFamily="18" charset="0"/>
              </a:rPr>
              <a:t>Dr. </a:t>
            </a:r>
            <a:r>
              <a:rPr lang="en-US" sz="2800" b="1" dirty="0" err="1">
                <a:solidFill>
                  <a:schemeClr val="tx1">
                    <a:lumMod val="65000"/>
                    <a:lumOff val="35000"/>
                  </a:schemeClr>
                </a:solidFill>
                <a:latin typeface="Aparajita" panose="020B0502040204020203" pitchFamily="18" charset="0"/>
                <a:cs typeface="Aparajita" panose="020B0502040204020203" pitchFamily="18" charset="0"/>
              </a:rPr>
              <a:t>Khalifa</a:t>
            </a:r>
            <a:r>
              <a:rPr lang="en-US" sz="2800" b="1" dirty="0">
                <a:solidFill>
                  <a:schemeClr val="tx1">
                    <a:lumMod val="65000"/>
                    <a:lumOff val="35000"/>
                  </a:schemeClr>
                </a:solidFill>
                <a:latin typeface="Aparajita" panose="020B0502040204020203" pitchFamily="18" charset="0"/>
                <a:cs typeface="Aparajita" panose="020B0502040204020203" pitchFamily="18" charset="0"/>
              </a:rPr>
              <a:t> Bin </a:t>
            </a:r>
            <a:r>
              <a:rPr lang="en-US" sz="2800" b="1" dirty="0" err="1">
                <a:solidFill>
                  <a:schemeClr val="tx1">
                    <a:lumMod val="65000"/>
                    <a:lumOff val="35000"/>
                  </a:schemeClr>
                </a:solidFill>
                <a:latin typeface="Aparajita" panose="020B0502040204020203" pitchFamily="18" charset="0"/>
                <a:cs typeface="Aparajita" panose="020B0502040204020203" pitchFamily="18" charset="0"/>
              </a:rPr>
              <a:t>Khamees</a:t>
            </a:r>
            <a:endParaRPr lang="ar-SA" sz="2800" b="1" dirty="0">
              <a:latin typeface="Aparajita" panose="020B0502040204020203" pitchFamily="18" charset="0"/>
              <a:cs typeface="Arial" panose="020B0604020202020204" pitchFamily="34"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0DF41DA3-5A1A-4D37-923D-85668CB91E76}"/>
              </a:ext>
            </a:extLst>
          </p:cNvPr>
          <p:cNvSpPr>
            <a:spLocks noGrp="1"/>
          </p:cNvSpPr>
          <p:nvPr>
            <p:ph idx="1"/>
          </p:nvPr>
        </p:nvSpPr>
        <p:spPr>
          <a:xfrm>
            <a:off x="3941445" y="1648870"/>
            <a:ext cx="3527136" cy="3560260"/>
          </a:xfrm>
        </p:spPr>
        <p:txBody>
          <a:bodyPr anchor="ctr">
            <a:normAutofit/>
          </a:bodyPr>
          <a:lstStyle/>
          <a:p>
            <a:pPr marL="273050" indent="-7938" rtl="0">
              <a:buNone/>
            </a:pPr>
            <a:r>
              <a:rPr lang="en-US" b="1" dirty="0">
                <a:latin typeface="Microsoft Sans Serif" panose="020B0604020202020204" pitchFamily="34" charset="0"/>
                <a:cs typeface="Microsoft Sans Serif" panose="020B0604020202020204" pitchFamily="34" charset="0"/>
              </a:rPr>
              <a:t>What is the most likely organism?</a:t>
            </a:r>
          </a:p>
          <a:p>
            <a:pPr marL="514350" lvl="0" indent="-514350" rtl="0">
              <a:buAutoNum type="alphaUcPeriod"/>
            </a:pPr>
            <a:r>
              <a:rPr lang="en-US" i="1" dirty="0">
                <a:cs typeface="+mj-cs"/>
              </a:rPr>
              <a:t>Streptococcus pneumoniae</a:t>
            </a:r>
            <a:endParaRPr lang="en-US" dirty="0">
              <a:cs typeface="+mj-cs"/>
            </a:endParaRPr>
          </a:p>
          <a:p>
            <a:pPr marL="514350" lvl="0" indent="-514350" rtl="0">
              <a:buAutoNum type="alphaUcPeriod"/>
            </a:pPr>
            <a:r>
              <a:rPr lang="en-US" i="1" dirty="0">
                <a:cs typeface="+mj-cs"/>
              </a:rPr>
              <a:t>Staphylococcus aureus</a:t>
            </a:r>
          </a:p>
          <a:p>
            <a:pPr marL="514350" lvl="0" indent="-514350" rtl="0">
              <a:buAutoNum type="alphaUcPeriod"/>
            </a:pPr>
            <a:r>
              <a:rPr lang="en-US" i="1" dirty="0">
                <a:cs typeface="+mj-cs"/>
              </a:rPr>
              <a:t>Mycobacterium tuberculosis</a:t>
            </a:r>
          </a:p>
          <a:p>
            <a:pPr marL="514350" lvl="0" indent="-514350" rtl="0">
              <a:buAutoNum type="alphaUcPeriod"/>
            </a:pPr>
            <a:r>
              <a:rPr lang="en-CA" i="1" dirty="0">
                <a:cs typeface="+mj-cs"/>
              </a:rPr>
              <a:t>Neisseria meningitidis</a:t>
            </a:r>
            <a:endParaRPr lang="en-US" b="1" dirty="0">
              <a:latin typeface="Microsoft Sans Serif" panose="020B0604020202020204" pitchFamily="34" charset="0"/>
              <a:cs typeface="Microsoft Sans Serif" panose="020B0604020202020204" pitchFamily="34" charset="0"/>
            </a:endParaRPr>
          </a:p>
          <a:p>
            <a:pPr marL="273050" indent="-7938" rtl="0">
              <a:buNone/>
            </a:pPr>
            <a:endParaRPr lang="en-US" b="1" dirty="0">
              <a:latin typeface="Microsoft Sans Serif" panose="020B0604020202020204" pitchFamily="34" charset="0"/>
              <a:cs typeface="Microsoft Sans Serif" panose="020B0604020202020204" pitchFamily="34" charset="0"/>
            </a:endParaRPr>
          </a:p>
          <a:p>
            <a:pPr marL="273050" indent="-7938" rtl="0">
              <a:buNone/>
            </a:pPr>
            <a:endParaRPr lang="ar-SA" dirty="0">
              <a:latin typeface="Footlight MT Light" pitchFamily="18" charset="0"/>
            </a:endParaRPr>
          </a:p>
        </p:txBody>
      </p:sp>
      <p:sp>
        <p:nvSpPr>
          <p:cNvPr id="7" name="Oval 6">
            <a:extLst>
              <a:ext uri="{FF2B5EF4-FFF2-40B4-BE49-F238E27FC236}">
                <a16:creationId xmlns:a16="http://schemas.microsoft.com/office/drawing/2014/main" id="{5A5EF4FF-B502-C64E-890A-1B77955D87C6}"/>
              </a:ext>
            </a:extLst>
          </p:cNvPr>
          <p:cNvSpPr/>
          <p:nvPr/>
        </p:nvSpPr>
        <p:spPr>
          <a:xfrm>
            <a:off x="4224412" y="4038600"/>
            <a:ext cx="2862188" cy="457200"/>
          </a:xfrm>
          <a:prstGeom prst="ellipse">
            <a:avLst/>
          </a:prstGeom>
          <a:no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w="0">
                <a:solidFill>
                  <a:srgbClr val="C00000"/>
                </a:solidFill>
              </a:ln>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60918964"/>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26"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C3B07039-31DE-4F35-AA7D-29D516CA18EF}"/>
              </a:ext>
            </a:extLst>
          </p:cNvPr>
          <p:cNvSpPr>
            <a:spLocks noGrp="1"/>
          </p:cNvSpPr>
          <p:nvPr>
            <p:ph type="title"/>
          </p:nvPr>
        </p:nvSpPr>
        <p:spPr>
          <a:xfrm>
            <a:off x="785460" y="759805"/>
            <a:ext cx="7729890" cy="1325563"/>
          </a:xfrm>
        </p:spPr>
        <p:txBody>
          <a:bodyPr>
            <a:normAutofit/>
          </a:bodyPr>
          <a:lstStyle/>
          <a:p>
            <a:r>
              <a:rPr lang="en-US" sz="3500" dirty="0">
                <a:solidFill>
                  <a:srgbClr val="FFFFFF"/>
                </a:solidFill>
              </a:rPr>
              <a:t>Follow up 3</a:t>
            </a:r>
            <a:endParaRPr lang="ar-SA" sz="3500" dirty="0">
              <a:solidFill>
                <a:srgbClr val="FFFFFF"/>
              </a:solidFill>
            </a:endParaRPr>
          </a:p>
        </p:txBody>
      </p:sp>
      <p:sp>
        <p:nvSpPr>
          <p:cNvPr id="17" name="Content Placeholder 2">
            <a:extLst>
              <a:ext uri="{FF2B5EF4-FFF2-40B4-BE49-F238E27FC236}">
                <a16:creationId xmlns:a16="http://schemas.microsoft.com/office/drawing/2014/main" id="{57495BD9-4D64-4CF9-942F-DDBDB1C98D62}"/>
              </a:ext>
            </a:extLst>
          </p:cNvPr>
          <p:cNvSpPr>
            <a:spLocks noGrp="1"/>
          </p:cNvSpPr>
          <p:nvPr>
            <p:ph idx="1"/>
          </p:nvPr>
        </p:nvSpPr>
        <p:spPr>
          <a:xfrm>
            <a:off x="1068678" y="2494450"/>
            <a:ext cx="3040158" cy="3563159"/>
          </a:xfrm>
        </p:spPr>
        <p:txBody>
          <a:bodyPr>
            <a:normAutofit/>
          </a:bodyPr>
          <a:lstStyle/>
          <a:p>
            <a:pPr marL="273050" indent="-7938" rtl="0">
              <a:buNone/>
            </a:pPr>
            <a:r>
              <a:rPr lang="en-US" sz="1500" b="1" dirty="0">
                <a:latin typeface="Microsoft Sans Serif" panose="020B0604020202020204" pitchFamily="34" charset="0"/>
                <a:cs typeface="Microsoft Sans Serif" panose="020B0604020202020204" pitchFamily="34" charset="0"/>
              </a:rPr>
              <a:t>Which of the following antibiotic combination is recommended as empiric treatment in such a case?</a:t>
            </a:r>
            <a:endParaRPr lang="en-US" sz="1500" b="1" dirty="0">
              <a:latin typeface="Footlight MT Light" pitchFamily="18" charset="0"/>
              <a:cs typeface="Microsoft Sans Serif" panose="020B0604020202020204" pitchFamily="34" charset="0"/>
            </a:endParaRPr>
          </a:p>
          <a:p>
            <a:pPr marL="779462" indent="-514350" rtl="0">
              <a:buAutoNum type="alphaUcPeriod"/>
            </a:pPr>
            <a:r>
              <a:rPr lang="en-US" sz="1500" b="1" dirty="0">
                <a:latin typeface="Footlight MT Light" pitchFamily="18" charset="0"/>
                <a:cs typeface="Microsoft Sans Serif" panose="020B0604020202020204" pitchFamily="34" charset="0"/>
              </a:rPr>
              <a:t>Ceftriaxone + vancomycin</a:t>
            </a:r>
          </a:p>
          <a:p>
            <a:pPr marL="779462" indent="-514350" rtl="0">
              <a:buAutoNum type="alphaUcPeriod"/>
            </a:pPr>
            <a:r>
              <a:rPr lang="en-US" sz="1500" b="1" dirty="0">
                <a:latin typeface="Footlight MT Light" pitchFamily="18" charset="0"/>
                <a:cs typeface="Microsoft Sans Serif" panose="020B0604020202020204" pitchFamily="34" charset="0"/>
              </a:rPr>
              <a:t>Ceftriaxone + Gentamicin</a:t>
            </a:r>
          </a:p>
          <a:p>
            <a:pPr marL="779462" indent="-514350" rtl="0">
              <a:buAutoNum type="alphaUcPeriod"/>
            </a:pPr>
            <a:r>
              <a:rPr lang="en-US" sz="1500" b="1" dirty="0">
                <a:latin typeface="Footlight MT Light" pitchFamily="18" charset="0"/>
                <a:cs typeface="Microsoft Sans Serif" panose="020B0604020202020204" pitchFamily="34" charset="0"/>
              </a:rPr>
              <a:t>Ampicillin + Vancomycin </a:t>
            </a:r>
          </a:p>
          <a:p>
            <a:pPr marL="779462" indent="-514350" rtl="0">
              <a:buAutoNum type="alphaUcPeriod"/>
            </a:pPr>
            <a:r>
              <a:rPr lang="en-US" sz="1500" b="1" dirty="0">
                <a:latin typeface="Footlight MT Light" pitchFamily="18" charset="0"/>
                <a:cs typeface="Microsoft Sans Serif" panose="020B0604020202020204" pitchFamily="34" charset="0"/>
              </a:rPr>
              <a:t>Penicillin + Gentamicin </a:t>
            </a:r>
          </a:p>
          <a:p>
            <a:pPr marL="779462" indent="-514350" rtl="0">
              <a:buAutoNum type="alphaUcPeriod"/>
            </a:pPr>
            <a:endParaRPr lang="en-US" sz="1500" dirty="0">
              <a:latin typeface="Microsoft Sans Serif" panose="020B0604020202020204" pitchFamily="34" charset="0"/>
              <a:cs typeface="Microsoft Sans Serif" panose="020B0604020202020204" pitchFamily="34" charset="0"/>
            </a:endParaRPr>
          </a:p>
          <a:p>
            <a:pPr rtl="0"/>
            <a:r>
              <a:rPr lang="en-US" sz="1500" dirty="0">
                <a:latin typeface="Microsoft Sans Serif" panose="020B0604020202020204" pitchFamily="34" charset="0"/>
                <a:cs typeface="Microsoft Sans Serif" panose="020B0604020202020204" pitchFamily="34" charset="0"/>
              </a:rPr>
              <a:t>The patient showed complete recovery after administration of ceftriaxone for 10 days. </a:t>
            </a:r>
          </a:p>
          <a:p>
            <a:endParaRPr lang="ar-SA" sz="1500" dirty="0"/>
          </a:p>
        </p:txBody>
      </p:sp>
      <p:pic>
        <p:nvPicPr>
          <p:cNvPr id="18" name="صورة 10">
            <a:extLst>
              <a:ext uri="{FF2B5EF4-FFF2-40B4-BE49-F238E27FC236}">
                <a16:creationId xmlns:a16="http://schemas.microsoft.com/office/drawing/2014/main" id="{7E02BE6D-0BA4-4620-9A7F-BA103CAC0A71}"/>
              </a:ext>
            </a:extLst>
          </p:cNvPr>
          <p:cNvPicPr/>
          <p:nvPr/>
        </p:nvPicPr>
        <p:blipFill rotWithShape="1">
          <a:blip r:embed="rId2" cstate="print">
            <a:extLst>
              <a:ext uri="{28A0092B-C50C-407E-A947-70E740481C1C}">
                <a14:useLocalDpi xmlns:a14="http://schemas.microsoft.com/office/drawing/2010/main" val="0"/>
              </a:ext>
            </a:extLst>
          </a:blip>
          <a:srcRect l="1767" r="1701" b="-2"/>
          <a:stretch/>
        </p:blipFill>
        <p:spPr bwMode="auto">
          <a:xfrm>
            <a:off x="4574169" y="2492376"/>
            <a:ext cx="3601803" cy="3563372"/>
          </a:xfrm>
          <a:prstGeom prst="rect">
            <a:avLst/>
          </a:prstGeom>
          <a:noFill/>
        </p:spPr>
      </p:pic>
      <p:sp>
        <p:nvSpPr>
          <p:cNvPr id="12" name="Oval 11">
            <a:extLst>
              <a:ext uri="{FF2B5EF4-FFF2-40B4-BE49-F238E27FC236}">
                <a16:creationId xmlns:a16="http://schemas.microsoft.com/office/drawing/2014/main" id="{75B75B3C-6BCE-F84F-A04A-9B2A44E3E78E}"/>
              </a:ext>
            </a:extLst>
          </p:cNvPr>
          <p:cNvSpPr/>
          <p:nvPr/>
        </p:nvSpPr>
        <p:spPr>
          <a:xfrm>
            <a:off x="1857847" y="3352800"/>
            <a:ext cx="2286000" cy="457200"/>
          </a:xfrm>
          <a:prstGeom prst="ellipse">
            <a:avLst/>
          </a:prstGeom>
          <a:no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w="0">
                <a:solidFill>
                  <a:srgbClr val="C00000"/>
                </a:solidFill>
              </a:ln>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49115056"/>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72">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52794" y="3388321"/>
            <a:ext cx="32004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923606" y="1637601"/>
            <a:ext cx="6858003" cy="35827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0935" y="857786"/>
            <a:ext cx="8300268"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0766" y="2590801"/>
            <a:ext cx="7432722" cy="3070410"/>
          </a:xfr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rmAutofit fontScale="90000"/>
          </a:bodyPr>
          <a:lstStyle/>
          <a:p>
            <a:pPr algn="ctr" defTabSz="914400"/>
            <a:br>
              <a:rPr lang="en-US" sz="2700" kern="1200" dirty="0">
                <a:solidFill>
                  <a:schemeClr val="tx1"/>
                </a:solidFill>
                <a:latin typeface="+mj-lt"/>
                <a:ea typeface="+mj-ea"/>
                <a:cs typeface="+mj-cs"/>
              </a:rPr>
            </a:br>
            <a:r>
              <a:rPr lang="en-US" sz="3600" dirty="0">
                <a:solidFill>
                  <a:schemeClr val="bg1"/>
                </a:solidFill>
              </a:rPr>
              <a:t>Final Diagnosis </a:t>
            </a:r>
            <a:br>
              <a:rPr lang="en-US" sz="3600" dirty="0">
                <a:solidFill>
                  <a:schemeClr val="bg1"/>
                </a:solidFill>
              </a:rPr>
            </a:br>
            <a:br>
              <a:rPr lang="en-US" sz="3600" i="1" u="sng" dirty="0">
                <a:solidFill>
                  <a:schemeClr val="bg1"/>
                </a:solidFill>
              </a:rPr>
            </a:br>
            <a:r>
              <a:rPr lang="en-US" sz="3600" b="1" dirty="0">
                <a:solidFill>
                  <a:schemeClr val="bg1"/>
                </a:solidFill>
              </a:rPr>
              <a:t>Bacterial meningitis</a:t>
            </a:r>
            <a:br>
              <a:rPr lang="en-US" sz="3600" b="1" dirty="0">
                <a:solidFill>
                  <a:schemeClr val="bg1"/>
                </a:solidFill>
              </a:rPr>
            </a:br>
            <a:br>
              <a:rPr lang="en-US" sz="3600" b="1" dirty="0">
                <a:solidFill>
                  <a:schemeClr val="bg1"/>
                </a:solidFill>
              </a:rPr>
            </a:br>
            <a:r>
              <a:rPr lang="en-US" sz="3600" i="1" u="sng" dirty="0">
                <a:solidFill>
                  <a:schemeClr val="bg1"/>
                </a:solidFill>
              </a:rPr>
              <a:t>Neisseria</a:t>
            </a:r>
            <a:r>
              <a:rPr lang="en-US" sz="3600" i="1" dirty="0">
                <a:solidFill>
                  <a:schemeClr val="bg1"/>
                </a:solidFill>
              </a:rPr>
              <a:t> </a:t>
            </a:r>
            <a:r>
              <a:rPr lang="en-US" sz="3600" i="1" u="sng" dirty="0">
                <a:solidFill>
                  <a:schemeClr val="bg1"/>
                </a:solidFill>
              </a:rPr>
              <a:t>meningitidis</a:t>
            </a:r>
            <a:br>
              <a:rPr lang="en-US" sz="2700" kern="1200" dirty="0">
                <a:solidFill>
                  <a:schemeClr val="tx1"/>
                </a:solidFill>
                <a:latin typeface="+mj-lt"/>
                <a:ea typeface="+mj-ea"/>
                <a:cs typeface="+mj-cs"/>
              </a:rPr>
            </a:br>
            <a:br>
              <a:rPr lang="en-US" sz="2700" kern="1200" dirty="0">
                <a:solidFill>
                  <a:schemeClr val="tx1"/>
                </a:solidFill>
                <a:latin typeface="+mj-lt"/>
                <a:ea typeface="+mj-ea"/>
                <a:cs typeface="+mj-cs"/>
              </a:rPr>
            </a:br>
            <a:br>
              <a:rPr lang="en-US" sz="1800" i="1" kern="1200" dirty="0">
                <a:solidFill>
                  <a:schemeClr val="tx1"/>
                </a:solidFill>
                <a:latin typeface="+mj-lt"/>
                <a:ea typeface="+mj-ea"/>
                <a:cs typeface="+mj-cs"/>
              </a:rPr>
            </a:br>
            <a:br>
              <a:rPr lang="en-US" sz="1800" i="1" kern="1200" dirty="0">
                <a:solidFill>
                  <a:schemeClr val="tx1"/>
                </a:solidFill>
                <a:latin typeface="+mj-lt"/>
                <a:ea typeface="+mj-ea"/>
                <a:cs typeface="+mj-cs"/>
              </a:rPr>
            </a:br>
            <a:br>
              <a:rPr lang="en-US" sz="1800" u="sng" kern="1200" dirty="0">
                <a:solidFill>
                  <a:schemeClr val="tx1"/>
                </a:solidFill>
                <a:latin typeface="+mj-lt"/>
                <a:ea typeface="+mj-ea"/>
                <a:cs typeface="+mj-cs"/>
              </a:rPr>
            </a:br>
            <a:br>
              <a:rPr lang="en-US" sz="1800" i="1" kern="1200" dirty="0">
                <a:solidFill>
                  <a:schemeClr val="tx1"/>
                </a:solidFill>
                <a:latin typeface="+mj-lt"/>
                <a:ea typeface="+mj-ea"/>
                <a:cs typeface="+mj-cs"/>
              </a:rPr>
            </a:br>
            <a:br>
              <a:rPr lang="en-US" sz="1800" kern="1200" dirty="0">
                <a:solidFill>
                  <a:schemeClr val="tx1"/>
                </a:solidFill>
                <a:latin typeface="+mj-lt"/>
                <a:ea typeface="+mj-ea"/>
                <a:cs typeface="+mj-cs"/>
              </a:rPr>
            </a:br>
            <a:br>
              <a:rPr lang="en-US" sz="1800" b="1" kern="1200" dirty="0">
                <a:solidFill>
                  <a:schemeClr val="tx1"/>
                </a:solidFill>
                <a:latin typeface="+mj-lt"/>
                <a:ea typeface="+mj-ea"/>
                <a:cs typeface="+mj-cs"/>
              </a:rPr>
            </a:br>
            <a:br>
              <a:rPr lang="en-US" sz="1800" b="1" kern="1200" dirty="0">
                <a:solidFill>
                  <a:schemeClr val="tx1"/>
                </a:solidFill>
                <a:latin typeface="+mj-lt"/>
                <a:ea typeface="+mj-ea"/>
                <a:cs typeface="+mj-cs"/>
              </a:rPr>
            </a:br>
            <a:br>
              <a:rPr lang="en-US" sz="1800" b="1" kern="1200" dirty="0">
                <a:solidFill>
                  <a:schemeClr val="tx1"/>
                </a:solidFill>
                <a:latin typeface="+mj-lt"/>
                <a:ea typeface="+mj-ea"/>
                <a:cs typeface="+mj-cs"/>
              </a:rPr>
            </a:br>
            <a:br>
              <a:rPr lang="en-US" sz="1800" b="1" kern="1200" dirty="0">
                <a:solidFill>
                  <a:schemeClr val="tx1"/>
                </a:solidFill>
                <a:latin typeface="+mj-lt"/>
                <a:ea typeface="+mj-ea"/>
                <a:cs typeface="+mj-cs"/>
              </a:rPr>
            </a:br>
            <a:br>
              <a:rPr lang="en-US" sz="1800" b="1" kern="1200" dirty="0">
                <a:solidFill>
                  <a:schemeClr val="tx1"/>
                </a:solidFill>
                <a:latin typeface="+mj-lt"/>
                <a:ea typeface="+mj-ea"/>
                <a:cs typeface="+mj-cs"/>
              </a:rPr>
            </a:br>
            <a:br>
              <a:rPr lang="en-US" sz="1800" b="1" kern="1200" dirty="0">
                <a:solidFill>
                  <a:schemeClr val="tx1"/>
                </a:solidFill>
                <a:latin typeface="+mj-lt"/>
                <a:ea typeface="+mj-ea"/>
                <a:cs typeface="+mj-cs"/>
              </a:rPr>
            </a:br>
            <a:br>
              <a:rPr lang="en-US" sz="1800" b="1" kern="1200" dirty="0">
                <a:solidFill>
                  <a:schemeClr val="tx1"/>
                </a:solidFill>
                <a:latin typeface="+mj-lt"/>
                <a:ea typeface="+mj-ea"/>
                <a:cs typeface="+mj-cs"/>
              </a:rPr>
            </a:br>
            <a:br>
              <a:rPr lang="en-US" sz="1800" b="1" kern="1200" dirty="0">
                <a:solidFill>
                  <a:schemeClr val="tx1"/>
                </a:solidFill>
                <a:latin typeface="+mj-lt"/>
                <a:ea typeface="+mj-ea"/>
                <a:cs typeface="+mj-cs"/>
              </a:rPr>
            </a:br>
            <a:br>
              <a:rPr lang="en-US" sz="1800" kern="1200" dirty="0">
                <a:solidFill>
                  <a:schemeClr val="tx1"/>
                </a:solidFill>
                <a:latin typeface="+mj-lt"/>
                <a:ea typeface="+mj-ea"/>
                <a:cs typeface="+mj-cs"/>
              </a:rPr>
            </a:br>
            <a:br>
              <a:rPr lang="en-US" sz="1800" kern="1200" dirty="0">
                <a:solidFill>
                  <a:schemeClr val="tx1"/>
                </a:solidFill>
                <a:latin typeface="+mj-lt"/>
                <a:ea typeface="+mj-ea"/>
                <a:cs typeface="+mj-cs"/>
              </a:rPr>
            </a:br>
            <a:endParaRPr lang="en-US" sz="1800" i="1" kern="1200" dirty="0">
              <a:solidFill>
                <a:schemeClr val="tx1"/>
              </a:solidFill>
              <a:latin typeface="+mj-lt"/>
              <a:ea typeface="+mj-ea"/>
              <a:cs typeface="+mj-cs"/>
            </a:endParaRPr>
          </a:p>
        </p:txBody>
      </p:sp>
      <p:sp>
        <p:nvSpPr>
          <p:cNvPr id="79" name="Rectangle 78">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43057" y="3385173"/>
            <a:ext cx="32004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AutoShape 2" descr="data:image/jpg;base64,/9j/4AAQSkZJRgABAQAAAQABAAD/2wCEAAkGBhQSERUUExQVFRUWFxcZGRcYGBccGxkdGBgXHBgcGxoYHCYfGxwjHBwcHy8gJCcpLSwsFx4xNTAqNSYsLCkBCQoKDgwOGg8PGi8kHyQsLCwsLCwtKi0qLCosLywsLCksLCwsLCosLCwsLCosLC8pLCwsLyksLCwsLCwsLCwsLf/AABEIAKAA8AMBIgACEQEDEQH/xAAbAAABBQEBAAAAAAAAAAAAAAAEAgMFBgcBAP/EADcQAAIBAgUDAwIEBQQDAQEAAAECAwARBAUSITEGQVETImFxgRQjMpFCUqGx8AczwdEWYuEVkv/EABoBAAIDAQEAAAAAAAAAAAAAAAEDAAIEBQb/xAAsEQACAgIBAwIFBQADAAAAAAAAAQIRAyESBDFBE1EFImGB8DJxkbHRFCPx/9oADAMBAAIRAxEAPwDab2pEjV4tTcjVCxA5zEEkSQE3vx96Jy2fEO0vqIqKrARsd9ank/28UzjJNb27D/iicBi1ddSMHF7XB7jkU1Idkk+KTJVHr2IW44uaAxOZJEAXYKCQBc2uTwKGybOZZWkEsDQ6G0i5uHG+4/zvQcXViIp3aILrLIZZinpymI3vYX3+dvFSGa59Lh4bCEvpiWzsVVGbZdJvvqPipHHzxkm5Godri+/9qgsX1fh0d4MR7tADFnW6A7Fd+58UY8nSq0ja/mitFdlk9Y6MMBFdXGhJBGplt74yBuxXc3oHFZg8UaxvbUp0tdr7/XvVl/8AMMGjMXiEdnVkYJf1NY/3FIHeqtnWY4eWeR0uVQ31Ec37juaZNSa/To39FOKm1LTCxgPVUtrAI3vvt8GrV0fiTG6RpdxIz+owBITSvtub7XNVEx2hDRyAiWxNuRbgEdqsXQWHf1tQOyghrHY34v8A3rGtPZv61KeCT5a8F9nBtSYhfmuPN2NIY/NXPLpaCC1IMYO/ehsweVYyYlVnFrBm0i3fen1mBNtQuACQCDa9QlDycU3MTSi9c01Co18123xXSu9etRsI1isMJEZP5lKkjkXFqz6PCvlkojWUTBo2EUTXBZwbsbqNtuPNaMNqi+osj/EoApVZFPtcj3KD+rSw3UnzVoTrT7DMcknTI7qmCPF5b6n5qhV9VQos4K8jS335+tVrF9GR4lIJ8OCBMiAqwW0d+ZCNrtt25q6ZAmIECjFaVdbrZWJugFgSbm5rN8NhYfTxMg9doUmREkjYtIxDXAZTsBvzT4eUn2f9l8cnF6ZJYXDxwYiYTSE+iRGrEqFYMNlKr45onODBJA5dVkSO40jfcdtu9UbPphFMD6scsplLuFU6L32135bkEDimsRnxliMepFLSb2/LADG97Da4O30q0sV07N+PLb2QGbFp2MhsOwX4HA/ak5XgWl0qqsTufaPHzUrjslctaO0oVgLgjbzerJlEKYeEMRa5Ia4028fvSZSpWjox6eLyOT9t/V/0vs/YRnGGcYdIl/8AU72ax/i43/w1x+op/wAPERKmoSWuyhrWGxuL2H2pWDx6v7tiCTyO17EWqw9LrBqIVFHb9I3HYfvUjla1JE6np0o849qNKcUHjpdKkkgbcnan4muTTeZ5cs0ZR11DY2+RuKWjzHZ7KdjMMSyyKuqWMkqpcBTfyO5A3p583/BmKPRGsTGztv8Arbc2A+29dy+EQgxBQPeTckk7/WjlWIgl9LJzvYjxTuXh7NmSKfcgEnxGJhd3WBgZB6KSMN2U76SDvVnx/wCI9EGER+r7bhz7Rf8AXv3tUPmcWFi9ONIXJjV5EEfY87k/xE8VBYOd54lgaOWQRapNRmCupOo6ZR2XbbvV2ufzePz6iktUgbPNOIxUh02G/qMshYtFFbU0YGwNx3pyaCKf24edyZ4wI4J0un5ZsSW339pI+9MYDFyaCg1KhjsBhxGAdbjVb+I2/it4rseWLDLMk0k8U8TqytGQyumwAGq3uINzb5pr19vz/Bsb7Edn+AEeu0jHQEbUrKYhJaxjCjcDm3i1D4FIynpsIGkUalmBc3El7ppA/wBwHi9RmPZpHeSNBJGjMzsqELudtXzvxQYcoV9Jz2vpOnfe4N+Ks9aGxdq/z8/wv/SmdCVYoZkAjb8sSEWJccLt8dzWj5bgkhTQo0i99vjzWL4SR8NIh1aRDIGt/uf7ie1v/bfmthybFGbDwu5VmZAWZQQCe9geKx5oK+SKZnOuLeiTUeTeuTN2tQ4Sx278UJnHUK4QKZVYiRgq6d7kjx2A80lK+xl429BuLwy4iNonB0sLGxINvgihYcow0EwlBCOyiIXfY+Nid2255qp4nqb12CyMIwAbrGxs99rMeRbkWqDx00ckrs5Y7C13J0aRYFfB73q/Zbf8G+Hw/NLXY07Ls2indxFIHMZ0sO6nfkH+9H996zfLeoxBhgYREsuuNWaS/wCYpNgSw5b5rQ4or7mhJVtdjHmwyxS4yHAe1e1X4ppW5pSXv8VQS0eYkUnX80Q63oaRbGoROxWr96BBMaSDDxxq51MosFUv5a3zRRi2JvTDzhf+6KLpIrDdApi4kbFoMPMHdnEBAV9R/UebE/FZ31v04YJoooI3IC2DWvqNzzbk1uyOCPrULm3T0c0ySFSWi3UhiN/kDmmLI1K2MxS7xkULJcmd4GjKIGRQCSNiSvt3HFjsRRWN6dLw6Z2RvaupUuLML2YHnirfjcG1hpFrk3Itz5I70BhMpYbMxZ7WLAW1G53I+m1UcrOnHMvfXsZtjMN6bbXI37cVK9IY9jJawA5+tTuY9OuZLAFr7bD/AC9dy/oeVXBGpT31VSM/c62frMc8NNovqz2b44o1TeqVmnWAjuFW9ja57/SpjpvqFcQgYbC5Ug8g1d6PMZOkyRhza0QP+o+B3iMRX1Q4IU7357f91R43j/23WQBVJdg2m6KdWlACQWB2NaV1dFH6kJclLuLuP5VuSD8VEYmGPD4uKSNUeCdRHHECoVCRcsNXOr481qhNqNFsbXFWQGU7ywRWEqzzDE2jkYOgH6VYHxzzUjjM9EGMmkeJ1jnYxmMRr+YQN3vyfp3vUtlywSyRzvhvQdlaMbaWTTcX7AbbA2qGODhiGkYmaQOJFQ7MW07uUdb6WHjvepak+xFV7B5sRh5fT9PD6YUQofadTeoTsCDddxfUaHzSTXFhydFkQGGISEsqqSJHeS25FrjepTKp/TXFBJMMhkgBQOD6hA49S/J09t9yKJwORCdI2OKjRPTiKxRoqsjE7rZt9LWP1vVr49+33I5K+xmmMhlTX6QYpJb9JOnSW9m/BJI5+KDGAlcaivuYEG54ZOSfBIrasdFhIppCSyNPoTSf0XXj0xawYXG9RMXTMK5gkR1NaMSNqU3ZkPtLScH6VX1L39yylF9yB6L6VnnZZtZCqYyGkGpWBBDFPkcb1qeSZaIIFj1tJpv7m5IJJH7Uy+YxQjf2rbYAC32FRS9ZxEndh8WP96zym5hePLlXyrRYY193O16qHW4DzoSp/KRiCPnmrNBOTb53oXPMOHGoAnaxI7A/FU34J07UMqckZRC13Zr8b70C2PLSX7k22q6YzpkXPpkHa30qKTJIomIZ7SbbfPNqK/Y9Uurg1aY7hsvdEZ5ChC2dQ4JQFeCdO9aVkeC0gSLIWEnvdb3Uu4Xdb7qu2wrOMDiZEjRbjS76C6e47k7EH471omXYcxRKmtmK7am5PjiryTiqPN9bL1JWSLLYk9qHxzEL7bX/ALUjFljYDinmhsLHvSznrT2O5fiCye7kG1/NelB5qKxOInjkZlRWhWMnSP1lhwAKMw+PLojMpQsoJU8r8GpXkjg07QQ4FDSoK7LifFCNPc7C3mikGMWLkmI4/vxReHlOkee9Rr3rkmYiJbsbCjRZxvsSiIDe9OJh9yxtQmR5gs8KyqCA1/1Cx224qRDVRqmJk2tHFjF79/NLvXL16iKbMgzjCpJKzRMxGq4B25qy9DYdFZ01XsA3P7mqricOylj8bbG4+lSH+noP4gEki4Yf0qkn5PZ9RC+maT7I0zF4COUfmIr7EC4vYNsf3oLFZKhCARppiH5Y0g6D2Ivxai4pDa1VzNlZJxJJM7aWHpRr7QtxZtf8/mmr9zy2KEnKkU98PM0LNiXmZE1EJpvLr1+1zfYKPk1JQTqYp43/AAwjCkRhTeViBeRgqm+sjm1t6NfO/U9SNiHFirrbkHnelplGHkw8OgHCNG11aO2sb7i/e9aPVT/V7mrJhlHYxh+nJMRCjI0CMqxj1yl9S8hdLEkFRa5PNTmMyknFiULGdSgSkg3OgewoL2FjRGC6bwximRdRWc3kuxufoe1SiwBQqqLAAKPNhsN6TLJ7Gdz+bZG5JgZWW2NEUxjfVE2kXA8/BFH4vFAkjt/eiJVsB81BZ5NawAIpd3tkxR9Seiq9UT6nsCDba1+KrM3t2uS2oWFTWZQa23sB5p7IcgV5PeSfFUbtnq8UoYMW/BZ+k2c4ZdySGt828UZnmCZ4mCyGImx1LztyPvXcgxUavJEoIaOxII7HuPNez57Kf3q6tM85J88+vLK9/sRgyTNI2kCxAHc73He232qMaDDzvrYe4nVuPtURicx1Mx33OwvQEmZ7ntYbfNW5O9HoMfQXHZoWTYCKEWTueKt+CA035N9/rWW9OZszrpJ3Hf8A+1o3TjExNv8Axf1tQe+5xPiHTvFpkgFF6RIv3qCzfNWia5D/AKlB0rqvc+Ow+aKwGOYySKdOkadBDEkg86h23qVqznvFJKw25tUZnMkojb0dJe1l1cUbiMRpBqq5d1OyySriGUNa6xqt9IHfV8+KMV59huKEntIak6xIUsUBCArI5OlRIB+keQT3rmWdW6mjV4rah7nU3VfHPNAdQNDiJEfSwUA+0EaWv/MPPzSMsy1je3xt4+lFzj4R1I9LH0256LHjepIoy497NHp1BFY7Nwb8UbNlseIULKmtfawBuN+RxQv/AI7FJ6jM0l3VQQHIUFOLW+RRHSWVzxLJ68vqamBXvYf/AGrOqtdzlzainRPRg+Nqc1fFeFLApRibPV2kk14moAiMwyFJQy6QD5tQGTdFtGwZnCgHZV535uxq0k01p3vUas1x6vLGLinoBxGG0Eab2uDzc89ye1VPq7HhJEBJLOQFHyb7/YAn7VPdU9Qx4VfcbsQSqd2sRextYc96q+c4Vpyk1gwjb8yMEEpqXcMRwQO/zTYx7OXYd00+L5MgsxxK4e+qdUV0tyLhj9aOyHFEobkkLdbk8272qQTpPC44FkZTtexJNyLWNgedrXU996jshyNkxbR/pCoylSSd9YN9/ItRlTVHUWWM5PaotfTGYgyBQ1yeRVrNiR8VSel8ciTjDrCBGWaMPyTa9wb8jnvferXhSfxjoTcLGSL/APswP9OPoBSdeDj9Y16lo9m2I9MBj/Mq3PC6mAJPwBv9qrH/AOeRNIseJ9ZGb1CLBrA3GjVfbcg3FSGOx2t44kiKxRTourc3Ktpsb+b9yTReZe3MIANgV3A2B3fnzwP2op0qEwyODtFamysk+5T8f8WqX6fyJo/ewOog2B7fNSeMzn0sSIxGCrMupt73ewFuwHFEMGOKMV/YU9TvfnSVv4J3/cd6rRqyddOceJ4QAjYWPmqZ1ripY8JI5ZXDSWUp2UDue5vUnm/VEpxUUQRVw5ldHckA+0EXuePtvuKh4sJGTisMZlkhAEqAbAAADSLeSQT9PmnwiqUvqDApaZnBxrML/e9IgJJtvvReiVpWV4gI+xFr27E2Pf6bUvpc2nnV+E0j6g6u/YkeKtKFdj2kOqSjFP8AU9e20n/daJXAYkQ7Ffkkm3AO1adlmIMEELHf8Qw2/l1IWH14tWfYDNDmEmkYYJBHHJZwefaLX+dtuatnVmJX8Lho1cK6qhAvuB6RF/8AilcdUeW67O8868BWZY65/v8APxTWA2kDqQFP6rnjbt5oLrPNxBOrBAxYH4AVSL227k0Hj81jw8gYQrI0gbVdjbSLXFuBfa/0qUl3LLH/ANWvYs+NwUkkiekUMLKwk5L6jxYg2AFVSLpuSJpYyXIiBJewtLq4APO1H49sRg2hOFgBWclpIkbYsrp7hq3AKmxCjtVxhMzsVmjhWNwRp1Xb+1jfxRl8txXYwQzywszN7KBte9tqJwuYWUGx1AG29tu1/pUxB00kmMkhDEJGzMR/6kLZQfqx+w+aDxs9sQY/S/L1sqsPKX/z70lKjsrq8OWoncNmgcmOTdZhpax89xbvVl6dgcRrrdTzoUKVKoNlDX3J2qqdNZa0uYlbERxhXJ3HFrD7ki/wD5q+wtM8rrJCoiNwrBhq24Js19+drWpluqOZ1zhGfGH3HlFcZ6Gy6e8sqFlMkZsqna4tfUfJNwDYbW25ocTTtMiyxhAFc3UizcAfttt9CRVTmB4enBTWilA0SDrUkV01w1CEfneBaWNgpCsQQG0glb881SYc4lw8kRlPpw6nEwkTW8mgbuPTFzqBH7Vbz1FHFJIkuokP7bAbLpXbkd70Pic6wUgIeJ2BBG4Hfx79j8irRlSobHJSpkflLZYjiWIlWRNXposmm0l2U6SoGo79+TvTHRmLfGYuaco8aMv5esD3KHAB8ixB5pOHhwUUweJZTZFj9NyWTSDubGQ3a3HipnC4mZTHMkZk1RaTbzrJ4Ubdu1ST9g+o1tMXhoMLFIZDISUdyEsdnOoNta53Jt2F/wBkYDPUGJeaQ6FdLJsTsGAH6QfBp6HCRLGZsQgQlmY6ybDUxsCL279xRs+CR2BZENthcA7c1Qo25bYD+IX0Nd/b+J1XsePWvfzx2pnMM0ibGQyBroo3Nm2/X2tfuKl5IF06dKlP5bC37UzJgYWUqEVb23CrcfuPqPvUK8WA4vGo7ySK10D4U3sf4Wa+xF67i+oo1xSypd19PS1gQQNRO1wONqMk9IKV0IFJuVsNz2JFQXUhkSENhcKJW1EFFOlrFWW/tte1/wCtFIuoPyQ3V2d4Z5lhgPquWMhQggJfctuo+Tyf1H4tnGc5ucPjX3LRkBXVbjQbAhQeL7X+as2eHFKIwcKsQ9NVZjcyC3kkWP8AYVV4MOdL+qA7O+pi22w7Dybc1qjJKlB9js44t4YqP81r9vrf8HMLjsL6jO87iOQbr7mYW4ttcb9rGpzpJ8GNamV1DAWY3Y8tclQD5HPmqxFlcZOrQBftvYD6cVJLgY24jjvpOrhdhxY9jVpQt3VFcOXIrdr6d/P57Gh5BjcPhsGmHVz6skTWfTyQG8ceKYzvOBMmGZZUKhApQIbkhSt9ZA79r1IZaEihXENFdohrXSAxA0WKfT5oXPnWaPD+gI4nnuVV4xdQBZgCBbnv3pSj7fdmWesjX/pG9fZ1FI/qRsGCoynZgN9PkDxQWZ51HidBi30o99j3025AvxTmV5Hqk0aYxEAwdV393gm3fm1X/IenIFUaY1C2sdhc/BPikzVM3Sy+lj2Q2K6uiM2EvqfQz30qwsCF7kD5/ap+TGYT8QuIM5Y2GlQGIUgWvxcbdv70VF01h0DkIDqJPuCm236V22X4oLL8FhZdRhCPpYo3JAbkix2H2oPZyJyU3a0MR5useMkmS7xtYMQCDuL8Gx20/wBKlsDNhXlX07u2tnA0myFh7m3UfPc7uftWhmazPLDh4yjwFtR02HDJqFiL2v3+tU3LOtMWcTFFh4DLLGTGD6jaXAJudO21vJ7XpscVp26f7C69maDj+p4sPj2JZdPsiYdwxAIH12+9P4qDCOxf8S6qSSUBa+9+Ba4+lqGwPR0MYZplMkss3rSXN7N2G2xA8VLjJIQ19A897f8A83t/SlOvBGl4IDLcPhzq1Tujhzoc33UWsTtYHnuDvUxPmqyPh4o2aUo2pnt4Rl323554+t6ImyeEj/bXbxt/VbV3D4BE/QmkdyOT9TyfvQK1YUz2FJMn2psix2phpPdRLqJLtSTSjQeZvKsZMKLI+1lZtIPnep3FIeMY8D9qQ+HB2IFvpS476RqADWGoA3ANtwD3rpNAIhYgBYKBbjYUpW2rgeu8cVAgj5cHYFyWWxGg20EkggkdyKMZa4GrmvaoG2zzt2pjTfixpyQC1yQNqCnb+EHY/FQvFWdmw68saLwUa2sBsLVGYnGWOhuPPamYsWAbAnnbe1Ed6TlEj+vMjMpV4/8AcQbKTZTfm/2rO8dgZdAvCVI31Mbhbc/atjkT1Bzc/wDNR8+Qlm021C2/i3erRnXdGrp8/CDg3S8mHNNdiW78kc/Fh4ojKMG0swX2kWJOprLsLi5rSZujBBO0hjikidgoF7NGunncWJJ2tQ+GxuBVRG2H031L7gL82NyOxFbPWSWiihLK7jsL6eyWaExMjoI5BeZBdhxZfTPin4sMzxJbEs/5jJrMellG4su3IPenXz+GIwwi4VhoTSpsLbAHwaMwWPWZZUjJDwnT7hYXI5+azylJ7K04vZEYST05pUMQQalZpdQCsuwZiTtq+PmrssYCDTxUBk/TMjJfFz+uCrq0RUembnY8XuKsWgBQqjYAAAdgNhS51ejPkyOToqXV+aywmJhMY099wE1XNvb9r1Vss6ldCpiiIxTJpZm2ja7XLaNhrNtzVk6/y15YVZCfym1aR3+ftWbZlPiQyM97/wANx572He3NPhTgq/P9NOKMZL5vz88fUsWVdaSQSz/iUaQT3BQsBYnYn4BG1SXQnT0GEl9WdlWXURFZtQs42vbv2rP88eRyHNySBv8ASjMmziQMEY33FvPxQc7j8vnuaX0K5tSuvD/o3WZDuO9dg/SAebb/AFNER7ohO50Lc/NuaAjn9xBPHmsxyPoGEbea4RXBJeks9Qqcah2Px96fkFwKZKHzRGRJQmkmm5nApaGoJOAV41xUsa5qoEEMLVz1ewrsik0NisWIkLHewJIHxUGRjbpD7Dvf7UpMNtzVC/8AMpNZJ0gHhe9XLK8b6kauNtQv/wBihe6NWbpcmGKcjuJXTyL/AN6AxGI7/H+b1MYpNQ2qr4y4J577UQ9OlPuKbE+dyKGnm8/WhnkP1prEweoujUyHyOah1I40g6LM3SxXbtVhynMWK3YXv89x/wAVWYcPcqg3O25/5q6YTLljTT3tuaBi6t44qq2VDqvqTS3pg3B/Vt/aqTmOL8De458Va8VBqkYEXIJ3t/WojHZOCxttQb2dno/SxxSoEwEyRXxBeQ7DUo3G3gVoeUZtDKto3BbSrlRyA3F6pmFyG6JbSWaQe0uEuL78/q2/hqSyBxg8VLFiEAle7+sAFRltdVubC/8AzT1HlG/Jy+ulFz4xL3Au1B4nHrG4QsqswOlSRdrDew70xk+cjEYdJraA2ra4J9pt2quf6k4qPRERGrSXIWTXpeMWvqW3O/niqxhcuLOXGLbAMJ1fM2K9bRO8MjekYdN/TNhY3tY9zb61OdYZWPRuYydJNrDf7VR8tz3FJ6EkkkhG7wguqoWQ2IkfmxFxvWhZn1Xh9EazG5kZVKxsG0MwubnwKdmhtcV/A/FOWOSkuxlbWdb2YBtrMON6sXR3Q3qTB2HtWzEnj4t5NL6jxeEeMJArSFiPzHOhAoazAMf4qt/T0eLVtEpw/oKCLRsWba3p+76eaV6biuXY6fVfEnkxcEvz3LGWt9BsKCMQvfzTxuTXlsOf60s4S0IBAp0UkaacuLUSrEE34pOnY147Uoni1AI80ANr8il2tXtVJD0RZ5mpulWr2moWG2UsDbaovNzpiN97jT+/NSxS3FReZ4MyLa/e9RD8NckzMswSGN92LEfNh9KuXSPUqSL6NtJFyvyKzzqTBsJWWx2JpzpJpVxMYUElmUW++/2qslWz1ubBDL09yfizbMO+oUFmmFDbn6UdBCVJvzXJbWuQTbsKKPIKXGVoqeKys7ad7dviuRYA6j9Ks8eEuqnsRe31pf4VRZu61Db/AMxpUQ2SZcS+pv4d+fmrPQ9gpLeaeRr1DFmyvJK2R+NydXOobHv81CYnp5r3VSbd/wDOathrwoFsfUzh2KWOnZ5HhIWLTG7Es4/T40qOSDQ+b5T6JWfHasVIx9MCND6SW3R2Xz/3V8qnf6nYy2HEWhzruwcGyr6e9mPzT8cm2og9R5Jpsjen8wvhlLlN3YjSAgAJ4txe9RfWeWrMgbQzMLKmk7i58cEVAZVA+KuqbKii/O1zfjz81Z/wKzJ6bhiABwxB243qS+SadnVx41KL8qihtlU4gllBT04yI3QuCy3P8v1orLmdJAmv9bKPZpLBiPy2GvvvbapPqrJNAR4Y1RQh197kcFr81U5c0eWTXIbkBQCRbgWFtPcCtcZ8loySi8cvmLXjMIyuwMWk6LmGUfl+wjU+sNbUbE/erl/pyDfEERaI3dWVrkhtuFJ2KjyKquE6dtCk00wSAuCPVJfXddiFXjfkHtWl9PYR4cJGkhjLKDb0xZbE3Ww+hpWaXy0Im/BIGS7WHbvUdjupoFOjUCf6A05muoQSKo3ZDuL3HxtWVS4ncDcdrHyNqxN7o2dD0Uc6bk+xrGGmBW4IINFQt2FZXmvVkgVYYwyEW1MOTtR3TXVs/rqjnWpIG/O/einY3J8KyRg5mlFdq9GRXJ5Ap9xsL80zHiFf9BuOLiocbi6Db0ho+9KtTM2LVNmNWKDhavCvBwdxwaS21AIo121xTYrxBtsagaAsx6chn3dbH+YbH965lPTkGGOqNPcdtR3P2PajMOx7inVaoNeXJx4XoGxo9RWS5FxYkGxH0NMZOswjtMFVlJC6ST7BspY92NFiPc+adZrVL8FLpUermj9qWB3rtqBWxIAO1LUWpp20reuYTFCQXFEFD5rwr16S/wAUAHQu9ZJ19jWxOYLEGUIlkT8z2M3LlrbAi9vsK03OM29CFpRG8pW3tQe7c1AL0THIZndV9OdQ6xGOzxs1ix1je/kU/E1D5mMg6eyBwWQfhvckjN7SvACkE3BopBax4JA7d6lcRl3pxqgFlWwUfA80OYGdhyBwR/akybk7Z28c1xI7EQa42Bsyk2t5qs4no6OOWNRNeMv+ZcreEtshYf5xV0//ADneQxxrqIP2A8sf+KexfQrPjkciP8NoX1QRvIyXtcfWxv8AFNwy4t2xHVZYpL3Csn6Lw8MPouDMCyudfGoDlQP0ip917W+lBTZmFawU6R4324oks1gCtgbb3/y1Lk3LbOc07H8M3t/oapuZ9JLIXeMWNyCtu/kVao23sTt2HelmZrbVWhuHLPBK4GQYrJpPV9wI7DY1aul+l5EZZpU0gcA7fS/xV6V7/qAJ5ta9qhs/zgBJVVlaVFuYwbkA8EiilSN+T4nlz1iSq9EV1VnntMa9zY1WFzuX8sxiVUSQGTR/KOb+V80CEkxDDc3O55sDU90ngHjlmZw3sA9ptvcf2o4tPk/Bpz4MeLAoeWf/2Q=="/>
          <p:cNvSpPr>
            <a:spLocks noChangeAspect="1" noChangeArrowheads="1"/>
          </p:cNvSpPr>
          <p:nvPr/>
        </p:nvSpPr>
        <p:spPr bwMode="auto">
          <a:xfrm>
            <a:off x="15587663" y="-744538"/>
            <a:ext cx="2286000" cy="152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82819833"/>
      </p:ext>
    </p:extLst>
  </p:cSld>
  <p:clrMapOvr>
    <a:masterClrMapping/>
  </p:clrMapOvr>
  <p:transition>
    <p:pull dir="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15"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itle 1"/>
          <p:cNvSpPr>
            <a:spLocks noGrp="1"/>
          </p:cNvSpPr>
          <p:nvPr>
            <p:ph type="title"/>
          </p:nvPr>
        </p:nvSpPr>
        <p:spPr>
          <a:xfrm>
            <a:off x="785460" y="759805"/>
            <a:ext cx="7729890" cy="1325563"/>
          </a:xfrm>
        </p:spPr>
        <p:txBody>
          <a:bodyPr>
            <a:normAutofit/>
          </a:bodyPr>
          <a:lstStyle/>
          <a:p>
            <a:br>
              <a:rPr lang="ar-SA" sz="2700">
                <a:solidFill>
                  <a:srgbClr val="FFFFFF"/>
                </a:solidFill>
                <a:latin typeface="Elephant" pitchFamily="18" charset="0"/>
              </a:rPr>
            </a:br>
            <a:br>
              <a:rPr lang="en-US" sz="2700">
                <a:solidFill>
                  <a:srgbClr val="FFFFFF"/>
                </a:solidFill>
                <a:latin typeface="Elephant" pitchFamily="18" charset="0"/>
              </a:rPr>
            </a:br>
            <a:r>
              <a:rPr lang="en-US" sz="2700" u="sng">
                <a:solidFill>
                  <a:srgbClr val="FFFFFF"/>
                </a:solidFill>
                <a:latin typeface="Arial Black" panose="020B0A04020102020204" pitchFamily="34" charset="0"/>
              </a:rPr>
              <a:t>CASE 2</a:t>
            </a:r>
            <a:endParaRPr lang="ar-SA" sz="2700" u="sng">
              <a:solidFill>
                <a:srgbClr val="FFFFFF"/>
              </a:solidFill>
              <a:latin typeface="Arial Black" panose="020B0A04020102020204" pitchFamily="34" charset="0"/>
            </a:endParaRPr>
          </a:p>
        </p:txBody>
      </p:sp>
      <p:sp>
        <p:nvSpPr>
          <p:cNvPr id="5" name="Content Placeholder 2"/>
          <p:cNvSpPr>
            <a:spLocks noGrp="1"/>
          </p:cNvSpPr>
          <p:nvPr>
            <p:ph idx="1"/>
          </p:nvPr>
        </p:nvSpPr>
        <p:spPr>
          <a:xfrm>
            <a:off x="1068678" y="2494450"/>
            <a:ext cx="7160922" cy="3563159"/>
          </a:xfrm>
        </p:spPr>
        <p:style>
          <a:lnRef idx="2">
            <a:schemeClr val="dk1"/>
          </a:lnRef>
          <a:fillRef idx="1">
            <a:schemeClr val="lt1"/>
          </a:fillRef>
          <a:effectRef idx="0">
            <a:schemeClr val="dk1"/>
          </a:effectRef>
          <a:fontRef idx="minor">
            <a:schemeClr val="dk1"/>
          </a:fontRef>
        </p:style>
        <p:txBody>
          <a:bodyPr>
            <a:normAutofit/>
          </a:bodyPr>
          <a:lstStyle/>
          <a:p>
            <a:pPr marL="273050" indent="-7938" rtl="0">
              <a:buNone/>
            </a:pPr>
            <a:r>
              <a:rPr lang="en-US" sz="2000" dirty="0">
                <a:latin typeface="Microsoft Sans Serif" panose="020B0604020202020204" pitchFamily="34" charset="0"/>
                <a:cs typeface="Microsoft Sans Serif" panose="020B0604020202020204" pitchFamily="34" charset="0"/>
              </a:rPr>
              <a:t>A 10-year old boy is brought to the emergency department (A&amp;E) at King Khalid Hospital accompanied by his mother. He has fever, headache, and vomiting for the last 2 days. Clinical examination confirmed that he has meningeal irritation. The doctor decided to do a lumber puncture. </a:t>
            </a:r>
          </a:p>
          <a:p>
            <a:pPr marL="273050" indent="-7938" rtl="0">
              <a:buNone/>
            </a:pPr>
            <a:r>
              <a:rPr lang="en-US" sz="2000" b="1" u="sng" dirty="0">
                <a:latin typeface="Microsoft Sans Serif" panose="020B0604020202020204" pitchFamily="34" charset="0"/>
                <a:cs typeface="Microsoft Sans Serif" panose="020B0604020202020204" pitchFamily="34" charset="0"/>
              </a:rPr>
              <a:t>The results of the lumber puncture are shown below:</a:t>
            </a:r>
          </a:p>
          <a:p>
            <a:pPr marL="273050" indent="-7938" rtl="0">
              <a:buNone/>
            </a:pPr>
            <a:endParaRPr lang="en-US" sz="1600" dirty="0">
              <a:latin typeface="Microsoft Sans Serif" panose="020B0604020202020204" pitchFamily="34" charset="0"/>
              <a:cs typeface="Microsoft Sans Serif" panose="020B0604020202020204" pitchFamily="34" charset="0"/>
            </a:endParaRPr>
          </a:p>
          <a:p>
            <a:pPr marL="273050" indent="-7938" rtl="0">
              <a:buNone/>
            </a:pPr>
            <a:endParaRPr lang="en-US" sz="1600" b="1" dirty="0">
              <a:latin typeface="Footlight MT Light" pitchFamily="18" charset="0"/>
            </a:endParaRPr>
          </a:p>
          <a:p>
            <a:pPr marL="273050" indent="-7938" rtl="0">
              <a:buNone/>
            </a:pPr>
            <a:endParaRPr lang="en-US" sz="1600" b="1" dirty="0">
              <a:latin typeface="Footlight MT Light" pitchFamily="18" charset="0"/>
            </a:endParaRPr>
          </a:p>
          <a:p>
            <a:pPr marL="273050" indent="-7938" rtl="0">
              <a:buNone/>
            </a:pPr>
            <a:endParaRPr lang="en-US" sz="1600" b="1" dirty="0">
              <a:latin typeface="Footlight MT Light" pitchFamily="18" charset="0"/>
            </a:endParaRPr>
          </a:p>
          <a:p>
            <a:pPr marL="273050" indent="-7938" rtl="0">
              <a:buNone/>
            </a:pPr>
            <a:endParaRPr lang="en-US" sz="1600" b="1" dirty="0">
              <a:latin typeface="Footlight MT Light" pitchFamily="18" charset="0"/>
            </a:endParaRPr>
          </a:p>
          <a:p>
            <a:pPr marL="273050" indent="-7938" rtl="0">
              <a:buNone/>
            </a:pPr>
            <a:endParaRPr lang="en-US" sz="1600" b="1" dirty="0">
              <a:latin typeface="Footlight MT Light" pitchFamily="18" charset="0"/>
            </a:endParaRPr>
          </a:p>
          <a:p>
            <a:pPr marL="273050" indent="-7938" rtl="0">
              <a:buNone/>
            </a:pPr>
            <a:endParaRPr lang="en-US" sz="1600" b="1" dirty="0">
              <a:latin typeface="Footlight MT Light" pitchFamily="18" charset="0"/>
            </a:endParaRPr>
          </a:p>
          <a:p>
            <a:pPr marL="273050" indent="-7938" rtl="0">
              <a:buNone/>
            </a:pPr>
            <a:endParaRPr lang="en-US" sz="1600" b="1" dirty="0">
              <a:latin typeface="Footlight MT Light" pitchFamily="18" charset="0"/>
            </a:endParaRPr>
          </a:p>
          <a:p>
            <a:pPr marL="273050" indent="-7938" rtl="0">
              <a:buNone/>
            </a:pPr>
            <a:endParaRPr lang="ar-SA" sz="1600" dirty="0">
              <a:latin typeface="Footlight MT Light" pitchFamily="18" charset="0"/>
            </a:endParaRPr>
          </a:p>
        </p:txBody>
      </p:sp>
    </p:spTree>
  </p:cSld>
  <p:clrMapOvr>
    <a:masterClrMapping/>
  </p:clrMapOvr>
  <p:transition>
    <p:pull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23897520"/>
              </p:ext>
            </p:extLst>
          </p:nvPr>
        </p:nvGraphicFramePr>
        <p:xfrm>
          <a:off x="457200" y="838200"/>
          <a:ext cx="8305800" cy="5644063"/>
        </p:xfrm>
        <a:graphic>
          <a:graphicData uri="http://schemas.openxmlformats.org/drawingml/2006/table">
            <a:tbl>
              <a:tblPr firstRow="1" firstCol="1" bandRow="1">
                <a:tableStyleId>{616DA210-FB5B-4158-B5E0-FEB733F419BA}</a:tableStyleId>
              </a:tblPr>
              <a:tblGrid>
                <a:gridCol w="21336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522555">
                <a:tc>
                  <a:txBody>
                    <a:bodyPr/>
                    <a:lstStyle/>
                    <a:p>
                      <a:pPr algn="ctr">
                        <a:spcAft>
                          <a:spcPts val="0"/>
                        </a:spcAft>
                      </a:pPr>
                      <a:r>
                        <a:rPr lang="en-US" sz="3200" dirty="0">
                          <a:effectLst/>
                        </a:rPr>
                        <a:t>CSF</a:t>
                      </a:r>
                      <a:endParaRPr lang="en-US" sz="3200" dirty="0">
                        <a:effectLst/>
                        <a:latin typeface="Times New Roman"/>
                        <a:ea typeface="Times New Roman"/>
                      </a:endParaRPr>
                    </a:p>
                  </a:txBody>
                  <a:tcPr marL="68580" marR="68580" marT="0" marB="0"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3200" dirty="0">
                          <a:effectLst/>
                        </a:rPr>
                        <a:t>Patient’s results</a:t>
                      </a:r>
                      <a:endParaRPr lang="en-US" sz="3200" dirty="0">
                        <a:effectLst/>
                        <a:latin typeface="Times New Roman"/>
                        <a:ea typeface="Times New Roman"/>
                      </a:endParaRPr>
                    </a:p>
                  </a:txBody>
                  <a:tcPr marL="68580" marR="68580" marT="0" marB="0"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3200" dirty="0">
                          <a:effectLst/>
                        </a:rPr>
                        <a:t>Normal range</a:t>
                      </a:r>
                      <a:endParaRPr lang="en-US" sz="3200" dirty="0">
                        <a:effectLst/>
                        <a:latin typeface="Times New Roman"/>
                        <a:ea typeface="Times New Roman"/>
                      </a:endParaRPr>
                    </a:p>
                  </a:txBody>
                  <a:tcPr marL="68580" marR="68580" marT="0" marB="0"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2296845">
                <a:tc>
                  <a:txBody>
                    <a:bodyPr/>
                    <a:lstStyle/>
                    <a:p>
                      <a:pPr algn="ctr" rtl="0">
                        <a:spcAft>
                          <a:spcPts val="0"/>
                        </a:spcAft>
                      </a:pPr>
                      <a:r>
                        <a:rPr lang="en-US" sz="2800" dirty="0">
                          <a:effectLst/>
                        </a:rPr>
                        <a:t>Appearance</a:t>
                      </a:r>
                      <a:endParaRPr lang="en-US" sz="2800" dirty="0">
                        <a:effectLst/>
                        <a:latin typeface="Times New Roman"/>
                        <a:ea typeface="Times New Roman"/>
                      </a:endParaRPr>
                    </a:p>
                  </a:txBody>
                  <a:tcPr marL="68580" marR="68580" marT="0" marB="0"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effectLst/>
                        </a:rPr>
                        <a:t>Clear</a:t>
                      </a:r>
                      <a:endParaRPr lang="en-US" sz="2000" b="1" dirty="0">
                        <a:effectLst/>
                        <a:latin typeface="Times New Roman"/>
                        <a:ea typeface="Times New Roman"/>
                      </a:endParaRPr>
                    </a:p>
                    <a:p>
                      <a:pPr algn="ctr" rtl="0">
                        <a:spcAft>
                          <a:spcPts val="0"/>
                        </a:spcAft>
                      </a:pPr>
                      <a:endParaRPr lang="en-US" sz="2000" b="1" dirty="0">
                        <a:effectLst/>
                        <a:latin typeface="Times New Roman"/>
                        <a:ea typeface="Times New Roman"/>
                      </a:endParaRPr>
                    </a:p>
                  </a:txBody>
                  <a:tcPr marL="68580" marR="68580" marT="0" marB="0">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rtl="0">
                        <a:spcAft>
                          <a:spcPts val="0"/>
                        </a:spcAft>
                      </a:pPr>
                      <a:r>
                        <a:rPr lang="en-US" sz="2000" b="1" dirty="0">
                          <a:effectLst/>
                        </a:rPr>
                        <a:t>Clear</a:t>
                      </a:r>
                      <a:endParaRPr lang="en-US" sz="2000" b="1" dirty="0">
                        <a:effectLst/>
                        <a:latin typeface="Times New Roman"/>
                        <a:ea typeface="Times New Roman"/>
                      </a:endParaRPr>
                    </a:p>
                  </a:txBody>
                  <a:tcPr marL="68580" marR="68580" marT="0" marB="0">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383181">
                <a:tc>
                  <a:txBody>
                    <a:bodyPr/>
                    <a:lstStyle/>
                    <a:p>
                      <a:pPr algn="ctr" rtl="0">
                        <a:spcAft>
                          <a:spcPts val="0"/>
                        </a:spcAft>
                      </a:pPr>
                      <a:r>
                        <a:rPr lang="en-US" sz="2800" dirty="0">
                          <a:effectLst/>
                        </a:rPr>
                        <a:t>WBCs and differential </a:t>
                      </a:r>
                      <a:endParaRPr lang="en-US" sz="2800" dirty="0">
                        <a:effectLst/>
                        <a:latin typeface="Times New Roman"/>
                        <a:ea typeface="Times New Roman"/>
                      </a:endParaRPr>
                    </a:p>
                  </a:txBody>
                  <a:tcPr marL="68580" marR="68580" marT="0" marB="0"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algn="ctr" rtl="0"/>
                      <a:r>
                        <a:rPr lang="en-US" sz="2400" b="1" dirty="0"/>
                        <a:t>100</a:t>
                      </a:r>
                      <a:r>
                        <a:rPr lang="en-US" sz="2400" b="1" baseline="0" dirty="0"/>
                        <a:t> per mm³</a:t>
                      </a:r>
                    </a:p>
                    <a:p>
                      <a:pPr algn="ctr" rtl="0"/>
                      <a:r>
                        <a:rPr lang="en-US" sz="2400" b="1" baseline="0" dirty="0"/>
                        <a:t>Mainly lymphocytes(80%) </a:t>
                      </a:r>
                      <a:endParaRPr lang="ar-SA" sz="2400" b="1" dirty="0"/>
                    </a:p>
                  </a:txBody>
                  <a:tcPr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rtl="0"/>
                      <a:r>
                        <a:rPr lang="en-US" sz="2400" b="1" dirty="0"/>
                        <a:t>Few (&lt;5 cells/mm³)</a:t>
                      </a:r>
                      <a:endParaRPr lang="ar-SA" sz="2400" b="1" dirty="0"/>
                    </a:p>
                  </a:txBody>
                  <a:tcPr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80494">
                <a:tc>
                  <a:txBody>
                    <a:bodyPr/>
                    <a:lstStyle/>
                    <a:p>
                      <a:pPr algn="ctr" rtl="0">
                        <a:spcAft>
                          <a:spcPts val="0"/>
                        </a:spcAft>
                      </a:pPr>
                      <a:r>
                        <a:rPr lang="en-US" sz="2800" dirty="0">
                          <a:effectLst/>
                        </a:rPr>
                        <a:t>Protein </a:t>
                      </a:r>
                      <a:endParaRPr lang="en-US" sz="2800" dirty="0">
                        <a:effectLst/>
                        <a:latin typeface="Times New Roman"/>
                        <a:ea typeface="Times New Roman"/>
                      </a:endParaRPr>
                    </a:p>
                  </a:txBody>
                  <a:tcPr marL="68580" marR="68580" marT="0" marB="0"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2400" b="1" kern="1200" baseline="0" dirty="0">
                          <a:solidFill>
                            <a:schemeClr val="tx1"/>
                          </a:solidFill>
                          <a:latin typeface="+mn-lt"/>
                          <a:ea typeface="+mn-ea"/>
                          <a:cs typeface="+mn-cs"/>
                        </a:rPr>
                        <a:t>0.5</a:t>
                      </a:r>
                    </a:p>
                  </a:txBody>
                  <a:tcPr marL="68580" marR="68580" marT="0" marB="0"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en-US" sz="2400" b="1" kern="1200" baseline="0">
                          <a:solidFill>
                            <a:schemeClr val="tx1"/>
                          </a:solidFill>
                          <a:latin typeface="+mn-lt"/>
                          <a:ea typeface="+mn-ea"/>
                          <a:cs typeface="+mn-cs"/>
                        </a:rPr>
                        <a:t>01-0.4 g/L</a:t>
                      </a:r>
                    </a:p>
                  </a:txBody>
                  <a:tcPr marL="68580" marR="68580" marT="0" marB="0"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80494">
                <a:tc>
                  <a:txBody>
                    <a:bodyPr/>
                    <a:lstStyle/>
                    <a:p>
                      <a:pPr algn="ctr" rtl="0">
                        <a:spcAft>
                          <a:spcPts val="0"/>
                        </a:spcAft>
                      </a:pPr>
                      <a:r>
                        <a:rPr lang="en-US" sz="2800" dirty="0">
                          <a:effectLst/>
                        </a:rPr>
                        <a:t>Glucose</a:t>
                      </a:r>
                      <a:endParaRPr lang="en-US" sz="2800" dirty="0">
                        <a:effectLst/>
                        <a:latin typeface="Times New Roman"/>
                        <a:ea typeface="Times New Roman"/>
                      </a:endParaRPr>
                    </a:p>
                  </a:txBody>
                  <a:tcPr marL="68580" marR="68580" marT="0" marB="0"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2400" b="1" kern="1200" baseline="0" dirty="0">
                          <a:solidFill>
                            <a:schemeClr val="tx1"/>
                          </a:solidFill>
                          <a:latin typeface="+mn-lt"/>
                          <a:ea typeface="+mn-ea"/>
                          <a:cs typeface="+mn-cs"/>
                        </a:rPr>
                        <a:t>3.7</a:t>
                      </a:r>
                    </a:p>
                  </a:txBody>
                  <a:tcPr marL="68580" marR="68580" marT="0" marB="0"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en-US" sz="2400" b="1" kern="1200" baseline="0" dirty="0">
                          <a:solidFill>
                            <a:schemeClr val="tx1"/>
                          </a:solidFill>
                          <a:latin typeface="+mn-lt"/>
                          <a:ea typeface="+mn-ea"/>
                          <a:cs typeface="+mn-cs"/>
                        </a:rPr>
                        <a:t>3.0-4.5 </a:t>
                      </a:r>
                      <a:r>
                        <a:rPr lang="en-US" sz="2400" b="1" kern="1200" baseline="0" dirty="0" err="1">
                          <a:solidFill>
                            <a:schemeClr val="tx1"/>
                          </a:solidFill>
                          <a:latin typeface="+mn-lt"/>
                          <a:ea typeface="+mn-ea"/>
                          <a:cs typeface="+mn-cs"/>
                        </a:rPr>
                        <a:t>mmol</a:t>
                      </a:r>
                      <a:r>
                        <a:rPr lang="en-US" sz="2400" b="1" kern="1200" baseline="0" dirty="0">
                          <a:solidFill>
                            <a:schemeClr val="tx1"/>
                          </a:solidFill>
                          <a:latin typeface="+mn-lt"/>
                          <a:ea typeface="+mn-ea"/>
                          <a:cs typeface="+mn-cs"/>
                        </a:rPr>
                        <a:t>/L</a:t>
                      </a:r>
                    </a:p>
                  </a:txBody>
                  <a:tcPr marL="68580" marR="68580" marT="0" marB="0"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80494">
                <a:tc>
                  <a:txBody>
                    <a:bodyPr/>
                    <a:lstStyle/>
                    <a:p>
                      <a:pPr algn="ctr" rtl="0">
                        <a:spcAft>
                          <a:spcPts val="0"/>
                        </a:spcAft>
                      </a:pPr>
                      <a:r>
                        <a:rPr lang="en-US" sz="2800" dirty="0">
                          <a:effectLst/>
                        </a:rPr>
                        <a:t>Chloride</a:t>
                      </a:r>
                      <a:endParaRPr lang="en-US" sz="2800" dirty="0">
                        <a:effectLst/>
                        <a:latin typeface="Times New Roman"/>
                        <a:ea typeface="Times New Roman"/>
                      </a:endParaRPr>
                    </a:p>
                  </a:txBody>
                  <a:tcPr marL="68580" marR="68580" marT="0" marB="0"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2400" b="1" kern="1200" baseline="0">
                          <a:solidFill>
                            <a:schemeClr val="tx1"/>
                          </a:solidFill>
                          <a:latin typeface="+mn-lt"/>
                          <a:ea typeface="+mn-ea"/>
                          <a:cs typeface="+mn-cs"/>
                        </a:rPr>
                        <a:t>100</a:t>
                      </a:r>
                    </a:p>
                  </a:txBody>
                  <a:tcPr marL="68580" marR="68580" marT="0" marB="0"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en-US" sz="2400" b="1" kern="1200" baseline="0" dirty="0">
                          <a:solidFill>
                            <a:schemeClr val="tx1"/>
                          </a:solidFill>
                          <a:latin typeface="+mn-lt"/>
                          <a:ea typeface="+mn-ea"/>
                          <a:cs typeface="+mn-cs"/>
                        </a:rPr>
                        <a:t>115-130 </a:t>
                      </a:r>
                      <a:r>
                        <a:rPr lang="en-US" sz="2400" b="1" kern="1200" baseline="0" dirty="0" err="1">
                          <a:solidFill>
                            <a:schemeClr val="tx1"/>
                          </a:solidFill>
                          <a:latin typeface="+mn-lt"/>
                          <a:ea typeface="+mn-ea"/>
                          <a:cs typeface="+mn-cs"/>
                        </a:rPr>
                        <a:t>mmol</a:t>
                      </a:r>
                      <a:r>
                        <a:rPr lang="en-US" sz="2400" b="1" kern="1200" baseline="0" dirty="0">
                          <a:solidFill>
                            <a:schemeClr val="tx1"/>
                          </a:solidFill>
                          <a:latin typeface="+mn-lt"/>
                          <a:ea typeface="+mn-ea"/>
                          <a:cs typeface="+mn-cs"/>
                        </a:rPr>
                        <a:t>/L</a:t>
                      </a:r>
                    </a:p>
                  </a:txBody>
                  <a:tcPr marL="68580" marR="68580" marT="0" marB="0"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pic>
        <p:nvPicPr>
          <p:cNvPr id="5" name="Picture 4" descr="File:CSF.JPG">
            <a:hlinkClick r:id="rId2"/>
          </p:cNvPr>
          <p:cNvPicPr/>
          <p:nvPr/>
        </p:nvPicPr>
        <p:blipFill rotWithShape="1">
          <a:blip r:embed="rId3" cstate="print"/>
          <a:srcRect r="75733"/>
          <a:stretch/>
        </p:blipFill>
        <p:spPr bwMode="auto">
          <a:xfrm>
            <a:off x="6934200" y="1776186"/>
            <a:ext cx="838200" cy="1752600"/>
          </a:xfrm>
          <a:prstGeom prst="rect">
            <a:avLst/>
          </a:prstGeom>
          <a:ln w="3175" cap="sq">
            <a:solidFill>
              <a:srgbClr val="000000"/>
            </a:solidFill>
            <a:prstDash val="solid"/>
            <a:miter lim="800000"/>
          </a:ln>
          <a:effectLst/>
        </p:spPr>
      </p:pic>
      <p:pic>
        <p:nvPicPr>
          <p:cNvPr id="6" name="Picture 5" descr="File:CSF.JPG">
            <a:hlinkClick r:id="rId2"/>
          </p:cNvPr>
          <p:cNvPicPr/>
          <p:nvPr/>
        </p:nvPicPr>
        <p:blipFill rotWithShape="1">
          <a:blip r:embed="rId3" cstate="print"/>
          <a:srcRect r="75733"/>
          <a:stretch/>
        </p:blipFill>
        <p:spPr bwMode="auto">
          <a:xfrm>
            <a:off x="3771900" y="1828800"/>
            <a:ext cx="914400" cy="1752600"/>
          </a:xfrm>
          <a:prstGeom prst="rect">
            <a:avLst/>
          </a:prstGeom>
          <a:ln w="3175" cap="sq">
            <a:solidFill>
              <a:srgbClr val="000000"/>
            </a:solidFill>
            <a:prstDash val="solid"/>
            <a:miter lim="800000"/>
          </a:ln>
          <a:effectLst/>
        </p:spPr>
      </p:pic>
      <p:sp>
        <p:nvSpPr>
          <p:cNvPr id="7" name="TextBox 6"/>
          <p:cNvSpPr txBox="1"/>
          <p:nvPr/>
        </p:nvSpPr>
        <p:spPr>
          <a:xfrm>
            <a:off x="762000" y="290286"/>
            <a:ext cx="7848600" cy="523220"/>
          </a:xfrm>
          <a:prstGeom prst="rect">
            <a:avLst/>
          </a:prstGeom>
          <a:noFill/>
        </p:spPr>
        <p:txBody>
          <a:bodyPr wrap="square" rtlCol="1">
            <a:spAutoFit/>
          </a:bodyPr>
          <a:lstStyle/>
          <a:p>
            <a:pPr algn="ctr"/>
            <a:r>
              <a:rPr lang="en-US" sz="2800" b="1" u="sng" dirty="0">
                <a:solidFill>
                  <a:prstClr val="black"/>
                </a:solidFill>
                <a:latin typeface="Arial Black" panose="020B0A04020102020204" pitchFamily="34" charset="0"/>
                <a:cs typeface="Microsoft Sans Serif" panose="020B0604020202020204" pitchFamily="34" charset="0"/>
              </a:rPr>
              <a:t>CASE 2: LUMBER PUNCTURE RESULTS</a:t>
            </a:r>
            <a:endParaRPr lang="ar-SA" sz="2800" b="1" u="sng" dirty="0">
              <a:solidFill>
                <a:prstClr val="black"/>
              </a:solidFill>
              <a:latin typeface="Arial Black" panose="020B0A04020102020204" pitchFamily="34" charset="0"/>
              <a:cs typeface="Microsoft Sans Serif" panose="020B0604020202020204" pitchFamily="34" charset="0"/>
            </a:endParaRPr>
          </a:p>
        </p:txBody>
      </p:sp>
    </p:spTree>
  </p:cSld>
  <p:clrMapOvr>
    <a:masterClrMapping/>
  </p:clrMapOvr>
  <p:transition>
    <p:pull dir="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2"/>
          <p:cNvSpPr>
            <a:spLocks noGrp="1"/>
          </p:cNvSpPr>
          <p:nvPr>
            <p:ph idx="1"/>
          </p:nvPr>
        </p:nvSpPr>
        <p:spPr>
          <a:xfrm>
            <a:off x="3649208" y="1295400"/>
            <a:ext cx="3582335" cy="4800600"/>
          </a:xfrm>
        </p:spPr>
        <p:txBody>
          <a:bodyPr anchor="ctr">
            <a:normAutofit/>
          </a:bodyPr>
          <a:lstStyle/>
          <a:p>
            <a:pPr marL="273050" indent="-7938">
              <a:buNone/>
            </a:pPr>
            <a:r>
              <a:rPr lang="en-US" sz="2000" b="1" dirty="0">
                <a:latin typeface="Microsoft Sans Serif" panose="020B0604020202020204" pitchFamily="34" charset="0"/>
                <a:cs typeface="Microsoft Sans Serif" panose="020B0604020202020204" pitchFamily="34" charset="0"/>
              </a:rPr>
              <a:t>What is the most likely type of infection? Justify your answer. </a:t>
            </a:r>
          </a:p>
          <a:p>
            <a:pPr marL="1008062" indent="-742950" rtl="0">
              <a:buFont typeface="+mj-lt"/>
              <a:buAutoNum type="alphaUcPeriod"/>
            </a:pPr>
            <a:r>
              <a:rPr lang="en-US" sz="2000" b="1" dirty="0">
                <a:latin typeface="Microsoft Sans Serif" panose="020B0604020202020204" pitchFamily="34" charset="0"/>
                <a:cs typeface="Microsoft Sans Serif" panose="020B0604020202020204" pitchFamily="34" charset="0"/>
              </a:rPr>
              <a:t>Fungal infection</a:t>
            </a:r>
          </a:p>
          <a:p>
            <a:pPr marL="1008062" indent="-742950" rtl="0">
              <a:buFont typeface="+mj-lt"/>
              <a:buAutoNum type="alphaUcPeriod"/>
            </a:pPr>
            <a:r>
              <a:rPr lang="en-US" sz="2000" b="1" dirty="0">
                <a:latin typeface="Microsoft Sans Serif" panose="020B0604020202020204" pitchFamily="34" charset="0"/>
                <a:cs typeface="Microsoft Sans Serif" panose="020B0604020202020204" pitchFamily="34" charset="0"/>
              </a:rPr>
              <a:t>Viral infection</a:t>
            </a:r>
          </a:p>
          <a:p>
            <a:pPr marL="1008062" indent="-742950" rtl="0">
              <a:buFont typeface="+mj-lt"/>
              <a:buAutoNum type="alphaUcPeriod"/>
            </a:pPr>
            <a:r>
              <a:rPr lang="en-US" sz="2000" b="1" dirty="0">
                <a:latin typeface="Microsoft Sans Serif" panose="020B0604020202020204" pitchFamily="34" charset="0"/>
                <a:cs typeface="Microsoft Sans Serif" panose="020B0604020202020204" pitchFamily="34" charset="0"/>
              </a:rPr>
              <a:t>Bacterial infection</a:t>
            </a:r>
          </a:p>
          <a:p>
            <a:pPr marL="1008062" indent="-742950" rtl="0">
              <a:buFont typeface="+mj-lt"/>
              <a:buAutoNum type="alphaUcPeriod"/>
            </a:pPr>
            <a:r>
              <a:rPr lang="en-US" sz="2000" b="1" dirty="0">
                <a:latin typeface="Microsoft Sans Serif" panose="020B0604020202020204" pitchFamily="34" charset="0"/>
                <a:cs typeface="Microsoft Sans Serif" panose="020B0604020202020204" pitchFamily="34" charset="0"/>
              </a:rPr>
              <a:t>Mycobacterium tuberculosis</a:t>
            </a:r>
          </a:p>
          <a:p>
            <a:pPr marL="265112" indent="0">
              <a:buNone/>
            </a:pPr>
            <a:endParaRPr lang="en-US" sz="2000" b="1" dirty="0">
              <a:latin typeface="Microsoft Sans Serif" panose="020B0604020202020204" pitchFamily="34" charset="0"/>
              <a:cs typeface="Microsoft Sans Serif" panose="020B0604020202020204" pitchFamily="34" charset="0"/>
            </a:endParaRPr>
          </a:p>
          <a:p>
            <a:pPr marL="265112" indent="0">
              <a:buNone/>
            </a:pPr>
            <a:r>
              <a:rPr lang="en-US" sz="2000" b="1" dirty="0">
                <a:latin typeface="Microsoft Sans Serif" panose="020B0604020202020204" pitchFamily="34" charset="0"/>
                <a:cs typeface="Microsoft Sans Serif" panose="020B0604020202020204" pitchFamily="34" charset="0"/>
              </a:rPr>
              <a:t>What further investigation would you like to do at this stage?</a:t>
            </a:r>
          </a:p>
          <a:p>
            <a:pPr marL="265112" indent="0" rtl="0">
              <a:buNone/>
            </a:pPr>
            <a:endParaRPr lang="en-US" b="1" dirty="0">
              <a:latin typeface="Microsoft Sans Serif" panose="020B0604020202020204" pitchFamily="34" charset="0"/>
              <a:cs typeface="Microsoft Sans Serif" panose="020B0604020202020204" pitchFamily="34" charset="0"/>
            </a:endParaRPr>
          </a:p>
          <a:p>
            <a:pPr marL="273050" indent="-7938" rtl="0">
              <a:buNone/>
            </a:pPr>
            <a:endParaRPr lang="ar-SA" dirty="0">
              <a:latin typeface="Footlight MT Light" pitchFamily="18" charset="0"/>
            </a:endParaRPr>
          </a:p>
        </p:txBody>
      </p:sp>
    </p:spTree>
  </p:cSld>
  <p:clrMapOvr>
    <a:masterClrMapping/>
  </p:clrMapOvr>
  <p:transition>
    <p:pull dir="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04614" y="2355786"/>
            <a:ext cx="3739311"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5669859" y="2723322"/>
            <a:ext cx="2632766" cy="2236738"/>
          </a:xfrm>
        </p:spPr>
        <p:txBody>
          <a:bodyPr vert="horz" lIns="91440" tIns="45720" rIns="91440" bIns="45720" rtlCol="0" anchor="b">
            <a:normAutofit/>
          </a:bodyPr>
          <a:lstStyle/>
          <a:p>
            <a:pPr defTabSz="914400"/>
            <a:r>
              <a:rPr lang="en-US" sz="2900" b="1" u="sng">
                <a:solidFill>
                  <a:srgbClr val="FFFFFF"/>
                </a:solidFill>
              </a:rPr>
              <a:t>Microbiological  Finding</a:t>
            </a:r>
          </a:p>
        </p:txBody>
      </p:sp>
      <p:sp>
        <p:nvSpPr>
          <p:cNvPr id="4" name="Content Placeholder 3"/>
          <p:cNvSpPr>
            <a:spLocks noGrp="1"/>
          </p:cNvSpPr>
          <p:nvPr>
            <p:ph idx="1"/>
          </p:nvPr>
        </p:nvSpPr>
        <p:spPr>
          <a:xfrm>
            <a:off x="5669859" y="4963425"/>
            <a:ext cx="2632766" cy="758843"/>
          </a:xfrm>
        </p:spPr>
        <p:txBody>
          <a:bodyPr vert="horz" lIns="91440" tIns="45720" rIns="91440" bIns="45720" rtlCol="0" anchor="t">
            <a:normAutofit/>
          </a:bodyPr>
          <a:lstStyle/>
          <a:p>
            <a:pPr marL="0" indent="0" defTabSz="914400">
              <a:spcBef>
                <a:spcPts val="1000"/>
              </a:spcBef>
              <a:buNone/>
            </a:pPr>
            <a:r>
              <a:rPr lang="en-US" sz="1700">
                <a:solidFill>
                  <a:srgbClr val="FEFFFF"/>
                </a:solidFill>
              </a:rPr>
              <a:t>Electron Micrograph of Enterovirus</a:t>
            </a:r>
          </a:p>
        </p:txBody>
      </p:sp>
      <p:sp>
        <p:nvSpPr>
          <p:cNvPr id="14"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07336" y="1654168"/>
            <a:ext cx="616870"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8390" y="1311136"/>
            <a:ext cx="515815"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8390" y="1126737"/>
            <a:ext cx="2604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1F413D3E-C70A-4CFA-9B4F-9143ECCD3DEF}"/>
              </a:ext>
            </a:extLst>
          </p:cNvPr>
          <p:cNvPicPr>
            <a:picLocks noChangeAspect="1"/>
          </p:cNvPicPr>
          <p:nvPr/>
        </p:nvPicPr>
        <p:blipFill rotWithShape="1">
          <a:blip r:embed="rId2">
            <a:extLst>
              <a:ext uri="{28A0092B-C50C-407E-A947-70E740481C1C}">
                <a14:useLocalDpi xmlns:a14="http://schemas.microsoft.com/office/drawing/2010/main" val="0"/>
              </a:ext>
            </a:extLst>
          </a:blip>
          <a:srcRect t="4430" r="-1" b="4237"/>
          <a:stretch/>
        </p:blipFill>
        <p:spPr>
          <a:xfrm>
            <a:off x="944144" y="1120046"/>
            <a:ext cx="4226864" cy="3509504"/>
          </a:xfrm>
          <a:prstGeom prst="rect">
            <a:avLst/>
          </a:prstGeom>
        </p:spPr>
      </p:pic>
    </p:spTree>
    <p:extLst>
      <p:ext uri="{BB962C8B-B14F-4D97-AF65-F5344CB8AC3E}">
        <p14:creationId xmlns:p14="http://schemas.microsoft.com/office/powerpoint/2010/main" val="3448455738"/>
      </p:ext>
    </p:extLst>
  </p:cSld>
  <p:clrMapOvr>
    <a:masterClrMapping/>
  </p:clrMapOvr>
  <p:transition>
    <p:pull dir="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11157"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0578" y="802955"/>
            <a:ext cx="3733482" cy="1454051"/>
          </a:xfrm>
        </p:spPr>
        <p:txBody>
          <a:bodyPr>
            <a:normAutofit/>
          </a:bodyPr>
          <a:lstStyle/>
          <a:p>
            <a:pPr algn="ctr"/>
            <a:r>
              <a:rPr lang="en-US" b="1" dirty="0">
                <a:solidFill>
                  <a:srgbClr val="000000"/>
                </a:solidFill>
                <a:latin typeface="Aharoni" panose="02010803020104030203" pitchFamily="2" charset="-79"/>
                <a:cs typeface="Aharoni" panose="02010803020104030203" pitchFamily="2" charset="-79"/>
              </a:rPr>
              <a:t>Microbiological Finding</a:t>
            </a:r>
          </a:p>
        </p:txBody>
      </p:sp>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375032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p:cNvSpPr>
            <a:spLocks noGrp="1"/>
          </p:cNvSpPr>
          <p:nvPr>
            <p:ph idx="1"/>
          </p:nvPr>
        </p:nvSpPr>
        <p:spPr>
          <a:xfrm>
            <a:off x="4567930" y="2421682"/>
            <a:ext cx="3733184" cy="3639289"/>
          </a:xfrm>
        </p:spPr>
        <p:txBody>
          <a:bodyPr anchor="ctr">
            <a:normAutofit/>
          </a:bodyPr>
          <a:lstStyle/>
          <a:p>
            <a:pPr marL="0" indent="0" algn="ctr">
              <a:buNone/>
            </a:pPr>
            <a:r>
              <a:rPr lang="en-US" sz="2400" dirty="0">
                <a:solidFill>
                  <a:srgbClr val="000000"/>
                </a:solidFill>
              </a:rPr>
              <a:t>CSF Molecular testing is positive for </a:t>
            </a:r>
          </a:p>
          <a:p>
            <a:pPr marL="0" indent="0" algn="ctr">
              <a:buNone/>
            </a:pPr>
            <a:r>
              <a:rPr lang="en-US" sz="2400" dirty="0">
                <a:solidFill>
                  <a:srgbClr val="000000"/>
                </a:solidFill>
              </a:rPr>
              <a:t>		                             </a:t>
            </a:r>
            <a:r>
              <a:rPr lang="en-US" sz="3200" dirty="0">
                <a:solidFill>
                  <a:srgbClr val="000000"/>
                </a:solidFill>
                <a:latin typeface="Aharoni" panose="02010803020104030203" pitchFamily="2" charset="-79"/>
                <a:cs typeface="Aharoni" panose="02010803020104030203" pitchFamily="2" charset="-79"/>
              </a:rPr>
              <a:t>Enterovirus</a:t>
            </a:r>
            <a:endParaRPr lang="en-US" sz="2400" dirty="0">
              <a:solidFill>
                <a:srgbClr val="000000"/>
              </a:solidFill>
              <a:latin typeface="Aharoni" panose="02010803020104030203" pitchFamily="2" charset="-79"/>
              <a:cs typeface="Aharoni" panose="02010803020104030203" pitchFamily="2" charset="-79"/>
            </a:endParaRPr>
          </a:p>
        </p:txBody>
      </p:sp>
      <p:pic>
        <p:nvPicPr>
          <p:cNvPr id="6" name="Picture 5" descr="A picture containing graphical user interface&#10;&#10;Description automatically generated">
            <a:extLst>
              <a:ext uri="{FF2B5EF4-FFF2-40B4-BE49-F238E27FC236}">
                <a16:creationId xmlns:a16="http://schemas.microsoft.com/office/drawing/2014/main" id="{30AEBC47-E501-5D44-A5A7-C827DA8A85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57004"/>
            <a:ext cx="3920029" cy="2562646"/>
          </a:xfrm>
          <a:prstGeom prst="rect">
            <a:avLst/>
          </a:prstGeom>
        </p:spPr>
      </p:pic>
    </p:spTree>
    <p:extLst>
      <p:ext uri="{BB962C8B-B14F-4D97-AF65-F5344CB8AC3E}">
        <p14:creationId xmlns:p14="http://schemas.microsoft.com/office/powerpoint/2010/main" val="826288874"/>
      </p:ext>
    </p:extLst>
  </p:cSld>
  <p:clrMapOvr>
    <a:masterClrMapping/>
  </p:clrMapOvr>
  <p:transition>
    <p:pull dir="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3A97D37D-51FE-4FD9-A168-5C4AC15ED84A}"/>
              </a:ext>
            </a:extLst>
          </p:cNvPr>
          <p:cNvSpPr>
            <a:spLocks noGrp="1"/>
          </p:cNvSpPr>
          <p:nvPr>
            <p:ph type="title"/>
          </p:nvPr>
        </p:nvSpPr>
        <p:spPr>
          <a:xfrm>
            <a:off x="785460" y="759805"/>
            <a:ext cx="7729890" cy="1325563"/>
          </a:xfrm>
        </p:spPr>
        <p:txBody>
          <a:bodyPr>
            <a:normAutofit/>
          </a:bodyPr>
          <a:lstStyle/>
          <a:p>
            <a:r>
              <a:rPr lang="en-US" sz="3500">
                <a:solidFill>
                  <a:srgbClr val="FFFFFF"/>
                </a:solidFill>
              </a:rPr>
              <a:t>Case 3</a:t>
            </a:r>
            <a:endParaRPr lang="ar-SA" sz="3500">
              <a:solidFill>
                <a:srgbClr val="FFFFFF"/>
              </a:solidFill>
            </a:endParaRPr>
          </a:p>
        </p:txBody>
      </p:sp>
      <p:sp>
        <p:nvSpPr>
          <p:cNvPr id="3" name="Content Placeholder 2">
            <a:extLst>
              <a:ext uri="{FF2B5EF4-FFF2-40B4-BE49-F238E27FC236}">
                <a16:creationId xmlns:a16="http://schemas.microsoft.com/office/drawing/2014/main" id="{9C7343F2-C530-44BE-B282-4BC9FE7F889F}"/>
              </a:ext>
            </a:extLst>
          </p:cNvPr>
          <p:cNvSpPr>
            <a:spLocks noGrp="1"/>
          </p:cNvSpPr>
          <p:nvPr>
            <p:ph idx="1"/>
          </p:nvPr>
        </p:nvSpPr>
        <p:spPr>
          <a:xfrm>
            <a:off x="1068678" y="2494450"/>
            <a:ext cx="7237122" cy="3563159"/>
          </a:xfrm>
        </p:spPr>
        <p:txBody>
          <a:bodyPr>
            <a:normAutofit/>
          </a:bodyPr>
          <a:lstStyle/>
          <a:p>
            <a:r>
              <a:rPr lang="en-US" sz="1800" dirty="0"/>
              <a:t>A 38-year old male, not known to have any medical illness, in his usual state of health, he was visiting his family after which he felt tired and went to his house. He's bother was trying to call him several times  and was found to be on the floor with LOC as he was not answering them, he was closing his eyes with his bilateral upper limbs contracted As per the brother. The patient complained of headache 2 days back. Physical Exam Vitals &amp; Measurements T:   38.2   °C   (Axillary), HR:   102, RR:   24,   BP:   106 / 53,  SpO2:   100%   WT:   90   kg,   kg  GCS: (E=1, V=2, M4). Rigid neck,  pupils:2-3 mm with sluggish reaction to light.</a:t>
            </a:r>
          </a:p>
          <a:p>
            <a:r>
              <a:rPr lang="en-US" sz="1800" b="1" dirty="0"/>
              <a:t>Assessment/Plan </a:t>
            </a:r>
            <a:r>
              <a:rPr lang="en-US" sz="1800" dirty="0"/>
              <a:t>38 years old male, not known to have any medical illness, presented with decreased LOC along with documented high-grade fever in the ER.  LP done by ER Team.</a:t>
            </a:r>
            <a:endParaRPr lang="ar-SA" sz="1800" dirty="0"/>
          </a:p>
        </p:txBody>
      </p:sp>
    </p:spTree>
    <p:extLst>
      <p:ext uri="{BB962C8B-B14F-4D97-AF65-F5344CB8AC3E}">
        <p14:creationId xmlns:p14="http://schemas.microsoft.com/office/powerpoint/2010/main" val="1973176023"/>
      </p:ext>
    </p:extLst>
  </p:cSld>
  <p:clrMapOvr>
    <a:masterClrMapping/>
  </p:clrMapOvr>
  <p:transition>
    <p:pull dir="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itting, holding, young, green&#10;&#10;Description automatically generated">
            <a:extLst>
              <a:ext uri="{FF2B5EF4-FFF2-40B4-BE49-F238E27FC236}">
                <a16:creationId xmlns:a16="http://schemas.microsoft.com/office/drawing/2014/main" id="{6858C77C-05D3-42B3-84AC-3FC37421AD8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036" r="-2" b="-2"/>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7" name="Picture 6">
            <a:extLst>
              <a:ext uri="{FF2B5EF4-FFF2-40B4-BE49-F238E27FC236}">
                <a16:creationId xmlns:a16="http://schemas.microsoft.com/office/drawing/2014/main" id="{E197A016-658C-40CD-B31C-FC9A4FEB933C}"/>
              </a:ext>
            </a:extLst>
          </p:cNvPr>
          <p:cNvPicPr>
            <a:picLocks noChangeAspect="1"/>
          </p:cNvPicPr>
          <p:nvPr/>
        </p:nvPicPr>
        <p:blipFill rotWithShape="1">
          <a:blip r:embed="rId3">
            <a:extLst>
              <a:ext uri="{28A0092B-C50C-407E-A947-70E740481C1C}">
                <a14:useLocalDpi xmlns:a14="http://schemas.microsoft.com/office/drawing/2010/main" val="0"/>
              </a:ext>
            </a:extLst>
          </a:blip>
          <a:srcRect t="3594" r="-1" b="11744"/>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7" name="Freeform: Shape 16">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76F0D8C6-C206-47ED-B246-4A930C2BCB26}"/>
              </a:ext>
            </a:extLst>
          </p:cNvPr>
          <p:cNvSpPr>
            <a:spLocks noGrp="1"/>
          </p:cNvSpPr>
          <p:nvPr>
            <p:ph type="title"/>
          </p:nvPr>
        </p:nvSpPr>
        <p:spPr>
          <a:xfrm>
            <a:off x="336042" y="859536"/>
            <a:ext cx="3624601" cy="1243584"/>
          </a:xfrm>
        </p:spPr>
        <p:txBody>
          <a:bodyPr>
            <a:normAutofit/>
          </a:bodyPr>
          <a:lstStyle/>
          <a:p>
            <a:r>
              <a:rPr lang="en-US" sz="2800">
                <a:latin typeface="Berlin Sans FB Demi" panose="020E0802020502020306" pitchFamily="34" charset="0"/>
              </a:rPr>
              <a:t>CSF</a:t>
            </a:r>
            <a:br>
              <a:rPr lang="en-US" sz="2800">
                <a:latin typeface="Berlin Sans FB Demi" panose="020E0802020502020306" pitchFamily="34" charset="0"/>
              </a:rPr>
            </a:br>
            <a:r>
              <a:rPr lang="en-US" sz="2800">
                <a:latin typeface="Berlin Sans FB Demi" panose="020E0802020502020306" pitchFamily="34" charset="0"/>
              </a:rPr>
              <a:t>Microscopic Appearance</a:t>
            </a:r>
            <a:endParaRPr lang="ar-SA" sz="2800"/>
          </a:p>
        </p:txBody>
      </p:sp>
      <p:sp>
        <p:nvSpPr>
          <p:cNvPr id="21" name="Rectangle 20">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3" name="Rectangle 22">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BEE219A-447A-4A7F-98BA-00D39E5C07FB}"/>
              </a:ext>
            </a:extLst>
          </p:cNvPr>
          <p:cNvSpPr>
            <a:spLocks noGrp="1"/>
          </p:cNvSpPr>
          <p:nvPr>
            <p:ph idx="1"/>
          </p:nvPr>
        </p:nvSpPr>
        <p:spPr>
          <a:xfrm>
            <a:off x="336042" y="2512611"/>
            <a:ext cx="3624602" cy="3664351"/>
          </a:xfrm>
        </p:spPr>
        <p:txBody>
          <a:bodyPr>
            <a:normAutofit/>
          </a:bodyPr>
          <a:lstStyle/>
          <a:p>
            <a:br>
              <a:rPr lang="en-US" sz="1700">
                <a:latin typeface="Berlin Sans FB Demi" panose="020E0802020502020306" pitchFamily="34" charset="0"/>
              </a:rPr>
            </a:br>
            <a:r>
              <a:rPr lang="en-US" sz="1700">
                <a:latin typeface="Berlin Sans FB" panose="020E0602020502020306" pitchFamily="34" charset="0"/>
              </a:rPr>
              <a:t>Direct gram stain of a CSF deposit shows gram-positive diplococcic with lanceolate shape and polymorphneoclear leucocytes</a:t>
            </a:r>
            <a:endParaRPr lang="ar-SA" sz="1700"/>
          </a:p>
        </p:txBody>
      </p:sp>
    </p:spTree>
    <p:extLst>
      <p:ext uri="{BB962C8B-B14F-4D97-AF65-F5344CB8AC3E}">
        <p14:creationId xmlns:p14="http://schemas.microsoft.com/office/powerpoint/2010/main" val="549605864"/>
      </p:ext>
    </p:extLst>
  </p:cSld>
  <p:clrMapOvr>
    <a:masterClrMapping/>
  </p:clrMapOvr>
  <p:transition>
    <p:pull dir="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078" r="-2" b="17159"/>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322" r="-2" b="370"/>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extLst>
            <a:ext uri="{909E8E84-426E-40DD-AFC4-6F175D3DCCD1}">
              <a14:hiddenFill xmlns:a14="http://schemas.microsoft.com/office/drawing/2010/main">
                <a:solidFill>
                  <a:schemeClr val="accent1"/>
                </a:solidFill>
              </a14:hiddenFill>
            </a:ext>
          </a:extLst>
        </p:spPr>
      </p:pic>
      <p:sp useBgFill="1">
        <p:nvSpPr>
          <p:cNvPr id="74" name="Freeform: Shape 73">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6" name="Freeform: Shape 75">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itle 1"/>
          <p:cNvSpPr>
            <a:spLocks noGrp="1"/>
          </p:cNvSpPr>
          <p:nvPr>
            <p:ph type="title"/>
          </p:nvPr>
        </p:nvSpPr>
        <p:spPr>
          <a:xfrm>
            <a:off x="336042" y="859536"/>
            <a:ext cx="3624601" cy="1243584"/>
          </a:xfrm>
        </p:spPr>
        <p:txBody>
          <a:bodyPr>
            <a:normAutofit/>
          </a:bodyPr>
          <a:lstStyle/>
          <a:p>
            <a:r>
              <a:rPr lang="en-US" sz="3000" u="sng">
                <a:latin typeface="Arial Black" panose="020B0A04020102020204" pitchFamily="34" charset="0"/>
              </a:rPr>
              <a:t>CASE 1</a:t>
            </a:r>
            <a:r>
              <a:rPr lang="en-US" sz="3000">
                <a:latin typeface="Arial Black" panose="020B0A04020102020204" pitchFamily="34" charset="0"/>
              </a:rPr>
              <a:t> </a:t>
            </a:r>
            <a:endParaRPr lang="ar-SA" sz="3000">
              <a:latin typeface="Arial Black" panose="020B0A04020102020204" pitchFamily="34" charset="0"/>
            </a:endParaRPr>
          </a:p>
        </p:txBody>
      </p:sp>
      <p:sp>
        <p:nvSpPr>
          <p:cNvPr id="78" name="Rectangle 77">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0" name="Rectangle 79">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81">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2"/>
          <p:cNvSpPr>
            <a:spLocks noGrp="1"/>
          </p:cNvSpPr>
          <p:nvPr>
            <p:ph idx="1"/>
          </p:nvPr>
        </p:nvSpPr>
        <p:spPr>
          <a:xfrm>
            <a:off x="336042" y="2512611"/>
            <a:ext cx="3624602" cy="3664351"/>
          </a:xfrm>
        </p:spPr>
        <p:style>
          <a:lnRef idx="2">
            <a:schemeClr val="dk1"/>
          </a:lnRef>
          <a:fillRef idx="1">
            <a:schemeClr val="lt1"/>
          </a:fillRef>
          <a:effectRef idx="0">
            <a:schemeClr val="dk1"/>
          </a:effectRef>
          <a:fontRef idx="minor">
            <a:schemeClr val="dk1"/>
          </a:fontRef>
        </p:style>
        <p:txBody>
          <a:bodyPr>
            <a:normAutofit/>
          </a:bodyPr>
          <a:lstStyle/>
          <a:p>
            <a:pPr marL="273050" indent="-7938" rtl="0">
              <a:buNone/>
            </a:pPr>
            <a:endParaRPr lang="en-US" sz="1700">
              <a:latin typeface="Microsoft Sans Serif" panose="020B0604020202020204" pitchFamily="34" charset="0"/>
              <a:cs typeface="Microsoft Sans Serif" panose="020B0604020202020204" pitchFamily="34" charset="0"/>
            </a:endParaRPr>
          </a:p>
          <a:p>
            <a:pPr marL="273050" indent="-7938" rtl="0">
              <a:buNone/>
            </a:pPr>
            <a:r>
              <a:rPr lang="en-US" sz="1700">
                <a:latin typeface="Microsoft Sans Serif" panose="020B0604020202020204" pitchFamily="34" charset="0"/>
                <a:cs typeface="Microsoft Sans Serif" panose="020B0604020202020204" pitchFamily="34" charset="0"/>
              </a:rPr>
              <a:t>A 15-year-old healthy male visited emergency room presenting with fever, headache, vomiting and drowsiness. </a:t>
            </a:r>
          </a:p>
          <a:p>
            <a:pPr marL="273050" indent="-7938" rtl="0">
              <a:buNone/>
            </a:pPr>
            <a:r>
              <a:rPr lang="en-US" sz="1700">
                <a:latin typeface="Microsoft Sans Serif" panose="020B0604020202020204" pitchFamily="34" charset="0"/>
                <a:cs typeface="Microsoft Sans Serif" panose="020B0604020202020204" pitchFamily="34" charset="0"/>
              </a:rPr>
              <a:t>Physical examination showed </a:t>
            </a:r>
            <a:r>
              <a:rPr lang="en-US" sz="1700" b="1">
                <a:latin typeface="Microsoft Sans Serif" panose="020B0604020202020204" pitchFamily="34" charset="0"/>
                <a:cs typeface="Microsoft Sans Serif" panose="020B0604020202020204" pitchFamily="34" charset="0"/>
              </a:rPr>
              <a:t>decreased level of consciousness</a:t>
            </a:r>
            <a:r>
              <a:rPr lang="en-US" sz="1700">
                <a:latin typeface="Microsoft Sans Serif" panose="020B0604020202020204" pitchFamily="34" charset="0"/>
                <a:cs typeface="Microsoft Sans Serif" panose="020B0604020202020204" pitchFamily="34" charset="0"/>
              </a:rPr>
              <a:t>, </a:t>
            </a:r>
            <a:r>
              <a:rPr lang="en-US" sz="1700" b="1">
                <a:latin typeface="Microsoft Sans Serif" panose="020B0604020202020204" pitchFamily="34" charset="0"/>
                <a:cs typeface="Microsoft Sans Serif" panose="020B0604020202020204" pitchFamily="34" charset="0"/>
              </a:rPr>
              <a:t>neck stiffness</a:t>
            </a:r>
            <a:r>
              <a:rPr lang="en-US" sz="1700">
                <a:latin typeface="Microsoft Sans Serif" panose="020B0604020202020204" pitchFamily="34" charset="0"/>
                <a:cs typeface="Microsoft Sans Serif" panose="020B0604020202020204" pitchFamily="34" charset="0"/>
              </a:rPr>
              <a:t>, </a:t>
            </a:r>
            <a:r>
              <a:rPr lang="en-US" sz="1700" b="1">
                <a:latin typeface="Microsoft Sans Serif" panose="020B0604020202020204" pitchFamily="34" charset="0"/>
                <a:cs typeface="Microsoft Sans Serif" panose="020B0604020202020204" pitchFamily="34" charset="0"/>
              </a:rPr>
              <a:t>skin rash </a:t>
            </a:r>
            <a:r>
              <a:rPr lang="en-US" sz="1700">
                <a:latin typeface="Microsoft Sans Serif" panose="020B0604020202020204" pitchFamily="34" charset="0"/>
                <a:cs typeface="Microsoft Sans Serif" panose="020B0604020202020204" pitchFamily="34" charset="0"/>
              </a:rPr>
              <a:t>and </a:t>
            </a:r>
            <a:r>
              <a:rPr lang="en-US" sz="1700" b="1">
                <a:latin typeface="Microsoft Sans Serif" panose="020B0604020202020204" pitchFamily="34" charset="0"/>
                <a:cs typeface="Microsoft Sans Serif" panose="020B0604020202020204" pitchFamily="34" charset="0"/>
              </a:rPr>
              <a:t>high temperature </a:t>
            </a:r>
            <a:r>
              <a:rPr lang="en-US" sz="1700">
                <a:latin typeface="Microsoft Sans Serif" panose="020B0604020202020204" pitchFamily="34" charset="0"/>
                <a:cs typeface="Microsoft Sans Serif" panose="020B0604020202020204" pitchFamily="34" charset="0"/>
              </a:rPr>
              <a:t>(38</a:t>
            </a:r>
            <a:r>
              <a:rPr lang="en-US" sz="1700">
                <a:latin typeface="Microsoft Sans Serif" panose="020B0604020202020204" pitchFamily="34" charset="0"/>
                <a:cs typeface="Microsoft Sans Serif" panose="020B0604020202020204" pitchFamily="34" charset="0"/>
                <a:sym typeface="Symbol"/>
              </a:rPr>
              <a:t>c</a:t>
            </a:r>
            <a:r>
              <a:rPr lang="en-US" sz="1700">
                <a:latin typeface="Microsoft Sans Serif" panose="020B0604020202020204" pitchFamily="34" charset="0"/>
                <a:cs typeface="Microsoft Sans Serif" panose="020B0604020202020204" pitchFamily="34" charset="0"/>
              </a:rPr>
              <a:t>). </a:t>
            </a:r>
            <a:endParaRPr lang="en-US" sz="1700" b="1" u="sng">
              <a:latin typeface="Footlight MT Light" pitchFamily="18" charset="0"/>
            </a:endParaRPr>
          </a:p>
        </p:txBody>
      </p:sp>
    </p:spTree>
  </p:cSld>
  <p:clrMapOvr>
    <a:masterClrMapping/>
  </p:clrMapOvr>
  <p:transition>
    <p:pull dir="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134">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bowl of soup&#10;&#10;Description automatically generated">
            <a:extLst>
              <a:ext uri="{FF2B5EF4-FFF2-40B4-BE49-F238E27FC236}">
                <a16:creationId xmlns:a16="http://schemas.microsoft.com/office/drawing/2014/main" id="{474F0DDC-50A8-4CC8-AADE-3726DF0E4429}"/>
              </a:ext>
            </a:extLst>
          </p:cNvPr>
          <p:cNvPicPr>
            <a:picLocks noChangeAspect="1"/>
          </p:cNvPicPr>
          <p:nvPr/>
        </p:nvPicPr>
        <p:blipFill rotWithShape="1">
          <a:blip r:embed="rId2">
            <a:extLst>
              <a:ext uri="{28A0092B-C50C-407E-A947-70E740481C1C}">
                <a14:useLocalDpi xmlns:a14="http://schemas.microsoft.com/office/drawing/2010/main" val="0"/>
              </a:ext>
            </a:extLst>
          </a:blip>
          <a:srcRect l="2739" r="13517"/>
          <a:stretch/>
        </p:blipFill>
        <p:spPr>
          <a:xfrm>
            <a:off x="3082595" y="10"/>
            <a:ext cx="6061405"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37" name="Freeform: Shape 136">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9285"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9" name="Freeform: Shape 138">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1665"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58485" y="1122363"/>
            <a:ext cx="3017520" cy="3204134"/>
          </a:xfrm>
        </p:spPr>
        <p:style>
          <a:lnRef idx="2">
            <a:schemeClr val="dk1"/>
          </a:lnRef>
          <a:fillRef idx="1">
            <a:schemeClr val="lt1"/>
          </a:fillRef>
          <a:effectRef idx="0">
            <a:schemeClr val="dk1"/>
          </a:effectRef>
          <a:fontRef idx="minor">
            <a:schemeClr val="dk1"/>
          </a:fontRef>
        </p:style>
        <p:txBody>
          <a:bodyPr vert="horz" lIns="91440" tIns="45720" rIns="91440" bIns="45720" rtlCol="0" anchor="b" anchorCtr="0">
            <a:normAutofit fontScale="90000"/>
          </a:bodyPr>
          <a:lstStyle/>
          <a:p>
            <a:pPr lvl="0" algn="ctr" defTabSz="914400"/>
            <a:br>
              <a:rPr lang="en-US" sz="1100" dirty="0">
                <a:solidFill>
                  <a:schemeClr val="tx1"/>
                </a:solidFill>
                <a:latin typeface="+mj-lt"/>
                <a:ea typeface="+mj-ea"/>
                <a:cs typeface="+mj-cs"/>
              </a:rPr>
            </a:br>
            <a:br>
              <a:rPr lang="en-US" sz="1100" dirty="0">
                <a:solidFill>
                  <a:schemeClr val="tx1"/>
                </a:solidFill>
                <a:latin typeface="+mj-lt"/>
                <a:ea typeface="+mj-ea"/>
                <a:cs typeface="+mj-cs"/>
              </a:rPr>
            </a:br>
            <a:br>
              <a:rPr lang="en-US" sz="1100" dirty="0">
                <a:solidFill>
                  <a:schemeClr val="tx1"/>
                </a:solidFill>
                <a:latin typeface="+mj-lt"/>
                <a:ea typeface="+mj-ea"/>
                <a:cs typeface="+mj-cs"/>
              </a:rPr>
            </a:br>
            <a:br>
              <a:rPr lang="en-US" sz="1100" dirty="0">
                <a:solidFill>
                  <a:schemeClr val="tx1"/>
                </a:solidFill>
                <a:latin typeface="+mj-lt"/>
                <a:ea typeface="+mj-ea"/>
                <a:cs typeface="+mj-cs"/>
              </a:rPr>
            </a:br>
            <a:br>
              <a:rPr lang="en-US" sz="1100" dirty="0">
                <a:solidFill>
                  <a:schemeClr val="tx1"/>
                </a:solidFill>
                <a:latin typeface="+mj-lt"/>
                <a:ea typeface="+mj-ea"/>
                <a:cs typeface="+mj-cs"/>
              </a:rPr>
            </a:br>
            <a:r>
              <a:rPr lang="en-US" sz="1100" b="1" dirty="0">
                <a:solidFill>
                  <a:schemeClr val="tx1"/>
                </a:solidFill>
                <a:latin typeface="+mj-lt"/>
                <a:ea typeface="+mj-ea"/>
                <a:cs typeface="+mj-cs"/>
              </a:rPr>
              <a:t> </a:t>
            </a:r>
            <a:br>
              <a:rPr lang="en-US" sz="1100" b="1" dirty="0">
                <a:solidFill>
                  <a:schemeClr val="tx1"/>
                </a:solidFill>
                <a:latin typeface="+mj-lt"/>
                <a:ea typeface="+mj-ea"/>
                <a:cs typeface="+mj-cs"/>
              </a:rPr>
            </a:br>
            <a:br>
              <a:rPr lang="en-US" sz="1100" b="1" dirty="0">
                <a:solidFill>
                  <a:schemeClr val="tx1"/>
                </a:solidFill>
                <a:latin typeface="+mj-lt"/>
                <a:ea typeface="+mj-ea"/>
                <a:cs typeface="+mj-cs"/>
              </a:rPr>
            </a:br>
            <a:br>
              <a:rPr lang="en-US" sz="1100" b="1" dirty="0">
                <a:solidFill>
                  <a:schemeClr val="tx1"/>
                </a:solidFill>
                <a:latin typeface="+mj-lt"/>
                <a:ea typeface="+mj-ea"/>
                <a:cs typeface="+mj-cs"/>
              </a:rPr>
            </a:br>
            <a:br>
              <a:rPr lang="en-US" sz="1100" b="1" dirty="0">
                <a:solidFill>
                  <a:schemeClr val="tx1"/>
                </a:solidFill>
                <a:latin typeface="+mj-lt"/>
                <a:ea typeface="+mj-ea"/>
                <a:cs typeface="+mj-cs"/>
              </a:rPr>
            </a:br>
            <a:br>
              <a:rPr lang="en-US" sz="1100" b="1" dirty="0">
                <a:solidFill>
                  <a:schemeClr val="tx1"/>
                </a:solidFill>
                <a:latin typeface="+mj-lt"/>
                <a:ea typeface="+mj-ea"/>
                <a:cs typeface="+mj-cs"/>
              </a:rPr>
            </a:br>
            <a:r>
              <a:rPr lang="en-US" sz="2700" b="1" dirty="0">
                <a:solidFill>
                  <a:schemeClr val="tx1"/>
                </a:solidFill>
                <a:latin typeface="+mj-lt"/>
                <a:ea typeface="+mj-ea"/>
                <a:cs typeface="+mj-cs"/>
              </a:rPr>
              <a:t>Culture on blood agar Alpha-hemolytic colonies</a:t>
            </a:r>
            <a:br>
              <a:rPr lang="en-US" sz="1100" b="1" dirty="0">
                <a:solidFill>
                  <a:schemeClr val="tx1"/>
                </a:solidFill>
                <a:latin typeface="+mj-lt"/>
                <a:ea typeface="+mj-ea"/>
                <a:cs typeface="+mj-cs"/>
              </a:rPr>
            </a:br>
            <a:br>
              <a:rPr lang="en-US" sz="1100" u="sng" dirty="0">
                <a:solidFill>
                  <a:schemeClr val="tx1"/>
                </a:solidFill>
                <a:latin typeface="+mj-lt"/>
                <a:ea typeface="+mj-ea"/>
                <a:cs typeface="+mj-cs"/>
              </a:rPr>
            </a:br>
            <a:br>
              <a:rPr lang="en-US" sz="1100" b="1" dirty="0">
                <a:solidFill>
                  <a:schemeClr val="tx1"/>
                </a:solidFill>
                <a:latin typeface="+mj-lt"/>
                <a:ea typeface="+mj-ea"/>
                <a:cs typeface="+mj-cs"/>
              </a:rPr>
            </a:br>
            <a:r>
              <a:rPr lang="en-US" sz="1100" b="1" dirty="0">
                <a:solidFill>
                  <a:schemeClr val="tx1"/>
                </a:solidFill>
                <a:latin typeface="+mj-lt"/>
                <a:ea typeface="+mj-ea"/>
                <a:cs typeface="+mj-cs"/>
              </a:rPr>
              <a:t> </a:t>
            </a:r>
            <a:br>
              <a:rPr lang="en-US" sz="1100" b="1" dirty="0">
                <a:solidFill>
                  <a:schemeClr val="tx1"/>
                </a:solidFill>
                <a:latin typeface="+mj-lt"/>
                <a:ea typeface="+mj-ea"/>
                <a:cs typeface="+mj-cs"/>
              </a:rPr>
            </a:br>
            <a:br>
              <a:rPr lang="en-US" sz="1100" dirty="0">
                <a:solidFill>
                  <a:schemeClr val="tx1"/>
                </a:solidFill>
                <a:latin typeface="+mj-lt"/>
                <a:ea typeface="+mj-ea"/>
                <a:cs typeface="+mj-cs"/>
              </a:rPr>
            </a:br>
            <a:br>
              <a:rPr lang="en-US" sz="1100" dirty="0">
                <a:solidFill>
                  <a:schemeClr val="tx1"/>
                </a:solidFill>
                <a:latin typeface="+mj-lt"/>
                <a:ea typeface="+mj-ea"/>
                <a:cs typeface="+mj-cs"/>
              </a:rPr>
            </a:br>
            <a:br>
              <a:rPr lang="en-US" sz="1100" dirty="0">
                <a:solidFill>
                  <a:schemeClr val="tx1"/>
                </a:solidFill>
                <a:latin typeface="+mj-lt"/>
                <a:ea typeface="+mj-ea"/>
                <a:cs typeface="+mj-cs"/>
              </a:rPr>
            </a:br>
            <a:br>
              <a:rPr lang="en-US" sz="1100" dirty="0">
                <a:solidFill>
                  <a:schemeClr val="tx1"/>
                </a:solidFill>
                <a:latin typeface="+mj-lt"/>
                <a:ea typeface="+mj-ea"/>
                <a:cs typeface="+mj-cs"/>
              </a:rPr>
            </a:br>
            <a:r>
              <a:rPr lang="en-US" sz="1100" dirty="0">
                <a:solidFill>
                  <a:schemeClr val="tx1"/>
                </a:solidFill>
                <a:latin typeface="+mj-lt"/>
                <a:ea typeface="+mj-ea"/>
                <a:cs typeface="+mj-cs"/>
              </a:rPr>
              <a:t>   </a:t>
            </a:r>
          </a:p>
        </p:txBody>
      </p:sp>
      <p:sp>
        <p:nvSpPr>
          <p:cNvPr id="141" name="Rectangle 14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Rectangle 14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30175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6" name="AutoShape 2" descr="data:image/jpg;base64,/9j/4AAQSkZJRgABAQAAAQABAAD/2wCEAAkGBhQSERUUExQVFRUWFxcZGRcYGBccGxkdGBgXHBgcGxoYHCYfGxwjHBwcHy8gJCcpLSwsFx4xNTAqNSYsLCkBCQoKDgwOGg8PGi8kHyQsLCwsLCwtKi0qLCosLywsLCksLCwsLCosLCwsLCosLC8pLCwsLyksLCwsLCwsLCwsLf/AABEIAKAA8AMBIgACEQEDEQH/xAAbAAABBQEBAAAAAAAAAAAAAAAEAgMFBgcBAP/EADcQAAIBAgUDAwIEBQQDAQEAAAECAwARBAUSITEGQVETImFxgRQjMpFCUqGx8AczwdEWYuEVkv/EABoBAAIDAQEAAAAAAAAAAAAAAAEDAAIEBQb/xAAsEQACAgIBAwIFBQADAAAAAAAAAQIRAyESBDFBE1EFImGB8DJxkbHRFCPx/9oADAMBAAIRAxEAPwDab2pEjV4tTcjVCxA5zEEkSQE3vx96Jy2fEO0vqIqKrARsd9ank/28UzjJNb27D/iicBi1ddSMHF7XB7jkU1Idkk+KTJVHr2IW44uaAxOZJEAXYKCQBc2uTwKGybOZZWkEsDQ6G0i5uHG+4/zvQcXViIp3aILrLIZZinpymI3vYX3+dvFSGa59Lh4bCEvpiWzsVVGbZdJvvqPipHHzxkm5Godri+/9qgsX1fh0d4MR7tADFnW6A7Fd+58UY8nSq0ja/mitFdlk9Y6MMBFdXGhJBGplt74yBuxXc3oHFZg8UaxvbUp0tdr7/XvVl/8AMMGjMXiEdnVkYJf1NY/3FIHeqtnWY4eWeR0uVQ31Ec37juaZNSa/To39FOKm1LTCxgPVUtrAI3vvt8GrV0fiTG6RpdxIz+owBITSvtub7XNVEx2hDRyAiWxNuRbgEdqsXQWHf1tQOyghrHY34v8A3rGtPZv61KeCT5a8F9nBtSYhfmuPN2NIY/NXPLpaCC1IMYO/ehsweVYyYlVnFrBm0i3fen1mBNtQuACQCDa9QlDycU3MTSi9c01Co18123xXSu9etRsI1isMJEZP5lKkjkXFqz6PCvlkojWUTBo2EUTXBZwbsbqNtuPNaMNqi+osj/EoApVZFPtcj3KD+rSw3UnzVoTrT7DMcknTI7qmCPF5b6n5qhV9VQos4K8jS335+tVrF9GR4lIJ8OCBMiAqwW0d+ZCNrtt25q6ZAmIECjFaVdbrZWJugFgSbm5rN8NhYfTxMg9doUmREkjYtIxDXAZTsBvzT4eUn2f9l8cnF6ZJYXDxwYiYTSE+iRGrEqFYMNlKr45onODBJA5dVkSO40jfcdtu9UbPphFMD6scsplLuFU6L32135bkEDimsRnxliMepFLSb2/LADG97Da4O30q0sV07N+PLb2QGbFp2MhsOwX4HA/ak5XgWl0qqsTufaPHzUrjslctaO0oVgLgjbzerJlEKYeEMRa5Ia4028fvSZSpWjox6eLyOT9t/V/0vs/YRnGGcYdIl/8AU72ax/i43/w1x+op/wAPERKmoSWuyhrWGxuL2H2pWDx6v7tiCTyO17EWqw9LrBqIVFHb9I3HYfvUjla1JE6np0o849qNKcUHjpdKkkgbcnan4muTTeZ5cs0ZR11DY2+RuKWjzHZ7KdjMMSyyKuqWMkqpcBTfyO5A3p583/BmKPRGsTGztv8Arbc2A+29dy+EQgxBQPeTckk7/WjlWIgl9LJzvYjxTuXh7NmSKfcgEnxGJhd3WBgZB6KSMN2U76SDvVnx/wCI9EGER+r7bhz7Rf8AXv3tUPmcWFi9ONIXJjV5EEfY87k/xE8VBYOd54lgaOWQRapNRmCupOo6ZR2XbbvV2ufzePz6iktUgbPNOIxUh02G/qMshYtFFbU0YGwNx3pyaCKf24edyZ4wI4J0un5ZsSW339pI+9MYDFyaCg1KhjsBhxGAdbjVb+I2/it4rseWLDLMk0k8U8TqytGQyumwAGq3uINzb5pr19vz/Bsb7Edn+AEeu0jHQEbUrKYhJaxjCjcDm3i1D4FIynpsIGkUalmBc3El7ppA/wBwHi9RmPZpHeSNBJGjMzsqELudtXzvxQYcoV9Jz2vpOnfe4N+Ks9aGxdq/z8/wv/SmdCVYoZkAjb8sSEWJccLt8dzWj5bgkhTQo0i99vjzWL4SR8NIh1aRDIGt/uf7ie1v/bfmthybFGbDwu5VmZAWZQQCe9geKx5oK+SKZnOuLeiTUeTeuTN2tQ4Sx278UJnHUK4QKZVYiRgq6d7kjx2A80lK+xl429BuLwy4iNonB0sLGxINvgihYcow0EwlBCOyiIXfY+Nid2255qp4nqb12CyMIwAbrGxs99rMeRbkWqDx00ckrs5Y7C13J0aRYFfB73q/Zbf8G+Hw/NLXY07Ls2indxFIHMZ0sO6nfkH+9H996zfLeoxBhgYREsuuNWaS/wCYpNgSw5b5rQ4or7mhJVtdjHmwyxS4yHAe1e1X4ppW5pSXv8VQS0eYkUnX80Q63oaRbGoROxWr96BBMaSDDxxq51MosFUv5a3zRRi2JvTDzhf+6KLpIrDdApi4kbFoMPMHdnEBAV9R/UebE/FZ31v04YJoooI3IC2DWvqNzzbk1uyOCPrULm3T0c0ySFSWi3UhiN/kDmmLI1K2MxS7xkULJcmd4GjKIGRQCSNiSvt3HFjsRRWN6dLw6Z2RvaupUuLML2YHnirfjcG1hpFrk3Itz5I70BhMpYbMxZ7WLAW1G53I+m1UcrOnHMvfXsZtjMN6bbXI37cVK9IY9jJawA5+tTuY9OuZLAFr7bD/AC9dy/oeVXBGpT31VSM/c62frMc8NNovqz2b44o1TeqVmnWAjuFW9ja57/SpjpvqFcQgYbC5Ug8g1d6PMZOkyRhza0QP+o+B3iMRX1Q4IU7357f91R43j/23WQBVJdg2m6KdWlACQWB2NaV1dFH6kJclLuLuP5VuSD8VEYmGPD4uKSNUeCdRHHECoVCRcsNXOr481qhNqNFsbXFWQGU7ywRWEqzzDE2jkYOgH6VYHxzzUjjM9EGMmkeJ1jnYxmMRr+YQN3vyfp3vUtlywSyRzvhvQdlaMbaWTTcX7AbbA2qGODhiGkYmaQOJFQ7MW07uUdb6WHjvepak+xFV7B5sRh5fT9PD6YUQofadTeoTsCDddxfUaHzSTXFhydFkQGGISEsqqSJHeS25FrjepTKp/TXFBJMMhkgBQOD6hA49S/J09t9yKJwORCdI2OKjRPTiKxRoqsjE7rZt9LWP1vVr49+33I5K+xmmMhlTX6QYpJb9JOnSW9m/BJI5+KDGAlcaivuYEG54ZOSfBIrasdFhIppCSyNPoTSf0XXj0xawYXG9RMXTMK5gkR1NaMSNqU3ZkPtLScH6VX1L39yylF9yB6L6VnnZZtZCqYyGkGpWBBDFPkcb1qeSZaIIFj1tJpv7m5IJJH7Uy+YxQjf2rbYAC32FRS9ZxEndh8WP96zym5hePLlXyrRYY193O16qHW4DzoSp/KRiCPnmrNBOTb53oXPMOHGoAnaxI7A/FU34J07UMqckZRC13Zr8b70C2PLSX7k22q6YzpkXPpkHa30qKTJIomIZ7SbbfPNqK/Y9Uurg1aY7hsvdEZ5ChC2dQ4JQFeCdO9aVkeC0gSLIWEnvdb3Uu4Xdb7qu2wrOMDiZEjRbjS76C6e47k7EH471omXYcxRKmtmK7am5PjiryTiqPN9bL1JWSLLYk9qHxzEL7bX/ALUjFljYDinmhsLHvSznrT2O5fiCye7kG1/NelB5qKxOInjkZlRWhWMnSP1lhwAKMw+PLojMpQsoJU8r8GpXkjg07QQ4FDSoK7LifFCNPc7C3mikGMWLkmI4/vxReHlOkee9Rr3rkmYiJbsbCjRZxvsSiIDe9OJh9yxtQmR5gs8KyqCA1/1Cx224qRDVRqmJk2tHFjF79/NLvXL16iKbMgzjCpJKzRMxGq4B25qy9DYdFZ01XsA3P7mqricOylj8bbG4+lSH+noP4gEki4Yf0qkn5PZ9RC+maT7I0zF4COUfmIr7EC4vYNsf3oLFZKhCARppiH5Y0g6D2Ivxai4pDa1VzNlZJxJJM7aWHpRr7QtxZtf8/mmr9zy2KEnKkU98PM0LNiXmZE1EJpvLr1+1zfYKPk1JQTqYp43/AAwjCkRhTeViBeRgqm+sjm1t6NfO/U9SNiHFirrbkHnelplGHkw8OgHCNG11aO2sb7i/e9aPVT/V7mrJhlHYxh+nJMRCjI0CMqxj1yl9S8hdLEkFRa5PNTmMyknFiULGdSgSkg3OgewoL2FjRGC6bwximRdRWc3kuxufoe1SiwBQqqLAAKPNhsN6TLJ7Gdz+bZG5JgZWW2NEUxjfVE2kXA8/BFH4vFAkjt/eiJVsB81BZ5NawAIpd3tkxR9Seiq9UT6nsCDba1+KrM3t2uS2oWFTWZQa23sB5p7IcgV5PeSfFUbtnq8UoYMW/BZ+k2c4ZdySGt828UZnmCZ4mCyGImx1LztyPvXcgxUavJEoIaOxII7HuPNez57Kf3q6tM85J88+vLK9/sRgyTNI2kCxAHc73He232qMaDDzvrYe4nVuPtURicx1Mx33OwvQEmZ7ntYbfNW5O9HoMfQXHZoWTYCKEWTueKt+CA035N9/rWW9OZszrpJ3Hf8A+1o3TjExNv8Axf1tQe+5xPiHTvFpkgFF6RIv3qCzfNWia5D/AKlB0rqvc+Ow+aKwGOYySKdOkadBDEkg86h23qVqznvFJKw25tUZnMkojb0dJe1l1cUbiMRpBqq5d1OyySriGUNa6xqt9IHfV8+KMV59huKEntIak6xIUsUBCArI5OlRIB+keQT3rmWdW6mjV4rah7nU3VfHPNAdQNDiJEfSwUA+0EaWv/MPPzSMsy1je3xt4+lFzj4R1I9LH0256LHjepIoy497NHp1BFY7Nwb8UbNlseIULKmtfawBuN+RxQv/AI7FJ6jM0l3VQQHIUFOLW+RRHSWVzxLJ68vqamBXvYf/AGrOqtdzlzainRPRg+Nqc1fFeFLApRibPV2kk14moAiMwyFJQy6QD5tQGTdFtGwZnCgHZV535uxq0k01p3vUas1x6vLGLinoBxGG0Eab2uDzc89ye1VPq7HhJEBJLOQFHyb7/YAn7VPdU9Qx4VfcbsQSqd2sRextYc96q+c4Vpyk1gwjb8yMEEpqXcMRwQO/zTYx7OXYd00+L5MgsxxK4e+qdUV0tyLhj9aOyHFEobkkLdbk8272qQTpPC44FkZTtexJNyLWNgedrXU996jshyNkxbR/pCoylSSd9YN9/ItRlTVHUWWM5PaotfTGYgyBQ1yeRVrNiR8VSel8ciTjDrCBGWaMPyTa9wb8jnvferXhSfxjoTcLGSL/APswP9OPoBSdeDj9Y16lo9m2I9MBj/Mq3PC6mAJPwBv9qrH/AOeRNIseJ9ZGb1CLBrA3GjVfbcg3FSGOx2t44kiKxRTourc3Ktpsb+b9yTReZe3MIANgV3A2B3fnzwP2op0qEwyODtFamysk+5T8f8WqX6fyJo/ewOog2B7fNSeMzn0sSIxGCrMupt73ewFuwHFEMGOKMV/YU9TvfnSVv4J3/cd6rRqyddOceJ4QAjYWPmqZ1ripY8JI5ZXDSWUp2UDue5vUnm/VEpxUUQRVw5ldHckA+0EXuePtvuKh4sJGTisMZlkhAEqAbAAADSLeSQT9PmnwiqUvqDApaZnBxrML/e9IgJJtvvReiVpWV4gI+xFr27E2Pf6bUvpc2nnV+E0j6g6u/YkeKtKFdj2kOqSjFP8AU9e20n/daJXAYkQ7Ffkkm3AO1adlmIMEELHf8Qw2/l1IWH14tWfYDNDmEmkYYJBHHJZwefaLX+dtuatnVmJX8Lho1cK6qhAvuB6RF/8AilcdUeW67O8868BWZY65/v8APxTWA2kDqQFP6rnjbt5oLrPNxBOrBAxYH4AVSL227k0Hj81jw8gYQrI0gbVdjbSLXFuBfa/0qUl3LLH/ANWvYs+NwUkkiekUMLKwk5L6jxYg2AFVSLpuSJpYyXIiBJewtLq4APO1H49sRg2hOFgBWclpIkbYsrp7hq3AKmxCjtVxhMzsVmjhWNwRp1Xb+1jfxRl8txXYwQzywszN7KBte9tqJwuYWUGx1AG29tu1/pUxB00kmMkhDEJGzMR/6kLZQfqx+w+aDxs9sQY/S/L1sqsPKX/z70lKjsrq8OWoncNmgcmOTdZhpax89xbvVl6dgcRrrdTzoUKVKoNlDX3J2qqdNZa0uYlbERxhXJ3HFrD7ki/wD5q+wtM8rrJCoiNwrBhq24Js19+drWpluqOZ1zhGfGH3HlFcZ6Gy6e8sqFlMkZsqna4tfUfJNwDYbW25ocTTtMiyxhAFc3UizcAfttt9CRVTmB4enBTWilA0SDrUkV01w1CEfneBaWNgpCsQQG0glb881SYc4lw8kRlPpw6nEwkTW8mgbuPTFzqBH7Vbz1FHFJIkuokP7bAbLpXbkd70Pic6wUgIeJ2BBG4Hfx79j8irRlSobHJSpkflLZYjiWIlWRNXposmm0l2U6SoGo79+TvTHRmLfGYuaco8aMv5esD3KHAB8ixB5pOHhwUUweJZTZFj9NyWTSDubGQ3a3HipnC4mZTHMkZk1RaTbzrJ4Ubdu1ST9g+o1tMXhoMLFIZDISUdyEsdnOoNta53Jt2F/wBkYDPUGJeaQ6FdLJsTsGAH6QfBp6HCRLGZsQgQlmY6ybDUxsCL279xRs+CR2BZENthcA7c1Qo25bYD+IX0Nd/b+J1XsePWvfzx2pnMM0ibGQyBroo3Nm2/X2tfuKl5IF06dKlP5bC37UzJgYWUqEVb23CrcfuPqPvUK8WA4vGo7ySK10D4U3sf4Wa+xF67i+oo1xSypd19PS1gQQNRO1wONqMk9IKV0IFJuVsNz2JFQXUhkSENhcKJW1EFFOlrFWW/tte1/wCtFIuoPyQ3V2d4Z5lhgPquWMhQggJfctuo+Tyf1H4tnGc5ucPjX3LRkBXVbjQbAhQeL7X+as2eHFKIwcKsQ9NVZjcyC3kkWP8AYVV4MOdL+qA7O+pi22w7Dybc1qjJKlB9js44t4YqP81r9vrf8HMLjsL6jO87iOQbr7mYW4ttcb9rGpzpJ8GNamV1DAWY3Y8tclQD5HPmqxFlcZOrQBftvYD6cVJLgY24jjvpOrhdhxY9jVpQt3VFcOXIrdr6d/P57Gh5BjcPhsGmHVz6skTWfTyQG8ceKYzvOBMmGZZUKhApQIbkhSt9ZA79r1IZaEihXENFdohrXSAxA0WKfT5oXPnWaPD+gI4nnuVV4xdQBZgCBbnv3pSj7fdmWesjX/pG9fZ1FI/qRsGCoynZgN9PkDxQWZ51HidBi30o99j3025AvxTmV5Hqk0aYxEAwdV393gm3fm1X/IenIFUaY1C2sdhc/BPikzVM3Sy+lj2Q2K6uiM2EvqfQz30qwsCF7kD5/ap+TGYT8QuIM5Y2GlQGIUgWvxcbdv70VF01h0DkIDqJPuCm236V22X4oLL8FhZdRhCPpYo3JAbkix2H2oPZyJyU3a0MR5useMkmS7xtYMQCDuL8Gx20/wBKlsDNhXlX07u2tnA0myFh7m3UfPc7uftWhmazPLDh4yjwFtR02HDJqFiL2v3+tU3LOtMWcTFFh4DLLGTGD6jaXAJudO21vJ7XpscVp26f7C69maDj+p4sPj2JZdPsiYdwxAIH12+9P4qDCOxf8S6qSSUBa+9+Ba4+lqGwPR0MYZplMkss3rSXN7N2G2xA8VLjJIQ19A897f8A83t/SlOvBGl4IDLcPhzq1Tujhzoc33UWsTtYHnuDvUxPmqyPh4o2aUo2pnt4Rl323554+t6ImyeEj/bXbxt/VbV3D4BE/QmkdyOT9TyfvQK1YUz2FJMn2psix2phpPdRLqJLtSTSjQeZvKsZMKLI+1lZtIPnep3FIeMY8D9qQ+HB2IFvpS476RqADWGoA3ANtwD3rpNAIhYgBYKBbjYUpW2rgeu8cVAgj5cHYFyWWxGg20EkggkdyKMZa4GrmvaoG2zzt2pjTfixpyQC1yQNqCnb+EHY/FQvFWdmw68saLwUa2sBsLVGYnGWOhuPPamYsWAbAnnbe1Ed6TlEj+vMjMpV4/8AcQbKTZTfm/2rO8dgZdAvCVI31Mbhbc/atjkT1Bzc/wDNR8+Qlm021C2/i3erRnXdGrp8/CDg3S8mHNNdiW78kc/Fh4ojKMG0swX2kWJOprLsLi5rSZujBBO0hjikidgoF7NGunncWJJ2tQ+GxuBVRG2H031L7gL82NyOxFbPWSWiihLK7jsL6eyWaExMjoI5BeZBdhxZfTPin4sMzxJbEs/5jJrMellG4su3IPenXz+GIwwi4VhoTSpsLbAHwaMwWPWZZUjJDwnT7hYXI5+azylJ7K04vZEYST05pUMQQalZpdQCsuwZiTtq+PmrssYCDTxUBk/TMjJfFz+uCrq0RUembnY8XuKsWgBQqjYAAAdgNhS51ejPkyOToqXV+aywmJhMY099wE1XNvb9r1Vss6ldCpiiIxTJpZm2ja7XLaNhrNtzVk6/y15YVZCfym1aR3+ftWbZlPiQyM97/wANx572He3NPhTgq/P9NOKMZL5vz88fUsWVdaSQSz/iUaQT3BQsBYnYn4BG1SXQnT0GEl9WdlWXURFZtQs42vbv2rP88eRyHNySBv8ASjMmziQMEY33FvPxQc7j8vnuaX0K5tSuvD/o3WZDuO9dg/SAebb/AFNER7ohO50Lc/NuaAjn9xBPHmsxyPoGEbea4RXBJeks9Qqcah2Px96fkFwKZKHzRGRJQmkmm5nApaGoJOAV41xUsa5qoEEMLVz1ewrsik0NisWIkLHewJIHxUGRjbpD7Dvf7UpMNtzVC/8AMpNZJ0gHhe9XLK8b6kauNtQv/wBihe6NWbpcmGKcjuJXTyL/AN6AxGI7/H+b1MYpNQ2qr4y4J577UQ9OlPuKbE+dyKGnm8/WhnkP1prEweoujUyHyOah1I40g6LM3SxXbtVhynMWK3YXv89x/wAVWYcPcqg3O25/5q6YTLljTT3tuaBi6t44qq2VDqvqTS3pg3B/Vt/aqTmOL8De458Va8VBqkYEXIJ3t/WojHZOCxttQb2dno/SxxSoEwEyRXxBeQ7DUo3G3gVoeUZtDKto3BbSrlRyA3F6pmFyG6JbSWaQe0uEuL78/q2/hqSyBxg8VLFiEAle7+sAFRltdVubC/8AzT1HlG/Jy+ulFz4xL3Au1B4nHrG4QsqswOlSRdrDew70xk+cjEYdJraA2ra4J9pt2quf6k4qPRERGrSXIWTXpeMWvqW3O/niqxhcuLOXGLbAMJ1fM2K9bRO8MjekYdN/TNhY3tY9zb61OdYZWPRuYydJNrDf7VR8tz3FJ6EkkkhG7wguqoWQ2IkfmxFxvWhZn1Xh9EazG5kZVKxsG0MwubnwKdmhtcV/A/FOWOSkuxlbWdb2YBtrMON6sXR3Q3qTB2HtWzEnj4t5NL6jxeEeMJArSFiPzHOhAoazAMf4qt/T0eLVtEpw/oKCLRsWba3p+76eaV6biuXY6fVfEnkxcEvz3LGWt9BsKCMQvfzTxuTXlsOf60s4S0IBAp0UkaacuLUSrEE34pOnY147Uoni1AI80ANr8il2tXtVJD0RZ5mpulWr2moWG2UsDbaovNzpiN97jT+/NSxS3FReZ4MyLa/e9RD8NckzMswSGN92LEfNh9KuXSPUqSL6NtJFyvyKzzqTBsJWWx2JpzpJpVxMYUElmUW++/2qslWz1ubBDL09yfizbMO+oUFmmFDbn6UdBCVJvzXJbWuQTbsKKPIKXGVoqeKys7ad7dviuRYA6j9Ks8eEuqnsRe31pf4VRZu61Db/AMxpUQ2SZcS+pv4d+fmrPQ9gpLeaeRr1DFmyvJK2R+NydXOobHv81CYnp5r3VSbd/wDOathrwoFsfUzh2KWOnZ5HhIWLTG7Es4/T40qOSDQ+b5T6JWfHasVIx9MCND6SW3R2Xz/3V8qnf6nYy2HEWhzruwcGyr6e9mPzT8cm2og9R5Jpsjen8wvhlLlN3YjSAgAJ4txe9RfWeWrMgbQzMLKmk7i58cEVAZVA+KuqbKii/O1zfjz81Z/wKzJ6bhiABwxB243qS+SadnVx41KL8qihtlU4gllBT04yI3QuCy3P8v1orLmdJAmv9bKPZpLBiPy2GvvvbapPqrJNAR4Y1RQh197kcFr81U5c0eWTXIbkBQCRbgWFtPcCtcZ8loySi8cvmLXjMIyuwMWk6LmGUfl+wjU+sNbUbE/erl/pyDfEERaI3dWVrkhtuFJ2KjyKquE6dtCk00wSAuCPVJfXddiFXjfkHtWl9PYR4cJGkhjLKDb0xZbE3Ww+hpWaXy0Im/BIGS7WHbvUdjupoFOjUCf6A05muoQSKo3ZDuL3HxtWVS4ncDcdrHyNqxN7o2dD0Uc6bk+xrGGmBW4IINFQt2FZXmvVkgVYYwyEW1MOTtR3TXVs/rqjnWpIG/O/einY3J8KyRg5mlFdq9GRXJ5Ap9xsL80zHiFf9BuOLiocbi6Db0ho+9KtTM2LVNmNWKDhavCvBwdxwaS21AIo121xTYrxBtsagaAsx6chn3dbH+YbH965lPTkGGOqNPcdtR3P2PajMOx7inVaoNeXJx4XoGxo9RWS5FxYkGxH0NMZOswjtMFVlJC6ST7BspY92NFiPc+adZrVL8FLpUermj9qWB3rtqBWxIAO1LUWpp20reuYTFCQXFEFD5rwr16S/wAUAHQu9ZJ19jWxOYLEGUIlkT8z2M3LlrbAi9vsK03OM29CFpRG8pW3tQe7c1AL0THIZndV9OdQ6xGOzxs1ix1je/kU/E1D5mMg6eyBwWQfhvckjN7SvACkE3BopBax4JA7d6lcRl3pxqgFlWwUfA80OYGdhyBwR/akybk7Z28c1xI7EQa42Bsyk2t5qs4no6OOWNRNeMv+ZcreEtshYf5xV0//ADneQxxrqIP2A8sf+KexfQrPjkciP8NoX1QRvIyXtcfWxv8AFNwy4t2xHVZYpL3Csn6Lw8MPouDMCyudfGoDlQP0ip917W+lBTZmFawU6R4324oks1gCtgbb3/y1Lk3LbOc07H8M3t/oapuZ9JLIXeMWNyCtu/kVao23sTt2HelmZrbVWhuHLPBK4GQYrJpPV9wI7DY1aul+l5EZZpU0gcA7fS/xV6V7/qAJ5ta9qhs/zgBJVVlaVFuYwbkA8EiilSN+T4nlz1iSq9EV1VnntMa9zY1WFzuX8sxiVUSQGTR/KOb+V80CEkxDDc3O55sDU90ngHjlmZw3sA9ptvcf2o4tPk/Bpz4MeLAoeWf/2Q=="/>
          <p:cNvSpPr>
            <a:spLocks noChangeAspect="1" noChangeArrowheads="1"/>
          </p:cNvSpPr>
          <p:nvPr/>
        </p:nvSpPr>
        <p:spPr bwMode="auto">
          <a:xfrm>
            <a:off x="15587663" y="-744538"/>
            <a:ext cx="2286000" cy="152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02260810"/>
      </p:ext>
    </p:extLst>
  </p:cSld>
  <p:clrMapOvr>
    <a:masterClrMapping/>
  </p:clrMapOvr>
  <p:transition>
    <p:pull dir="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51263" y="170412"/>
            <a:ext cx="7634200" cy="1328730"/>
          </a:xfrm>
          <a:prstGeom prst="rect">
            <a:avLst/>
          </a:prstGeom>
        </p:spPr>
        <p:txBody>
          <a:bodyPr vert="horz" lIns="91440" tIns="45720" rIns="91440" bIns="45720" rtlCol="0" anchor="b">
            <a:normAutofit/>
          </a:bodyPr>
          <a:lstStyle/>
          <a:p>
            <a:pPr algn="ctr">
              <a:lnSpc>
                <a:spcPct val="90000"/>
              </a:lnSpc>
              <a:spcBef>
                <a:spcPct val="0"/>
              </a:spcBef>
              <a:spcAft>
                <a:spcPts val="600"/>
              </a:spcAft>
              <a:defRPr/>
            </a:pPr>
            <a:r>
              <a:rPr lang="en-US" sz="4500" dirty="0">
                <a:latin typeface="+mj-lt"/>
                <a:ea typeface="+mj-ea"/>
                <a:cs typeface="+mj-cs"/>
              </a:rPr>
              <a:t>O</a:t>
            </a:r>
            <a:r>
              <a:rPr lang="en-US" sz="4500" kern="1200" dirty="0">
                <a:solidFill>
                  <a:schemeClr val="tx1"/>
                </a:solidFill>
                <a:latin typeface="+mj-lt"/>
                <a:ea typeface="+mj-ea"/>
                <a:cs typeface="+mj-cs"/>
              </a:rPr>
              <a:t>ptochin </a:t>
            </a:r>
            <a:r>
              <a:rPr lang="en-US" sz="4500" dirty="0">
                <a:latin typeface="+mj-lt"/>
                <a:ea typeface="+mj-ea"/>
                <a:cs typeface="+mj-cs"/>
              </a:rPr>
              <a:t>S</a:t>
            </a:r>
            <a:r>
              <a:rPr lang="en-US" sz="4500" kern="1200" dirty="0">
                <a:solidFill>
                  <a:schemeClr val="tx1"/>
                </a:solidFill>
                <a:latin typeface="+mj-lt"/>
                <a:ea typeface="+mj-ea"/>
                <a:cs typeface="+mj-cs"/>
              </a:rPr>
              <a:t>ensitive </a:t>
            </a:r>
            <a:r>
              <a:rPr lang="en-US" sz="4500" dirty="0">
                <a:latin typeface="+mj-lt"/>
                <a:ea typeface="+mj-ea"/>
                <a:cs typeface="+mj-cs"/>
              </a:rPr>
              <a:t>A</a:t>
            </a:r>
            <a:r>
              <a:rPr lang="en-US" sz="4500" kern="1200" dirty="0">
                <a:solidFill>
                  <a:schemeClr val="tx1"/>
                </a:solidFill>
                <a:latin typeface="+mj-lt"/>
                <a:ea typeface="+mj-ea"/>
                <a:cs typeface="+mj-cs"/>
              </a:rPr>
              <a:t>lpha-</a:t>
            </a:r>
            <a:r>
              <a:rPr lang="en-US" sz="4500" dirty="0">
                <a:latin typeface="+mj-lt"/>
                <a:ea typeface="+mj-ea"/>
                <a:cs typeface="+mj-cs"/>
              </a:rPr>
              <a:t>H</a:t>
            </a:r>
            <a:r>
              <a:rPr lang="en-US" sz="4500" kern="1200" dirty="0">
                <a:solidFill>
                  <a:schemeClr val="tx1"/>
                </a:solidFill>
                <a:latin typeface="+mj-lt"/>
                <a:ea typeface="+mj-ea"/>
                <a:cs typeface="+mj-cs"/>
              </a:rPr>
              <a:t>emolytic </a:t>
            </a:r>
            <a:r>
              <a:rPr lang="en-US" sz="4500" dirty="0">
                <a:latin typeface="+mj-lt"/>
                <a:ea typeface="+mj-ea"/>
                <a:cs typeface="+mj-cs"/>
              </a:rPr>
              <a:t>Streptococci</a:t>
            </a:r>
            <a:r>
              <a:rPr lang="en-US" sz="4500" kern="1200" dirty="0">
                <a:solidFill>
                  <a:schemeClr val="tx1"/>
                </a:solidFill>
                <a:latin typeface="+mj-lt"/>
                <a:ea typeface="+mj-ea"/>
                <a:cs typeface="+mj-cs"/>
              </a:rPr>
              <a:t> </a:t>
            </a:r>
          </a:p>
        </p:txBody>
      </p:sp>
      <p:pic>
        <p:nvPicPr>
          <p:cNvPr id="15" name="صورة 1" descr="http://student.ccbcmd.edu/courses/bio141/labmanua/lab14/images/pneumoind1.JPG">
            <a:extLst>
              <a:ext uri="{FF2B5EF4-FFF2-40B4-BE49-F238E27FC236}">
                <a16:creationId xmlns:a16="http://schemas.microsoft.com/office/drawing/2014/main" id="{C577B42D-DBA2-48CB-8898-960D8E774E58}"/>
              </a:ext>
            </a:extLst>
          </p:cNvPr>
          <p:cNvPicPr>
            <a:picLocks noChangeAspect="1" noChangeArrowheads="1"/>
          </p:cNvPicPr>
          <p:nvPr/>
        </p:nvPicPr>
        <p:blipFill rotWithShape="1">
          <a:blip r:embed="rId2" cstate="print"/>
          <a:srcRect t="7405" r="-2" b="2080"/>
          <a:stretch/>
        </p:blipFill>
        <p:spPr bwMode="auto">
          <a:xfrm>
            <a:off x="149055" y="2410448"/>
            <a:ext cx="4352493" cy="3890357"/>
          </a:xfrm>
          <a:prstGeom prst="rect">
            <a:avLst/>
          </a:prstGeom>
        </p:spPr>
      </p:pic>
      <p:pic>
        <p:nvPicPr>
          <p:cNvPr id="10" name="Picture 9">
            <a:extLst>
              <a:ext uri="{FF2B5EF4-FFF2-40B4-BE49-F238E27FC236}">
                <a16:creationId xmlns:a16="http://schemas.microsoft.com/office/drawing/2014/main" id="{12B4233D-F6B5-4E18-ABB4-CE1D135910D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 b="10616"/>
          <a:stretch/>
        </p:blipFill>
        <p:spPr bwMode="auto">
          <a:xfrm>
            <a:off x="4642450" y="2410448"/>
            <a:ext cx="4352492" cy="389035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6" name="AutoShape 2" descr="data:image/jpg;base64,/9j/4AAQSkZJRgABAQAAAQABAAD/2wCEAAkGBhQSERUUExQVFRUWFxcZGRcYGBccGxkdGBgXHBgcGxoYHCYfGxwjHBwcHy8gJCcpLSwsFx4xNTAqNSYsLCkBCQoKDgwOGg8PGi8kHyQsLCwsLCwtKi0qLCosLywsLCksLCwsLCosLCwsLCosLC8pLCwsLyksLCwsLCwsLCwsLf/AABEIAKAA8AMBIgACEQEDEQH/xAAbAAABBQEBAAAAAAAAAAAAAAAEAgMFBgcBAP/EADcQAAIBAgUDAwIEBQQDAQEAAAECAwARBAUSITEGQVETImFxgRQjMpFCUqGx8AczwdEWYuEVkv/EABoBAAIDAQEAAAAAAAAAAAAAAAEDAAIEBQb/xAAsEQACAgIBAwIFBQADAAAAAAAAAQIRAyESBDFBE1EFImGB8DJxkbHRFCPx/9oADAMBAAIRAxEAPwDab2pEjV4tTcjVCxA5zEEkSQE3vx96Jy2fEO0vqIqKrARsd9ank/28UzjJNb27D/iicBi1ddSMHF7XB7jkU1Idkk+KTJVHr2IW44uaAxOZJEAXYKCQBc2uTwKGybOZZWkEsDQ6G0i5uHG+4/zvQcXViIp3aILrLIZZinpymI3vYX3+dvFSGa59Lh4bCEvpiWzsVVGbZdJvvqPipHHzxkm5Godri+/9qgsX1fh0d4MR7tADFnW6A7Fd+58UY8nSq0ja/mitFdlk9Y6MMBFdXGhJBGplt74yBuxXc3oHFZg8UaxvbUp0tdr7/XvVl/8AMMGjMXiEdnVkYJf1NY/3FIHeqtnWY4eWeR0uVQ31Ec37juaZNSa/To39FOKm1LTCxgPVUtrAI3vvt8GrV0fiTG6RpdxIz+owBITSvtub7XNVEx2hDRyAiWxNuRbgEdqsXQWHf1tQOyghrHY34v8A3rGtPZv61KeCT5a8F9nBtSYhfmuPN2NIY/NXPLpaCC1IMYO/ehsweVYyYlVnFrBm0i3fen1mBNtQuACQCDa9QlDycU3MTSi9c01Co18123xXSu9etRsI1isMJEZP5lKkjkXFqz6PCvlkojWUTBo2EUTXBZwbsbqNtuPNaMNqi+osj/EoApVZFPtcj3KD+rSw3UnzVoTrT7DMcknTI7qmCPF5b6n5qhV9VQos4K8jS335+tVrF9GR4lIJ8OCBMiAqwW0d+ZCNrtt25q6ZAmIECjFaVdbrZWJugFgSbm5rN8NhYfTxMg9doUmREkjYtIxDXAZTsBvzT4eUn2f9l8cnF6ZJYXDxwYiYTSE+iRGrEqFYMNlKr45onODBJA5dVkSO40jfcdtu9UbPphFMD6scsplLuFU6L32135bkEDimsRnxliMepFLSb2/LADG97Da4O30q0sV07N+PLb2QGbFp2MhsOwX4HA/ak5XgWl0qqsTufaPHzUrjslctaO0oVgLgjbzerJlEKYeEMRa5Ia4028fvSZSpWjox6eLyOT9t/V/0vs/YRnGGcYdIl/8AU72ax/i43/w1x+op/wAPERKmoSWuyhrWGxuL2H2pWDx6v7tiCTyO17EWqw9LrBqIVFHb9I3HYfvUjla1JE6np0o849qNKcUHjpdKkkgbcnan4muTTeZ5cs0ZR11DY2+RuKWjzHZ7KdjMMSyyKuqWMkqpcBTfyO5A3p583/BmKPRGsTGztv8Arbc2A+29dy+EQgxBQPeTckk7/WjlWIgl9LJzvYjxTuXh7NmSKfcgEnxGJhd3WBgZB6KSMN2U76SDvVnx/wCI9EGER+r7bhz7Rf8AXv3tUPmcWFi9ONIXJjV5EEfY87k/xE8VBYOd54lgaOWQRapNRmCupOo6ZR2XbbvV2ufzePz6iktUgbPNOIxUh02G/qMshYtFFbU0YGwNx3pyaCKf24edyZ4wI4J0un5ZsSW339pI+9MYDFyaCg1KhjsBhxGAdbjVb+I2/it4rseWLDLMk0k8U8TqytGQyumwAGq3uINzb5pr19vz/Bsb7Edn+AEeu0jHQEbUrKYhJaxjCjcDm3i1D4FIynpsIGkUalmBc3El7ppA/wBwHi9RmPZpHeSNBJGjMzsqELudtXzvxQYcoV9Jz2vpOnfe4N+Ks9aGxdq/z8/wv/SmdCVYoZkAjb8sSEWJccLt8dzWj5bgkhTQo0i99vjzWL4SR8NIh1aRDIGt/uf7ie1v/bfmthybFGbDwu5VmZAWZQQCe9geKx5oK+SKZnOuLeiTUeTeuTN2tQ4Sx278UJnHUK4QKZVYiRgq6d7kjx2A80lK+xl429BuLwy4iNonB0sLGxINvgihYcow0EwlBCOyiIXfY+Nid2255qp4nqb12CyMIwAbrGxs99rMeRbkWqDx00ckrs5Y7C13J0aRYFfB73q/Zbf8G+Hw/NLXY07Ls2indxFIHMZ0sO6nfkH+9H996zfLeoxBhgYREsuuNWaS/wCYpNgSw5b5rQ4or7mhJVtdjHmwyxS4yHAe1e1X4ppW5pSXv8VQS0eYkUnX80Q63oaRbGoROxWr96BBMaSDDxxq51MosFUv5a3zRRi2JvTDzhf+6KLpIrDdApi4kbFoMPMHdnEBAV9R/UebE/FZ31v04YJoooI3IC2DWvqNzzbk1uyOCPrULm3T0c0ySFSWi3UhiN/kDmmLI1K2MxS7xkULJcmd4GjKIGRQCSNiSvt3HFjsRRWN6dLw6Z2RvaupUuLML2YHnirfjcG1hpFrk3Itz5I70BhMpYbMxZ7WLAW1G53I+m1UcrOnHMvfXsZtjMN6bbXI37cVK9IY9jJawA5+tTuY9OuZLAFr7bD/AC9dy/oeVXBGpT31VSM/c62frMc8NNovqz2b44o1TeqVmnWAjuFW9ja57/SpjpvqFcQgYbC5Ug8g1d6PMZOkyRhza0QP+o+B3iMRX1Q4IU7357f91R43j/23WQBVJdg2m6KdWlACQWB2NaV1dFH6kJclLuLuP5VuSD8VEYmGPD4uKSNUeCdRHHECoVCRcsNXOr481qhNqNFsbXFWQGU7ywRWEqzzDE2jkYOgH6VYHxzzUjjM9EGMmkeJ1jnYxmMRr+YQN3vyfp3vUtlywSyRzvhvQdlaMbaWTTcX7AbbA2qGODhiGkYmaQOJFQ7MW07uUdb6WHjvepak+xFV7B5sRh5fT9PD6YUQofadTeoTsCDddxfUaHzSTXFhydFkQGGISEsqqSJHeS25FrjepTKp/TXFBJMMhkgBQOD6hA49S/J09t9yKJwORCdI2OKjRPTiKxRoqsjE7rZt9LWP1vVr49+33I5K+xmmMhlTX6QYpJb9JOnSW9m/BJI5+KDGAlcaivuYEG54ZOSfBIrasdFhIppCSyNPoTSf0XXj0xawYXG9RMXTMK5gkR1NaMSNqU3ZkPtLScH6VX1L39yylF9yB6L6VnnZZtZCqYyGkGpWBBDFPkcb1qeSZaIIFj1tJpv7m5IJJH7Uy+YxQjf2rbYAC32FRS9ZxEndh8WP96zym5hePLlXyrRYY193O16qHW4DzoSp/KRiCPnmrNBOTb53oXPMOHGoAnaxI7A/FU34J07UMqckZRC13Zr8b70C2PLSX7k22q6YzpkXPpkHa30qKTJIomIZ7SbbfPNqK/Y9Uurg1aY7hsvdEZ5ChC2dQ4JQFeCdO9aVkeC0gSLIWEnvdb3Uu4Xdb7qu2wrOMDiZEjRbjS76C6e47k7EH471omXYcxRKmtmK7am5PjiryTiqPN9bL1JWSLLYk9qHxzEL7bX/ALUjFljYDinmhsLHvSznrT2O5fiCye7kG1/NelB5qKxOInjkZlRWhWMnSP1lhwAKMw+PLojMpQsoJU8r8GpXkjg07QQ4FDSoK7LifFCNPc7C3mikGMWLkmI4/vxReHlOkee9Rr3rkmYiJbsbCjRZxvsSiIDe9OJh9yxtQmR5gs8KyqCA1/1Cx224qRDVRqmJk2tHFjF79/NLvXL16iKbMgzjCpJKzRMxGq4B25qy9DYdFZ01XsA3P7mqricOylj8bbG4+lSH+noP4gEki4Yf0qkn5PZ9RC+maT7I0zF4COUfmIr7EC4vYNsf3oLFZKhCARppiH5Y0g6D2Ivxai4pDa1VzNlZJxJJM7aWHpRr7QtxZtf8/mmr9zy2KEnKkU98PM0LNiXmZE1EJpvLr1+1zfYKPk1JQTqYp43/AAwjCkRhTeViBeRgqm+sjm1t6NfO/U9SNiHFirrbkHnelplGHkw8OgHCNG11aO2sb7i/e9aPVT/V7mrJhlHYxh+nJMRCjI0CMqxj1yl9S8hdLEkFRa5PNTmMyknFiULGdSgSkg3OgewoL2FjRGC6bwximRdRWc3kuxufoe1SiwBQqqLAAKPNhsN6TLJ7Gdz+bZG5JgZWW2NEUxjfVE2kXA8/BFH4vFAkjt/eiJVsB81BZ5NawAIpd3tkxR9Seiq9UT6nsCDba1+KrM3t2uS2oWFTWZQa23sB5p7IcgV5PeSfFUbtnq8UoYMW/BZ+k2c4ZdySGt828UZnmCZ4mCyGImx1LztyPvXcgxUavJEoIaOxII7HuPNez57Kf3q6tM85J88+vLK9/sRgyTNI2kCxAHc73He232qMaDDzvrYe4nVuPtURicx1Mx33OwvQEmZ7ntYbfNW5O9HoMfQXHZoWTYCKEWTueKt+CA035N9/rWW9OZszrpJ3Hf8A+1o3TjExNv8Axf1tQe+5xPiHTvFpkgFF6RIv3qCzfNWia5D/AKlB0rqvc+Ow+aKwGOYySKdOkadBDEkg86h23qVqznvFJKw25tUZnMkojb0dJe1l1cUbiMRpBqq5d1OyySriGUNa6xqt9IHfV8+KMV59huKEntIak6xIUsUBCArI5OlRIB+keQT3rmWdW6mjV4rah7nU3VfHPNAdQNDiJEfSwUA+0EaWv/MPPzSMsy1je3xt4+lFzj4R1I9LH0256LHjepIoy497NHp1BFY7Nwb8UbNlseIULKmtfawBuN+RxQv/AI7FJ6jM0l3VQQHIUFOLW+RRHSWVzxLJ68vqamBXvYf/AGrOqtdzlzainRPRg+Nqc1fFeFLApRibPV2kk14moAiMwyFJQy6QD5tQGTdFtGwZnCgHZV535uxq0k01p3vUas1x6vLGLinoBxGG0Eab2uDzc89ye1VPq7HhJEBJLOQFHyb7/YAn7VPdU9Qx4VfcbsQSqd2sRextYc96q+c4Vpyk1gwjb8yMEEpqXcMRwQO/zTYx7OXYd00+L5MgsxxK4e+qdUV0tyLhj9aOyHFEobkkLdbk8272qQTpPC44FkZTtexJNyLWNgedrXU996jshyNkxbR/pCoylSSd9YN9/ItRlTVHUWWM5PaotfTGYgyBQ1yeRVrNiR8VSel8ciTjDrCBGWaMPyTa9wb8jnvferXhSfxjoTcLGSL/APswP9OPoBSdeDj9Y16lo9m2I9MBj/Mq3PC6mAJPwBv9qrH/AOeRNIseJ9ZGb1CLBrA3GjVfbcg3FSGOx2t44kiKxRTourc3Ktpsb+b9yTReZe3MIANgV3A2B3fnzwP2op0qEwyODtFamysk+5T8f8WqX6fyJo/ewOog2B7fNSeMzn0sSIxGCrMupt73ewFuwHFEMGOKMV/YU9TvfnSVv4J3/cd6rRqyddOceJ4QAjYWPmqZ1ripY8JI5ZXDSWUp2UDue5vUnm/VEpxUUQRVw5ldHckA+0EXuePtvuKh4sJGTisMZlkhAEqAbAAADSLeSQT9PmnwiqUvqDApaZnBxrML/e9IgJJtvvReiVpWV4gI+xFr27E2Pf6bUvpc2nnV+E0j6g6u/YkeKtKFdj2kOqSjFP8AU9e20n/daJXAYkQ7Ffkkm3AO1adlmIMEELHf8Qw2/l1IWH14tWfYDNDmEmkYYJBHHJZwefaLX+dtuatnVmJX8Lho1cK6qhAvuB6RF/8AilcdUeW67O8868BWZY65/v8APxTWA2kDqQFP6rnjbt5oLrPNxBOrBAxYH4AVSL227k0Hj81jw8gYQrI0gbVdjbSLXFuBfa/0qUl3LLH/ANWvYs+NwUkkiekUMLKwk5L6jxYg2AFVSLpuSJpYyXIiBJewtLq4APO1H49sRg2hOFgBWclpIkbYsrp7hq3AKmxCjtVxhMzsVmjhWNwRp1Xb+1jfxRl8txXYwQzywszN7KBte9tqJwuYWUGx1AG29tu1/pUxB00kmMkhDEJGzMR/6kLZQfqx+w+aDxs9sQY/S/L1sqsPKX/z70lKjsrq8OWoncNmgcmOTdZhpax89xbvVl6dgcRrrdTzoUKVKoNlDX3J2qqdNZa0uYlbERxhXJ3HFrD7ki/wD5q+wtM8rrJCoiNwrBhq24Js19+drWpluqOZ1zhGfGH3HlFcZ6Gy6e8sqFlMkZsqna4tfUfJNwDYbW25ocTTtMiyxhAFc3UizcAfttt9CRVTmB4enBTWilA0SDrUkV01w1CEfneBaWNgpCsQQG0glb881SYc4lw8kRlPpw6nEwkTW8mgbuPTFzqBH7Vbz1FHFJIkuokP7bAbLpXbkd70Pic6wUgIeJ2BBG4Hfx79j8irRlSobHJSpkflLZYjiWIlWRNXposmm0l2U6SoGo79+TvTHRmLfGYuaco8aMv5esD3KHAB8ixB5pOHhwUUweJZTZFj9NyWTSDubGQ3a3HipnC4mZTHMkZk1RaTbzrJ4Ubdu1ST9g+o1tMXhoMLFIZDISUdyEsdnOoNta53Jt2F/wBkYDPUGJeaQ6FdLJsTsGAH6QfBp6HCRLGZsQgQlmY6ybDUxsCL279xRs+CR2BZENthcA7c1Qo25bYD+IX0Nd/b+J1XsePWvfzx2pnMM0ibGQyBroo3Nm2/X2tfuKl5IF06dKlP5bC37UzJgYWUqEVb23CrcfuPqPvUK8WA4vGo7ySK10D4U3sf4Wa+xF67i+oo1xSypd19PS1gQQNRO1wONqMk9IKV0IFJuVsNz2JFQXUhkSENhcKJW1EFFOlrFWW/tte1/wCtFIuoPyQ3V2d4Z5lhgPquWMhQggJfctuo+Tyf1H4tnGc5ucPjX3LRkBXVbjQbAhQeL7X+as2eHFKIwcKsQ9NVZjcyC3kkWP8AYVV4MOdL+qA7O+pi22w7Dybc1qjJKlB9js44t4YqP81r9vrf8HMLjsL6jO87iOQbr7mYW4ttcb9rGpzpJ8GNamV1DAWY3Y8tclQD5HPmqxFlcZOrQBftvYD6cVJLgY24jjvpOrhdhxY9jVpQt3VFcOXIrdr6d/P57Gh5BjcPhsGmHVz6skTWfTyQG8ceKYzvOBMmGZZUKhApQIbkhSt9ZA79r1IZaEihXENFdohrXSAxA0WKfT5oXPnWaPD+gI4nnuVV4xdQBZgCBbnv3pSj7fdmWesjX/pG9fZ1FI/qRsGCoynZgN9PkDxQWZ51HidBi30o99j3025AvxTmV5Hqk0aYxEAwdV393gm3fm1X/IenIFUaY1C2sdhc/BPikzVM3Sy+lj2Q2K6uiM2EvqfQz30qwsCF7kD5/ap+TGYT8QuIM5Y2GlQGIUgWvxcbdv70VF01h0DkIDqJPuCm236V22X4oLL8FhZdRhCPpYo3JAbkix2H2oPZyJyU3a0MR5useMkmS7xtYMQCDuL8Gx20/wBKlsDNhXlX07u2tnA0myFh7m3UfPc7uftWhmazPLDh4yjwFtR02HDJqFiL2v3+tU3LOtMWcTFFh4DLLGTGD6jaXAJudO21vJ7XpscVp26f7C69maDj+p4sPj2JZdPsiYdwxAIH12+9P4qDCOxf8S6qSSUBa+9+Ba4+lqGwPR0MYZplMkss3rSXN7N2G2xA8VLjJIQ19A897f8A83t/SlOvBGl4IDLcPhzq1Tujhzoc33UWsTtYHnuDvUxPmqyPh4o2aUo2pnt4Rl323554+t6ImyeEj/bXbxt/VbV3D4BE/QmkdyOT9TyfvQK1YUz2FJMn2psix2phpPdRLqJLtSTSjQeZvKsZMKLI+1lZtIPnep3FIeMY8D9qQ+HB2IFvpS476RqADWGoA3ANtwD3rpNAIhYgBYKBbjYUpW2rgeu8cVAgj5cHYFyWWxGg20EkggkdyKMZa4GrmvaoG2zzt2pjTfixpyQC1yQNqCnb+EHY/FQvFWdmw68saLwUa2sBsLVGYnGWOhuPPamYsWAbAnnbe1Ed6TlEj+vMjMpV4/8AcQbKTZTfm/2rO8dgZdAvCVI31Mbhbc/atjkT1Bzc/wDNR8+Qlm021C2/i3erRnXdGrp8/CDg3S8mHNNdiW78kc/Fh4ojKMG0swX2kWJOprLsLi5rSZujBBO0hjikidgoF7NGunncWJJ2tQ+GxuBVRG2H031L7gL82NyOxFbPWSWiihLK7jsL6eyWaExMjoI5BeZBdhxZfTPin4sMzxJbEs/5jJrMellG4su3IPenXz+GIwwi4VhoTSpsLbAHwaMwWPWZZUjJDwnT7hYXI5+azylJ7K04vZEYST05pUMQQalZpdQCsuwZiTtq+PmrssYCDTxUBk/TMjJfFz+uCrq0RUembnY8XuKsWgBQqjYAAAdgNhS51ejPkyOToqXV+aywmJhMY099wE1XNvb9r1Vss6ldCpiiIxTJpZm2ja7XLaNhrNtzVk6/y15YVZCfym1aR3+ftWbZlPiQyM97/wANx572He3NPhTgq/P9NOKMZL5vz88fUsWVdaSQSz/iUaQT3BQsBYnYn4BG1SXQnT0GEl9WdlWXURFZtQs42vbv2rP88eRyHNySBv8ASjMmziQMEY33FvPxQc7j8vnuaX0K5tSuvD/o3WZDuO9dg/SAebb/AFNER7ohO50Lc/NuaAjn9xBPHmsxyPoGEbea4RXBJeks9Qqcah2Px96fkFwKZKHzRGRJQmkmm5nApaGoJOAV41xUsa5qoEEMLVz1ewrsik0NisWIkLHewJIHxUGRjbpD7Dvf7UpMNtzVC/8AMpNZJ0gHhe9XLK8b6kauNtQv/wBihe6NWbpcmGKcjuJXTyL/AN6AxGI7/H+b1MYpNQ2qr4y4J577UQ9OlPuKbE+dyKGnm8/WhnkP1prEweoujUyHyOah1I40g6LM3SxXbtVhynMWK3YXv89x/wAVWYcPcqg3O25/5q6YTLljTT3tuaBi6t44qq2VDqvqTS3pg3B/Vt/aqTmOL8De458Va8VBqkYEXIJ3t/WojHZOCxttQb2dno/SxxSoEwEyRXxBeQ7DUo3G3gVoeUZtDKto3BbSrlRyA3F6pmFyG6JbSWaQe0uEuL78/q2/hqSyBxg8VLFiEAle7+sAFRltdVubC/8AzT1HlG/Jy+ulFz4xL3Au1B4nHrG4QsqswOlSRdrDew70xk+cjEYdJraA2ra4J9pt2quf6k4qPRERGrSXIWTXpeMWvqW3O/niqxhcuLOXGLbAMJ1fM2K9bRO8MjekYdN/TNhY3tY9zb61OdYZWPRuYydJNrDf7VR8tz3FJ6EkkkhG7wguqoWQ2IkfmxFxvWhZn1Xh9EazG5kZVKxsG0MwubnwKdmhtcV/A/FOWOSkuxlbWdb2YBtrMON6sXR3Q3qTB2HtWzEnj4t5NL6jxeEeMJArSFiPzHOhAoazAMf4qt/T0eLVtEpw/oKCLRsWba3p+76eaV6biuXY6fVfEnkxcEvz3LGWt9BsKCMQvfzTxuTXlsOf60s4S0IBAp0UkaacuLUSrEE34pOnY147Uoni1AI80ANr8il2tXtVJD0RZ5mpulWr2moWG2UsDbaovNzpiN97jT+/NSxS3FReZ4MyLa/e9RD8NckzMswSGN92LEfNh9KuXSPUqSL6NtJFyvyKzzqTBsJWWx2JpzpJpVxMYUElmUW++/2qslWz1ubBDL09yfizbMO+oUFmmFDbn6UdBCVJvzXJbWuQTbsKKPIKXGVoqeKys7ad7dviuRYA6j9Ks8eEuqnsRe31pf4VRZu61Db/AMxpUQ2SZcS+pv4d+fmrPQ9gpLeaeRr1DFmyvJK2R+NydXOobHv81CYnp5r3VSbd/wDOathrwoFsfUzh2KWOnZ5HhIWLTG7Es4/T40qOSDQ+b5T6JWfHasVIx9MCND6SW3R2Xz/3V8qnf6nYy2HEWhzruwcGyr6e9mPzT8cm2og9R5Jpsjen8wvhlLlN3YjSAgAJ4txe9RfWeWrMgbQzMLKmk7i58cEVAZVA+KuqbKii/O1zfjz81Z/wKzJ6bhiABwxB243qS+SadnVx41KL8qihtlU4gllBT04yI3QuCy3P8v1orLmdJAmv9bKPZpLBiPy2GvvvbapPqrJNAR4Y1RQh197kcFr81U5c0eWTXIbkBQCRbgWFtPcCtcZ8loySi8cvmLXjMIyuwMWk6LmGUfl+wjU+sNbUbE/erl/pyDfEERaI3dWVrkhtuFJ2KjyKquE6dtCk00wSAuCPVJfXddiFXjfkHtWl9PYR4cJGkhjLKDb0xZbE3Ww+hpWaXy0Im/BIGS7WHbvUdjupoFOjUCf6A05muoQSKo3ZDuL3HxtWVS4ncDcdrHyNqxN7o2dD0Uc6bk+xrGGmBW4IINFQt2FZXmvVkgVYYwyEW1MOTtR3TXVs/rqjnWpIG/O/einY3J8KyRg5mlFdq9GRXJ5Ap9xsL80zHiFf9BuOLiocbi6Db0ho+9KtTM2LVNmNWKDhavCvBwdxwaS21AIo121xTYrxBtsagaAsx6chn3dbH+YbH965lPTkGGOqNPcdtR3P2PajMOx7inVaoNeXJx4XoGxo9RWS5FxYkGxH0NMZOswjtMFVlJC6ST7BspY92NFiPc+adZrVL8FLpUermj9qWB3rtqBWxIAO1LUWpp20reuYTFCQXFEFD5rwr16S/wAUAHQu9ZJ19jWxOYLEGUIlkT8z2M3LlrbAi9vsK03OM29CFpRG8pW3tQe7c1AL0THIZndV9OdQ6xGOzxs1ix1je/kU/E1D5mMg6eyBwWQfhvckjN7SvACkE3BopBax4JA7d6lcRl3pxqgFlWwUfA80OYGdhyBwR/akybk7Z28c1xI7EQa42Bsyk2t5qs4no6OOWNRNeMv+ZcreEtshYf5xV0//ADneQxxrqIP2A8sf+KexfQrPjkciP8NoX1QRvIyXtcfWxv8AFNwy4t2xHVZYpL3Csn6Lw8MPouDMCyudfGoDlQP0ip917W+lBTZmFawU6R4324oks1gCtgbb3/y1Lk3LbOc07H8M3t/oapuZ9JLIXeMWNyCtu/kVao23sTt2HelmZrbVWhuHLPBK4GQYrJpPV9wI7DY1aul+l5EZZpU0gcA7fS/xV6V7/qAJ5ta9qhs/zgBJVVlaVFuYwbkA8EiilSN+T4nlz1iSq9EV1VnntMa9zY1WFzuX8sxiVUSQGTR/KOb+V80CEkxDDc3O55sDU90ngHjlmZw3sA9ptvcf2o4tPk/Bpz4MeLAoeWf/2Q=="/>
          <p:cNvSpPr>
            <a:spLocks noChangeAspect="1" noChangeArrowheads="1"/>
          </p:cNvSpPr>
          <p:nvPr/>
        </p:nvSpPr>
        <p:spPr bwMode="auto">
          <a:xfrm>
            <a:off x="15587663" y="-744538"/>
            <a:ext cx="2286000" cy="152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36876880"/>
      </p:ext>
    </p:extLst>
  </p:cSld>
  <p:clrMapOvr>
    <a:masterClrMapping/>
  </p:clrMapOvr>
  <p:transition>
    <p:pull dir="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52794" y="3388321"/>
            <a:ext cx="32004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923606" y="1637601"/>
            <a:ext cx="6858003" cy="35827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0935" y="857786"/>
            <a:ext cx="8300268"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0766" y="3071183"/>
            <a:ext cx="7432722" cy="2590027"/>
          </a:xfr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fontScale="90000"/>
          </a:bodyPr>
          <a:lstStyle/>
          <a:p>
            <a:pPr algn="ctr" defTabSz="914400"/>
            <a:br>
              <a:rPr lang="en-US" sz="1800" i="1" u="sng" kern="1200" dirty="0">
                <a:solidFill>
                  <a:schemeClr val="tx1"/>
                </a:solidFill>
                <a:latin typeface="+mj-lt"/>
                <a:ea typeface="+mj-ea"/>
                <a:cs typeface="+mj-cs"/>
              </a:rPr>
            </a:br>
            <a:r>
              <a:rPr lang="en-US" sz="3100" b="1" u="sng" kern="1200" dirty="0">
                <a:solidFill>
                  <a:schemeClr val="tx1"/>
                </a:solidFill>
                <a:latin typeface="+mj-lt"/>
                <a:ea typeface="+mj-ea"/>
                <a:cs typeface="+mj-cs"/>
              </a:rPr>
              <a:t>Final Diagnosis </a:t>
            </a:r>
            <a:br>
              <a:rPr lang="en-US" sz="3100" i="1" u="sng" kern="1200" dirty="0">
                <a:solidFill>
                  <a:schemeClr val="tx1"/>
                </a:solidFill>
                <a:latin typeface="+mj-lt"/>
                <a:ea typeface="+mj-ea"/>
                <a:cs typeface="+mj-cs"/>
              </a:rPr>
            </a:br>
            <a:r>
              <a:rPr lang="en-US" sz="3100" b="1" kern="1200" dirty="0">
                <a:solidFill>
                  <a:schemeClr val="tx1"/>
                </a:solidFill>
                <a:latin typeface="+mj-lt"/>
                <a:ea typeface="+mj-ea"/>
                <a:cs typeface="+mj-cs"/>
              </a:rPr>
              <a:t>Bacterial meningitis</a:t>
            </a:r>
            <a:br>
              <a:rPr lang="en-US" sz="3100" b="1" kern="1200" dirty="0">
                <a:solidFill>
                  <a:schemeClr val="tx1"/>
                </a:solidFill>
                <a:latin typeface="+mj-lt"/>
                <a:ea typeface="+mj-ea"/>
                <a:cs typeface="+mj-cs"/>
              </a:rPr>
            </a:br>
            <a:br>
              <a:rPr lang="en-US" sz="3100" b="1" kern="1200" dirty="0">
                <a:solidFill>
                  <a:schemeClr val="tx1"/>
                </a:solidFill>
                <a:latin typeface="+mj-lt"/>
                <a:ea typeface="+mj-ea"/>
                <a:cs typeface="+mj-cs"/>
              </a:rPr>
            </a:br>
            <a:r>
              <a:rPr lang="en-US" sz="3100" i="1" kern="1200" dirty="0">
                <a:solidFill>
                  <a:schemeClr val="tx1"/>
                </a:solidFill>
                <a:latin typeface="+mj-lt"/>
                <a:ea typeface="+mj-ea"/>
                <a:cs typeface="+mj-cs"/>
              </a:rPr>
              <a:t>Pneumococcal  Meningitis</a:t>
            </a:r>
            <a:br>
              <a:rPr lang="en-US" sz="1800" kern="1200" dirty="0">
                <a:solidFill>
                  <a:schemeClr val="tx1"/>
                </a:solidFill>
                <a:latin typeface="+mj-lt"/>
                <a:ea typeface="+mj-ea"/>
                <a:cs typeface="+mj-cs"/>
              </a:rPr>
            </a:br>
            <a:br>
              <a:rPr lang="en-US" sz="1800" kern="1200" dirty="0">
                <a:solidFill>
                  <a:schemeClr val="tx1"/>
                </a:solidFill>
                <a:latin typeface="+mj-lt"/>
                <a:ea typeface="+mj-ea"/>
                <a:cs typeface="+mj-cs"/>
              </a:rPr>
            </a:br>
            <a:br>
              <a:rPr lang="en-US" sz="1800" i="1" kern="1200" dirty="0">
                <a:solidFill>
                  <a:schemeClr val="tx1"/>
                </a:solidFill>
                <a:latin typeface="+mj-lt"/>
                <a:ea typeface="+mj-ea"/>
                <a:cs typeface="+mj-cs"/>
              </a:rPr>
            </a:br>
            <a:br>
              <a:rPr lang="en-US" sz="1800" i="1" kern="1200" dirty="0">
                <a:solidFill>
                  <a:schemeClr val="tx1"/>
                </a:solidFill>
                <a:latin typeface="+mj-lt"/>
                <a:ea typeface="+mj-ea"/>
                <a:cs typeface="+mj-cs"/>
              </a:rPr>
            </a:br>
            <a:br>
              <a:rPr lang="en-US" sz="1800" u="sng" kern="1200" dirty="0">
                <a:solidFill>
                  <a:schemeClr val="tx1"/>
                </a:solidFill>
                <a:latin typeface="+mj-lt"/>
                <a:ea typeface="+mj-ea"/>
                <a:cs typeface="+mj-cs"/>
              </a:rPr>
            </a:br>
            <a:br>
              <a:rPr lang="en-US" sz="1800" i="1" kern="1200" dirty="0">
                <a:solidFill>
                  <a:schemeClr val="tx1"/>
                </a:solidFill>
                <a:latin typeface="+mj-lt"/>
                <a:ea typeface="+mj-ea"/>
                <a:cs typeface="+mj-cs"/>
              </a:rPr>
            </a:br>
            <a:br>
              <a:rPr lang="en-US" sz="1800" kern="1200" dirty="0">
                <a:solidFill>
                  <a:schemeClr val="tx1"/>
                </a:solidFill>
                <a:latin typeface="+mj-lt"/>
                <a:ea typeface="+mj-ea"/>
                <a:cs typeface="+mj-cs"/>
              </a:rPr>
            </a:br>
            <a:br>
              <a:rPr lang="en-US" sz="1800" b="1" kern="1200" dirty="0">
                <a:solidFill>
                  <a:schemeClr val="tx1"/>
                </a:solidFill>
                <a:latin typeface="+mj-lt"/>
                <a:ea typeface="+mj-ea"/>
                <a:cs typeface="+mj-cs"/>
              </a:rPr>
            </a:br>
            <a:br>
              <a:rPr lang="en-US" sz="1800" b="1" kern="1200" dirty="0">
                <a:solidFill>
                  <a:schemeClr val="tx1"/>
                </a:solidFill>
                <a:latin typeface="+mj-lt"/>
                <a:ea typeface="+mj-ea"/>
                <a:cs typeface="+mj-cs"/>
              </a:rPr>
            </a:br>
            <a:br>
              <a:rPr lang="en-US" sz="1800" b="1" kern="1200" dirty="0">
                <a:solidFill>
                  <a:schemeClr val="tx1"/>
                </a:solidFill>
                <a:latin typeface="+mj-lt"/>
                <a:ea typeface="+mj-ea"/>
                <a:cs typeface="+mj-cs"/>
              </a:rPr>
            </a:br>
            <a:br>
              <a:rPr lang="en-US" sz="1800" b="1" kern="1200" dirty="0">
                <a:solidFill>
                  <a:schemeClr val="tx1"/>
                </a:solidFill>
                <a:latin typeface="+mj-lt"/>
                <a:ea typeface="+mj-ea"/>
                <a:cs typeface="+mj-cs"/>
              </a:rPr>
            </a:br>
            <a:br>
              <a:rPr lang="en-US" sz="1800" b="1" kern="1200" dirty="0">
                <a:solidFill>
                  <a:schemeClr val="tx1"/>
                </a:solidFill>
                <a:latin typeface="+mj-lt"/>
                <a:ea typeface="+mj-ea"/>
                <a:cs typeface="+mj-cs"/>
              </a:rPr>
            </a:br>
            <a:br>
              <a:rPr lang="en-US" sz="1800" b="1" kern="1200" dirty="0">
                <a:solidFill>
                  <a:schemeClr val="tx1"/>
                </a:solidFill>
                <a:latin typeface="+mj-lt"/>
                <a:ea typeface="+mj-ea"/>
                <a:cs typeface="+mj-cs"/>
              </a:rPr>
            </a:br>
            <a:br>
              <a:rPr lang="en-US" sz="1800" b="1" kern="1200" dirty="0">
                <a:solidFill>
                  <a:schemeClr val="tx1"/>
                </a:solidFill>
                <a:latin typeface="+mj-lt"/>
                <a:ea typeface="+mj-ea"/>
                <a:cs typeface="+mj-cs"/>
              </a:rPr>
            </a:br>
            <a:br>
              <a:rPr lang="en-US" sz="1800" kern="1200" dirty="0">
                <a:solidFill>
                  <a:schemeClr val="tx1"/>
                </a:solidFill>
                <a:latin typeface="+mj-lt"/>
                <a:ea typeface="+mj-ea"/>
                <a:cs typeface="+mj-cs"/>
              </a:rPr>
            </a:br>
            <a:endParaRPr lang="en-US" sz="1800" i="1" kern="1200" dirty="0">
              <a:solidFill>
                <a:schemeClr val="tx1"/>
              </a:solidFill>
              <a:latin typeface="+mj-lt"/>
              <a:ea typeface="+mj-ea"/>
              <a:cs typeface="+mj-cs"/>
            </a:endParaRPr>
          </a:p>
        </p:txBody>
      </p:sp>
      <p:sp>
        <p:nvSpPr>
          <p:cNvPr id="79" name="Rectangle 78">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43057" y="3385173"/>
            <a:ext cx="32004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AutoShape 2" descr="data:image/jpg;base64,/9j/4AAQSkZJRgABAQAAAQABAAD/2wCEAAkGBhQSERUUExQVFRUWFxcZGRcYGBccGxkdGBgXHBgcGxoYHCYfGxwjHBwcHy8gJCcpLSwsFx4xNTAqNSYsLCkBCQoKDgwOGg8PGi8kHyQsLCwsLCwtKi0qLCosLywsLCksLCwsLCosLCwsLCosLC8pLCwsLyksLCwsLCwsLCwsLf/AABEIAKAA8AMBIgACEQEDEQH/xAAbAAABBQEBAAAAAAAAAAAAAAAEAgMFBgcBAP/EADcQAAIBAgUDAwIEBQQDAQEAAAECAwARBAUSITEGQVETImFxgRQjMpFCUqGx8AczwdEWYuEVkv/EABoBAAIDAQEAAAAAAAAAAAAAAAEDAAIEBQb/xAAsEQACAgIBAwIFBQADAAAAAAAAAQIRAyESBDFBE1EFImGB8DJxkbHRFCPx/9oADAMBAAIRAxEAPwDab2pEjV4tTcjVCxA5zEEkSQE3vx96Jy2fEO0vqIqKrARsd9ank/28UzjJNb27D/iicBi1ddSMHF7XB7jkU1Idkk+KTJVHr2IW44uaAxOZJEAXYKCQBc2uTwKGybOZZWkEsDQ6G0i5uHG+4/zvQcXViIp3aILrLIZZinpymI3vYX3+dvFSGa59Lh4bCEvpiWzsVVGbZdJvvqPipHHzxkm5Godri+/9qgsX1fh0d4MR7tADFnW6A7Fd+58UY8nSq0ja/mitFdlk9Y6MMBFdXGhJBGplt74yBuxXc3oHFZg8UaxvbUp0tdr7/XvVl/8AMMGjMXiEdnVkYJf1NY/3FIHeqtnWY4eWeR0uVQ31Ec37juaZNSa/To39FOKm1LTCxgPVUtrAI3vvt8GrV0fiTG6RpdxIz+owBITSvtub7XNVEx2hDRyAiWxNuRbgEdqsXQWHf1tQOyghrHY34v8A3rGtPZv61KeCT5a8F9nBtSYhfmuPN2NIY/NXPLpaCC1IMYO/ehsweVYyYlVnFrBm0i3fen1mBNtQuACQCDa9QlDycU3MTSi9c01Co18123xXSu9etRsI1isMJEZP5lKkjkXFqz6PCvlkojWUTBo2EUTXBZwbsbqNtuPNaMNqi+osj/EoApVZFPtcj3KD+rSw3UnzVoTrT7DMcknTI7qmCPF5b6n5qhV9VQos4K8jS335+tVrF9GR4lIJ8OCBMiAqwW0d+ZCNrtt25q6ZAmIECjFaVdbrZWJugFgSbm5rN8NhYfTxMg9doUmREkjYtIxDXAZTsBvzT4eUn2f9l8cnF6ZJYXDxwYiYTSE+iRGrEqFYMNlKr45onODBJA5dVkSO40jfcdtu9UbPphFMD6scsplLuFU6L32135bkEDimsRnxliMepFLSb2/LADG97Da4O30q0sV07N+PLb2QGbFp2MhsOwX4HA/ak5XgWl0qqsTufaPHzUrjslctaO0oVgLgjbzerJlEKYeEMRa5Ia4028fvSZSpWjox6eLyOT9t/V/0vs/YRnGGcYdIl/8AU72ax/i43/w1x+op/wAPERKmoSWuyhrWGxuL2H2pWDx6v7tiCTyO17EWqw9LrBqIVFHb9I3HYfvUjla1JE6np0o849qNKcUHjpdKkkgbcnan4muTTeZ5cs0ZR11DY2+RuKWjzHZ7KdjMMSyyKuqWMkqpcBTfyO5A3p583/BmKPRGsTGztv8Arbc2A+29dy+EQgxBQPeTckk7/WjlWIgl9LJzvYjxTuXh7NmSKfcgEnxGJhd3WBgZB6KSMN2U76SDvVnx/wCI9EGER+r7bhz7Rf8AXv3tUPmcWFi9ONIXJjV5EEfY87k/xE8VBYOd54lgaOWQRapNRmCupOo6ZR2XbbvV2ufzePz6iktUgbPNOIxUh02G/qMshYtFFbU0YGwNx3pyaCKf24edyZ4wI4J0un5ZsSW339pI+9MYDFyaCg1KhjsBhxGAdbjVb+I2/it4rseWLDLMk0k8U8TqytGQyumwAGq3uINzb5pr19vz/Bsb7Edn+AEeu0jHQEbUrKYhJaxjCjcDm3i1D4FIynpsIGkUalmBc3El7ppA/wBwHi9RmPZpHeSNBJGjMzsqELudtXzvxQYcoV9Jz2vpOnfe4N+Ks9aGxdq/z8/wv/SmdCVYoZkAjb8sSEWJccLt8dzWj5bgkhTQo0i99vjzWL4SR8NIh1aRDIGt/uf7ie1v/bfmthybFGbDwu5VmZAWZQQCe9geKx5oK+SKZnOuLeiTUeTeuTN2tQ4Sx278UJnHUK4QKZVYiRgq6d7kjx2A80lK+xl429BuLwy4iNonB0sLGxINvgihYcow0EwlBCOyiIXfY+Nid2255qp4nqb12CyMIwAbrGxs99rMeRbkWqDx00ckrs5Y7C13J0aRYFfB73q/Zbf8G+Hw/NLXY07Ls2indxFIHMZ0sO6nfkH+9H996zfLeoxBhgYREsuuNWaS/wCYpNgSw5b5rQ4or7mhJVtdjHmwyxS4yHAe1e1X4ppW5pSXv8VQS0eYkUnX80Q63oaRbGoROxWr96BBMaSDDxxq51MosFUv5a3zRRi2JvTDzhf+6KLpIrDdApi4kbFoMPMHdnEBAV9R/UebE/FZ31v04YJoooI3IC2DWvqNzzbk1uyOCPrULm3T0c0ySFSWi3UhiN/kDmmLI1K2MxS7xkULJcmd4GjKIGRQCSNiSvt3HFjsRRWN6dLw6Z2RvaupUuLML2YHnirfjcG1hpFrk3Itz5I70BhMpYbMxZ7WLAW1G53I+m1UcrOnHMvfXsZtjMN6bbXI37cVK9IY9jJawA5+tTuY9OuZLAFr7bD/AC9dy/oeVXBGpT31VSM/c62frMc8NNovqz2b44o1TeqVmnWAjuFW9ja57/SpjpvqFcQgYbC5Ug8g1d6PMZOkyRhza0QP+o+B3iMRX1Q4IU7357f91R43j/23WQBVJdg2m6KdWlACQWB2NaV1dFH6kJclLuLuP5VuSD8VEYmGPD4uKSNUeCdRHHECoVCRcsNXOr481qhNqNFsbXFWQGU7ywRWEqzzDE2jkYOgH6VYHxzzUjjM9EGMmkeJ1jnYxmMRr+YQN3vyfp3vUtlywSyRzvhvQdlaMbaWTTcX7AbbA2qGODhiGkYmaQOJFQ7MW07uUdb6WHjvepak+xFV7B5sRh5fT9PD6YUQofadTeoTsCDddxfUaHzSTXFhydFkQGGISEsqqSJHeS25FrjepTKp/TXFBJMMhkgBQOD6hA49S/J09t9yKJwORCdI2OKjRPTiKxRoqsjE7rZt9LWP1vVr49+33I5K+xmmMhlTX6QYpJb9JOnSW9m/BJI5+KDGAlcaivuYEG54ZOSfBIrasdFhIppCSyNPoTSf0XXj0xawYXG9RMXTMK5gkR1NaMSNqU3ZkPtLScH6VX1L39yylF9yB6L6VnnZZtZCqYyGkGpWBBDFPkcb1qeSZaIIFj1tJpv7m5IJJH7Uy+YxQjf2rbYAC32FRS9ZxEndh8WP96zym5hePLlXyrRYY193O16qHW4DzoSp/KRiCPnmrNBOTb53oXPMOHGoAnaxI7A/FU34J07UMqckZRC13Zr8b70C2PLSX7k22q6YzpkXPpkHa30qKTJIomIZ7SbbfPNqK/Y9Uurg1aY7hsvdEZ5ChC2dQ4JQFeCdO9aVkeC0gSLIWEnvdb3Uu4Xdb7qu2wrOMDiZEjRbjS76C6e47k7EH471omXYcxRKmtmK7am5PjiryTiqPN9bL1JWSLLYk9qHxzEL7bX/ALUjFljYDinmhsLHvSznrT2O5fiCye7kG1/NelB5qKxOInjkZlRWhWMnSP1lhwAKMw+PLojMpQsoJU8r8GpXkjg07QQ4FDSoK7LifFCNPc7C3mikGMWLkmI4/vxReHlOkee9Rr3rkmYiJbsbCjRZxvsSiIDe9OJh9yxtQmR5gs8KyqCA1/1Cx224qRDVRqmJk2tHFjF79/NLvXL16iKbMgzjCpJKzRMxGq4B25qy9DYdFZ01XsA3P7mqricOylj8bbG4+lSH+noP4gEki4Yf0qkn5PZ9RC+maT7I0zF4COUfmIr7EC4vYNsf3oLFZKhCARppiH5Y0g6D2Ivxai4pDa1VzNlZJxJJM7aWHpRr7QtxZtf8/mmr9zy2KEnKkU98PM0LNiXmZE1EJpvLr1+1zfYKPk1JQTqYp43/AAwjCkRhTeViBeRgqm+sjm1t6NfO/U9SNiHFirrbkHnelplGHkw8OgHCNG11aO2sb7i/e9aPVT/V7mrJhlHYxh+nJMRCjI0CMqxj1yl9S8hdLEkFRa5PNTmMyknFiULGdSgSkg3OgewoL2FjRGC6bwximRdRWc3kuxufoe1SiwBQqqLAAKPNhsN6TLJ7Gdz+bZG5JgZWW2NEUxjfVE2kXA8/BFH4vFAkjt/eiJVsB81BZ5NawAIpd3tkxR9Seiq9UT6nsCDba1+KrM3t2uS2oWFTWZQa23sB5p7IcgV5PeSfFUbtnq8UoYMW/BZ+k2c4ZdySGt828UZnmCZ4mCyGImx1LztyPvXcgxUavJEoIaOxII7HuPNez57Kf3q6tM85J88+vLK9/sRgyTNI2kCxAHc73He232qMaDDzvrYe4nVuPtURicx1Mx33OwvQEmZ7ntYbfNW5O9HoMfQXHZoWTYCKEWTueKt+CA035N9/rWW9OZszrpJ3Hf8A+1o3TjExNv8Axf1tQe+5xPiHTvFpkgFF6RIv3qCzfNWia5D/AKlB0rqvc+Ow+aKwGOYySKdOkadBDEkg86h23qVqznvFJKw25tUZnMkojb0dJe1l1cUbiMRpBqq5d1OyySriGUNa6xqt9IHfV8+KMV59huKEntIak6xIUsUBCArI5OlRIB+keQT3rmWdW6mjV4rah7nU3VfHPNAdQNDiJEfSwUA+0EaWv/MPPzSMsy1je3xt4+lFzj4R1I9LH0256LHjepIoy497NHp1BFY7Nwb8UbNlseIULKmtfawBuN+RxQv/AI7FJ6jM0l3VQQHIUFOLW+RRHSWVzxLJ68vqamBXvYf/AGrOqtdzlzainRPRg+Nqc1fFeFLApRibPV2kk14moAiMwyFJQy6QD5tQGTdFtGwZnCgHZV535uxq0k01p3vUas1x6vLGLinoBxGG0Eab2uDzc89ye1VPq7HhJEBJLOQFHyb7/YAn7VPdU9Qx4VfcbsQSqd2sRextYc96q+c4Vpyk1gwjb8yMEEpqXcMRwQO/zTYx7OXYd00+L5MgsxxK4e+qdUV0tyLhj9aOyHFEobkkLdbk8272qQTpPC44FkZTtexJNyLWNgedrXU996jshyNkxbR/pCoylSSd9YN9/ItRlTVHUWWM5PaotfTGYgyBQ1yeRVrNiR8VSel8ciTjDrCBGWaMPyTa9wb8jnvferXhSfxjoTcLGSL/APswP9OPoBSdeDj9Y16lo9m2I9MBj/Mq3PC6mAJPwBv9qrH/AOeRNIseJ9ZGb1CLBrA3GjVfbcg3FSGOx2t44kiKxRTourc3Ktpsb+b9yTReZe3MIANgV3A2B3fnzwP2op0qEwyODtFamysk+5T8f8WqX6fyJo/ewOog2B7fNSeMzn0sSIxGCrMupt73ewFuwHFEMGOKMV/YU9TvfnSVv4J3/cd6rRqyddOceJ4QAjYWPmqZ1ripY8JI5ZXDSWUp2UDue5vUnm/VEpxUUQRVw5ldHckA+0EXuePtvuKh4sJGTisMZlkhAEqAbAAADSLeSQT9PmnwiqUvqDApaZnBxrML/e9IgJJtvvReiVpWV4gI+xFr27E2Pf6bUvpc2nnV+E0j6g6u/YkeKtKFdj2kOqSjFP8AU9e20n/daJXAYkQ7Ffkkm3AO1adlmIMEELHf8Qw2/l1IWH14tWfYDNDmEmkYYJBHHJZwefaLX+dtuatnVmJX8Lho1cK6qhAvuB6RF/8AilcdUeW67O8868BWZY65/v8APxTWA2kDqQFP6rnjbt5oLrPNxBOrBAxYH4AVSL227k0Hj81jw8gYQrI0gbVdjbSLXFuBfa/0qUl3LLH/ANWvYs+NwUkkiekUMLKwk5L6jxYg2AFVSLpuSJpYyXIiBJewtLq4APO1H49sRg2hOFgBWclpIkbYsrp7hq3AKmxCjtVxhMzsVmjhWNwRp1Xb+1jfxRl8txXYwQzywszN7KBte9tqJwuYWUGx1AG29tu1/pUxB00kmMkhDEJGzMR/6kLZQfqx+w+aDxs9sQY/S/L1sqsPKX/z70lKjsrq8OWoncNmgcmOTdZhpax89xbvVl6dgcRrrdTzoUKVKoNlDX3J2qqdNZa0uYlbERxhXJ3HFrD7ki/wD5q+wtM8rrJCoiNwrBhq24Js19+drWpluqOZ1zhGfGH3HlFcZ6Gy6e8sqFlMkZsqna4tfUfJNwDYbW25ocTTtMiyxhAFc3UizcAfttt9CRVTmB4enBTWilA0SDrUkV01w1CEfneBaWNgpCsQQG0glb881SYc4lw8kRlPpw6nEwkTW8mgbuPTFzqBH7Vbz1FHFJIkuokP7bAbLpXbkd70Pic6wUgIeJ2BBG4Hfx79j8irRlSobHJSpkflLZYjiWIlWRNXposmm0l2U6SoGo79+TvTHRmLfGYuaco8aMv5esD3KHAB8ixB5pOHhwUUweJZTZFj9NyWTSDubGQ3a3HipnC4mZTHMkZk1RaTbzrJ4Ubdu1ST9g+o1tMXhoMLFIZDISUdyEsdnOoNta53Jt2F/wBkYDPUGJeaQ6FdLJsTsGAH6QfBp6HCRLGZsQgQlmY6ybDUxsCL279xRs+CR2BZENthcA7c1Qo25bYD+IX0Nd/b+J1XsePWvfzx2pnMM0ibGQyBroo3Nm2/X2tfuKl5IF06dKlP5bC37UzJgYWUqEVb23CrcfuPqPvUK8WA4vGo7ySK10D4U3sf4Wa+xF67i+oo1xSypd19PS1gQQNRO1wONqMk9IKV0IFJuVsNz2JFQXUhkSENhcKJW1EFFOlrFWW/tte1/wCtFIuoPyQ3V2d4Z5lhgPquWMhQggJfctuo+Tyf1H4tnGc5ucPjX3LRkBXVbjQbAhQeL7X+as2eHFKIwcKsQ9NVZjcyC3kkWP8AYVV4MOdL+qA7O+pi22w7Dybc1qjJKlB9js44t4YqP81r9vrf8HMLjsL6jO87iOQbr7mYW4ttcb9rGpzpJ8GNamV1DAWY3Y8tclQD5HPmqxFlcZOrQBftvYD6cVJLgY24jjvpOrhdhxY9jVpQt3VFcOXIrdr6d/P57Gh5BjcPhsGmHVz6skTWfTyQG8ceKYzvOBMmGZZUKhApQIbkhSt9ZA79r1IZaEihXENFdohrXSAxA0WKfT5oXPnWaPD+gI4nnuVV4xdQBZgCBbnv3pSj7fdmWesjX/pG9fZ1FI/qRsGCoynZgN9PkDxQWZ51HidBi30o99j3025AvxTmV5Hqk0aYxEAwdV393gm3fm1X/IenIFUaY1C2sdhc/BPikzVM3Sy+lj2Q2K6uiM2EvqfQz30qwsCF7kD5/ap+TGYT8QuIM5Y2GlQGIUgWvxcbdv70VF01h0DkIDqJPuCm236V22X4oLL8FhZdRhCPpYo3JAbkix2H2oPZyJyU3a0MR5useMkmS7xtYMQCDuL8Gx20/wBKlsDNhXlX07u2tnA0myFh7m3UfPc7uftWhmazPLDh4yjwFtR02HDJqFiL2v3+tU3LOtMWcTFFh4DLLGTGD6jaXAJudO21vJ7XpscVp26f7C69maDj+p4sPj2JZdPsiYdwxAIH12+9P4qDCOxf8S6qSSUBa+9+Ba4+lqGwPR0MYZplMkss3rSXN7N2G2xA8VLjJIQ19A897f8A83t/SlOvBGl4IDLcPhzq1Tujhzoc33UWsTtYHnuDvUxPmqyPh4o2aUo2pnt4Rl323554+t6ImyeEj/bXbxt/VbV3D4BE/QmkdyOT9TyfvQK1YUz2FJMn2psix2phpPdRLqJLtSTSjQeZvKsZMKLI+1lZtIPnep3FIeMY8D9qQ+HB2IFvpS476RqADWGoA3ANtwD3rpNAIhYgBYKBbjYUpW2rgeu8cVAgj5cHYFyWWxGg20EkggkdyKMZa4GrmvaoG2zzt2pjTfixpyQC1yQNqCnb+EHY/FQvFWdmw68saLwUa2sBsLVGYnGWOhuPPamYsWAbAnnbe1Ed6TlEj+vMjMpV4/8AcQbKTZTfm/2rO8dgZdAvCVI31Mbhbc/atjkT1Bzc/wDNR8+Qlm021C2/i3erRnXdGrp8/CDg3S8mHNNdiW78kc/Fh4ojKMG0swX2kWJOprLsLi5rSZujBBO0hjikidgoF7NGunncWJJ2tQ+GxuBVRG2H031L7gL82NyOxFbPWSWiihLK7jsL6eyWaExMjoI5BeZBdhxZfTPin4sMzxJbEs/5jJrMellG4su3IPenXz+GIwwi4VhoTSpsLbAHwaMwWPWZZUjJDwnT7hYXI5+azylJ7K04vZEYST05pUMQQalZpdQCsuwZiTtq+PmrssYCDTxUBk/TMjJfFz+uCrq0RUembnY8XuKsWgBQqjYAAAdgNhS51ejPkyOToqXV+aywmJhMY099wE1XNvb9r1Vss6ldCpiiIxTJpZm2ja7XLaNhrNtzVk6/y15YVZCfym1aR3+ftWbZlPiQyM97/wANx572He3NPhTgq/P9NOKMZL5vz88fUsWVdaSQSz/iUaQT3BQsBYnYn4BG1SXQnT0GEl9WdlWXURFZtQs42vbv2rP88eRyHNySBv8ASjMmziQMEY33FvPxQc7j8vnuaX0K5tSuvD/o3WZDuO9dg/SAebb/AFNER7ohO50Lc/NuaAjn9xBPHmsxyPoGEbea4RXBJeks9Qqcah2Px96fkFwKZKHzRGRJQmkmm5nApaGoJOAV41xUsa5qoEEMLVz1ewrsik0NisWIkLHewJIHxUGRjbpD7Dvf7UpMNtzVC/8AMpNZJ0gHhe9XLK8b6kauNtQv/wBihe6NWbpcmGKcjuJXTyL/AN6AxGI7/H+b1MYpNQ2qr4y4J577UQ9OlPuKbE+dyKGnm8/WhnkP1prEweoujUyHyOah1I40g6LM3SxXbtVhynMWK3YXv89x/wAVWYcPcqg3O25/5q6YTLljTT3tuaBi6t44qq2VDqvqTS3pg3B/Vt/aqTmOL8De458Va8VBqkYEXIJ3t/WojHZOCxttQb2dno/SxxSoEwEyRXxBeQ7DUo3G3gVoeUZtDKto3BbSrlRyA3F6pmFyG6JbSWaQe0uEuL78/q2/hqSyBxg8VLFiEAle7+sAFRltdVubC/8AzT1HlG/Jy+ulFz4xL3Au1B4nHrG4QsqswOlSRdrDew70xk+cjEYdJraA2ra4J9pt2quf6k4qPRERGrSXIWTXpeMWvqW3O/niqxhcuLOXGLbAMJ1fM2K9bRO8MjekYdN/TNhY3tY9zb61OdYZWPRuYydJNrDf7VR8tz3FJ6EkkkhG7wguqoWQ2IkfmxFxvWhZn1Xh9EazG5kZVKxsG0MwubnwKdmhtcV/A/FOWOSkuxlbWdb2YBtrMON6sXR3Q3qTB2HtWzEnj4t5NL6jxeEeMJArSFiPzHOhAoazAMf4qt/T0eLVtEpw/oKCLRsWba3p+76eaV6biuXY6fVfEnkxcEvz3LGWt9BsKCMQvfzTxuTXlsOf60s4S0IBAp0UkaacuLUSrEE34pOnY147Uoni1AI80ANr8il2tXtVJD0RZ5mpulWr2moWG2UsDbaovNzpiN97jT+/NSxS3FReZ4MyLa/e9RD8NckzMswSGN92LEfNh9KuXSPUqSL6NtJFyvyKzzqTBsJWWx2JpzpJpVxMYUElmUW++/2qslWz1ubBDL09yfizbMO+oUFmmFDbn6UdBCVJvzXJbWuQTbsKKPIKXGVoqeKys7ad7dviuRYA6j9Ks8eEuqnsRe31pf4VRZu61Db/AMxpUQ2SZcS+pv4d+fmrPQ9gpLeaeRr1DFmyvJK2R+NydXOobHv81CYnp5r3VSbd/wDOathrwoFsfUzh2KWOnZ5HhIWLTG7Es4/T40qOSDQ+b5T6JWfHasVIx9MCND6SW3R2Xz/3V8qnf6nYy2HEWhzruwcGyr6e9mPzT8cm2og9R5Jpsjen8wvhlLlN3YjSAgAJ4txe9RfWeWrMgbQzMLKmk7i58cEVAZVA+KuqbKii/O1zfjz81Z/wKzJ6bhiABwxB243qS+SadnVx41KL8qihtlU4gllBT04yI3QuCy3P8v1orLmdJAmv9bKPZpLBiPy2GvvvbapPqrJNAR4Y1RQh197kcFr81U5c0eWTXIbkBQCRbgWFtPcCtcZ8loySi8cvmLXjMIyuwMWk6LmGUfl+wjU+sNbUbE/erl/pyDfEERaI3dWVrkhtuFJ2KjyKquE6dtCk00wSAuCPVJfXddiFXjfkHtWl9PYR4cJGkhjLKDb0xZbE3Ww+hpWaXy0Im/BIGS7WHbvUdjupoFOjUCf6A05muoQSKo3ZDuL3HxtWVS4ncDcdrHyNqxN7o2dD0Uc6bk+xrGGmBW4IINFQt2FZXmvVkgVYYwyEW1MOTtR3TXVs/rqjnWpIG/O/einY3J8KyRg5mlFdq9GRXJ5Ap9xsL80zHiFf9BuOLiocbi6Db0ho+9KtTM2LVNmNWKDhavCvBwdxwaS21AIo121xTYrxBtsagaAsx6chn3dbH+YbH965lPTkGGOqNPcdtR3P2PajMOx7inVaoNeXJx4XoGxo9RWS5FxYkGxH0NMZOswjtMFVlJC6ST7BspY92NFiPc+adZrVL8FLpUermj9qWB3rtqBWxIAO1LUWpp20reuYTFCQXFEFD5rwr16S/wAUAHQu9ZJ19jWxOYLEGUIlkT8z2M3LlrbAi9vsK03OM29CFpRG8pW3tQe7c1AL0THIZndV9OdQ6xGOzxs1ix1je/kU/E1D5mMg6eyBwWQfhvckjN7SvACkE3BopBax4JA7d6lcRl3pxqgFlWwUfA80OYGdhyBwR/akybk7Z28c1xI7EQa42Bsyk2t5qs4no6OOWNRNeMv+ZcreEtshYf5xV0//ADneQxxrqIP2A8sf+KexfQrPjkciP8NoX1QRvIyXtcfWxv8AFNwy4t2xHVZYpL3Csn6Lw8MPouDMCyudfGoDlQP0ip917W+lBTZmFawU6R4324oks1gCtgbb3/y1Lk3LbOc07H8M3t/oapuZ9JLIXeMWNyCtu/kVao23sTt2HelmZrbVWhuHLPBK4GQYrJpPV9wI7DY1aul+l5EZZpU0gcA7fS/xV6V7/qAJ5ta9qhs/zgBJVVlaVFuYwbkA8EiilSN+T4nlz1iSq9EV1VnntMa9zY1WFzuX8sxiVUSQGTR/KOb+V80CEkxDDc3O55sDU90ngHjlmZw3sA9ptvcf2o4tPk/Bpz4MeLAoeWf/2Q=="/>
          <p:cNvSpPr>
            <a:spLocks noChangeAspect="1" noChangeArrowheads="1"/>
          </p:cNvSpPr>
          <p:nvPr/>
        </p:nvSpPr>
        <p:spPr bwMode="auto">
          <a:xfrm>
            <a:off x="15587663" y="-744538"/>
            <a:ext cx="2286000" cy="152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4985793"/>
      </p:ext>
    </p:extLst>
  </p:cSld>
  <p:clrMapOvr>
    <a:masterClrMapping/>
  </p:clrMapOvr>
  <p:transition>
    <p:pull dir="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24">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صورة 1061">
            <a:extLst>
              <a:ext uri="{FF2B5EF4-FFF2-40B4-BE49-F238E27FC236}">
                <a16:creationId xmlns:a16="http://schemas.microsoft.com/office/drawing/2014/main" id="{470D87EB-FD45-41C7-8A17-AD4FE8CDD3EF}"/>
              </a:ext>
            </a:extLst>
          </p:cNvPr>
          <p:cNvPicPr/>
          <p:nvPr/>
        </p:nvPicPr>
        <p:blipFill rotWithShape="1">
          <a:blip r:embed="rId2">
            <a:extLst>
              <a:ext uri="{28A0092B-C50C-407E-A947-70E740481C1C}">
                <a14:useLocalDpi xmlns:a14="http://schemas.microsoft.com/office/drawing/2010/main" val="0"/>
              </a:ext>
            </a:extLst>
          </a:blip>
          <a:srcRect l="27634" r="6345" b="-3"/>
          <a:stretch/>
        </p:blipFill>
        <p:spPr bwMode="auto">
          <a:xfrm>
            <a:off x="6396990" y="10"/>
            <a:ext cx="274701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a:extLst>
            <a:ext uri="{53640926-AAD7-44D8-BBD7-CCE9431645EC}">
              <a14:shadowObscured xmlns:a14="http://schemas.microsoft.com/office/drawing/2010/main"/>
            </a:ext>
          </a:extLst>
        </p:spPr>
      </p:pic>
      <p:pic>
        <p:nvPicPr>
          <p:cNvPr id="4" name="صورة 1047">
            <a:extLst>
              <a:ext uri="{FF2B5EF4-FFF2-40B4-BE49-F238E27FC236}">
                <a16:creationId xmlns:a16="http://schemas.microsoft.com/office/drawing/2014/main" id="{25751CD7-7161-4C2A-AE09-4539F738F159}"/>
              </a:ext>
            </a:extLst>
          </p:cNvPr>
          <p:cNvPicPr/>
          <p:nvPr/>
        </p:nvPicPr>
        <p:blipFill rotWithShape="1">
          <a:blip r:embed="rId3" cstate="print">
            <a:extLst>
              <a:ext uri="{28A0092B-C50C-407E-A947-70E740481C1C}">
                <a14:useLocalDpi xmlns:a14="http://schemas.microsoft.com/office/drawing/2010/main" val="0"/>
              </a:ext>
            </a:extLst>
          </a:blip>
          <a:srcRect r="4863" b="-1"/>
          <a:stretch/>
        </p:blipFill>
        <p:spPr bwMode="auto">
          <a:xfrm>
            <a:off x="3836485" y="10"/>
            <a:ext cx="3088583"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a:noFill/>
        </p:spPr>
      </p:pic>
      <p:pic>
        <p:nvPicPr>
          <p:cNvPr id="13" name="Picture 12">
            <a:extLst>
              <a:ext uri="{FF2B5EF4-FFF2-40B4-BE49-F238E27FC236}">
                <a16:creationId xmlns:a16="http://schemas.microsoft.com/office/drawing/2014/main" id="{8D4A5CE1-C66C-44BE-BCFB-7D203F8C6FC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336" r="-3" b="2049"/>
          <a:stretch/>
        </p:blipFill>
        <p:spPr>
          <a:xfrm>
            <a:off x="3876264" y="3456432"/>
            <a:ext cx="5267735"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useBgFill="1">
        <p:nvSpPr>
          <p:cNvPr id="36" name="Freeform: Shape 26">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9723"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7" name="Freeform: Shape 28">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1749"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9D4E926-80C2-40A1-8633-BD57C5B68260}"/>
              </a:ext>
            </a:extLst>
          </p:cNvPr>
          <p:cNvSpPr>
            <a:spLocks noGrp="1"/>
          </p:cNvSpPr>
          <p:nvPr>
            <p:ph type="title"/>
          </p:nvPr>
        </p:nvSpPr>
        <p:spPr>
          <a:xfrm>
            <a:off x="336042" y="685800"/>
            <a:ext cx="3691753" cy="1325563"/>
          </a:xfrm>
        </p:spPr>
        <p:txBody>
          <a:bodyPr>
            <a:normAutofit/>
          </a:bodyPr>
          <a:lstStyle/>
          <a:p>
            <a:r>
              <a:rPr lang="en-US" sz="3000" b="1" dirty="0"/>
              <a:t>Case 4</a:t>
            </a:r>
            <a:endParaRPr lang="ar-SA" sz="3000" b="1" dirty="0"/>
          </a:p>
        </p:txBody>
      </p:sp>
      <p:sp>
        <p:nvSpPr>
          <p:cNvPr id="38" name="Rectangle 30">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2">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089941"/>
            <a:ext cx="372782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1820B5B-5199-4E57-B3E4-7502DF2BE8EE}"/>
              </a:ext>
            </a:extLst>
          </p:cNvPr>
          <p:cNvSpPr>
            <a:spLocks noGrp="1"/>
          </p:cNvSpPr>
          <p:nvPr>
            <p:ph idx="1"/>
          </p:nvPr>
        </p:nvSpPr>
        <p:spPr>
          <a:xfrm>
            <a:off x="336042" y="2514600"/>
            <a:ext cx="3691753" cy="3666744"/>
          </a:xfrm>
        </p:spPr>
        <p:txBody>
          <a:bodyPr>
            <a:normAutofit/>
          </a:bodyPr>
          <a:lstStyle/>
          <a:p>
            <a:r>
              <a:rPr lang="en-US" sz="1400" dirty="0"/>
              <a:t>A 3-year old normal child became acutely ill, with temperature (40°C). She had neck stiffness and vomiting. There was no rash or bruising but the left ear drum was inflamed. The clinical diagnosis of </a:t>
            </a:r>
            <a:r>
              <a:rPr lang="en-US" sz="1400" i="1" dirty="0"/>
              <a:t>meningitis</a:t>
            </a:r>
            <a:r>
              <a:rPr lang="en-US" sz="1400" dirty="0"/>
              <a:t> was confirmed, and blood and cerebrospinal fluid (CSF) samples were taken immediately, and intravenous antibiotics started. The CSF showed increased numbers of neutrophil leucocytes and a few Gram-negative coccobacilli. Culture on chocolate agar is shown. The full blood count showed high neutrophil count and high C-reactive protein. </a:t>
            </a:r>
          </a:p>
          <a:p>
            <a:endParaRPr lang="ar-SA" sz="1400" dirty="0"/>
          </a:p>
        </p:txBody>
      </p:sp>
      <p:sp>
        <p:nvSpPr>
          <p:cNvPr id="6" name="Rectangle 5">
            <a:extLst>
              <a:ext uri="{FF2B5EF4-FFF2-40B4-BE49-F238E27FC236}">
                <a16:creationId xmlns:a16="http://schemas.microsoft.com/office/drawing/2014/main" id="{D712A098-2CB0-4854-AD68-7849753D9EAA}"/>
              </a:ext>
            </a:extLst>
          </p:cNvPr>
          <p:cNvSpPr/>
          <p:nvPr/>
        </p:nvSpPr>
        <p:spPr>
          <a:xfrm>
            <a:off x="90150" y="5880584"/>
            <a:ext cx="4558050" cy="815608"/>
          </a:xfrm>
          <a:prstGeom prst="rect">
            <a:avLst/>
          </a:prstGeom>
        </p:spPr>
        <p:txBody>
          <a:bodyPr wrap="square">
            <a:spAutoFit/>
          </a:bodyPr>
          <a:lstStyle/>
          <a:p>
            <a:pPr>
              <a:spcAft>
                <a:spcPts val="600"/>
              </a:spcAft>
            </a:pPr>
            <a:r>
              <a:rPr lang="en-US" dirty="0">
                <a:solidFill>
                  <a:prstClr val="black"/>
                </a:solidFill>
                <a:latin typeface="Berlin Sans FB Demi" panose="020E0802020502020306" pitchFamily="34" charset="0"/>
              </a:rPr>
              <a:t>Microscopic </a:t>
            </a:r>
            <a:r>
              <a:rPr lang="en-US" dirty="0" err="1">
                <a:solidFill>
                  <a:prstClr val="black"/>
                </a:solidFill>
                <a:latin typeface="Berlin Sans FB Demi" panose="020E0802020502020306" pitchFamily="34" charset="0"/>
              </a:rPr>
              <a:t>Apearance</a:t>
            </a:r>
            <a:br>
              <a:rPr lang="en-US" sz="2400" b="1" dirty="0"/>
            </a:br>
            <a:r>
              <a:rPr lang="en-US" sz="1200" dirty="0">
                <a:solidFill>
                  <a:prstClr val="black"/>
                </a:solidFill>
                <a:latin typeface="Berlin Sans FB" panose="020E0602020502020306" pitchFamily="34" charset="0"/>
              </a:rPr>
              <a:t>Direct gram stain of a CSF deposit shows </a:t>
            </a:r>
            <a:r>
              <a:rPr lang="en-US" sz="1200" dirty="0">
                <a:latin typeface="Berlin Sans FB" panose="020E0602020502020306" pitchFamily="34" charset="0"/>
              </a:rPr>
              <a:t>Gram-Negative</a:t>
            </a:r>
          </a:p>
          <a:p>
            <a:pPr>
              <a:spcAft>
                <a:spcPts val="600"/>
              </a:spcAft>
            </a:pPr>
            <a:r>
              <a:rPr lang="en-US" sz="1200" dirty="0">
                <a:latin typeface="Berlin Sans FB" panose="020E0602020502020306" pitchFamily="34" charset="0"/>
              </a:rPr>
              <a:t> </a:t>
            </a:r>
            <a:r>
              <a:rPr lang="en-US" sz="1200" dirty="0">
                <a:solidFill>
                  <a:schemeClr val="accent2">
                    <a:lumMod val="50000"/>
                  </a:schemeClr>
                </a:solidFill>
                <a:latin typeface="Berlin Sans FB" panose="020E0602020502020306" pitchFamily="34" charset="0"/>
              </a:rPr>
              <a:t>pleomorphic coccobacilli. </a:t>
            </a:r>
            <a:endParaRPr lang="ar-SA" sz="1600" dirty="0"/>
          </a:p>
        </p:txBody>
      </p:sp>
      <p:sp>
        <p:nvSpPr>
          <p:cNvPr id="7" name="Rectangle 6">
            <a:extLst>
              <a:ext uri="{FF2B5EF4-FFF2-40B4-BE49-F238E27FC236}">
                <a16:creationId xmlns:a16="http://schemas.microsoft.com/office/drawing/2014/main" id="{EBC26FF2-D041-4E1E-96AE-9F1220178859}"/>
              </a:ext>
            </a:extLst>
          </p:cNvPr>
          <p:cNvSpPr/>
          <p:nvPr/>
        </p:nvSpPr>
        <p:spPr>
          <a:xfrm>
            <a:off x="6313558" y="27842"/>
            <a:ext cx="2834429" cy="369332"/>
          </a:xfrm>
          <a:prstGeom prst="rect">
            <a:avLst/>
          </a:prstGeom>
        </p:spPr>
        <p:txBody>
          <a:bodyPr wrap="none">
            <a:spAutoFit/>
          </a:bodyPr>
          <a:lstStyle/>
          <a:p>
            <a:pPr algn="ctr">
              <a:spcBef>
                <a:spcPct val="50000"/>
              </a:spcBef>
              <a:defRPr/>
            </a:pPr>
            <a:r>
              <a:rPr lang="en-US" dirty="0">
                <a:latin typeface="Berlin Sans FB Demi" panose="020E0802020502020306" pitchFamily="34" charset="0"/>
              </a:rPr>
              <a:t>Culture on chocolate agar</a:t>
            </a:r>
          </a:p>
        </p:txBody>
      </p:sp>
    </p:spTree>
    <p:extLst>
      <p:ext uri="{BB962C8B-B14F-4D97-AF65-F5344CB8AC3E}">
        <p14:creationId xmlns:p14="http://schemas.microsoft.com/office/powerpoint/2010/main" val="3507899294"/>
      </p:ext>
    </p:extLst>
  </p:cSld>
  <p:clrMapOvr>
    <a:masterClrMapping/>
  </p:clrMapOvr>
  <p:transition>
    <p:pull dir="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138"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Rectangle 141">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785460" y="759805"/>
            <a:ext cx="7729890" cy="1325563"/>
          </a:xfr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chorCtr="0">
            <a:normAutofit fontScale="90000"/>
          </a:bodyPr>
          <a:lstStyle/>
          <a:p>
            <a:pPr lvl="0" defTabSz="914400"/>
            <a:br>
              <a:rPr lang="en-US" sz="900" dirty="0">
                <a:solidFill>
                  <a:srgbClr val="FFFFFF"/>
                </a:solidFill>
                <a:latin typeface="+mj-lt"/>
                <a:ea typeface="+mj-ea"/>
                <a:cs typeface="+mj-cs"/>
              </a:rPr>
            </a:br>
            <a:br>
              <a:rPr lang="en-US" sz="900" dirty="0">
                <a:solidFill>
                  <a:srgbClr val="FFFFFF"/>
                </a:solidFill>
                <a:latin typeface="+mj-lt"/>
                <a:ea typeface="+mj-ea"/>
                <a:cs typeface="+mj-cs"/>
              </a:rPr>
            </a:br>
            <a:br>
              <a:rPr lang="en-US" sz="900" dirty="0">
                <a:solidFill>
                  <a:srgbClr val="FFFFFF"/>
                </a:solidFill>
                <a:latin typeface="+mj-lt"/>
                <a:ea typeface="+mj-ea"/>
                <a:cs typeface="+mj-cs"/>
              </a:rPr>
            </a:br>
            <a:br>
              <a:rPr lang="en-US" sz="900" dirty="0">
                <a:solidFill>
                  <a:srgbClr val="FFFFFF"/>
                </a:solidFill>
                <a:latin typeface="+mj-lt"/>
                <a:ea typeface="+mj-ea"/>
                <a:cs typeface="+mj-cs"/>
              </a:rPr>
            </a:br>
            <a:br>
              <a:rPr lang="en-US" sz="900" dirty="0">
                <a:solidFill>
                  <a:srgbClr val="FFFFFF"/>
                </a:solidFill>
                <a:latin typeface="+mj-lt"/>
                <a:ea typeface="+mj-ea"/>
                <a:cs typeface="+mj-cs"/>
              </a:rPr>
            </a:br>
            <a:r>
              <a:rPr lang="en-US" sz="900" b="1" dirty="0">
                <a:solidFill>
                  <a:srgbClr val="FFFFFF"/>
                </a:solidFill>
                <a:latin typeface="+mj-lt"/>
                <a:ea typeface="+mj-ea"/>
                <a:cs typeface="+mj-cs"/>
              </a:rPr>
              <a:t> </a:t>
            </a:r>
            <a:br>
              <a:rPr lang="en-US" sz="900" b="1" dirty="0">
                <a:solidFill>
                  <a:srgbClr val="FFFFFF"/>
                </a:solidFill>
                <a:latin typeface="+mj-lt"/>
                <a:ea typeface="+mj-ea"/>
                <a:cs typeface="+mj-cs"/>
              </a:rPr>
            </a:br>
            <a:br>
              <a:rPr lang="en-US" sz="3600" b="1" dirty="0">
                <a:solidFill>
                  <a:schemeClr val="tx1"/>
                </a:solidFill>
                <a:latin typeface="+mj-lt"/>
                <a:ea typeface="+mj-ea"/>
                <a:cs typeface="+mj-cs"/>
              </a:rPr>
            </a:br>
            <a:r>
              <a:rPr lang="en-US" sz="3600" b="1" dirty="0">
                <a:solidFill>
                  <a:schemeClr val="tx1"/>
                </a:solidFill>
                <a:latin typeface="+mj-lt"/>
                <a:ea typeface="+mj-ea"/>
                <a:cs typeface="+mj-cs"/>
              </a:rPr>
              <a:t>Identification of </a:t>
            </a:r>
            <a:r>
              <a:rPr lang="en-US" sz="3600" dirty="0"/>
              <a:t>H. influenzae </a:t>
            </a:r>
            <a:br>
              <a:rPr lang="en-US" sz="3600" b="1" dirty="0">
                <a:solidFill>
                  <a:schemeClr val="tx1"/>
                </a:solidFill>
                <a:latin typeface="+mj-lt"/>
                <a:ea typeface="+mj-ea"/>
                <a:cs typeface="+mj-cs"/>
              </a:rPr>
            </a:br>
            <a:br>
              <a:rPr lang="en-US" sz="900" b="1" dirty="0">
                <a:solidFill>
                  <a:srgbClr val="FFFFFF"/>
                </a:solidFill>
                <a:latin typeface="+mj-lt"/>
                <a:ea typeface="+mj-ea"/>
                <a:cs typeface="+mj-cs"/>
              </a:rPr>
            </a:br>
            <a:br>
              <a:rPr lang="en-US" sz="900" u="sng" dirty="0">
                <a:solidFill>
                  <a:srgbClr val="FFFFFF"/>
                </a:solidFill>
                <a:latin typeface="+mj-lt"/>
                <a:ea typeface="+mj-ea"/>
                <a:cs typeface="+mj-cs"/>
              </a:rPr>
            </a:br>
            <a:br>
              <a:rPr lang="en-US" sz="900" b="1" dirty="0">
                <a:solidFill>
                  <a:srgbClr val="FFFFFF"/>
                </a:solidFill>
                <a:latin typeface="+mj-lt"/>
                <a:ea typeface="+mj-ea"/>
                <a:cs typeface="+mj-cs"/>
              </a:rPr>
            </a:br>
            <a:r>
              <a:rPr lang="en-US" sz="900" b="1" dirty="0">
                <a:solidFill>
                  <a:srgbClr val="FFFFFF"/>
                </a:solidFill>
                <a:latin typeface="+mj-lt"/>
                <a:ea typeface="+mj-ea"/>
                <a:cs typeface="+mj-cs"/>
              </a:rPr>
              <a:t> </a:t>
            </a:r>
            <a:br>
              <a:rPr lang="en-US" sz="900" b="1" dirty="0">
                <a:solidFill>
                  <a:srgbClr val="FFFFFF"/>
                </a:solidFill>
                <a:latin typeface="+mj-lt"/>
                <a:ea typeface="+mj-ea"/>
                <a:cs typeface="+mj-cs"/>
              </a:rPr>
            </a:br>
            <a:br>
              <a:rPr lang="en-US" sz="900" dirty="0">
                <a:solidFill>
                  <a:srgbClr val="FFFFFF"/>
                </a:solidFill>
                <a:latin typeface="+mj-lt"/>
                <a:ea typeface="+mj-ea"/>
                <a:cs typeface="+mj-cs"/>
              </a:rPr>
            </a:br>
            <a:br>
              <a:rPr lang="en-US" sz="900" dirty="0">
                <a:solidFill>
                  <a:srgbClr val="FFFFFF"/>
                </a:solidFill>
                <a:latin typeface="+mj-lt"/>
                <a:ea typeface="+mj-ea"/>
                <a:cs typeface="+mj-cs"/>
              </a:rPr>
            </a:br>
            <a:br>
              <a:rPr lang="en-US" sz="900" dirty="0">
                <a:solidFill>
                  <a:srgbClr val="FFFFFF"/>
                </a:solidFill>
                <a:latin typeface="+mj-lt"/>
                <a:ea typeface="+mj-ea"/>
                <a:cs typeface="+mj-cs"/>
              </a:rPr>
            </a:br>
            <a:br>
              <a:rPr lang="en-US" sz="900" dirty="0">
                <a:solidFill>
                  <a:srgbClr val="FFFFFF"/>
                </a:solidFill>
                <a:latin typeface="+mj-lt"/>
                <a:ea typeface="+mj-ea"/>
                <a:cs typeface="+mj-cs"/>
              </a:rPr>
            </a:br>
            <a:r>
              <a:rPr lang="en-US" sz="900" dirty="0">
                <a:solidFill>
                  <a:srgbClr val="FFFFFF"/>
                </a:solidFill>
                <a:latin typeface="+mj-lt"/>
                <a:ea typeface="+mj-ea"/>
                <a:cs typeface="+mj-cs"/>
              </a:rPr>
              <a:t>   </a:t>
            </a:r>
          </a:p>
        </p:txBody>
      </p:sp>
      <p:sp>
        <p:nvSpPr>
          <p:cNvPr id="4" name="Rectangle 3"/>
          <p:cNvSpPr/>
          <p:nvPr/>
        </p:nvSpPr>
        <p:spPr>
          <a:xfrm>
            <a:off x="1068678" y="2494450"/>
            <a:ext cx="3040158" cy="3563159"/>
          </a:xfrm>
          <a:prstGeom prst="rect">
            <a:avLst/>
          </a:prstGeom>
        </p:spPr>
        <p:txBody>
          <a:bodyPr vert="horz" lIns="91440" tIns="45720" rIns="91440" bIns="45720" rtlCol="0">
            <a:normAutofit/>
          </a:bodyPr>
          <a:lstStyle/>
          <a:p>
            <a:pPr indent="-228600">
              <a:lnSpc>
                <a:spcPct val="90000"/>
              </a:lnSpc>
              <a:spcBef>
                <a:spcPct val="50000"/>
              </a:spcBef>
              <a:buFont typeface="Arial" panose="020B0604020202020204" pitchFamily="34" charset="0"/>
              <a:buChar char="•"/>
              <a:defRPr/>
            </a:pPr>
            <a:r>
              <a:rPr lang="en-US" sz="2100" dirty="0"/>
              <a:t>Culture on Nutrient  agar</a:t>
            </a:r>
          </a:p>
          <a:p>
            <a:pPr indent="-228600">
              <a:lnSpc>
                <a:spcPct val="90000"/>
              </a:lnSpc>
              <a:spcBef>
                <a:spcPct val="50000"/>
              </a:spcBef>
              <a:buFont typeface="Arial" panose="020B0604020202020204" pitchFamily="34" charset="0"/>
              <a:buChar char="•"/>
              <a:defRPr/>
            </a:pPr>
            <a:r>
              <a:rPr lang="en-US" sz="2100" dirty="0"/>
              <a:t>H. influenzae :Growth around XV factors( requires both factors XV)</a:t>
            </a:r>
          </a:p>
          <a:p>
            <a:pPr indent="-228600">
              <a:lnSpc>
                <a:spcPct val="90000"/>
              </a:lnSpc>
              <a:spcBef>
                <a:spcPct val="50000"/>
              </a:spcBef>
              <a:buFont typeface="Arial" panose="020B0604020202020204" pitchFamily="34" charset="0"/>
              <a:buChar char="•"/>
              <a:defRPr/>
            </a:pPr>
            <a:r>
              <a:rPr lang="en-US" sz="2100" dirty="0"/>
              <a:t> no growth around X or V alone</a:t>
            </a:r>
          </a:p>
        </p:txBody>
      </p:sp>
      <p:pic>
        <p:nvPicPr>
          <p:cNvPr id="6" name="Picture 3" descr="http://farm8.staticflickr.com/7010/6751955851_c08c49d142_z.jpg">
            <a:extLst>
              <a:ext uri="{FF2B5EF4-FFF2-40B4-BE49-F238E27FC236}">
                <a16:creationId xmlns:a16="http://schemas.microsoft.com/office/drawing/2014/main" id="{D4C09C35-BD3B-48A1-A160-796D1307938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67" r="5" b="5"/>
          <a:stretch/>
        </p:blipFill>
        <p:spPr bwMode="auto">
          <a:xfrm>
            <a:off x="4574169" y="2492376"/>
            <a:ext cx="3601803" cy="3563372"/>
          </a:xfrm>
          <a:prstGeom prst="rect">
            <a:avLst/>
          </a:prstGeom>
          <a:extLst>
            <a:ext uri="{909E8E84-426E-40DD-AFC4-6F175D3DCCD1}">
              <a14:hiddenFill xmlns:a14="http://schemas.microsoft.com/office/drawing/2010/main">
                <a:solidFill>
                  <a:srgbClr val="FFFFFF"/>
                </a:solidFill>
              </a14:hiddenFill>
            </a:ext>
          </a:extLst>
        </p:spPr>
      </p:pic>
      <p:sp>
        <p:nvSpPr>
          <p:cNvPr id="1026" name="AutoShape 2" descr="data:image/jpg;base64,/9j/4AAQSkZJRgABAQAAAQABAAD/2wCEAAkGBhQSERUUExQVFRUWFxcZGRcYGBccGxkdGBgXHBgcGxoYHCYfGxwjHBwcHy8gJCcpLSwsFx4xNTAqNSYsLCkBCQoKDgwOGg8PGi8kHyQsLCwsLCwtKi0qLCosLywsLCksLCwsLCosLCwsLCosLC8pLCwsLyksLCwsLCwsLCwsLf/AABEIAKAA8AMBIgACEQEDEQH/xAAbAAABBQEBAAAAAAAAAAAAAAAEAgMFBgcBAP/EADcQAAIBAgUDAwIEBQQDAQEAAAECAwARBAUSITEGQVETImFxgRQjMpFCUqGx8AczwdEWYuEVkv/EABoBAAIDAQEAAAAAAAAAAAAAAAEDAAIEBQb/xAAsEQACAgIBAwIFBQADAAAAAAAAAQIRAyESBDFBE1EFImGB8DJxkbHRFCPx/9oADAMBAAIRAxEAPwDab2pEjV4tTcjVCxA5zEEkSQE3vx96Jy2fEO0vqIqKrARsd9ank/28UzjJNb27D/iicBi1ddSMHF7XB7jkU1Idkk+KTJVHr2IW44uaAxOZJEAXYKCQBc2uTwKGybOZZWkEsDQ6G0i5uHG+4/zvQcXViIp3aILrLIZZinpymI3vYX3+dvFSGa59Lh4bCEvpiWzsVVGbZdJvvqPipHHzxkm5Godri+/9qgsX1fh0d4MR7tADFnW6A7Fd+58UY8nSq0ja/mitFdlk9Y6MMBFdXGhJBGplt74yBuxXc3oHFZg8UaxvbUp0tdr7/XvVl/8AMMGjMXiEdnVkYJf1NY/3FIHeqtnWY4eWeR0uVQ31Ec37juaZNSa/To39FOKm1LTCxgPVUtrAI3vvt8GrV0fiTG6RpdxIz+owBITSvtub7XNVEx2hDRyAiWxNuRbgEdqsXQWHf1tQOyghrHY34v8A3rGtPZv61KeCT5a8F9nBtSYhfmuPN2NIY/NXPLpaCC1IMYO/ehsweVYyYlVnFrBm0i3fen1mBNtQuACQCDa9QlDycU3MTSi9c01Co18123xXSu9etRsI1isMJEZP5lKkjkXFqz6PCvlkojWUTBo2EUTXBZwbsbqNtuPNaMNqi+osj/EoApVZFPtcj3KD+rSw3UnzVoTrT7DMcknTI7qmCPF5b6n5qhV9VQos4K8jS335+tVrF9GR4lIJ8OCBMiAqwW0d+ZCNrtt25q6ZAmIECjFaVdbrZWJugFgSbm5rN8NhYfTxMg9doUmREkjYtIxDXAZTsBvzT4eUn2f9l8cnF6ZJYXDxwYiYTSE+iRGrEqFYMNlKr45onODBJA5dVkSO40jfcdtu9UbPphFMD6scsplLuFU6L32135bkEDimsRnxliMepFLSb2/LADG97Da4O30q0sV07N+PLb2QGbFp2MhsOwX4HA/ak5XgWl0qqsTufaPHzUrjslctaO0oVgLgjbzerJlEKYeEMRa5Ia4028fvSZSpWjox6eLyOT9t/V/0vs/YRnGGcYdIl/8AU72ax/i43/w1x+op/wAPERKmoSWuyhrWGxuL2H2pWDx6v7tiCTyO17EWqw9LrBqIVFHb9I3HYfvUjla1JE6np0o849qNKcUHjpdKkkgbcnan4muTTeZ5cs0ZR11DY2+RuKWjzHZ7KdjMMSyyKuqWMkqpcBTfyO5A3p583/BmKPRGsTGztv8Arbc2A+29dy+EQgxBQPeTckk7/WjlWIgl9LJzvYjxTuXh7NmSKfcgEnxGJhd3WBgZB6KSMN2U76SDvVnx/wCI9EGER+r7bhz7Rf8AXv3tUPmcWFi9ONIXJjV5EEfY87k/xE8VBYOd54lgaOWQRapNRmCupOo6ZR2XbbvV2ufzePz6iktUgbPNOIxUh02G/qMshYtFFbU0YGwNx3pyaCKf24edyZ4wI4J0un5ZsSW339pI+9MYDFyaCg1KhjsBhxGAdbjVb+I2/it4rseWLDLMk0k8U8TqytGQyumwAGq3uINzb5pr19vz/Bsb7Edn+AEeu0jHQEbUrKYhJaxjCjcDm3i1D4FIynpsIGkUalmBc3El7ppA/wBwHi9RmPZpHeSNBJGjMzsqELudtXzvxQYcoV9Jz2vpOnfe4N+Ks9aGxdq/z8/wv/SmdCVYoZkAjb8sSEWJccLt8dzWj5bgkhTQo0i99vjzWL4SR8NIh1aRDIGt/uf7ie1v/bfmthybFGbDwu5VmZAWZQQCe9geKx5oK+SKZnOuLeiTUeTeuTN2tQ4Sx278UJnHUK4QKZVYiRgq6d7kjx2A80lK+xl429BuLwy4iNonB0sLGxINvgihYcow0EwlBCOyiIXfY+Nid2255qp4nqb12CyMIwAbrGxs99rMeRbkWqDx00ckrs5Y7C13J0aRYFfB73q/Zbf8G+Hw/NLXY07Ls2indxFIHMZ0sO6nfkH+9H996zfLeoxBhgYREsuuNWaS/wCYpNgSw5b5rQ4or7mhJVtdjHmwyxS4yHAe1e1X4ppW5pSXv8VQS0eYkUnX80Q63oaRbGoROxWr96BBMaSDDxxq51MosFUv5a3zRRi2JvTDzhf+6KLpIrDdApi4kbFoMPMHdnEBAV9R/UebE/FZ31v04YJoooI3IC2DWvqNzzbk1uyOCPrULm3T0c0ySFSWi3UhiN/kDmmLI1K2MxS7xkULJcmd4GjKIGRQCSNiSvt3HFjsRRWN6dLw6Z2RvaupUuLML2YHnirfjcG1hpFrk3Itz5I70BhMpYbMxZ7WLAW1G53I+m1UcrOnHMvfXsZtjMN6bbXI37cVK9IY9jJawA5+tTuY9OuZLAFr7bD/AC9dy/oeVXBGpT31VSM/c62frMc8NNovqz2b44o1TeqVmnWAjuFW9ja57/SpjpvqFcQgYbC5Ug8g1d6PMZOkyRhza0QP+o+B3iMRX1Q4IU7357f91R43j/23WQBVJdg2m6KdWlACQWB2NaV1dFH6kJclLuLuP5VuSD8VEYmGPD4uKSNUeCdRHHECoVCRcsNXOr481qhNqNFsbXFWQGU7ywRWEqzzDE2jkYOgH6VYHxzzUjjM9EGMmkeJ1jnYxmMRr+YQN3vyfp3vUtlywSyRzvhvQdlaMbaWTTcX7AbbA2qGODhiGkYmaQOJFQ7MW07uUdb6WHjvepak+xFV7B5sRh5fT9PD6YUQofadTeoTsCDddxfUaHzSTXFhydFkQGGISEsqqSJHeS25FrjepTKp/TXFBJMMhkgBQOD6hA49S/J09t9yKJwORCdI2OKjRPTiKxRoqsjE7rZt9LWP1vVr49+33I5K+xmmMhlTX6QYpJb9JOnSW9m/BJI5+KDGAlcaivuYEG54ZOSfBIrasdFhIppCSyNPoTSf0XXj0xawYXG9RMXTMK5gkR1NaMSNqU3ZkPtLScH6VX1L39yylF9yB6L6VnnZZtZCqYyGkGpWBBDFPkcb1qeSZaIIFj1tJpv7m5IJJH7Uy+YxQjf2rbYAC32FRS9ZxEndh8WP96zym5hePLlXyrRYY193O16qHW4DzoSp/KRiCPnmrNBOTb53oXPMOHGoAnaxI7A/FU34J07UMqckZRC13Zr8b70C2PLSX7k22q6YzpkXPpkHa30qKTJIomIZ7SbbfPNqK/Y9Uurg1aY7hsvdEZ5ChC2dQ4JQFeCdO9aVkeC0gSLIWEnvdb3Uu4Xdb7qu2wrOMDiZEjRbjS76C6e47k7EH471omXYcxRKmtmK7am5PjiryTiqPN9bL1JWSLLYk9qHxzEL7bX/ALUjFljYDinmhsLHvSznrT2O5fiCye7kG1/NelB5qKxOInjkZlRWhWMnSP1lhwAKMw+PLojMpQsoJU8r8GpXkjg07QQ4FDSoK7LifFCNPc7C3mikGMWLkmI4/vxReHlOkee9Rr3rkmYiJbsbCjRZxvsSiIDe9OJh9yxtQmR5gs8KyqCA1/1Cx224qRDVRqmJk2tHFjF79/NLvXL16iKbMgzjCpJKzRMxGq4B25qy9DYdFZ01XsA3P7mqricOylj8bbG4+lSH+noP4gEki4Yf0qkn5PZ9RC+maT7I0zF4COUfmIr7EC4vYNsf3oLFZKhCARppiH5Y0g6D2Ivxai4pDa1VzNlZJxJJM7aWHpRr7QtxZtf8/mmr9zy2KEnKkU98PM0LNiXmZE1EJpvLr1+1zfYKPk1JQTqYp43/AAwjCkRhTeViBeRgqm+sjm1t6NfO/U9SNiHFirrbkHnelplGHkw8OgHCNG11aO2sb7i/e9aPVT/V7mrJhlHYxh+nJMRCjI0CMqxj1yl9S8hdLEkFRa5PNTmMyknFiULGdSgSkg3OgewoL2FjRGC6bwximRdRWc3kuxufoe1SiwBQqqLAAKPNhsN6TLJ7Gdz+bZG5JgZWW2NEUxjfVE2kXA8/BFH4vFAkjt/eiJVsB81BZ5NawAIpd3tkxR9Seiq9UT6nsCDba1+KrM3t2uS2oWFTWZQa23sB5p7IcgV5PeSfFUbtnq8UoYMW/BZ+k2c4ZdySGt828UZnmCZ4mCyGImx1LztyPvXcgxUavJEoIaOxII7HuPNez57Kf3q6tM85J88+vLK9/sRgyTNI2kCxAHc73He232qMaDDzvrYe4nVuPtURicx1Mx33OwvQEmZ7ntYbfNW5O9HoMfQXHZoWTYCKEWTueKt+CA035N9/rWW9OZszrpJ3Hf8A+1o3TjExNv8Axf1tQe+5xPiHTvFpkgFF6RIv3qCzfNWia5D/AKlB0rqvc+Ow+aKwGOYySKdOkadBDEkg86h23qVqznvFJKw25tUZnMkojb0dJe1l1cUbiMRpBqq5d1OyySriGUNa6xqt9IHfV8+KMV59huKEntIak6xIUsUBCArI5OlRIB+keQT3rmWdW6mjV4rah7nU3VfHPNAdQNDiJEfSwUA+0EaWv/MPPzSMsy1je3xt4+lFzj4R1I9LH0256LHjepIoy497NHp1BFY7Nwb8UbNlseIULKmtfawBuN+RxQv/AI7FJ6jM0l3VQQHIUFOLW+RRHSWVzxLJ68vqamBXvYf/AGrOqtdzlzainRPRg+Nqc1fFeFLApRibPV2kk14moAiMwyFJQy6QD5tQGTdFtGwZnCgHZV535uxq0k01p3vUas1x6vLGLinoBxGG0Eab2uDzc89ye1VPq7HhJEBJLOQFHyb7/YAn7VPdU9Qx4VfcbsQSqd2sRextYc96q+c4Vpyk1gwjb8yMEEpqXcMRwQO/zTYx7OXYd00+L5MgsxxK4e+qdUV0tyLhj9aOyHFEobkkLdbk8272qQTpPC44FkZTtexJNyLWNgedrXU996jshyNkxbR/pCoylSSd9YN9/ItRlTVHUWWM5PaotfTGYgyBQ1yeRVrNiR8VSel8ciTjDrCBGWaMPyTa9wb8jnvferXhSfxjoTcLGSL/APswP9OPoBSdeDj9Y16lo9m2I9MBj/Mq3PC6mAJPwBv9qrH/AOeRNIseJ9ZGb1CLBrA3GjVfbcg3FSGOx2t44kiKxRTourc3Ktpsb+b9yTReZe3MIANgV3A2B3fnzwP2op0qEwyODtFamysk+5T8f8WqX6fyJo/ewOog2B7fNSeMzn0sSIxGCrMupt73ewFuwHFEMGOKMV/YU9TvfnSVv4J3/cd6rRqyddOceJ4QAjYWPmqZ1ripY8JI5ZXDSWUp2UDue5vUnm/VEpxUUQRVw5ldHckA+0EXuePtvuKh4sJGTisMZlkhAEqAbAAADSLeSQT9PmnwiqUvqDApaZnBxrML/e9IgJJtvvReiVpWV4gI+xFr27E2Pf6bUvpc2nnV+E0j6g6u/YkeKtKFdj2kOqSjFP8AU9e20n/daJXAYkQ7Ffkkm3AO1adlmIMEELHf8Qw2/l1IWH14tWfYDNDmEmkYYJBHHJZwefaLX+dtuatnVmJX8Lho1cK6qhAvuB6RF/8AilcdUeW67O8868BWZY65/v8APxTWA2kDqQFP6rnjbt5oLrPNxBOrBAxYH4AVSL227k0Hj81jw8gYQrI0gbVdjbSLXFuBfa/0qUl3LLH/ANWvYs+NwUkkiekUMLKwk5L6jxYg2AFVSLpuSJpYyXIiBJewtLq4APO1H49sRg2hOFgBWclpIkbYsrp7hq3AKmxCjtVxhMzsVmjhWNwRp1Xb+1jfxRl8txXYwQzywszN7KBte9tqJwuYWUGx1AG29tu1/pUxB00kmMkhDEJGzMR/6kLZQfqx+w+aDxs9sQY/S/L1sqsPKX/z70lKjsrq8OWoncNmgcmOTdZhpax89xbvVl6dgcRrrdTzoUKVKoNlDX3J2qqdNZa0uYlbERxhXJ3HFrD7ki/wD5q+wtM8rrJCoiNwrBhq24Js19+drWpluqOZ1zhGfGH3HlFcZ6Gy6e8sqFlMkZsqna4tfUfJNwDYbW25ocTTtMiyxhAFc3UizcAfttt9CRVTmB4enBTWilA0SDrUkV01w1CEfneBaWNgpCsQQG0glb881SYc4lw8kRlPpw6nEwkTW8mgbuPTFzqBH7Vbz1FHFJIkuokP7bAbLpXbkd70Pic6wUgIeJ2BBG4Hfx79j8irRlSobHJSpkflLZYjiWIlWRNXposmm0l2U6SoGo79+TvTHRmLfGYuaco8aMv5esD3KHAB8ixB5pOHhwUUweJZTZFj9NyWTSDubGQ3a3HipnC4mZTHMkZk1RaTbzrJ4Ubdu1ST9g+o1tMXhoMLFIZDISUdyEsdnOoNta53Jt2F/wBkYDPUGJeaQ6FdLJsTsGAH6QfBp6HCRLGZsQgQlmY6ybDUxsCL279xRs+CR2BZENthcA7c1Qo25bYD+IX0Nd/b+J1XsePWvfzx2pnMM0ibGQyBroo3Nm2/X2tfuKl5IF06dKlP5bC37UzJgYWUqEVb23CrcfuPqPvUK8WA4vGo7ySK10D4U3sf4Wa+xF67i+oo1xSypd19PS1gQQNRO1wONqMk9IKV0IFJuVsNz2JFQXUhkSENhcKJW1EFFOlrFWW/tte1/wCtFIuoPyQ3V2d4Z5lhgPquWMhQggJfctuo+Tyf1H4tnGc5ucPjX3LRkBXVbjQbAhQeL7X+as2eHFKIwcKsQ9NVZjcyC3kkWP8AYVV4MOdL+qA7O+pi22w7Dybc1qjJKlB9js44t4YqP81r9vrf8HMLjsL6jO87iOQbr7mYW4ttcb9rGpzpJ8GNamV1DAWY3Y8tclQD5HPmqxFlcZOrQBftvYD6cVJLgY24jjvpOrhdhxY9jVpQt3VFcOXIrdr6d/P57Gh5BjcPhsGmHVz6skTWfTyQG8ceKYzvOBMmGZZUKhApQIbkhSt9ZA79r1IZaEihXENFdohrXSAxA0WKfT5oXPnWaPD+gI4nnuVV4xdQBZgCBbnv3pSj7fdmWesjX/pG9fZ1FI/qRsGCoynZgN9PkDxQWZ51HidBi30o99j3025AvxTmV5Hqk0aYxEAwdV393gm3fm1X/IenIFUaY1C2sdhc/BPikzVM3Sy+lj2Q2K6uiM2EvqfQz30qwsCF7kD5/ap+TGYT8QuIM5Y2GlQGIUgWvxcbdv70VF01h0DkIDqJPuCm236V22X4oLL8FhZdRhCPpYo3JAbkix2H2oPZyJyU3a0MR5useMkmS7xtYMQCDuL8Gx20/wBKlsDNhXlX07u2tnA0myFh7m3UfPc7uftWhmazPLDh4yjwFtR02HDJqFiL2v3+tU3LOtMWcTFFh4DLLGTGD6jaXAJudO21vJ7XpscVp26f7C69maDj+p4sPj2JZdPsiYdwxAIH12+9P4qDCOxf8S6qSSUBa+9+Ba4+lqGwPR0MYZplMkss3rSXN7N2G2xA8VLjJIQ19A897f8A83t/SlOvBGl4IDLcPhzq1Tujhzoc33UWsTtYHnuDvUxPmqyPh4o2aUo2pnt4Rl323554+t6ImyeEj/bXbxt/VbV3D4BE/QmkdyOT9TyfvQK1YUz2FJMn2psix2phpPdRLqJLtSTSjQeZvKsZMKLI+1lZtIPnep3FIeMY8D9qQ+HB2IFvpS476RqADWGoA3ANtwD3rpNAIhYgBYKBbjYUpW2rgeu8cVAgj5cHYFyWWxGg20EkggkdyKMZa4GrmvaoG2zzt2pjTfixpyQC1yQNqCnb+EHY/FQvFWdmw68saLwUa2sBsLVGYnGWOhuPPamYsWAbAnnbe1Ed6TlEj+vMjMpV4/8AcQbKTZTfm/2rO8dgZdAvCVI31Mbhbc/atjkT1Bzc/wDNR8+Qlm021C2/i3erRnXdGrp8/CDg3S8mHNNdiW78kc/Fh4ojKMG0swX2kWJOprLsLi5rSZujBBO0hjikidgoF7NGunncWJJ2tQ+GxuBVRG2H031L7gL82NyOxFbPWSWiihLK7jsL6eyWaExMjoI5BeZBdhxZfTPin4sMzxJbEs/5jJrMellG4su3IPenXz+GIwwi4VhoTSpsLbAHwaMwWPWZZUjJDwnT7hYXI5+azylJ7K04vZEYST05pUMQQalZpdQCsuwZiTtq+PmrssYCDTxUBk/TMjJfFz+uCrq0RUembnY8XuKsWgBQqjYAAAdgNhS51ejPkyOToqXV+aywmJhMY099wE1XNvb9r1Vss6ldCpiiIxTJpZm2ja7XLaNhrNtzVk6/y15YVZCfym1aR3+ftWbZlPiQyM97/wANx572He3NPhTgq/P9NOKMZL5vz88fUsWVdaSQSz/iUaQT3BQsBYnYn4BG1SXQnT0GEl9WdlWXURFZtQs42vbv2rP88eRyHNySBv8ASjMmziQMEY33FvPxQc7j8vnuaX0K5tSuvD/o3WZDuO9dg/SAebb/AFNER7ohO50Lc/NuaAjn9xBPHmsxyPoGEbea4RXBJeks9Qqcah2Px96fkFwKZKHzRGRJQmkmm5nApaGoJOAV41xUsa5qoEEMLVz1ewrsik0NisWIkLHewJIHxUGRjbpD7Dvf7UpMNtzVC/8AMpNZJ0gHhe9XLK8b6kauNtQv/wBihe6NWbpcmGKcjuJXTyL/AN6AxGI7/H+b1MYpNQ2qr4y4J577UQ9OlPuKbE+dyKGnm8/WhnkP1prEweoujUyHyOah1I40g6LM3SxXbtVhynMWK3YXv89x/wAVWYcPcqg3O25/5q6YTLljTT3tuaBi6t44qq2VDqvqTS3pg3B/Vt/aqTmOL8De458Va8VBqkYEXIJ3t/WojHZOCxttQb2dno/SxxSoEwEyRXxBeQ7DUo3G3gVoeUZtDKto3BbSrlRyA3F6pmFyG6JbSWaQe0uEuL78/q2/hqSyBxg8VLFiEAle7+sAFRltdVubC/8AzT1HlG/Jy+ulFz4xL3Au1B4nHrG4QsqswOlSRdrDew70xk+cjEYdJraA2ra4J9pt2quf6k4qPRERGrSXIWTXpeMWvqW3O/niqxhcuLOXGLbAMJ1fM2K9bRO8MjekYdN/TNhY3tY9zb61OdYZWPRuYydJNrDf7VR8tz3FJ6EkkkhG7wguqoWQ2IkfmxFxvWhZn1Xh9EazG5kZVKxsG0MwubnwKdmhtcV/A/FOWOSkuxlbWdb2YBtrMON6sXR3Q3qTB2HtWzEnj4t5NL6jxeEeMJArSFiPzHOhAoazAMf4qt/T0eLVtEpw/oKCLRsWba3p+76eaV6biuXY6fVfEnkxcEvz3LGWt9BsKCMQvfzTxuTXlsOf60s4S0IBAp0UkaacuLUSrEE34pOnY147Uoni1AI80ANr8il2tXtVJD0RZ5mpulWr2moWG2UsDbaovNzpiN97jT+/NSxS3FReZ4MyLa/e9RD8NckzMswSGN92LEfNh9KuXSPUqSL6NtJFyvyKzzqTBsJWWx2JpzpJpVxMYUElmUW++/2qslWz1ubBDL09yfizbMO+oUFmmFDbn6UdBCVJvzXJbWuQTbsKKPIKXGVoqeKys7ad7dviuRYA6j9Ks8eEuqnsRe31pf4VRZu61Db/AMxpUQ2SZcS+pv4d+fmrPQ9gpLeaeRr1DFmyvJK2R+NydXOobHv81CYnp5r3VSbd/wDOathrwoFsfUzh2KWOnZ5HhIWLTG7Es4/T40qOSDQ+b5T6JWfHasVIx9MCND6SW3R2Xz/3V8qnf6nYy2HEWhzruwcGyr6e9mPzT8cm2og9R5Jpsjen8wvhlLlN3YjSAgAJ4txe9RfWeWrMgbQzMLKmk7i58cEVAZVA+KuqbKii/O1zfjz81Z/wKzJ6bhiABwxB243qS+SadnVx41KL8qihtlU4gllBT04yI3QuCy3P8v1orLmdJAmv9bKPZpLBiPy2GvvvbapPqrJNAR4Y1RQh197kcFr81U5c0eWTXIbkBQCRbgWFtPcCtcZ8loySi8cvmLXjMIyuwMWk6LmGUfl+wjU+sNbUbE/erl/pyDfEERaI3dWVrkhtuFJ2KjyKquE6dtCk00wSAuCPVJfXddiFXjfkHtWl9PYR4cJGkhjLKDb0xZbE3Ww+hpWaXy0Im/BIGS7WHbvUdjupoFOjUCf6A05muoQSKo3ZDuL3HxtWVS4ncDcdrHyNqxN7o2dD0Uc6bk+xrGGmBW4IINFQt2FZXmvVkgVYYwyEW1MOTtR3TXVs/rqjnWpIG/O/einY3J8KyRg5mlFdq9GRXJ5Ap9xsL80zHiFf9BuOLiocbi6Db0ho+9KtTM2LVNmNWKDhavCvBwdxwaS21AIo121xTYrxBtsagaAsx6chn3dbH+YbH965lPTkGGOqNPcdtR3P2PajMOx7inVaoNeXJx4XoGxo9RWS5FxYkGxH0NMZOswjtMFVlJC6ST7BspY92NFiPc+adZrVL8FLpUermj9qWB3rtqBWxIAO1LUWpp20reuYTFCQXFEFD5rwr16S/wAUAHQu9ZJ19jWxOYLEGUIlkT8z2M3LlrbAi9vsK03OM29CFpRG8pW3tQe7c1AL0THIZndV9OdQ6xGOzxs1ix1je/kU/E1D5mMg6eyBwWQfhvckjN7SvACkE3BopBax4JA7d6lcRl3pxqgFlWwUfA80OYGdhyBwR/akybk7Z28c1xI7EQa42Bsyk2t5qs4no6OOWNRNeMv+ZcreEtshYf5xV0//ADneQxxrqIP2A8sf+KexfQrPjkciP8NoX1QRvIyXtcfWxv8AFNwy4t2xHVZYpL3Csn6Lw8MPouDMCyudfGoDlQP0ip917W+lBTZmFawU6R4324oks1gCtgbb3/y1Lk3LbOc07H8M3t/oapuZ9JLIXeMWNyCtu/kVao23sTt2HelmZrbVWhuHLPBK4GQYrJpPV9wI7DY1aul+l5EZZpU0gcA7fS/xV6V7/qAJ5ta9qhs/zgBJVVlaVFuYwbkA8EiilSN+T4nlz1iSq9EV1VnntMa9zY1WFzuX8sxiVUSQGTR/KOb+V80CEkxDDc3O55sDU90ngHjlmZw3sA9ptvcf2o4tPk/Bpz4MeLAoeWf/2Q=="/>
          <p:cNvSpPr>
            <a:spLocks noChangeAspect="1" noChangeArrowheads="1"/>
          </p:cNvSpPr>
          <p:nvPr/>
        </p:nvSpPr>
        <p:spPr bwMode="auto">
          <a:xfrm>
            <a:off x="15587663" y="-744538"/>
            <a:ext cx="2286000" cy="152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40717052"/>
      </p:ext>
    </p:extLst>
  </p:cSld>
  <p:clrMapOvr>
    <a:masterClrMapping/>
  </p:clrMapOvr>
  <p:transition>
    <p:pull dir="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43000" y="1293338"/>
            <a:ext cx="6858000" cy="3274592"/>
          </a:xfr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chorCtr="0">
            <a:normAutofit fontScale="90000"/>
          </a:bodyPr>
          <a:lstStyle/>
          <a:p>
            <a:pPr lvl="0" algn="ctr" defTabSz="914400"/>
            <a:br>
              <a:rPr lang="en-US" sz="1600" b="1" kern="1200" dirty="0">
                <a:solidFill>
                  <a:schemeClr val="tx1"/>
                </a:solidFill>
                <a:latin typeface="+mj-lt"/>
                <a:ea typeface="+mj-ea"/>
                <a:cs typeface="+mj-cs"/>
              </a:rPr>
            </a:br>
            <a:br>
              <a:rPr lang="en-US" sz="1600" b="1" kern="1200" dirty="0">
                <a:solidFill>
                  <a:schemeClr val="tx1"/>
                </a:solidFill>
                <a:latin typeface="+mj-lt"/>
                <a:ea typeface="+mj-ea"/>
                <a:cs typeface="+mj-cs"/>
              </a:rPr>
            </a:br>
            <a:br>
              <a:rPr lang="en-US" sz="1600" b="1" kern="1200" dirty="0">
                <a:solidFill>
                  <a:schemeClr val="tx1"/>
                </a:solidFill>
                <a:latin typeface="+mj-lt"/>
                <a:ea typeface="+mj-ea"/>
                <a:cs typeface="+mj-cs"/>
              </a:rPr>
            </a:br>
            <a:br>
              <a:rPr lang="en-US" sz="1600" b="1" kern="1200" dirty="0">
                <a:solidFill>
                  <a:schemeClr val="tx1"/>
                </a:solidFill>
                <a:latin typeface="+mj-lt"/>
                <a:ea typeface="+mj-ea"/>
                <a:cs typeface="+mj-cs"/>
              </a:rPr>
            </a:br>
            <a:br>
              <a:rPr lang="en-US" sz="1600" b="1" kern="1200" dirty="0">
                <a:solidFill>
                  <a:schemeClr val="tx1"/>
                </a:solidFill>
                <a:latin typeface="+mj-lt"/>
                <a:ea typeface="+mj-ea"/>
                <a:cs typeface="+mj-cs"/>
              </a:rPr>
            </a:br>
            <a:br>
              <a:rPr lang="en-US" sz="1600" b="1" kern="1200" dirty="0">
                <a:solidFill>
                  <a:schemeClr val="tx1"/>
                </a:solidFill>
                <a:latin typeface="+mj-lt"/>
                <a:ea typeface="+mj-ea"/>
                <a:cs typeface="+mj-cs"/>
              </a:rPr>
            </a:br>
            <a:br>
              <a:rPr lang="en-US" sz="1600" b="1" kern="1200" dirty="0">
                <a:solidFill>
                  <a:schemeClr val="tx1"/>
                </a:solidFill>
                <a:latin typeface="+mj-lt"/>
                <a:ea typeface="+mj-ea"/>
                <a:cs typeface="+mj-cs"/>
              </a:rPr>
            </a:br>
            <a:br>
              <a:rPr lang="en-US" sz="1600" b="1" kern="1200" dirty="0">
                <a:solidFill>
                  <a:schemeClr val="tx1"/>
                </a:solidFill>
                <a:latin typeface="+mj-lt"/>
                <a:ea typeface="+mj-ea"/>
                <a:cs typeface="+mj-cs"/>
              </a:rPr>
            </a:br>
            <a:br>
              <a:rPr lang="en-US" sz="1600" b="1" kern="1200" dirty="0">
                <a:solidFill>
                  <a:schemeClr val="tx1"/>
                </a:solidFill>
                <a:latin typeface="+mj-lt"/>
                <a:ea typeface="+mj-ea"/>
                <a:cs typeface="+mj-cs"/>
              </a:rPr>
            </a:br>
            <a:br>
              <a:rPr lang="en-US" sz="1600" b="1" kern="1200" dirty="0">
                <a:solidFill>
                  <a:schemeClr val="tx1"/>
                </a:solidFill>
                <a:latin typeface="+mj-lt"/>
                <a:ea typeface="+mj-ea"/>
                <a:cs typeface="+mj-cs"/>
              </a:rPr>
            </a:br>
            <a:br>
              <a:rPr lang="en-US" sz="1600" b="1" kern="1200" dirty="0">
                <a:solidFill>
                  <a:schemeClr val="tx1"/>
                </a:solidFill>
                <a:latin typeface="+mj-lt"/>
                <a:ea typeface="+mj-ea"/>
                <a:cs typeface="+mj-cs"/>
              </a:rPr>
            </a:br>
            <a:br>
              <a:rPr lang="en-US" sz="1600" b="1" kern="1200" dirty="0">
                <a:solidFill>
                  <a:schemeClr val="tx1"/>
                </a:solidFill>
                <a:latin typeface="+mj-lt"/>
                <a:ea typeface="+mj-ea"/>
                <a:cs typeface="+mj-cs"/>
              </a:rPr>
            </a:br>
            <a:br>
              <a:rPr lang="en-US" sz="1600" b="1" kern="1200" dirty="0">
                <a:solidFill>
                  <a:schemeClr val="tx1"/>
                </a:solidFill>
                <a:latin typeface="+mj-lt"/>
                <a:ea typeface="+mj-ea"/>
                <a:cs typeface="+mj-cs"/>
              </a:rPr>
            </a:br>
            <a:br>
              <a:rPr lang="en-US" sz="1600" b="1" kern="1200" dirty="0">
                <a:solidFill>
                  <a:schemeClr val="tx1"/>
                </a:solidFill>
                <a:latin typeface="+mj-lt"/>
                <a:ea typeface="+mj-ea"/>
                <a:cs typeface="+mj-cs"/>
              </a:rPr>
            </a:br>
            <a:br>
              <a:rPr lang="en-US" sz="1600" b="1" kern="1200" dirty="0">
                <a:solidFill>
                  <a:schemeClr val="tx1"/>
                </a:solidFill>
                <a:latin typeface="+mj-lt"/>
                <a:ea typeface="+mj-ea"/>
                <a:cs typeface="+mj-cs"/>
              </a:rPr>
            </a:br>
            <a:br>
              <a:rPr lang="en-US" sz="1600" b="1" kern="1200" dirty="0">
                <a:solidFill>
                  <a:schemeClr val="tx1"/>
                </a:solidFill>
                <a:latin typeface="+mj-lt"/>
                <a:ea typeface="+mj-ea"/>
                <a:cs typeface="+mj-cs"/>
              </a:rPr>
            </a:br>
            <a:r>
              <a:rPr lang="en-US" sz="3100" b="1" kern="1200" dirty="0">
                <a:solidFill>
                  <a:schemeClr val="tx1"/>
                </a:solidFill>
                <a:latin typeface="+mj-lt"/>
                <a:ea typeface="+mj-ea"/>
                <a:cs typeface="+mj-cs"/>
              </a:rPr>
              <a:t>Final Diagnosis </a:t>
            </a:r>
            <a:br>
              <a:rPr lang="en-US" sz="3100" b="1" kern="1200" dirty="0">
                <a:solidFill>
                  <a:schemeClr val="tx1"/>
                </a:solidFill>
                <a:latin typeface="+mj-lt"/>
                <a:ea typeface="+mj-ea"/>
                <a:cs typeface="+mj-cs"/>
              </a:rPr>
            </a:br>
            <a:r>
              <a:rPr lang="en-US" sz="3100" b="1" kern="1200" dirty="0">
                <a:solidFill>
                  <a:schemeClr val="tx1"/>
                </a:solidFill>
                <a:latin typeface="+mj-lt"/>
                <a:ea typeface="+mj-ea"/>
                <a:cs typeface="+mj-cs"/>
              </a:rPr>
              <a:t>Bacterial meningitis</a:t>
            </a:r>
            <a:br>
              <a:rPr lang="en-US" sz="3100" b="1" kern="1200" dirty="0">
                <a:solidFill>
                  <a:schemeClr val="tx1"/>
                </a:solidFill>
                <a:latin typeface="+mj-lt"/>
                <a:ea typeface="+mj-ea"/>
                <a:cs typeface="+mj-cs"/>
              </a:rPr>
            </a:br>
            <a:br>
              <a:rPr lang="en-US" sz="3100" b="1" kern="1200" dirty="0">
                <a:solidFill>
                  <a:schemeClr val="tx1"/>
                </a:solidFill>
                <a:latin typeface="+mj-lt"/>
                <a:ea typeface="+mj-ea"/>
                <a:cs typeface="+mj-cs"/>
              </a:rPr>
            </a:br>
            <a:r>
              <a:rPr lang="en-US" sz="3100" i="1" kern="1200" dirty="0">
                <a:solidFill>
                  <a:schemeClr val="tx1"/>
                </a:solidFill>
                <a:latin typeface="+mj-lt"/>
                <a:ea typeface="+mj-ea"/>
                <a:cs typeface="+mj-cs"/>
              </a:rPr>
              <a:t>Hemophilus  influenzae</a:t>
            </a:r>
            <a:br>
              <a:rPr lang="en-US" sz="1600" kern="1200" dirty="0">
                <a:solidFill>
                  <a:schemeClr val="tx1"/>
                </a:solidFill>
                <a:latin typeface="+mj-lt"/>
                <a:ea typeface="+mj-ea"/>
                <a:cs typeface="+mj-cs"/>
              </a:rPr>
            </a:br>
            <a:br>
              <a:rPr lang="en-US" sz="1600" kern="1200" dirty="0">
                <a:solidFill>
                  <a:schemeClr val="tx1"/>
                </a:solidFill>
                <a:latin typeface="+mj-lt"/>
                <a:ea typeface="+mj-ea"/>
                <a:cs typeface="+mj-cs"/>
              </a:rPr>
            </a:br>
            <a:br>
              <a:rPr lang="en-US" sz="1600" kern="1200" dirty="0">
                <a:solidFill>
                  <a:schemeClr val="tx1"/>
                </a:solidFill>
                <a:latin typeface="+mj-lt"/>
                <a:ea typeface="+mj-ea"/>
                <a:cs typeface="+mj-cs"/>
              </a:rPr>
            </a:br>
            <a:br>
              <a:rPr lang="en-US" sz="1600" kern="1200" dirty="0">
                <a:solidFill>
                  <a:schemeClr val="tx1"/>
                </a:solidFill>
                <a:latin typeface="+mj-lt"/>
                <a:ea typeface="+mj-ea"/>
                <a:cs typeface="+mj-cs"/>
              </a:rPr>
            </a:br>
            <a:br>
              <a:rPr lang="en-US" sz="1600" kern="1200" dirty="0">
                <a:solidFill>
                  <a:schemeClr val="tx1"/>
                </a:solidFill>
                <a:latin typeface="+mj-lt"/>
                <a:ea typeface="+mj-ea"/>
                <a:cs typeface="+mj-cs"/>
              </a:rPr>
            </a:br>
            <a:r>
              <a:rPr lang="en-US" sz="1600" b="1" kern="1200" dirty="0">
                <a:solidFill>
                  <a:schemeClr val="tx1"/>
                </a:solidFill>
                <a:latin typeface="+mj-lt"/>
                <a:ea typeface="+mj-ea"/>
                <a:cs typeface="+mj-cs"/>
              </a:rPr>
              <a:t> </a:t>
            </a:r>
            <a:br>
              <a:rPr lang="en-US" sz="1600" b="1" kern="1200" dirty="0">
                <a:solidFill>
                  <a:schemeClr val="tx1"/>
                </a:solidFill>
                <a:latin typeface="+mj-lt"/>
                <a:ea typeface="+mj-ea"/>
                <a:cs typeface="+mj-cs"/>
              </a:rPr>
            </a:br>
            <a:br>
              <a:rPr lang="en-US" sz="1600" b="1" kern="1200" dirty="0">
                <a:solidFill>
                  <a:schemeClr val="tx1"/>
                </a:solidFill>
                <a:latin typeface="+mj-lt"/>
                <a:ea typeface="+mj-ea"/>
                <a:cs typeface="+mj-cs"/>
              </a:rPr>
            </a:br>
            <a:br>
              <a:rPr lang="en-US" sz="1600" b="1" kern="1200" dirty="0">
                <a:solidFill>
                  <a:schemeClr val="tx1"/>
                </a:solidFill>
                <a:latin typeface="+mj-lt"/>
                <a:ea typeface="+mj-ea"/>
                <a:cs typeface="+mj-cs"/>
              </a:rPr>
            </a:br>
            <a:br>
              <a:rPr lang="en-US" sz="1600" b="1" kern="1200" dirty="0">
                <a:solidFill>
                  <a:schemeClr val="tx1"/>
                </a:solidFill>
                <a:latin typeface="+mj-lt"/>
                <a:ea typeface="+mj-ea"/>
                <a:cs typeface="+mj-cs"/>
              </a:rPr>
            </a:br>
            <a:br>
              <a:rPr lang="en-US" sz="1600" b="1" kern="1200" dirty="0">
                <a:solidFill>
                  <a:schemeClr val="tx1"/>
                </a:solidFill>
                <a:latin typeface="+mj-lt"/>
                <a:ea typeface="+mj-ea"/>
                <a:cs typeface="+mj-cs"/>
              </a:rPr>
            </a:br>
            <a:br>
              <a:rPr lang="en-US" sz="1600" b="1" kern="1200" dirty="0">
                <a:solidFill>
                  <a:schemeClr val="tx1"/>
                </a:solidFill>
                <a:latin typeface="+mj-lt"/>
                <a:ea typeface="+mj-ea"/>
                <a:cs typeface="+mj-cs"/>
              </a:rPr>
            </a:br>
            <a:br>
              <a:rPr lang="en-US" sz="1600" u="sng" kern="1200" dirty="0">
                <a:solidFill>
                  <a:schemeClr val="tx1"/>
                </a:solidFill>
                <a:latin typeface="+mj-lt"/>
                <a:ea typeface="+mj-ea"/>
                <a:cs typeface="+mj-cs"/>
              </a:rPr>
            </a:br>
            <a:br>
              <a:rPr lang="en-US" sz="1600" b="1" kern="1200" dirty="0">
                <a:solidFill>
                  <a:schemeClr val="tx1"/>
                </a:solidFill>
                <a:latin typeface="+mj-lt"/>
                <a:ea typeface="+mj-ea"/>
                <a:cs typeface="+mj-cs"/>
              </a:rPr>
            </a:br>
            <a:r>
              <a:rPr lang="en-US" sz="1600" b="1" kern="1200" dirty="0">
                <a:solidFill>
                  <a:schemeClr val="tx1"/>
                </a:solidFill>
                <a:latin typeface="+mj-lt"/>
                <a:ea typeface="+mj-ea"/>
                <a:cs typeface="+mj-cs"/>
              </a:rPr>
              <a:t> </a:t>
            </a:r>
            <a:br>
              <a:rPr lang="en-US" sz="1600" b="1" kern="1200" dirty="0">
                <a:solidFill>
                  <a:schemeClr val="tx1"/>
                </a:solidFill>
                <a:latin typeface="+mj-lt"/>
                <a:ea typeface="+mj-ea"/>
                <a:cs typeface="+mj-cs"/>
              </a:rPr>
            </a:br>
            <a:br>
              <a:rPr lang="en-US" sz="1600" kern="1200" dirty="0">
                <a:solidFill>
                  <a:schemeClr val="tx1"/>
                </a:solidFill>
                <a:latin typeface="+mj-lt"/>
                <a:ea typeface="+mj-ea"/>
                <a:cs typeface="+mj-cs"/>
              </a:rPr>
            </a:br>
            <a:br>
              <a:rPr lang="en-US" sz="1600" kern="1200" dirty="0">
                <a:solidFill>
                  <a:schemeClr val="tx1"/>
                </a:solidFill>
                <a:latin typeface="+mj-lt"/>
                <a:ea typeface="+mj-ea"/>
                <a:cs typeface="+mj-cs"/>
              </a:rPr>
            </a:br>
            <a:br>
              <a:rPr lang="en-US" sz="1600" kern="1200" dirty="0">
                <a:solidFill>
                  <a:schemeClr val="tx1"/>
                </a:solidFill>
                <a:latin typeface="+mj-lt"/>
                <a:ea typeface="+mj-ea"/>
                <a:cs typeface="+mj-cs"/>
              </a:rPr>
            </a:br>
            <a:br>
              <a:rPr lang="en-US" sz="1600" kern="1200" dirty="0">
                <a:solidFill>
                  <a:schemeClr val="tx1"/>
                </a:solidFill>
                <a:latin typeface="+mj-lt"/>
                <a:ea typeface="+mj-ea"/>
                <a:cs typeface="+mj-cs"/>
              </a:rPr>
            </a:br>
            <a:r>
              <a:rPr lang="en-US" sz="1600" kern="1200" dirty="0">
                <a:solidFill>
                  <a:schemeClr val="tx1"/>
                </a:solidFill>
                <a:latin typeface="+mj-lt"/>
                <a:ea typeface="+mj-ea"/>
                <a:cs typeface="+mj-cs"/>
              </a:rPr>
              <a:t>   </a:t>
            </a:r>
          </a:p>
        </p:txBody>
      </p:sp>
      <p:cxnSp>
        <p:nvCxnSpPr>
          <p:cNvPr id="141" name="Straight Connector 140">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26" name="AutoShape 2" descr="data:image/jpg;base64,/9j/4AAQSkZJRgABAQAAAQABAAD/2wCEAAkGBhQSERUUExQVFRUWFxcZGRcYGBccGxkdGBgXHBgcGxoYHCYfGxwjHBwcHy8gJCcpLSwsFx4xNTAqNSYsLCkBCQoKDgwOGg8PGi8kHyQsLCwsLCwtKi0qLCosLywsLCksLCwsLCosLCwsLCosLC8pLCwsLyksLCwsLCwsLCwsLf/AABEIAKAA8AMBIgACEQEDEQH/xAAbAAABBQEBAAAAAAAAAAAAAAAEAgMFBgcBAP/EADcQAAIBAgUDAwIEBQQDAQEAAAECAwARBAUSITEGQVETImFxgRQjMpFCUqGx8AczwdEWYuEVkv/EABoBAAIDAQEAAAAAAAAAAAAAAAEDAAIEBQb/xAAsEQACAgIBAwIFBQADAAAAAAAAAQIRAyESBDFBE1EFImGB8DJxkbHRFCPx/9oADAMBAAIRAxEAPwDab2pEjV4tTcjVCxA5zEEkSQE3vx96Jy2fEO0vqIqKrARsd9ank/28UzjJNb27D/iicBi1ddSMHF7XB7jkU1Idkk+KTJVHr2IW44uaAxOZJEAXYKCQBc2uTwKGybOZZWkEsDQ6G0i5uHG+4/zvQcXViIp3aILrLIZZinpymI3vYX3+dvFSGa59Lh4bCEvpiWzsVVGbZdJvvqPipHHzxkm5Godri+/9qgsX1fh0d4MR7tADFnW6A7Fd+58UY8nSq0ja/mitFdlk9Y6MMBFdXGhJBGplt74yBuxXc3oHFZg8UaxvbUp0tdr7/XvVl/8AMMGjMXiEdnVkYJf1NY/3FIHeqtnWY4eWeR0uVQ31Ec37juaZNSa/To39FOKm1LTCxgPVUtrAI3vvt8GrV0fiTG6RpdxIz+owBITSvtub7XNVEx2hDRyAiWxNuRbgEdqsXQWHf1tQOyghrHY34v8A3rGtPZv61KeCT5a8F9nBtSYhfmuPN2NIY/NXPLpaCC1IMYO/ehsweVYyYlVnFrBm0i3fen1mBNtQuACQCDa9QlDycU3MTSi9c01Co18123xXSu9etRsI1isMJEZP5lKkjkXFqz6PCvlkojWUTBo2EUTXBZwbsbqNtuPNaMNqi+osj/EoApVZFPtcj3KD+rSw3UnzVoTrT7DMcknTI7qmCPF5b6n5qhV9VQos4K8jS335+tVrF9GR4lIJ8OCBMiAqwW0d+ZCNrtt25q6ZAmIECjFaVdbrZWJugFgSbm5rN8NhYfTxMg9doUmREkjYtIxDXAZTsBvzT4eUn2f9l8cnF6ZJYXDxwYiYTSE+iRGrEqFYMNlKr45onODBJA5dVkSO40jfcdtu9UbPphFMD6scsplLuFU6L32135bkEDimsRnxliMepFLSb2/LADG97Da4O30q0sV07N+PLb2QGbFp2MhsOwX4HA/ak5XgWl0qqsTufaPHzUrjslctaO0oVgLgjbzerJlEKYeEMRa5Ia4028fvSZSpWjox6eLyOT9t/V/0vs/YRnGGcYdIl/8AU72ax/i43/w1x+op/wAPERKmoSWuyhrWGxuL2H2pWDx6v7tiCTyO17EWqw9LrBqIVFHb9I3HYfvUjla1JE6np0o849qNKcUHjpdKkkgbcnan4muTTeZ5cs0ZR11DY2+RuKWjzHZ7KdjMMSyyKuqWMkqpcBTfyO5A3p583/BmKPRGsTGztv8Arbc2A+29dy+EQgxBQPeTckk7/WjlWIgl9LJzvYjxTuXh7NmSKfcgEnxGJhd3WBgZB6KSMN2U76SDvVnx/wCI9EGER+r7bhz7Rf8AXv3tUPmcWFi9ONIXJjV5EEfY87k/xE8VBYOd54lgaOWQRapNRmCupOo6ZR2XbbvV2ufzePz6iktUgbPNOIxUh02G/qMshYtFFbU0YGwNx3pyaCKf24edyZ4wI4J0un5ZsSW339pI+9MYDFyaCg1KhjsBhxGAdbjVb+I2/it4rseWLDLMk0k8U8TqytGQyumwAGq3uINzb5pr19vz/Bsb7Edn+AEeu0jHQEbUrKYhJaxjCjcDm3i1D4FIynpsIGkUalmBc3El7ppA/wBwHi9RmPZpHeSNBJGjMzsqELudtXzvxQYcoV9Jz2vpOnfe4N+Ks9aGxdq/z8/wv/SmdCVYoZkAjb8sSEWJccLt8dzWj5bgkhTQo0i99vjzWL4SR8NIh1aRDIGt/uf7ie1v/bfmthybFGbDwu5VmZAWZQQCe9geKx5oK+SKZnOuLeiTUeTeuTN2tQ4Sx278UJnHUK4QKZVYiRgq6d7kjx2A80lK+xl429BuLwy4iNonB0sLGxINvgihYcow0EwlBCOyiIXfY+Nid2255qp4nqb12CyMIwAbrGxs99rMeRbkWqDx00ckrs5Y7C13J0aRYFfB73q/Zbf8G+Hw/NLXY07Ls2indxFIHMZ0sO6nfkH+9H996zfLeoxBhgYREsuuNWaS/wCYpNgSw5b5rQ4or7mhJVtdjHmwyxS4yHAe1e1X4ppW5pSXv8VQS0eYkUnX80Q63oaRbGoROxWr96BBMaSDDxxq51MosFUv5a3zRRi2JvTDzhf+6KLpIrDdApi4kbFoMPMHdnEBAV9R/UebE/FZ31v04YJoooI3IC2DWvqNzzbk1uyOCPrULm3T0c0ySFSWi3UhiN/kDmmLI1K2MxS7xkULJcmd4GjKIGRQCSNiSvt3HFjsRRWN6dLw6Z2RvaupUuLML2YHnirfjcG1hpFrk3Itz5I70BhMpYbMxZ7WLAW1G53I+m1UcrOnHMvfXsZtjMN6bbXI37cVK9IY9jJawA5+tTuY9OuZLAFr7bD/AC9dy/oeVXBGpT31VSM/c62frMc8NNovqz2b44o1TeqVmnWAjuFW9ja57/SpjpvqFcQgYbC5Ug8g1d6PMZOkyRhza0QP+o+B3iMRX1Q4IU7357f91R43j/23WQBVJdg2m6KdWlACQWB2NaV1dFH6kJclLuLuP5VuSD8VEYmGPD4uKSNUeCdRHHECoVCRcsNXOr481qhNqNFsbXFWQGU7ywRWEqzzDE2jkYOgH6VYHxzzUjjM9EGMmkeJ1jnYxmMRr+YQN3vyfp3vUtlywSyRzvhvQdlaMbaWTTcX7AbbA2qGODhiGkYmaQOJFQ7MW07uUdb6WHjvepak+xFV7B5sRh5fT9PD6YUQofadTeoTsCDddxfUaHzSTXFhydFkQGGISEsqqSJHeS25FrjepTKp/TXFBJMMhkgBQOD6hA49S/J09t9yKJwORCdI2OKjRPTiKxRoqsjE7rZt9LWP1vVr49+33I5K+xmmMhlTX6QYpJb9JOnSW9m/BJI5+KDGAlcaivuYEG54ZOSfBIrasdFhIppCSyNPoTSf0XXj0xawYXG9RMXTMK5gkR1NaMSNqU3ZkPtLScH6VX1L39yylF9yB6L6VnnZZtZCqYyGkGpWBBDFPkcb1qeSZaIIFj1tJpv7m5IJJH7Uy+YxQjf2rbYAC32FRS9ZxEndh8WP96zym5hePLlXyrRYY193O16qHW4DzoSp/KRiCPnmrNBOTb53oXPMOHGoAnaxI7A/FU34J07UMqckZRC13Zr8b70C2PLSX7k22q6YzpkXPpkHa30qKTJIomIZ7SbbfPNqK/Y9Uurg1aY7hsvdEZ5ChC2dQ4JQFeCdO9aVkeC0gSLIWEnvdb3Uu4Xdb7qu2wrOMDiZEjRbjS76C6e47k7EH471omXYcxRKmtmK7am5PjiryTiqPN9bL1JWSLLYk9qHxzEL7bX/ALUjFljYDinmhsLHvSznrT2O5fiCye7kG1/NelB5qKxOInjkZlRWhWMnSP1lhwAKMw+PLojMpQsoJU8r8GpXkjg07QQ4FDSoK7LifFCNPc7C3mikGMWLkmI4/vxReHlOkee9Rr3rkmYiJbsbCjRZxvsSiIDe9OJh9yxtQmR5gs8KyqCA1/1Cx224qRDVRqmJk2tHFjF79/NLvXL16iKbMgzjCpJKzRMxGq4B25qy9DYdFZ01XsA3P7mqricOylj8bbG4+lSH+noP4gEki4Yf0qkn5PZ9RC+maT7I0zF4COUfmIr7EC4vYNsf3oLFZKhCARppiH5Y0g6D2Ivxai4pDa1VzNlZJxJJM7aWHpRr7QtxZtf8/mmr9zy2KEnKkU98PM0LNiXmZE1EJpvLr1+1zfYKPk1JQTqYp43/AAwjCkRhTeViBeRgqm+sjm1t6NfO/U9SNiHFirrbkHnelplGHkw8OgHCNG11aO2sb7i/e9aPVT/V7mrJhlHYxh+nJMRCjI0CMqxj1yl9S8hdLEkFRa5PNTmMyknFiULGdSgSkg3OgewoL2FjRGC6bwximRdRWc3kuxufoe1SiwBQqqLAAKPNhsN6TLJ7Gdz+bZG5JgZWW2NEUxjfVE2kXA8/BFH4vFAkjt/eiJVsB81BZ5NawAIpd3tkxR9Seiq9UT6nsCDba1+KrM3t2uS2oWFTWZQa23sB5p7IcgV5PeSfFUbtnq8UoYMW/BZ+k2c4ZdySGt828UZnmCZ4mCyGImx1LztyPvXcgxUavJEoIaOxII7HuPNez57Kf3q6tM85J88+vLK9/sRgyTNI2kCxAHc73He232qMaDDzvrYe4nVuPtURicx1Mx33OwvQEmZ7ntYbfNW5O9HoMfQXHZoWTYCKEWTueKt+CA035N9/rWW9OZszrpJ3Hf8A+1o3TjExNv8Axf1tQe+5xPiHTvFpkgFF6RIv3qCzfNWia5D/AKlB0rqvc+Ow+aKwGOYySKdOkadBDEkg86h23qVqznvFJKw25tUZnMkojb0dJe1l1cUbiMRpBqq5d1OyySriGUNa6xqt9IHfV8+KMV59huKEntIak6xIUsUBCArI5OlRIB+keQT3rmWdW6mjV4rah7nU3VfHPNAdQNDiJEfSwUA+0EaWv/MPPzSMsy1je3xt4+lFzj4R1I9LH0256LHjepIoy497NHp1BFY7Nwb8UbNlseIULKmtfawBuN+RxQv/AI7FJ6jM0l3VQQHIUFOLW+RRHSWVzxLJ68vqamBXvYf/AGrOqtdzlzainRPRg+Nqc1fFeFLApRibPV2kk14moAiMwyFJQy6QD5tQGTdFtGwZnCgHZV535uxq0k01p3vUas1x6vLGLinoBxGG0Eab2uDzc89ye1VPq7HhJEBJLOQFHyb7/YAn7VPdU9Qx4VfcbsQSqd2sRextYc96q+c4Vpyk1gwjb8yMEEpqXcMRwQO/zTYx7OXYd00+L5MgsxxK4e+qdUV0tyLhj9aOyHFEobkkLdbk8272qQTpPC44FkZTtexJNyLWNgedrXU996jshyNkxbR/pCoylSSd9YN9/ItRlTVHUWWM5PaotfTGYgyBQ1yeRVrNiR8VSel8ciTjDrCBGWaMPyTa9wb8jnvferXhSfxjoTcLGSL/APswP9OPoBSdeDj9Y16lo9m2I9MBj/Mq3PC6mAJPwBv9qrH/AOeRNIseJ9ZGb1CLBrA3GjVfbcg3FSGOx2t44kiKxRTourc3Ktpsb+b9yTReZe3MIANgV3A2B3fnzwP2op0qEwyODtFamysk+5T8f8WqX6fyJo/ewOog2B7fNSeMzn0sSIxGCrMupt73ewFuwHFEMGOKMV/YU9TvfnSVv4J3/cd6rRqyddOceJ4QAjYWPmqZ1ripY8JI5ZXDSWUp2UDue5vUnm/VEpxUUQRVw5ldHckA+0EXuePtvuKh4sJGTisMZlkhAEqAbAAADSLeSQT9PmnwiqUvqDApaZnBxrML/e9IgJJtvvReiVpWV4gI+xFr27E2Pf6bUvpc2nnV+E0j6g6u/YkeKtKFdj2kOqSjFP8AU9e20n/daJXAYkQ7Ffkkm3AO1adlmIMEELHf8Qw2/l1IWH14tWfYDNDmEmkYYJBHHJZwefaLX+dtuatnVmJX8Lho1cK6qhAvuB6RF/8AilcdUeW67O8868BWZY65/v8APxTWA2kDqQFP6rnjbt5oLrPNxBOrBAxYH4AVSL227k0Hj81jw8gYQrI0gbVdjbSLXFuBfa/0qUl3LLH/ANWvYs+NwUkkiekUMLKwk5L6jxYg2AFVSLpuSJpYyXIiBJewtLq4APO1H49sRg2hOFgBWclpIkbYsrp7hq3AKmxCjtVxhMzsVmjhWNwRp1Xb+1jfxRl8txXYwQzywszN7KBte9tqJwuYWUGx1AG29tu1/pUxB00kmMkhDEJGzMR/6kLZQfqx+w+aDxs9sQY/S/L1sqsPKX/z70lKjsrq8OWoncNmgcmOTdZhpax89xbvVl6dgcRrrdTzoUKVKoNlDX3J2qqdNZa0uYlbERxhXJ3HFrD7ki/wD5q+wtM8rrJCoiNwrBhq24Js19+drWpluqOZ1zhGfGH3HlFcZ6Gy6e8sqFlMkZsqna4tfUfJNwDYbW25ocTTtMiyxhAFc3UizcAfttt9CRVTmB4enBTWilA0SDrUkV01w1CEfneBaWNgpCsQQG0glb881SYc4lw8kRlPpw6nEwkTW8mgbuPTFzqBH7Vbz1FHFJIkuokP7bAbLpXbkd70Pic6wUgIeJ2BBG4Hfx79j8irRlSobHJSpkflLZYjiWIlWRNXposmm0l2U6SoGo79+TvTHRmLfGYuaco8aMv5esD3KHAB8ixB5pOHhwUUweJZTZFj9NyWTSDubGQ3a3HipnC4mZTHMkZk1RaTbzrJ4Ubdu1ST9g+o1tMXhoMLFIZDISUdyEsdnOoNta53Jt2F/wBkYDPUGJeaQ6FdLJsTsGAH6QfBp6HCRLGZsQgQlmY6ybDUxsCL279xRs+CR2BZENthcA7c1Qo25bYD+IX0Nd/b+J1XsePWvfzx2pnMM0ibGQyBroo3Nm2/X2tfuKl5IF06dKlP5bC37UzJgYWUqEVb23CrcfuPqPvUK8WA4vGo7ySK10D4U3sf4Wa+xF67i+oo1xSypd19PS1gQQNRO1wONqMk9IKV0IFJuVsNz2JFQXUhkSENhcKJW1EFFOlrFWW/tte1/wCtFIuoPyQ3V2d4Z5lhgPquWMhQggJfctuo+Tyf1H4tnGc5ucPjX3LRkBXVbjQbAhQeL7X+as2eHFKIwcKsQ9NVZjcyC3kkWP8AYVV4MOdL+qA7O+pi22w7Dybc1qjJKlB9js44t4YqP81r9vrf8HMLjsL6jO87iOQbr7mYW4ttcb9rGpzpJ8GNamV1DAWY3Y8tclQD5HPmqxFlcZOrQBftvYD6cVJLgY24jjvpOrhdhxY9jVpQt3VFcOXIrdr6d/P57Gh5BjcPhsGmHVz6skTWfTyQG8ceKYzvOBMmGZZUKhApQIbkhSt9ZA79r1IZaEihXENFdohrXSAxA0WKfT5oXPnWaPD+gI4nnuVV4xdQBZgCBbnv3pSj7fdmWesjX/pG9fZ1FI/qRsGCoynZgN9PkDxQWZ51HidBi30o99j3025AvxTmV5Hqk0aYxEAwdV393gm3fm1X/IenIFUaY1C2sdhc/BPikzVM3Sy+lj2Q2K6uiM2EvqfQz30qwsCF7kD5/ap+TGYT8QuIM5Y2GlQGIUgWvxcbdv70VF01h0DkIDqJPuCm236V22X4oLL8FhZdRhCPpYo3JAbkix2H2oPZyJyU3a0MR5useMkmS7xtYMQCDuL8Gx20/wBKlsDNhXlX07u2tnA0myFh7m3UfPc7uftWhmazPLDh4yjwFtR02HDJqFiL2v3+tU3LOtMWcTFFh4DLLGTGD6jaXAJudO21vJ7XpscVp26f7C69maDj+p4sPj2JZdPsiYdwxAIH12+9P4qDCOxf8S6qSSUBa+9+Ba4+lqGwPR0MYZplMkss3rSXN7N2G2xA8VLjJIQ19A897f8A83t/SlOvBGl4IDLcPhzq1Tujhzoc33UWsTtYHnuDvUxPmqyPh4o2aUo2pnt4Rl323554+t6ImyeEj/bXbxt/VbV3D4BE/QmkdyOT9TyfvQK1YUz2FJMn2psix2phpPdRLqJLtSTSjQeZvKsZMKLI+1lZtIPnep3FIeMY8D9qQ+HB2IFvpS476RqADWGoA3ANtwD3rpNAIhYgBYKBbjYUpW2rgeu8cVAgj5cHYFyWWxGg20EkggkdyKMZa4GrmvaoG2zzt2pjTfixpyQC1yQNqCnb+EHY/FQvFWdmw68saLwUa2sBsLVGYnGWOhuPPamYsWAbAnnbe1Ed6TlEj+vMjMpV4/8AcQbKTZTfm/2rO8dgZdAvCVI31Mbhbc/atjkT1Bzc/wDNR8+Qlm021C2/i3erRnXdGrp8/CDg3S8mHNNdiW78kc/Fh4ojKMG0swX2kWJOprLsLi5rSZujBBO0hjikidgoF7NGunncWJJ2tQ+GxuBVRG2H031L7gL82NyOxFbPWSWiihLK7jsL6eyWaExMjoI5BeZBdhxZfTPin4sMzxJbEs/5jJrMellG4su3IPenXz+GIwwi4VhoTSpsLbAHwaMwWPWZZUjJDwnT7hYXI5+azylJ7K04vZEYST05pUMQQalZpdQCsuwZiTtq+PmrssYCDTxUBk/TMjJfFz+uCrq0RUembnY8XuKsWgBQqjYAAAdgNhS51ejPkyOToqXV+aywmJhMY099wE1XNvb9r1Vss6ldCpiiIxTJpZm2ja7XLaNhrNtzVk6/y15YVZCfym1aR3+ftWbZlPiQyM97/wANx572He3NPhTgq/P9NOKMZL5vz88fUsWVdaSQSz/iUaQT3BQsBYnYn4BG1SXQnT0GEl9WdlWXURFZtQs42vbv2rP88eRyHNySBv8ASjMmziQMEY33FvPxQc7j8vnuaX0K5tSuvD/o3WZDuO9dg/SAebb/AFNER7ohO50Lc/NuaAjn9xBPHmsxyPoGEbea4RXBJeks9Qqcah2Px96fkFwKZKHzRGRJQmkmm5nApaGoJOAV41xUsa5qoEEMLVz1ewrsik0NisWIkLHewJIHxUGRjbpD7Dvf7UpMNtzVC/8AMpNZJ0gHhe9XLK8b6kauNtQv/wBihe6NWbpcmGKcjuJXTyL/AN6AxGI7/H+b1MYpNQ2qr4y4J577UQ9OlPuKbE+dyKGnm8/WhnkP1prEweoujUyHyOah1I40g6LM3SxXbtVhynMWK3YXv89x/wAVWYcPcqg3O25/5q6YTLljTT3tuaBi6t44qq2VDqvqTS3pg3B/Vt/aqTmOL8De458Va8VBqkYEXIJ3t/WojHZOCxttQb2dno/SxxSoEwEyRXxBeQ7DUo3G3gVoeUZtDKto3BbSrlRyA3F6pmFyG6JbSWaQe0uEuL78/q2/hqSyBxg8VLFiEAle7+sAFRltdVubC/8AzT1HlG/Jy+ulFz4xL3Au1B4nHrG4QsqswOlSRdrDew70xk+cjEYdJraA2ra4J9pt2quf6k4qPRERGrSXIWTXpeMWvqW3O/niqxhcuLOXGLbAMJ1fM2K9bRO8MjekYdN/TNhY3tY9zb61OdYZWPRuYydJNrDf7VR8tz3FJ6EkkkhG7wguqoWQ2IkfmxFxvWhZn1Xh9EazG5kZVKxsG0MwubnwKdmhtcV/A/FOWOSkuxlbWdb2YBtrMON6sXR3Q3qTB2HtWzEnj4t5NL6jxeEeMJArSFiPzHOhAoazAMf4qt/T0eLVtEpw/oKCLRsWba3p+76eaV6biuXY6fVfEnkxcEvz3LGWt9BsKCMQvfzTxuTXlsOf60s4S0IBAp0UkaacuLUSrEE34pOnY147Uoni1AI80ANr8il2tXtVJD0RZ5mpulWr2moWG2UsDbaovNzpiN97jT+/NSxS3FReZ4MyLa/e9RD8NckzMswSGN92LEfNh9KuXSPUqSL6NtJFyvyKzzqTBsJWWx2JpzpJpVxMYUElmUW++/2qslWz1ubBDL09yfizbMO+oUFmmFDbn6UdBCVJvzXJbWuQTbsKKPIKXGVoqeKys7ad7dviuRYA6j9Ks8eEuqnsRe31pf4VRZu61Db/AMxpUQ2SZcS+pv4d+fmrPQ9gpLeaeRr1DFmyvJK2R+NydXOobHv81CYnp5r3VSbd/wDOathrwoFsfUzh2KWOnZ5HhIWLTG7Es4/T40qOSDQ+b5T6JWfHasVIx9MCND6SW3R2Xz/3V8qnf6nYy2HEWhzruwcGyr6e9mPzT8cm2og9R5Jpsjen8wvhlLlN3YjSAgAJ4txe9RfWeWrMgbQzMLKmk7i58cEVAZVA+KuqbKii/O1zfjz81Z/wKzJ6bhiABwxB243qS+SadnVx41KL8qihtlU4gllBT04yI3QuCy3P8v1orLmdJAmv9bKPZpLBiPy2GvvvbapPqrJNAR4Y1RQh197kcFr81U5c0eWTXIbkBQCRbgWFtPcCtcZ8loySi8cvmLXjMIyuwMWk6LmGUfl+wjU+sNbUbE/erl/pyDfEERaI3dWVrkhtuFJ2KjyKquE6dtCk00wSAuCPVJfXddiFXjfkHtWl9PYR4cJGkhjLKDb0xZbE3Ww+hpWaXy0Im/BIGS7WHbvUdjupoFOjUCf6A05muoQSKo3ZDuL3HxtWVS4ncDcdrHyNqxN7o2dD0Uc6bk+xrGGmBW4IINFQt2FZXmvVkgVYYwyEW1MOTtR3TXVs/rqjnWpIG/O/einY3J8KyRg5mlFdq9GRXJ5Ap9xsL80zHiFf9BuOLiocbi6Db0ho+9KtTM2LVNmNWKDhavCvBwdxwaS21AIo121xTYrxBtsagaAsx6chn3dbH+YbH965lPTkGGOqNPcdtR3P2PajMOx7inVaoNeXJx4XoGxo9RWS5FxYkGxH0NMZOswjtMFVlJC6ST7BspY92NFiPc+adZrVL8FLpUermj9qWB3rtqBWxIAO1LUWpp20reuYTFCQXFEFD5rwr16S/wAUAHQu9ZJ19jWxOYLEGUIlkT8z2M3LlrbAi9vsK03OM29CFpRG8pW3tQe7c1AL0THIZndV9OdQ6xGOzxs1ix1je/kU/E1D5mMg6eyBwWQfhvckjN7SvACkE3BopBax4JA7d6lcRl3pxqgFlWwUfA80OYGdhyBwR/akybk7Z28c1xI7EQa42Bsyk2t5qs4no6OOWNRNeMv+ZcreEtshYf5xV0//ADneQxxrqIP2A8sf+KexfQrPjkciP8NoX1QRvIyXtcfWxv8AFNwy4t2xHVZYpL3Csn6Lw8MPouDMCyudfGoDlQP0ip917W+lBTZmFawU6R4324oks1gCtgbb3/y1Lk3LbOc07H8M3t/oapuZ9JLIXeMWNyCtu/kVao23sTt2HelmZrbVWhuHLPBK4GQYrJpPV9wI7DY1aul+l5EZZpU0gcA7fS/xV6V7/qAJ5ta9qhs/zgBJVVlaVFuYwbkA8EiilSN+T4nlz1iSq9EV1VnntMa9zY1WFzuX8sxiVUSQGTR/KOb+V80CEkxDDc3O55sDU90ngHjlmZw3sA9ptvcf2o4tPk/Bpz4MeLAoeWf/2Q=="/>
          <p:cNvSpPr>
            <a:spLocks noChangeAspect="1" noChangeArrowheads="1"/>
          </p:cNvSpPr>
          <p:nvPr/>
        </p:nvSpPr>
        <p:spPr bwMode="auto">
          <a:xfrm>
            <a:off x="15587663" y="-744538"/>
            <a:ext cx="2286000" cy="152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93494135"/>
      </p:ext>
    </p:extLst>
  </p:cSld>
  <p:clrMapOvr>
    <a:masterClrMapping/>
  </p:clrMapOvr>
  <p:transition>
    <p:pull dir="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standing, person, food, table&#10;&#10;Description automatically generated">
            <a:extLst>
              <a:ext uri="{FF2B5EF4-FFF2-40B4-BE49-F238E27FC236}">
                <a16:creationId xmlns:a16="http://schemas.microsoft.com/office/drawing/2014/main" id="{FE05C8FC-A78A-43C8-AAD7-8143B1EEBB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00" y="2489200"/>
            <a:ext cx="3670300" cy="3276600"/>
          </a:xfrm>
          <a:prstGeom prst="rect">
            <a:avLst/>
          </a:prstGeom>
        </p:spPr>
      </p:pic>
      <p:pic>
        <p:nvPicPr>
          <p:cNvPr id="4" name="Picture 3" descr="A picture containing bottle, sitting, table, cup&#10;&#10;Description automatically generated">
            <a:extLst>
              <a:ext uri="{FF2B5EF4-FFF2-40B4-BE49-F238E27FC236}">
                <a16:creationId xmlns:a16="http://schemas.microsoft.com/office/drawing/2014/main" id="{EB7E2DBB-3DB5-49A9-93E6-7B3AE9FA46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7100" y="2489200"/>
            <a:ext cx="3378200" cy="3276600"/>
          </a:xfrm>
          <a:prstGeom prst="rect">
            <a:avLst/>
          </a:prstGeom>
        </p:spPr>
      </p:pic>
      <p:sp>
        <p:nvSpPr>
          <p:cNvPr id="2" name="Title 1"/>
          <p:cNvSpPr>
            <a:spLocks noGrp="1"/>
          </p:cNvSpPr>
          <p:nvPr>
            <p:ph type="title"/>
          </p:nvPr>
        </p:nvSpPr>
        <p:spPr>
          <a:xfrm>
            <a:off x="1657350" y="152400"/>
            <a:ext cx="5829300" cy="1775143"/>
          </a:xfrm>
          <a:solidFill>
            <a:srgbClr val="FFFFFF">
              <a:alpha val="10000"/>
            </a:srgbClr>
          </a:solidFill>
          <a:ln w="25400" cap="sq">
            <a:solidFill>
              <a:schemeClr val="tx1"/>
            </a:solidFill>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chorCtr="0">
            <a:normAutofit fontScale="90000"/>
          </a:bodyPr>
          <a:lstStyle/>
          <a:p>
            <a:pPr lvl="0" algn="ctr" defTabSz="914400"/>
            <a:br>
              <a:rPr lang="en-US" sz="600" u="sng" kern="1200" dirty="0">
                <a:solidFill>
                  <a:schemeClr val="tx1"/>
                </a:solidFill>
                <a:latin typeface="+mj-lt"/>
                <a:ea typeface="+mj-ea"/>
                <a:cs typeface="+mj-cs"/>
              </a:rPr>
            </a:br>
            <a:br>
              <a:rPr lang="en-US" sz="600" kern="1200" dirty="0">
                <a:solidFill>
                  <a:schemeClr val="tx1"/>
                </a:solidFill>
                <a:latin typeface="+mj-lt"/>
                <a:ea typeface="+mj-ea"/>
                <a:cs typeface="+mj-cs"/>
              </a:rPr>
            </a:br>
            <a:br>
              <a:rPr lang="en-US" sz="600" kern="1200" dirty="0">
                <a:solidFill>
                  <a:schemeClr val="tx1"/>
                </a:solidFill>
                <a:latin typeface="+mj-lt"/>
                <a:ea typeface="+mj-ea"/>
                <a:cs typeface="+mj-cs"/>
              </a:rPr>
            </a:br>
            <a:br>
              <a:rPr lang="en-US" sz="600" kern="1200" dirty="0">
                <a:solidFill>
                  <a:schemeClr val="tx1"/>
                </a:solidFill>
                <a:latin typeface="+mj-lt"/>
                <a:ea typeface="+mj-ea"/>
                <a:cs typeface="+mj-cs"/>
              </a:rPr>
            </a:br>
            <a:br>
              <a:rPr lang="en-US" sz="1200" kern="1200" dirty="0">
                <a:solidFill>
                  <a:schemeClr val="tx1"/>
                </a:solidFill>
                <a:latin typeface="+mj-lt"/>
                <a:ea typeface="+mj-ea"/>
                <a:cs typeface="+mj-cs"/>
              </a:rPr>
            </a:br>
            <a:br>
              <a:rPr lang="en-US" sz="1200" kern="1200" dirty="0">
                <a:solidFill>
                  <a:schemeClr val="tx1"/>
                </a:solidFill>
                <a:latin typeface="+mj-lt"/>
                <a:ea typeface="+mj-ea"/>
                <a:cs typeface="+mj-cs"/>
              </a:rPr>
            </a:br>
            <a:r>
              <a:rPr lang="en-US" sz="1200" b="1" kern="1200" dirty="0">
                <a:solidFill>
                  <a:schemeClr val="tx1"/>
                </a:solidFill>
                <a:latin typeface="+mj-lt"/>
                <a:ea typeface="+mj-ea"/>
                <a:cs typeface="+mj-cs"/>
              </a:rPr>
              <a:t> </a:t>
            </a:r>
            <a:br>
              <a:rPr lang="en-US" sz="2700" b="1" kern="1200" dirty="0">
                <a:solidFill>
                  <a:schemeClr val="tx1"/>
                </a:solidFill>
                <a:latin typeface="+mj-lt"/>
                <a:ea typeface="+mj-ea"/>
                <a:cs typeface="+mj-cs"/>
              </a:rPr>
            </a:br>
            <a:r>
              <a:rPr lang="en-US" sz="2200" b="1" dirty="0">
                <a:solidFill>
                  <a:schemeClr val="tx1"/>
                </a:solidFill>
              </a:rPr>
              <a:t>Bacterial meningitis</a:t>
            </a:r>
            <a:br>
              <a:rPr lang="en-US" sz="1600" b="1" dirty="0">
                <a:solidFill>
                  <a:schemeClr val="tx1"/>
                </a:solidFill>
              </a:rPr>
            </a:br>
            <a:br>
              <a:rPr lang="en-US" sz="3100" b="1" dirty="0">
                <a:solidFill>
                  <a:schemeClr val="tx1"/>
                </a:solidFill>
              </a:rPr>
            </a:br>
            <a:r>
              <a:rPr lang="en-US" sz="3100" i="1" dirty="0">
                <a:solidFill>
                  <a:schemeClr val="tx1"/>
                </a:solidFill>
              </a:rPr>
              <a:t>E. coli</a:t>
            </a:r>
            <a:br>
              <a:rPr lang="en-US" sz="2700" b="1" kern="1200" dirty="0">
                <a:solidFill>
                  <a:schemeClr val="tx1"/>
                </a:solidFill>
                <a:latin typeface="+mj-lt"/>
                <a:ea typeface="+mj-ea"/>
                <a:cs typeface="+mj-cs"/>
              </a:rPr>
            </a:br>
            <a:br>
              <a:rPr lang="en-US" sz="2700" b="1" kern="1200" dirty="0">
                <a:solidFill>
                  <a:schemeClr val="tx1"/>
                </a:solidFill>
                <a:latin typeface="+mj-lt"/>
                <a:ea typeface="+mj-ea"/>
                <a:cs typeface="+mj-cs"/>
              </a:rPr>
            </a:br>
            <a:br>
              <a:rPr lang="en-US" sz="1200" b="1" kern="1200" dirty="0">
                <a:solidFill>
                  <a:schemeClr val="tx1"/>
                </a:solidFill>
                <a:latin typeface="+mj-lt"/>
                <a:ea typeface="+mj-ea"/>
                <a:cs typeface="+mj-cs"/>
              </a:rPr>
            </a:br>
            <a:br>
              <a:rPr lang="en-US" sz="600" u="sng" kern="1200" dirty="0">
                <a:solidFill>
                  <a:schemeClr val="tx1"/>
                </a:solidFill>
                <a:latin typeface="+mj-lt"/>
                <a:ea typeface="+mj-ea"/>
                <a:cs typeface="+mj-cs"/>
              </a:rPr>
            </a:br>
            <a:br>
              <a:rPr lang="en-US" sz="600" b="1" kern="1200" dirty="0">
                <a:solidFill>
                  <a:schemeClr val="tx1"/>
                </a:solidFill>
                <a:latin typeface="+mj-lt"/>
                <a:ea typeface="+mj-ea"/>
                <a:cs typeface="+mj-cs"/>
              </a:rPr>
            </a:br>
            <a:r>
              <a:rPr lang="en-US" sz="600" b="1" kern="1200" dirty="0">
                <a:solidFill>
                  <a:schemeClr val="tx1"/>
                </a:solidFill>
                <a:latin typeface="+mj-lt"/>
                <a:ea typeface="+mj-ea"/>
                <a:cs typeface="+mj-cs"/>
              </a:rPr>
              <a:t> </a:t>
            </a:r>
            <a:br>
              <a:rPr lang="en-US" sz="600" b="1" kern="1200" dirty="0">
                <a:solidFill>
                  <a:schemeClr val="tx1"/>
                </a:solidFill>
                <a:latin typeface="+mj-lt"/>
                <a:ea typeface="+mj-ea"/>
                <a:cs typeface="+mj-cs"/>
              </a:rPr>
            </a:br>
            <a:br>
              <a:rPr lang="en-US" sz="600" kern="1200" dirty="0">
                <a:solidFill>
                  <a:schemeClr val="tx1"/>
                </a:solidFill>
                <a:latin typeface="+mj-lt"/>
                <a:ea typeface="+mj-ea"/>
                <a:cs typeface="+mj-cs"/>
              </a:rPr>
            </a:br>
            <a:br>
              <a:rPr lang="en-US" sz="600" kern="1200" dirty="0">
                <a:solidFill>
                  <a:schemeClr val="tx1"/>
                </a:solidFill>
                <a:latin typeface="+mj-lt"/>
                <a:ea typeface="+mj-ea"/>
                <a:cs typeface="+mj-cs"/>
              </a:rPr>
            </a:br>
            <a:br>
              <a:rPr lang="en-US" sz="600" kern="1200" dirty="0">
                <a:solidFill>
                  <a:schemeClr val="tx1"/>
                </a:solidFill>
                <a:latin typeface="+mj-lt"/>
                <a:ea typeface="+mj-ea"/>
                <a:cs typeface="+mj-cs"/>
              </a:rPr>
            </a:br>
            <a:br>
              <a:rPr lang="en-US" sz="600" kern="1200" dirty="0">
                <a:solidFill>
                  <a:schemeClr val="tx1"/>
                </a:solidFill>
                <a:latin typeface="+mj-lt"/>
                <a:ea typeface="+mj-ea"/>
                <a:cs typeface="+mj-cs"/>
              </a:rPr>
            </a:br>
            <a:r>
              <a:rPr lang="en-US" sz="600" kern="1200" dirty="0">
                <a:solidFill>
                  <a:schemeClr val="tx1"/>
                </a:solidFill>
                <a:latin typeface="+mj-lt"/>
                <a:ea typeface="+mj-ea"/>
                <a:cs typeface="+mj-cs"/>
              </a:rPr>
              <a:t>   </a:t>
            </a:r>
          </a:p>
        </p:txBody>
      </p:sp>
      <p:sp>
        <p:nvSpPr>
          <p:cNvPr id="1026" name="AutoShape 2" descr="data:image/jpg;base64,/9j/4AAQSkZJRgABAQAAAQABAAD/2wCEAAkGBhQSERUUExQVFRUWFxcZGRcYGBccGxkdGBgXHBgcGxoYHCYfGxwjHBwcHy8gJCcpLSwsFx4xNTAqNSYsLCkBCQoKDgwOGg8PGi8kHyQsLCwsLCwtKi0qLCosLywsLCksLCwsLCosLCwsLCosLC8pLCwsLyksLCwsLCwsLCwsLf/AABEIAKAA8AMBIgACEQEDEQH/xAAbAAABBQEBAAAAAAAAAAAAAAAEAgMFBgcBAP/EADcQAAIBAgUDAwIEBQQDAQEAAAECAwARBAUSITEGQVETImFxgRQjMpFCUqGx8AczwdEWYuEVkv/EABoBAAIDAQEAAAAAAAAAAAAAAAEDAAIEBQb/xAAsEQACAgIBAwIFBQADAAAAAAAAAQIRAyESBDFBE1EFImGB8DJxkbHRFCPx/9oADAMBAAIRAxEAPwDab2pEjV4tTcjVCxA5zEEkSQE3vx96Jy2fEO0vqIqKrARsd9ank/28UzjJNb27D/iicBi1ddSMHF7XB7jkU1Idkk+KTJVHr2IW44uaAxOZJEAXYKCQBc2uTwKGybOZZWkEsDQ6G0i5uHG+4/zvQcXViIp3aILrLIZZinpymI3vYX3+dvFSGa59Lh4bCEvpiWzsVVGbZdJvvqPipHHzxkm5Godri+/9qgsX1fh0d4MR7tADFnW6A7Fd+58UY8nSq0ja/mitFdlk9Y6MMBFdXGhJBGplt74yBuxXc3oHFZg8UaxvbUp0tdr7/XvVl/8AMMGjMXiEdnVkYJf1NY/3FIHeqtnWY4eWeR0uVQ31Ec37juaZNSa/To39FOKm1LTCxgPVUtrAI3vvt8GrV0fiTG6RpdxIz+owBITSvtub7XNVEx2hDRyAiWxNuRbgEdqsXQWHf1tQOyghrHY34v8A3rGtPZv61KeCT5a8F9nBtSYhfmuPN2NIY/NXPLpaCC1IMYO/ehsweVYyYlVnFrBm0i3fen1mBNtQuACQCDa9QlDycU3MTSi9c01Co18123xXSu9etRsI1isMJEZP5lKkjkXFqz6PCvlkojWUTBo2EUTXBZwbsbqNtuPNaMNqi+osj/EoApVZFPtcj3KD+rSw3UnzVoTrT7DMcknTI7qmCPF5b6n5qhV9VQos4K8jS335+tVrF9GR4lIJ8OCBMiAqwW0d+ZCNrtt25q6ZAmIECjFaVdbrZWJugFgSbm5rN8NhYfTxMg9doUmREkjYtIxDXAZTsBvzT4eUn2f9l8cnF6ZJYXDxwYiYTSE+iRGrEqFYMNlKr45onODBJA5dVkSO40jfcdtu9UbPphFMD6scsplLuFU6L32135bkEDimsRnxliMepFLSb2/LADG97Da4O30q0sV07N+PLb2QGbFp2MhsOwX4HA/ak5XgWl0qqsTufaPHzUrjslctaO0oVgLgjbzerJlEKYeEMRa5Ia4028fvSZSpWjox6eLyOT9t/V/0vs/YRnGGcYdIl/8AU72ax/i43/w1x+op/wAPERKmoSWuyhrWGxuL2H2pWDx6v7tiCTyO17EWqw9LrBqIVFHb9I3HYfvUjla1JE6np0o849qNKcUHjpdKkkgbcnan4muTTeZ5cs0ZR11DY2+RuKWjzHZ7KdjMMSyyKuqWMkqpcBTfyO5A3p583/BmKPRGsTGztv8Arbc2A+29dy+EQgxBQPeTckk7/WjlWIgl9LJzvYjxTuXh7NmSKfcgEnxGJhd3WBgZB6KSMN2U76SDvVnx/wCI9EGER+r7bhz7Rf8AXv3tUPmcWFi9ONIXJjV5EEfY87k/xE8VBYOd54lgaOWQRapNRmCupOo6ZR2XbbvV2ufzePz6iktUgbPNOIxUh02G/qMshYtFFbU0YGwNx3pyaCKf24edyZ4wI4J0un5ZsSW339pI+9MYDFyaCg1KhjsBhxGAdbjVb+I2/it4rseWLDLMk0k8U8TqytGQyumwAGq3uINzb5pr19vz/Bsb7Edn+AEeu0jHQEbUrKYhJaxjCjcDm3i1D4FIynpsIGkUalmBc3El7ppA/wBwHi9RmPZpHeSNBJGjMzsqELudtXzvxQYcoV9Jz2vpOnfe4N+Ks9aGxdq/z8/wv/SmdCVYoZkAjb8sSEWJccLt8dzWj5bgkhTQo0i99vjzWL4SR8NIh1aRDIGt/uf7ie1v/bfmthybFGbDwu5VmZAWZQQCe9geKx5oK+SKZnOuLeiTUeTeuTN2tQ4Sx278UJnHUK4QKZVYiRgq6d7kjx2A80lK+xl429BuLwy4iNonB0sLGxINvgihYcow0EwlBCOyiIXfY+Nid2255qp4nqb12CyMIwAbrGxs99rMeRbkWqDx00ckrs5Y7C13J0aRYFfB73q/Zbf8G+Hw/NLXY07Ls2indxFIHMZ0sO6nfkH+9H996zfLeoxBhgYREsuuNWaS/wCYpNgSw5b5rQ4or7mhJVtdjHmwyxS4yHAe1e1X4ppW5pSXv8VQS0eYkUnX80Q63oaRbGoROxWr96BBMaSDDxxq51MosFUv5a3zRRi2JvTDzhf+6KLpIrDdApi4kbFoMPMHdnEBAV9R/UebE/FZ31v04YJoooI3IC2DWvqNzzbk1uyOCPrULm3T0c0ySFSWi3UhiN/kDmmLI1K2MxS7xkULJcmd4GjKIGRQCSNiSvt3HFjsRRWN6dLw6Z2RvaupUuLML2YHnirfjcG1hpFrk3Itz5I70BhMpYbMxZ7WLAW1G53I+m1UcrOnHMvfXsZtjMN6bbXI37cVK9IY9jJawA5+tTuY9OuZLAFr7bD/AC9dy/oeVXBGpT31VSM/c62frMc8NNovqz2b44o1TeqVmnWAjuFW9ja57/SpjpvqFcQgYbC5Ug8g1d6PMZOkyRhza0QP+o+B3iMRX1Q4IU7357f91R43j/23WQBVJdg2m6KdWlACQWB2NaV1dFH6kJclLuLuP5VuSD8VEYmGPD4uKSNUeCdRHHECoVCRcsNXOr481qhNqNFsbXFWQGU7ywRWEqzzDE2jkYOgH6VYHxzzUjjM9EGMmkeJ1jnYxmMRr+YQN3vyfp3vUtlywSyRzvhvQdlaMbaWTTcX7AbbA2qGODhiGkYmaQOJFQ7MW07uUdb6WHjvepak+xFV7B5sRh5fT9PD6YUQofadTeoTsCDddxfUaHzSTXFhydFkQGGISEsqqSJHeS25FrjepTKp/TXFBJMMhkgBQOD6hA49S/J09t9yKJwORCdI2OKjRPTiKxRoqsjE7rZt9LWP1vVr49+33I5K+xmmMhlTX6QYpJb9JOnSW9m/BJI5+KDGAlcaivuYEG54ZOSfBIrasdFhIppCSyNPoTSf0XXj0xawYXG9RMXTMK5gkR1NaMSNqU3ZkPtLScH6VX1L39yylF9yB6L6VnnZZtZCqYyGkGpWBBDFPkcb1qeSZaIIFj1tJpv7m5IJJH7Uy+YxQjf2rbYAC32FRS9ZxEndh8WP96zym5hePLlXyrRYY193O16qHW4DzoSp/KRiCPnmrNBOTb53oXPMOHGoAnaxI7A/FU34J07UMqckZRC13Zr8b70C2PLSX7k22q6YzpkXPpkHa30qKTJIomIZ7SbbfPNqK/Y9Uurg1aY7hsvdEZ5ChC2dQ4JQFeCdO9aVkeC0gSLIWEnvdb3Uu4Xdb7qu2wrOMDiZEjRbjS76C6e47k7EH471omXYcxRKmtmK7am5PjiryTiqPN9bL1JWSLLYk9qHxzEL7bX/ALUjFljYDinmhsLHvSznrT2O5fiCye7kG1/NelB5qKxOInjkZlRWhWMnSP1lhwAKMw+PLojMpQsoJU8r8GpXkjg07QQ4FDSoK7LifFCNPc7C3mikGMWLkmI4/vxReHlOkee9Rr3rkmYiJbsbCjRZxvsSiIDe9OJh9yxtQmR5gs8KyqCA1/1Cx224qRDVRqmJk2tHFjF79/NLvXL16iKbMgzjCpJKzRMxGq4B25qy9DYdFZ01XsA3P7mqricOylj8bbG4+lSH+noP4gEki4Yf0qkn5PZ9RC+maT7I0zF4COUfmIr7EC4vYNsf3oLFZKhCARppiH5Y0g6D2Ivxai4pDa1VzNlZJxJJM7aWHpRr7QtxZtf8/mmr9zy2KEnKkU98PM0LNiXmZE1EJpvLr1+1zfYKPk1JQTqYp43/AAwjCkRhTeViBeRgqm+sjm1t6NfO/U9SNiHFirrbkHnelplGHkw8OgHCNG11aO2sb7i/e9aPVT/V7mrJhlHYxh+nJMRCjI0CMqxj1yl9S8hdLEkFRa5PNTmMyknFiULGdSgSkg3OgewoL2FjRGC6bwximRdRWc3kuxufoe1SiwBQqqLAAKPNhsN6TLJ7Gdz+bZG5JgZWW2NEUxjfVE2kXA8/BFH4vFAkjt/eiJVsB81BZ5NawAIpd3tkxR9Seiq9UT6nsCDba1+KrM3t2uS2oWFTWZQa23sB5p7IcgV5PeSfFUbtnq8UoYMW/BZ+k2c4ZdySGt828UZnmCZ4mCyGImx1LztyPvXcgxUavJEoIaOxII7HuPNez57Kf3q6tM85J88+vLK9/sRgyTNI2kCxAHc73He232qMaDDzvrYe4nVuPtURicx1Mx33OwvQEmZ7ntYbfNW5O9HoMfQXHZoWTYCKEWTueKt+CA035N9/rWW9OZszrpJ3Hf8A+1o3TjExNv8Axf1tQe+5xPiHTvFpkgFF6RIv3qCzfNWia5D/AKlB0rqvc+Ow+aKwGOYySKdOkadBDEkg86h23qVqznvFJKw25tUZnMkojb0dJe1l1cUbiMRpBqq5d1OyySriGUNa6xqt9IHfV8+KMV59huKEntIak6xIUsUBCArI5OlRIB+keQT3rmWdW6mjV4rah7nU3VfHPNAdQNDiJEfSwUA+0EaWv/MPPzSMsy1je3xt4+lFzj4R1I9LH0256LHjepIoy497NHp1BFY7Nwb8UbNlseIULKmtfawBuN+RxQv/AI7FJ6jM0l3VQQHIUFOLW+RRHSWVzxLJ68vqamBXvYf/AGrOqtdzlzainRPRg+Nqc1fFeFLApRibPV2kk14moAiMwyFJQy6QD5tQGTdFtGwZnCgHZV535uxq0k01p3vUas1x6vLGLinoBxGG0Eab2uDzc89ye1VPq7HhJEBJLOQFHyb7/YAn7VPdU9Qx4VfcbsQSqd2sRextYc96q+c4Vpyk1gwjb8yMEEpqXcMRwQO/zTYx7OXYd00+L5MgsxxK4e+qdUV0tyLhj9aOyHFEobkkLdbk8272qQTpPC44FkZTtexJNyLWNgedrXU996jshyNkxbR/pCoylSSd9YN9/ItRlTVHUWWM5PaotfTGYgyBQ1yeRVrNiR8VSel8ciTjDrCBGWaMPyTa9wb8jnvferXhSfxjoTcLGSL/APswP9OPoBSdeDj9Y16lo9m2I9MBj/Mq3PC6mAJPwBv9qrH/AOeRNIseJ9ZGb1CLBrA3GjVfbcg3FSGOx2t44kiKxRTourc3Ktpsb+b9yTReZe3MIANgV3A2B3fnzwP2op0qEwyODtFamysk+5T8f8WqX6fyJo/ewOog2B7fNSeMzn0sSIxGCrMupt73ewFuwHFEMGOKMV/YU9TvfnSVv4J3/cd6rRqyddOceJ4QAjYWPmqZ1ripY8JI5ZXDSWUp2UDue5vUnm/VEpxUUQRVw5ldHckA+0EXuePtvuKh4sJGTisMZlkhAEqAbAAADSLeSQT9PmnwiqUvqDApaZnBxrML/e9IgJJtvvReiVpWV4gI+xFr27E2Pf6bUvpc2nnV+E0j6g6u/YkeKtKFdj2kOqSjFP8AU9e20n/daJXAYkQ7Ffkkm3AO1adlmIMEELHf8Qw2/l1IWH14tWfYDNDmEmkYYJBHHJZwefaLX+dtuatnVmJX8Lho1cK6qhAvuB6RF/8AilcdUeW67O8868BWZY65/v8APxTWA2kDqQFP6rnjbt5oLrPNxBOrBAxYH4AVSL227k0Hj81jw8gYQrI0gbVdjbSLXFuBfa/0qUl3LLH/ANWvYs+NwUkkiekUMLKwk5L6jxYg2AFVSLpuSJpYyXIiBJewtLq4APO1H49sRg2hOFgBWclpIkbYsrp7hq3AKmxCjtVxhMzsVmjhWNwRp1Xb+1jfxRl8txXYwQzywszN7KBte9tqJwuYWUGx1AG29tu1/pUxB00kmMkhDEJGzMR/6kLZQfqx+w+aDxs9sQY/S/L1sqsPKX/z70lKjsrq8OWoncNmgcmOTdZhpax89xbvVl6dgcRrrdTzoUKVKoNlDX3J2qqdNZa0uYlbERxhXJ3HFrD7ki/wD5q+wtM8rrJCoiNwrBhq24Js19+drWpluqOZ1zhGfGH3HlFcZ6Gy6e8sqFlMkZsqna4tfUfJNwDYbW25ocTTtMiyxhAFc3UizcAfttt9CRVTmB4enBTWilA0SDrUkV01w1CEfneBaWNgpCsQQG0glb881SYc4lw8kRlPpw6nEwkTW8mgbuPTFzqBH7Vbz1FHFJIkuokP7bAbLpXbkd70Pic6wUgIeJ2BBG4Hfx79j8irRlSobHJSpkflLZYjiWIlWRNXposmm0l2U6SoGo79+TvTHRmLfGYuaco8aMv5esD3KHAB8ixB5pOHhwUUweJZTZFj9NyWTSDubGQ3a3HipnC4mZTHMkZk1RaTbzrJ4Ubdu1ST9g+o1tMXhoMLFIZDISUdyEsdnOoNta53Jt2F/wBkYDPUGJeaQ6FdLJsTsGAH6QfBp6HCRLGZsQgQlmY6ybDUxsCL279xRs+CR2BZENthcA7c1Qo25bYD+IX0Nd/b+J1XsePWvfzx2pnMM0ibGQyBroo3Nm2/X2tfuKl5IF06dKlP5bC37UzJgYWUqEVb23CrcfuPqPvUK8WA4vGo7ySK10D4U3sf4Wa+xF67i+oo1xSypd19PS1gQQNRO1wONqMk9IKV0IFJuVsNz2JFQXUhkSENhcKJW1EFFOlrFWW/tte1/wCtFIuoPyQ3V2d4Z5lhgPquWMhQggJfctuo+Tyf1H4tnGc5ucPjX3LRkBXVbjQbAhQeL7X+as2eHFKIwcKsQ9NVZjcyC3kkWP8AYVV4MOdL+qA7O+pi22w7Dybc1qjJKlB9js44t4YqP81r9vrf8HMLjsL6jO87iOQbr7mYW4ttcb9rGpzpJ8GNamV1DAWY3Y8tclQD5HPmqxFlcZOrQBftvYD6cVJLgY24jjvpOrhdhxY9jVpQt3VFcOXIrdr6d/P57Gh5BjcPhsGmHVz6skTWfTyQG8ceKYzvOBMmGZZUKhApQIbkhSt9ZA79r1IZaEihXENFdohrXSAxA0WKfT5oXPnWaPD+gI4nnuVV4xdQBZgCBbnv3pSj7fdmWesjX/pG9fZ1FI/qRsGCoynZgN9PkDxQWZ51HidBi30o99j3025AvxTmV5Hqk0aYxEAwdV393gm3fm1X/IenIFUaY1C2sdhc/BPikzVM3Sy+lj2Q2K6uiM2EvqfQz30qwsCF7kD5/ap+TGYT8QuIM5Y2GlQGIUgWvxcbdv70VF01h0DkIDqJPuCm236V22X4oLL8FhZdRhCPpYo3JAbkix2H2oPZyJyU3a0MR5useMkmS7xtYMQCDuL8Gx20/wBKlsDNhXlX07u2tnA0myFh7m3UfPc7uftWhmazPLDh4yjwFtR02HDJqFiL2v3+tU3LOtMWcTFFh4DLLGTGD6jaXAJudO21vJ7XpscVp26f7C69maDj+p4sPj2JZdPsiYdwxAIH12+9P4qDCOxf8S6qSSUBa+9+Ba4+lqGwPR0MYZplMkss3rSXN7N2G2xA8VLjJIQ19A897f8A83t/SlOvBGl4IDLcPhzq1Tujhzoc33UWsTtYHnuDvUxPmqyPh4o2aUo2pnt4Rl323554+t6ImyeEj/bXbxt/VbV3D4BE/QmkdyOT9TyfvQK1YUz2FJMn2psix2phpPdRLqJLtSTSjQeZvKsZMKLI+1lZtIPnep3FIeMY8D9qQ+HB2IFvpS476RqADWGoA3ANtwD3rpNAIhYgBYKBbjYUpW2rgeu8cVAgj5cHYFyWWxGg20EkggkdyKMZa4GrmvaoG2zzt2pjTfixpyQC1yQNqCnb+EHY/FQvFWdmw68saLwUa2sBsLVGYnGWOhuPPamYsWAbAnnbe1Ed6TlEj+vMjMpV4/8AcQbKTZTfm/2rO8dgZdAvCVI31Mbhbc/atjkT1Bzc/wDNR8+Qlm021C2/i3erRnXdGrp8/CDg3S8mHNNdiW78kc/Fh4ojKMG0swX2kWJOprLsLi5rSZujBBO0hjikidgoF7NGunncWJJ2tQ+GxuBVRG2H031L7gL82NyOxFbPWSWiihLK7jsL6eyWaExMjoI5BeZBdhxZfTPin4sMzxJbEs/5jJrMellG4su3IPenXz+GIwwi4VhoTSpsLbAHwaMwWPWZZUjJDwnT7hYXI5+azylJ7K04vZEYST05pUMQQalZpdQCsuwZiTtq+PmrssYCDTxUBk/TMjJfFz+uCrq0RUembnY8XuKsWgBQqjYAAAdgNhS51ejPkyOToqXV+aywmJhMY099wE1XNvb9r1Vss6ldCpiiIxTJpZm2ja7XLaNhrNtzVk6/y15YVZCfym1aR3+ftWbZlPiQyM97/wANx572He3NPhTgq/P9NOKMZL5vz88fUsWVdaSQSz/iUaQT3BQsBYnYn4BG1SXQnT0GEl9WdlWXURFZtQs42vbv2rP88eRyHNySBv8ASjMmziQMEY33FvPxQc7j8vnuaX0K5tSuvD/o3WZDuO9dg/SAebb/AFNER7ohO50Lc/NuaAjn9xBPHmsxyPoGEbea4RXBJeks9Qqcah2Px96fkFwKZKHzRGRJQmkmm5nApaGoJOAV41xUsa5qoEEMLVz1ewrsik0NisWIkLHewJIHxUGRjbpD7Dvf7UpMNtzVC/8AMpNZJ0gHhe9XLK8b6kauNtQv/wBihe6NWbpcmGKcjuJXTyL/AN6AxGI7/H+b1MYpNQ2qr4y4J577UQ9OlPuKbE+dyKGnm8/WhnkP1prEweoujUyHyOah1I40g6LM3SxXbtVhynMWK3YXv89x/wAVWYcPcqg3O25/5q6YTLljTT3tuaBi6t44qq2VDqvqTS3pg3B/Vt/aqTmOL8De458Va8VBqkYEXIJ3t/WojHZOCxttQb2dno/SxxSoEwEyRXxBeQ7DUo3G3gVoeUZtDKto3BbSrlRyA3F6pmFyG6JbSWaQe0uEuL78/q2/hqSyBxg8VLFiEAle7+sAFRltdVubC/8AzT1HlG/Jy+ulFz4xL3Au1B4nHrG4QsqswOlSRdrDew70xk+cjEYdJraA2ra4J9pt2quf6k4qPRERGrSXIWTXpeMWvqW3O/niqxhcuLOXGLbAMJ1fM2K9bRO8MjekYdN/TNhY3tY9zb61OdYZWPRuYydJNrDf7VR8tz3FJ6EkkkhG7wguqoWQ2IkfmxFxvWhZn1Xh9EazG5kZVKxsG0MwubnwKdmhtcV/A/FOWOSkuxlbWdb2YBtrMON6sXR3Q3qTB2HtWzEnj4t5NL6jxeEeMJArSFiPzHOhAoazAMf4qt/T0eLVtEpw/oKCLRsWba3p+76eaV6biuXY6fVfEnkxcEvz3LGWt9BsKCMQvfzTxuTXlsOf60s4S0IBAp0UkaacuLUSrEE34pOnY147Uoni1AI80ANr8il2tXtVJD0RZ5mpulWr2moWG2UsDbaovNzpiN97jT+/NSxS3FReZ4MyLa/e9RD8NckzMswSGN92LEfNh9KuXSPUqSL6NtJFyvyKzzqTBsJWWx2JpzpJpVxMYUElmUW++/2qslWz1ubBDL09yfizbMO+oUFmmFDbn6UdBCVJvzXJbWuQTbsKKPIKXGVoqeKys7ad7dviuRYA6j9Ks8eEuqnsRe31pf4VRZu61Db/AMxpUQ2SZcS+pv4d+fmrPQ9gpLeaeRr1DFmyvJK2R+NydXOobHv81CYnp5r3VSbd/wDOathrwoFsfUzh2KWOnZ5HhIWLTG7Es4/T40qOSDQ+b5T6JWfHasVIx9MCND6SW3R2Xz/3V8qnf6nYy2HEWhzruwcGyr6e9mPzT8cm2og9R5Jpsjen8wvhlLlN3YjSAgAJ4txe9RfWeWrMgbQzMLKmk7i58cEVAZVA+KuqbKii/O1zfjz81Z/wKzJ6bhiABwxB243qS+SadnVx41KL8qihtlU4gllBT04yI3QuCy3P8v1orLmdJAmv9bKPZpLBiPy2GvvvbapPqrJNAR4Y1RQh197kcFr81U5c0eWTXIbkBQCRbgWFtPcCtcZ8loySi8cvmLXjMIyuwMWk6LmGUfl+wjU+sNbUbE/erl/pyDfEERaI3dWVrkhtuFJ2KjyKquE6dtCk00wSAuCPVJfXddiFXjfkHtWl9PYR4cJGkhjLKDb0xZbE3Ww+hpWaXy0Im/BIGS7WHbvUdjupoFOjUCf6A05muoQSKo3ZDuL3HxtWVS4ncDcdrHyNqxN7o2dD0Uc6bk+xrGGmBW4IINFQt2FZXmvVkgVYYwyEW1MOTtR3TXVs/rqjnWpIG/O/einY3J8KyRg5mlFdq9GRXJ5Ap9xsL80zHiFf9BuOLiocbi6Db0ho+9KtTM2LVNmNWKDhavCvBwdxwaS21AIo121xTYrxBtsagaAsx6chn3dbH+YbH965lPTkGGOqNPcdtR3P2PajMOx7inVaoNeXJx4XoGxo9RWS5FxYkGxH0NMZOswjtMFVlJC6ST7BspY92NFiPc+adZrVL8FLpUermj9qWB3rtqBWxIAO1LUWpp20reuYTFCQXFEFD5rwr16S/wAUAHQu9ZJ19jWxOYLEGUIlkT8z2M3LlrbAi9vsK03OM29CFpRG8pW3tQe7c1AL0THIZndV9OdQ6xGOzxs1ix1je/kU/E1D5mMg6eyBwWQfhvckjN7SvACkE3BopBax4JA7d6lcRl3pxqgFlWwUfA80OYGdhyBwR/akybk7Z28c1xI7EQa42Bsyk2t5qs4no6OOWNRNeMv+ZcreEtshYf5xV0//ADneQxxrqIP2A8sf+KexfQrPjkciP8NoX1QRvIyXtcfWxv8AFNwy4t2xHVZYpL3Csn6Lw8MPouDMCyudfGoDlQP0ip917W+lBTZmFawU6R4324oks1gCtgbb3/y1Lk3LbOc07H8M3t/oapuZ9JLIXeMWNyCtu/kVao23sTt2HelmZrbVWhuHLPBK4GQYrJpPV9wI7DY1aul+l5EZZpU0gcA7fS/xV6V7/qAJ5ta9qhs/zgBJVVlaVFuYwbkA8EiilSN+T4nlz1iSq9EV1VnntMa9zY1WFzuX8sxiVUSQGTR/KOb+V80CEkxDDc3O55sDU90ngHjlmZw3sA9ptvcf2o4tPk/Bpz4MeLAoeWf/2Q=="/>
          <p:cNvSpPr>
            <a:spLocks noChangeAspect="1" noChangeArrowheads="1"/>
          </p:cNvSpPr>
          <p:nvPr/>
        </p:nvSpPr>
        <p:spPr bwMode="auto">
          <a:xfrm>
            <a:off x="15587663" y="-744538"/>
            <a:ext cx="2286000" cy="152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2394DBD9-E813-4013-B086-4B7C694884A4}"/>
              </a:ext>
            </a:extLst>
          </p:cNvPr>
          <p:cNvSpPr txBox="1"/>
          <p:nvPr/>
        </p:nvSpPr>
        <p:spPr>
          <a:xfrm>
            <a:off x="1524000" y="6019800"/>
            <a:ext cx="2438400" cy="369332"/>
          </a:xfrm>
          <a:prstGeom prst="rect">
            <a:avLst/>
          </a:prstGeom>
          <a:noFill/>
        </p:spPr>
        <p:txBody>
          <a:bodyPr wrap="square" rtlCol="1">
            <a:spAutoFit/>
          </a:bodyPr>
          <a:lstStyle/>
          <a:p>
            <a:r>
              <a:rPr lang="en-US" dirty="0"/>
              <a:t>Gram-Negative Bacilli </a:t>
            </a:r>
            <a:endParaRPr lang="ar-SA" dirty="0"/>
          </a:p>
        </p:txBody>
      </p:sp>
      <p:sp>
        <p:nvSpPr>
          <p:cNvPr id="10" name="TextBox 9">
            <a:extLst>
              <a:ext uri="{FF2B5EF4-FFF2-40B4-BE49-F238E27FC236}">
                <a16:creationId xmlns:a16="http://schemas.microsoft.com/office/drawing/2014/main" id="{162CE3D3-3383-4526-A197-6E06A65A76D2}"/>
              </a:ext>
            </a:extLst>
          </p:cNvPr>
          <p:cNvSpPr txBox="1"/>
          <p:nvPr/>
        </p:nvSpPr>
        <p:spPr>
          <a:xfrm>
            <a:off x="4673600" y="5804356"/>
            <a:ext cx="3276600" cy="800219"/>
          </a:xfrm>
          <a:prstGeom prst="rect">
            <a:avLst/>
          </a:prstGeom>
          <a:noFill/>
        </p:spPr>
        <p:txBody>
          <a:bodyPr wrap="square" rtlCol="1">
            <a:spAutoFit/>
          </a:bodyPr>
          <a:lstStyle/>
          <a:p>
            <a:r>
              <a:rPr lang="en-US" dirty="0">
                <a:latin typeface="Berlin Sans FB Demi" panose="020E0802020502020306" pitchFamily="34" charset="0"/>
              </a:rPr>
              <a:t>Culture on MacConkey agar</a:t>
            </a:r>
            <a:br>
              <a:rPr lang="en-US" sz="1400" dirty="0">
                <a:latin typeface="Berlin Sans FB Demi" panose="020E0802020502020306" pitchFamily="34" charset="0"/>
              </a:rPr>
            </a:br>
            <a:r>
              <a:rPr lang="en-US" sz="1400" i="1" u="sng" dirty="0">
                <a:latin typeface="Berlin Sans FB" panose="020E0602020502020306" pitchFamily="34" charset="0"/>
              </a:rPr>
              <a:t>E.</a:t>
            </a:r>
            <a:r>
              <a:rPr lang="en-US" sz="1400" i="1" dirty="0">
                <a:latin typeface="Berlin Sans FB" panose="020E0602020502020306" pitchFamily="34" charset="0"/>
              </a:rPr>
              <a:t> </a:t>
            </a:r>
            <a:r>
              <a:rPr lang="en-US" sz="1400" i="1" u="sng" dirty="0">
                <a:latin typeface="Berlin Sans FB" panose="020E0602020502020306" pitchFamily="34" charset="0"/>
              </a:rPr>
              <a:t>coli</a:t>
            </a:r>
            <a:r>
              <a:rPr lang="en-US" sz="1400" i="1" dirty="0">
                <a:latin typeface="Berlin Sans FB" panose="020E0602020502020306" pitchFamily="34" charset="0"/>
              </a:rPr>
              <a:t> </a:t>
            </a:r>
            <a:r>
              <a:rPr lang="en-US" sz="1400" dirty="0">
                <a:latin typeface="Berlin Sans FB" panose="020E0602020502020306" pitchFamily="34" charset="0"/>
              </a:rPr>
              <a:t>appear pink as they ferment lactose</a:t>
            </a:r>
            <a:endParaRPr lang="ar-SA" sz="1400" dirty="0"/>
          </a:p>
        </p:txBody>
      </p:sp>
    </p:spTree>
    <p:extLst>
      <p:ext uri="{BB962C8B-B14F-4D97-AF65-F5344CB8AC3E}">
        <p14:creationId xmlns:p14="http://schemas.microsoft.com/office/powerpoint/2010/main" val="1506208397"/>
      </p:ext>
    </p:extLst>
  </p:cSld>
  <p:clrMapOvr>
    <a:masterClrMapping/>
  </p:clrMapOvr>
  <p:transition>
    <p:pull dir="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itle 1"/>
          <p:cNvSpPr>
            <a:spLocks noGrp="1"/>
          </p:cNvSpPr>
          <p:nvPr>
            <p:ph type="title"/>
          </p:nvPr>
        </p:nvSpPr>
        <p:spPr>
          <a:xfrm>
            <a:off x="718879" y="800392"/>
            <a:ext cx="7698523" cy="1212102"/>
          </a:xfrm>
        </p:spPr>
        <p:txBody>
          <a:bodyPr>
            <a:normAutofit/>
          </a:bodyPr>
          <a:lstStyle/>
          <a:p>
            <a:br>
              <a:rPr lang="ar-SA" sz="2700" dirty="0">
                <a:solidFill>
                  <a:srgbClr val="FFFFFF"/>
                </a:solidFill>
                <a:latin typeface="Elephant" pitchFamily="18" charset="0"/>
              </a:rPr>
            </a:br>
            <a:br>
              <a:rPr lang="en-US" sz="2700" dirty="0">
                <a:solidFill>
                  <a:srgbClr val="FFFFFF"/>
                </a:solidFill>
                <a:latin typeface="Elephant" pitchFamily="18" charset="0"/>
              </a:rPr>
            </a:br>
            <a:r>
              <a:rPr lang="en-US" sz="2700" dirty="0">
                <a:solidFill>
                  <a:srgbClr val="FFFFFF"/>
                </a:solidFill>
                <a:latin typeface="Arial Black" panose="020B0A04020102020204" pitchFamily="34" charset="0"/>
              </a:rPr>
              <a:t>CASE 5</a:t>
            </a:r>
            <a:endParaRPr lang="ar-SA" sz="2700" dirty="0">
              <a:solidFill>
                <a:srgbClr val="FFFFFF"/>
              </a:solidFill>
              <a:latin typeface="Elephant" pitchFamily="18" charset="0"/>
            </a:endParaRPr>
          </a:p>
        </p:txBody>
      </p:sp>
      <p:sp>
        <p:nvSpPr>
          <p:cNvPr id="5" name="Content Placeholder 2"/>
          <p:cNvSpPr>
            <a:spLocks noGrp="1"/>
          </p:cNvSpPr>
          <p:nvPr>
            <p:ph idx="1"/>
          </p:nvPr>
        </p:nvSpPr>
        <p:spPr>
          <a:xfrm>
            <a:off x="1025718" y="2490436"/>
            <a:ext cx="7281746" cy="3567173"/>
          </a:xfrm>
        </p:spPr>
        <p:style>
          <a:lnRef idx="2">
            <a:schemeClr val="dk1"/>
          </a:lnRef>
          <a:fillRef idx="1">
            <a:schemeClr val="lt1"/>
          </a:fillRef>
          <a:effectRef idx="0">
            <a:schemeClr val="dk1"/>
          </a:effectRef>
          <a:fontRef idx="minor">
            <a:schemeClr val="dk1"/>
          </a:fontRef>
        </p:style>
        <p:txBody>
          <a:bodyPr anchor="ctr">
            <a:normAutofit fontScale="77500" lnSpcReduction="20000"/>
          </a:bodyPr>
          <a:lstStyle/>
          <a:p>
            <a:pPr marL="273050" indent="-7938" rtl="0">
              <a:buNone/>
            </a:pPr>
            <a:endParaRPr lang="en-US" dirty="0">
              <a:latin typeface="Microsoft Sans Serif" panose="020B0604020202020204" pitchFamily="34" charset="0"/>
              <a:cs typeface="Microsoft Sans Serif" panose="020B0604020202020204" pitchFamily="34" charset="0"/>
            </a:endParaRPr>
          </a:p>
          <a:p>
            <a:pPr marL="273050" indent="-7938" rtl="0">
              <a:buNone/>
            </a:pPr>
            <a:endParaRPr lang="en-US" dirty="0">
              <a:latin typeface="Microsoft Sans Serif" panose="020B0604020202020204" pitchFamily="34" charset="0"/>
              <a:cs typeface="Microsoft Sans Serif" panose="020B0604020202020204" pitchFamily="34" charset="0"/>
            </a:endParaRPr>
          </a:p>
          <a:p>
            <a:pPr marL="273050" indent="-7938" rtl="0">
              <a:buNone/>
            </a:pPr>
            <a:endParaRPr lang="en-US" dirty="0">
              <a:latin typeface="Microsoft Sans Serif" panose="020B0604020202020204" pitchFamily="34" charset="0"/>
              <a:cs typeface="Microsoft Sans Serif" panose="020B0604020202020204" pitchFamily="34" charset="0"/>
            </a:endParaRPr>
          </a:p>
          <a:p>
            <a:pPr marL="273050" indent="-7938" rtl="0">
              <a:buNone/>
            </a:pPr>
            <a:endParaRPr lang="en-US" dirty="0">
              <a:latin typeface="Microsoft Sans Serif" panose="020B0604020202020204" pitchFamily="34" charset="0"/>
              <a:cs typeface="Microsoft Sans Serif" panose="020B0604020202020204" pitchFamily="34" charset="0"/>
            </a:endParaRPr>
          </a:p>
          <a:p>
            <a:pPr marL="273050" indent="-7938" rtl="0">
              <a:lnSpc>
                <a:spcPct val="120000"/>
              </a:lnSpc>
              <a:buNone/>
            </a:pPr>
            <a:r>
              <a:rPr lang="en-US" dirty="0">
                <a:latin typeface="Microsoft Sans Serif" panose="020B0604020202020204" pitchFamily="34" charset="0"/>
                <a:cs typeface="Microsoft Sans Serif" panose="020B0604020202020204" pitchFamily="34" charset="0"/>
              </a:rPr>
              <a:t>A </a:t>
            </a:r>
            <a:r>
              <a:rPr lang="en-US" b="1" dirty="0">
                <a:latin typeface="Microsoft Sans Serif" panose="020B0604020202020204" pitchFamily="34" charset="0"/>
                <a:cs typeface="Microsoft Sans Serif" panose="020B0604020202020204" pitchFamily="34" charset="0"/>
              </a:rPr>
              <a:t>65-year-old</a:t>
            </a:r>
            <a:r>
              <a:rPr lang="en-US" dirty="0">
                <a:latin typeface="Microsoft Sans Serif" panose="020B0604020202020204" pitchFamily="34" charset="0"/>
                <a:cs typeface="Microsoft Sans Serif" panose="020B0604020202020204" pitchFamily="34" charset="0"/>
              </a:rPr>
              <a:t> is referred from a general practitioner because of </a:t>
            </a:r>
            <a:r>
              <a:rPr lang="en-US" b="1" dirty="0">
                <a:latin typeface="Microsoft Sans Serif" panose="020B0604020202020204" pitchFamily="34" charset="0"/>
                <a:cs typeface="Microsoft Sans Serif" panose="020B0604020202020204" pitchFamily="34" charset="0"/>
              </a:rPr>
              <a:t>headache</a:t>
            </a:r>
            <a:r>
              <a:rPr lang="en-US" dirty="0">
                <a:latin typeface="Microsoft Sans Serif" panose="020B0604020202020204" pitchFamily="34" charset="0"/>
                <a:cs typeface="Microsoft Sans Serif" panose="020B0604020202020204" pitchFamily="34" charset="0"/>
              </a:rPr>
              <a:t>, </a:t>
            </a:r>
            <a:r>
              <a:rPr lang="en-US" b="1" dirty="0">
                <a:latin typeface="Microsoft Sans Serif" panose="020B0604020202020204" pitchFamily="34" charset="0"/>
                <a:cs typeface="Microsoft Sans Serif" panose="020B0604020202020204" pitchFamily="34" charset="0"/>
              </a:rPr>
              <a:t>fever</a:t>
            </a:r>
            <a:r>
              <a:rPr lang="en-US" dirty="0">
                <a:latin typeface="Microsoft Sans Serif" panose="020B0604020202020204" pitchFamily="34" charset="0"/>
                <a:cs typeface="Microsoft Sans Serif" panose="020B0604020202020204" pitchFamily="34" charset="0"/>
              </a:rPr>
              <a:t>, </a:t>
            </a:r>
            <a:r>
              <a:rPr lang="en-US" b="1" dirty="0">
                <a:latin typeface="Microsoft Sans Serif" panose="020B0604020202020204" pitchFamily="34" charset="0"/>
                <a:cs typeface="Microsoft Sans Serif" panose="020B0604020202020204" pitchFamily="34" charset="0"/>
              </a:rPr>
              <a:t>excessive</a:t>
            </a:r>
            <a:r>
              <a:rPr lang="en-US" dirty="0">
                <a:latin typeface="Microsoft Sans Serif" panose="020B0604020202020204" pitchFamily="34" charset="0"/>
                <a:cs typeface="Microsoft Sans Serif" panose="020B0604020202020204" pitchFamily="34" charset="0"/>
              </a:rPr>
              <a:t> </a:t>
            </a:r>
            <a:r>
              <a:rPr lang="en-US" b="1" dirty="0">
                <a:latin typeface="Microsoft Sans Serif" panose="020B0604020202020204" pitchFamily="34" charset="0"/>
                <a:cs typeface="Microsoft Sans Serif" panose="020B0604020202020204" pitchFamily="34" charset="0"/>
              </a:rPr>
              <a:t>sweating at night</a:t>
            </a:r>
            <a:r>
              <a:rPr lang="en-US" dirty="0">
                <a:latin typeface="Microsoft Sans Serif" panose="020B0604020202020204" pitchFamily="34" charset="0"/>
                <a:cs typeface="Microsoft Sans Serif" panose="020B0604020202020204" pitchFamily="34" charset="0"/>
              </a:rPr>
              <a:t>, and </a:t>
            </a:r>
            <a:r>
              <a:rPr lang="en-US" b="1" dirty="0">
                <a:latin typeface="Microsoft Sans Serif" panose="020B0604020202020204" pitchFamily="34" charset="0"/>
                <a:cs typeface="Microsoft Sans Serif" panose="020B0604020202020204" pitchFamily="34" charset="0"/>
              </a:rPr>
              <a:t>weight loss over the last 4-5 months</a:t>
            </a:r>
            <a:r>
              <a:rPr lang="en-US" dirty="0">
                <a:latin typeface="Microsoft Sans Serif" panose="020B0604020202020204" pitchFamily="34" charset="0"/>
                <a:cs typeface="Microsoft Sans Serif" panose="020B0604020202020204" pitchFamily="34" charset="0"/>
              </a:rPr>
              <a:t>. He has </a:t>
            </a:r>
            <a:r>
              <a:rPr lang="en-US" b="1" dirty="0">
                <a:latin typeface="Microsoft Sans Serif" panose="020B0604020202020204" pitchFamily="34" charset="0"/>
                <a:cs typeface="Microsoft Sans Serif" panose="020B0604020202020204" pitchFamily="34" charset="0"/>
              </a:rPr>
              <a:t>lost his appetite for food</a:t>
            </a:r>
            <a:r>
              <a:rPr lang="en-US" dirty="0">
                <a:latin typeface="Microsoft Sans Serif" panose="020B0604020202020204" pitchFamily="34" charset="0"/>
                <a:cs typeface="Microsoft Sans Serif" panose="020B0604020202020204" pitchFamily="34" charset="0"/>
              </a:rPr>
              <a:t>. On examination, there is neck rigidity. Laboratory tests including blood count, serum and electrolytes, blood urea, creatinine and blood culture are all normal. The doctors decides to do a lumber puncture.</a:t>
            </a:r>
          </a:p>
          <a:p>
            <a:pPr marL="273050" indent="-7938" rtl="0">
              <a:lnSpc>
                <a:spcPct val="120000"/>
              </a:lnSpc>
              <a:buNone/>
            </a:pPr>
            <a:endParaRPr lang="en-US" dirty="0">
              <a:latin typeface="Microsoft Sans Serif" panose="020B0604020202020204" pitchFamily="34" charset="0"/>
              <a:cs typeface="Microsoft Sans Serif" panose="020B0604020202020204" pitchFamily="34" charset="0"/>
            </a:endParaRPr>
          </a:p>
          <a:p>
            <a:pPr marL="273050" indent="-7938" rtl="0">
              <a:lnSpc>
                <a:spcPct val="120000"/>
              </a:lnSpc>
              <a:buNone/>
            </a:pPr>
            <a:r>
              <a:rPr lang="en-US" dirty="0">
                <a:latin typeface="Microsoft Sans Serif" panose="020B0604020202020204" pitchFamily="34" charset="0"/>
                <a:cs typeface="Microsoft Sans Serif" panose="020B0604020202020204" pitchFamily="34" charset="0"/>
              </a:rPr>
              <a:t>The results of the lumber puncture are shown in the next slide:</a:t>
            </a:r>
          </a:p>
          <a:p>
            <a:pPr marL="273050" indent="-7938" rtl="0">
              <a:buNone/>
            </a:pPr>
            <a:endParaRPr lang="en-US" b="1" dirty="0">
              <a:latin typeface="Footlight MT Light" pitchFamily="18" charset="0"/>
            </a:endParaRPr>
          </a:p>
          <a:p>
            <a:pPr marL="273050" indent="-7938" rtl="0">
              <a:buNone/>
            </a:pPr>
            <a:endParaRPr lang="en-US" b="1" dirty="0">
              <a:latin typeface="Footlight MT Light" pitchFamily="18" charset="0"/>
            </a:endParaRPr>
          </a:p>
          <a:p>
            <a:pPr marL="273050" indent="-7938" rtl="0">
              <a:buNone/>
            </a:pPr>
            <a:endParaRPr lang="en-US" b="1" dirty="0">
              <a:latin typeface="Footlight MT Light" pitchFamily="18" charset="0"/>
            </a:endParaRPr>
          </a:p>
          <a:p>
            <a:pPr marL="273050" indent="-7938" rtl="0">
              <a:buNone/>
            </a:pPr>
            <a:endParaRPr lang="en-US" b="1" dirty="0">
              <a:latin typeface="Footlight MT Light" pitchFamily="18" charset="0"/>
            </a:endParaRPr>
          </a:p>
          <a:p>
            <a:pPr marL="273050" indent="-7938" rtl="0">
              <a:buNone/>
            </a:pPr>
            <a:endParaRPr lang="en-US" b="1" dirty="0">
              <a:latin typeface="Footlight MT Light" pitchFamily="18" charset="0"/>
            </a:endParaRPr>
          </a:p>
          <a:p>
            <a:pPr marL="273050" indent="-7938" rtl="0">
              <a:buNone/>
            </a:pPr>
            <a:endParaRPr lang="en-US" b="1" dirty="0">
              <a:latin typeface="Footlight MT Light" pitchFamily="18" charset="0"/>
            </a:endParaRPr>
          </a:p>
          <a:p>
            <a:pPr marL="273050" indent="-7938" rtl="0">
              <a:buNone/>
            </a:pPr>
            <a:endParaRPr lang="en-US" b="1" dirty="0">
              <a:latin typeface="Footlight MT Light" pitchFamily="18" charset="0"/>
            </a:endParaRPr>
          </a:p>
          <a:p>
            <a:pPr marL="273050" indent="-7938" rtl="0">
              <a:buNone/>
            </a:pPr>
            <a:endParaRPr lang="en-US" b="1" dirty="0">
              <a:latin typeface="Footlight MT Light" pitchFamily="18" charset="0"/>
            </a:endParaRPr>
          </a:p>
          <a:p>
            <a:pPr marL="273050" indent="-7938" rtl="0">
              <a:buNone/>
            </a:pPr>
            <a:endParaRPr lang="ar-SA" dirty="0">
              <a:latin typeface="Footlight MT Light" pitchFamily="18" charset="0"/>
            </a:endParaRPr>
          </a:p>
        </p:txBody>
      </p:sp>
    </p:spTree>
  </p:cSld>
  <p:clrMapOvr>
    <a:masterClrMapping/>
  </p:clrMapOvr>
  <p:transition>
    <p:pull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658169332"/>
              </p:ext>
            </p:extLst>
          </p:nvPr>
        </p:nvGraphicFramePr>
        <p:xfrm>
          <a:off x="762000" y="938006"/>
          <a:ext cx="7696200" cy="5463501"/>
        </p:xfrm>
        <a:graphic>
          <a:graphicData uri="http://schemas.openxmlformats.org/drawingml/2006/table">
            <a:tbl>
              <a:tblPr firstRow="1" firstCol="1" bandRow="1">
                <a:tableStyleId>{616DA210-FB5B-4158-B5E0-FEB733F419BA}</a:tableStyleId>
              </a:tblPr>
              <a:tblGrid>
                <a:gridCol w="2170723">
                  <a:extLst>
                    <a:ext uri="{9D8B030D-6E8A-4147-A177-3AD203B41FA5}">
                      <a16:colId xmlns:a16="http://schemas.microsoft.com/office/drawing/2014/main" val="20000"/>
                    </a:ext>
                  </a:extLst>
                </a:gridCol>
                <a:gridCol w="2960077">
                  <a:extLst>
                    <a:ext uri="{9D8B030D-6E8A-4147-A177-3AD203B41FA5}">
                      <a16:colId xmlns:a16="http://schemas.microsoft.com/office/drawing/2014/main" val="20001"/>
                    </a:ext>
                  </a:extLst>
                </a:gridCol>
                <a:gridCol w="2565400">
                  <a:extLst>
                    <a:ext uri="{9D8B030D-6E8A-4147-A177-3AD203B41FA5}">
                      <a16:colId xmlns:a16="http://schemas.microsoft.com/office/drawing/2014/main" val="20002"/>
                    </a:ext>
                  </a:extLst>
                </a:gridCol>
              </a:tblGrid>
              <a:tr h="475609">
                <a:tc>
                  <a:txBody>
                    <a:bodyPr/>
                    <a:lstStyle/>
                    <a:p>
                      <a:pPr algn="ctr" rtl="0">
                        <a:spcAft>
                          <a:spcPts val="0"/>
                        </a:spcAft>
                      </a:pPr>
                      <a:r>
                        <a:rPr lang="en-US" sz="2400" dirty="0">
                          <a:effectLst/>
                        </a:rPr>
                        <a:t>CSF</a:t>
                      </a:r>
                      <a:endParaRPr lang="en-US" sz="2400" dirty="0">
                        <a:effectLst/>
                        <a:latin typeface="Times New Roman"/>
                        <a:ea typeface="Times New Roman"/>
                      </a:endParaRPr>
                    </a:p>
                  </a:txBody>
                  <a:tcPr marL="68580" marR="68580" marT="0" marB="0"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algn="ctr" rtl="0">
                        <a:spcAft>
                          <a:spcPts val="0"/>
                        </a:spcAft>
                      </a:pPr>
                      <a:r>
                        <a:rPr lang="en-US" sz="2400" dirty="0">
                          <a:effectLst/>
                        </a:rPr>
                        <a:t>Patient’s results</a:t>
                      </a:r>
                      <a:endParaRPr lang="en-US" sz="2400" dirty="0">
                        <a:effectLst/>
                        <a:latin typeface="Times New Roman"/>
                        <a:ea typeface="Times New Roman"/>
                      </a:endParaRPr>
                    </a:p>
                  </a:txBody>
                  <a:tcPr marL="68580" marR="68580" marT="0" marB="0"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algn="ctr" rtl="0">
                        <a:spcAft>
                          <a:spcPts val="0"/>
                        </a:spcAft>
                      </a:pPr>
                      <a:r>
                        <a:rPr lang="en-US" sz="2400" dirty="0">
                          <a:effectLst/>
                        </a:rPr>
                        <a:t>Normal range</a:t>
                      </a:r>
                      <a:endParaRPr lang="en-US" sz="2400" dirty="0">
                        <a:effectLst/>
                        <a:latin typeface="Times New Roman"/>
                        <a:ea typeface="Times New Roman"/>
                      </a:endParaRPr>
                    </a:p>
                  </a:txBody>
                  <a:tcPr marL="68580" marR="68580" marT="0" marB="0"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2575978">
                <a:tc>
                  <a:txBody>
                    <a:bodyPr/>
                    <a:lstStyle/>
                    <a:p>
                      <a:pPr algn="ctr" rtl="0">
                        <a:spcAft>
                          <a:spcPts val="0"/>
                        </a:spcAft>
                      </a:pPr>
                      <a:r>
                        <a:rPr lang="en-US" sz="1800" dirty="0">
                          <a:effectLst/>
                        </a:rPr>
                        <a:t>Appearance</a:t>
                      </a:r>
                      <a:endParaRPr lang="en-US" sz="1800" dirty="0">
                        <a:effectLst/>
                        <a:latin typeface="Times New Roman"/>
                        <a:ea typeface="Times New Roman"/>
                      </a:endParaRPr>
                    </a:p>
                  </a:txBody>
                  <a:tcPr marL="68580" marR="68580" marT="0" marB="0"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Turbid</a:t>
                      </a:r>
                      <a:endParaRPr lang="ar-SA" sz="2400" dirty="0"/>
                    </a:p>
                    <a:p>
                      <a:pPr algn="ctr" rtl="0"/>
                      <a:endParaRPr lang="ar-SA" sz="2400" dirty="0"/>
                    </a:p>
                  </a:txBody>
                  <a:tcP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Clear</a:t>
                      </a:r>
                      <a:endParaRPr lang="ar-SA" sz="2400" dirty="0"/>
                    </a:p>
                    <a:p>
                      <a:pPr algn="ctr" rtl="0"/>
                      <a:endParaRPr lang="ar-SA" sz="2400" dirty="0"/>
                    </a:p>
                  </a:txBody>
                  <a:tcP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40314">
                <a:tc>
                  <a:txBody>
                    <a:bodyPr/>
                    <a:lstStyle/>
                    <a:p>
                      <a:pPr algn="ctr" rtl="0">
                        <a:spcAft>
                          <a:spcPts val="0"/>
                        </a:spcAft>
                      </a:pPr>
                      <a:r>
                        <a:rPr lang="en-US" sz="1800" dirty="0">
                          <a:effectLst/>
                        </a:rPr>
                        <a:t>WBCs and differential </a:t>
                      </a:r>
                      <a:endParaRPr lang="en-US" sz="1800" dirty="0">
                        <a:effectLst/>
                        <a:latin typeface="Times New Roman"/>
                        <a:ea typeface="Times New Roman"/>
                      </a:endParaRPr>
                    </a:p>
                  </a:txBody>
                  <a:tcPr marL="68580" marR="68580" marT="0" marB="0"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algn="ctr" rtl="0"/>
                      <a:r>
                        <a:rPr lang="en-US" sz="2400" dirty="0"/>
                        <a:t>300 per mm³</a:t>
                      </a:r>
                    </a:p>
                    <a:p>
                      <a:pPr algn="ctr" rtl="0"/>
                      <a:r>
                        <a:rPr lang="en-US" sz="2400" dirty="0"/>
                        <a:t>Mainly lymphocytes</a:t>
                      </a:r>
                      <a:r>
                        <a:rPr lang="en-US" sz="2400" baseline="0" dirty="0"/>
                        <a:t> </a:t>
                      </a:r>
                      <a:endParaRPr lang="ar-SA" sz="2400" dirty="0"/>
                    </a:p>
                  </a:txBody>
                  <a:tcPr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Few (&lt;5 cells/mm³)</a:t>
                      </a:r>
                      <a:endParaRPr kumimoji="0" lang="ar-SA" sz="2400" b="0" i="0" u="none" strike="noStrike" kern="1200" cap="none" spc="0" normalizeH="0" baseline="0" noProof="0" dirty="0">
                        <a:ln>
                          <a:noFill/>
                        </a:ln>
                        <a:solidFill>
                          <a:prstClr val="black"/>
                        </a:solidFill>
                        <a:effectLst/>
                        <a:uLnTx/>
                        <a:uFillTx/>
                        <a:latin typeface="+mn-lt"/>
                        <a:ea typeface="+mn-ea"/>
                        <a:cs typeface="+mn-cs"/>
                      </a:endParaRPr>
                    </a:p>
                    <a:p>
                      <a:pPr algn="l" rtl="0"/>
                      <a:endParaRPr lang="ar-SA" dirty="0"/>
                    </a:p>
                  </a:txBody>
                  <a:tcPr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37327">
                <a:tc>
                  <a:txBody>
                    <a:bodyPr/>
                    <a:lstStyle/>
                    <a:p>
                      <a:pPr algn="ctr" rtl="0">
                        <a:spcAft>
                          <a:spcPts val="0"/>
                        </a:spcAft>
                      </a:pPr>
                      <a:r>
                        <a:rPr lang="en-US" sz="1800" dirty="0">
                          <a:effectLst/>
                        </a:rPr>
                        <a:t>Protein </a:t>
                      </a:r>
                      <a:endParaRPr lang="en-US" sz="1800" dirty="0">
                        <a:effectLst/>
                        <a:latin typeface="Times New Roman"/>
                        <a:ea typeface="Times New Roman"/>
                      </a:endParaRPr>
                    </a:p>
                  </a:txBody>
                  <a:tcPr marL="68580" marR="68580" marT="0" marB="0"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algn="ctr" rtl="0"/>
                      <a:r>
                        <a:rPr lang="en-US" sz="2400" dirty="0"/>
                        <a:t>0.8</a:t>
                      </a:r>
                      <a:endParaRPr lang="ar-SA" sz="2400" dirty="0"/>
                    </a:p>
                  </a:txBody>
                  <a:tcPr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rtl="0"/>
                      <a:r>
                        <a:rPr lang="en-US" sz="2400" dirty="0"/>
                        <a:t>0.1-0.4</a:t>
                      </a:r>
                      <a:r>
                        <a:rPr lang="en-US" sz="2400" baseline="0" dirty="0"/>
                        <a:t> g/L</a:t>
                      </a:r>
                      <a:endParaRPr lang="ar-SA" sz="2400" dirty="0"/>
                    </a:p>
                  </a:txBody>
                  <a:tcPr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37327">
                <a:tc>
                  <a:txBody>
                    <a:bodyPr/>
                    <a:lstStyle/>
                    <a:p>
                      <a:pPr algn="ctr" rtl="0">
                        <a:spcAft>
                          <a:spcPts val="0"/>
                        </a:spcAft>
                      </a:pPr>
                      <a:r>
                        <a:rPr lang="en-US" sz="1800" dirty="0">
                          <a:effectLst/>
                        </a:rPr>
                        <a:t>Glucose</a:t>
                      </a:r>
                      <a:endParaRPr lang="en-US" sz="1800" dirty="0">
                        <a:effectLst/>
                        <a:latin typeface="Times New Roman"/>
                        <a:ea typeface="Times New Roman"/>
                      </a:endParaRPr>
                    </a:p>
                  </a:txBody>
                  <a:tcPr marL="68580" marR="68580" marT="0" marB="0"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algn="ctr" rtl="0"/>
                      <a:r>
                        <a:rPr lang="en-US" sz="2400" dirty="0"/>
                        <a:t>2.0</a:t>
                      </a:r>
                      <a:endParaRPr lang="ar-SA" sz="2400" dirty="0"/>
                    </a:p>
                  </a:txBody>
                  <a:tcPr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rtl="0"/>
                      <a:r>
                        <a:rPr lang="en-US" sz="2400" dirty="0"/>
                        <a:t>3.0-4.5 </a:t>
                      </a:r>
                      <a:r>
                        <a:rPr lang="en-US" sz="2400" dirty="0" err="1"/>
                        <a:t>mmol</a:t>
                      </a:r>
                      <a:r>
                        <a:rPr lang="en-US" sz="2400" dirty="0"/>
                        <a:t>/L</a:t>
                      </a:r>
                      <a:endParaRPr lang="ar-SA" sz="2400" dirty="0"/>
                    </a:p>
                  </a:txBody>
                  <a:tcPr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37327">
                <a:tc>
                  <a:txBody>
                    <a:bodyPr/>
                    <a:lstStyle/>
                    <a:p>
                      <a:pPr algn="ctr" rtl="0">
                        <a:spcAft>
                          <a:spcPts val="0"/>
                        </a:spcAft>
                      </a:pPr>
                      <a:r>
                        <a:rPr lang="en-US" sz="1800" dirty="0">
                          <a:effectLst/>
                        </a:rPr>
                        <a:t>Chloride</a:t>
                      </a:r>
                      <a:endParaRPr lang="en-US" sz="1800" dirty="0">
                        <a:effectLst/>
                        <a:latin typeface="Times New Roman"/>
                        <a:ea typeface="Times New Roman"/>
                      </a:endParaRPr>
                    </a:p>
                  </a:txBody>
                  <a:tcPr marL="68580" marR="68580" marT="0" marB="0"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algn="ctr" rtl="0"/>
                      <a:r>
                        <a:rPr lang="en-US" sz="2400" dirty="0"/>
                        <a:t>115</a:t>
                      </a:r>
                      <a:endParaRPr lang="ar-SA" sz="2400" dirty="0"/>
                    </a:p>
                  </a:txBody>
                  <a:tcPr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rtl="0"/>
                      <a:r>
                        <a:rPr lang="en-US" sz="2400" dirty="0"/>
                        <a:t>115-130 </a:t>
                      </a:r>
                      <a:r>
                        <a:rPr lang="en-US" sz="2400" dirty="0" err="1"/>
                        <a:t>mmol</a:t>
                      </a:r>
                      <a:r>
                        <a:rPr lang="en-US" sz="2400" dirty="0"/>
                        <a:t>/L</a:t>
                      </a:r>
                      <a:endParaRPr lang="ar-SA" sz="2400" dirty="0"/>
                    </a:p>
                  </a:txBody>
                  <a:tcPr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pic>
        <p:nvPicPr>
          <p:cNvPr id="5" name="Picture 4" descr="File:CSF.JPG">
            <a:hlinkClick r:id="rId2"/>
          </p:cNvPr>
          <p:cNvPicPr/>
          <p:nvPr/>
        </p:nvPicPr>
        <p:blipFill rotWithShape="1">
          <a:blip r:embed="rId3" cstate="print"/>
          <a:srcRect r="75733"/>
          <a:stretch/>
        </p:blipFill>
        <p:spPr bwMode="auto">
          <a:xfrm>
            <a:off x="6781800" y="1981200"/>
            <a:ext cx="820057" cy="18458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http://www.emedmag.com/images/039080022d.jpg"/>
          <p:cNvPicPr/>
          <p:nvPr/>
        </p:nvPicPr>
        <p:blipFill>
          <a:blip r:embed="rId4" cstate="print"/>
          <a:srcRect/>
          <a:stretch>
            <a:fillRect/>
          </a:stretch>
        </p:blipFill>
        <p:spPr bwMode="auto">
          <a:xfrm>
            <a:off x="4112985" y="1981200"/>
            <a:ext cx="994229" cy="1838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762000" y="290286"/>
            <a:ext cx="7848600" cy="523220"/>
          </a:xfrm>
          <a:prstGeom prst="rect">
            <a:avLst/>
          </a:prstGeom>
          <a:noFill/>
        </p:spPr>
        <p:txBody>
          <a:bodyPr wrap="square" rtlCol="1">
            <a:spAutoFit/>
          </a:bodyPr>
          <a:lstStyle/>
          <a:p>
            <a:pPr algn="ctr"/>
            <a:r>
              <a:rPr lang="en-US" sz="2800" b="1" u="sng" dirty="0">
                <a:solidFill>
                  <a:prstClr val="black"/>
                </a:solidFill>
                <a:latin typeface="Arial Black" panose="020B0A04020102020204" pitchFamily="34" charset="0"/>
                <a:cs typeface="Microsoft Sans Serif" panose="020B0604020202020204" pitchFamily="34" charset="0"/>
              </a:rPr>
              <a:t>CASE 3: LUMBER PUNCTURE RESULTS</a:t>
            </a:r>
            <a:endParaRPr lang="ar-SA" sz="2800" b="1" u="sng" dirty="0">
              <a:solidFill>
                <a:prstClr val="black"/>
              </a:solidFill>
              <a:latin typeface="Arial Black" panose="020B0A04020102020204" pitchFamily="34" charset="0"/>
              <a:cs typeface="Microsoft Sans Serif" panose="020B0604020202020204" pitchFamily="34" charset="0"/>
            </a:endParaRPr>
          </a:p>
        </p:txBody>
      </p:sp>
    </p:spTree>
  </p:cSld>
  <p:clrMapOvr>
    <a:masterClrMapping/>
  </p:clrMapOvr>
  <p:transition>
    <p:pull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76200" y="0"/>
            <a:ext cx="9144000" cy="6934200"/>
          </a:xfrm>
        </p:spPr>
        <p:txBody>
          <a:bodyPr>
            <a:normAutofit/>
          </a:bodyPr>
          <a:lstStyle/>
          <a:p>
            <a:pPr marL="273050" indent="-7938" algn="just" rtl="0">
              <a:buNone/>
            </a:pPr>
            <a:endParaRPr lang="en-US" sz="3600" b="1" u="sng" dirty="0">
              <a:solidFill>
                <a:schemeClr val="tx1">
                  <a:lumMod val="65000"/>
                  <a:lumOff val="35000"/>
                </a:schemeClr>
              </a:solidFill>
              <a:latin typeface="Rockwell Extra Bold" panose="02060903040505020403" pitchFamily="18" charset="0"/>
            </a:endParaRPr>
          </a:p>
          <a:p>
            <a:pPr marL="273050" indent="-7938" algn="just">
              <a:buNone/>
            </a:pPr>
            <a:r>
              <a:rPr lang="en-US" sz="3600" b="1" dirty="0">
                <a:latin typeface="Microsoft Sans Serif" panose="020B0604020202020204" pitchFamily="34" charset="0"/>
                <a:cs typeface="Microsoft Sans Serif" panose="020B0604020202020204" pitchFamily="34" charset="0"/>
              </a:rPr>
              <a:t>What is the most likely infection responsible? What is your justification?</a:t>
            </a:r>
          </a:p>
          <a:p>
            <a:pPr marL="1008062" indent="-742950" algn="just" rtl="0">
              <a:buFont typeface="+mj-lt"/>
              <a:buAutoNum type="alphaUcPeriod"/>
            </a:pPr>
            <a:r>
              <a:rPr lang="en-US" sz="1800" b="1" dirty="0">
                <a:latin typeface="Microsoft Sans Serif" panose="020B0604020202020204" pitchFamily="34" charset="0"/>
                <a:cs typeface="Microsoft Sans Serif" panose="020B0604020202020204" pitchFamily="34" charset="0"/>
              </a:rPr>
              <a:t>Fungal infection</a:t>
            </a:r>
          </a:p>
          <a:p>
            <a:pPr marL="1008062" indent="-742950" algn="just" rtl="0">
              <a:buFont typeface="+mj-lt"/>
              <a:buAutoNum type="alphaUcPeriod"/>
            </a:pPr>
            <a:r>
              <a:rPr lang="en-US" sz="1800" b="1" dirty="0">
                <a:latin typeface="Microsoft Sans Serif" panose="020B0604020202020204" pitchFamily="34" charset="0"/>
                <a:cs typeface="Microsoft Sans Serif" panose="020B0604020202020204" pitchFamily="34" charset="0"/>
              </a:rPr>
              <a:t>Parasitic infection</a:t>
            </a:r>
          </a:p>
          <a:p>
            <a:pPr marL="1008062" indent="-742950" algn="just" rtl="0">
              <a:buFont typeface="+mj-lt"/>
              <a:buAutoNum type="alphaUcPeriod"/>
            </a:pPr>
            <a:r>
              <a:rPr lang="en-US" sz="1800" b="1" dirty="0">
                <a:latin typeface="Microsoft Sans Serif" panose="020B0604020202020204" pitchFamily="34" charset="0"/>
                <a:cs typeface="Microsoft Sans Serif" panose="020B0604020202020204" pitchFamily="34" charset="0"/>
              </a:rPr>
              <a:t>Viral infection</a:t>
            </a:r>
          </a:p>
          <a:p>
            <a:pPr marL="1008062" indent="-742950" algn="just" rtl="0">
              <a:buFont typeface="+mj-lt"/>
              <a:buAutoNum type="alphaUcPeriod"/>
            </a:pPr>
            <a:r>
              <a:rPr lang="en-US" sz="1800" b="1" dirty="0">
                <a:latin typeface="Microsoft Sans Serif" panose="020B0604020202020204" pitchFamily="34" charset="0"/>
                <a:cs typeface="Microsoft Sans Serif" panose="020B0604020202020204" pitchFamily="34" charset="0"/>
              </a:rPr>
              <a:t>Bacterial infection</a:t>
            </a:r>
          </a:p>
          <a:p>
            <a:pPr marL="1008062" indent="-742950" algn="just" rtl="0">
              <a:buFont typeface="+mj-lt"/>
              <a:buAutoNum type="alphaUcPeriod"/>
            </a:pPr>
            <a:r>
              <a:rPr lang="en-US" sz="1800" b="1" dirty="0" err="1">
                <a:latin typeface="Microsoft Sans Serif" panose="020B0604020202020204" pitchFamily="34" charset="0"/>
                <a:cs typeface="Microsoft Sans Serif" panose="020B0604020202020204" pitchFamily="34" charset="0"/>
              </a:rPr>
              <a:t>Trepanoma</a:t>
            </a:r>
            <a:r>
              <a:rPr lang="en-US" sz="1800" b="1" dirty="0">
                <a:latin typeface="Microsoft Sans Serif" panose="020B0604020202020204" pitchFamily="34" charset="0"/>
                <a:cs typeface="Microsoft Sans Serif" panose="020B0604020202020204" pitchFamily="34" charset="0"/>
              </a:rPr>
              <a:t> </a:t>
            </a:r>
            <a:r>
              <a:rPr lang="en-US" sz="1800" b="1" dirty="0" err="1">
                <a:latin typeface="Microsoft Sans Serif" panose="020B0604020202020204" pitchFamily="34" charset="0"/>
                <a:cs typeface="Microsoft Sans Serif" panose="020B0604020202020204" pitchFamily="34" charset="0"/>
              </a:rPr>
              <a:t>pallidum</a:t>
            </a:r>
            <a:r>
              <a:rPr lang="en-US" sz="1800" b="1" dirty="0">
                <a:latin typeface="Microsoft Sans Serif" panose="020B0604020202020204" pitchFamily="34" charset="0"/>
                <a:cs typeface="Microsoft Sans Serif" panose="020B0604020202020204" pitchFamily="34" charset="0"/>
              </a:rPr>
              <a:t> (</a:t>
            </a:r>
            <a:r>
              <a:rPr lang="en-US" sz="1800" b="1" dirty="0" err="1">
                <a:latin typeface="Microsoft Sans Serif" panose="020B0604020202020204" pitchFamily="34" charset="0"/>
                <a:cs typeface="Microsoft Sans Serif" panose="020B0604020202020204" pitchFamily="34" charset="0"/>
              </a:rPr>
              <a:t>Neurosyphilis</a:t>
            </a:r>
            <a:r>
              <a:rPr lang="en-US" sz="1800" b="1" dirty="0">
                <a:latin typeface="Microsoft Sans Serif" panose="020B0604020202020204" pitchFamily="34" charset="0"/>
                <a:cs typeface="Microsoft Sans Serif" panose="020B0604020202020204" pitchFamily="34" charset="0"/>
              </a:rPr>
              <a:t>)</a:t>
            </a:r>
          </a:p>
          <a:p>
            <a:pPr marL="1008062" indent="-742950" algn="just" rtl="0">
              <a:buFont typeface="+mj-lt"/>
              <a:buAutoNum type="alphaUcPeriod"/>
            </a:pPr>
            <a:r>
              <a:rPr lang="en-US" sz="1800" b="1" dirty="0">
                <a:latin typeface="Microsoft Sans Serif" panose="020B0604020202020204" pitchFamily="34" charset="0"/>
                <a:cs typeface="Microsoft Sans Serif" panose="020B0604020202020204" pitchFamily="34" charset="0"/>
              </a:rPr>
              <a:t>Mycobacterium tuberculosis</a:t>
            </a:r>
          </a:p>
          <a:p>
            <a:pPr marL="265112" indent="0" algn="just">
              <a:buNone/>
            </a:pPr>
            <a:endParaRPr lang="en-US" sz="3600" b="1" dirty="0">
              <a:latin typeface="Microsoft Sans Serif" panose="020B0604020202020204" pitchFamily="34" charset="0"/>
              <a:cs typeface="Microsoft Sans Serif" panose="020B0604020202020204" pitchFamily="34" charset="0"/>
            </a:endParaRPr>
          </a:p>
          <a:p>
            <a:pPr marL="265112" indent="0" algn="just">
              <a:buNone/>
            </a:pPr>
            <a:r>
              <a:rPr lang="en-US" sz="3600" b="1" dirty="0">
                <a:latin typeface="Microsoft Sans Serif" panose="020B0604020202020204" pitchFamily="34" charset="0"/>
                <a:cs typeface="Microsoft Sans Serif" panose="020B0604020202020204" pitchFamily="34" charset="0"/>
              </a:rPr>
              <a:t>What further investigation would you like to do at this stage? (State 3)</a:t>
            </a:r>
          </a:p>
          <a:p>
            <a:pPr marL="1008062" indent="-742950" algn="just" rtl="0">
              <a:buFont typeface="+mj-lt"/>
              <a:buAutoNum type="alphaUcPeriod"/>
            </a:pPr>
            <a:endParaRPr lang="en-US" sz="3600" b="1" dirty="0">
              <a:latin typeface="Microsoft Sans Serif" panose="020B0604020202020204" pitchFamily="34" charset="0"/>
              <a:cs typeface="Microsoft Sans Serif" panose="020B0604020202020204" pitchFamily="34" charset="0"/>
            </a:endParaRPr>
          </a:p>
          <a:p>
            <a:pPr marL="273050" indent="-7938" algn="just" rtl="0">
              <a:buNone/>
            </a:pPr>
            <a:endParaRPr lang="ar-SA" sz="4000" dirty="0">
              <a:latin typeface="Footlight MT Light" pitchFamily="18" charset="0"/>
            </a:endParaRPr>
          </a:p>
        </p:txBody>
      </p:sp>
    </p:spTree>
  </p:cSld>
  <p:clrMapOvr>
    <a:masterClrMapping/>
  </p:clrMapOvr>
  <p:transition>
    <p:pull dir="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2"/>
          <p:cNvSpPr>
            <a:spLocks noGrp="1"/>
          </p:cNvSpPr>
          <p:nvPr>
            <p:ph idx="1"/>
          </p:nvPr>
        </p:nvSpPr>
        <p:spPr>
          <a:xfrm>
            <a:off x="3941445" y="1648870"/>
            <a:ext cx="3527136" cy="3560260"/>
          </a:xfrm>
        </p:spPr>
        <p:txBody>
          <a:bodyPr anchor="ctr">
            <a:normAutofit/>
          </a:bodyPr>
          <a:lstStyle/>
          <a:p>
            <a:pPr marL="273050" indent="-7938" rtl="0">
              <a:buNone/>
            </a:pPr>
            <a:r>
              <a:rPr lang="en-US" b="1" dirty="0">
                <a:latin typeface="Microsoft Sans Serif" panose="020B0604020202020204" pitchFamily="34" charset="0"/>
                <a:cs typeface="Microsoft Sans Serif" panose="020B0604020202020204" pitchFamily="34" charset="0"/>
              </a:rPr>
              <a:t>What is your provisional clinical diagnosis?</a:t>
            </a:r>
          </a:p>
          <a:p>
            <a:pPr marL="1008062" indent="-742950" rtl="0">
              <a:buAutoNum type="alphaUcPeriod"/>
            </a:pPr>
            <a:r>
              <a:rPr lang="en-US" b="1" dirty="0">
                <a:latin typeface="Microsoft Sans Serif" panose="020B0604020202020204" pitchFamily="34" charset="0"/>
                <a:cs typeface="Microsoft Sans Serif" panose="020B0604020202020204" pitchFamily="34" charset="0"/>
              </a:rPr>
              <a:t>Meningitis</a:t>
            </a:r>
          </a:p>
          <a:p>
            <a:pPr marL="1008062" indent="-742950" rtl="0">
              <a:buAutoNum type="alphaUcPeriod"/>
            </a:pPr>
            <a:r>
              <a:rPr lang="en-US" b="1" dirty="0">
                <a:latin typeface="Microsoft Sans Serif" panose="020B0604020202020204" pitchFamily="34" charset="0"/>
                <a:cs typeface="Microsoft Sans Serif" panose="020B0604020202020204" pitchFamily="34" charset="0"/>
              </a:rPr>
              <a:t>Brain abscess</a:t>
            </a:r>
          </a:p>
          <a:p>
            <a:pPr marL="1008062" indent="-742950" rtl="0">
              <a:buAutoNum type="alphaUcPeriod"/>
            </a:pPr>
            <a:r>
              <a:rPr lang="en-US" b="1" dirty="0">
                <a:latin typeface="Microsoft Sans Serif" panose="020B0604020202020204" pitchFamily="34" charset="0"/>
                <a:cs typeface="Microsoft Sans Serif" panose="020B0604020202020204" pitchFamily="34" charset="0"/>
              </a:rPr>
              <a:t>Encephalitis </a:t>
            </a:r>
          </a:p>
          <a:p>
            <a:pPr marL="1008062" indent="-742950" rtl="0">
              <a:buAutoNum type="alphaUcPeriod"/>
            </a:pPr>
            <a:r>
              <a:rPr lang="en-US" b="1" dirty="0">
                <a:latin typeface="Microsoft Sans Serif" panose="020B0604020202020204" pitchFamily="34" charset="0"/>
                <a:cs typeface="Microsoft Sans Serif" panose="020B0604020202020204" pitchFamily="34" charset="0"/>
              </a:rPr>
              <a:t>URTI</a:t>
            </a:r>
          </a:p>
          <a:p>
            <a:pPr marL="273050" indent="-7938" rtl="0">
              <a:buNone/>
            </a:pPr>
            <a:endParaRPr lang="en-US" b="1" dirty="0">
              <a:latin typeface="Microsoft Sans Serif" panose="020B0604020202020204" pitchFamily="34" charset="0"/>
              <a:cs typeface="Microsoft Sans Serif" panose="020B0604020202020204" pitchFamily="34" charset="0"/>
            </a:endParaRPr>
          </a:p>
          <a:p>
            <a:pPr marL="273050" indent="-7938" rtl="0">
              <a:buNone/>
            </a:pPr>
            <a:endParaRPr lang="ar-SA" dirty="0">
              <a:latin typeface="Footlight MT Light" pitchFamily="18" charset="0"/>
            </a:endParaRPr>
          </a:p>
        </p:txBody>
      </p:sp>
      <p:sp>
        <p:nvSpPr>
          <p:cNvPr id="2" name="Oval 1">
            <a:extLst>
              <a:ext uri="{FF2B5EF4-FFF2-40B4-BE49-F238E27FC236}">
                <a16:creationId xmlns:a16="http://schemas.microsoft.com/office/drawing/2014/main" id="{F8CDFD79-4D97-A942-B418-1E3E1CEF9B2A}"/>
              </a:ext>
            </a:extLst>
          </p:cNvPr>
          <p:cNvSpPr/>
          <p:nvPr/>
        </p:nvSpPr>
        <p:spPr>
          <a:xfrm>
            <a:off x="4267200" y="2514600"/>
            <a:ext cx="2286000" cy="457200"/>
          </a:xfrm>
          <a:prstGeom prst="ellipse">
            <a:avLst/>
          </a:prstGeom>
          <a:no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w="0">
                <a:solidFill>
                  <a:srgbClr val="C00000"/>
                </a:solidFill>
              </a:ln>
              <a:solidFill>
                <a:schemeClr val="tx1"/>
              </a:solidFill>
              <a:effectLst>
                <a:outerShdw blurRad="38100" dist="19050" dir="2700000" algn="tl" rotWithShape="0">
                  <a:schemeClr val="dk1">
                    <a:alpha val="40000"/>
                  </a:schemeClr>
                </a:outerShdw>
              </a:effectLst>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shape&#10;&#10;Description automatically generated">
            <a:extLst>
              <a:ext uri="{FF2B5EF4-FFF2-40B4-BE49-F238E27FC236}">
                <a16:creationId xmlns:a16="http://schemas.microsoft.com/office/drawing/2014/main" id="{6C66C157-8244-4CD4-96A1-9F37EA9010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15" r="9096"/>
          <a:stretch/>
        </p:blipFill>
        <p:spPr>
          <a:xfrm>
            <a:off x="3082595" y="10"/>
            <a:ext cx="6061405"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73" name="Freeform: Shape 72">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9285"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1665"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58485" y="1122363"/>
            <a:ext cx="3017520" cy="3204134"/>
          </a:xfr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ormAutofit fontScale="90000"/>
          </a:bodyPr>
          <a:lstStyle/>
          <a:p>
            <a:pPr defTabSz="914400"/>
            <a:br>
              <a:rPr lang="en-US" sz="1100" i="1" u="sng" dirty="0">
                <a:solidFill>
                  <a:schemeClr val="tx1"/>
                </a:solidFill>
                <a:latin typeface="+mj-lt"/>
                <a:ea typeface="+mj-ea"/>
                <a:cs typeface="+mj-cs"/>
              </a:rPr>
            </a:br>
            <a:r>
              <a:rPr lang="en-US" sz="2400" b="1" dirty="0">
                <a:solidFill>
                  <a:schemeClr val="bg1"/>
                </a:solidFill>
                <a:latin typeface="+mj-lt"/>
                <a:ea typeface="+mj-ea"/>
                <a:cs typeface="+mj-cs"/>
              </a:rPr>
              <a:t>Bacterial meningitis:</a:t>
            </a:r>
            <a:br>
              <a:rPr lang="en-US" sz="2400" b="1" dirty="0">
                <a:solidFill>
                  <a:schemeClr val="bg1"/>
                </a:solidFill>
                <a:latin typeface="+mj-lt"/>
                <a:ea typeface="+mj-ea"/>
                <a:cs typeface="+mj-cs"/>
              </a:rPr>
            </a:br>
            <a:r>
              <a:rPr lang="en-US" sz="2400" i="1" u="sng" dirty="0">
                <a:solidFill>
                  <a:schemeClr val="bg1"/>
                </a:solidFill>
                <a:latin typeface="+mj-lt"/>
                <a:ea typeface="+mj-ea"/>
                <a:cs typeface="+mj-cs"/>
              </a:rPr>
              <a:t>Mycobacterium</a:t>
            </a:r>
            <a:r>
              <a:rPr lang="en-US" sz="2400" i="1" dirty="0">
                <a:solidFill>
                  <a:schemeClr val="bg1"/>
                </a:solidFill>
                <a:latin typeface="+mj-lt"/>
                <a:ea typeface="+mj-ea"/>
                <a:cs typeface="+mj-cs"/>
              </a:rPr>
              <a:t> </a:t>
            </a:r>
            <a:r>
              <a:rPr lang="en-US" sz="2400" i="1" u="sng" dirty="0">
                <a:solidFill>
                  <a:schemeClr val="bg1"/>
                </a:solidFill>
                <a:latin typeface="+mj-lt"/>
                <a:ea typeface="+mj-ea"/>
                <a:cs typeface="+mj-cs"/>
              </a:rPr>
              <a:t>tuberculosis</a:t>
            </a:r>
            <a:br>
              <a:rPr lang="en-US" sz="2400" b="1" dirty="0">
                <a:solidFill>
                  <a:schemeClr val="bg1"/>
                </a:solidFill>
                <a:latin typeface="+mj-lt"/>
                <a:ea typeface="+mj-ea"/>
                <a:cs typeface="+mj-cs"/>
              </a:rPr>
            </a:br>
            <a:br>
              <a:rPr lang="en-US" sz="2400" dirty="0">
                <a:solidFill>
                  <a:schemeClr val="bg1"/>
                </a:solidFill>
                <a:latin typeface="+mj-lt"/>
                <a:ea typeface="+mj-ea"/>
                <a:cs typeface="+mj-cs"/>
              </a:rPr>
            </a:br>
            <a:r>
              <a:rPr lang="en-US" sz="2400" dirty="0">
                <a:solidFill>
                  <a:schemeClr val="bg1"/>
                </a:solidFill>
                <a:latin typeface="+mj-lt"/>
                <a:ea typeface="+mj-ea"/>
                <a:cs typeface="+mj-cs"/>
              </a:rPr>
              <a:t>Microscopic Appearance </a:t>
            </a:r>
            <a:br>
              <a:rPr lang="en-US" sz="2400" dirty="0">
                <a:solidFill>
                  <a:schemeClr val="bg1"/>
                </a:solidFill>
                <a:latin typeface="+mj-lt"/>
                <a:ea typeface="+mj-ea"/>
                <a:cs typeface="+mj-cs"/>
              </a:rPr>
            </a:br>
            <a:r>
              <a:rPr lang="en-US" sz="2400" dirty="0">
                <a:solidFill>
                  <a:schemeClr val="bg1"/>
                </a:solidFill>
                <a:latin typeface="+mj-lt"/>
                <a:ea typeface="+mj-ea"/>
                <a:cs typeface="+mj-cs"/>
              </a:rPr>
              <a:t>Direct </a:t>
            </a:r>
            <a:r>
              <a:rPr lang="en-US" sz="2400" dirty="0" err="1">
                <a:solidFill>
                  <a:schemeClr val="bg1"/>
                </a:solidFill>
                <a:latin typeface="+mj-lt"/>
                <a:ea typeface="+mj-ea"/>
                <a:cs typeface="+mj-cs"/>
              </a:rPr>
              <a:t>Ziel</a:t>
            </a:r>
            <a:r>
              <a:rPr lang="en-US" sz="2400" dirty="0">
                <a:solidFill>
                  <a:schemeClr val="bg1"/>
                </a:solidFill>
                <a:latin typeface="+mj-lt"/>
                <a:ea typeface="+mj-ea"/>
                <a:cs typeface="+mj-cs"/>
              </a:rPr>
              <a:t> – </a:t>
            </a:r>
            <a:r>
              <a:rPr lang="en-US" sz="2400" dirty="0" err="1">
                <a:solidFill>
                  <a:schemeClr val="bg1"/>
                </a:solidFill>
                <a:latin typeface="+mj-lt"/>
                <a:ea typeface="+mj-ea"/>
                <a:cs typeface="+mj-cs"/>
              </a:rPr>
              <a:t>Neelsen</a:t>
            </a:r>
            <a:r>
              <a:rPr lang="en-US" sz="2400" dirty="0">
                <a:solidFill>
                  <a:schemeClr val="bg1"/>
                </a:solidFill>
                <a:latin typeface="+mj-lt"/>
                <a:ea typeface="+mj-ea"/>
                <a:cs typeface="+mj-cs"/>
              </a:rPr>
              <a:t>  Stained Smear of a CSF deposit shows</a:t>
            </a:r>
            <a:br>
              <a:rPr lang="en-US" sz="2400" dirty="0">
                <a:solidFill>
                  <a:schemeClr val="bg1"/>
                </a:solidFill>
                <a:latin typeface="+mj-lt"/>
                <a:ea typeface="+mj-ea"/>
                <a:cs typeface="+mj-cs"/>
              </a:rPr>
            </a:br>
            <a:r>
              <a:rPr lang="en-US" sz="2400" dirty="0">
                <a:solidFill>
                  <a:schemeClr val="bg1"/>
                </a:solidFill>
                <a:latin typeface="+mj-lt"/>
                <a:ea typeface="+mj-ea"/>
                <a:cs typeface="+mj-cs"/>
              </a:rPr>
              <a:t>Acid – Fast Bacilli  AFB</a:t>
            </a:r>
            <a:br>
              <a:rPr lang="en-US" sz="1100" dirty="0">
                <a:solidFill>
                  <a:schemeClr val="tx1"/>
                </a:solidFill>
                <a:latin typeface="+mj-lt"/>
                <a:ea typeface="+mj-ea"/>
                <a:cs typeface="+mj-cs"/>
              </a:rPr>
            </a:br>
            <a:br>
              <a:rPr lang="en-US" sz="1100" dirty="0">
                <a:solidFill>
                  <a:schemeClr val="tx1"/>
                </a:solidFill>
                <a:latin typeface="+mj-lt"/>
                <a:ea typeface="+mj-ea"/>
                <a:cs typeface="+mj-cs"/>
              </a:rPr>
            </a:br>
            <a:endParaRPr lang="en-US" sz="1100" dirty="0">
              <a:solidFill>
                <a:schemeClr val="tx1"/>
              </a:solidFill>
              <a:latin typeface="+mj-lt"/>
              <a:ea typeface="+mj-ea"/>
              <a:cs typeface="+mj-cs"/>
            </a:endParaRPr>
          </a:p>
        </p:txBody>
      </p:sp>
      <p:sp>
        <p:nvSpPr>
          <p:cNvPr id="77" name="Rectangle 7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30175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6" name="AutoShape 2" descr="data:image/jpg;base64,/9j/4AAQSkZJRgABAQAAAQABAAD/2wCEAAkGBhQSERUUExQVFRUWFxcZGRcYGBccGxkdGBgXHBgcGxoYHCYfGxwjHBwcHy8gJCcpLSwsFx4xNTAqNSYsLCkBCQoKDgwOGg8PGi8kHyQsLCwsLCwtKi0qLCosLywsLCksLCwsLCosLCwsLCosLC8pLCwsLyksLCwsLCwsLCwsLf/AABEIAKAA8AMBIgACEQEDEQH/xAAbAAABBQEBAAAAAAAAAAAAAAAEAgMFBgcBAP/EADcQAAIBAgUDAwIEBQQDAQEAAAECAwARBAUSITEGQVETImFxgRQjMpFCUqGx8AczwdEWYuEVkv/EABoBAAIDAQEAAAAAAAAAAAAAAAEDAAIEBQb/xAAsEQACAgIBAwIFBQADAAAAAAAAAQIRAyESBDFBE1EFImGB8DJxkbHRFCPx/9oADAMBAAIRAxEAPwDab2pEjV4tTcjVCxA5zEEkSQE3vx96Jy2fEO0vqIqKrARsd9ank/28UzjJNb27D/iicBi1ddSMHF7XB7jkU1Idkk+KTJVHr2IW44uaAxOZJEAXYKCQBc2uTwKGybOZZWkEsDQ6G0i5uHG+4/zvQcXViIp3aILrLIZZinpymI3vYX3+dvFSGa59Lh4bCEvpiWzsVVGbZdJvvqPipHHzxkm5Godri+/9qgsX1fh0d4MR7tADFnW6A7Fd+58UY8nSq0ja/mitFdlk9Y6MMBFdXGhJBGplt74yBuxXc3oHFZg8UaxvbUp0tdr7/XvVl/8AMMGjMXiEdnVkYJf1NY/3FIHeqtnWY4eWeR0uVQ31Ec37juaZNSa/To39FOKm1LTCxgPVUtrAI3vvt8GrV0fiTG6RpdxIz+owBITSvtub7XNVEx2hDRyAiWxNuRbgEdqsXQWHf1tQOyghrHY34v8A3rGtPZv61KeCT5a8F9nBtSYhfmuPN2NIY/NXPLpaCC1IMYO/ehsweVYyYlVnFrBm0i3fen1mBNtQuACQCDa9QlDycU3MTSi9c01Co18123xXSu9etRsI1isMJEZP5lKkjkXFqz6PCvlkojWUTBo2EUTXBZwbsbqNtuPNaMNqi+osj/EoApVZFPtcj3KD+rSw3UnzVoTrT7DMcknTI7qmCPF5b6n5qhV9VQos4K8jS335+tVrF9GR4lIJ8OCBMiAqwW0d+ZCNrtt25q6ZAmIECjFaVdbrZWJugFgSbm5rN8NhYfTxMg9doUmREkjYtIxDXAZTsBvzT4eUn2f9l8cnF6ZJYXDxwYiYTSE+iRGrEqFYMNlKr45onODBJA5dVkSO40jfcdtu9UbPphFMD6scsplLuFU6L32135bkEDimsRnxliMepFLSb2/LADG97Da4O30q0sV07N+PLb2QGbFp2MhsOwX4HA/ak5XgWl0qqsTufaPHzUrjslctaO0oVgLgjbzerJlEKYeEMRa5Ia4028fvSZSpWjox6eLyOT9t/V/0vs/YRnGGcYdIl/8AU72ax/i43/w1x+op/wAPERKmoSWuyhrWGxuL2H2pWDx6v7tiCTyO17EWqw9LrBqIVFHb9I3HYfvUjla1JE6np0o849qNKcUHjpdKkkgbcnan4muTTeZ5cs0ZR11DY2+RuKWjzHZ7KdjMMSyyKuqWMkqpcBTfyO5A3p583/BmKPRGsTGztv8Arbc2A+29dy+EQgxBQPeTckk7/WjlWIgl9LJzvYjxTuXh7NmSKfcgEnxGJhd3WBgZB6KSMN2U76SDvVnx/wCI9EGER+r7bhz7Rf8AXv3tUPmcWFi9ONIXJjV5EEfY87k/xE8VBYOd54lgaOWQRapNRmCupOo6ZR2XbbvV2ufzePz6iktUgbPNOIxUh02G/qMshYtFFbU0YGwNx3pyaCKf24edyZ4wI4J0un5ZsSW339pI+9MYDFyaCg1KhjsBhxGAdbjVb+I2/it4rseWLDLMk0k8U8TqytGQyumwAGq3uINzb5pr19vz/Bsb7Edn+AEeu0jHQEbUrKYhJaxjCjcDm3i1D4FIynpsIGkUalmBc3El7ppA/wBwHi9RmPZpHeSNBJGjMzsqELudtXzvxQYcoV9Jz2vpOnfe4N+Ks9aGxdq/z8/wv/SmdCVYoZkAjb8sSEWJccLt8dzWj5bgkhTQo0i99vjzWL4SR8NIh1aRDIGt/uf7ie1v/bfmthybFGbDwu5VmZAWZQQCe9geKx5oK+SKZnOuLeiTUeTeuTN2tQ4Sx278UJnHUK4QKZVYiRgq6d7kjx2A80lK+xl429BuLwy4iNonB0sLGxINvgihYcow0EwlBCOyiIXfY+Nid2255qp4nqb12CyMIwAbrGxs99rMeRbkWqDx00ckrs5Y7C13J0aRYFfB73q/Zbf8G+Hw/NLXY07Ls2indxFIHMZ0sO6nfkH+9H996zfLeoxBhgYREsuuNWaS/wCYpNgSw5b5rQ4or7mhJVtdjHmwyxS4yHAe1e1X4ppW5pSXv8VQS0eYkUnX80Q63oaRbGoROxWr96BBMaSDDxxq51MosFUv5a3zRRi2JvTDzhf+6KLpIrDdApi4kbFoMPMHdnEBAV9R/UebE/FZ31v04YJoooI3IC2DWvqNzzbk1uyOCPrULm3T0c0ySFSWi3UhiN/kDmmLI1K2MxS7xkULJcmd4GjKIGRQCSNiSvt3HFjsRRWN6dLw6Z2RvaupUuLML2YHnirfjcG1hpFrk3Itz5I70BhMpYbMxZ7WLAW1G53I+m1UcrOnHMvfXsZtjMN6bbXI37cVK9IY9jJawA5+tTuY9OuZLAFr7bD/AC9dy/oeVXBGpT31VSM/c62frMc8NNovqz2b44o1TeqVmnWAjuFW9ja57/SpjpvqFcQgYbC5Ug8g1d6PMZOkyRhza0QP+o+B3iMRX1Q4IU7357f91R43j/23WQBVJdg2m6KdWlACQWB2NaV1dFH6kJclLuLuP5VuSD8VEYmGPD4uKSNUeCdRHHECoVCRcsNXOr481qhNqNFsbXFWQGU7ywRWEqzzDE2jkYOgH6VYHxzzUjjM9EGMmkeJ1jnYxmMRr+YQN3vyfp3vUtlywSyRzvhvQdlaMbaWTTcX7AbbA2qGODhiGkYmaQOJFQ7MW07uUdb6WHjvepak+xFV7B5sRh5fT9PD6YUQofadTeoTsCDddxfUaHzSTXFhydFkQGGISEsqqSJHeS25FrjepTKp/TXFBJMMhkgBQOD6hA49S/J09t9yKJwORCdI2OKjRPTiKxRoqsjE7rZt9LWP1vVr49+33I5K+xmmMhlTX6QYpJb9JOnSW9m/BJI5+KDGAlcaivuYEG54ZOSfBIrasdFhIppCSyNPoTSf0XXj0xawYXG9RMXTMK5gkR1NaMSNqU3ZkPtLScH6VX1L39yylF9yB6L6VnnZZtZCqYyGkGpWBBDFPkcb1qeSZaIIFj1tJpv7m5IJJH7Uy+YxQjf2rbYAC32FRS9ZxEndh8WP96zym5hePLlXyrRYY193O16qHW4DzoSp/KRiCPnmrNBOTb53oXPMOHGoAnaxI7A/FU34J07UMqckZRC13Zr8b70C2PLSX7k22q6YzpkXPpkHa30qKTJIomIZ7SbbfPNqK/Y9Uurg1aY7hsvdEZ5ChC2dQ4JQFeCdO9aVkeC0gSLIWEnvdb3Uu4Xdb7qu2wrOMDiZEjRbjS76C6e47k7EH471omXYcxRKmtmK7am5PjiryTiqPN9bL1JWSLLYk9qHxzEL7bX/ALUjFljYDinmhsLHvSznrT2O5fiCye7kG1/NelB5qKxOInjkZlRWhWMnSP1lhwAKMw+PLojMpQsoJU8r8GpXkjg07QQ4FDSoK7LifFCNPc7C3mikGMWLkmI4/vxReHlOkee9Rr3rkmYiJbsbCjRZxvsSiIDe9OJh9yxtQmR5gs8KyqCA1/1Cx224qRDVRqmJk2tHFjF79/NLvXL16iKbMgzjCpJKzRMxGq4B25qy9DYdFZ01XsA3P7mqricOylj8bbG4+lSH+noP4gEki4Yf0qkn5PZ9RC+maT7I0zF4COUfmIr7EC4vYNsf3oLFZKhCARppiH5Y0g6D2Ivxai4pDa1VzNlZJxJJM7aWHpRr7QtxZtf8/mmr9zy2KEnKkU98PM0LNiXmZE1EJpvLr1+1zfYKPk1JQTqYp43/AAwjCkRhTeViBeRgqm+sjm1t6NfO/U9SNiHFirrbkHnelplGHkw8OgHCNG11aO2sb7i/e9aPVT/V7mrJhlHYxh+nJMRCjI0CMqxj1yl9S8hdLEkFRa5PNTmMyknFiULGdSgSkg3OgewoL2FjRGC6bwximRdRWc3kuxufoe1SiwBQqqLAAKPNhsN6TLJ7Gdz+bZG5JgZWW2NEUxjfVE2kXA8/BFH4vFAkjt/eiJVsB81BZ5NawAIpd3tkxR9Seiq9UT6nsCDba1+KrM3t2uS2oWFTWZQa23sB5p7IcgV5PeSfFUbtnq8UoYMW/BZ+k2c4ZdySGt828UZnmCZ4mCyGImx1LztyPvXcgxUavJEoIaOxII7HuPNez57Kf3q6tM85J88+vLK9/sRgyTNI2kCxAHc73He232qMaDDzvrYe4nVuPtURicx1Mx33OwvQEmZ7ntYbfNW5O9HoMfQXHZoWTYCKEWTueKt+CA035N9/rWW9OZszrpJ3Hf8A+1o3TjExNv8Axf1tQe+5xPiHTvFpkgFF6RIv3qCzfNWia5D/AKlB0rqvc+Ow+aKwGOYySKdOkadBDEkg86h23qVqznvFJKw25tUZnMkojb0dJe1l1cUbiMRpBqq5d1OyySriGUNa6xqt9IHfV8+KMV59huKEntIak6xIUsUBCArI5OlRIB+keQT3rmWdW6mjV4rah7nU3VfHPNAdQNDiJEfSwUA+0EaWv/MPPzSMsy1je3xt4+lFzj4R1I9LH0256LHjepIoy497NHp1BFY7Nwb8UbNlseIULKmtfawBuN+RxQv/AI7FJ6jM0l3VQQHIUFOLW+RRHSWVzxLJ68vqamBXvYf/AGrOqtdzlzainRPRg+Nqc1fFeFLApRibPV2kk14moAiMwyFJQy6QD5tQGTdFtGwZnCgHZV535uxq0k01p3vUas1x6vLGLinoBxGG0Eab2uDzc89ye1VPq7HhJEBJLOQFHyb7/YAn7VPdU9Qx4VfcbsQSqd2sRextYc96q+c4Vpyk1gwjb8yMEEpqXcMRwQO/zTYx7OXYd00+L5MgsxxK4e+qdUV0tyLhj9aOyHFEobkkLdbk8272qQTpPC44FkZTtexJNyLWNgedrXU996jshyNkxbR/pCoylSSd9YN9/ItRlTVHUWWM5PaotfTGYgyBQ1yeRVrNiR8VSel8ciTjDrCBGWaMPyTa9wb8jnvferXhSfxjoTcLGSL/APswP9OPoBSdeDj9Y16lo9m2I9MBj/Mq3PC6mAJPwBv9qrH/AOeRNIseJ9ZGb1CLBrA3GjVfbcg3FSGOx2t44kiKxRTourc3Ktpsb+b9yTReZe3MIANgV3A2B3fnzwP2op0qEwyODtFamysk+5T8f8WqX6fyJo/ewOog2B7fNSeMzn0sSIxGCrMupt73ewFuwHFEMGOKMV/YU9TvfnSVv4J3/cd6rRqyddOceJ4QAjYWPmqZ1ripY8JI5ZXDSWUp2UDue5vUnm/VEpxUUQRVw5ldHckA+0EXuePtvuKh4sJGTisMZlkhAEqAbAAADSLeSQT9PmnwiqUvqDApaZnBxrML/e9IgJJtvvReiVpWV4gI+xFr27E2Pf6bUvpc2nnV+E0j6g6u/YkeKtKFdj2kOqSjFP8AU9e20n/daJXAYkQ7Ffkkm3AO1adlmIMEELHf8Qw2/l1IWH14tWfYDNDmEmkYYJBHHJZwefaLX+dtuatnVmJX8Lho1cK6qhAvuB6RF/8AilcdUeW67O8868BWZY65/v8APxTWA2kDqQFP6rnjbt5oLrPNxBOrBAxYH4AVSL227k0Hj81jw8gYQrI0gbVdjbSLXFuBfa/0qUl3LLH/ANWvYs+NwUkkiekUMLKwk5L6jxYg2AFVSLpuSJpYyXIiBJewtLq4APO1H49sRg2hOFgBWclpIkbYsrp7hq3AKmxCjtVxhMzsVmjhWNwRp1Xb+1jfxRl8txXYwQzywszN7KBte9tqJwuYWUGx1AG29tu1/pUxB00kmMkhDEJGzMR/6kLZQfqx+w+aDxs9sQY/S/L1sqsPKX/z70lKjsrq8OWoncNmgcmOTdZhpax89xbvVl6dgcRrrdTzoUKVKoNlDX3J2qqdNZa0uYlbERxhXJ3HFrD7ki/wD5q+wtM8rrJCoiNwrBhq24Js19+drWpluqOZ1zhGfGH3HlFcZ6Gy6e8sqFlMkZsqna4tfUfJNwDYbW25ocTTtMiyxhAFc3UizcAfttt9CRVTmB4enBTWilA0SDrUkV01w1CEfneBaWNgpCsQQG0glb881SYc4lw8kRlPpw6nEwkTW8mgbuPTFzqBH7Vbz1FHFJIkuokP7bAbLpXbkd70Pic6wUgIeJ2BBG4Hfx79j8irRlSobHJSpkflLZYjiWIlWRNXposmm0l2U6SoGo79+TvTHRmLfGYuaco8aMv5esD3KHAB8ixB5pOHhwUUweJZTZFj9NyWTSDubGQ3a3HipnC4mZTHMkZk1RaTbzrJ4Ubdu1ST9g+o1tMXhoMLFIZDISUdyEsdnOoNta53Jt2F/wBkYDPUGJeaQ6FdLJsTsGAH6QfBp6HCRLGZsQgQlmY6ybDUxsCL279xRs+CR2BZENthcA7c1Qo25bYD+IX0Nd/b+J1XsePWvfzx2pnMM0ibGQyBroo3Nm2/X2tfuKl5IF06dKlP5bC37UzJgYWUqEVb23CrcfuPqPvUK8WA4vGo7ySK10D4U3sf4Wa+xF67i+oo1xSypd19PS1gQQNRO1wONqMk9IKV0IFJuVsNz2JFQXUhkSENhcKJW1EFFOlrFWW/tte1/wCtFIuoPyQ3V2d4Z5lhgPquWMhQggJfctuo+Tyf1H4tnGc5ucPjX3LRkBXVbjQbAhQeL7X+as2eHFKIwcKsQ9NVZjcyC3kkWP8AYVV4MOdL+qA7O+pi22w7Dybc1qjJKlB9js44t4YqP81r9vrf8HMLjsL6jO87iOQbr7mYW4ttcb9rGpzpJ8GNamV1DAWY3Y8tclQD5HPmqxFlcZOrQBftvYD6cVJLgY24jjvpOrhdhxY9jVpQt3VFcOXIrdr6d/P57Gh5BjcPhsGmHVz6skTWfTyQG8ceKYzvOBMmGZZUKhApQIbkhSt9ZA79r1IZaEihXENFdohrXSAxA0WKfT5oXPnWaPD+gI4nnuVV4xdQBZgCBbnv3pSj7fdmWesjX/pG9fZ1FI/qRsGCoynZgN9PkDxQWZ51HidBi30o99j3025AvxTmV5Hqk0aYxEAwdV393gm3fm1X/IenIFUaY1C2sdhc/BPikzVM3Sy+lj2Q2K6uiM2EvqfQz30qwsCF7kD5/ap+TGYT8QuIM5Y2GlQGIUgWvxcbdv70VF01h0DkIDqJPuCm236V22X4oLL8FhZdRhCPpYo3JAbkix2H2oPZyJyU3a0MR5useMkmS7xtYMQCDuL8Gx20/wBKlsDNhXlX07u2tnA0myFh7m3UfPc7uftWhmazPLDh4yjwFtR02HDJqFiL2v3+tU3LOtMWcTFFh4DLLGTGD6jaXAJudO21vJ7XpscVp26f7C69maDj+p4sPj2JZdPsiYdwxAIH12+9P4qDCOxf8S6qSSUBa+9+Ba4+lqGwPR0MYZplMkss3rSXN7N2G2xA8VLjJIQ19A897f8A83t/SlOvBGl4IDLcPhzq1Tujhzoc33UWsTtYHnuDvUxPmqyPh4o2aUo2pnt4Rl323554+t6ImyeEj/bXbxt/VbV3D4BE/QmkdyOT9TyfvQK1YUz2FJMn2psix2phpPdRLqJLtSTSjQeZvKsZMKLI+1lZtIPnep3FIeMY8D9qQ+HB2IFvpS476RqADWGoA3ANtwD3rpNAIhYgBYKBbjYUpW2rgeu8cVAgj5cHYFyWWxGg20EkggkdyKMZa4GrmvaoG2zzt2pjTfixpyQC1yQNqCnb+EHY/FQvFWdmw68saLwUa2sBsLVGYnGWOhuPPamYsWAbAnnbe1Ed6TlEj+vMjMpV4/8AcQbKTZTfm/2rO8dgZdAvCVI31Mbhbc/atjkT1Bzc/wDNR8+Qlm021C2/i3erRnXdGrp8/CDg3S8mHNNdiW78kc/Fh4ojKMG0swX2kWJOprLsLi5rSZujBBO0hjikidgoF7NGunncWJJ2tQ+GxuBVRG2H031L7gL82NyOxFbPWSWiihLK7jsL6eyWaExMjoI5BeZBdhxZfTPin4sMzxJbEs/5jJrMellG4su3IPenXz+GIwwi4VhoTSpsLbAHwaMwWPWZZUjJDwnT7hYXI5+azylJ7K04vZEYST05pUMQQalZpdQCsuwZiTtq+PmrssYCDTxUBk/TMjJfFz+uCrq0RUembnY8XuKsWgBQqjYAAAdgNhS51ejPkyOToqXV+aywmJhMY099wE1XNvb9r1Vss6ldCpiiIxTJpZm2ja7XLaNhrNtzVk6/y15YVZCfym1aR3+ftWbZlPiQyM97/wANx572He3NPhTgq/P9NOKMZL5vz88fUsWVdaSQSz/iUaQT3BQsBYnYn4BG1SXQnT0GEl9WdlWXURFZtQs42vbv2rP88eRyHNySBv8ASjMmziQMEY33FvPxQc7j8vnuaX0K5tSuvD/o3WZDuO9dg/SAebb/AFNER7ohO50Lc/NuaAjn9xBPHmsxyPoGEbea4RXBJeks9Qqcah2Px96fkFwKZKHzRGRJQmkmm5nApaGoJOAV41xUsa5qoEEMLVz1ewrsik0NisWIkLHewJIHxUGRjbpD7Dvf7UpMNtzVC/8AMpNZJ0gHhe9XLK8b6kauNtQv/wBihe6NWbpcmGKcjuJXTyL/AN6AxGI7/H+b1MYpNQ2qr4y4J577UQ9OlPuKbE+dyKGnm8/WhnkP1prEweoujUyHyOah1I40g6LM3SxXbtVhynMWK3YXv89x/wAVWYcPcqg3O25/5q6YTLljTT3tuaBi6t44qq2VDqvqTS3pg3B/Vt/aqTmOL8De458Va8VBqkYEXIJ3t/WojHZOCxttQb2dno/SxxSoEwEyRXxBeQ7DUo3G3gVoeUZtDKto3BbSrlRyA3F6pmFyG6JbSWaQe0uEuL78/q2/hqSyBxg8VLFiEAle7+sAFRltdVubC/8AzT1HlG/Jy+ulFz4xL3Au1B4nHrG4QsqswOlSRdrDew70xk+cjEYdJraA2ra4J9pt2quf6k4qPRERGrSXIWTXpeMWvqW3O/niqxhcuLOXGLbAMJ1fM2K9bRO8MjekYdN/TNhY3tY9zb61OdYZWPRuYydJNrDf7VR8tz3FJ6EkkkhG7wguqoWQ2IkfmxFxvWhZn1Xh9EazG5kZVKxsG0MwubnwKdmhtcV/A/FOWOSkuxlbWdb2YBtrMON6sXR3Q3qTB2HtWzEnj4t5NL6jxeEeMJArSFiPzHOhAoazAMf4qt/T0eLVtEpw/oKCLRsWba3p+76eaV6biuXY6fVfEnkxcEvz3LGWt9BsKCMQvfzTxuTXlsOf60s4S0IBAp0UkaacuLUSrEE34pOnY147Uoni1AI80ANr8il2tXtVJD0RZ5mpulWr2moWG2UsDbaovNzpiN97jT+/NSxS3FReZ4MyLa/e9RD8NckzMswSGN92LEfNh9KuXSPUqSL6NtJFyvyKzzqTBsJWWx2JpzpJpVxMYUElmUW++/2qslWz1ubBDL09yfizbMO+oUFmmFDbn6UdBCVJvzXJbWuQTbsKKPIKXGVoqeKys7ad7dviuRYA6j9Ks8eEuqnsRe31pf4VRZu61Db/AMxpUQ2SZcS+pv4d+fmrPQ9gpLeaeRr1DFmyvJK2R+NydXOobHv81CYnp5r3VSbd/wDOathrwoFsfUzh2KWOnZ5HhIWLTG7Es4/T40qOSDQ+b5T6JWfHasVIx9MCND6SW3R2Xz/3V8qnf6nYy2HEWhzruwcGyr6e9mPzT8cm2og9R5Jpsjen8wvhlLlN3YjSAgAJ4txe9RfWeWrMgbQzMLKmk7i58cEVAZVA+KuqbKii/O1zfjz81Z/wKzJ6bhiABwxB243qS+SadnVx41KL8qihtlU4gllBT04yI3QuCy3P8v1orLmdJAmv9bKPZpLBiPy2GvvvbapPqrJNAR4Y1RQh197kcFr81U5c0eWTXIbkBQCRbgWFtPcCtcZ8loySi8cvmLXjMIyuwMWk6LmGUfl+wjU+sNbUbE/erl/pyDfEERaI3dWVrkhtuFJ2KjyKquE6dtCk00wSAuCPVJfXddiFXjfkHtWl9PYR4cJGkhjLKDb0xZbE3Ww+hpWaXy0Im/BIGS7WHbvUdjupoFOjUCf6A05muoQSKo3ZDuL3HxtWVS4ncDcdrHyNqxN7o2dD0Uc6bk+xrGGmBW4IINFQt2FZXmvVkgVYYwyEW1MOTtR3TXVs/rqjnWpIG/O/einY3J8KyRg5mlFdq9GRXJ5Ap9xsL80zHiFf9BuOLiocbi6Db0ho+9KtTM2LVNmNWKDhavCvBwdxwaS21AIo121xTYrxBtsagaAsx6chn3dbH+YbH965lPTkGGOqNPcdtR3P2PajMOx7inVaoNeXJx4XoGxo9RWS5FxYkGxH0NMZOswjtMFVlJC6ST7BspY92NFiPc+adZrVL8FLpUermj9qWB3rtqBWxIAO1LUWpp20reuYTFCQXFEFD5rwr16S/wAUAHQu9ZJ19jWxOYLEGUIlkT8z2M3LlrbAi9vsK03OM29CFpRG8pW3tQe7c1AL0THIZndV9OdQ6xGOzxs1ix1je/kU/E1D5mMg6eyBwWQfhvckjN7SvACkE3BopBax4JA7d6lcRl3pxqgFlWwUfA80OYGdhyBwR/akybk7Z28c1xI7EQa42Bsyk2t5qs4no6OOWNRNeMv+ZcreEtshYf5xV0//ADneQxxrqIP2A8sf+KexfQrPjkciP8NoX1QRvIyXtcfWxv8AFNwy4t2xHVZYpL3Csn6Lw8MPouDMCyudfGoDlQP0ip917W+lBTZmFawU6R4324oks1gCtgbb3/y1Lk3LbOc07H8M3t/oapuZ9JLIXeMWNyCtu/kVao23sTt2HelmZrbVWhuHLPBK4GQYrJpPV9wI7DY1aul+l5EZZpU0gcA7fS/xV6V7/qAJ5ta9qhs/zgBJVVlaVFuYwbkA8EiilSN+T4nlz1iSq9EV1VnntMa9zY1WFzuX8sxiVUSQGTR/KOb+V80CEkxDDc3O55sDU90ngHjlmZw3sA9ptvcf2o4tPk/Bpz4MeLAoeWf/2Q=="/>
          <p:cNvSpPr>
            <a:spLocks noChangeAspect="1" noChangeArrowheads="1"/>
          </p:cNvSpPr>
          <p:nvPr/>
        </p:nvSpPr>
        <p:spPr bwMode="auto">
          <a:xfrm>
            <a:off x="15587663" y="-744538"/>
            <a:ext cx="2286000" cy="152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73855820"/>
      </p:ext>
    </p:extLst>
  </p:cSld>
  <p:clrMapOvr>
    <a:masterClrMapping/>
  </p:clrMapOvr>
  <p:transition>
    <p:pull dir="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6F66A575-7835-4400-BEDE-89F2EF034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rgbClr val="6F6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221" y="640080"/>
            <a:ext cx="3168968" cy="5578816"/>
          </a:xfrm>
        </p:spPr>
        <p:style>
          <a:lnRef idx="1">
            <a:schemeClr val="accent1"/>
          </a:lnRef>
          <a:fillRef idx="2">
            <a:schemeClr val="accent1"/>
          </a:fillRef>
          <a:effectRef idx="1">
            <a:schemeClr val="accent1"/>
          </a:effectRef>
          <a:fontRef idx="minor">
            <a:schemeClr val="dk1"/>
          </a:fontRef>
        </p:style>
        <p:txBody>
          <a:bodyPr anchorCtr="0">
            <a:normAutofit/>
          </a:bodyPr>
          <a:lstStyle/>
          <a:p>
            <a:pPr lvl="0" algn="ctr" rtl="0"/>
            <a:br>
              <a:rPr lang="en-US" sz="2800" i="1" dirty="0">
                <a:solidFill>
                  <a:srgbClr val="FFFFFF"/>
                </a:solidFill>
              </a:rPr>
            </a:br>
            <a:br>
              <a:rPr lang="en-US" sz="2800" dirty="0">
                <a:solidFill>
                  <a:srgbClr val="FFFFFF"/>
                </a:solidFill>
                <a:latin typeface="Berlin Sans FB" panose="020E0602020502020306" pitchFamily="34" charset="0"/>
              </a:rPr>
            </a:br>
            <a:r>
              <a:rPr lang="en-US" sz="2800" b="1" dirty="0">
                <a:solidFill>
                  <a:srgbClr val="FFFFFF"/>
                </a:solidFill>
                <a:latin typeface="Arial Rounded MT Bold" pitchFamily="34" charset="0"/>
                <a:cs typeface="+mj-cs"/>
              </a:rPr>
              <a:t>          </a:t>
            </a:r>
            <a:br>
              <a:rPr lang="en-US" sz="2800" b="1" i="1" dirty="0">
                <a:solidFill>
                  <a:srgbClr val="FFFFFF"/>
                </a:solidFill>
                <a:latin typeface="Arial Rounded MT Bold" pitchFamily="34" charset="0"/>
                <a:cs typeface="+mj-cs"/>
              </a:rPr>
            </a:br>
            <a:r>
              <a:rPr lang="en-US" sz="2800" dirty="0">
                <a:solidFill>
                  <a:srgbClr val="FFFFFF"/>
                </a:solidFill>
                <a:latin typeface="Berlin Sans FB Demi" panose="020E0802020502020306" pitchFamily="34" charset="0"/>
              </a:rPr>
              <a:t>Culture on Lowenstein – Jensen medium </a:t>
            </a:r>
            <a:br>
              <a:rPr lang="en-US" sz="2800" dirty="0">
                <a:solidFill>
                  <a:srgbClr val="FFFFFF"/>
                </a:solidFill>
                <a:latin typeface="Berlin Sans FB Demi" panose="020E0802020502020306" pitchFamily="34" charset="0"/>
              </a:rPr>
            </a:br>
            <a:r>
              <a:rPr lang="en-US" sz="2800" dirty="0">
                <a:solidFill>
                  <a:srgbClr val="FFFFFF"/>
                </a:solidFill>
                <a:latin typeface="Berlin Sans FB" panose="020E0602020502020306" pitchFamily="34" charset="0"/>
              </a:rPr>
              <a:t>Colonies  or growth is Rough, Tough and Buff</a:t>
            </a:r>
            <a:br>
              <a:rPr lang="en-US" sz="2800" dirty="0">
                <a:solidFill>
                  <a:srgbClr val="FFFFFF"/>
                </a:solidFill>
                <a:latin typeface="Berlin Sans FB Demi" panose="020E0802020502020306" pitchFamily="34" charset="0"/>
              </a:rPr>
            </a:br>
            <a:br>
              <a:rPr lang="en-US" sz="1300" b="1" i="1" dirty="0">
                <a:solidFill>
                  <a:srgbClr val="FFFFFF"/>
                </a:solidFill>
                <a:latin typeface="Berlin Sans FB Demi" panose="020E0802020502020306" pitchFamily="34" charset="0"/>
              </a:rPr>
            </a:br>
            <a:br>
              <a:rPr lang="en-US" sz="1300" b="1" i="1" dirty="0">
                <a:solidFill>
                  <a:srgbClr val="FFFFFF"/>
                </a:solidFill>
                <a:latin typeface="Arial Rounded MT Bold" pitchFamily="34" charset="0"/>
              </a:rPr>
            </a:br>
            <a:br>
              <a:rPr lang="en-US" sz="1300" b="1" i="1" dirty="0">
                <a:solidFill>
                  <a:srgbClr val="FFFFFF"/>
                </a:solidFill>
                <a:latin typeface="Arial Rounded MT Bold" pitchFamily="34" charset="0"/>
              </a:rPr>
            </a:br>
            <a:br>
              <a:rPr lang="en-US" sz="1300" b="1" i="1" dirty="0">
                <a:solidFill>
                  <a:srgbClr val="FFFFFF"/>
                </a:solidFill>
                <a:latin typeface="Arial Rounded MT Bold" pitchFamily="34" charset="0"/>
              </a:rPr>
            </a:br>
            <a:br>
              <a:rPr lang="en-US" sz="1300" b="1" i="1" dirty="0">
                <a:solidFill>
                  <a:srgbClr val="FFFFFF"/>
                </a:solidFill>
                <a:latin typeface="Arial Rounded MT Bold" pitchFamily="34" charset="0"/>
              </a:rPr>
            </a:br>
            <a:br>
              <a:rPr lang="en-US" sz="1300" b="1" i="1" dirty="0">
                <a:solidFill>
                  <a:srgbClr val="FFFFFF"/>
                </a:solidFill>
                <a:latin typeface="Arial Rounded MT Bold" pitchFamily="34" charset="0"/>
              </a:rPr>
            </a:br>
            <a:br>
              <a:rPr lang="en-US" sz="1300" b="1" i="1" dirty="0">
                <a:solidFill>
                  <a:srgbClr val="FFFFFF"/>
                </a:solidFill>
                <a:latin typeface="Arial Rounded MT Bold" pitchFamily="34" charset="0"/>
              </a:rPr>
            </a:br>
            <a:br>
              <a:rPr lang="en-US" sz="1300" b="1" i="1" dirty="0">
                <a:solidFill>
                  <a:srgbClr val="FFFFFF"/>
                </a:solidFill>
                <a:latin typeface="Arial Rounded MT Bold" pitchFamily="34" charset="0"/>
              </a:rPr>
            </a:br>
            <a:br>
              <a:rPr lang="en-US" sz="1300" b="1" i="1" dirty="0">
                <a:solidFill>
                  <a:srgbClr val="FFFFFF"/>
                </a:solidFill>
                <a:latin typeface="Arial Rounded MT Bold" pitchFamily="34" charset="0"/>
              </a:rPr>
            </a:br>
            <a:r>
              <a:rPr lang="en-US" sz="1300" b="1" i="1" dirty="0">
                <a:solidFill>
                  <a:srgbClr val="FFFFFF"/>
                </a:solidFill>
                <a:latin typeface="Arial Rounded MT Bold" pitchFamily="34" charset="0"/>
              </a:rPr>
              <a:t>      </a:t>
            </a:r>
            <a:br>
              <a:rPr lang="en-US" sz="1300" b="1" i="1" dirty="0">
                <a:solidFill>
                  <a:srgbClr val="FFFFFF"/>
                </a:solidFill>
                <a:latin typeface="Arial Rounded MT Bold" pitchFamily="34" charset="0"/>
              </a:rPr>
            </a:br>
            <a:endParaRPr lang="en-US" sz="1300" i="1" dirty="0">
              <a:solidFill>
                <a:srgbClr val="FFFFFF"/>
              </a:solidFill>
              <a:latin typeface="Arial Rounded MT Bold" pitchFamily="34" charset="0"/>
              <a:cs typeface="+mj-cs"/>
            </a:endParaRPr>
          </a:p>
        </p:txBody>
      </p:sp>
      <p:pic>
        <p:nvPicPr>
          <p:cNvPr id="6" name="Picture 3">
            <a:extLst>
              <a:ext uri="{FF2B5EF4-FFF2-40B4-BE49-F238E27FC236}">
                <a16:creationId xmlns:a16="http://schemas.microsoft.com/office/drawing/2014/main" id="{D8C459CB-4CB5-40E4-BD21-B1DD7F360099}"/>
              </a:ext>
            </a:extLst>
          </p:cNvPr>
          <p:cNvPicPr>
            <a:picLocks noChangeAspect="1" noChangeArrowheads="1"/>
          </p:cNvPicPr>
          <p:nvPr/>
        </p:nvPicPr>
        <p:blipFill rotWithShape="1">
          <a:blip r:embed="rId2" cstate="print"/>
          <a:srcRect b="4967"/>
          <a:stretch/>
        </p:blipFill>
        <p:spPr>
          <a:xfrm>
            <a:off x="4572000" y="640080"/>
            <a:ext cx="4094602" cy="5578816"/>
          </a:xfrm>
          <a:prstGeom prst="rect">
            <a:avLst/>
          </a:prstGeom>
        </p:spPr>
      </p:pic>
      <p:sp>
        <p:nvSpPr>
          <p:cNvPr id="1026" name="AutoShape 2" descr="data:image/jpg;base64,/9j/4AAQSkZJRgABAQAAAQABAAD/2wCEAAkGBhQSERUUExQVFRUWFxcZGRcYGBccGxkdGBgXHBgcGxoYHCYfGxwjHBwcHy8gJCcpLSwsFx4xNTAqNSYsLCkBCQoKDgwOGg8PGi8kHyQsLCwsLCwtKi0qLCosLywsLCksLCwsLCosLCwsLCosLC8pLCwsLyksLCwsLCwsLCwsLf/AABEIAKAA8AMBIgACEQEDEQH/xAAbAAABBQEBAAAAAAAAAAAAAAAEAgMFBgcBAP/EADcQAAIBAgUDAwIEBQQDAQEAAAECAwARBAUSITEGQVETImFxgRQjMpFCUqGx8AczwdEWYuEVkv/EABoBAAIDAQEAAAAAAAAAAAAAAAEDAAIEBQb/xAAsEQACAgIBAwIFBQADAAAAAAAAAQIRAyESBDFBE1EFImGB8DJxkbHRFCPx/9oADAMBAAIRAxEAPwDab2pEjV4tTcjVCxA5zEEkSQE3vx96Jy2fEO0vqIqKrARsd9ank/28UzjJNb27D/iicBi1ddSMHF7XB7jkU1Idkk+KTJVHr2IW44uaAxOZJEAXYKCQBc2uTwKGybOZZWkEsDQ6G0i5uHG+4/zvQcXViIp3aILrLIZZinpymI3vYX3+dvFSGa59Lh4bCEvpiWzsVVGbZdJvvqPipHHzxkm5Godri+/9qgsX1fh0d4MR7tADFnW6A7Fd+58UY8nSq0ja/mitFdlk9Y6MMBFdXGhJBGplt74yBuxXc3oHFZg8UaxvbUp0tdr7/XvVl/8AMMGjMXiEdnVkYJf1NY/3FIHeqtnWY4eWeR0uVQ31Ec37juaZNSa/To39FOKm1LTCxgPVUtrAI3vvt8GrV0fiTG6RpdxIz+owBITSvtub7XNVEx2hDRyAiWxNuRbgEdqsXQWHf1tQOyghrHY34v8A3rGtPZv61KeCT5a8F9nBtSYhfmuPN2NIY/NXPLpaCC1IMYO/ehsweVYyYlVnFrBm0i3fen1mBNtQuACQCDa9QlDycU3MTSi9c01Co18123xXSu9etRsI1isMJEZP5lKkjkXFqz6PCvlkojWUTBo2EUTXBZwbsbqNtuPNaMNqi+osj/EoApVZFPtcj3KD+rSw3UnzVoTrT7DMcknTI7qmCPF5b6n5qhV9VQos4K8jS335+tVrF9GR4lIJ8OCBMiAqwW0d+ZCNrtt25q6ZAmIECjFaVdbrZWJugFgSbm5rN8NhYfTxMg9doUmREkjYtIxDXAZTsBvzT4eUn2f9l8cnF6ZJYXDxwYiYTSE+iRGrEqFYMNlKr45onODBJA5dVkSO40jfcdtu9UbPphFMD6scsplLuFU6L32135bkEDimsRnxliMepFLSb2/LADG97Da4O30q0sV07N+PLb2QGbFp2MhsOwX4HA/ak5XgWl0qqsTufaPHzUrjslctaO0oVgLgjbzerJlEKYeEMRa5Ia4028fvSZSpWjox6eLyOT9t/V/0vs/YRnGGcYdIl/8AU72ax/i43/w1x+op/wAPERKmoSWuyhrWGxuL2H2pWDx6v7tiCTyO17EWqw9LrBqIVFHb9I3HYfvUjla1JE6np0o849qNKcUHjpdKkkgbcnan4muTTeZ5cs0ZR11DY2+RuKWjzHZ7KdjMMSyyKuqWMkqpcBTfyO5A3p583/BmKPRGsTGztv8Arbc2A+29dy+EQgxBQPeTckk7/WjlWIgl9LJzvYjxTuXh7NmSKfcgEnxGJhd3WBgZB6KSMN2U76SDvVnx/wCI9EGER+r7bhz7Rf8AXv3tUPmcWFi9ONIXJjV5EEfY87k/xE8VBYOd54lgaOWQRapNRmCupOo6ZR2XbbvV2ufzePz6iktUgbPNOIxUh02G/qMshYtFFbU0YGwNx3pyaCKf24edyZ4wI4J0un5ZsSW339pI+9MYDFyaCg1KhjsBhxGAdbjVb+I2/it4rseWLDLMk0k8U8TqytGQyumwAGq3uINzb5pr19vz/Bsb7Edn+AEeu0jHQEbUrKYhJaxjCjcDm3i1D4FIynpsIGkUalmBc3El7ppA/wBwHi9RmPZpHeSNBJGjMzsqELudtXzvxQYcoV9Jz2vpOnfe4N+Ks9aGxdq/z8/wv/SmdCVYoZkAjb8sSEWJccLt8dzWj5bgkhTQo0i99vjzWL4SR8NIh1aRDIGt/uf7ie1v/bfmthybFGbDwu5VmZAWZQQCe9geKx5oK+SKZnOuLeiTUeTeuTN2tQ4Sx278UJnHUK4QKZVYiRgq6d7kjx2A80lK+xl429BuLwy4iNonB0sLGxINvgihYcow0EwlBCOyiIXfY+Nid2255qp4nqb12CyMIwAbrGxs99rMeRbkWqDx00ckrs5Y7C13J0aRYFfB73q/Zbf8G+Hw/NLXY07Ls2indxFIHMZ0sO6nfkH+9H996zfLeoxBhgYREsuuNWaS/wCYpNgSw5b5rQ4or7mhJVtdjHmwyxS4yHAe1e1X4ppW5pSXv8VQS0eYkUnX80Q63oaRbGoROxWr96BBMaSDDxxq51MosFUv5a3zRRi2JvTDzhf+6KLpIrDdApi4kbFoMPMHdnEBAV9R/UebE/FZ31v04YJoooI3IC2DWvqNzzbk1uyOCPrULm3T0c0ySFSWi3UhiN/kDmmLI1K2MxS7xkULJcmd4GjKIGRQCSNiSvt3HFjsRRWN6dLw6Z2RvaupUuLML2YHnirfjcG1hpFrk3Itz5I70BhMpYbMxZ7WLAW1G53I+m1UcrOnHMvfXsZtjMN6bbXI37cVK9IY9jJawA5+tTuY9OuZLAFr7bD/AC9dy/oeVXBGpT31VSM/c62frMc8NNovqz2b44o1TeqVmnWAjuFW9ja57/SpjpvqFcQgYbC5Ug8g1d6PMZOkyRhza0QP+o+B3iMRX1Q4IU7357f91R43j/23WQBVJdg2m6KdWlACQWB2NaV1dFH6kJclLuLuP5VuSD8VEYmGPD4uKSNUeCdRHHECoVCRcsNXOr481qhNqNFsbXFWQGU7ywRWEqzzDE2jkYOgH6VYHxzzUjjM9EGMmkeJ1jnYxmMRr+YQN3vyfp3vUtlywSyRzvhvQdlaMbaWTTcX7AbbA2qGODhiGkYmaQOJFQ7MW07uUdb6WHjvepak+xFV7B5sRh5fT9PD6YUQofadTeoTsCDddxfUaHzSTXFhydFkQGGISEsqqSJHeS25FrjepTKp/TXFBJMMhkgBQOD6hA49S/J09t9yKJwORCdI2OKjRPTiKxRoqsjE7rZt9LWP1vVr49+33I5K+xmmMhlTX6QYpJb9JOnSW9m/BJI5+KDGAlcaivuYEG54ZOSfBIrasdFhIppCSyNPoTSf0XXj0xawYXG9RMXTMK5gkR1NaMSNqU3ZkPtLScH6VX1L39yylF9yB6L6VnnZZtZCqYyGkGpWBBDFPkcb1qeSZaIIFj1tJpv7m5IJJH7Uy+YxQjf2rbYAC32FRS9ZxEndh8WP96zym5hePLlXyrRYY193O16qHW4DzoSp/KRiCPnmrNBOTb53oXPMOHGoAnaxI7A/FU34J07UMqckZRC13Zr8b70C2PLSX7k22q6YzpkXPpkHa30qKTJIomIZ7SbbfPNqK/Y9Uurg1aY7hsvdEZ5ChC2dQ4JQFeCdO9aVkeC0gSLIWEnvdb3Uu4Xdb7qu2wrOMDiZEjRbjS76C6e47k7EH471omXYcxRKmtmK7am5PjiryTiqPN9bL1JWSLLYk9qHxzEL7bX/ALUjFljYDinmhsLHvSznrT2O5fiCye7kG1/NelB5qKxOInjkZlRWhWMnSP1lhwAKMw+PLojMpQsoJU8r8GpXkjg07QQ4FDSoK7LifFCNPc7C3mikGMWLkmI4/vxReHlOkee9Rr3rkmYiJbsbCjRZxvsSiIDe9OJh9yxtQmR5gs8KyqCA1/1Cx224qRDVRqmJk2tHFjF79/NLvXL16iKbMgzjCpJKzRMxGq4B25qy9DYdFZ01XsA3P7mqricOylj8bbG4+lSH+noP4gEki4Yf0qkn5PZ9RC+maT7I0zF4COUfmIr7EC4vYNsf3oLFZKhCARppiH5Y0g6D2Ivxai4pDa1VzNlZJxJJM7aWHpRr7QtxZtf8/mmr9zy2KEnKkU98PM0LNiXmZE1EJpvLr1+1zfYKPk1JQTqYp43/AAwjCkRhTeViBeRgqm+sjm1t6NfO/U9SNiHFirrbkHnelplGHkw8OgHCNG11aO2sb7i/e9aPVT/V7mrJhlHYxh+nJMRCjI0CMqxj1yl9S8hdLEkFRa5PNTmMyknFiULGdSgSkg3OgewoL2FjRGC6bwximRdRWc3kuxufoe1SiwBQqqLAAKPNhsN6TLJ7Gdz+bZG5JgZWW2NEUxjfVE2kXA8/BFH4vFAkjt/eiJVsB81BZ5NawAIpd3tkxR9Seiq9UT6nsCDba1+KrM3t2uS2oWFTWZQa23sB5p7IcgV5PeSfFUbtnq8UoYMW/BZ+k2c4ZdySGt828UZnmCZ4mCyGImx1LztyPvXcgxUavJEoIaOxII7HuPNez57Kf3q6tM85J88+vLK9/sRgyTNI2kCxAHc73He232qMaDDzvrYe4nVuPtURicx1Mx33OwvQEmZ7ntYbfNW5O9HoMfQXHZoWTYCKEWTueKt+CA035N9/rWW9OZszrpJ3Hf8A+1o3TjExNv8Axf1tQe+5xPiHTvFpkgFF6RIv3qCzfNWia5D/AKlB0rqvc+Ow+aKwGOYySKdOkadBDEkg86h23qVqznvFJKw25tUZnMkojb0dJe1l1cUbiMRpBqq5d1OyySriGUNa6xqt9IHfV8+KMV59huKEntIak6xIUsUBCArI5OlRIB+keQT3rmWdW6mjV4rah7nU3VfHPNAdQNDiJEfSwUA+0EaWv/MPPzSMsy1je3xt4+lFzj4R1I9LH0256LHjepIoy497NHp1BFY7Nwb8UbNlseIULKmtfawBuN+RxQv/AI7FJ6jM0l3VQQHIUFOLW+RRHSWVzxLJ68vqamBXvYf/AGrOqtdzlzainRPRg+Nqc1fFeFLApRibPV2kk14moAiMwyFJQy6QD5tQGTdFtGwZnCgHZV535uxq0k01p3vUas1x6vLGLinoBxGG0Eab2uDzc89ye1VPq7HhJEBJLOQFHyb7/YAn7VPdU9Qx4VfcbsQSqd2sRextYc96q+c4Vpyk1gwjb8yMEEpqXcMRwQO/zTYx7OXYd00+L5MgsxxK4e+qdUV0tyLhj9aOyHFEobkkLdbk8272qQTpPC44FkZTtexJNyLWNgedrXU996jshyNkxbR/pCoylSSd9YN9/ItRlTVHUWWM5PaotfTGYgyBQ1yeRVrNiR8VSel8ciTjDrCBGWaMPyTa9wb8jnvferXhSfxjoTcLGSL/APswP9OPoBSdeDj9Y16lo9m2I9MBj/Mq3PC6mAJPwBv9qrH/AOeRNIseJ9ZGb1CLBrA3GjVfbcg3FSGOx2t44kiKxRTourc3Ktpsb+b9yTReZe3MIANgV3A2B3fnzwP2op0qEwyODtFamysk+5T8f8WqX6fyJo/ewOog2B7fNSeMzn0sSIxGCrMupt73ewFuwHFEMGOKMV/YU9TvfnSVv4J3/cd6rRqyddOceJ4QAjYWPmqZ1ripY8JI5ZXDSWUp2UDue5vUnm/VEpxUUQRVw5ldHckA+0EXuePtvuKh4sJGTisMZlkhAEqAbAAADSLeSQT9PmnwiqUvqDApaZnBxrML/e9IgJJtvvReiVpWV4gI+xFr27E2Pf6bUvpc2nnV+E0j6g6u/YkeKtKFdj2kOqSjFP8AU9e20n/daJXAYkQ7Ffkkm3AO1adlmIMEELHf8Qw2/l1IWH14tWfYDNDmEmkYYJBHHJZwefaLX+dtuatnVmJX8Lho1cK6qhAvuB6RF/8AilcdUeW67O8868BWZY65/v8APxTWA2kDqQFP6rnjbt5oLrPNxBOrBAxYH4AVSL227k0Hj81jw8gYQrI0gbVdjbSLXFuBfa/0qUl3LLH/ANWvYs+NwUkkiekUMLKwk5L6jxYg2AFVSLpuSJpYyXIiBJewtLq4APO1H49sRg2hOFgBWclpIkbYsrp7hq3AKmxCjtVxhMzsVmjhWNwRp1Xb+1jfxRl8txXYwQzywszN7KBte9tqJwuYWUGx1AG29tu1/pUxB00kmMkhDEJGzMR/6kLZQfqx+w+aDxs9sQY/S/L1sqsPKX/z70lKjsrq8OWoncNmgcmOTdZhpax89xbvVl6dgcRrrdTzoUKVKoNlDX3J2qqdNZa0uYlbERxhXJ3HFrD7ki/wD5q+wtM8rrJCoiNwrBhq24Js19+drWpluqOZ1zhGfGH3HlFcZ6Gy6e8sqFlMkZsqna4tfUfJNwDYbW25ocTTtMiyxhAFc3UizcAfttt9CRVTmB4enBTWilA0SDrUkV01w1CEfneBaWNgpCsQQG0glb881SYc4lw8kRlPpw6nEwkTW8mgbuPTFzqBH7Vbz1FHFJIkuokP7bAbLpXbkd70Pic6wUgIeJ2BBG4Hfx79j8irRlSobHJSpkflLZYjiWIlWRNXposmm0l2U6SoGo79+TvTHRmLfGYuaco8aMv5esD3KHAB8ixB5pOHhwUUweJZTZFj9NyWTSDubGQ3a3HipnC4mZTHMkZk1RaTbzrJ4Ubdu1ST9g+o1tMXhoMLFIZDISUdyEsdnOoNta53Jt2F/wBkYDPUGJeaQ6FdLJsTsGAH6QfBp6HCRLGZsQgQlmY6ybDUxsCL279xRs+CR2BZENthcA7c1Qo25bYD+IX0Nd/b+J1XsePWvfzx2pnMM0ibGQyBroo3Nm2/X2tfuKl5IF06dKlP5bC37UzJgYWUqEVb23CrcfuPqPvUK8WA4vGo7ySK10D4U3sf4Wa+xF67i+oo1xSypd19PS1gQQNRO1wONqMk9IKV0IFJuVsNz2JFQXUhkSENhcKJW1EFFOlrFWW/tte1/wCtFIuoPyQ3V2d4Z5lhgPquWMhQggJfctuo+Tyf1H4tnGc5ucPjX3LRkBXVbjQbAhQeL7X+as2eHFKIwcKsQ9NVZjcyC3kkWP8AYVV4MOdL+qA7O+pi22w7Dybc1qjJKlB9js44t4YqP81r9vrf8HMLjsL6jO87iOQbr7mYW4ttcb9rGpzpJ8GNamV1DAWY3Y8tclQD5HPmqxFlcZOrQBftvYD6cVJLgY24jjvpOrhdhxY9jVpQt3VFcOXIrdr6d/P57Gh5BjcPhsGmHVz6skTWfTyQG8ceKYzvOBMmGZZUKhApQIbkhSt9ZA79r1IZaEihXENFdohrXSAxA0WKfT5oXPnWaPD+gI4nnuVV4xdQBZgCBbnv3pSj7fdmWesjX/pG9fZ1FI/qRsGCoynZgN9PkDxQWZ51HidBi30o99j3025AvxTmV5Hqk0aYxEAwdV393gm3fm1X/IenIFUaY1C2sdhc/BPikzVM3Sy+lj2Q2K6uiM2EvqfQz30qwsCF7kD5/ap+TGYT8QuIM5Y2GlQGIUgWvxcbdv70VF01h0DkIDqJPuCm236V22X4oLL8FhZdRhCPpYo3JAbkix2H2oPZyJyU3a0MR5useMkmS7xtYMQCDuL8Gx20/wBKlsDNhXlX07u2tnA0myFh7m3UfPc7uftWhmazPLDh4yjwFtR02HDJqFiL2v3+tU3LOtMWcTFFh4DLLGTGD6jaXAJudO21vJ7XpscVp26f7C69maDj+p4sPj2JZdPsiYdwxAIH12+9P4qDCOxf8S6qSSUBa+9+Ba4+lqGwPR0MYZplMkss3rSXN7N2G2xA8VLjJIQ19A897f8A83t/SlOvBGl4IDLcPhzq1Tujhzoc33UWsTtYHnuDvUxPmqyPh4o2aUo2pnt4Rl323554+t6ImyeEj/bXbxt/VbV3D4BE/QmkdyOT9TyfvQK1YUz2FJMn2psix2phpPdRLqJLtSTSjQeZvKsZMKLI+1lZtIPnep3FIeMY8D9qQ+HB2IFvpS476RqADWGoA3ANtwD3rpNAIhYgBYKBbjYUpW2rgeu8cVAgj5cHYFyWWxGg20EkggkdyKMZa4GrmvaoG2zzt2pjTfixpyQC1yQNqCnb+EHY/FQvFWdmw68saLwUa2sBsLVGYnGWOhuPPamYsWAbAnnbe1Ed6TlEj+vMjMpV4/8AcQbKTZTfm/2rO8dgZdAvCVI31Mbhbc/atjkT1Bzc/wDNR8+Qlm021C2/i3erRnXdGrp8/CDg3S8mHNNdiW78kc/Fh4ojKMG0swX2kWJOprLsLi5rSZujBBO0hjikidgoF7NGunncWJJ2tQ+GxuBVRG2H031L7gL82NyOxFbPWSWiihLK7jsL6eyWaExMjoI5BeZBdhxZfTPin4sMzxJbEs/5jJrMellG4su3IPenXz+GIwwi4VhoTSpsLbAHwaMwWPWZZUjJDwnT7hYXI5+azylJ7K04vZEYST05pUMQQalZpdQCsuwZiTtq+PmrssYCDTxUBk/TMjJfFz+uCrq0RUembnY8XuKsWgBQqjYAAAdgNhS51ejPkyOToqXV+aywmJhMY099wE1XNvb9r1Vss6ldCpiiIxTJpZm2ja7XLaNhrNtzVk6/y15YVZCfym1aR3+ftWbZlPiQyM97/wANx572He3NPhTgq/P9NOKMZL5vz88fUsWVdaSQSz/iUaQT3BQsBYnYn4BG1SXQnT0GEl9WdlWXURFZtQs42vbv2rP88eRyHNySBv8ASjMmziQMEY33FvPxQc7j8vnuaX0K5tSuvD/o3WZDuO9dg/SAebb/AFNER7ohO50Lc/NuaAjn9xBPHmsxyPoGEbea4RXBJeks9Qqcah2Px96fkFwKZKHzRGRJQmkmm5nApaGoJOAV41xUsa5qoEEMLVz1ewrsik0NisWIkLHewJIHxUGRjbpD7Dvf7UpMNtzVC/8AMpNZJ0gHhe9XLK8b6kauNtQv/wBihe6NWbpcmGKcjuJXTyL/AN6AxGI7/H+b1MYpNQ2qr4y4J577UQ9OlPuKbE+dyKGnm8/WhnkP1prEweoujUyHyOah1I40g6LM3SxXbtVhynMWK3YXv89x/wAVWYcPcqg3O25/5q6YTLljTT3tuaBi6t44qq2VDqvqTS3pg3B/Vt/aqTmOL8De458Va8VBqkYEXIJ3t/WojHZOCxttQb2dno/SxxSoEwEyRXxBeQ7DUo3G3gVoeUZtDKto3BbSrlRyA3F6pmFyG6JbSWaQe0uEuL78/q2/hqSyBxg8VLFiEAle7+sAFRltdVubC/8AzT1HlG/Jy+ulFz4xL3Au1B4nHrG4QsqswOlSRdrDew70xk+cjEYdJraA2ra4J9pt2quf6k4qPRERGrSXIWTXpeMWvqW3O/niqxhcuLOXGLbAMJ1fM2K9bRO8MjekYdN/TNhY3tY9zb61OdYZWPRuYydJNrDf7VR8tz3FJ6EkkkhG7wguqoWQ2IkfmxFxvWhZn1Xh9EazG5kZVKxsG0MwubnwKdmhtcV/A/FOWOSkuxlbWdb2YBtrMON6sXR3Q3qTB2HtWzEnj4t5NL6jxeEeMJArSFiPzHOhAoazAMf4qt/T0eLVtEpw/oKCLRsWba3p+76eaV6biuXY6fVfEnkxcEvz3LGWt9BsKCMQvfzTxuTXlsOf60s4S0IBAp0UkaacuLUSrEE34pOnY147Uoni1AI80ANr8il2tXtVJD0RZ5mpulWr2moWG2UsDbaovNzpiN97jT+/NSxS3FReZ4MyLa/e9RD8NckzMswSGN92LEfNh9KuXSPUqSL6NtJFyvyKzzqTBsJWWx2JpzpJpVxMYUElmUW++/2qslWz1ubBDL09yfizbMO+oUFmmFDbn6UdBCVJvzXJbWuQTbsKKPIKXGVoqeKys7ad7dviuRYA6j9Ks8eEuqnsRe31pf4VRZu61Db/AMxpUQ2SZcS+pv4d+fmrPQ9gpLeaeRr1DFmyvJK2R+NydXOobHv81CYnp5r3VSbd/wDOathrwoFsfUzh2KWOnZ5HhIWLTG7Es4/T40qOSDQ+b5T6JWfHasVIx9MCND6SW3R2Xz/3V8qnf6nYy2HEWhzruwcGyr6e9mPzT8cm2og9R5Jpsjen8wvhlLlN3YjSAgAJ4txe9RfWeWrMgbQzMLKmk7i58cEVAZVA+KuqbKii/O1zfjz81Z/wKzJ6bhiABwxB243qS+SadnVx41KL8qihtlU4gllBT04yI3QuCy3P8v1orLmdJAmv9bKPZpLBiPy2GvvvbapPqrJNAR4Y1RQh197kcFr81U5c0eWTXIbkBQCRbgWFtPcCtcZ8loySi8cvmLXjMIyuwMWk6LmGUfl+wjU+sNbUbE/erl/pyDfEERaI3dWVrkhtuFJ2KjyKquE6dtCk00wSAuCPVJfXddiFXjfkHtWl9PYR4cJGkhjLKDb0xZbE3Ww+hpWaXy0Im/BIGS7WHbvUdjupoFOjUCf6A05muoQSKo3ZDuL3HxtWVS4ncDcdrHyNqxN7o2dD0Uc6bk+xrGGmBW4IINFQt2FZXmvVkgVYYwyEW1MOTtR3TXVs/rqjnWpIG/O/einY3J8KyRg5mlFdq9GRXJ5Ap9xsL80zHiFf9BuOLiocbi6Db0ho+9KtTM2LVNmNWKDhavCvBwdxwaS21AIo121xTYrxBtsagaAsx6chn3dbH+YbH965lPTkGGOqNPcdtR3P2PajMOx7inVaoNeXJx4XoGxo9RWS5FxYkGxH0NMZOswjtMFVlJC6ST7BspY92NFiPc+adZrVL8FLpUermj9qWB3rtqBWxIAO1LUWpp20reuYTFCQXFEFD5rwr16S/wAUAHQu9ZJ19jWxOYLEGUIlkT8z2M3LlrbAi9vsK03OM29CFpRG8pW3tQe7c1AL0THIZndV9OdQ6xGOzxs1ix1je/kU/E1D5mMg6eyBwWQfhvckjN7SvACkE3BopBax4JA7d6lcRl3pxqgFlWwUfA80OYGdhyBwR/akybk7Z28c1xI7EQa42Bsyk2t5qs4no6OOWNRNeMv+ZcreEtshYf5xV0//ADneQxxrqIP2A8sf+KexfQrPjkciP8NoX1QRvIyXtcfWxv8AFNwy4t2xHVZYpL3Csn6Lw8MPouDMCyudfGoDlQP0ip917W+lBTZmFawU6R4324oks1gCtgbb3/y1Lk3LbOc07H8M3t/oapuZ9JLIXeMWNyCtu/kVao23sTt2HelmZrbVWhuHLPBK4GQYrJpPV9wI7DY1aul+l5EZZpU0gcA7fS/xV6V7/qAJ5ta9qhs/zgBJVVlaVFuYwbkA8EiilSN+T4nlz1iSq9EV1VnntMa9zY1WFzuX8sxiVUSQGTR/KOb+V80CEkxDDc3O55sDU90ngHjlmZw3sA9ptvcf2o4tPk/Bpz4MeLAoeWf/2Q=="/>
          <p:cNvSpPr>
            <a:spLocks noChangeAspect="1" noChangeArrowheads="1"/>
          </p:cNvSpPr>
          <p:nvPr/>
        </p:nvSpPr>
        <p:spPr bwMode="auto">
          <a:xfrm>
            <a:off x="15587663" y="-744538"/>
            <a:ext cx="2286000" cy="152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95166680"/>
      </p:ext>
    </p:extLst>
  </p:cSld>
  <p:clrMapOvr>
    <a:masterClrMapping/>
  </p:clrMapOvr>
  <p:transition>
    <p:pull dir="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2"/>
          <p:cNvSpPr>
            <a:spLocks noGrp="1"/>
          </p:cNvSpPr>
          <p:nvPr>
            <p:ph idx="1"/>
          </p:nvPr>
        </p:nvSpPr>
        <p:spPr>
          <a:xfrm>
            <a:off x="3941445" y="1648870"/>
            <a:ext cx="3527136" cy="3560260"/>
          </a:xfrm>
        </p:spPr>
        <p:txBody>
          <a:bodyPr anchor="ctr">
            <a:normAutofit/>
          </a:bodyPr>
          <a:lstStyle/>
          <a:p>
            <a:pPr marL="273050" indent="-7938" rtl="0">
              <a:buNone/>
            </a:pPr>
            <a:endParaRPr lang="en-US" sz="1900" b="1" dirty="0">
              <a:latin typeface="Footlight MT Light" pitchFamily="18" charset="0"/>
            </a:endParaRPr>
          </a:p>
          <a:p>
            <a:pPr marL="273050" indent="-7938">
              <a:buNone/>
            </a:pPr>
            <a:r>
              <a:rPr lang="en-US" sz="1900" b="1" dirty="0">
                <a:latin typeface="Microsoft Sans Serif" panose="020B0604020202020204" pitchFamily="34" charset="0"/>
                <a:cs typeface="Microsoft Sans Serif" panose="020B0604020202020204" pitchFamily="34" charset="0"/>
              </a:rPr>
              <a:t>Mention the 4 first line anti TB drugs.</a:t>
            </a:r>
            <a:endParaRPr lang="en-US" sz="1900" b="1" dirty="0">
              <a:latin typeface="Footlight MT Light" pitchFamily="18" charset="0"/>
            </a:endParaRPr>
          </a:p>
          <a:p>
            <a:pPr marL="273050" indent="-7938" rtl="0">
              <a:buNone/>
            </a:pPr>
            <a:endParaRPr lang="en-US" sz="1900" b="1" dirty="0">
              <a:latin typeface="Footlight MT Light" pitchFamily="18" charset="0"/>
            </a:endParaRPr>
          </a:p>
          <a:p>
            <a:pPr marL="273050" indent="-7938" rtl="0">
              <a:buNone/>
            </a:pPr>
            <a:endParaRPr lang="en-US" sz="1900" b="1" dirty="0">
              <a:latin typeface="Footlight MT Light" pitchFamily="18" charset="0"/>
            </a:endParaRPr>
          </a:p>
          <a:p>
            <a:pPr marL="273050" indent="-7938" rtl="0">
              <a:buNone/>
            </a:pPr>
            <a:endParaRPr lang="ar-SA" sz="1900" dirty="0">
              <a:latin typeface="Footlight MT Light" pitchFamily="18" charset="0"/>
            </a:endParaRPr>
          </a:p>
        </p:txBody>
      </p:sp>
    </p:spTree>
    <p:extLst>
      <p:ext uri="{BB962C8B-B14F-4D97-AF65-F5344CB8AC3E}">
        <p14:creationId xmlns:p14="http://schemas.microsoft.com/office/powerpoint/2010/main" val="3658686730"/>
      </p:ext>
    </p:extLst>
  </p:cSld>
  <p:clrMapOvr>
    <a:masterClrMapping/>
  </p:clrMapOvr>
  <p:transition>
    <p:pull dir="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52794" y="3388321"/>
            <a:ext cx="32004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923606" y="1637601"/>
            <a:ext cx="6858003" cy="35827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0935" y="857786"/>
            <a:ext cx="8300268"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659209-1B1C-4878-A21B-B3F9A05F7A91}"/>
              </a:ext>
            </a:extLst>
          </p:cNvPr>
          <p:cNvSpPr>
            <a:spLocks noGrp="1"/>
          </p:cNvSpPr>
          <p:nvPr>
            <p:ph type="title"/>
          </p:nvPr>
        </p:nvSpPr>
        <p:spPr>
          <a:xfrm>
            <a:off x="740766" y="3071183"/>
            <a:ext cx="7432722" cy="2590027"/>
          </a:xfrm>
        </p:spPr>
        <p:txBody>
          <a:bodyPr vert="horz" lIns="91440" tIns="45720" rIns="91440" bIns="45720" rtlCol="0" anchor="t">
            <a:normAutofit/>
          </a:bodyPr>
          <a:lstStyle/>
          <a:p>
            <a:pPr defTabSz="914400"/>
            <a:r>
              <a:rPr lang="en-US" sz="4900" b="1" kern="1200">
                <a:solidFill>
                  <a:schemeClr val="tx1"/>
                </a:solidFill>
                <a:latin typeface="+mj-lt"/>
                <a:ea typeface="+mj-ea"/>
                <a:cs typeface="+mj-cs"/>
              </a:rPr>
              <a:t>Final Diagnosis </a:t>
            </a:r>
            <a:br>
              <a:rPr lang="en-US" sz="4900" b="1" kern="1200">
                <a:solidFill>
                  <a:schemeClr val="tx1"/>
                </a:solidFill>
                <a:latin typeface="+mj-lt"/>
                <a:ea typeface="+mj-ea"/>
                <a:cs typeface="+mj-cs"/>
              </a:rPr>
            </a:br>
            <a:r>
              <a:rPr lang="en-US" sz="4900" b="1" kern="1200">
                <a:solidFill>
                  <a:schemeClr val="tx1"/>
                </a:solidFill>
                <a:latin typeface="+mj-lt"/>
                <a:ea typeface="+mj-ea"/>
                <a:cs typeface="+mj-cs"/>
              </a:rPr>
              <a:t>Bacterial meningitis:</a:t>
            </a:r>
            <a:br>
              <a:rPr lang="en-US" sz="4900" b="1" kern="1200">
                <a:solidFill>
                  <a:schemeClr val="tx1"/>
                </a:solidFill>
                <a:latin typeface="+mj-lt"/>
                <a:ea typeface="+mj-ea"/>
                <a:cs typeface="+mj-cs"/>
              </a:rPr>
            </a:br>
            <a:r>
              <a:rPr lang="en-US" sz="4900" i="1" kern="1200">
                <a:solidFill>
                  <a:schemeClr val="tx1"/>
                </a:solidFill>
                <a:latin typeface="+mj-lt"/>
                <a:ea typeface="+mj-ea"/>
                <a:cs typeface="+mj-cs"/>
              </a:rPr>
              <a:t>Mycobacterium tuberculosis</a:t>
            </a:r>
          </a:p>
        </p:txBody>
      </p:sp>
      <p:sp>
        <p:nvSpPr>
          <p:cNvPr id="55" name="Rectangle 54">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43057" y="3385173"/>
            <a:ext cx="32004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9073896"/>
      </p:ext>
    </p:extLst>
  </p:cSld>
  <p:clrMapOvr>
    <a:masterClrMapping/>
  </p:clrMapOvr>
  <p:transition>
    <p:pull dir="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FE21DA36-1978-42DE-8A01-A6A02714297C}"/>
              </a:ext>
            </a:extLst>
          </p:cNvPr>
          <p:cNvSpPr>
            <a:spLocks noGrp="1"/>
          </p:cNvSpPr>
          <p:nvPr>
            <p:ph idx="1"/>
          </p:nvPr>
        </p:nvSpPr>
        <p:spPr>
          <a:xfrm>
            <a:off x="3657600" y="3048000"/>
            <a:ext cx="3527136" cy="3560260"/>
          </a:xfrm>
        </p:spPr>
        <p:txBody>
          <a:bodyPr anchor="ctr">
            <a:normAutofit/>
          </a:bodyPr>
          <a:lstStyle/>
          <a:p>
            <a:pPr marL="273050" indent="-7938">
              <a:buNone/>
            </a:pPr>
            <a:r>
              <a:rPr lang="en-US" b="1" dirty="0">
                <a:latin typeface="Footlight MT Light" pitchFamily="18" charset="0"/>
              </a:rPr>
              <a:t>What further investigation would you like to do at this stage? Request for </a:t>
            </a:r>
            <a:endParaRPr lang="en-US" b="1" dirty="0">
              <a:latin typeface="Microsoft Sans Serif" panose="020B0604020202020204" pitchFamily="34" charset="0"/>
              <a:cs typeface="Microsoft Sans Serif" panose="020B0604020202020204" pitchFamily="34" charset="0"/>
            </a:endParaRPr>
          </a:p>
          <a:p>
            <a:pPr marL="265112" indent="0" rtl="0">
              <a:buNone/>
            </a:pPr>
            <a:endParaRPr lang="en-US" b="1" dirty="0">
              <a:latin typeface="Footlight MT Light" pitchFamily="18" charset="0"/>
            </a:endParaRPr>
          </a:p>
          <a:p>
            <a:pPr marL="273050" indent="-7938" rtl="0">
              <a:buNone/>
            </a:pPr>
            <a:endParaRPr lang="en-US" b="1" dirty="0">
              <a:latin typeface="Footlight MT Light" pitchFamily="18" charset="0"/>
            </a:endParaRPr>
          </a:p>
          <a:p>
            <a:pPr marL="273050" indent="-7938" rtl="0">
              <a:buNone/>
            </a:pPr>
            <a:endParaRPr lang="en-US" b="1" dirty="0">
              <a:latin typeface="Footlight MT Light" pitchFamily="18" charset="0"/>
            </a:endParaRPr>
          </a:p>
          <a:p>
            <a:pPr marL="273050" indent="-7938" rtl="0">
              <a:buNone/>
            </a:pPr>
            <a:endParaRPr lang="en-US" b="1" dirty="0">
              <a:latin typeface="Footlight MT Light" pitchFamily="18" charset="0"/>
            </a:endParaRPr>
          </a:p>
          <a:p>
            <a:pPr marL="273050" indent="-7938" rtl="0">
              <a:buNone/>
            </a:pPr>
            <a:endParaRPr lang="en-US" b="1" dirty="0">
              <a:latin typeface="Footlight MT Light" pitchFamily="18" charset="0"/>
            </a:endParaRPr>
          </a:p>
          <a:p>
            <a:pPr marL="273050" indent="-7938" rtl="0">
              <a:buNone/>
            </a:pPr>
            <a:endParaRPr lang="en-US" b="1" dirty="0">
              <a:latin typeface="Footlight MT Light" pitchFamily="18" charset="0"/>
            </a:endParaRPr>
          </a:p>
          <a:p>
            <a:pPr marL="273050" indent="-7938" rtl="0">
              <a:buNone/>
            </a:pPr>
            <a:endParaRPr lang="ar-SA" dirty="0">
              <a:latin typeface="Footlight MT Light" pitchFamily="18" charset="0"/>
            </a:endParaRPr>
          </a:p>
        </p:txBody>
      </p:sp>
    </p:spTree>
  </p:cSld>
  <p:clrMapOvr>
    <a:masterClrMapping/>
  </p:clrMapOvr>
  <p:transition>
    <p:pull dir="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9E8DB-4E1B-4313-AA4F-F66DFD8CCE85}"/>
              </a:ext>
            </a:extLst>
          </p:cNvPr>
          <p:cNvSpPr>
            <a:spLocks noGrp="1"/>
          </p:cNvSpPr>
          <p:nvPr>
            <p:ph type="title"/>
          </p:nvPr>
        </p:nvSpPr>
        <p:spPr>
          <a:xfrm>
            <a:off x="840699" y="687480"/>
            <a:ext cx="5605629" cy="994172"/>
          </a:xfrm>
        </p:spPr>
        <p:txBody>
          <a:bodyPr>
            <a:normAutofit/>
          </a:bodyPr>
          <a:lstStyle/>
          <a:p>
            <a:r>
              <a:rPr lang="en-US" sz="3850"/>
              <a:t>Follow up 1</a:t>
            </a:r>
            <a:endParaRPr lang="ar-SA" sz="3850"/>
          </a:p>
        </p:txBody>
      </p:sp>
      <p:sp>
        <p:nvSpPr>
          <p:cNvPr id="3" name="Content Placeholder 2">
            <a:extLst>
              <a:ext uri="{FF2B5EF4-FFF2-40B4-BE49-F238E27FC236}">
                <a16:creationId xmlns:a16="http://schemas.microsoft.com/office/drawing/2014/main" id="{D45312FF-9D39-4C92-B9B2-CDE2A1DCC226}"/>
              </a:ext>
            </a:extLst>
          </p:cNvPr>
          <p:cNvSpPr>
            <a:spLocks noGrp="1"/>
          </p:cNvSpPr>
          <p:nvPr>
            <p:ph idx="1"/>
          </p:nvPr>
        </p:nvSpPr>
        <p:spPr>
          <a:xfrm>
            <a:off x="852321" y="2227943"/>
            <a:ext cx="5033221" cy="3788227"/>
          </a:xfrm>
        </p:spPr>
        <p:txBody>
          <a:bodyPr anchor="ctr">
            <a:normAutofit/>
          </a:bodyPr>
          <a:lstStyle/>
          <a:p>
            <a:pPr rtl="0"/>
            <a:r>
              <a:rPr lang="en-US" u="sng" dirty="0">
                <a:latin typeface="Microsoft Sans Serif" panose="020B0604020202020204" pitchFamily="34" charset="0"/>
                <a:cs typeface="Microsoft Sans Serif" panose="020B0604020202020204" pitchFamily="34" charset="0"/>
              </a:rPr>
              <a:t>The results of the lumber puncture are shown in the next slide:</a:t>
            </a:r>
          </a:p>
          <a:p>
            <a:pPr rtl="0"/>
            <a:endParaRPr lang="ar-SA"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Ambulance">
            <a:extLst>
              <a:ext uri="{FF2B5EF4-FFF2-40B4-BE49-F238E27FC236}">
                <a16:creationId xmlns:a16="http://schemas.microsoft.com/office/drawing/2014/main" id="{8B91162E-786E-464E-9ADF-A1AAA0ABE5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3936355390"/>
      </p:ext>
    </p:extLst>
  </p:cSld>
  <p:clrMapOvr>
    <a:masterClrMapping/>
  </p:clrMapOvr>
  <p:transition>
    <p:pull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76658590"/>
              </p:ext>
            </p:extLst>
          </p:nvPr>
        </p:nvGraphicFramePr>
        <p:xfrm>
          <a:off x="533400" y="1143000"/>
          <a:ext cx="8077200" cy="5472705"/>
        </p:xfrm>
        <a:graphic>
          <a:graphicData uri="http://schemas.openxmlformats.org/drawingml/2006/table">
            <a:tbl>
              <a:tblPr firstRow="1" firstCol="1" bandRow="1">
                <a:tableStyleId>{616DA210-FB5B-4158-B5E0-FEB733F419BA}</a:tableStyleId>
              </a:tblPr>
              <a:tblGrid>
                <a:gridCol w="2278184">
                  <a:extLst>
                    <a:ext uri="{9D8B030D-6E8A-4147-A177-3AD203B41FA5}">
                      <a16:colId xmlns:a16="http://schemas.microsoft.com/office/drawing/2014/main" val="20000"/>
                    </a:ext>
                  </a:extLst>
                </a:gridCol>
                <a:gridCol w="3436816">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587270">
                <a:tc>
                  <a:txBody>
                    <a:bodyPr/>
                    <a:lstStyle/>
                    <a:p>
                      <a:pPr algn="ctr">
                        <a:spcAft>
                          <a:spcPts val="0"/>
                        </a:spcAft>
                      </a:pPr>
                      <a:r>
                        <a:rPr lang="en-US" sz="2800" dirty="0">
                          <a:effectLst/>
                        </a:rPr>
                        <a:t>CSF</a:t>
                      </a:r>
                      <a:endParaRPr lang="en-US" sz="2800" dirty="0">
                        <a:effectLst/>
                        <a:latin typeface="Times New Roman"/>
                        <a:ea typeface="Times New Roman"/>
                      </a:endParaRPr>
                    </a:p>
                  </a:txBody>
                  <a:tcPr marL="68580" marR="68580" marT="0" marB="0"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2800" dirty="0">
                          <a:effectLst/>
                        </a:rPr>
                        <a:t>Patient’s results</a:t>
                      </a:r>
                      <a:endParaRPr lang="en-US" sz="2800" dirty="0">
                        <a:effectLst/>
                        <a:latin typeface="Times New Roman"/>
                        <a:ea typeface="Times New Roman"/>
                      </a:endParaRPr>
                    </a:p>
                  </a:txBody>
                  <a:tcPr marL="68580" marR="68580" marT="0" marB="0"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2800" dirty="0">
                          <a:effectLst/>
                        </a:rPr>
                        <a:t>Normal range</a:t>
                      </a:r>
                      <a:endParaRPr lang="en-US" sz="2800" dirty="0">
                        <a:effectLst/>
                        <a:latin typeface="Times New Roman"/>
                        <a:ea typeface="Times New Roman"/>
                      </a:endParaRPr>
                    </a:p>
                  </a:txBody>
                  <a:tcPr marL="68580" marR="68580" marT="0" marB="0"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2384530">
                <a:tc>
                  <a:txBody>
                    <a:bodyPr/>
                    <a:lstStyle/>
                    <a:p>
                      <a:pPr algn="ctr">
                        <a:spcAft>
                          <a:spcPts val="0"/>
                        </a:spcAft>
                      </a:pPr>
                      <a:r>
                        <a:rPr lang="en-US" sz="2400" dirty="0">
                          <a:effectLst/>
                        </a:rPr>
                        <a:t>Appearance</a:t>
                      </a:r>
                      <a:endParaRPr lang="en-US" sz="2400" dirty="0">
                        <a:effectLst/>
                        <a:latin typeface="Times New Roman"/>
                        <a:ea typeface="Times New Roman"/>
                      </a:endParaRPr>
                    </a:p>
                  </a:txBody>
                  <a:tcPr marL="68580" marR="68580" marT="0" marB="0"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1800" b="1" dirty="0">
                          <a:effectLst/>
                        </a:rPr>
                        <a:t>Turbid</a:t>
                      </a:r>
                      <a:endParaRPr lang="en-US" sz="1800" b="1" dirty="0">
                        <a:effectLst/>
                        <a:latin typeface="Times New Roman"/>
                        <a:ea typeface="Times New Roman"/>
                      </a:endParaRPr>
                    </a:p>
                  </a:txBody>
                  <a:tcPr marL="68580" marR="68580" marT="0" marB="0">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en-US" sz="1800" b="1" dirty="0">
                          <a:effectLst/>
                        </a:rPr>
                        <a:t>Clear</a:t>
                      </a:r>
                      <a:endParaRPr lang="en-US" sz="1800" b="1" dirty="0">
                        <a:effectLst/>
                        <a:latin typeface="Times New Roman"/>
                        <a:ea typeface="Times New Roman"/>
                      </a:endParaRPr>
                    </a:p>
                  </a:txBody>
                  <a:tcPr marL="68580" marR="68580" marT="0" marB="0">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80905">
                <a:tc>
                  <a:txBody>
                    <a:bodyPr/>
                    <a:lstStyle/>
                    <a:p>
                      <a:pPr algn="ctr">
                        <a:spcAft>
                          <a:spcPts val="0"/>
                        </a:spcAft>
                      </a:pPr>
                      <a:r>
                        <a:rPr lang="en-US" sz="2400" dirty="0">
                          <a:effectLst/>
                        </a:rPr>
                        <a:t>WBCs and differential </a:t>
                      </a:r>
                      <a:endParaRPr lang="en-US" sz="2400" dirty="0">
                        <a:effectLst/>
                        <a:latin typeface="Times New Roman"/>
                        <a:ea typeface="Times New Roman"/>
                      </a:endParaRPr>
                    </a:p>
                  </a:txBody>
                  <a:tcPr marL="68580" marR="68580" marT="0" marB="0"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1800" b="1" dirty="0">
                          <a:effectLst/>
                        </a:rPr>
                        <a:t>8.320 per mm</a:t>
                      </a:r>
                      <a:r>
                        <a:rPr lang="en-US" sz="1800" b="1" baseline="30000" dirty="0">
                          <a:effectLst/>
                        </a:rPr>
                        <a:t>3</a:t>
                      </a:r>
                      <a:endParaRPr lang="en-US" sz="1800" b="1" dirty="0">
                        <a:effectLst/>
                      </a:endParaRPr>
                    </a:p>
                    <a:p>
                      <a:pPr algn="ctr">
                        <a:spcAft>
                          <a:spcPts val="0"/>
                        </a:spcAft>
                      </a:pPr>
                      <a:r>
                        <a:rPr lang="en-US" sz="1800" b="1" dirty="0">
                          <a:effectLst/>
                        </a:rPr>
                        <a:t>Mainly </a:t>
                      </a:r>
                      <a:r>
                        <a:rPr lang="en-US" sz="1800" b="1" dirty="0" err="1">
                          <a:effectLst/>
                        </a:rPr>
                        <a:t>polymorphonuclear</a:t>
                      </a:r>
                      <a:r>
                        <a:rPr lang="en-US" sz="1800" b="1" dirty="0">
                          <a:effectLst/>
                        </a:rPr>
                        <a:t> leucocytes (84%)</a:t>
                      </a:r>
                      <a:endParaRPr lang="en-US" sz="1800" b="1" dirty="0">
                        <a:effectLst/>
                        <a:latin typeface="Times New Roman"/>
                        <a:ea typeface="Times New Roman"/>
                      </a:endParaRPr>
                    </a:p>
                  </a:txBody>
                  <a:tcPr marL="68580" marR="68580" marT="0" marB="0"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en-US" sz="1800" b="1" dirty="0">
                          <a:effectLst/>
                        </a:rPr>
                        <a:t>Few (&lt;5 cells/mm</a:t>
                      </a:r>
                      <a:r>
                        <a:rPr lang="en-US" sz="1800" b="1" baseline="30000" dirty="0">
                          <a:effectLst/>
                        </a:rPr>
                        <a:t>3</a:t>
                      </a:r>
                      <a:r>
                        <a:rPr lang="en-US" sz="1800" b="1" dirty="0">
                          <a:effectLst/>
                        </a:rPr>
                        <a:t>)</a:t>
                      </a:r>
                      <a:endParaRPr lang="en-US" sz="1800" b="1" dirty="0">
                        <a:effectLst/>
                        <a:latin typeface="Times New Roman"/>
                        <a:ea typeface="Times New Roman"/>
                      </a:endParaRPr>
                    </a:p>
                  </a:txBody>
                  <a:tcPr marL="68580" marR="68580" marT="0" marB="0"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40000">
                <a:tc>
                  <a:txBody>
                    <a:bodyPr/>
                    <a:lstStyle/>
                    <a:p>
                      <a:pPr algn="ctr">
                        <a:spcAft>
                          <a:spcPts val="0"/>
                        </a:spcAft>
                      </a:pPr>
                      <a:r>
                        <a:rPr lang="en-US" sz="2400" dirty="0">
                          <a:effectLst/>
                        </a:rPr>
                        <a:t>Protein </a:t>
                      </a:r>
                      <a:endParaRPr lang="en-US" sz="2400" dirty="0">
                        <a:effectLst/>
                        <a:latin typeface="Times New Roman"/>
                        <a:ea typeface="Times New Roman"/>
                      </a:endParaRPr>
                    </a:p>
                  </a:txBody>
                  <a:tcPr marL="68580" marR="68580" marT="0" marB="0"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1800" b="1" dirty="0">
                          <a:effectLst/>
                        </a:rPr>
                        <a:t>5.0</a:t>
                      </a:r>
                      <a:endParaRPr lang="en-US" sz="1800" b="1" dirty="0">
                        <a:effectLst/>
                        <a:latin typeface="Times New Roman"/>
                        <a:ea typeface="Times New Roman"/>
                      </a:endParaRPr>
                    </a:p>
                  </a:txBody>
                  <a:tcPr marL="68580" marR="68580" marT="0" marB="0"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en-US" sz="1800" b="1" dirty="0">
                          <a:effectLst/>
                        </a:rPr>
                        <a:t>01-0.4 g/L</a:t>
                      </a:r>
                      <a:endParaRPr lang="en-US" sz="1800" b="1" dirty="0">
                        <a:effectLst/>
                        <a:latin typeface="Times New Roman"/>
                        <a:ea typeface="Times New Roman"/>
                      </a:endParaRPr>
                    </a:p>
                  </a:txBody>
                  <a:tcPr marL="68580" marR="68580" marT="0" marB="0"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40000">
                <a:tc>
                  <a:txBody>
                    <a:bodyPr/>
                    <a:lstStyle/>
                    <a:p>
                      <a:pPr algn="ctr">
                        <a:spcAft>
                          <a:spcPts val="0"/>
                        </a:spcAft>
                      </a:pPr>
                      <a:r>
                        <a:rPr lang="en-US" sz="2400" dirty="0">
                          <a:effectLst/>
                        </a:rPr>
                        <a:t>Glucose</a:t>
                      </a:r>
                      <a:endParaRPr lang="en-US" sz="2400" dirty="0">
                        <a:effectLst/>
                        <a:latin typeface="Times New Roman"/>
                        <a:ea typeface="Times New Roman"/>
                      </a:endParaRPr>
                    </a:p>
                  </a:txBody>
                  <a:tcPr marL="68580" marR="68580" marT="0" marB="0"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1800" b="1" dirty="0">
                          <a:effectLst/>
                        </a:rPr>
                        <a:t>1.3</a:t>
                      </a:r>
                      <a:endParaRPr lang="en-US" sz="1800" b="1" dirty="0">
                        <a:effectLst/>
                        <a:latin typeface="Times New Roman"/>
                        <a:ea typeface="Times New Roman"/>
                      </a:endParaRPr>
                    </a:p>
                  </a:txBody>
                  <a:tcPr marL="68580" marR="68580" marT="0" marB="0"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en-US" sz="1800" b="1" dirty="0">
                          <a:effectLst/>
                        </a:rPr>
                        <a:t>3.0-4.5 </a:t>
                      </a:r>
                      <a:r>
                        <a:rPr lang="en-US" sz="1800" b="1" dirty="0" err="1">
                          <a:effectLst/>
                        </a:rPr>
                        <a:t>mmol</a:t>
                      </a:r>
                      <a:r>
                        <a:rPr lang="en-US" sz="1800" b="1" dirty="0">
                          <a:effectLst/>
                        </a:rPr>
                        <a:t>/L</a:t>
                      </a:r>
                      <a:endParaRPr lang="en-US" sz="1800" b="1" dirty="0">
                        <a:effectLst/>
                        <a:latin typeface="Times New Roman"/>
                        <a:ea typeface="Times New Roman"/>
                      </a:endParaRPr>
                    </a:p>
                  </a:txBody>
                  <a:tcPr marL="68580" marR="68580" marT="0" marB="0"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40000">
                <a:tc>
                  <a:txBody>
                    <a:bodyPr/>
                    <a:lstStyle/>
                    <a:p>
                      <a:pPr algn="ctr">
                        <a:spcAft>
                          <a:spcPts val="0"/>
                        </a:spcAft>
                      </a:pPr>
                      <a:r>
                        <a:rPr lang="en-US" sz="2400" dirty="0">
                          <a:effectLst/>
                        </a:rPr>
                        <a:t>Chloride</a:t>
                      </a:r>
                      <a:endParaRPr lang="en-US" sz="2400" dirty="0">
                        <a:effectLst/>
                        <a:latin typeface="Times New Roman"/>
                        <a:ea typeface="Times New Roman"/>
                      </a:endParaRPr>
                    </a:p>
                  </a:txBody>
                  <a:tcPr marL="68580" marR="68580" marT="0" marB="0"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1800" b="1" dirty="0">
                          <a:effectLst/>
                        </a:rPr>
                        <a:t>110</a:t>
                      </a:r>
                      <a:endParaRPr lang="en-US" sz="1800" b="1" dirty="0">
                        <a:effectLst/>
                        <a:latin typeface="Times New Roman"/>
                        <a:ea typeface="Times New Roman"/>
                      </a:endParaRPr>
                    </a:p>
                  </a:txBody>
                  <a:tcPr marL="68580" marR="68580" marT="0" marB="0"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spcAft>
                          <a:spcPts val="0"/>
                        </a:spcAft>
                      </a:pPr>
                      <a:r>
                        <a:rPr lang="en-US" sz="1800" b="1" dirty="0">
                          <a:effectLst/>
                        </a:rPr>
                        <a:t>115-130 </a:t>
                      </a:r>
                      <a:r>
                        <a:rPr lang="en-US" sz="1800" b="1" dirty="0" err="1">
                          <a:effectLst/>
                        </a:rPr>
                        <a:t>mmol</a:t>
                      </a:r>
                      <a:r>
                        <a:rPr lang="en-US" sz="1800" b="1" dirty="0">
                          <a:effectLst/>
                        </a:rPr>
                        <a:t>/L</a:t>
                      </a:r>
                      <a:endParaRPr lang="en-US" sz="1800" b="1" dirty="0">
                        <a:effectLst/>
                        <a:latin typeface="Times New Roman"/>
                        <a:ea typeface="Times New Roman"/>
                      </a:endParaRPr>
                    </a:p>
                  </a:txBody>
                  <a:tcPr marL="68580" marR="68580" marT="0" marB="0" anchor="ct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pic>
        <p:nvPicPr>
          <p:cNvPr id="5" name="Picture 4" descr="File:CSF.JPG">
            <a:hlinkClick r:id="rId2"/>
          </p:cNvPr>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Lst>
          </a:blip>
          <a:srcRect r="75733"/>
          <a:stretch/>
        </p:blipFill>
        <p:spPr bwMode="auto">
          <a:xfrm>
            <a:off x="7086600" y="2133600"/>
            <a:ext cx="762000" cy="1832066"/>
          </a:xfrm>
          <a:prstGeom prst="rect">
            <a:avLst/>
          </a:prstGeom>
          <a:ln w="3175" cap="sq">
            <a:solidFill>
              <a:srgbClr val="000000"/>
            </a:solidFill>
            <a:prstDash val="solid"/>
            <a:miter lim="800000"/>
          </a:ln>
          <a:effectLst/>
        </p:spPr>
      </p:pic>
      <p:pic>
        <p:nvPicPr>
          <p:cNvPr id="7" name="Picture 6" descr="http://www.emedmag.com/images/039080022d.jpg"/>
          <p:cNvPicPr/>
          <p:nvPr/>
        </p:nvPicPr>
        <p:blipFill>
          <a:blip r:embed="rId5" cstate="print"/>
          <a:srcRect/>
          <a:stretch>
            <a:fillRect/>
          </a:stretch>
        </p:blipFill>
        <p:spPr bwMode="auto">
          <a:xfrm>
            <a:off x="3962399" y="2133600"/>
            <a:ext cx="994229" cy="1832066"/>
          </a:xfrm>
          <a:prstGeom prst="rect">
            <a:avLst/>
          </a:prstGeom>
          <a:ln w="3175" cap="sq">
            <a:solidFill>
              <a:srgbClr val="000000"/>
            </a:solidFill>
            <a:prstDash val="solid"/>
            <a:miter lim="800000"/>
          </a:ln>
          <a:effectLst/>
        </p:spPr>
      </p:pic>
      <p:sp>
        <p:nvSpPr>
          <p:cNvPr id="6" name="TextBox 5"/>
          <p:cNvSpPr txBox="1"/>
          <p:nvPr/>
        </p:nvSpPr>
        <p:spPr>
          <a:xfrm>
            <a:off x="762000" y="290286"/>
            <a:ext cx="7848600" cy="523220"/>
          </a:xfrm>
          <a:prstGeom prst="rect">
            <a:avLst/>
          </a:prstGeom>
          <a:noFill/>
        </p:spPr>
        <p:txBody>
          <a:bodyPr wrap="square" rtlCol="1">
            <a:spAutoFit/>
          </a:bodyPr>
          <a:lstStyle/>
          <a:p>
            <a:pPr algn="ctr"/>
            <a:r>
              <a:rPr lang="en-US" sz="2800" b="1" u="sng" dirty="0">
                <a:solidFill>
                  <a:prstClr val="black"/>
                </a:solidFill>
                <a:latin typeface="Arial Black" panose="020B0A04020102020204" pitchFamily="34" charset="0"/>
                <a:cs typeface="Microsoft Sans Serif" panose="020B0604020202020204" pitchFamily="34" charset="0"/>
              </a:rPr>
              <a:t>CASE 1: LUMBER PUNCTURE RESULTS</a:t>
            </a:r>
            <a:endParaRPr lang="ar-SA" sz="2800" b="1" u="sng" dirty="0">
              <a:solidFill>
                <a:prstClr val="black"/>
              </a:solidFill>
              <a:latin typeface="Arial Black" panose="020B0A04020102020204" pitchFamily="34" charset="0"/>
              <a:cs typeface="Microsoft Sans Serif" panose="020B0604020202020204" pitchFamily="34" charset="0"/>
            </a:endParaRPr>
          </a:p>
        </p:txBody>
      </p:sp>
    </p:spTree>
    <p:extLst>
      <p:ext uri="{BB962C8B-B14F-4D97-AF65-F5344CB8AC3E}">
        <p14:creationId xmlns:p14="http://schemas.microsoft.com/office/powerpoint/2010/main" val="3369616638"/>
      </p:ext>
    </p:extLst>
  </p:cSld>
  <p:clrMapOvr>
    <a:masterClrMapping/>
  </p:clrMapOvr>
  <p:transition>
    <p:pull dir="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2"/>
          <p:cNvSpPr>
            <a:spLocks noGrp="1"/>
          </p:cNvSpPr>
          <p:nvPr>
            <p:ph idx="1"/>
          </p:nvPr>
        </p:nvSpPr>
        <p:spPr>
          <a:xfrm>
            <a:off x="3941445" y="1648870"/>
            <a:ext cx="3527136" cy="3560260"/>
          </a:xfrm>
        </p:spPr>
        <p:txBody>
          <a:bodyPr anchor="ctr">
            <a:normAutofit/>
          </a:bodyPr>
          <a:lstStyle/>
          <a:p>
            <a:pPr marL="273050" indent="-7938" rtl="0">
              <a:buNone/>
            </a:pPr>
            <a:r>
              <a:rPr lang="en-US" b="1" dirty="0">
                <a:latin typeface="Microsoft Sans Serif" panose="020B0604020202020204" pitchFamily="34" charset="0"/>
                <a:cs typeface="Microsoft Sans Serif" panose="020B0604020202020204" pitchFamily="34" charset="0"/>
              </a:rPr>
              <a:t>What is your provisional diagnosis?</a:t>
            </a:r>
          </a:p>
          <a:p>
            <a:pPr marL="1008062" indent="-742950" rtl="0">
              <a:buSzPct val="90000"/>
              <a:buFont typeface="+mj-lt"/>
              <a:buAutoNum type="alphaUcPeriod"/>
            </a:pPr>
            <a:r>
              <a:rPr lang="en-US" b="1" dirty="0">
                <a:latin typeface="Microsoft Sans Serif" panose="020B0604020202020204" pitchFamily="34" charset="0"/>
                <a:cs typeface="Microsoft Sans Serif" panose="020B0604020202020204" pitchFamily="34" charset="0"/>
              </a:rPr>
              <a:t>Fungal Meningitis </a:t>
            </a:r>
          </a:p>
          <a:p>
            <a:pPr marL="1008062" indent="-742950" rtl="0">
              <a:buSzPct val="90000"/>
              <a:buFont typeface="+mj-lt"/>
              <a:buAutoNum type="alphaUcPeriod"/>
            </a:pPr>
            <a:r>
              <a:rPr lang="en-US" b="1" dirty="0">
                <a:latin typeface="Microsoft Sans Serif" panose="020B0604020202020204" pitchFamily="34" charset="0"/>
                <a:cs typeface="Microsoft Sans Serif" panose="020B0604020202020204" pitchFamily="34" charset="0"/>
              </a:rPr>
              <a:t>Parasitic Meningitis </a:t>
            </a:r>
          </a:p>
          <a:p>
            <a:pPr marL="1008062" indent="-742950" rtl="0">
              <a:buSzPct val="90000"/>
              <a:buFont typeface="+mj-lt"/>
              <a:buAutoNum type="alphaUcPeriod"/>
            </a:pPr>
            <a:r>
              <a:rPr lang="en-US" b="1" dirty="0">
                <a:latin typeface="Microsoft Sans Serif" panose="020B0604020202020204" pitchFamily="34" charset="0"/>
                <a:cs typeface="Microsoft Sans Serif" panose="020B0604020202020204" pitchFamily="34" charset="0"/>
              </a:rPr>
              <a:t>Viral Meningitis </a:t>
            </a:r>
          </a:p>
          <a:p>
            <a:pPr marL="1008062" indent="-742950" rtl="0">
              <a:buSzPct val="90000"/>
              <a:buFont typeface="+mj-lt"/>
              <a:buAutoNum type="alphaUcPeriod"/>
            </a:pPr>
            <a:r>
              <a:rPr lang="en-US" b="1" dirty="0">
                <a:latin typeface="Microsoft Sans Serif" panose="020B0604020202020204" pitchFamily="34" charset="0"/>
                <a:cs typeface="Microsoft Sans Serif" panose="020B0604020202020204" pitchFamily="34" charset="0"/>
              </a:rPr>
              <a:t>Bacterial Meningitis </a:t>
            </a:r>
          </a:p>
          <a:p>
            <a:pPr marL="273050" indent="-7938" rtl="0">
              <a:buNone/>
            </a:pPr>
            <a:endParaRPr lang="en-US" b="1" dirty="0">
              <a:latin typeface="Microsoft Sans Serif" panose="020B0604020202020204" pitchFamily="34" charset="0"/>
              <a:cs typeface="Microsoft Sans Serif" panose="020B0604020202020204" pitchFamily="34" charset="0"/>
            </a:endParaRPr>
          </a:p>
          <a:p>
            <a:pPr marL="273050" indent="-7938" rtl="0">
              <a:buNone/>
            </a:pPr>
            <a:endParaRPr lang="en-US" b="1" dirty="0">
              <a:latin typeface="Microsoft Sans Serif" panose="020B0604020202020204" pitchFamily="34" charset="0"/>
              <a:cs typeface="Microsoft Sans Serif" panose="020B0604020202020204" pitchFamily="34" charset="0"/>
            </a:endParaRPr>
          </a:p>
          <a:p>
            <a:pPr marL="273050" indent="-7938" rtl="0">
              <a:buNone/>
            </a:pPr>
            <a:endParaRPr lang="ar-SA" dirty="0">
              <a:latin typeface="Footlight MT Light" pitchFamily="18" charset="0"/>
            </a:endParaRPr>
          </a:p>
        </p:txBody>
      </p:sp>
      <p:sp>
        <p:nvSpPr>
          <p:cNvPr id="7" name="Oval 6">
            <a:extLst>
              <a:ext uri="{FF2B5EF4-FFF2-40B4-BE49-F238E27FC236}">
                <a16:creationId xmlns:a16="http://schemas.microsoft.com/office/drawing/2014/main" id="{D612D1A9-6583-F34E-BBDC-4B79CF7CEC37}"/>
              </a:ext>
            </a:extLst>
          </p:cNvPr>
          <p:cNvSpPr/>
          <p:nvPr/>
        </p:nvSpPr>
        <p:spPr>
          <a:xfrm>
            <a:off x="4838817" y="3505200"/>
            <a:ext cx="2629764" cy="533400"/>
          </a:xfrm>
          <a:prstGeom prst="ellipse">
            <a:avLst/>
          </a:prstGeom>
          <a:no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w="0">
                <a:solidFill>
                  <a:srgbClr val="C00000"/>
                </a:solidFill>
              </a:ln>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00609831"/>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صورة 1">
            <a:extLst>
              <a:ext uri="{FF2B5EF4-FFF2-40B4-BE49-F238E27FC236}">
                <a16:creationId xmlns:a16="http://schemas.microsoft.com/office/drawing/2014/main" id="{641A5313-8984-4A7B-BA1A-3BE407B76875}"/>
              </a:ext>
            </a:extLst>
          </p:cNvPr>
          <p:cNvPicPr/>
          <p:nvPr/>
        </p:nvPicPr>
        <p:blipFill rotWithShape="1">
          <a:blip r:embed="rId2" cstate="print">
            <a:extLst>
              <a:ext uri="{28A0092B-C50C-407E-A947-70E740481C1C}">
                <a14:useLocalDpi xmlns:a14="http://schemas.microsoft.com/office/drawing/2010/main" val="0"/>
              </a:ext>
            </a:extLst>
          </a:blip>
          <a:srcRect r="16576"/>
          <a:stretch/>
        </p:blipFill>
        <p:spPr bwMode="auto">
          <a:xfrm>
            <a:off x="2642616" y="0"/>
            <a:ext cx="6501384" cy="6857990"/>
          </a:xfrm>
          <a:prstGeom prst="rect">
            <a:avLst/>
          </a:prstGeom>
          <a:noFill/>
        </p:spPr>
      </p:pic>
      <p:sp>
        <p:nvSpPr>
          <p:cNvPr id="28" name="Rectangle 27">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47E951-B592-4D5D-B64D-F4444AD945FD}"/>
              </a:ext>
            </a:extLst>
          </p:cNvPr>
          <p:cNvSpPr>
            <a:spLocks noGrp="1"/>
          </p:cNvSpPr>
          <p:nvPr>
            <p:ph type="title"/>
          </p:nvPr>
        </p:nvSpPr>
        <p:spPr>
          <a:xfrm>
            <a:off x="278320" y="1161288"/>
            <a:ext cx="2578608" cy="1124712"/>
          </a:xfrm>
        </p:spPr>
        <p:txBody>
          <a:bodyPr anchor="b">
            <a:normAutofit/>
          </a:bodyPr>
          <a:lstStyle/>
          <a:p>
            <a:r>
              <a:rPr lang="en-US" sz="2400"/>
              <a:t>Follow up 2</a:t>
            </a:r>
            <a:endParaRPr lang="ar-SA" sz="2400"/>
          </a:p>
        </p:txBody>
      </p:sp>
      <p:sp>
        <p:nvSpPr>
          <p:cNvPr id="30" name="Rectangle 2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 name="Rectangle 3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6278C3D9-7217-4FDD-82D9-3FE602CCD7E3}"/>
              </a:ext>
            </a:extLst>
          </p:cNvPr>
          <p:cNvSpPr/>
          <p:nvPr/>
        </p:nvSpPr>
        <p:spPr>
          <a:xfrm>
            <a:off x="152400" y="5170678"/>
            <a:ext cx="4572000" cy="1200329"/>
          </a:xfrm>
          <a:prstGeom prst="rect">
            <a:avLst/>
          </a:prstGeom>
        </p:spPr>
        <p:txBody>
          <a:bodyPr>
            <a:spAutoFit/>
          </a:bodyPr>
          <a:lstStyle/>
          <a:p>
            <a:r>
              <a:rPr lang="en-US" sz="2400" dirty="0">
                <a:solidFill>
                  <a:schemeClr val="tx1"/>
                </a:solidFill>
                <a:latin typeface="Berlin Sans FB Demi" panose="020E0802020502020306" pitchFamily="34" charset="0"/>
              </a:rPr>
              <a:t>Microscopic Appearance </a:t>
            </a:r>
            <a:br>
              <a:rPr lang="en-US" sz="3200" dirty="0">
                <a:solidFill>
                  <a:schemeClr val="tx1"/>
                </a:solidFill>
                <a:latin typeface="Berlin Sans FB Demi" panose="020E0802020502020306" pitchFamily="34" charset="0"/>
              </a:rPr>
            </a:br>
            <a:r>
              <a:rPr lang="en-US" sz="1600" dirty="0">
                <a:latin typeface="Berlin Sans FB" panose="020E0602020502020306" pitchFamily="34" charset="0"/>
              </a:rPr>
              <a:t>Gram stained smear from CSF showing :</a:t>
            </a:r>
            <a:br>
              <a:rPr lang="en-US" sz="1600" dirty="0">
                <a:latin typeface="Berlin Sans FB" panose="020E0602020502020306" pitchFamily="34" charset="0"/>
              </a:rPr>
            </a:br>
            <a:r>
              <a:rPr lang="en-US" sz="1600" dirty="0">
                <a:latin typeface="Berlin Sans FB" panose="020E0602020502020306" pitchFamily="34" charset="0"/>
              </a:rPr>
              <a:t> gram negative intracellular diplococci + many pus cells</a:t>
            </a:r>
            <a:endParaRPr lang="ar-SA" dirty="0"/>
          </a:p>
        </p:txBody>
      </p:sp>
      <p:pic>
        <p:nvPicPr>
          <p:cNvPr id="9" name="Content Placeholder 8" descr="A picture containing whiteboard, photo, table, covered&#10;&#10;Description automatically generated">
            <a:extLst>
              <a:ext uri="{FF2B5EF4-FFF2-40B4-BE49-F238E27FC236}">
                <a16:creationId xmlns:a16="http://schemas.microsoft.com/office/drawing/2014/main" id="{7BECE583-A327-4E43-9A8A-9A88E3BDB8B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3606" y="2323069"/>
            <a:ext cx="3021313" cy="2623344"/>
          </a:xfrm>
        </p:spPr>
      </p:pic>
    </p:spTree>
    <p:extLst>
      <p:ext uri="{BB962C8B-B14F-4D97-AF65-F5344CB8AC3E}">
        <p14:creationId xmlns:p14="http://schemas.microsoft.com/office/powerpoint/2010/main" val="1299264877"/>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A254D376-7060-4491-9779-FC35E62F3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91949A-C2A1-4C7B-B08E-C83FB7049D02}"/>
              </a:ext>
            </a:extLst>
          </p:cNvPr>
          <p:cNvSpPr>
            <a:spLocks noGrp="1"/>
          </p:cNvSpPr>
          <p:nvPr>
            <p:ph type="title"/>
          </p:nvPr>
        </p:nvSpPr>
        <p:spPr>
          <a:xfrm>
            <a:off x="627506" y="5626732"/>
            <a:ext cx="7886700" cy="1114382"/>
          </a:xfrm>
        </p:spPr>
        <p:txBody>
          <a:bodyPr vert="horz" lIns="91440" tIns="45720" rIns="91440" bIns="45720" rtlCol="0">
            <a:normAutofit/>
          </a:bodyPr>
          <a:lstStyle/>
          <a:p>
            <a:pPr algn="ctr" defTabSz="914400"/>
            <a:endParaRPr lang="en-US" sz="4500" dirty="0"/>
          </a:p>
        </p:txBody>
      </p:sp>
      <p:pic>
        <p:nvPicPr>
          <p:cNvPr id="5" name="صورة 5" descr="chocolate_n_gonorrhoeae.jpg">
            <a:extLst>
              <a:ext uri="{FF2B5EF4-FFF2-40B4-BE49-F238E27FC236}">
                <a16:creationId xmlns:a16="http://schemas.microsoft.com/office/drawing/2014/main" id="{D60A5281-8C7D-F94A-AF99-CF1F6DBF4CAF}"/>
              </a:ext>
            </a:extLst>
          </p:cNvPr>
          <p:cNvPicPr>
            <a:picLocks noChangeAspect="1"/>
          </p:cNvPicPr>
          <p:nvPr/>
        </p:nvPicPr>
        <p:blipFill>
          <a:blip r:embed="rId2" cstate="print"/>
          <a:stretch>
            <a:fillRect/>
          </a:stretch>
        </p:blipFill>
        <p:spPr>
          <a:xfrm>
            <a:off x="762000" y="1518558"/>
            <a:ext cx="4114800" cy="38208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4" descr="colmening">
            <a:extLst>
              <a:ext uri="{FF2B5EF4-FFF2-40B4-BE49-F238E27FC236}">
                <a16:creationId xmlns:a16="http://schemas.microsoft.com/office/drawing/2014/main" id="{6D4DDE6E-2085-864B-8535-269C4D462C0C}"/>
              </a:ext>
            </a:extLst>
          </p:cNvPr>
          <p:cNvPicPr>
            <a:picLocks noChangeAspect="1" noChangeArrowheads="1"/>
          </p:cNvPicPr>
          <p:nvPr/>
        </p:nvPicPr>
        <p:blipFill>
          <a:blip r:embed="rId3" cstate="print"/>
          <a:srcRect/>
          <a:stretch>
            <a:fillRect/>
          </a:stretch>
        </p:blipFill>
        <p:spPr>
          <a:xfrm>
            <a:off x="5638800" y="2286000"/>
            <a:ext cx="2485386" cy="2438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51749995"/>
      </p:ext>
    </p:extLst>
  </p:cSld>
  <p:clrMapOvr>
    <a:masterClrMapping/>
  </p:clrMapOvr>
  <p:transition>
    <p:pull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1238</Words>
  <Application>Microsoft Macintosh PowerPoint</Application>
  <PresentationFormat>On-screen Show (4:3)</PresentationFormat>
  <Paragraphs>181</Paragraphs>
  <Slides>33</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33</vt:i4>
      </vt:variant>
    </vt:vector>
  </HeadingPairs>
  <TitlesOfParts>
    <vt:vector size="48" baseType="lpstr">
      <vt:lpstr>Aharoni</vt:lpstr>
      <vt:lpstr>Aparajita</vt:lpstr>
      <vt:lpstr>Arial</vt:lpstr>
      <vt:lpstr>Arial Black</vt:lpstr>
      <vt:lpstr>Arial Rounded MT Bold</vt:lpstr>
      <vt:lpstr>Berlin Sans FB</vt:lpstr>
      <vt:lpstr>Berlin Sans FB Demi</vt:lpstr>
      <vt:lpstr>Calibri</vt:lpstr>
      <vt:lpstr>Calibri Light</vt:lpstr>
      <vt:lpstr>Elephant</vt:lpstr>
      <vt:lpstr>Footlight MT Light</vt:lpstr>
      <vt:lpstr>Microsoft Sans Serif</vt:lpstr>
      <vt:lpstr>Rockwell Extra Bold</vt:lpstr>
      <vt:lpstr>Times New Roman</vt:lpstr>
      <vt:lpstr>Office Theme</vt:lpstr>
      <vt:lpstr>PowerPoint Presentation</vt:lpstr>
      <vt:lpstr>CASE 1 </vt:lpstr>
      <vt:lpstr>PowerPoint Presentation</vt:lpstr>
      <vt:lpstr>PowerPoint Presentation</vt:lpstr>
      <vt:lpstr>Follow up 1</vt:lpstr>
      <vt:lpstr>PowerPoint Presentation</vt:lpstr>
      <vt:lpstr>PowerPoint Presentation</vt:lpstr>
      <vt:lpstr>Follow up 2</vt:lpstr>
      <vt:lpstr>PowerPoint Presentation</vt:lpstr>
      <vt:lpstr>PowerPoint Presentation</vt:lpstr>
      <vt:lpstr>Follow up 3</vt:lpstr>
      <vt:lpstr> Final Diagnosis   Bacterial meningitis  Neisseria meningitidis                 </vt:lpstr>
      <vt:lpstr>  CASE 2</vt:lpstr>
      <vt:lpstr>PowerPoint Presentation</vt:lpstr>
      <vt:lpstr>PowerPoint Presentation</vt:lpstr>
      <vt:lpstr>Microbiological  Finding</vt:lpstr>
      <vt:lpstr>Microbiological Finding</vt:lpstr>
      <vt:lpstr>Case 3</vt:lpstr>
      <vt:lpstr>CSF Microscopic Appearance</vt:lpstr>
      <vt:lpstr>           Culture on blood agar Alpha-hemolytic colonies            </vt:lpstr>
      <vt:lpstr>PowerPoint Presentation</vt:lpstr>
      <vt:lpstr> Final Diagnosis  Bacterial meningitis  Pneumococcal  Meningitis               </vt:lpstr>
      <vt:lpstr>Case 4</vt:lpstr>
      <vt:lpstr>        Identification of H. influenzae              </vt:lpstr>
      <vt:lpstr>                Final Diagnosis  Bacterial meningitis  Hemophilus  influenzae                       </vt:lpstr>
      <vt:lpstr>        Bacterial meningitis  E. coli              </vt:lpstr>
      <vt:lpstr>  CASE 5</vt:lpstr>
      <vt:lpstr>PowerPoint Presentation</vt:lpstr>
      <vt:lpstr>PowerPoint Presentation</vt:lpstr>
      <vt:lpstr> Bacterial meningitis: Mycobacterium tuberculosis  Microscopic Appearance  Direct Ziel – Neelsen  Stained Smear of a CSF deposit shows Acid – Fast Bacilli  AFB  </vt:lpstr>
      <vt:lpstr>             Culture on Lowenstein – Jensen medium  Colonies  or growth is Rough, Tough and Buff                 </vt:lpstr>
      <vt:lpstr>PowerPoint Presentation</vt:lpstr>
      <vt:lpstr>Final Diagnosis  Bacterial meningitis: Mycobacterium tuberculosis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dc:creator>
  <cp:lastModifiedBy>Khalifa BinKhamis</cp:lastModifiedBy>
  <cp:revision>7</cp:revision>
  <dcterms:created xsi:type="dcterms:W3CDTF">2020-10-25T13:04:51Z</dcterms:created>
  <dcterms:modified xsi:type="dcterms:W3CDTF">2020-10-26T11:28:06Z</dcterms:modified>
</cp:coreProperties>
</file>