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54"/>
  </p:notesMasterIdLst>
  <p:handoutMasterIdLst>
    <p:handoutMasterId r:id="rId55"/>
  </p:handoutMasterIdLst>
  <p:sldIdLst>
    <p:sldId id="256" r:id="rId2"/>
    <p:sldId id="291" r:id="rId3"/>
    <p:sldId id="294" r:id="rId4"/>
    <p:sldId id="296" r:id="rId5"/>
    <p:sldId id="298" r:id="rId6"/>
    <p:sldId id="455" r:id="rId7"/>
    <p:sldId id="456" r:id="rId8"/>
    <p:sldId id="457" r:id="rId9"/>
    <p:sldId id="458" r:id="rId10"/>
    <p:sldId id="459" r:id="rId11"/>
    <p:sldId id="461" r:id="rId12"/>
    <p:sldId id="462" r:id="rId13"/>
    <p:sldId id="463" r:id="rId14"/>
    <p:sldId id="464" r:id="rId15"/>
    <p:sldId id="465" r:id="rId16"/>
    <p:sldId id="500" r:id="rId17"/>
    <p:sldId id="467" r:id="rId18"/>
    <p:sldId id="468" r:id="rId19"/>
    <p:sldId id="469" r:id="rId20"/>
    <p:sldId id="470" r:id="rId21"/>
    <p:sldId id="472" r:id="rId22"/>
    <p:sldId id="473" r:id="rId23"/>
    <p:sldId id="474" r:id="rId24"/>
    <p:sldId id="475" r:id="rId25"/>
    <p:sldId id="501" r:id="rId26"/>
    <p:sldId id="477" r:id="rId27"/>
    <p:sldId id="478" r:id="rId28"/>
    <p:sldId id="479" r:id="rId29"/>
    <p:sldId id="480" r:id="rId30"/>
    <p:sldId id="399" r:id="rId31"/>
    <p:sldId id="400" r:id="rId32"/>
    <p:sldId id="361" r:id="rId33"/>
    <p:sldId id="484" r:id="rId34"/>
    <p:sldId id="485" r:id="rId35"/>
    <p:sldId id="486" r:id="rId36"/>
    <p:sldId id="487" r:id="rId37"/>
    <p:sldId id="411" r:id="rId38"/>
    <p:sldId id="412" r:id="rId39"/>
    <p:sldId id="272" r:id="rId40"/>
    <p:sldId id="422" r:id="rId41"/>
    <p:sldId id="424" r:id="rId42"/>
    <p:sldId id="425" r:id="rId43"/>
    <p:sldId id="443" r:id="rId44"/>
    <p:sldId id="444" r:id="rId45"/>
    <p:sldId id="445" r:id="rId46"/>
    <p:sldId id="446" r:id="rId47"/>
    <p:sldId id="447" r:id="rId48"/>
    <p:sldId id="448" r:id="rId49"/>
    <p:sldId id="449" r:id="rId50"/>
    <p:sldId id="450" r:id="rId51"/>
    <p:sldId id="451" r:id="rId52"/>
    <p:sldId id="45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82" autoAdjust="0"/>
  </p:normalViewPr>
  <p:slideViewPr>
    <p:cSldViewPr>
      <p:cViewPr varScale="1">
        <p:scale>
          <a:sx n="90" d="100"/>
          <a:sy n="90" d="100"/>
        </p:scale>
        <p:origin x="-21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83B237-C304-A743-8F28-D8E62D84C20E}" type="datetimeFigureOut">
              <a:rPr lang="en-US" smtClean="0"/>
              <a:t>8/31/18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4A69A-1427-734E-86EF-2876C160BB2D}" type="slidenum">
              <a:rPr lang="en-US" smtClean="0"/>
              <a:t>‹#›</a:t>
            </a:fld>
            <a:endParaRPr lang="en-US"/>
          </a:p>
        </p:txBody>
      </p:sp>
    </p:spTree>
    <p:extLst>
      <p:ext uri="{BB962C8B-B14F-4D97-AF65-F5344CB8AC3E}">
        <p14:creationId xmlns:p14="http://schemas.microsoft.com/office/powerpoint/2010/main" val="2554761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8/31/18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p14="http://schemas.microsoft.com/office/powerpoint/2010/main" val="2829632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2</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47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3</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4</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smtClean="0"/>
              <a:t>Tissues</a:t>
            </a:r>
            <a:r>
              <a:rPr lang="en-US" baseline="0" dirty="0" smtClean="0"/>
              <a:t> of the CNS has </a:t>
            </a:r>
            <a:r>
              <a:rPr lang="en-US" dirty="0" smtClean="0"/>
              <a:t>two </a:t>
            </a:r>
            <a:r>
              <a:rPr lang="en-US" dirty="0"/>
              <a:t>types of cells.  The neurons </a:t>
            </a:r>
            <a:r>
              <a:rPr lang="en-US" dirty="0" smtClean="0"/>
              <a:t>which conduct </a:t>
            </a:r>
            <a:r>
              <a:rPr lang="en-US" dirty="0"/>
              <a:t>nerve impulses.  Mitosis or cell division cannot take place in neurons so neurons cannot be replaced if they are destroyed.</a:t>
            </a:r>
          </a:p>
          <a:p>
            <a:endParaRPr lang="en-US" dirty="0"/>
          </a:p>
          <a:p>
            <a:r>
              <a:rPr lang="en-US" dirty="0"/>
              <a:t>The neuroglia or glia </a:t>
            </a:r>
            <a:r>
              <a:rPr lang="en-US" dirty="0" smtClean="0"/>
              <a:t>are the </a:t>
            </a:r>
            <a:r>
              <a:rPr lang="en-US" dirty="0"/>
              <a:t>supporting </a:t>
            </a:r>
            <a:r>
              <a:rPr lang="en-US" dirty="0" smtClean="0"/>
              <a:t>cells of </a:t>
            </a:r>
            <a:r>
              <a:rPr lang="en-US" dirty="0"/>
              <a:t>nervous tissue.  The </a:t>
            </a:r>
            <a:r>
              <a:rPr lang="en-US" dirty="0" err="1"/>
              <a:t>neuroglial</a:t>
            </a:r>
            <a:r>
              <a:rPr lang="en-US" dirty="0"/>
              <a:t> cells support, nourish, and protect the neurons.  Mitosis </a:t>
            </a:r>
            <a:r>
              <a:rPr lang="en-US" dirty="0" smtClean="0"/>
              <a:t>takes </a:t>
            </a:r>
            <a:r>
              <a:rPr lang="en-US" dirty="0"/>
              <a:t>place in neuroglia.  </a:t>
            </a:r>
            <a:r>
              <a:rPr lang="en-US" dirty="0" err="1" smtClean="0"/>
              <a:t>Neuroglial</a:t>
            </a:r>
            <a:r>
              <a:rPr lang="en-US" dirty="0" smtClean="0"/>
              <a:t> cells </a:t>
            </a:r>
            <a:r>
              <a:rPr lang="en-US" dirty="0"/>
              <a:t>include astrocytes, </a:t>
            </a:r>
            <a:r>
              <a:rPr lang="en-US" dirty="0" err="1"/>
              <a:t>oligodendrocytes</a:t>
            </a:r>
            <a:r>
              <a:rPr lang="en-US" dirty="0"/>
              <a:t>, and </a:t>
            </a:r>
            <a:r>
              <a:rPr lang="en-US" dirty="0" smtClean="0"/>
              <a:t>microglia.  </a:t>
            </a:r>
            <a:r>
              <a:rPr lang="en-US" dirty="0"/>
              <a:t>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5</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bwMode="auto">
          <a:noFill/>
          <a:ln>
            <a:solidFill>
              <a:srgbClr val="000000"/>
            </a:solidFill>
            <a:miter lim="800000"/>
            <a:headEnd/>
            <a:tailEnd/>
          </a:ln>
        </p:spPr>
      </p:sp>
      <p:sp>
        <p:nvSpPr>
          <p:cNvPr id="600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0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35F686-6083-4CCE-9C64-7C15C865A538}"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a:p>
            <a:pPr>
              <a:spcBef>
                <a:spcPct val="0"/>
              </a:spcBef>
            </a:pPr>
            <a:endParaRPr lang="en-US" dirty="0"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45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11/09/2018</a:t>
            </a:r>
            <a:endParaRPr lang="en-US"/>
          </a:p>
        </p:txBody>
      </p:sp>
      <p:sp>
        <p:nvSpPr>
          <p:cNvPr id="8" name="Slide Number Placeholder 7"/>
          <p:cNvSpPr>
            <a:spLocks noGrp="1"/>
          </p:cNvSpPr>
          <p:nvPr>
            <p:ph type="sldNum" sz="quarter" idx="11"/>
          </p:nvPr>
        </p:nvSpPr>
        <p:spPr/>
        <p:txBody>
          <a:bodyPr/>
          <a:lstStyle/>
          <a:p>
            <a:fld id="{4C956F4E-4AEA-4A98-95C2-596473DBB59D}"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CNS Block</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11/09/2018</a:t>
            </a:r>
            <a:endParaRPr lang="en-US"/>
          </a:p>
        </p:txBody>
      </p:sp>
      <p:sp>
        <p:nvSpPr>
          <p:cNvPr id="8" name="Footer Placeholder 7"/>
          <p:cNvSpPr>
            <a:spLocks noGrp="1"/>
          </p:cNvSpPr>
          <p:nvPr>
            <p:ph type="ftr" sz="quarter" idx="11"/>
          </p:nvPr>
        </p:nvSpPr>
        <p:spPr/>
        <p:txBody>
          <a:bodyPr/>
          <a:lstStyle/>
          <a:p>
            <a:r>
              <a:rPr lang="en-US" smtClean="0"/>
              <a:t>CNS Block</a:t>
            </a:r>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11/09/2018</a:t>
            </a:r>
            <a:endParaRPr lang="en-US"/>
          </a:p>
        </p:txBody>
      </p:sp>
      <p:sp>
        <p:nvSpPr>
          <p:cNvPr id="6" name="Footer Placeholder 5"/>
          <p:cNvSpPr>
            <a:spLocks noGrp="1"/>
          </p:cNvSpPr>
          <p:nvPr>
            <p:ph type="ftr" sz="quarter" idx="11"/>
          </p:nvPr>
        </p:nvSpPr>
        <p:spPr/>
        <p:txBody>
          <a:bodyPr/>
          <a:lstStyle/>
          <a:p>
            <a:r>
              <a:rPr lang="en-US" smtClean="0"/>
              <a:t>CNS Block</a:t>
            </a:r>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t>11/09/2018</a:t>
            </a: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CNS Block</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956F4E-4AEA-4A98-95C2-596473DBB59D}"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normAutofit/>
          </a:bodyPr>
          <a:lstStyle/>
          <a:p>
            <a:r>
              <a:rPr lang="en-US" sz="4000" dirty="0" smtClean="0">
                <a:solidFill>
                  <a:schemeClr val="accent1">
                    <a:lumMod val="75000"/>
                  </a:schemeClr>
                </a:solidFill>
              </a:rPr>
              <a:t>Central nervous system block          Neuropathology practical</a:t>
            </a:r>
            <a:endParaRPr lang="en-US" sz="4000" dirty="0">
              <a:solidFill>
                <a:schemeClr val="accent1">
                  <a:lumMod val="75000"/>
                </a:schemeClr>
              </a:solidFill>
            </a:endParaRPr>
          </a:p>
        </p:txBody>
      </p:sp>
      <p:sp>
        <p:nvSpPr>
          <p:cNvPr id="3" name="Subtitle 2"/>
          <p:cNvSpPr>
            <a:spLocks noGrp="1"/>
          </p:cNvSpPr>
          <p:nvPr>
            <p:ph type="subTitle" idx="1"/>
          </p:nvPr>
        </p:nvSpPr>
        <p:spPr/>
        <p:txBody>
          <a:bodyPr>
            <a:normAutofit fontScale="92500"/>
          </a:bodyPr>
          <a:lstStyle/>
          <a:p>
            <a:r>
              <a:rPr lang="en-US" dirty="0"/>
              <a:t>Dr. Maria A. Arafah</a:t>
            </a:r>
          </a:p>
          <a:p>
            <a:r>
              <a:rPr lang="en-US" dirty="0"/>
              <a:t>Assistant Professor – Department of Pathology</a:t>
            </a:r>
          </a:p>
          <a:p>
            <a:r>
              <a:rPr lang="en-US" sz="1600" dirty="0"/>
              <a:t>http://</a:t>
            </a:r>
            <a:r>
              <a:rPr lang="en-US" sz="1600" dirty="0" err="1"/>
              <a:t>fac.ksu.edu.sa</a:t>
            </a:r>
            <a:r>
              <a:rPr lang="en-US" sz="1600" dirty="0"/>
              <a:t>/</a:t>
            </a:r>
            <a:r>
              <a:rPr lang="en-US" sz="1600" dirty="0" err="1"/>
              <a:t>mariaarafah</a:t>
            </a:r>
            <a:r>
              <a:rPr lang="en-US" sz="1600" dirty="0"/>
              <a:t>/courses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Box 3"/>
          <p:cNvSpPr txBox="1">
            <a:spLocks noChangeArrowheads="1"/>
          </p:cNvSpPr>
          <p:nvPr/>
        </p:nvSpPr>
        <p:spPr bwMode="auto">
          <a:xfrm>
            <a:off x="214313" y="1963738"/>
            <a:ext cx="8572500" cy="2677656"/>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400">
                <a:solidFill>
                  <a:srgbClr val="000000"/>
                </a:solidFill>
                <a:latin typeface="+mj-lt"/>
              </a:defRPr>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dirty="0"/>
              <a:t>Sections show:</a:t>
            </a:r>
          </a:p>
          <a:p>
            <a:endParaRPr lang="en-US" dirty="0"/>
          </a:p>
          <a:p>
            <a:pPr lvl="1"/>
            <a:r>
              <a:rPr lang="en-US" sz="2400" dirty="0">
                <a:solidFill>
                  <a:srgbClr val="000000"/>
                </a:solidFill>
              </a:rPr>
              <a:t>Whorls of </a:t>
            </a:r>
            <a:r>
              <a:rPr lang="en-US" sz="2400" dirty="0" err="1">
                <a:solidFill>
                  <a:srgbClr val="000000"/>
                </a:solidFill>
              </a:rPr>
              <a:t>fibrocellular</a:t>
            </a:r>
            <a:r>
              <a:rPr lang="en-US" sz="2400" dirty="0">
                <a:solidFill>
                  <a:srgbClr val="000000"/>
                </a:solidFill>
              </a:rPr>
              <a:t> tissue.</a:t>
            </a:r>
          </a:p>
          <a:p>
            <a:endParaRPr lang="en-US" dirty="0"/>
          </a:p>
          <a:p>
            <a:pPr lvl="1"/>
            <a:r>
              <a:rPr lang="en-US" sz="2400" dirty="0">
                <a:solidFill>
                  <a:srgbClr val="000000"/>
                </a:solidFill>
              </a:rPr>
              <a:t>Cells are oval, spindle shape or elongated and lack mitosis.</a:t>
            </a:r>
          </a:p>
          <a:p>
            <a:endParaRPr lang="en-US" dirty="0"/>
          </a:p>
          <a:p>
            <a:pPr lvl="1"/>
            <a:r>
              <a:rPr lang="en-US" sz="2400" dirty="0" err="1">
                <a:solidFill>
                  <a:srgbClr val="000000"/>
                </a:solidFill>
              </a:rPr>
              <a:t>Psammoma</a:t>
            </a:r>
            <a:r>
              <a:rPr lang="en-US" sz="2400" dirty="0">
                <a:solidFill>
                  <a:srgbClr val="000000"/>
                </a:solidFill>
              </a:rPr>
              <a:t> bodies (spherical calcified particles).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10</a:t>
            </a:fld>
            <a:endParaRPr lang="en-US"/>
          </a:p>
        </p:txBody>
      </p:sp>
      <p:sp>
        <p:nvSpPr>
          <p:cNvPr id="9"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500" dirty="0" smtClean="0">
                <a:solidFill>
                  <a:schemeClr val="accent1">
                    <a:satMod val="150000"/>
                  </a:schemeClr>
                </a:solidFill>
                <a:latin typeface="Franklin Gothic Demi" pitchFamily="34" charset="0"/>
                <a:ea typeface="+mj-ea"/>
                <a:cs typeface="+mj-cs"/>
              </a:rPr>
              <a:t> </a:t>
            </a:r>
            <a:r>
              <a:rPr lang="en-US" sz="3500" dirty="0" smtClean="0">
                <a:solidFill>
                  <a:schemeClr val="tx2"/>
                </a:solidFill>
                <a:effectLst>
                  <a:outerShdw blurRad="63500" dist="38100" dir="5400000" algn="t" rotWithShape="0">
                    <a:prstClr val="black">
                      <a:alpha val="25000"/>
                    </a:prstClr>
                  </a:outerShdw>
                </a:effectLst>
                <a:ea typeface="+mj-ea"/>
                <a:cs typeface="+mj-cs"/>
              </a:rPr>
              <a:t>Meningioma (Dura</a:t>
            </a:r>
            <a:r>
              <a:rPr lang="en-US" sz="3500" dirty="0">
                <a:solidFill>
                  <a:schemeClr val="tx2"/>
                </a:solidFill>
                <a:effectLst>
                  <a:outerShdw blurRad="63500" dist="38100" dir="5400000" algn="t" rotWithShape="0">
                    <a:prstClr val="black">
                      <a:alpha val="25000"/>
                    </a:prstClr>
                  </a:outerShdw>
                </a:effectLst>
                <a:ea typeface="+mj-ea"/>
                <a:cs typeface="+mj-cs"/>
              </a:rPr>
              <a:t>-brain)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solidFill>
                <a:srgbClr val="000000"/>
              </a:solidFill>
            </a:endParaRPr>
          </a:p>
          <a:p>
            <a:r>
              <a:rPr lang="en-US" dirty="0" smtClean="0">
                <a:solidFill>
                  <a:srgbClr val="000000"/>
                </a:solidFill>
              </a:rPr>
              <a:t>A 55 years old man complains of a headache for the last 2 months. Brain MRI reveals a 3 cm frontal intra-parenchymal space occupying lesion with a rim enhancement on contrast studies.</a:t>
            </a:r>
          </a:p>
          <a:p>
            <a:endParaRPr lang="en-US" dirty="0">
              <a:solidFill>
                <a:srgbClr val="000000"/>
              </a:solidFill>
            </a:endParaRPr>
          </a:p>
          <a:p>
            <a:r>
              <a:rPr lang="en-US" dirty="0" smtClean="0">
                <a:solidFill>
                  <a:srgbClr val="000000"/>
                </a:solidFill>
              </a:rPr>
              <a:t>What 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12</a:t>
            </a:fld>
            <a:endParaRPr lang="en-US"/>
          </a:p>
        </p:txBody>
      </p:sp>
      <p:sp>
        <p:nvSpPr>
          <p:cNvPr id="7" name="Title 1"/>
          <p:cNvSpPr>
            <a:spLocks noGrp="1"/>
          </p:cNvSpPr>
          <p:nvPr>
            <p:ph type="title"/>
          </p:nvPr>
        </p:nvSpPr>
        <p:spPr>
          <a:xfrm>
            <a:off x="457200" y="0"/>
            <a:ext cx="8229600" cy="1600200"/>
          </a:xfrm>
        </p:spPr>
        <p:txBody>
          <a:bodyPr/>
          <a:lstStyle/>
          <a:p>
            <a:r>
              <a:rPr lang="en-US" dirty="0" smtClean="0"/>
              <a:t>Case 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24128" y="1916832"/>
            <a:ext cx="3123902" cy="327719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dirty="0" smtClean="0">
                <a:latin typeface="LM Typewriter Proportional 10pt" charset="0"/>
                <a:ea typeface="LM Typewriter Proportional 10pt" charset="0"/>
                <a:cs typeface="LM Typewriter Proportional 10pt" charset="0"/>
                <a:sym typeface="LM Typewriter Proportional 10pt" charset="0"/>
              </a:rPr>
              <a:t>tomographic scan </a:t>
            </a:r>
            <a:r>
              <a:rPr lang="en-US" sz="2000" dirty="0">
                <a:latin typeface="LM Typewriter Proportional 10pt" charset="0"/>
                <a:ea typeface="LM Typewriter Proportional 10pt" charset="0"/>
                <a:cs typeface="LM Typewriter Proportional 10pt" charset="0"/>
                <a:sym typeface="LM Typewriter Proportional 10pt" charset="0"/>
              </a:rPr>
              <a:t>of a large tumor in the cerebral hemisphere showing signal enhancement with contrast material and pronounced </a:t>
            </a:r>
            <a:r>
              <a:rPr lang="en-US" sz="2000" dirty="0" err="1">
                <a:latin typeface="LM Typewriter Proportional 10pt" charset="0"/>
                <a:ea typeface="LM Typewriter Proportional 10pt" charset="0"/>
                <a:cs typeface="LM Typewriter Proportional 10pt" charset="0"/>
                <a:sym typeface="LM Typewriter Proportional 10pt" charset="0"/>
              </a:rPr>
              <a:t>peritumoral</a:t>
            </a:r>
            <a:r>
              <a:rPr lang="en-US" sz="2000"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rotWithShape="1">
          <a:blip r:embed="rId2" cstate="print"/>
          <a:srcRect r="68" b="5482"/>
          <a:stretch/>
        </p:blipFill>
        <p:spPr bwMode="auto">
          <a:xfrm>
            <a:off x="395536" y="548680"/>
            <a:ext cx="4836583" cy="5722386"/>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13</a:t>
            </a:fld>
            <a:endParaRPr lang="en-US"/>
          </a:p>
        </p:txBody>
      </p:sp>
      <p:sp>
        <p:nvSpPr>
          <p:cNvPr id="7" name="Title 1"/>
          <p:cNvSpPr>
            <a:spLocks noGrp="1"/>
          </p:cNvSpPr>
          <p:nvPr>
            <p:ph type="title"/>
          </p:nvPr>
        </p:nvSpPr>
        <p:spPr>
          <a:xfrm>
            <a:off x="5076056" y="-243408"/>
            <a:ext cx="4067944" cy="1600200"/>
          </a:xfrm>
        </p:spPr>
        <p:txBody>
          <a:bodyPr/>
          <a:lstStyle/>
          <a:p>
            <a:r>
              <a:rPr lang="en-US" dirty="0" smtClean="0"/>
              <a:t>Case 2</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5724128" y="2996952"/>
            <a:ext cx="2788920" cy="134874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smtClean="0">
                <a:latin typeface="LM Typewriter Proportional 10pt" charset="0"/>
                <a:ea typeface="LM Typewriter Proportional 10pt" charset="0"/>
                <a:cs typeface="LM Typewriter Proportional 10pt" charset="0"/>
                <a:sym typeface="LM Typewriter Proportional 10pt" charset="0"/>
              </a:rPr>
              <a:t>Glioblastoma </a:t>
            </a:r>
            <a:r>
              <a:rPr lang="en-US" sz="2000" dirty="0">
                <a:latin typeface="LM Typewriter Proportional 10pt" charset="0"/>
                <a:ea typeface="LM Typewriter Proportional 10pt" charset="0"/>
                <a:cs typeface="LM Typewriter Proportional 10pt" charset="0"/>
                <a:sym typeface="LM Typewriter Proportional 10pt" charset="0"/>
              </a:rPr>
              <a:t>multiforme appearing as a necrotic, </a:t>
            </a:r>
            <a:r>
              <a:rPr lang="en-US" sz="2000" dirty="0" smtClean="0">
                <a:latin typeface="LM Typewriter Proportional 10pt" charset="0"/>
                <a:ea typeface="LM Typewriter Proportional 10pt" charset="0"/>
                <a:cs typeface="LM Typewriter Proportional 10pt" charset="0"/>
                <a:sym typeface="LM Typewriter Proportional 10pt" charset="0"/>
              </a:rPr>
              <a:t>hemorrhagic and </a:t>
            </a:r>
            <a:r>
              <a:rPr lang="en-US" sz="2000" dirty="0">
                <a:latin typeface="LM Typewriter Proportional 10pt" charset="0"/>
                <a:ea typeface="LM Typewriter Proportional 10pt" charset="0"/>
                <a:cs typeface="LM Typewriter Proportional 10pt" charset="0"/>
                <a:sym typeface="LM Typewriter Proportional 10pt" charset="0"/>
              </a:rPr>
              <a:t>infiltrating mass.</a:t>
            </a:r>
          </a:p>
        </p:txBody>
      </p:sp>
      <p:pic>
        <p:nvPicPr>
          <p:cNvPr id="250882" name="Picture 2"/>
          <p:cNvPicPr>
            <a:picLocks noChangeAspect="1" noChangeArrowheads="1"/>
          </p:cNvPicPr>
          <p:nvPr/>
        </p:nvPicPr>
        <p:blipFill rotWithShape="1">
          <a:blip r:embed="rId2" cstate="print"/>
          <a:srcRect l="1" r="-262" b="5671"/>
          <a:stretch/>
        </p:blipFill>
        <p:spPr bwMode="auto">
          <a:xfrm>
            <a:off x="467544" y="620688"/>
            <a:ext cx="4714140" cy="5719558"/>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14</a:t>
            </a:fld>
            <a:endParaRPr lang="en-US"/>
          </a:p>
        </p:txBody>
      </p:sp>
      <p:sp>
        <p:nvSpPr>
          <p:cNvPr id="7" name="Title 1"/>
          <p:cNvSpPr>
            <a:spLocks noGrp="1"/>
          </p:cNvSpPr>
          <p:nvPr>
            <p:ph type="title"/>
          </p:nvPr>
        </p:nvSpPr>
        <p:spPr>
          <a:xfrm>
            <a:off x="5076056" y="-243408"/>
            <a:ext cx="4067944" cy="1600200"/>
          </a:xfrm>
        </p:spPr>
        <p:txBody>
          <a:bodyPr/>
          <a:lstStyle/>
          <a:p>
            <a:r>
              <a:rPr lang="en-US" dirty="0" smtClean="0"/>
              <a:t>Case 2</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rotWithShape="1">
          <a:blip r:embed="rId2" cstate="print"/>
          <a:srcRect l="-1" r="-346" b="7125"/>
          <a:stretch/>
        </p:blipFill>
        <p:spPr bwMode="auto">
          <a:xfrm>
            <a:off x="1331640" y="1124744"/>
            <a:ext cx="6468816" cy="4685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4978" name="Rectangle 2"/>
          <p:cNvSpPr>
            <a:spLocks/>
          </p:cNvSpPr>
          <p:nvPr/>
        </p:nvSpPr>
        <p:spPr bwMode="auto">
          <a:xfrm>
            <a:off x="0" y="5661248"/>
            <a:ext cx="9144000" cy="102870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err="1" smtClean="0">
                <a:latin typeface="LM Typewriter Proportional 10pt" charset="0"/>
                <a:ea typeface="LM Typewriter Proportional 10pt" charset="0"/>
                <a:cs typeface="LM Typewriter Proportional 10pt" charset="0"/>
                <a:sym typeface="LM Typewriter Proportional 10pt" charset="0"/>
              </a:rPr>
              <a:t>Glioblastoma</a:t>
            </a:r>
            <a:r>
              <a:rPr lang="en-US" dirty="0" smtClean="0">
                <a:latin typeface="LM Typewriter Proportional 10pt" charset="0"/>
                <a:ea typeface="LM Typewriter Proportional 10pt" charset="0"/>
                <a:cs typeface="LM Typewriter Proportional 10pt" charset="0"/>
                <a:sym typeface="LM Typewriter Proportional 10pt" charset="0"/>
              </a:rPr>
              <a:t>: Foci </a:t>
            </a:r>
            <a:r>
              <a:rPr lang="en-US" dirty="0">
                <a:latin typeface="LM Typewriter Proportional 10pt" charset="0"/>
                <a:ea typeface="LM Typewriter Proportional 10pt" charset="0"/>
                <a:cs typeface="LM Typewriter Proportional 10pt" charset="0"/>
                <a:sym typeface="LM Typewriter Proportional 10pt" charset="0"/>
              </a:rPr>
              <a:t>of necrosis with pseudopalisading of malignant nuclei.  </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dirty="0" smtClean="0"/>
              <a:t>CNS Block</a:t>
            </a:r>
            <a:endParaRPr lang="en-US" dirty="0"/>
          </a:p>
        </p:txBody>
      </p:sp>
      <p:sp>
        <p:nvSpPr>
          <p:cNvPr id="4" name="Slide Number Placeholder 3"/>
          <p:cNvSpPr>
            <a:spLocks noGrp="1"/>
          </p:cNvSpPr>
          <p:nvPr>
            <p:ph type="sldNum" sz="quarter" idx="12"/>
          </p:nvPr>
        </p:nvSpPr>
        <p:spPr/>
        <p:txBody>
          <a:bodyPr/>
          <a:lstStyle/>
          <a:p>
            <a:fld id="{4C956F4E-4AEA-4A98-95C2-596473DBB59D}" type="slidenum">
              <a:rPr lang="en-US" smtClean="0"/>
              <a:pPr/>
              <a:t>15</a:t>
            </a:fld>
            <a:endParaRPr lang="en-US"/>
          </a:p>
        </p:txBody>
      </p:sp>
      <p:sp>
        <p:nvSpPr>
          <p:cNvPr id="7" name="Title 1"/>
          <p:cNvSpPr>
            <a:spLocks noGrp="1"/>
          </p:cNvSpPr>
          <p:nvPr>
            <p:ph type="title"/>
          </p:nvPr>
        </p:nvSpPr>
        <p:spPr>
          <a:xfrm>
            <a:off x="0" y="0"/>
            <a:ext cx="9144000" cy="1124744"/>
          </a:xfrm>
        </p:spPr>
        <p:txBody>
          <a:bodyPr/>
          <a:lstStyle/>
          <a:p>
            <a:r>
              <a:rPr lang="en-US" dirty="0" smtClean="0"/>
              <a:t>Case 2</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05264"/>
            <a:ext cx="9144000" cy="748680"/>
          </a:xfrm>
        </p:spPr>
        <p:txBody>
          <a:bodyPr>
            <a:normAutofit/>
          </a:bodyPr>
          <a:lstStyle/>
          <a:p>
            <a:pPr marL="0" indent="0">
              <a:buNone/>
            </a:pPr>
            <a:r>
              <a:rPr lang="en-US" sz="1800" dirty="0" err="1" smtClean="0">
                <a:solidFill>
                  <a:schemeClr val="tx1"/>
                </a:solidFill>
                <a:latin typeface="LM Typewriter Proportional 10pt" charset="0"/>
                <a:ea typeface="LM Typewriter Proportional 10pt" charset="0"/>
                <a:cs typeface="LM Typewriter Proportional 10pt" charset="0"/>
              </a:rPr>
              <a:t>Glioblastom</a:t>
            </a:r>
            <a:r>
              <a:rPr lang="en-US" sz="1800" dirty="0" smtClean="0">
                <a:solidFill>
                  <a:schemeClr val="tx1"/>
                </a:solidFill>
                <a:latin typeface="LM Typewriter Proportional 10pt" charset="0"/>
                <a:ea typeface="LM Typewriter Proportional 10pt" charset="0"/>
                <a:cs typeface="LM Typewriter Proportional 10pt" charset="0"/>
              </a:rPr>
              <a:t>: Foci </a:t>
            </a:r>
            <a:r>
              <a:rPr lang="en-US" sz="1800" dirty="0">
                <a:solidFill>
                  <a:schemeClr val="tx1"/>
                </a:solidFill>
                <a:latin typeface="LM Typewriter Proportional 10pt" charset="0"/>
                <a:ea typeface="LM Typewriter Proportional 10pt" charset="0"/>
                <a:cs typeface="LM Typewriter Proportional 10pt" charset="0"/>
              </a:rPr>
              <a:t>of necrosis with </a:t>
            </a:r>
            <a:r>
              <a:rPr lang="en-US" sz="1800" dirty="0" err="1">
                <a:solidFill>
                  <a:schemeClr val="tx1"/>
                </a:solidFill>
                <a:latin typeface="LM Typewriter Proportional 10pt" charset="0"/>
                <a:ea typeface="LM Typewriter Proportional 10pt" charset="0"/>
                <a:cs typeface="LM Typewriter Proportional 10pt" charset="0"/>
              </a:rPr>
              <a:t>pseudopalisading</a:t>
            </a:r>
            <a:r>
              <a:rPr lang="en-US" sz="1800" dirty="0">
                <a:solidFill>
                  <a:schemeClr val="tx1"/>
                </a:solidFill>
                <a:latin typeface="LM Typewriter Proportional 10pt" charset="0"/>
                <a:ea typeface="LM Typewriter Proportional 10pt" charset="0"/>
                <a:cs typeface="LM Typewriter Proportional 10pt" charset="0"/>
              </a:rPr>
              <a:t> of malignant nuclei and endothelial cell proliferation</a:t>
            </a:r>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691680" y="1124744"/>
            <a:ext cx="5770658" cy="4608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16</a:t>
            </a:fld>
            <a:endParaRPr lang="en-US"/>
          </a:p>
        </p:txBody>
      </p:sp>
      <p:sp>
        <p:nvSpPr>
          <p:cNvPr id="9" name="Title 1"/>
          <p:cNvSpPr txBox="1">
            <a:spLocks/>
          </p:cNvSpPr>
          <p:nvPr/>
        </p:nvSpPr>
        <p:spPr>
          <a:xfrm>
            <a:off x="0" y="0"/>
            <a:ext cx="9144000" cy="112474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rmAutofit/>
          </a:bodyPr>
          <a:lstStyle/>
          <a:p>
            <a:pPr marL="0" indent="0">
              <a:buNone/>
            </a:pPr>
            <a:endParaRPr lang="en-US" dirty="0">
              <a:solidFill>
                <a:srgbClr val="000000"/>
              </a:solidFill>
            </a:endParaRPr>
          </a:p>
          <a:p>
            <a:r>
              <a:rPr lang="en-US" dirty="0">
                <a:solidFill>
                  <a:srgbClr val="000000"/>
                </a:solidFill>
              </a:rPr>
              <a:t>A 27 years old woman presents with a sudden onset of right sided blindness and weakness in her left leg. There is no history of trauma. However, she experienced a similar episode 8 months ago and was diagnosed as aseptic meningitis.                                                 </a:t>
            </a: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18</a:t>
            </a:fld>
            <a:endParaRPr lang="en-US"/>
          </a:p>
        </p:txBody>
      </p:sp>
      <p:sp>
        <p:nvSpPr>
          <p:cNvPr id="10" name="Title 1"/>
          <p:cNvSpPr>
            <a:spLocks noGrp="1"/>
          </p:cNvSpPr>
          <p:nvPr>
            <p:ph type="title"/>
          </p:nvPr>
        </p:nvSpPr>
        <p:spPr>
          <a:xfrm>
            <a:off x="457200" y="0"/>
            <a:ext cx="8229600" cy="1600200"/>
          </a:xfrm>
        </p:spPr>
        <p:txBody>
          <a:bodyPr/>
          <a:lstStyle/>
          <a:p>
            <a:r>
              <a:rPr lang="en-US" dirty="0" smtClean="0"/>
              <a:t>Case 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rotWithShape="1">
          <a:blip r:embed="rId2" cstate="print"/>
          <a:srcRect r="-1789" b="4596"/>
          <a:stretch/>
        </p:blipFill>
        <p:spPr bwMode="auto">
          <a:xfrm>
            <a:off x="539552" y="260648"/>
            <a:ext cx="4598529" cy="6155690"/>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2780928"/>
            <a:ext cx="2788920" cy="16687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19</a:t>
            </a:fld>
            <a:endParaRPr lang="en-US"/>
          </a:p>
        </p:txBody>
      </p:sp>
      <p:sp>
        <p:nvSpPr>
          <p:cNvPr id="8" name="Title 1"/>
          <p:cNvSpPr>
            <a:spLocks noGrp="1"/>
          </p:cNvSpPr>
          <p:nvPr>
            <p:ph type="title"/>
          </p:nvPr>
        </p:nvSpPr>
        <p:spPr>
          <a:xfrm>
            <a:off x="5076056" y="-243408"/>
            <a:ext cx="4067944" cy="1600200"/>
          </a:xfrm>
        </p:spPr>
        <p:txBody>
          <a:bodyPr/>
          <a:lstStyle/>
          <a:p>
            <a:r>
              <a:rPr lang="en-US" dirty="0" smtClean="0"/>
              <a:t>Case 3</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0" y="-5184"/>
            <a:ext cx="9144000" cy="1447800"/>
          </a:xfrm>
        </p:spPr>
        <p:txBody>
          <a:bodyPr>
            <a:normAutofit/>
          </a:bodyPr>
          <a:lstStyle/>
          <a:p>
            <a:r>
              <a:rPr lang="en-US" sz="4000" dirty="0" smtClean="0"/>
              <a:t>Cerebrum, Cerebellum and Brain Stem</a:t>
            </a:r>
            <a:endParaRPr lang="en-US" sz="2000" dirty="0"/>
          </a:p>
        </p:txBody>
      </p:sp>
      <p:pic>
        <p:nvPicPr>
          <p:cNvPr id="181254" name="Picture 6" descr="brain7"/>
          <p:cNvPicPr>
            <a:picLocks noGrp="1" noChangeAspect="1" noChangeArrowheads="1"/>
          </p:cNvPicPr>
          <p:nvPr>
            <p:ph idx="1"/>
          </p:nvPr>
        </p:nvPicPr>
        <p:blipFill>
          <a:blip r:embed="rId3" cstate="print"/>
          <a:srcRect t="11658" b="11658"/>
          <a:stretch>
            <a:fillRect/>
          </a:stretch>
        </p:blipFill>
        <p:spPr>
          <a:xfrm>
            <a:off x="467544" y="1700808"/>
            <a:ext cx="8229600" cy="4525963"/>
          </a:xfrm>
          <a:noFill/>
          <a:ln/>
        </p:spPr>
      </p:pic>
      <p:sp>
        <p:nvSpPr>
          <p:cNvPr id="14" name="Slide Number Placeholder 5"/>
          <p:cNvSpPr>
            <a:spLocks noGrp="1"/>
          </p:cNvSpPr>
          <p:nvPr>
            <p:ph type="sldNum" sz="quarter" idx="12"/>
          </p:nvPr>
        </p:nvSpPr>
        <p:spPr/>
        <p:txBody>
          <a:bodyPr/>
          <a:lstStyle/>
          <a:p>
            <a:fld id="{9A4F0AF8-56D6-439F-B50E-EC0BA181D4E9}" type="slidenum">
              <a:rPr lang="en-US"/>
              <a:pPr/>
              <a:t>2</a:t>
            </a:fld>
            <a:endParaRPr lang="en-US"/>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3" name="Date Placeholder 2"/>
          <p:cNvSpPr>
            <a:spLocks noGrp="1"/>
          </p:cNvSpPr>
          <p:nvPr>
            <p:ph type="dt" sz="half" idx="10"/>
          </p:nvPr>
        </p:nvSpPr>
        <p:spPr/>
        <p:txBody>
          <a:bodyPr/>
          <a:lstStyle/>
          <a:p>
            <a:r>
              <a:rPr lang="en-US" smtClean="0"/>
              <a:t>11/09/2018</a:t>
            </a:r>
            <a:endParaRPr lang="en-US"/>
          </a:p>
        </p:txBody>
      </p:sp>
      <p:sp>
        <p:nvSpPr>
          <p:cNvPr id="4" name="Footer Placeholder 3"/>
          <p:cNvSpPr>
            <a:spLocks noGrp="1"/>
          </p:cNvSpPr>
          <p:nvPr>
            <p:ph type="ftr" sz="quarter" idx="11"/>
          </p:nvPr>
        </p:nvSpPr>
        <p:spPr/>
        <p:txBody>
          <a:bodyPr/>
          <a:lstStyle/>
          <a:p>
            <a:r>
              <a:rPr lang="en-US" smtClean="0"/>
              <a:t>CNS Block</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rotWithShape="1">
          <a:blip r:embed="rId2" cstate="print"/>
          <a:srcRect r="1029" b="5156"/>
          <a:stretch/>
        </p:blipFill>
        <p:spPr bwMode="auto">
          <a:xfrm>
            <a:off x="179512" y="1196752"/>
            <a:ext cx="6783352" cy="5192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22" name="Rectangle 2"/>
          <p:cNvSpPr>
            <a:spLocks/>
          </p:cNvSpPr>
          <p:nvPr/>
        </p:nvSpPr>
        <p:spPr bwMode="auto">
          <a:xfrm>
            <a:off x="7164288" y="1484784"/>
            <a:ext cx="1840230" cy="460629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dirty="0">
                <a:latin typeface="LM Typewriter Proportional 10pt" charset="0"/>
                <a:ea typeface="LM Typewriter Proportional 10pt" charset="0"/>
                <a:cs typeface="LM Typewriter Proportional 10pt" charset="0"/>
                <a:sym typeface="LM Typewriter Proportional 10pt" charset="0"/>
              </a:rPr>
              <a:t>Multiple </a:t>
            </a:r>
            <a:r>
              <a:rPr lang="en-US" sz="1400" dirty="0" smtClean="0">
                <a:latin typeface="LM Typewriter Proportional 10pt" charset="0"/>
                <a:ea typeface="LM Typewriter Proportional 10pt" charset="0"/>
                <a:cs typeface="LM Typewriter Proportional 10pt" charset="0"/>
                <a:sym typeface="LM Typewriter Proportional 10pt" charset="0"/>
              </a:rPr>
              <a:t>sclerosis.</a:t>
            </a:r>
          </a:p>
          <a:p>
            <a:endParaRPr lang="en-US" sz="1400" dirty="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A</a:t>
            </a:r>
            <a:r>
              <a:rPr lang="en-US" sz="1400" dirty="0">
                <a:latin typeface="LM Typewriter Proportional 10pt" charset="0"/>
                <a:ea typeface="LM Typewriter Proportional 10pt" charset="0"/>
                <a:cs typeface="LM Typewriter Proportional 10pt" charset="0"/>
                <a:sym typeface="LM Typewriter Proportional 10pt" charset="0"/>
              </a:rPr>
              <a:t>, Unstained regions of demyelination (MS plaques) around the fourth ventricle (</a:t>
            </a:r>
            <a:r>
              <a:rPr lang="en-US" sz="1400" dirty="0" err="1">
                <a:latin typeface="LM Typewriter Proportional 10pt" charset="0"/>
                <a:ea typeface="LM Typewriter Proportional 10pt" charset="0"/>
                <a:cs typeface="LM Typewriter Proportional 10pt" charset="0"/>
                <a:sym typeface="LM Typewriter Proportional 10pt" charset="0"/>
              </a:rPr>
              <a:t>Luxol</a:t>
            </a:r>
            <a:r>
              <a:rPr lang="en-US" sz="1400" dirty="0">
                <a:latin typeface="LM Typewriter Proportional 10pt" charset="0"/>
                <a:ea typeface="LM Typewriter Proportional 10pt" charset="0"/>
                <a:cs typeface="LM Typewriter Proportional 10pt" charset="0"/>
                <a:sym typeface="LM Typewriter Proportional 10pt" charset="0"/>
              </a:rPr>
              <a:t> fast blue PAS stain for myelin)</a:t>
            </a:r>
            <a:r>
              <a:rPr lang="en-US" sz="1400" dirty="0" smtClean="0">
                <a:latin typeface="LM Typewriter Proportional 10pt" charset="0"/>
                <a:ea typeface="LM Typewriter Proportional 10pt" charset="0"/>
                <a:cs typeface="LM Typewriter Proportional 10pt" charset="0"/>
                <a:sym typeface="LM Typewriter Proportional 10pt" charset="0"/>
              </a:rPr>
              <a:t>.</a:t>
            </a:r>
          </a:p>
          <a:p>
            <a:endParaRPr lang="en-US" sz="1400" dirty="0" smtClean="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B</a:t>
            </a:r>
            <a:r>
              <a:rPr lang="en-US" sz="1400" dirty="0">
                <a:latin typeface="LM Typewriter Proportional 10pt" charset="0"/>
                <a:ea typeface="LM Typewriter Proportional 10pt" charset="0"/>
                <a:cs typeface="LM Typewriter Proportional 10pt" charset="0"/>
                <a:sym typeface="LM Typewriter Proportional 10pt" charset="0"/>
              </a:rPr>
              <a:t>, Myelin-stained section shows the sharp edge of a demyelinated plaque and perivascular lymphocytic cuffs. </a:t>
            </a:r>
          </a:p>
          <a:p>
            <a:endParaRPr lang="en-US" sz="1400" dirty="0" smtClean="0">
              <a:latin typeface="LM Typewriter Proportional 10pt" charset="0"/>
              <a:ea typeface="LM Typewriter Proportional 10pt" charset="0"/>
              <a:cs typeface="LM Typewriter Proportional 10pt" charset="0"/>
              <a:sym typeface="LM Typewriter Proportional 10pt" charset="0"/>
            </a:endParaRPr>
          </a:p>
          <a:p>
            <a:r>
              <a:rPr lang="en-US" sz="1400" dirty="0" smtClean="0">
                <a:latin typeface="LM Typewriter Proportional 10pt" charset="0"/>
                <a:ea typeface="LM Typewriter Proportional 10pt" charset="0"/>
                <a:cs typeface="LM Typewriter Proportional 10pt" charset="0"/>
                <a:sym typeface="LM Typewriter Proportional 10pt" charset="0"/>
              </a:rPr>
              <a:t>C</a:t>
            </a:r>
            <a:r>
              <a:rPr lang="en-US" sz="1400" dirty="0">
                <a:latin typeface="LM Typewriter Proportional 10pt" charset="0"/>
                <a:ea typeface="LM Typewriter Proportional 10pt" charset="0"/>
                <a:cs typeface="LM Typewriter Proportional 10pt" charset="0"/>
                <a:sym typeface="LM Typewriter Proportional 10pt" charset="0"/>
              </a:rPr>
              <a:t>,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20</a:t>
            </a:fld>
            <a:endParaRPr lang="en-US"/>
          </a:p>
        </p:txBody>
      </p:sp>
      <p:sp>
        <p:nvSpPr>
          <p:cNvPr id="7" name="Title 1"/>
          <p:cNvSpPr>
            <a:spLocks noGrp="1"/>
          </p:cNvSpPr>
          <p:nvPr>
            <p:ph type="title"/>
          </p:nvPr>
        </p:nvSpPr>
        <p:spPr>
          <a:xfrm>
            <a:off x="-5196" y="-531440"/>
            <a:ext cx="9144000" cy="1600200"/>
          </a:xfrm>
        </p:spPr>
        <p:txBody>
          <a:bodyPr/>
          <a:lstStyle/>
          <a:p>
            <a:r>
              <a:rPr lang="en-US" dirty="0" smtClean="0"/>
              <a:t>Case 3</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39 years old man complains of a progressive hearing loss over a 2-year period. Except for occasional headaches, he has no other complaints . Evaluation discloses severe </a:t>
            </a:r>
            <a:r>
              <a:rPr lang="en-US" dirty="0" err="1" smtClean="0">
                <a:solidFill>
                  <a:srgbClr val="000000"/>
                </a:solidFill>
              </a:rPr>
              <a:t>sensorineural</a:t>
            </a:r>
            <a:r>
              <a:rPr lang="en-US" dirty="0" smtClean="0">
                <a:solidFill>
                  <a:srgbClr val="000000"/>
                </a:solidFill>
              </a:rPr>
              <a:t> hearing loss </a:t>
            </a:r>
            <a:r>
              <a:rPr lang="en-US" dirty="0" err="1" smtClean="0">
                <a:solidFill>
                  <a:srgbClr val="000000"/>
                </a:solidFill>
              </a:rPr>
              <a:t>onthe</a:t>
            </a:r>
            <a:r>
              <a:rPr lang="en-US" dirty="0" smtClean="0">
                <a:solidFill>
                  <a:srgbClr val="000000"/>
                </a:solidFill>
              </a:rPr>
              <a:t> left side. MRI shows a 1.5 cm mass at the left </a:t>
            </a:r>
            <a:r>
              <a:rPr lang="en-US" dirty="0" err="1" smtClean="0">
                <a:solidFill>
                  <a:srgbClr val="000000"/>
                </a:solidFill>
              </a:rPr>
              <a:t>cerebellopontine</a:t>
            </a:r>
            <a:r>
              <a:rPr lang="en-US" dirty="0" smtClean="0">
                <a:solidFill>
                  <a:srgbClr val="000000"/>
                </a:solidFill>
              </a:rPr>
              <a:t> angle.</a:t>
            </a:r>
          </a:p>
          <a:p>
            <a:pPr>
              <a:buNone/>
            </a:pPr>
            <a:endParaRPr lang="en-US" dirty="0">
              <a:solidFill>
                <a:srgbClr val="000000"/>
              </a:solidFill>
            </a:endParaRPr>
          </a:p>
          <a:p>
            <a:r>
              <a:rPr lang="en-US" dirty="0" smtClean="0">
                <a:solidFill>
                  <a:srgbClr val="000000"/>
                </a:solidFill>
              </a:rPr>
              <a:t>What 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22</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07504" y="5805264"/>
            <a:ext cx="9036496" cy="38862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smtClean="0">
                <a:latin typeface="LM Typewriter Proportional 10pt" charset="0"/>
                <a:ea typeface="LM Typewriter Proportional 10pt" charset="0"/>
                <a:cs typeface="LM Typewriter Proportional 10pt" charset="0"/>
                <a:sym typeface="LM Typewriter Proportional 10pt" charset="0"/>
              </a:rPr>
              <a:t>Bilateral </a:t>
            </a:r>
            <a:r>
              <a:rPr lang="en-US" dirty="0">
                <a:latin typeface="LM Typewriter Proportional 10pt" charset="0"/>
                <a:ea typeface="LM Typewriter Proportional 10pt" charset="0"/>
                <a:cs typeface="LM Typewriter Proportional 10pt" charset="0"/>
                <a:sym typeface="LM Typewriter Proportional 10pt" charset="0"/>
              </a:rPr>
              <a:t>eighth nerve </a:t>
            </a:r>
            <a:r>
              <a:rPr lang="en-US" dirty="0" err="1" smtClean="0">
                <a:latin typeface="LM Typewriter Proportional 10pt" charset="0"/>
                <a:ea typeface="LM Typewriter Proportional 10pt" charset="0"/>
                <a:cs typeface="LM Typewriter Proportional 10pt" charset="0"/>
                <a:sym typeface="LM Typewriter Proportional 10pt" charset="0"/>
              </a:rPr>
              <a:t>schwannomas</a:t>
            </a:r>
            <a:r>
              <a:rPr lang="en-US" dirty="0" smtClean="0">
                <a:latin typeface="LM Typewriter Proportional 10pt" charset="0"/>
                <a:ea typeface="LM Typewriter Proportional 10pt" charset="0"/>
                <a:cs typeface="LM Typewriter Proportional 10pt" charset="0"/>
                <a:sym typeface="LM Typewriter Proportional 10pt" charset="0"/>
              </a:rPr>
              <a:t>. These are usually seen in </a:t>
            </a:r>
            <a:r>
              <a:rPr lang="en-US" dirty="0" smtClean="0">
                <a:latin typeface="LM Typewriter Proportional 10pt" charset="0"/>
                <a:ea typeface="LM Typewriter Proportional 10pt" charset="0"/>
                <a:cs typeface="LM Typewriter Proportional 10pt" charset="0"/>
                <a:sym typeface="LM Typewriter Proportional 10pt" charset="0"/>
              </a:rPr>
              <a:t>neurofibromatosis type 2 syndrome</a:t>
            </a:r>
            <a:endParaRPr lang="en-US" dirty="0">
              <a:latin typeface="LM Typewriter Proportional 10pt" charset="0"/>
              <a:ea typeface="LM Typewriter Proportional 10pt" charset="0"/>
              <a:cs typeface="LM Typewriter Proportional 10pt" charset="0"/>
              <a:sym typeface="LM Typewriter Proportional 10pt" charset="0"/>
            </a:endParaRPr>
          </a:p>
        </p:txBody>
      </p:sp>
      <p:pic>
        <p:nvPicPr>
          <p:cNvPr id="314370" name="Picture 2"/>
          <p:cNvPicPr>
            <a:picLocks noChangeAspect="1" noChangeArrowheads="1"/>
          </p:cNvPicPr>
          <p:nvPr/>
        </p:nvPicPr>
        <p:blipFill rotWithShape="1">
          <a:blip r:embed="rId2" cstate="print"/>
          <a:srcRect r="-96" b="8677"/>
          <a:stretch/>
        </p:blipFill>
        <p:spPr bwMode="auto">
          <a:xfrm>
            <a:off x="899592" y="1268760"/>
            <a:ext cx="7528137" cy="4325338"/>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23</a:t>
            </a:fld>
            <a:endParaRPr lang="en-US"/>
          </a:p>
        </p:txBody>
      </p:sp>
      <p:sp>
        <p:nvSpPr>
          <p:cNvPr id="8" name="Title 1"/>
          <p:cNvSpPr txBox="1">
            <a:spLocks/>
          </p:cNvSpPr>
          <p:nvPr/>
        </p:nvSpPr>
        <p:spPr>
          <a:xfrm>
            <a:off x="0" y="0"/>
            <a:ext cx="9144000" cy="1068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107504" y="5875020"/>
            <a:ext cx="9036496"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smtClean="0">
                <a:latin typeface="LM Typewriter Proportional 10pt" charset="0"/>
                <a:ea typeface="LM Typewriter Proportional 10pt" charset="0"/>
                <a:cs typeface="LM Typewriter Proportional 10pt" charset="0"/>
                <a:sym typeface="LM Typewriter Proportional 10pt" charset="0"/>
              </a:rPr>
              <a:t>Schwannoma: Tumor </a:t>
            </a:r>
            <a:r>
              <a:rPr lang="en-US" dirty="0">
                <a:latin typeface="LM Typewriter Proportional 10pt" charset="0"/>
                <a:ea typeface="LM Typewriter Proportional 10pt" charset="0"/>
                <a:cs typeface="LM Typewriter Proportional 10pt" charset="0"/>
                <a:sym typeface="LM Typewriter Proportional 10pt" charset="0"/>
              </a:rPr>
              <a:t>showing cellular areas, including </a:t>
            </a:r>
            <a:r>
              <a:rPr lang="en-US" dirty="0" err="1">
                <a:latin typeface="LM Typewriter Proportional 10pt" charset="0"/>
                <a:ea typeface="LM Typewriter Proportional 10pt" charset="0"/>
                <a:cs typeface="LM Typewriter Proportional 10pt" charset="0"/>
                <a:sym typeface="LM Typewriter Proportional 10pt" charset="0"/>
              </a:rPr>
              <a:t>Verocay</a:t>
            </a:r>
            <a:r>
              <a:rPr lang="en-US" dirty="0">
                <a:latin typeface="LM Typewriter Proportional 10pt" charset="0"/>
                <a:ea typeface="LM Typewriter Proportional 10pt" charset="0"/>
                <a:cs typeface="LM Typewriter Proportional 10pt" charset="0"/>
                <a:sym typeface="LM Typewriter Proportional 10pt" charset="0"/>
              </a:rPr>
              <a:t> bodies (far right), as well as </a:t>
            </a:r>
            <a:r>
              <a:rPr lang="en-US" dirty="0" smtClean="0">
                <a:latin typeface="LM Typewriter Proportional 10pt" charset="0"/>
                <a:ea typeface="LM Typewriter Proportional 10pt" charset="0"/>
                <a:cs typeface="LM Typewriter Proportional 10pt" charset="0"/>
                <a:sym typeface="LM Typewriter Proportional 10pt" charset="0"/>
              </a:rPr>
              <a:t>looser </a:t>
            </a:r>
            <a:r>
              <a:rPr lang="en-US" dirty="0" err="1">
                <a:latin typeface="LM Typewriter Proportional 10pt" charset="0"/>
                <a:ea typeface="LM Typewriter Proportional 10pt" charset="0"/>
                <a:cs typeface="LM Typewriter Proportional 10pt" charset="0"/>
                <a:sym typeface="LM Typewriter Proportional 10pt" charset="0"/>
              </a:rPr>
              <a:t>myxoid</a:t>
            </a:r>
            <a:r>
              <a:rPr lang="en-US"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rotWithShape="1">
          <a:blip r:embed="rId2" cstate="print"/>
          <a:srcRect r="-693" b="7980"/>
          <a:stretch/>
        </p:blipFill>
        <p:spPr bwMode="auto">
          <a:xfrm>
            <a:off x="827584" y="1124744"/>
            <a:ext cx="7482417" cy="475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24</a:t>
            </a:fld>
            <a:endParaRPr lang="en-US"/>
          </a:p>
        </p:txBody>
      </p:sp>
      <p:sp>
        <p:nvSpPr>
          <p:cNvPr id="7" name="Title 1"/>
          <p:cNvSpPr txBox="1">
            <a:spLocks/>
          </p:cNvSpPr>
          <p:nvPr/>
        </p:nvSpPr>
        <p:spPr>
          <a:xfrm>
            <a:off x="0" y="0"/>
            <a:ext cx="9144000" cy="106876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4</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End of Session 1</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r>
              <a:rPr lang="en-US" smtClean="0"/>
              <a:t>11/09/2018</a:t>
            </a:r>
            <a:endParaRPr lang="en-US"/>
          </a:p>
        </p:txBody>
      </p:sp>
      <p:sp>
        <p:nvSpPr>
          <p:cNvPr id="6" name="Slide Number Placeholder 5"/>
          <p:cNvSpPr>
            <a:spLocks noGrp="1"/>
          </p:cNvSpPr>
          <p:nvPr>
            <p:ph type="sldNum" sz="quarter" idx="11"/>
          </p:nvPr>
        </p:nvSpPr>
        <p:spPr/>
        <p:txBody>
          <a:bodyPr/>
          <a:lstStyle/>
          <a:p>
            <a:fld id="{4C956F4E-4AEA-4A98-95C2-596473DBB59D}" type="slidenum">
              <a:rPr lang="en-US" smtClean="0"/>
              <a:pPr/>
              <a:t>25</a:t>
            </a:fld>
            <a:endParaRPr lang="en-US"/>
          </a:p>
        </p:txBody>
      </p:sp>
      <p:sp>
        <p:nvSpPr>
          <p:cNvPr id="5" name="Footer Placeholder 4"/>
          <p:cNvSpPr>
            <a:spLocks noGrp="1"/>
          </p:cNvSpPr>
          <p:nvPr>
            <p:ph type="ftr" sz="quarter" idx="12"/>
          </p:nvPr>
        </p:nvSpPr>
        <p:spPr/>
        <p:txBody>
          <a:bodyPr/>
          <a:lstStyle/>
          <a:p>
            <a:r>
              <a:rPr lang="en-US" smtClean="0"/>
              <a:t>CNS Block</a:t>
            </a:r>
            <a:endParaRPr lang="en-US"/>
          </a:p>
        </p:txBody>
      </p:sp>
    </p:spTree>
    <p:extLst>
      <p:ext uri="{BB962C8B-B14F-4D97-AF65-F5344CB8AC3E}">
        <p14:creationId xmlns:p14="http://schemas.microsoft.com/office/powerpoint/2010/main" val="61582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5</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chemeClr val="tx1"/>
              </a:solidFill>
            </a:endParaRPr>
          </a:p>
          <a:p>
            <a:r>
              <a:rPr lang="en-US" dirty="0" smtClean="0">
                <a:solidFill>
                  <a:schemeClr val="tx1"/>
                </a:solidFill>
              </a:rPr>
              <a:t>A </a:t>
            </a:r>
            <a:r>
              <a:rPr lang="en-US" dirty="0" smtClean="0">
                <a:solidFill>
                  <a:schemeClr val="tx1"/>
                </a:solidFill>
              </a:rPr>
              <a:t>9 </a:t>
            </a:r>
            <a:r>
              <a:rPr lang="en-US" dirty="0" smtClean="0">
                <a:solidFill>
                  <a:schemeClr val="tx1"/>
                </a:solidFill>
              </a:rPr>
              <a:t>months infant was suffering from </a:t>
            </a:r>
            <a:r>
              <a:rPr lang="en-US" dirty="0" smtClean="0">
                <a:solidFill>
                  <a:schemeClr val="tx1"/>
                </a:solidFill>
              </a:rPr>
              <a:t>an enlarged </a:t>
            </a:r>
            <a:r>
              <a:rPr lang="en-US" dirty="0" smtClean="0">
                <a:solidFill>
                  <a:schemeClr val="tx1"/>
                </a:solidFill>
              </a:rPr>
              <a:t>head size and </a:t>
            </a:r>
            <a:r>
              <a:rPr lang="en-US" dirty="0" smtClean="0">
                <a:solidFill>
                  <a:schemeClr val="tx1"/>
                </a:solidFill>
              </a:rPr>
              <a:t>was </a:t>
            </a:r>
            <a:r>
              <a:rPr lang="en-US" dirty="0" smtClean="0">
                <a:solidFill>
                  <a:schemeClr val="tx1"/>
                </a:solidFill>
              </a:rPr>
              <a:t>admitted to the </a:t>
            </a:r>
            <a:r>
              <a:rPr lang="en-US" dirty="0" smtClean="0">
                <a:solidFill>
                  <a:schemeClr val="tx1"/>
                </a:solidFill>
              </a:rPr>
              <a:t>hospital with </a:t>
            </a:r>
            <a:r>
              <a:rPr lang="en-US" dirty="0" smtClean="0">
                <a:solidFill>
                  <a:schemeClr val="tx1"/>
                </a:solidFill>
              </a:rPr>
              <a:t>convulsions</a:t>
            </a:r>
            <a:r>
              <a:rPr lang="en-US" dirty="0" smtClean="0">
                <a:solidFill>
                  <a:schemeClr val="tx1"/>
                </a:solidFill>
              </a:rPr>
              <a:t>. He w</a:t>
            </a:r>
            <a:r>
              <a:rPr lang="en-US" dirty="0" smtClean="0">
                <a:solidFill>
                  <a:schemeClr val="tx1"/>
                </a:solidFill>
              </a:rPr>
              <a:t>ent </a:t>
            </a:r>
            <a:r>
              <a:rPr lang="en-US" dirty="0" smtClean="0">
                <a:solidFill>
                  <a:schemeClr val="tx1"/>
                </a:solidFill>
              </a:rPr>
              <a:t>into </a:t>
            </a:r>
            <a:r>
              <a:rPr lang="en-US" dirty="0" smtClean="0">
                <a:solidFill>
                  <a:schemeClr val="tx1"/>
                </a:solidFill>
              </a:rPr>
              <a:t>a coma </a:t>
            </a:r>
            <a:r>
              <a:rPr lang="en-US" dirty="0" smtClean="0">
                <a:solidFill>
                  <a:schemeClr val="tx1"/>
                </a:solidFill>
              </a:rPr>
              <a:t>and died. Autopsy was done and the brain was large  with dilated </a:t>
            </a:r>
            <a:r>
              <a:rPr lang="en-US" dirty="0" smtClean="0">
                <a:solidFill>
                  <a:schemeClr val="tx1"/>
                </a:solidFill>
              </a:rPr>
              <a:t>ventricles.</a:t>
            </a:r>
          </a:p>
          <a:p>
            <a:endParaRPr lang="en-US" dirty="0">
              <a:solidFill>
                <a:schemeClr val="tx1"/>
              </a:solidFill>
            </a:endParaRPr>
          </a:p>
          <a:p>
            <a:r>
              <a:rPr lang="en-US" dirty="0" smtClean="0">
                <a:solidFill>
                  <a:schemeClr val="tx1"/>
                </a:solidFill>
              </a:rPr>
              <a:t>What </a:t>
            </a:r>
            <a:r>
              <a:rPr lang="en-US" dirty="0" smtClean="0">
                <a:solidFill>
                  <a:schemeClr val="tx1"/>
                </a:solidFill>
              </a:rPr>
              <a:t>is your provisional diagnosis?</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27</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rotWithShape="1">
          <a:blip r:embed="rId2" cstate="print"/>
          <a:srcRect r="673" b="5369"/>
          <a:stretch/>
        </p:blipFill>
        <p:spPr bwMode="auto">
          <a:xfrm>
            <a:off x="611560" y="1052736"/>
            <a:ext cx="5023697" cy="5267537"/>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5940152" y="2132856"/>
            <a:ext cx="3024336" cy="2952328"/>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dirty="0" smtClean="0">
                <a:latin typeface="LM Typewriter Proportional 10pt" charset="0"/>
                <a:ea typeface="LM Typewriter Proportional 10pt" charset="0"/>
                <a:cs typeface="LM Typewriter Proportional 10pt" charset="0"/>
                <a:sym typeface="LM Typewriter Proportional 10pt" charset="0"/>
              </a:rPr>
              <a:t> 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a:t>
            </a:r>
            <a:r>
              <a:rPr lang="en-US" dirty="0" smtClean="0">
                <a:latin typeface="LM Typewriter Proportional 10pt" charset="0"/>
                <a:ea typeface="LM Typewriter Proportional 10pt" charset="0"/>
                <a:cs typeface="LM Typewriter Proportional 10pt" charset="0"/>
                <a:sym typeface="LM Typewriter Proportional 10pt" charset="0"/>
              </a:rPr>
              <a:t>ventricles</a:t>
            </a:r>
            <a:r>
              <a:rPr lang="en-US" dirty="0">
                <a:solidFill>
                  <a:srgbClr val="000000"/>
                </a:solidFill>
                <a:latin typeface="LM Typewriter Proportional 10pt" charset="0"/>
                <a:ea typeface="LM Typewriter Proportional 10pt" charset="0"/>
                <a:cs typeface="LM Typewriter Proportional 10pt" charset="0"/>
                <a:sym typeface="LM Typewriter Proportional 10pt" charset="0"/>
              </a:rPr>
              <a:t>.</a:t>
            </a:r>
            <a:endParaRPr lang="en-US" dirty="0">
              <a:solidFill>
                <a:srgbClr val="FFCF49"/>
              </a:solidFill>
              <a:latin typeface="LM Typewriter Proportional 10pt" charset="0"/>
              <a:ea typeface="LM Typewriter Proportional 10pt" charset="0"/>
              <a:cs typeface="LM Typewriter Proportional 10pt" charset="0"/>
              <a:sym typeface="LM Typewriter Proportional 10pt" charset="0"/>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28</a:t>
            </a:fld>
            <a:endParaRPr lang="en-US"/>
          </a:p>
        </p:txBody>
      </p:sp>
      <p:sp>
        <p:nvSpPr>
          <p:cNvPr id="7" name="Title 1"/>
          <p:cNvSpPr txBox="1">
            <a:spLocks/>
          </p:cNvSpPr>
          <p:nvPr/>
        </p:nvSpPr>
        <p:spPr>
          <a:xfrm>
            <a:off x="5714162" y="0"/>
            <a:ext cx="3419872"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rotWithShape="1">
          <a:blip r:embed="rId2" cstate="print"/>
          <a:srcRect r="-1377" b="6994"/>
          <a:stretch/>
        </p:blipFill>
        <p:spPr bwMode="auto">
          <a:xfrm>
            <a:off x="539552" y="1772816"/>
            <a:ext cx="5451828" cy="4411698"/>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6300192" y="3501008"/>
            <a:ext cx="2473399"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29</a:t>
            </a:fld>
            <a:endParaRPr lang="en-US"/>
          </a:p>
        </p:txBody>
      </p:sp>
      <p:sp>
        <p:nvSpPr>
          <p:cNvPr id="7" name="Title 1"/>
          <p:cNvSpPr txBox="1">
            <a:spLocks/>
          </p:cNvSpPr>
          <p:nvPr/>
        </p:nvSpPr>
        <p:spPr>
          <a:xfrm>
            <a:off x="-27396" y="404664"/>
            <a:ext cx="9144000" cy="8438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5</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1028"/>
          <p:cNvSpPr>
            <a:spLocks noGrp="1" noChangeArrowheads="1"/>
          </p:cNvSpPr>
          <p:nvPr>
            <p:ph type="title"/>
          </p:nvPr>
        </p:nvSpPr>
        <p:spPr>
          <a:xfrm>
            <a:off x="0" y="332656"/>
            <a:ext cx="9144000" cy="914400"/>
          </a:xfrm>
        </p:spPr>
        <p:txBody>
          <a:bodyPr>
            <a:normAutofit/>
          </a:bodyPr>
          <a:lstStyle/>
          <a:p>
            <a:r>
              <a:rPr lang="en-US" sz="4000" dirty="0"/>
              <a:t>Meninges</a:t>
            </a:r>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763688" y="1484784"/>
            <a:ext cx="57150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5"/>
          <p:cNvSpPr>
            <a:spLocks noGrp="1"/>
          </p:cNvSpPr>
          <p:nvPr>
            <p:ph type="sldNum" sz="quarter" idx="12"/>
          </p:nvPr>
        </p:nvSpPr>
        <p:spPr/>
        <p:txBody>
          <a:bodyPr/>
          <a:lstStyle/>
          <a:p>
            <a:fld id="{BABBA0FC-6F4A-437F-A3CE-FBA92D4276AB}" type="slidenum">
              <a:rPr lang="en-US"/>
              <a:pPr/>
              <a:t>3</a:t>
            </a:fld>
            <a:endParaRPr lang="en-US"/>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a:t>
            </a:r>
            <a:r>
              <a:rPr lang="en-US" dirty="0" smtClean="0"/>
              <a:t>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a:t>
            </a:r>
            <a:r>
              <a:rPr lang="en-US" dirty="0" smtClean="0">
                <a:solidFill>
                  <a:srgbClr val="000000"/>
                </a:solidFill>
              </a:rPr>
              <a:t>4 </a:t>
            </a:r>
            <a:r>
              <a:rPr lang="en-US" dirty="0" smtClean="0">
                <a:solidFill>
                  <a:srgbClr val="000000"/>
                </a:solidFill>
              </a:rPr>
              <a:t>years old child who was treated from otitis </a:t>
            </a:r>
            <a:r>
              <a:rPr lang="en-US" dirty="0" smtClean="0">
                <a:solidFill>
                  <a:srgbClr val="000000"/>
                </a:solidFill>
              </a:rPr>
              <a:t>media, suddenly </a:t>
            </a:r>
            <a:r>
              <a:rPr lang="en-US" dirty="0" smtClean="0">
                <a:solidFill>
                  <a:srgbClr val="000000"/>
                </a:solidFill>
              </a:rPr>
              <a:t>complained </a:t>
            </a:r>
            <a:r>
              <a:rPr lang="en-US" dirty="0" smtClean="0">
                <a:solidFill>
                  <a:srgbClr val="000000"/>
                </a:solidFill>
              </a:rPr>
              <a:t>of a headache</a:t>
            </a:r>
            <a:r>
              <a:rPr lang="en-US" dirty="0" smtClean="0">
                <a:solidFill>
                  <a:srgbClr val="000000"/>
                </a:solidFill>
              </a:rPr>
              <a:t>, vomiting, fever and stiff neck. CSF was </a:t>
            </a:r>
            <a:r>
              <a:rPr lang="en-US" dirty="0" smtClean="0">
                <a:solidFill>
                  <a:srgbClr val="000000"/>
                </a:solidFill>
              </a:rPr>
              <a:t>cloudy </a:t>
            </a:r>
            <a:r>
              <a:rPr lang="en-US" dirty="0" smtClean="0">
                <a:solidFill>
                  <a:srgbClr val="000000"/>
                </a:solidFill>
              </a:rPr>
              <a:t>with </a:t>
            </a:r>
            <a:r>
              <a:rPr lang="en-US" dirty="0" smtClean="0">
                <a:solidFill>
                  <a:srgbClr val="000000"/>
                </a:solidFill>
              </a:rPr>
              <a:t>an abnormal </a:t>
            </a:r>
            <a:r>
              <a:rPr lang="en-US" dirty="0" smtClean="0">
                <a:solidFill>
                  <a:srgbClr val="000000"/>
                </a:solidFill>
              </a:rPr>
              <a:t>increase </a:t>
            </a:r>
            <a:r>
              <a:rPr lang="en-US" dirty="0" smtClean="0">
                <a:solidFill>
                  <a:srgbClr val="000000"/>
                </a:solidFill>
              </a:rPr>
              <a:t>in </a:t>
            </a:r>
            <a:r>
              <a:rPr lang="en-US" dirty="0" smtClean="0">
                <a:solidFill>
                  <a:srgbClr val="000000"/>
                </a:solidFill>
              </a:rPr>
              <a:t>neutrophils</a:t>
            </a:r>
            <a:r>
              <a:rPr lang="en-US" dirty="0" smtClean="0">
                <a:solidFill>
                  <a:srgbClr val="000000"/>
                </a:solidFill>
              </a:rPr>
              <a:t>, increased protein and absence of sugar. Gram stain of the CSF fluid showed </a:t>
            </a:r>
            <a:r>
              <a:rPr lang="en-US" dirty="0" err="1" smtClean="0">
                <a:solidFill>
                  <a:srgbClr val="000000"/>
                </a:solidFill>
              </a:rPr>
              <a:t>meningiococci</a:t>
            </a:r>
            <a:r>
              <a:rPr lang="en-US" dirty="0" smtClean="0">
                <a:solidFill>
                  <a:srgbClr val="000000"/>
                </a:solidFill>
              </a:rPr>
              <a:t>.</a:t>
            </a:r>
            <a:endParaRPr lang="en-US" dirty="0">
              <a:solidFill>
                <a:srgbClr val="000000"/>
              </a:solidFill>
            </a:endParaRPr>
          </a:p>
          <a:p>
            <a:endParaRPr lang="en-US" dirty="0" smtClean="0">
              <a:solidFill>
                <a:srgbClr val="000000"/>
              </a:solidFill>
            </a:endParaRPr>
          </a:p>
          <a:p>
            <a:r>
              <a:rPr lang="en-US" dirty="0" smtClean="0">
                <a:solidFill>
                  <a:srgbClr val="000000"/>
                </a:solidFill>
              </a:rPr>
              <a:t>What </a:t>
            </a:r>
            <a:r>
              <a:rPr lang="en-US" dirty="0" smtClean="0">
                <a:solidFill>
                  <a:srgbClr val="000000"/>
                </a:solidFill>
              </a:rPr>
              <a:t>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31</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2699792" y="1556792"/>
            <a:ext cx="3779912" cy="5066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395536" y="188640"/>
            <a:ext cx="8229600" cy="1123528"/>
          </a:xfrm>
        </p:spPr>
        <p:txBody>
          <a:bodyPr/>
          <a:lstStyle/>
          <a:p>
            <a:r>
              <a:rPr lang="en-US" dirty="0"/>
              <a:t>Meningitis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a:t>
            </a:r>
            <a:r>
              <a:rPr lang="en-US" dirty="0" smtClean="0"/>
              <a:t>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solidFill>
                <a:srgbClr val="000000"/>
              </a:solidFill>
            </a:endParaRPr>
          </a:p>
          <a:p>
            <a:r>
              <a:rPr lang="en-US" dirty="0" smtClean="0">
                <a:solidFill>
                  <a:srgbClr val="000000"/>
                </a:solidFill>
              </a:rPr>
              <a:t>A </a:t>
            </a:r>
            <a:r>
              <a:rPr lang="en-US" dirty="0" smtClean="0">
                <a:solidFill>
                  <a:srgbClr val="000000"/>
                </a:solidFill>
              </a:rPr>
              <a:t>35 </a:t>
            </a:r>
            <a:r>
              <a:rPr lang="en-US" dirty="0" smtClean="0">
                <a:solidFill>
                  <a:srgbClr val="000000"/>
                </a:solidFill>
              </a:rPr>
              <a:t>years old lady complains from </a:t>
            </a:r>
            <a:r>
              <a:rPr lang="en-US" dirty="0" smtClean="0">
                <a:solidFill>
                  <a:srgbClr val="000000"/>
                </a:solidFill>
              </a:rPr>
              <a:t>an </a:t>
            </a:r>
            <a:r>
              <a:rPr lang="en-US" dirty="0" smtClean="0">
                <a:solidFill>
                  <a:srgbClr val="000000"/>
                </a:solidFill>
              </a:rPr>
              <a:t>otitis media. </a:t>
            </a:r>
            <a:r>
              <a:rPr lang="en-US" dirty="0" smtClean="0">
                <a:solidFill>
                  <a:srgbClr val="000000"/>
                </a:solidFill>
              </a:rPr>
              <a:t>Suddenly she suffers from </a:t>
            </a:r>
            <a:r>
              <a:rPr lang="en-US" dirty="0" smtClean="0">
                <a:solidFill>
                  <a:srgbClr val="000000"/>
                </a:solidFill>
              </a:rPr>
              <a:t>a headache </a:t>
            </a:r>
            <a:r>
              <a:rPr lang="en-US" dirty="0" smtClean="0">
                <a:solidFill>
                  <a:srgbClr val="000000"/>
                </a:solidFill>
              </a:rPr>
              <a:t>and convulsions. Brain MRI reveals </a:t>
            </a:r>
            <a:r>
              <a:rPr lang="en-US" dirty="0" smtClean="0">
                <a:solidFill>
                  <a:srgbClr val="000000"/>
                </a:solidFill>
              </a:rPr>
              <a:t>a 5 cm </a:t>
            </a:r>
            <a:r>
              <a:rPr lang="en-US" dirty="0" smtClean="0">
                <a:solidFill>
                  <a:srgbClr val="000000"/>
                </a:solidFill>
              </a:rPr>
              <a:t>fluid filled cavity in the temporal lobe. Examination of the CSF shows increased pressure with lymphocytes and increased protein but there is no change of sugar content</a:t>
            </a:r>
            <a:r>
              <a:rPr lang="en-US" dirty="0" smtClean="0">
                <a:solidFill>
                  <a:srgbClr val="000000"/>
                </a:solidFill>
              </a:rPr>
              <a:t>.</a:t>
            </a:r>
          </a:p>
          <a:p>
            <a:endParaRPr lang="en-US" dirty="0">
              <a:solidFill>
                <a:srgbClr val="000000"/>
              </a:solidFill>
            </a:endParaRPr>
          </a:p>
          <a:p>
            <a:r>
              <a:rPr lang="en-US" dirty="0" smtClean="0">
                <a:solidFill>
                  <a:srgbClr val="000000"/>
                </a:solidFill>
              </a:rPr>
              <a:t> What </a:t>
            </a:r>
            <a:r>
              <a:rPr lang="en-US" dirty="0" smtClean="0">
                <a:solidFill>
                  <a:srgbClr val="000000"/>
                </a:solidFill>
              </a:rPr>
              <a:t>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34</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nts and Settings\Administrador\Mis documentos\Archivos PATOLOGÍA\CNS ABSCESS 2.jpg"/>
          <p:cNvPicPr>
            <a:picLocks noChangeAspect="1" noChangeArrowheads="1"/>
          </p:cNvPicPr>
          <p:nvPr/>
        </p:nvPicPr>
        <p:blipFill>
          <a:blip r:embed="rId2" cstate="print"/>
          <a:srcRect/>
          <a:stretch>
            <a:fillRect/>
          </a:stretch>
        </p:blipFill>
        <p:spPr bwMode="auto">
          <a:xfrm>
            <a:off x="827584" y="1196752"/>
            <a:ext cx="7596336" cy="5127527"/>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35</a:t>
            </a:fld>
            <a:endParaRPr lang="en-US"/>
          </a:p>
        </p:txBody>
      </p:sp>
      <p:sp>
        <p:nvSpPr>
          <p:cNvPr id="6" name="Title 1"/>
          <p:cNvSpPr txBox="1">
            <a:spLocks/>
          </p:cNvSpPr>
          <p:nvPr/>
        </p:nvSpPr>
        <p:spPr>
          <a:xfrm>
            <a:off x="395536" y="188640"/>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Brain Abscess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Documents and Settings\Administrador\Mis documentos\Archivos PATOLOGÍA\058abscess.jpg"/>
          <p:cNvPicPr>
            <a:picLocks noChangeAspect="1" noChangeArrowheads="1"/>
          </p:cNvPicPr>
          <p:nvPr/>
        </p:nvPicPr>
        <p:blipFill>
          <a:blip r:embed="rId2" cstate="print"/>
          <a:srcRect/>
          <a:stretch>
            <a:fillRect/>
          </a:stretch>
        </p:blipFill>
        <p:spPr bwMode="auto">
          <a:xfrm>
            <a:off x="1043608" y="1196753"/>
            <a:ext cx="7200800" cy="5148072"/>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36</a:t>
            </a:fld>
            <a:endParaRPr lang="en-US"/>
          </a:p>
        </p:txBody>
      </p:sp>
      <p:sp>
        <p:nvSpPr>
          <p:cNvPr id="6" name="Title 1"/>
          <p:cNvSpPr txBox="1">
            <a:spLocks/>
          </p:cNvSpPr>
          <p:nvPr/>
        </p:nvSpPr>
        <p:spPr>
          <a:xfrm>
            <a:off x="395536" y="188640"/>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Brain Abscess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a:t>
            </a:r>
            <a:r>
              <a:rPr lang="en-US" dirty="0" smtClean="0"/>
              <a:t>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dirty="0" smtClean="0">
              <a:solidFill>
                <a:srgbClr val="000000"/>
              </a:solidFill>
            </a:endParaRPr>
          </a:p>
          <a:p>
            <a:r>
              <a:rPr lang="en-US" dirty="0" smtClean="0">
                <a:solidFill>
                  <a:srgbClr val="000000"/>
                </a:solidFill>
              </a:rPr>
              <a:t>A </a:t>
            </a:r>
            <a:r>
              <a:rPr lang="en-US" dirty="0" smtClean="0">
                <a:solidFill>
                  <a:srgbClr val="000000"/>
                </a:solidFill>
              </a:rPr>
              <a:t>previously healthy 31-year-old woman experiences a severe headache and loses consciousness within an hour. An emergent head CT scan reveals </a:t>
            </a:r>
            <a:r>
              <a:rPr lang="en-US" dirty="0" smtClean="0">
                <a:solidFill>
                  <a:srgbClr val="000000"/>
                </a:solidFill>
              </a:rPr>
              <a:t>an extensive </a:t>
            </a:r>
            <a:r>
              <a:rPr lang="en-US" dirty="0" smtClean="0">
                <a:solidFill>
                  <a:srgbClr val="000000"/>
                </a:solidFill>
              </a:rPr>
              <a:t>subarachnoid hemorrhage at the base of the brain. She is </a:t>
            </a:r>
            <a:r>
              <a:rPr lang="en-US" dirty="0" err="1" smtClean="0">
                <a:solidFill>
                  <a:srgbClr val="000000"/>
                </a:solidFill>
              </a:rPr>
              <a:t>afebrile</a:t>
            </a:r>
            <a:r>
              <a:rPr lang="en-US" dirty="0" smtClean="0">
                <a:solidFill>
                  <a:srgbClr val="000000"/>
                </a:solidFill>
              </a:rPr>
              <a:t>. A lumbar puncture yields cerebrospinal fluid with many red blood cells, but no white blood cells. The CSF protein is slightly increased, but the glucose is </a:t>
            </a:r>
            <a:r>
              <a:rPr lang="en-US" dirty="0" smtClean="0">
                <a:solidFill>
                  <a:srgbClr val="000000"/>
                </a:solidFill>
              </a:rPr>
              <a:t>normal.</a:t>
            </a:r>
          </a:p>
          <a:p>
            <a:endParaRPr lang="en-US" dirty="0">
              <a:solidFill>
                <a:srgbClr val="000000"/>
              </a:solidFill>
            </a:endParaRPr>
          </a:p>
          <a:p>
            <a:r>
              <a:rPr lang="en-US" dirty="0" smtClean="0">
                <a:solidFill>
                  <a:srgbClr val="000000"/>
                </a:solidFill>
              </a:rPr>
              <a:t>What </a:t>
            </a:r>
            <a:r>
              <a:rPr lang="en-US" dirty="0" smtClean="0">
                <a:solidFill>
                  <a:srgbClr val="000000"/>
                </a:solidFill>
              </a:rPr>
              <a:t>is your provisional diagnosis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38</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1475656" y="1700808"/>
            <a:ext cx="2880320" cy="4526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p:txBody>
          <a:bodyPr/>
          <a:lstStyle/>
          <a:p>
            <a:r>
              <a:rPr lang="en-US" sz="3400" dirty="0"/>
              <a:t>Ruptured berry aneurysm</a:t>
            </a:r>
            <a:br>
              <a:rPr lang="en-US" sz="3400" dirty="0"/>
            </a:br>
            <a:r>
              <a:rPr lang="en-US" sz="3400" dirty="0"/>
              <a:t>causing subarachnoid hemorrhage</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39</a:t>
            </a:fld>
            <a:endParaRPr lang="en-US"/>
          </a:p>
        </p:txBody>
      </p:sp>
      <p:pic>
        <p:nvPicPr>
          <p:cNvPr id="9" name="Picture 2"/>
          <p:cNvPicPr>
            <a:picLocks noChangeAspect="1" noChangeArrowheads="1"/>
          </p:cNvPicPr>
          <p:nvPr/>
        </p:nvPicPr>
        <p:blipFill rotWithShape="1">
          <a:blip r:embed="rId4" cstate="print"/>
          <a:srcRect l="1" r="-918" b="6575"/>
          <a:stretch/>
        </p:blipFill>
        <p:spPr bwMode="auto">
          <a:xfrm>
            <a:off x="4644008" y="1772816"/>
            <a:ext cx="3512553" cy="4418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332656"/>
            <a:ext cx="9144000" cy="962744"/>
          </a:xfrm>
        </p:spPr>
        <p:txBody>
          <a:bodyPr>
            <a:normAutofit/>
          </a:bodyPr>
          <a:lstStyle/>
          <a:p>
            <a:r>
              <a:rPr lang="en-US" dirty="0"/>
              <a:t>CNS Cells</a:t>
            </a:r>
          </a:p>
        </p:txBody>
      </p:sp>
      <p:sp>
        <p:nvSpPr>
          <p:cNvPr id="608259" name="Rectangle 3"/>
          <p:cNvSpPr>
            <a:spLocks noGrp="1" noChangeArrowheads="1"/>
          </p:cNvSpPr>
          <p:nvPr>
            <p:ph idx="1"/>
          </p:nvPr>
        </p:nvSpPr>
        <p:spPr/>
        <p:txBody>
          <a:bodyPr/>
          <a:lstStyle/>
          <a:p>
            <a:r>
              <a:rPr lang="en-US" dirty="0">
                <a:solidFill>
                  <a:schemeClr val="tx1"/>
                </a:solidFill>
              </a:rPr>
              <a:t>Two cell </a:t>
            </a:r>
            <a:r>
              <a:rPr lang="en-US" dirty="0" smtClean="0">
                <a:solidFill>
                  <a:schemeClr val="tx1"/>
                </a:solidFill>
              </a:rPr>
              <a:t>types</a:t>
            </a:r>
          </a:p>
          <a:p>
            <a:endParaRPr lang="en-US" dirty="0">
              <a:solidFill>
                <a:schemeClr val="tx1"/>
              </a:solidFill>
            </a:endParaRPr>
          </a:p>
          <a:p>
            <a:pPr lvl="1"/>
            <a:r>
              <a:rPr lang="en-US" dirty="0" smtClean="0">
                <a:solidFill>
                  <a:schemeClr val="tx1"/>
                </a:solidFill>
              </a:rPr>
              <a:t>Neurons</a:t>
            </a:r>
            <a:endParaRPr lang="en-US" dirty="0">
              <a:solidFill>
                <a:schemeClr val="tx1"/>
              </a:solidFill>
            </a:endParaRPr>
          </a:p>
          <a:p>
            <a:pPr lvl="2"/>
            <a:r>
              <a:rPr lang="en-US" dirty="0" smtClean="0">
                <a:solidFill>
                  <a:schemeClr val="tx1"/>
                </a:solidFill>
              </a:rPr>
              <a:t>Conduct </a:t>
            </a:r>
            <a:r>
              <a:rPr lang="en-US" dirty="0">
                <a:solidFill>
                  <a:schemeClr val="tx1"/>
                </a:solidFill>
              </a:rPr>
              <a:t>nerve impulses</a:t>
            </a:r>
          </a:p>
          <a:p>
            <a:pPr lvl="2"/>
            <a:r>
              <a:rPr lang="en-US" dirty="0">
                <a:solidFill>
                  <a:schemeClr val="tx1"/>
                </a:solidFill>
              </a:rPr>
              <a:t>Cannot be replaced if </a:t>
            </a:r>
            <a:r>
              <a:rPr lang="en-US" dirty="0" smtClean="0">
                <a:solidFill>
                  <a:schemeClr val="tx1"/>
                </a:solidFill>
              </a:rPr>
              <a:t>destroyed</a:t>
            </a:r>
          </a:p>
          <a:p>
            <a:pPr lvl="2"/>
            <a:endParaRPr lang="en-US" dirty="0">
              <a:solidFill>
                <a:schemeClr val="tx1"/>
              </a:solidFill>
            </a:endParaRPr>
          </a:p>
          <a:p>
            <a:pPr lvl="1"/>
            <a:r>
              <a:rPr lang="en-US" dirty="0" err="1" smtClean="0">
                <a:solidFill>
                  <a:schemeClr val="tx1"/>
                </a:solidFill>
              </a:rPr>
              <a:t>Neuroglial</a:t>
            </a:r>
            <a:r>
              <a:rPr lang="en-US" dirty="0" smtClean="0">
                <a:solidFill>
                  <a:schemeClr val="tx1"/>
                </a:solidFill>
              </a:rPr>
              <a:t> cells</a:t>
            </a:r>
            <a:endParaRPr lang="en-US" dirty="0">
              <a:solidFill>
                <a:schemeClr val="tx1"/>
              </a:solidFill>
            </a:endParaRPr>
          </a:p>
          <a:p>
            <a:pPr lvl="2"/>
            <a:r>
              <a:rPr lang="en-US" dirty="0" smtClean="0">
                <a:solidFill>
                  <a:schemeClr val="tx1"/>
                </a:solidFill>
              </a:rPr>
              <a:t>Support, nourish, </a:t>
            </a:r>
            <a:r>
              <a:rPr lang="en-US" dirty="0">
                <a:solidFill>
                  <a:schemeClr val="tx1"/>
                </a:solidFill>
              </a:rPr>
              <a:t>and </a:t>
            </a:r>
            <a:r>
              <a:rPr lang="en-US" dirty="0" smtClean="0">
                <a:solidFill>
                  <a:schemeClr val="tx1"/>
                </a:solidFill>
              </a:rPr>
              <a:t>protect </a:t>
            </a:r>
            <a:r>
              <a:rPr lang="en-US" dirty="0">
                <a:solidFill>
                  <a:schemeClr val="tx1"/>
                </a:solidFill>
              </a:rPr>
              <a:t>the neurons</a:t>
            </a:r>
          </a:p>
          <a:p>
            <a:pPr lvl="2"/>
            <a:r>
              <a:rPr lang="en-US" dirty="0" smtClean="0">
                <a:solidFill>
                  <a:schemeClr val="tx1"/>
                </a:solidFill>
              </a:rPr>
              <a:t>Include </a:t>
            </a:r>
            <a:r>
              <a:rPr lang="en-US" dirty="0" err="1">
                <a:solidFill>
                  <a:schemeClr val="tx1"/>
                </a:solidFill>
              </a:rPr>
              <a:t>astrocytes</a:t>
            </a:r>
            <a:r>
              <a:rPr lang="en-US" dirty="0">
                <a:solidFill>
                  <a:schemeClr val="tx1"/>
                </a:solidFill>
              </a:rPr>
              <a:t>, </a:t>
            </a:r>
            <a:r>
              <a:rPr lang="en-US" dirty="0" err="1">
                <a:solidFill>
                  <a:schemeClr val="tx1"/>
                </a:solidFill>
              </a:rPr>
              <a:t>oligodendrocytes</a:t>
            </a:r>
            <a:r>
              <a:rPr lang="en-US" dirty="0" smtClean="0">
                <a:solidFill>
                  <a:schemeClr val="tx1"/>
                </a:solidFill>
              </a:rPr>
              <a:t>, </a:t>
            </a:r>
            <a:r>
              <a:rPr lang="en-US" dirty="0" err="1" smtClean="0">
                <a:solidFill>
                  <a:schemeClr val="tx1"/>
                </a:solidFill>
              </a:rPr>
              <a:t>ependymal</a:t>
            </a:r>
            <a:r>
              <a:rPr lang="en-US" dirty="0" smtClean="0">
                <a:solidFill>
                  <a:schemeClr val="tx1"/>
                </a:solidFill>
              </a:rPr>
              <a:t> cells and microglia</a:t>
            </a:r>
            <a:endParaRPr lang="en-US" dirty="0">
              <a:solidFill>
                <a:schemeClr val="tx1"/>
              </a:solidFill>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rotWithShape="1">
          <a:blip r:embed="rId2" cstate="print"/>
          <a:srcRect l="1" r="-1364" b="4898"/>
          <a:stretch/>
        </p:blipFill>
        <p:spPr bwMode="auto">
          <a:xfrm>
            <a:off x="1907704" y="1052736"/>
            <a:ext cx="5488799" cy="4967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2" name="Rectangle 2"/>
          <p:cNvSpPr>
            <a:spLocks/>
          </p:cNvSpPr>
          <p:nvPr/>
        </p:nvSpPr>
        <p:spPr bwMode="auto">
          <a:xfrm>
            <a:off x="0" y="6017895"/>
            <a:ext cx="9144000" cy="38862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40</a:t>
            </a:fld>
            <a:endParaRPr lang="en-US"/>
          </a:p>
        </p:txBody>
      </p:sp>
      <p:sp>
        <p:nvSpPr>
          <p:cNvPr id="7" name="Title 1"/>
          <p:cNvSpPr txBox="1">
            <a:spLocks/>
          </p:cNvSpPr>
          <p:nvPr/>
        </p:nvSpPr>
        <p:spPr>
          <a:xfrm>
            <a:off x="0" y="0"/>
            <a:ext cx="9144000" cy="10527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8</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0" y="6000750"/>
            <a:ext cx="9144000" cy="41969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smtClean="0">
                <a:latin typeface="LM Typewriter Proportional 10pt" charset="0"/>
                <a:ea typeface="LM Typewriter Proportional 10pt" charset="0"/>
                <a:cs typeface="LM Typewriter Proportional 10pt" charset="0"/>
                <a:sym typeface="LM Typewriter Proportional 10pt" charset="0"/>
              </a:rPr>
              <a:t>Dissected </a:t>
            </a:r>
            <a:r>
              <a:rPr lang="en-US" sz="2000" dirty="0">
                <a:latin typeface="LM Typewriter Proportional 10pt" charset="0"/>
                <a:ea typeface="LM Typewriter Proportional 10pt" charset="0"/>
                <a:cs typeface="LM Typewriter Proportional 10pt" charset="0"/>
                <a:sym typeface="LM Typewriter Proportional 10pt" charset="0"/>
              </a:rPr>
              <a:t>circle of Willis to show large aneurysm.</a:t>
            </a:r>
          </a:p>
        </p:txBody>
      </p:sp>
      <p:pic>
        <p:nvPicPr>
          <p:cNvPr id="246786" name="Picture 2"/>
          <p:cNvPicPr>
            <a:picLocks noChangeAspect="1" noChangeArrowheads="1"/>
          </p:cNvPicPr>
          <p:nvPr/>
        </p:nvPicPr>
        <p:blipFill rotWithShape="1">
          <a:blip r:embed="rId2" cstate="print"/>
          <a:srcRect r="-1943" b="6570"/>
          <a:stretch/>
        </p:blipFill>
        <p:spPr bwMode="auto">
          <a:xfrm>
            <a:off x="2771800" y="1046555"/>
            <a:ext cx="3716566" cy="4849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41</a:t>
            </a:fld>
            <a:endParaRPr lang="en-US"/>
          </a:p>
        </p:txBody>
      </p:sp>
      <p:sp>
        <p:nvSpPr>
          <p:cNvPr id="7" name="Title 1"/>
          <p:cNvSpPr txBox="1">
            <a:spLocks/>
          </p:cNvSpPr>
          <p:nvPr/>
        </p:nvSpPr>
        <p:spPr>
          <a:xfrm>
            <a:off x="0" y="0"/>
            <a:ext cx="9144000" cy="10527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8</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0" y="5822156"/>
            <a:ext cx="9144000" cy="776883"/>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sz="2000" dirty="0" smtClean="0">
                <a:latin typeface="LM Typewriter Proportional 10pt" charset="0"/>
                <a:ea typeface="LM Typewriter Proportional 10pt" charset="0"/>
                <a:cs typeface="LM Typewriter Proportional 10pt" charset="0"/>
                <a:sym typeface="LM Typewriter Proportional 10pt" charset="0"/>
              </a:rPr>
              <a:t>Section </a:t>
            </a:r>
            <a:r>
              <a:rPr lang="en-US" sz="2000" dirty="0">
                <a:latin typeface="LM Typewriter Proportional 10pt" charset="0"/>
                <a:ea typeface="LM Typewriter Proportional 10pt" charset="0"/>
                <a:cs typeface="LM Typewriter Proportional 10pt" charset="0"/>
                <a:sym typeface="LM Typewriter Proportional 10pt" charset="0"/>
              </a:rPr>
              <a:t>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rotWithShape="1">
          <a:blip r:embed="rId2" cstate="print"/>
          <a:srcRect l="-1" r="115" b="6900"/>
          <a:stretch/>
        </p:blipFill>
        <p:spPr bwMode="auto">
          <a:xfrm>
            <a:off x="2339752" y="980728"/>
            <a:ext cx="4209962" cy="4996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42</a:t>
            </a:fld>
            <a:endParaRPr lang="en-US"/>
          </a:p>
        </p:txBody>
      </p:sp>
      <p:sp>
        <p:nvSpPr>
          <p:cNvPr id="7" name="Title 1"/>
          <p:cNvSpPr txBox="1">
            <a:spLocks/>
          </p:cNvSpPr>
          <p:nvPr/>
        </p:nvSpPr>
        <p:spPr>
          <a:xfrm>
            <a:off x="0" y="0"/>
            <a:ext cx="9144000" cy="8813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8</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a:t>
            </a:r>
            <a:r>
              <a:rPr lang="en-US" dirty="0" smtClean="0"/>
              <a:t>9</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000000"/>
              </a:solidFill>
            </a:endParaRPr>
          </a:p>
          <a:p>
            <a:r>
              <a:rPr lang="en-US" dirty="0" smtClean="0">
                <a:solidFill>
                  <a:srgbClr val="000000"/>
                </a:solidFill>
              </a:rPr>
              <a:t>An </a:t>
            </a:r>
            <a:r>
              <a:rPr lang="en-US" dirty="0" smtClean="0">
                <a:solidFill>
                  <a:srgbClr val="000000"/>
                </a:solidFill>
              </a:rPr>
              <a:t>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
            </a:r>
            <a:r>
              <a:rPr lang="en-US" dirty="0" smtClean="0">
                <a:solidFill>
                  <a:srgbClr val="000000"/>
                </a:solidFill>
              </a:rPr>
              <a:t>atrophied.</a:t>
            </a:r>
          </a:p>
          <a:p>
            <a:endParaRPr lang="en-US" dirty="0">
              <a:solidFill>
                <a:srgbClr val="000000"/>
              </a:solidFill>
            </a:endParaRPr>
          </a:p>
          <a:p>
            <a:r>
              <a:rPr lang="en-US" dirty="0" smtClean="0">
                <a:solidFill>
                  <a:srgbClr val="000000"/>
                </a:solidFill>
              </a:rPr>
              <a:t>What </a:t>
            </a:r>
            <a:r>
              <a:rPr lang="en-US" dirty="0" smtClean="0">
                <a:solidFill>
                  <a:srgbClr val="000000"/>
                </a:solidFill>
              </a:rPr>
              <a:t>is your diagnosis ? </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44</a:t>
            </a:fld>
            <a:endParaRPr lang="en-US"/>
          </a:p>
        </p:txBody>
      </p:sp>
      <p:sp>
        <p:nvSpPr>
          <p:cNvPr id="7" name="Title 1"/>
          <p:cNvSpPr txBox="1">
            <a:spLocks/>
          </p:cNvSpPr>
          <p:nvPr/>
        </p:nvSpPr>
        <p:spPr>
          <a:xfrm>
            <a:off x="609600" y="152400"/>
            <a:ext cx="8229600"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smtClean="0"/>
              <a:t>9</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179512" y="764704"/>
            <a:ext cx="8820472" cy="5644490"/>
          </a:xfrm>
          <a:prstGeom prst="rect">
            <a:avLst/>
          </a:prstGeom>
          <a:noFill/>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45</a:t>
            </a:fld>
            <a:endParaRPr lang="en-US"/>
          </a:p>
        </p:txBody>
      </p:sp>
      <p:sp>
        <p:nvSpPr>
          <p:cNvPr id="6" name="Title 1"/>
          <p:cNvSpPr txBox="1">
            <a:spLocks/>
          </p:cNvSpPr>
          <p:nvPr/>
        </p:nvSpPr>
        <p:spPr>
          <a:xfrm>
            <a:off x="0" y="10777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rotWithShape="1">
          <a:blip r:embed="rId2" cstate="print"/>
          <a:srcRect r="648" b="5303"/>
          <a:stretch/>
        </p:blipFill>
        <p:spPr bwMode="auto">
          <a:xfrm>
            <a:off x="683568" y="908720"/>
            <a:ext cx="4803563" cy="5360529"/>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6084168" y="2852936"/>
            <a:ext cx="2651760" cy="16687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dirty="0" err="1">
                <a:latin typeface="LM Typewriter Proportional 10pt" charset="0"/>
                <a:ea typeface="LM Typewriter Proportional 10pt" charset="0"/>
                <a:cs typeface="LM Typewriter Proportional 10pt" charset="0"/>
                <a:sym typeface="LM Typewriter Proportional 10pt" charset="0"/>
              </a:rPr>
              <a:t>meninges</a:t>
            </a:r>
            <a:r>
              <a:rPr lang="en-US" dirty="0">
                <a:latin typeface="LM Typewriter Proportional 10pt" charset="0"/>
                <a:ea typeface="LM Typewriter Proportional 10pt" charset="0"/>
                <a:cs typeface="LM Typewriter Proportional 10pt" charset="0"/>
                <a:sym typeface="LM Typewriter Proportional 10pt" charset="0"/>
              </a:rPr>
              <a:t> have been removed.</a:t>
            </a: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46</a:t>
            </a:fld>
            <a:endParaRPr lang="en-US"/>
          </a:p>
        </p:txBody>
      </p:sp>
      <p:sp>
        <p:nvSpPr>
          <p:cNvPr id="7" name="Title 1"/>
          <p:cNvSpPr txBox="1">
            <a:spLocks/>
          </p:cNvSpPr>
          <p:nvPr/>
        </p:nvSpPr>
        <p:spPr>
          <a:xfrm>
            <a:off x="5292080"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5184" y="33406"/>
            <a:ext cx="9144000" cy="631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0" y="5840730"/>
            <a:ext cx="9144000" cy="70866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a:latin typeface="LM Typewriter Proportional 10pt" charset="0"/>
                <a:ea typeface="LM Typewriter Proportional 10pt" charset="0"/>
                <a:cs typeface="LM Typewriter Proportional 10pt" charset="0"/>
                <a:sym typeface="LM Typewriter Proportional 10pt" charset="0"/>
              </a:rPr>
              <a:t>Alzheimer disease.  A, </a:t>
            </a:r>
            <a:r>
              <a:rPr lang="en-US" dirty="0" err="1">
                <a:latin typeface="LM Typewriter Proportional 10pt" charset="0"/>
                <a:ea typeface="LM Typewriter Proportional 10pt" charset="0"/>
                <a:cs typeface="LM Typewriter Proportional 10pt" charset="0"/>
                <a:sym typeface="LM Typewriter Proportional 10pt" charset="0"/>
              </a:rPr>
              <a:t>Neuritic</a:t>
            </a:r>
            <a:r>
              <a:rPr lang="en-US"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dirty="0" err="1">
                <a:latin typeface="LM Typewriter Proportional 10pt" charset="0"/>
                <a:ea typeface="LM Typewriter Proportional 10pt" charset="0"/>
                <a:cs typeface="LM Typewriter Proportional 10pt" charset="0"/>
                <a:sym typeface="LM Typewriter Proportional 10pt" charset="0"/>
              </a:rPr>
              <a:t>neurites</a:t>
            </a:r>
            <a:r>
              <a:rPr lang="en-US" dirty="0">
                <a:latin typeface="LM Typewriter Proportional 10pt" charset="0"/>
                <a:ea typeface="LM Typewriter Proportional 10pt" charset="0"/>
                <a:cs typeface="LM Typewriter Proportional 10pt" charset="0"/>
                <a:sym typeface="LM Typewriter Proportional 10pt" charset="0"/>
              </a:rPr>
              <a:t> surrounding an </a:t>
            </a:r>
            <a:r>
              <a:rPr lang="en-US" dirty="0" err="1">
                <a:latin typeface="LM Typewriter Proportional 10pt" charset="0"/>
                <a:ea typeface="LM Typewriter Proportional 10pt" charset="0"/>
                <a:cs typeface="LM Typewriter Proportional 10pt" charset="0"/>
                <a:sym typeface="LM Typewriter Proportional 10pt" charset="0"/>
              </a:rPr>
              <a:t>amyloid</a:t>
            </a:r>
            <a:r>
              <a:rPr lang="en-US"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rotWithShape="1">
          <a:blip r:embed="rId2" cstate="print"/>
          <a:srcRect t="-10242" r="-334" b="18450"/>
          <a:stretch/>
        </p:blipFill>
        <p:spPr bwMode="auto">
          <a:xfrm>
            <a:off x="971600" y="764704"/>
            <a:ext cx="7150382" cy="4679386"/>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48</a:t>
            </a:fld>
            <a:endParaRPr lang="en-US"/>
          </a:p>
        </p:txBody>
      </p:sp>
      <p:sp>
        <p:nvSpPr>
          <p:cNvPr id="7" name="Title 1"/>
          <p:cNvSpPr txBox="1">
            <a:spLocks/>
          </p:cNvSpPr>
          <p:nvPr/>
        </p:nvSpPr>
        <p:spPr>
          <a:xfrm>
            <a:off x="0" y="33265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5599272" y="2743200"/>
            <a:ext cx="3086100" cy="134874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a:latin typeface="LM Typewriter Proportional 10pt" charset="0"/>
                <a:ea typeface="LM Typewriter Proportional 10pt" charset="0"/>
                <a:cs typeface="LM Typewriter Proportional 10pt" charset="0"/>
                <a:sym typeface="LM Typewriter Proportional 10pt" charset="0"/>
              </a:rPr>
              <a:t>Alzheimer </a:t>
            </a:r>
            <a:r>
              <a:rPr lang="en-US" dirty="0" smtClean="0">
                <a:latin typeface="LM Typewriter Proportional 10pt" charset="0"/>
                <a:ea typeface="LM Typewriter Proportional 10pt" charset="0"/>
                <a:cs typeface="LM Typewriter Proportional 10pt" charset="0"/>
                <a:sym typeface="LM Typewriter Proportional 10pt" charset="0"/>
              </a:rPr>
              <a:t>Disease: Neurofibrillary </a:t>
            </a:r>
            <a:r>
              <a:rPr lang="en-US" dirty="0">
                <a:latin typeface="LM Typewriter Proportional 10pt" charset="0"/>
                <a:ea typeface="LM Typewriter Proportional 10pt" charset="0"/>
                <a:cs typeface="LM Typewriter Proportional 10pt" charset="0"/>
                <a:sym typeface="LM Typewriter Proportional 10pt" charset="0"/>
              </a:rPr>
              <a:t>tangles (arrowheads) are present within the neurons.</a:t>
            </a:r>
          </a:p>
        </p:txBody>
      </p:sp>
      <p:pic>
        <p:nvPicPr>
          <p:cNvPr id="114690" name="Picture 2"/>
          <p:cNvPicPr>
            <a:picLocks noChangeAspect="1" noChangeArrowheads="1"/>
          </p:cNvPicPr>
          <p:nvPr/>
        </p:nvPicPr>
        <p:blipFill rotWithShape="1">
          <a:blip r:embed="rId2" cstate="print"/>
          <a:srcRect r="1422" b="5303"/>
          <a:stretch/>
        </p:blipFill>
        <p:spPr bwMode="auto">
          <a:xfrm>
            <a:off x="683568" y="908720"/>
            <a:ext cx="4392488" cy="5443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49</a:t>
            </a:fld>
            <a:endParaRPr lang="en-US"/>
          </a:p>
        </p:txBody>
      </p:sp>
      <p:sp>
        <p:nvSpPr>
          <p:cNvPr id="7" name="Title 1"/>
          <p:cNvSpPr txBox="1">
            <a:spLocks/>
          </p:cNvSpPr>
          <p:nvPr/>
        </p:nvSpPr>
        <p:spPr>
          <a:xfrm>
            <a:off x="5220072"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179512" y="1196752"/>
            <a:ext cx="8781984"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2"/>
          <p:cNvSpPr txBox="1">
            <a:spLocks noChangeArrowheads="1"/>
          </p:cNvSpPr>
          <p:nvPr/>
        </p:nvSpPr>
        <p:spPr>
          <a:xfrm>
            <a:off x="0" y="332656"/>
            <a:ext cx="9144000" cy="962744"/>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CNS Cells</a:t>
            </a:r>
            <a:endParaRPr lang="en-US" dirty="0"/>
          </a:p>
        </p:txBody>
      </p:sp>
      <p:sp>
        <p:nvSpPr>
          <p:cNvPr id="2" name="Date Placeholder 1"/>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5652120" y="2924944"/>
            <a:ext cx="2920008" cy="1848445"/>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rotWithShape="1">
          <a:blip r:embed="rId2" cstate="print"/>
          <a:srcRect r="756" b="5795"/>
          <a:stretch/>
        </p:blipFill>
        <p:spPr bwMode="auto">
          <a:xfrm>
            <a:off x="971600" y="548680"/>
            <a:ext cx="4077686" cy="5821241"/>
          </a:xfrm>
          <a:prstGeom prst="rect">
            <a:avLst/>
          </a:prstGeom>
          <a:noFill/>
          <a:ln w="9525">
            <a:noFill/>
            <a:miter lim="800000"/>
            <a:headEnd/>
            <a:tailEnd/>
          </a:ln>
          <a:effectLst>
            <a:outerShdw dist="76199" dir="2700000" algn="ctr" rotWithShape="0">
              <a:schemeClr val="bg2">
                <a:alpha val="75000"/>
              </a:scheme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50</a:t>
            </a:fld>
            <a:endParaRPr lang="en-US"/>
          </a:p>
        </p:txBody>
      </p:sp>
      <p:sp>
        <p:nvSpPr>
          <p:cNvPr id="7" name="Title 1"/>
          <p:cNvSpPr txBox="1">
            <a:spLocks/>
          </p:cNvSpPr>
          <p:nvPr/>
        </p:nvSpPr>
        <p:spPr>
          <a:xfrm>
            <a:off x="5148064" y="908720"/>
            <a:ext cx="3851920" cy="79208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0" y="5423535"/>
            <a:ext cx="9144000" cy="102870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pPr algn="ctr"/>
            <a:r>
              <a:rPr lang="en-US" dirty="0">
                <a:latin typeface="LM Typewriter Proportional 10pt" charset="0"/>
                <a:ea typeface="LM Typewriter Proportional 10pt" charset="0"/>
                <a:cs typeface="LM Typewriter Proportional 10pt" charset="0"/>
                <a:sym typeface="LM Typewriter Proportional 10pt" charset="0"/>
              </a:rPr>
              <a:t>Alzheimer </a:t>
            </a:r>
            <a:r>
              <a:rPr lang="en-US" dirty="0" smtClean="0">
                <a:latin typeface="LM Typewriter Proportional 10pt" charset="0"/>
                <a:ea typeface="LM Typewriter Proportional 10pt" charset="0"/>
                <a:cs typeface="LM Typewriter Proportional 10pt" charset="0"/>
                <a:sym typeface="LM Typewriter Proportional 10pt" charset="0"/>
              </a:rPr>
              <a:t>Disease: Congo </a:t>
            </a:r>
            <a:r>
              <a:rPr lang="en-US" dirty="0">
                <a:latin typeface="LM Typewriter Proportional 10pt" charset="0"/>
                <a:ea typeface="LM Typewriter Proportional 10pt" charset="0"/>
                <a:cs typeface="LM Typewriter Proportional 10pt" charset="0"/>
                <a:sym typeface="LM Typewriter Proportional 10pt" charset="0"/>
              </a:rPr>
              <a:t>red stain of the cerebral cortex showing amyloid deposition in the blood vessels and the amyloid core of the </a:t>
            </a:r>
            <a:r>
              <a:rPr lang="en-US" dirty="0" err="1">
                <a:latin typeface="LM Typewriter Proportional 10pt" charset="0"/>
                <a:ea typeface="LM Typewriter Proportional 10pt" charset="0"/>
                <a:cs typeface="LM Typewriter Proportional 10pt" charset="0"/>
                <a:sym typeface="LM Typewriter Proportional 10pt" charset="0"/>
              </a:rPr>
              <a:t>neuritic</a:t>
            </a:r>
            <a:r>
              <a:rPr lang="en-US"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rotWithShape="1">
          <a:blip r:embed="rId2" cstate="print"/>
          <a:srcRect l="-655" t="-5501" r="1446" b="14293"/>
          <a:stretch/>
        </p:blipFill>
        <p:spPr bwMode="auto">
          <a:xfrm>
            <a:off x="1259632" y="1268760"/>
            <a:ext cx="6409690" cy="4211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51</a:t>
            </a:fld>
            <a:endParaRPr lang="en-US"/>
          </a:p>
        </p:txBody>
      </p:sp>
      <p:sp>
        <p:nvSpPr>
          <p:cNvPr id="7" name="Title 1"/>
          <p:cNvSpPr txBox="1">
            <a:spLocks/>
          </p:cNvSpPr>
          <p:nvPr/>
        </p:nvSpPr>
        <p:spPr>
          <a:xfrm>
            <a:off x="0" y="332656"/>
            <a:ext cx="9144000" cy="72893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a:t>
            </a:r>
            <a:r>
              <a:rPr lang="en-US" dirty="0"/>
              <a:t>9</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0" y="228600"/>
            <a:ext cx="9144000" cy="1611630"/>
          </a:xfrm>
        </p:spPr>
        <p:txBody>
          <a:bodyPr vert="horz" lIns="91440" tIns="45720" rIns="91440" bIns="45720" rtlCol="0" anchor="b">
            <a:noAutofit/>
          </a:bodyPr>
          <a:lstStyle/>
          <a:p>
            <a:r>
              <a:rPr lang="en-US" dirty="0">
                <a:sym typeface="Optima" charset="0"/>
              </a:rPr>
              <a:t>Alzheimer Disease</a:t>
            </a:r>
          </a:p>
        </p:txBody>
      </p:sp>
      <p:sp>
        <p:nvSpPr>
          <p:cNvPr id="107522" name="Rectangle 2"/>
          <p:cNvSpPr>
            <a:spLocks noGrp="1" noChangeArrowheads="1"/>
          </p:cNvSpPr>
          <p:nvPr>
            <p:ph idx="1"/>
          </p:nvPr>
        </p:nvSpPr>
        <p:spPr>
          <a:xfrm>
            <a:off x="891540" y="2080260"/>
            <a:ext cx="7360920" cy="4023360"/>
          </a:xfrm>
        </p:spPr>
        <p:txBody>
          <a:bodyPr vert="horz" lIns="91440" tIns="45720" rIns="91440" bIns="45720" rtlCol="0">
            <a:normAutofit/>
          </a:bodyPr>
          <a:lstStyle/>
          <a:p>
            <a:r>
              <a:rPr lang="en-US" dirty="0">
                <a:solidFill>
                  <a:srgbClr val="000000"/>
                </a:solidFill>
                <a:sym typeface="Optima" charset="0"/>
              </a:rPr>
              <a:t>Macroscopic examination of the brain shows a variable degree of cortical atrophy with widening of the cerebral sulci that is most pronounced in the frontal, temporal, and parietal </a:t>
            </a:r>
            <a:r>
              <a:rPr lang="en-US" dirty="0" smtClean="0">
                <a:solidFill>
                  <a:srgbClr val="000000"/>
                </a:solidFill>
                <a:sym typeface="Optima" charset="0"/>
              </a:rPr>
              <a:t>lobes.</a:t>
            </a:r>
          </a:p>
          <a:p>
            <a:endParaRPr lang="en-US" dirty="0">
              <a:solidFill>
                <a:srgbClr val="000000"/>
              </a:solidFill>
              <a:sym typeface="Optima" charset="0"/>
            </a:endParaRPr>
          </a:p>
          <a:p>
            <a:r>
              <a:rPr lang="en-US" dirty="0" smtClean="0">
                <a:solidFill>
                  <a:srgbClr val="000000"/>
                </a:solidFill>
                <a:sym typeface="Optima" charset="0"/>
              </a:rPr>
              <a:t>Microscopic examination: </a:t>
            </a:r>
            <a:r>
              <a:rPr lang="en-US" dirty="0" err="1">
                <a:solidFill>
                  <a:srgbClr val="000000"/>
                </a:solidFill>
                <a:sym typeface="Optima" charset="0"/>
              </a:rPr>
              <a:t>neuritic</a:t>
            </a:r>
            <a:r>
              <a:rPr lang="en-US" dirty="0">
                <a:solidFill>
                  <a:srgbClr val="000000"/>
                </a:solidFill>
                <a:sym typeface="Optima" charset="0"/>
              </a:rPr>
              <a:t> (senile) plaques, neurofibrillary tangles, and amyloid </a:t>
            </a:r>
            <a:r>
              <a:rPr lang="en-US" dirty="0" err="1" smtClean="0">
                <a:solidFill>
                  <a:srgbClr val="000000"/>
                </a:solidFill>
                <a:sym typeface="Optima" charset="0"/>
              </a:rPr>
              <a:t>angiopathy</a:t>
            </a:r>
            <a:r>
              <a:rPr lang="en-US" dirty="0" smtClean="0">
                <a:solidFill>
                  <a:srgbClr val="000000"/>
                </a:solidFill>
                <a:sym typeface="Optima" charset="0"/>
              </a:rPr>
              <a:t>.</a:t>
            </a:r>
            <a:endParaRPr lang="en-US" dirty="0">
              <a:solidFill>
                <a:srgbClr val="000000"/>
              </a:solidFill>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52</a:t>
            </a:fld>
            <a:endParaRPr lang="en-US"/>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rgbClr val="000000"/>
              </a:solidFill>
            </a:endParaRPr>
          </a:p>
          <a:p>
            <a:r>
              <a:rPr lang="en-US" dirty="0" smtClean="0">
                <a:solidFill>
                  <a:srgbClr val="000000"/>
                </a:solidFill>
              </a:rPr>
              <a:t>A 43 years old female complains of a headache and had two attacks of seizures in the past 4 months. Brain MRI revealed a 3 cm extra-axial mass in the parietal region. It was </a:t>
            </a:r>
            <a:r>
              <a:rPr lang="en-US" dirty="0" err="1" smtClean="0">
                <a:solidFill>
                  <a:srgbClr val="000000"/>
                </a:solidFill>
              </a:rPr>
              <a:t>dural</a:t>
            </a:r>
            <a:r>
              <a:rPr lang="en-US" dirty="0">
                <a:solidFill>
                  <a:srgbClr val="000000"/>
                </a:solidFill>
              </a:rPr>
              <a:t>-</a:t>
            </a:r>
            <a:r>
              <a:rPr lang="en-US" dirty="0" smtClean="0">
                <a:solidFill>
                  <a:srgbClr val="000000"/>
                </a:solidFill>
              </a:rPr>
              <a:t>based with mild edema in the surrounding brain tissue.</a:t>
            </a:r>
          </a:p>
          <a:p>
            <a:endParaRPr lang="en-US" dirty="0">
              <a:solidFill>
                <a:srgbClr val="000000"/>
              </a:solidFill>
            </a:endParaRPr>
          </a:p>
          <a:p>
            <a:r>
              <a:rPr lang="en-US" dirty="0" smtClean="0">
                <a:solidFill>
                  <a:srgbClr val="000000"/>
                </a:solidFill>
              </a:rPr>
              <a:t>What is your provisional diagnosis?</a:t>
            </a:r>
            <a:endParaRPr lang="en-US" dirty="0">
              <a:solidFill>
                <a:srgbClr val="000000"/>
              </a:solidFill>
            </a:endParaRPr>
          </a:p>
        </p:txBody>
      </p:sp>
      <p:sp>
        <p:nvSpPr>
          <p:cNvPr id="4" name="Date Placeholder 3"/>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1"/>
          <p:cNvPicPr>
            <a:picLocks noChangeAspect="1"/>
          </p:cNvPicPr>
          <p:nvPr/>
        </p:nvPicPr>
        <p:blipFill>
          <a:blip r:embed="rId3" cstate="print"/>
          <a:srcRect/>
          <a:stretch>
            <a:fillRect/>
          </a:stretch>
        </p:blipFill>
        <p:spPr bwMode="auto">
          <a:xfrm>
            <a:off x="2051720" y="1700808"/>
            <a:ext cx="5135265" cy="501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3" name="Footer Placeholder 2"/>
          <p:cNvSpPr>
            <a:spLocks noGrp="1"/>
          </p:cNvSpPr>
          <p:nvPr>
            <p:ph type="ftr" sz="quarter" idx="11"/>
          </p:nvPr>
        </p:nvSpPr>
        <p:spPr/>
        <p:txBody>
          <a:bodyPr/>
          <a:lstStyle/>
          <a:p>
            <a:r>
              <a:rPr lang="en-US" smtClean="0"/>
              <a:t>CNS Block</a:t>
            </a:r>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7</a:t>
            </a:fld>
            <a:endParaRPr lang="en-US"/>
          </a:p>
        </p:txBody>
      </p:sp>
      <p:sp>
        <p:nvSpPr>
          <p:cNvPr id="6" name="Title 1"/>
          <p:cNvSpPr txBox="1">
            <a:spLocks/>
          </p:cNvSpPr>
          <p:nvPr/>
        </p:nvSpPr>
        <p:spPr>
          <a:xfrm>
            <a:off x="0" y="692696"/>
            <a:ext cx="9144000" cy="90875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292080" y="2132856"/>
            <a:ext cx="2920951" cy="3268980"/>
          </a:xfrm>
          <a:prstGeom prst="rect">
            <a:avLst/>
          </a:prstGeom>
          <a:noFill/>
          <a:ln w="9525">
            <a:no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A</a:t>
            </a:r>
            <a:r>
              <a:rPr lang="en-US" dirty="0">
                <a:latin typeface="LM Typewriter Proportional 10pt" charset="0"/>
                <a:ea typeface="LM Typewriter Proportional 10pt" charset="0"/>
                <a:cs typeface="LM Typewriter Proportional 10pt" charset="0"/>
                <a:sym typeface="LM Typewriter Proportional 10pt" charset="0"/>
              </a:rPr>
              <a:t>, </a:t>
            </a:r>
            <a:r>
              <a:rPr lang="en-US" dirty="0" smtClean="0">
                <a:latin typeface="LM Typewriter Proportional 10pt" charset="0"/>
                <a:ea typeface="LM Typewriter Proportional 10pt" charset="0"/>
                <a:cs typeface="LM Typewriter Proportional 10pt" charset="0"/>
                <a:sym typeface="LM Typewriter Proportional 10pt" charset="0"/>
              </a:rPr>
              <a:t>A parasagittal </a:t>
            </a:r>
            <a:r>
              <a:rPr lang="en-US" dirty="0" err="1">
                <a:latin typeface="LM Typewriter Proportional 10pt" charset="0"/>
                <a:ea typeface="LM Typewriter Proportional 10pt" charset="0"/>
                <a:cs typeface="LM Typewriter Proportional 10pt" charset="0"/>
                <a:sym typeface="LM Typewriter Proportional 10pt" charset="0"/>
              </a:rPr>
              <a:t>multilobular</a:t>
            </a:r>
            <a:r>
              <a:rPr lang="en-US" dirty="0">
                <a:latin typeface="LM Typewriter Proportional 10pt" charset="0"/>
                <a:ea typeface="LM Typewriter Proportional 10pt" charset="0"/>
                <a:cs typeface="LM Typewriter Proportional 10pt" charset="0"/>
                <a:sym typeface="LM Typewriter Proportional 10pt" charset="0"/>
              </a:rPr>
              <a:t> meningioma attached to the dura with compression </a:t>
            </a:r>
            <a:r>
              <a:rPr lang="en-US" dirty="0" smtClean="0">
                <a:latin typeface="LM Typewriter Proportional 10pt" charset="0"/>
                <a:ea typeface="LM Typewriter Proportional 10pt" charset="0"/>
                <a:cs typeface="LM Typewriter Proportional 10pt" charset="0"/>
                <a:sym typeface="LM Typewriter Proportional 10pt" charset="0"/>
              </a:rPr>
              <a:t>of the underlying </a:t>
            </a:r>
            <a:r>
              <a:rPr lang="en-US" dirty="0">
                <a:latin typeface="LM Typewriter Proportional 10pt" charset="0"/>
                <a:ea typeface="LM Typewriter Proportional 10pt" charset="0"/>
                <a:cs typeface="LM Typewriter Proportional 10pt" charset="0"/>
                <a:sym typeface="LM Typewriter Proportional 10pt" charset="0"/>
              </a:rPr>
              <a:t>brain</a:t>
            </a:r>
            <a:r>
              <a:rPr lang="en-US" dirty="0" smtClean="0">
                <a:latin typeface="LM Typewriter Proportional 10pt" charset="0"/>
                <a:ea typeface="LM Typewriter Proportional 10pt" charset="0"/>
                <a:cs typeface="LM Typewriter Proportional 10pt" charset="0"/>
                <a:sym typeface="LM Typewriter Proportional 10pt" charset="0"/>
              </a:rPr>
              <a:t>.</a:t>
            </a:r>
          </a:p>
          <a:p>
            <a:endParaRPr lang="en-US" dirty="0" smtClean="0">
              <a:latin typeface="LM Typewriter Proportional 10pt" charset="0"/>
              <a:ea typeface="LM Typewriter Proportional 10pt" charset="0"/>
              <a:cs typeface="LM Typewriter Proportional 10pt" charset="0"/>
              <a:sym typeface="LM Typewriter Proportional 10pt" charset="0"/>
            </a:endParaRPr>
          </a:p>
          <a:p>
            <a:r>
              <a:rPr lang="en-US" dirty="0" smtClean="0">
                <a:latin typeface="LM Typewriter Proportional 10pt" charset="0"/>
                <a:ea typeface="LM Typewriter Proportional 10pt" charset="0"/>
                <a:cs typeface="LM Typewriter Proportional 10pt" charset="0"/>
                <a:sym typeface="LM Typewriter Proportional 10pt" charset="0"/>
              </a:rPr>
              <a:t>B</a:t>
            </a:r>
            <a:r>
              <a:rPr lang="en-US"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dirty="0" err="1">
                <a:latin typeface="LM Typewriter Proportional 10pt" charset="0"/>
                <a:ea typeface="LM Typewriter Proportional 10pt" charset="0"/>
                <a:cs typeface="LM Typewriter Proportional 10pt" charset="0"/>
                <a:sym typeface="LM Typewriter Proportional 10pt" charset="0"/>
              </a:rPr>
              <a:t>psammoma</a:t>
            </a:r>
            <a:r>
              <a:rPr lang="en-US"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rotWithShape="1">
          <a:blip r:embed="rId2" cstate="print"/>
          <a:srcRect r="732" b="4178"/>
          <a:stretch/>
        </p:blipFill>
        <p:spPr bwMode="auto">
          <a:xfrm>
            <a:off x="251520" y="476672"/>
            <a:ext cx="4459111" cy="6148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4C956F4E-4AEA-4A98-95C2-596473DBB59D}" type="slidenum">
              <a:rPr lang="en-US" smtClean="0"/>
              <a:pPr/>
              <a:t>8</a:t>
            </a:fld>
            <a:endParaRPr lang="en-US"/>
          </a:p>
        </p:txBody>
      </p:sp>
      <p:sp>
        <p:nvSpPr>
          <p:cNvPr id="7" name="Title 1"/>
          <p:cNvSpPr txBox="1">
            <a:spLocks/>
          </p:cNvSpPr>
          <p:nvPr/>
        </p:nvSpPr>
        <p:spPr>
          <a:xfrm>
            <a:off x="4499992" y="476672"/>
            <a:ext cx="4644008" cy="90875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Case 1</a:t>
            </a:r>
            <a:endParaRPr lang="en-US" dirty="0"/>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500" dirty="0" smtClean="0">
                <a:solidFill>
                  <a:schemeClr val="accent1">
                    <a:satMod val="150000"/>
                  </a:schemeClr>
                </a:solidFill>
                <a:latin typeface="Franklin Gothic Demi" pitchFamily="34" charset="0"/>
                <a:ea typeface="+mj-ea"/>
                <a:cs typeface="+mj-cs"/>
              </a:rPr>
              <a:t> </a:t>
            </a:r>
            <a:r>
              <a:rPr lang="en-US" sz="3500" dirty="0" smtClean="0">
                <a:solidFill>
                  <a:schemeClr val="tx2"/>
                </a:solidFill>
                <a:effectLst>
                  <a:outerShdw blurRad="63500" dist="38100" dir="5400000" algn="t" rotWithShape="0">
                    <a:prstClr val="black">
                      <a:alpha val="25000"/>
                    </a:prstClr>
                  </a:outerShdw>
                </a:effectLst>
                <a:ea typeface="+mj-ea"/>
                <a:cs typeface="+mj-cs"/>
              </a:rPr>
              <a:t>Meningioma (Dura</a:t>
            </a:r>
            <a:r>
              <a:rPr lang="en-US" sz="3500" dirty="0">
                <a:solidFill>
                  <a:schemeClr val="tx2"/>
                </a:solidFill>
                <a:effectLst>
                  <a:outerShdw blurRad="63500" dist="38100" dir="5400000" algn="t" rotWithShape="0">
                    <a:prstClr val="black">
                      <a:alpha val="25000"/>
                    </a:prstClr>
                  </a:outerShdw>
                </a:effectLst>
                <a:ea typeface="+mj-ea"/>
                <a:cs typeface="+mj-cs"/>
              </a:rPr>
              <a:t>-brain)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395536" y="1484784"/>
            <a:ext cx="8283744" cy="485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p:cNvSpPr>
            <a:spLocks noGrp="1"/>
          </p:cNvSpPr>
          <p:nvPr>
            <p:ph type="dt" sz="half" idx="10"/>
          </p:nvPr>
        </p:nvSpPr>
        <p:spPr/>
        <p:txBody>
          <a:bodyPr/>
          <a:lstStyle/>
          <a:p>
            <a:r>
              <a:rPr lang="en-US" smtClean="0"/>
              <a:t>11/09/2018</a:t>
            </a:r>
            <a:endParaRPr lang="en-US"/>
          </a:p>
        </p:txBody>
      </p:sp>
      <p:sp>
        <p:nvSpPr>
          <p:cNvPr id="5" name="Footer Placeholder 4"/>
          <p:cNvSpPr>
            <a:spLocks noGrp="1"/>
          </p:cNvSpPr>
          <p:nvPr>
            <p:ph type="ftr" sz="quarter" idx="11"/>
          </p:nvPr>
        </p:nvSpPr>
        <p:spPr/>
        <p:txBody>
          <a:bodyPr/>
          <a:lstStyle/>
          <a:p>
            <a:r>
              <a:rPr lang="en-US" smtClean="0"/>
              <a:t>CNS Block</a:t>
            </a:r>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987</TotalTime>
  <Words>1575</Words>
  <Application>Microsoft Macintosh PowerPoint</Application>
  <PresentationFormat>On-screen Show (4:3)</PresentationFormat>
  <Paragraphs>277</Paragraphs>
  <Slides>52</Slides>
  <Notes>10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Executive</vt:lpstr>
      <vt:lpstr>Central nervous system block          Neuropathology practical</vt:lpstr>
      <vt:lpstr>Cerebrum, Cerebellum and Brain Stem</vt:lpstr>
      <vt:lpstr>Meninges</vt:lpstr>
      <vt:lpstr>CNS Cells</vt:lpstr>
      <vt:lpstr>PowerPoint Presentation</vt:lpstr>
      <vt:lpstr>Case 1</vt:lpstr>
      <vt:lpstr>PowerPoint Presentation</vt:lpstr>
      <vt:lpstr>PowerPoint Presentation</vt:lpstr>
      <vt:lpstr>PowerPoint Presentation</vt:lpstr>
      <vt:lpstr>PowerPoint Presentation</vt:lpstr>
      <vt:lpstr>Case 2</vt:lpstr>
      <vt:lpstr>Case 2</vt:lpstr>
      <vt:lpstr>Case 2</vt:lpstr>
      <vt:lpstr>Case 2</vt:lpstr>
      <vt:lpstr>Case 2</vt:lpstr>
      <vt:lpstr>PowerPoint Presentation</vt:lpstr>
      <vt:lpstr>Case 3</vt:lpstr>
      <vt:lpstr>Case 3</vt:lpstr>
      <vt:lpstr>Case 3</vt:lpstr>
      <vt:lpstr>Case 3</vt:lpstr>
      <vt:lpstr>Case 4</vt:lpstr>
      <vt:lpstr>PowerPoint Presentation</vt:lpstr>
      <vt:lpstr>PowerPoint Presentation</vt:lpstr>
      <vt:lpstr>PowerPoint Presentation</vt:lpstr>
      <vt:lpstr>End of Session 1</vt:lpstr>
      <vt:lpstr>Case 5</vt:lpstr>
      <vt:lpstr>PowerPoint Presentation</vt:lpstr>
      <vt:lpstr>PowerPoint Presentation</vt:lpstr>
      <vt:lpstr>PowerPoint Presentation</vt:lpstr>
      <vt:lpstr>Case 6</vt:lpstr>
      <vt:lpstr>PowerPoint Presentation</vt:lpstr>
      <vt:lpstr>Meningitis</vt:lpstr>
      <vt:lpstr>Case 7</vt:lpstr>
      <vt:lpstr>PowerPoint Presentation</vt:lpstr>
      <vt:lpstr>PowerPoint Presentation</vt:lpstr>
      <vt:lpstr>PowerPoint Presentation</vt:lpstr>
      <vt:lpstr>Case 8</vt:lpstr>
      <vt:lpstr>PowerPoint Presentation</vt:lpstr>
      <vt:lpstr>Ruptured berry aneurysm causing subarachnoid hemorrhage</vt:lpstr>
      <vt:lpstr>PowerPoint Presentation</vt:lpstr>
      <vt:lpstr>PowerPoint Presentation</vt:lpstr>
      <vt:lpstr>PowerPoint Presentation</vt:lpstr>
      <vt:lpstr>Case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Alzheimer Disease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MAC</cp:lastModifiedBy>
  <cp:revision>91</cp:revision>
  <dcterms:created xsi:type="dcterms:W3CDTF">2010-06-22T08:46:56Z</dcterms:created>
  <dcterms:modified xsi:type="dcterms:W3CDTF">2018-08-31T15:49:09Z</dcterms:modified>
</cp:coreProperties>
</file>