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70" r:id="rId9"/>
    <p:sldId id="262" r:id="rId10"/>
    <p:sldId id="271" r:id="rId11"/>
    <p:sldId id="272" r:id="rId12"/>
    <p:sldId id="279" r:id="rId13"/>
    <p:sldId id="269" r:id="rId14"/>
    <p:sldId id="273" r:id="rId15"/>
    <p:sldId id="302" r:id="rId16"/>
    <p:sldId id="264" r:id="rId17"/>
    <p:sldId id="292" r:id="rId18"/>
    <p:sldId id="293" r:id="rId19"/>
    <p:sldId id="294" r:id="rId20"/>
    <p:sldId id="266" r:id="rId21"/>
    <p:sldId id="267" r:id="rId22"/>
    <p:sldId id="268" r:id="rId23"/>
    <p:sldId id="303" r:id="rId24"/>
    <p:sldId id="277" r:id="rId25"/>
    <p:sldId id="274" r:id="rId26"/>
    <p:sldId id="278" r:id="rId27"/>
    <p:sldId id="280" r:id="rId28"/>
    <p:sldId id="281" r:id="rId29"/>
    <p:sldId id="282" r:id="rId30"/>
    <p:sldId id="283" r:id="rId31"/>
    <p:sldId id="284" r:id="rId32"/>
    <p:sldId id="285" r:id="rId33"/>
    <p:sldId id="286" r:id="rId34"/>
    <p:sldId id="287" r:id="rId35"/>
    <p:sldId id="290" r:id="rId36"/>
    <p:sldId id="288" r:id="rId37"/>
    <p:sldId id="304" r:id="rId38"/>
    <p:sldId id="300" r:id="rId39"/>
    <p:sldId id="301" r:id="rId40"/>
    <p:sldId id="296" r:id="rId41"/>
    <p:sldId id="289" r:id="rId42"/>
    <p:sldId id="2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CE7ED-A7CF-4532-917B-56BCD78BB768}" type="datetimeFigureOut">
              <a:rPr lang="en-US" smtClean="0"/>
              <a:t>25-Sep-20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193697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CE7ED-A7CF-4532-917B-56BCD78BB768}" type="datetimeFigureOut">
              <a:rPr lang="en-US" smtClean="0"/>
              <a:t>25-Sep-20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63461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CE7ED-A7CF-4532-917B-56BCD78BB768}" type="datetimeFigureOut">
              <a:rPr lang="en-US" smtClean="0"/>
              <a:t>25-Sep-20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300437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CE7ED-A7CF-4532-917B-56BCD78BB768}" type="datetimeFigureOut">
              <a:rPr lang="en-US" smtClean="0"/>
              <a:t>25-Sep-20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172903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CE7ED-A7CF-4532-917B-56BCD78BB768}" type="datetimeFigureOut">
              <a:rPr lang="en-US" smtClean="0"/>
              <a:t>25-Sep-20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312704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CE7ED-A7CF-4532-917B-56BCD78BB768}" type="datetimeFigureOut">
              <a:rPr lang="en-US" smtClean="0"/>
              <a:t>25-Sep-20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320271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CE7ED-A7CF-4532-917B-56BCD78BB768}" type="datetimeFigureOut">
              <a:rPr lang="en-US" smtClean="0"/>
              <a:t>25-Sep-20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265480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CE7ED-A7CF-4532-917B-56BCD78BB768}" type="datetimeFigureOut">
              <a:rPr lang="en-US" smtClean="0"/>
              <a:t>25-Sep-20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329684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CE7ED-A7CF-4532-917B-56BCD78BB768}" type="datetimeFigureOut">
              <a:rPr lang="en-US" smtClean="0"/>
              <a:t>25-Sep-20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392764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CE7ED-A7CF-4532-917B-56BCD78BB768}" type="datetimeFigureOut">
              <a:rPr lang="en-US" smtClean="0"/>
              <a:t>25-Sep-20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222887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CE7ED-A7CF-4532-917B-56BCD78BB768}" type="datetimeFigureOut">
              <a:rPr lang="en-US" smtClean="0"/>
              <a:t>25-Sep-20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97DFE-32C7-4929-A52C-E3BB1A724AA9}" type="slidenum">
              <a:rPr lang="en-US" smtClean="0"/>
              <a:t>‹#›</a:t>
            </a:fld>
            <a:endParaRPr lang="en-US"/>
          </a:p>
        </p:txBody>
      </p:sp>
    </p:spTree>
    <p:extLst>
      <p:ext uri="{BB962C8B-B14F-4D97-AF65-F5344CB8AC3E}">
        <p14:creationId xmlns:p14="http://schemas.microsoft.com/office/powerpoint/2010/main" val="379674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CE7ED-A7CF-4532-917B-56BCD78BB768}" type="datetimeFigureOut">
              <a:rPr lang="en-US" smtClean="0"/>
              <a:t>25-Sep-20</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97DFE-32C7-4929-A52C-E3BB1A724AA9}" type="slidenum">
              <a:rPr lang="en-US" smtClean="0"/>
              <a:t>‹#›</a:t>
            </a:fld>
            <a:endParaRPr lang="en-US"/>
          </a:p>
        </p:txBody>
      </p:sp>
    </p:spTree>
    <p:extLst>
      <p:ext uri="{BB962C8B-B14F-4D97-AF65-F5344CB8AC3E}">
        <p14:creationId xmlns:p14="http://schemas.microsoft.com/office/powerpoint/2010/main" val="195998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4"/>
            <a:ext cx="7772400" cy="1470025"/>
          </a:xfrm>
        </p:spPr>
        <p:txBody>
          <a:bodyPr>
            <a:normAutofit/>
          </a:bodyPr>
          <a:lstStyle/>
          <a:p>
            <a:r>
              <a:rPr lang="en-US" sz="3600" b="1" dirty="0" smtClean="0">
                <a:latin typeface="Cambria Math" pitchFamily="18" charset="0"/>
                <a:ea typeface="Cambria Math" pitchFamily="18" charset="0"/>
              </a:rPr>
              <a:t>Electromyography &amp; Nerve Conduction</a:t>
            </a:r>
            <a:br>
              <a:rPr lang="en-US" sz="3600" b="1" dirty="0" smtClean="0">
                <a:latin typeface="Cambria Math" pitchFamily="18" charset="0"/>
                <a:ea typeface="Cambria Math" pitchFamily="18" charset="0"/>
              </a:rPr>
            </a:br>
            <a:r>
              <a:rPr lang="en-US" sz="3600" b="1" dirty="0" smtClean="0">
                <a:latin typeface="Cambria Math" pitchFamily="18" charset="0"/>
                <a:ea typeface="Cambria Math" pitchFamily="18" charset="0"/>
              </a:rPr>
              <a:t>(EMG &amp; NC)</a:t>
            </a:r>
            <a:endParaRPr lang="en-US" sz="3600" b="1" dirty="0">
              <a:latin typeface="Cambria Math" pitchFamily="18" charset="0"/>
              <a:ea typeface="Cambria Math" pitchFamily="18" charset="0"/>
            </a:endParaRPr>
          </a:p>
        </p:txBody>
      </p:sp>
      <p:sp>
        <p:nvSpPr>
          <p:cNvPr id="3" name="Subtitle 2"/>
          <p:cNvSpPr>
            <a:spLocks noGrp="1"/>
          </p:cNvSpPr>
          <p:nvPr>
            <p:ph type="subTitle" idx="1"/>
          </p:nvPr>
        </p:nvSpPr>
        <p:spPr>
          <a:xfrm>
            <a:off x="1371600" y="3581400"/>
            <a:ext cx="6400800" cy="2057400"/>
          </a:xfrm>
        </p:spPr>
        <p:txBody>
          <a:bodyPr/>
          <a:lstStyle/>
          <a:p>
            <a:r>
              <a:rPr lang="en-US" sz="2800" dirty="0" smtClean="0">
                <a:solidFill>
                  <a:srgbClr val="FF0000"/>
                </a:solidFill>
                <a:latin typeface="Cambria Math" pitchFamily="18" charset="0"/>
                <a:ea typeface="Cambria Math" pitchFamily="18" charset="0"/>
              </a:rPr>
              <a:t>By</a:t>
            </a:r>
          </a:p>
          <a:p>
            <a:r>
              <a:rPr lang="en-US" b="1" dirty="0" smtClean="0">
                <a:solidFill>
                  <a:srgbClr val="FF0000"/>
                </a:solidFill>
                <a:latin typeface="Cambria Math" pitchFamily="18" charset="0"/>
                <a:ea typeface="Cambria Math" pitchFamily="18" charset="0"/>
              </a:rPr>
              <a:t>Dr. Ola </a:t>
            </a:r>
            <a:r>
              <a:rPr lang="en-US" b="1" dirty="0" err="1" smtClean="0">
                <a:solidFill>
                  <a:srgbClr val="FF0000"/>
                </a:solidFill>
                <a:latin typeface="Cambria Math" pitchFamily="18" charset="0"/>
                <a:ea typeface="Cambria Math" pitchFamily="18" charset="0"/>
              </a:rPr>
              <a:t>Mawlana</a:t>
            </a:r>
            <a:endParaRPr lang="en-US" b="1" dirty="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866648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normAutofit fontScale="92500"/>
          </a:bodyPr>
          <a:lstStyle/>
          <a:p>
            <a:pPr marL="0" lvl="0" indent="0" algn="just">
              <a:lnSpc>
                <a:spcPct val="150000"/>
              </a:lnSpc>
              <a:spcBef>
                <a:spcPts val="0"/>
              </a:spcBef>
              <a:buNone/>
            </a:pPr>
            <a:r>
              <a:rPr lang="en-US" sz="2400" dirty="0" smtClean="0">
                <a:solidFill>
                  <a:prstClr val="black"/>
                </a:solidFill>
                <a:latin typeface="Cambria Math" pitchFamily="18" charset="0"/>
                <a:ea typeface="Cambria Math" pitchFamily="18" charset="0"/>
                <a:cs typeface="Times New Roman"/>
              </a:rPr>
              <a:t>3.  Once </a:t>
            </a:r>
            <a:r>
              <a:rPr lang="en-US" sz="2400" dirty="0">
                <a:solidFill>
                  <a:prstClr val="black"/>
                </a:solidFill>
                <a:latin typeface="Cambria Math" pitchFamily="18" charset="0"/>
                <a:ea typeface="Cambria Math" pitchFamily="18" charset="0"/>
                <a:cs typeface="Times New Roman"/>
              </a:rPr>
              <a:t>the electrodes are in place, start recording;</a:t>
            </a:r>
            <a:endParaRPr lang="en-US" sz="2400" dirty="0">
              <a:solidFill>
                <a:prstClr val="black"/>
              </a:solidFill>
              <a:latin typeface="Cambria Math" pitchFamily="18" charset="0"/>
              <a:ea typeface="Cambria Math" pitchFamily="18" charset="0"/>
              <a:cs typeface="Arial"/>
            </a:endParaRPr>
          </a:p>
          <a:p>
            <a:pPr lvl="1" algn="just">
              <a:lnSpc>
                <a:spcPct val="150000"/>
              </a:lnSpc>
              <a:spcBef>
                <a:spcPts val="0"/>
              </a:spcBef>
              <a:buFont typeface="+mj-lt"/>
              <a:buAutoNum type="alphaLcPeriod"/>
            </a:pPr>
            <a:r>
              <a:rPr lang="en-US" sz="2400" dirty="0">
                <a:solidFill>
                  <a:prstClr val="black"/>
                </a:solidFill>
                <a:latin typeface="Cambria Math" pitchFamily="18" charset="0"/>
                <a:ea typeface="Cambria Math" pitchFamily="18" charset="0"/>
                <a:cs typeface="Times New Roman"/>
              </a:rPr>
              <a:t>At the beginning, ask the subject to relax (not to contract the muscle), and record the muscle electrical activity during this period.</a:t>
            </a:r>
            <a:endParaRPr lang="en-US" sz="2400" dirty="0">
              <a:solidFill>
                <a:prstClr val="black"/>
              </a:solidFill>
              <a:latin typeface="Cambria Math" pitchFamily="18" charset="0"/>
              <a:ea typeface="Cambria Math" pitchFamily="18" charset="0"/>
              <a:cs typeface="Arial"/>
            </a:endParaRPr>
          </a:p>
          <a:p>
            <a:pPr lvl="1" algn="just">
              <a:lnSpc>
                <a:spcPct val="150000"/>
              </a:lnSpc>
              <a:spcBef>
                <a:spcPts val="0"/>
              </a:spcBef>
              <a:buFont typeface="+mj-lt"/>
              <a:buAutoNum type="alphaLcPeriod"/>
            </a:pPr>
            <a:r>
              <a:rPr lang="en-US" sz="2400" dirty="0">
                <a:solidFill>
                  <a:prstClr val="black"/>
                </a:solidFill>
                <a:latin typeface="Cambria Math" pitchFamily="18" charset="0"/>
                <a:ea typeface="Cambria Math" pitchFamily="18" charset="0"/>
                <a:cs typeface="Times New Roman"/>
              </a:rPr>
              <a:t>Then, ask the subject to exert mild to moderate voluntary effort while you continue recording.</a:t>
            </a:r>
            <a:endParaRPr lang="en-US" sz="2400" dirty="0">
              <a:solidFill>
                <a:prstClr val="black"/>
              </a:solidFill>
              <a:latin typeface="Cambria Math" pitchFamily="18" charset="0"/>
              <a:ea typeface="Cambria Math" pitchFamily="18" charset="0"/>
              <a:cs typeface="Arial"/>
            </a:endParaRPr>
          </a:p>
          <a:p>
            <a:pPr lvl="1" algn="just">
              <a:lnSpc>
                <a:spcPct val="150000"/>
              </a:lnSpc>
              <a:spcBef>
                <a:spcPts val="0"/>
              </a:spcBef>
              <a:spcAft>
                <a:spcPts val="1000"/>
              </a:spcAft>
              <a:buFont typeface="+mj-lt"/>
              <a:buAutoNum type="alphaLcPeriod"/>
            </a:pPr>
            <a:r>
              <a:rPr lang="en-US" sz="2400" dirty="0">
                <a:solidFill>
                  <a:prstClr val="black"/>
                </a:solidFill>
                <a:latin typeface="Cambria Math" pitchFamily="18" charset="0"/>
                <a:ea typeface="Cambria Math" pitchFamily="18" charset="0"/>
                <a:cs typeface="Times New Roman"/>
              </a:rPr>
              <a:t>Finally, ask the subject to do maximum contraction of the muscle and record the electrical activity during this period. </a:t>
            </a:r>
            <a:endParaRPr lang="en-US" sz="2400" dirty="0">
              <a:solidFill>
                <a:prstClr val="black"/>
              </a:solidFill>
              <a:latin typeface="Cambria Math" pitchFamily="18" charset="0"/>
              <a:ea typeface="Cambria Math" pitchFamily="18" charset="0"/>
              <a:cs typeface="Arial"/>
            </a:endParaRPr>
          </a:p>
          <a:p>
            <a:endParaRPr lang="en-US" dirty="0"/>
          </a:p>
        </p:txBody>
      </p:sp>
    </p:spTree>
    <p:extLst>
      <p:ext uri="{BB962C8B-B14F-4D97-AF65-F5344CB8AC3E}">
        <p14:creationId xmlns:p14="http://schemas.microsoft.com/office/powerpoint/2010/main" val="2760065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Normal MUP</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Content Placeholder 3" descr="MUPs.JPG"/>
          <p:cNvPicPr>
            <a:picLocks noGrp="1"/>
          </p:cNvPicPr>
          <p:nvPr>
            <p:ph idx="1"/>
          </p:nvPr>
        </p:nvPicPr>
        <p:blipFill>
          <a:blip r:embed="rId2"/>
          <a:stretch>
            <a:fillRect/>
          </a:stretch>
        </p:blipFill>
        <p:spPr>
          <a:xfrm>
            <a:off x="1981200" y="1828800"/>
            <a:ext cx="5257800" cy="38862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982584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7907" r="18872"/>
          <a:stretch/>
        </p:blipFill>
        <p:spPr bwMode="auto">
          <a:xfrm>
            <a:off x="1371600" y="1371600"/>
            <a:ext cx="6629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624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spc="-50"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Analysis of a motor unit potential (MUP)</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070229"/>
              </p:ext>
            </p:extLst>
          </p:nvPr>
        </p:nvGraphicFramePr>
        <p:xfrm>
          <a:off x="990600" y="1828802"/>
          <a:ext cx="7086600" cy="4095206"/>
        </p:xfrm>
        <a:graphic>
          <a:graphicData uri="http://schemas.openxmlformats.org/drawingml/2006/table">
            <a:tbl>
              <a:tblPr firstRow="1" firstCol="1" bandRow="1"/>
              <a:tblGrid>
                <a:gridCol w="1944819"/>
                <a:gridCol w="1598481"/>
                <a:gridCol w="1598481"/>
                <a:gridCol w="1944819"/>
              </a:tblGrid>
              <a:tr h="489857">
                <a:tc>
                  <a:txBody>
                    <a:bodyPr/>
                    <a:lstStyle/>
                    <a:p>
                      <a:pPr marL="0" marR="0" algn="ctr">
                        <a:lnSpc>
                          <a:spcPct val="150000"/>
                        </a:lnSpc>
                        <a:spcBef>
                          <a:spcPts val="1200"/>
                        </a:spcBef>
                        <a:spcAft>
                          <a:spcPts val="0"/>
                        </a:spcAft>
                      </a:pPr>
                      <a:r>
                        <a:rPr lang="en-GB" sz="1800" b="1" dirty="0">
                          <a:effectLst/>
                          <a:latin typeface="Cambria Math" pitchFamily="18" charset="0"/>
                          <a:ea typeface="Cambria Math" pitchFamily="18" charset="0"/>
                          <a:cs typeface="Arial"/>
                        </a:rPr>
                        <a:t>MUP characteristics</a:t>
                      </a:r>
                      <a:endParaRPr lang="en-US" sz="1800" dirty="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50000"/>
                        </a:lnSpc>
                        <a:spcBef>
                          <a:spcPts val="1200"/>
                        </a:spcBef>
                        <a:spcAft>
                          <a:spcPts val="0"/>
                        </a:spcAft>
                      </a:pPr>
                      <a:r>
                        <a:rPr lang="en-GB" sz="1800" b="1">
                          <a:effectLst/>
                          <a:latin typeface="Cambria Math" pitchFamily="18" charset="0"/>
                          <a:ea typeface="Cambria Math" pitchFamily="18" charset="0"/>
                          <a:cs typeface="Arial"/>
                        </a:rPr>
                        <a:t>Normal</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50000"/>
                        </a:lnSpc>
                        <a:spcBef>
                          <a:spcPts val="1200"/>
                        </a:spcBef>
                        <a:spcAft>
                          <a:spcPts val="0"/>
                        </a:spcAft>
                      </a:pPr>
                      <a:r>
                        <a:rPr lang="en-GB" sz="1800" b="1">
                          <a:effectLst/>
                          <a:latin typeface="Cambria Math" pitchFamily="18" charset="0"/>
                          <a:ea typeface="Cambria Math" pitchFamily="18" charset="0"/>
                          <a:cs typeface="Arial"/>
                        </a:rPr>
                        <a:t>Neuropathic</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50000"/>
                        </a:lnSpc>
                        <a:spcBef>
                          <a:spcPts val="1200"/>
                        </a:spcBef>
                        <a:spcAft>
                          <a:spcPts val="0"/>
                        </a:spcAft>
                      </a:pPr>
                      <a:r>
                        <a:rPr lang="en-GB" sz="1800" b="1">
                          <a:effectLst/>
                          <a:latin typeface="Cambria Math" pitchFamily="18" charset="0"/>
                          <a:ea typeface="Cambria Math" pitchFamily="18" charset="0"/>
                          <a:cs typeface="Arial"/>
                        </a:rPr>
                        <a:t>Myopathic</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89857">
                <a:tc>
                  <a:txBody>
                    <a:bodyPr/>
                    <a:lstStyle/>
                    <a:p>
                      <a:pPr marL="0" marR="0">
                        <a:lnSpc>
                          <a:spcPct val="150000"/>
                        </a:lnSpc>
                        <a:spcBef>
                          <a:spcPts val="1200"/>
                        </a:spcBef>
                        <a:spcAft>
                          <a:spcPts val="0"/>
                        </a:spcAft>
                      </a:pPr>
                      <a:r>
                        <a:rPr lang="en-GB" sz="1800" b="1" dirty="0">
                          <a:effectLst/>
                          <a:latin typeface="Cambria Math" pitchFamily="18" charset="0"/>
                          <a:ea typeface="Cambria Math" pitchFamily="18" charset="0"/>
                          <a:cs typeface="Arial"/>
                        </a:rPr>
                        <a:t>Duration (</a:t>
                      </a:r>
                      <a:r>
                        <a:rPr lang="en-GB" sz="1800" b="1" dirty="0" err="1">
                          <a:effectLst/>
                          <a:latin typeface="Cambria Math" pitchFamily="18" charset="0"/>
                          <a:ea typeface="Cambria Math" pitchFamily="18" charset="0"/>
                          <a:cs typeface="Arial"/>
                        </a:rPr>
                        <a:t>ms</a:t>
                      </a:r>
                      <a:r>
                        <a:rPr lang="en-GB" sz="1800" b="1" dirty="0">
                          <a:effectLst/>
                          <a:latin typeface="Cambria Math" pitchFamily="18" charset="0"/>
                          <a:ea typeface="Cambria Math" pitchFamily="18" charset="0"/>
                          <a:cs typeface="Arial"/>
                        </a:rPr>
                        <a:t>)</a:t>
                      </a:r>
                      <a:endParaRPr lang="en-US" sz="1800" dirty="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3-15ms</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Longer</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Shorter</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a:txBody>
                    <a:bodyPr/>
                    <a:lstStyle/>
                    <a:p>
                      <a:pPr marL="0" marR="0">
                        <a:lnSpc>
                          <a:spcPct val="150000"/>
                        </a:lnSpc>
                        <a:spcBef>
                          <a:spcPts val="1200"/>
                        </a:spcBef>
                        <a:spcAft>
                          <a:spcPts val="0"/>
                        </a:spcAft>
                      </a:pPr>
                      <a:r>
                        <a:rPr lang="en-GB" sz="1800" b="1">
                          <a:effectLst/>
                          <a:latin typeface="Cambria Math" pitchFamily="18" charset="0"/>
                          <a:ea typeface="Cambria Math" pitchFamily="18" charset="0"/>
                          <a:cs typeface="Arial"/>
                        </a:rPr>
                        <a:t>Amplitude</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300-5000µV</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Larger</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Smaller</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a:txBody>
                    <a:bodyPr/>
                    <a:lstStyle/>
                    <a:p>
                      <a:pPr marL="0" marR="0">
                        <a:lnSpc>
                          <a:spcPct val="150000"/>
                        </a:lnSpc>
                        <a:spcBef>
                          <a:spcPts val="1200"/>
                        </a:spcBef>
                        <a:spcAft>
                          <a:spcPts val="0"/>
                        </a:spcAft>
                      </a:pPr>
                      <a:r>
                        <a:rPr lang="en-GB" sz="1800" b="1" dirty="0">
                          <a:effectLst/>
                          <a:latin typeface="Cambria Math" pitchFamily="18" charset="0"/>
                          <a:ea typeface="Cambria Math" pitchFamily="18" charset="0"/>
                          <a:cs typeface="Arial"/>
                        </a:rPr>
                        <a:t>Phases</a:t>
                      </a:r>
                      <a:endParaRPr lang="en-US" sz="1800" dirty="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Biphasic/triphasic</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Polyphasic</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May be polyphasic</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a:txBody>
                    <a:bodyPr/>
                    <a:lstStyle/>
                    <a:p>
                      <a:pPr marL="0" marR="0">
                        <a:lnSpc>
                          <a:spcPct val="150000"/>
                        </a:lnSpc>
                        <a:spcBef>
                          <a:spcPts val="1200"/>
                        </a:spcBef>
                        <a:spcAft>
                          <a:spcPts val="0"/>
                        </a:spcAft>
                      </a:pPr>
                      <a:r>
                        <a:rPr lang="en-GB" sz="1800" b="1">
                          <a:effectLst/>
                          <a:latin typeface="Cambria Math" pitchFamily="18" charset="0"/>
                          <a:ea typeface="Cambria Math" pitchFamily="18" charset="0"/>
                          <a:cs typeface="Arial"/>
                        </a:rPr>
                        <a:t>Resting activity</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Absent</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Present</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Present</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715">
                <a:tc>
                  <a:txBody>
                    <a:bodyPr/>
                    <a:lstStyle/>
                    <a:p>
                      <a:pPr marL="0" marR="0">
                        <a:lnSpc>
                          <a:spcPct val="150000"/>
                        </a:lnSpc>
                        <a:spcBef>
                          <a:spcPts val="1200"/>
                        </a:spcBef>
                        <a:spcAft>
                          <a:spcPts val="0"/>
                        </a:spcAft>
                      </a:pPr>
                      <a:r>
                        <a:rPr lang="en-GB" sz="1800" b="1">
                          <a:effectLst/>
                          <a:latin typeface="Cambria Math" pitchFamily="18" charset="0"/>
                          <a:ea typeface="Cambria Math" pitchFamily="18" charset="0"/>
                          <a:cs typeface="Arial"/>
                        </a:rPr>
                        <a:t>Interference pattern</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Full</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a:effectLst/>
                          <a:latin typeface="Cambria Math" pitchFamily="18" charset="0"/>
                          <a:ea typeface="Cambria Math" pitchFamily="18" charset="0"/>
                          <a:cs typeface="Arial"/>
                        </a:rPr>
                        <a:t>Partial</a:t>
                      </a:r>
                      <a:endParaRPr lang="en-US" sz="180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1200"/>
                        </a:spcBef>
                        <a:spcAft>
                          <a:spcPts val="0"/>
                        </a:spcAft>
                      </a:pPr>
                      <a:r>
                        <a:rPr lang="en-GB" sz="1800" dirty="0">
                          <a:effectLst/>
                          <a:latin typeface="Cambria Math" pitchFamily="18" charset="0"/>
                          <a:ea typeface="Cambria Math" pitchFamily="18" charset="0"/>
                          <a:cs typeface="Arial"/>
                        </a:rPr>
                        <a:t>Full with small amplitude MUPs</a:t>
                      </a:r>
                      <a:endParaRPr lang="en-US" sz="1800" dirty="0">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31941" y="2947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907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Normal EMG activity</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4419600" cy="4067560"/>
          </a:xfrm>
          <a:prstGeom prst="rect">
            <a:avLst/>
          </a:prstGeom>
          <a:noFill/>
          <a:ln w="3175">
            <a:solidFill>
              <a:sysClr val="windowText" lastClr="000000"/>
            </a:solidFill>
          </a:ln>
        </p:spPr>
      </p:pic>
    </p:spTree>
    <p:extLst>
      <p:ext uri="{BB962C8B-B14F-4D97-AF65-F5344CB8AC3E}">
        <p14:creationId xmlns:p14="http://schemas.microsoft.com/office/powerpoint/2010/main" val="3031514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err="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Insertional</a:t>
            </a:r>
            <a:r>
              <a:rPr lang="en-US" sz="36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activity</a:t>
            </a:r>
            <a:endParaRPr lang="en-US" sz="36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0" lvl="0" indent="0" algn="just">
              <a:lnSpc>
                <a:spcPct val="90000"/>
              </a:lnSpc>
              <a:spcBef>
                <a:spcPts val="1200"/>
              </a:spcBef>
              <a:spcAft>
                <a:spcPts val="200"/>
              </a:spcAft>
              <a:buClr>
                <a:srgbClr val="E48312"/>
              </a:buClr>
              <a:buSzPct val="100000"/>
              <a:buNone/>
              <a:defRPr/>
            </a:pPr>
            <a:r>
              <a:rPr lang="en-US" sz="2400" dirty="0" smtClean="0">
                <a:solidFill>
                  <a:srgbClr val="000000">
                    <a:lumMod val="75000"/>
                    <a:lumOff val="25000"/>
                  </a:srgbClr>
                </a:solidFill>
                <a:latin typeface="Cambria Math" panose="02040503050406030204" pitchFamily="18" charset="0"/>
                <a:ea typeface="Cambria Math" panose="02040503050406030204" pitchFamily="18" charset="0"/>
              </a:rPr>
              <a:t>The </a:t>
            </a:r>
            <a:r>
              <a:rPr lang="en-US" sz="2400" dirty="0">
                <a:solidFill>
                  <a:srgbClr val="000000">
                    <a:lumMod val="75000"/>
                    <a:lumOff val="25000"/>
                  </a:srgbClr>
                </a:solidFill>
                <a:latin typeface="Cambria Math" panose="02040503050406030204" pitchFamily="18" charset="0"/>
                <a:ea typeface="Cambria Math" panose="02040503050406030204" pitchFamily="18" charset="0"/>
              </a:rPr>
              <a:t>electrical activity </a:t>
            </a:r>
            <a:r>
              <a:rPr lang="en-US" sz="2400" dirty="0" smtClean="0">
                <a:solidFill>
                  <a:srgbClr val="000000">
                    <a:lumMod val="75000"/>
                    <a:lumOff val="25000"/>
                  </a:srgbClr>
                </a:solidFill>
                <a:latin typeface="Cambria Math" panose="02040503050406030204" pitchFamily="18" charset="0"/>
                <a:ea typeface="Cambria Math" panose="02040503050406030204" pitchFamily="18" charset="0"/>
              </a:rPr>
              <a:t>results from insertion of </a:t>
            </a:r>
            <a:r>
              <a:rPr lang="en-US" sz="2400" dirty="0">
                <a:solidFill>
                  <a:srgbClr val="000000">
                    <a:lumMod val="75000"/>
                    <a:lumOff val="25000"/>
                  </a:srgbClr>
                </a:solidFill>
                <a:latin typeface="Cambria Math" panose="02040503050406030204" pitchFamily="18" charset="0"/>
                <a:ea typeface="Cambria Math" panose="02040503050406030204" pitchFamily="18" charset="0"/>
              </a:rPr>
              <a:t>the electrode </a:t>
            </a:r>
            <a:r>
              <a:rPr lang="en-US" sz="2400" dirty="0" smtClean="0">
                <a:solidFill>
                  <a:srgbClr val="000000">
                    <a:lumMod val="75000"/>
                    <a:lumOff val="25000"/>
                  </a:srgbClr>
                </a:solidFill>
                <a:latin typeface="Cambria Math" panose="02040503050406030204" pitchFamily="18" charset="0"/>
                <a:ea typeface="Cambria Math" panose="02040503050406030204" pitchFamily="18" charset="0"/>
              </a:rPr>
              <a:t>to the muscle. </a:t>
            </a:r>
            <a:r>
              <a:rPr lang="en-US" sz="2400" dirty="0">
                <a:solidFill>
                  <a:srgbClr val="000000">
                    <a:lumMod val="75000"/>
                    <a:lumOff val="25000"/>
                  </a:srgbClr>
                </a:solidFill>
                <a:latin typeface="Cambria Math" panose="02040503050406030204" pitchFamily="18" charset="0"/>
                <a:ea typeface="Cambria Math" panose="02040503050406030204" pitchFamily="18" charset="0"/>
              </a:rPr>
              <a:t>These are discharge potentials provoked by the disruption of the cell membrane itself. </a:t>
            </a:r>
          </a:p>
          <a:p>
            <a:pPr marL="400050" lvl="1" indent="0" algn="just">
              <a:lnSpc>
                <a:spcPct val="90000"/>
              </a:lnSpc>
              <a:spcBef>
                <a:spcPts val="200"/>
              </a:spcBef>
              <a:spcAft>
                <a:spcPts val="400"/>
              </a:spcAft>
              <a:buClr>
                <a:srgbClr val="E48312"/>
              </a:buClr>
              <a:buNone/>
              <a:defRPr/>
            </a:pPr>
            <a:endParaRPr lang="en-US" sz="2400" dirty="0" smtClean="0">
              <a:solidFill>
                <a:srgbClr val="000000">
                  <a:lumMod val="75000"/>
                  <a:lumOff val="25000"/>
                </a:srgbClr>
              </a:solidFill>
              <a:latin typeface="Cambria Math" panose="02040503050406030204" pitchFamily="18" charset="0"/>
              <a:ea typeface="Cambria Math" panose="02040503050406030204" pitchFamily="18" charset="0"/>
            </a:endParaRPr>
          </a:p>
          <a:p>
            <a:pPr marL="400050" lvl="1" indent="0" algn="just">
              <a:lnSpc>
                <a:spcPct val="90000"/>
              </a:lnSpc>
              <a:spcBef>
                <a:spcPts val="200"/>
              </a:spcBef>
              <a:spcAft>
                <a:spcPts val="400"/>
              </a:spcAft>
              <a:buClr>
                <a:srgbClr val="E48312"/>
              </a:buClr>
              <a:buNone/>
              <a:defRPr/>
            </a:pPr>
            <a:r>
              <a:rPr lang="en-US" sz="2400" dirty="0" smtClean="0">
                <a:solidFill>
                  <a:srgbClr val="000000">
                    <a:lumMod val="75000"/>
                    <a:lumOff val="25000"/>
                  </a:srgbClr>
                </a:solidFill>
                <a:latin typeface="Cambria Math" panose="02040503050406030204" pitchFamily="18" charset="0"/>
                <a:ea typeface="Cambria Math" panose="02040503050406030204" pitchFamily="18" charset="0"/>
              </a:rPr>
              <a:t>-Decreased </a:t>
            </a:r>
            <a:r>
              <a:rPr lang="en-US" sz="2400" dirty="0">
                <a:solidFill>
                  <a:srgbClr val="000000">
                    <a:lumMod val="75000"/>
                    <a:lumOff val="25000"/>
                  </a:srgbClr>
                </a:solidFill>
                <a:latin typeface="Cambria Math" panose="02040503050406030204" pitchFamily="18" charset="0"/>
                <a:ea typeface="Cambria Math" panose="02040503050406030204" pitchFamily="18" charset="0"/>
              </a:rPr>
              <a:t>in atrophied muscle or fatty tissue. </a:t>
            </a:r>
          </a:p>
          <a:p>
            <a:pPr marL="400050" lvl="1" indent="0" algn="just">
              <a:lnSpc>
                <a:spcPct val="90000"/>
              </a:lnSpc>
              <a:spcBef>
                <a:spcPts val="200"/>
              </a:spcBef>
              <a:spcAft>
                <a:spcPts val="400"/>
              </a:spcAft>
              <a:buClr>
                <a:srgbClr val="E48312"/>
              </a:buClr>
              <a:buNone/>
              <a:defRPr/>
            </a:pPr>
            <a:r>
              <a:rPr lang="en-US" sz="2400" dirty="0">
                <a:solidFill>
                  <a:srgbClr val="000000">
                    <a:lumMod val="75000"/>
                    <a:lumOff val="25000"/>
                  </a:srgbClr>
                </a:solidFill>
                <a:latin typeface="Cambria Math" panose="02040503050406030204" pitchFamily="18" charset="0"/>
                <a:ea typeface="Cambria Math" panose="02040503050406030204" pitchFamily="18" charset="0"/>
              </a:rPr>
              <a:t>- </a:t>
            </a:r>
            <a:r>
              <a:rPr lang="en-US" sz="2400" dirty="0" smtClean="0">
                <a:solidFill>
                  <a:srgbClr val="000000">
                    <a:lumMod val="75000"/>
                    <a:lumOff val="25000"/>
                  </a:srgbClr>
                </a:solidFill>
                <a:latin typeface="Cambria Math" panose="02040503050406030204" pitchFamily="18" charset="0"/>
                <a:ea typeface="Cambria Math" panose="02040503050406030204" pitchFamily="18" charset="0"/>
              </a:rPr>
              <a:t>Increased </a:t>
            </a:r>
            <a:r>
              <a:rPr lang="en-US" sz="2400" dirty="0">
                <a:solidFill>
                  <a:srgbClr val="000000">
                    <a:lumMod val="75000"/>
                    <a:lumOff val="25000"/>
                  </a:srgbClr>
                </a:solidFill>
                <a:latin typeface="Cambria Math" panose="02040503050406030204" pitchFamily="18" charset="0"/>
                <a:ea typeface="Cambria Math" panose="02040503050406030204" pitchFamily="18" charset="0"/>
              </a:rPr>
              <a:t>in many abnormal conditions that cause membrane instability, such as neuropathies, radiculopathies, and inflammatory myopathies.</a:t>
            </a:r>
          </a:p>
          <a:p>
            <a:pPr marL="0" indent="0">
              <a:buNone/>
            </a:pPr>
            <a:endParaRPr lang="en-US" dirty="0"/>
          </a:p>
        </p:txBody>
      </p:sp>
    </p:spTree>
    <p:extLst>
      <p:ext uri="{BB962C8B-B14F-4D97-AF65-F5344CB8AC3E}">
        <p14:creationId xmlns:p14="http://schemas.microsoft.com/office/powerpoint/2010/main" val="69830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Abnormalities of EMG</a:t>
            </a:r>
            <a:endParaRPr lang="en-US" sz="36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marL="0" marR="0" indent="0" algn="just">
              <a:lnSpc>
                <a:spcPct val="150000"/>
              </a:lnSpc>
              <a:spcBef>
                <a:spcPts val="0"/>
              </a:spcBef>
              <a:spcAft>
                <a:spcPts val="1000"/>
              </a:spcAft>
              <a:buNone/>
            </a:pPr>
            <a:r>
              <a:rPr lang="en-US" b="1" dirty="0" smtClean="0">
                <a:effectLst/>
                <a:latin typeface="Cambria Math" pitchFamily="18" charset="0"/>
                <a:ea typeface="Cambria Math" pitchFamily="18" charset="0"/>
                <a:cs typeface="Times New Roman"/>
              </a:rPr>
              <a:t>- At rest</a:t>
            </a:r>
          </a:p>
          <a:p>
            <a:pPr marL="0" marR="0" algn="just">
              <a:lnSpc>
                <a:spcPct val="150000"/>
              </a:lnSpc>
              <a:spcBef>
                <a:spcPts val="0"/>
              </a:spcBef>
              <a:spcAft>
                <a:spcPts val="1000"/>
              </a:spcAft>
            </a:pPr>
            <a:r>
              <a:rPr lang="en-US" sz="2600" dirty="0" smtClean="0">
                <a:effectLst/>
                <a:latin typeface="Cambria Math" pitchFamily="18" charset="0"/>
                <a:ea typeface="Cambria Math" pitchFamily="18" charset="0"/>
                <a:cs typeface="Times New Roman"/>
              </a:rPr>
              <a:t>Positive sharp waves.</a:t>
            </a:r>
            <a:endParaRPr lang="en-US" sz="2600" dirty="0">
              <a:latin typeface="Cambria Math" pitchFamily="18" charset="0"/>
              <a:ea typeface="Cambria Math" pitchFamily="18" charset="0"/>
              <a:cs typeface="Arial"/>
            </a:endParaRPr>
          </a:p>
          <a:p>
            <a:pPr marL="0" marR="0" algn="just">
              <a:lnSpc>
                <a:spcPct val="150000"/>
              </a:lnSpc>
              <a:spcBef>
                <a:spcPts val="0"/>
              </a:spcBef>
              <a:spcAft>
                <a:spcPts val="1000"/>
              </a:spcAft>
            </a:pPr>
            <a:r>
              <a:rPr lang="en-US" sz="2600" dirty="0" smtClean="0">
                <a:effectLst/>
                <a:latin typeface="Cambria Math" pitchFamily="18" charset="0"/>
                <a:ea typeface="Cambria Math" pitchFamily="18" charset="0"/>
                <a:cs typeface="Times New Roman"/>
              </a:rPr>
              <a:t>Fibrillation.</a:t>
            </a:r>
            <a:endParaRPr lang="en-US" sz="2600" dirty="0">
              <a:latin typeface="Cambria Math" pitchFamily="18" charset="0"/>
              <a:ea typeface="Cambria Math" pitchFamily="18" charset="0"/>
              <a:cs typeface="Arial"/>
            </a:endParaRPr>
          </a:p>
          <a:p>
            <a:pPr marL="0" marR="0" algn="just">
              <a:lnSpc>
                <a:spcPct val="150000"/>
              </a:lnSpc>
              <a:spcBef>
                <a:spcPts val="0"/>
              </a:spcBef>
              <a:spcAft>
                <a:spcPts val="1000"/>
              </a:spcAft>
            </a:pPr>
            <a:r>
              <a:rPr lang="en-US" sz="2600" dirty="0" smtClean="0">
                <a:effectLst/>
                <a:latin typeface="Cambria Math" pitchFamily="18" charset="0"/>
                <a:ea typeface="Cambria Math" pitchFamily="18" charset="0"/>
                <a:cs typeface="Times New Roman"/>
              </a:rPr>
              <a:t>Fasciculation.</a:t>
            </a:r>
            <a:endParaRPr lang="en-US" sz="2600" dirty="0" smtClean="0">
              <a:effectLst/>
              <a:latin typeface="Cambria Math" pitchFamily="18" charset="0"/>
              <a:ea typeface="Cambria Math" pitchFamily="18" charset="0"/>
              <a:cs typeface="Arial"/>
            </a:endParaRPr>
          </a:p>
          <a:p>
            <a:endParaRPr lang="en-US" dirty="0"/>
          </a:p>
        </p:txBody>
      </p:sp>
      <p:pic>
        <p:nvPicPr>
          <p:cNvPr id="4" name="Picture 3"/>
          <p:cNvPicPr/>
          <p:nvPr/>
        </p:nvPicPr>
        <p:blipFill>
          <a:blip r:embed="rId2"/>
          <a:srcRect/>
          <a:stretch>
            <a:fillRect/>
          </a:stretch>
        </p:blipFill>
        <p:spPr bwMode="auto">
          <a:xfrm>
            <a:off x="4343400" y="2286000"/>
            <a:ext cx="3505200" cy="28956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3830144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4906967"/>
          </a:xfrm>
        </p:spPr>
        <p:txBody>
          <a:bodyPr/>
          <a:lstStyle/>
          <a:p>
            <a:pPr marL="0" indent="0">
              <a:buNone/>
            </a:pPr>
            <a:r>
              <a:rPr lang="en-US" sz="2800" b="1" dirty="0" smtClean="0">
                <a:solidFill>
                  <a:srgbClr val="FF0000"/>
                </a:solidFill>
                <a:latin typeface="Cambria Math" pitchFamily="18" charset="0"/>
                <a:ea typeface="Cambria Math" pitchFamily="18" charset="0"/>
              </a:rPr>
              <a:t>Positive sharp waves</a:t>
            </a:r>
            <a:r>
              <a:rPr lang="en-US" sz="3600" b="1" dirty="0" smtClean="0">
                <a:solidFill>
                  <a:srgbClr val="FF0000"/>
                </a:solidFill>
                <a:latin typeface="Cambria Math" pitchFamily="18" charset="0"/>
                <a:ea typeface="Cambria Math" pitchFamily="18" charset="0"/>
              </a:rPr>
              <a:t>:</a:t>
            </a:r>
          </a:p>
          <a:p>
            <a:pPr marL="0" indent="0">
              <a:buNone/>
            </a:pPr>
            <a:r>
              <a:rPr lang="en-US" sz="2600" dirty="0" smtClean="0">
                <a:latin typeface="Cambria Math" pitchFamily="18" charset="0"/>
                <a:ea typeface="Cambria Math" pitchFamily="18" charset="0"/>
              </a:rPr>
              <a:t>Positive sharp potentials with a fast </a:t>
            </a:r>
            <a:r>
              <a:rPr lang="en-US" sz="2600" dirty="0" err="1" smtClean="0">
                <a:latin typeface="Cambria Math" pitchFamily="18" charset="0"/>
                <a:ea typeface="Cambria Math" pitchFamily="18" charset="0"/>
              </a:rPr>
              <a:t>downstroke</a:t>
            </a:r>
            <a:r>
              <a:rPr lang="en-US" sz="2600" dirty="0" smtClean="0">
                <a:latin typeface="Cambria Math" pitchFamily="18" charset="0"/>
                <a:ea typeface="Cambria Math" pitchFamily="18" charset="0"/>
              </a:rPr>
              <a:t> and slower return to baseline.</a:t>
            </a:r>
          </a:p>
          <a:p>
            <a:pPr marL="0" indent="0">
              <a:buNone/>
            </a:pPr>
            <a:r>
              <a:rPr lang="en-US" sz="2600" dirty="0" smtClean="0">
                <a:latin typeface="Cambria Math" pitchFamily="18" charset="0"/>
                <a:ea typeface="Cambria Math" pitchFamily="18" charset="0"/>
              </a:rPr>
              <a:t>Causes: neuropathy, myopathy</a:t>
            </a:r>
          </a:p>
          <a:p>
            <a:pPr marL="0" indent="0">
              <a:buNone/>
            </a:pPr>
            <a:endParaRPr lang="en-US" dirty="0"/>
          </a:p>
        </p:txBody>
      </p:sp>
      <p:pic>
        <p:nvPicPr>
          <p:cNvPr id="1026" name="Picture 2" descr="Image result for positive sharp waves emg"/>
          <p:cNvPicPr>
            <a:picLocks noChangeAspect="1" noChangeArrowheads="1"/>
          </p:cNvPicPr>
          <p:nvPr/>
        </p:nvPicPr>
        <p:blipFill rotWithShape="1">
          <a:blip r:embed="rId2">
            <a:extLst>
              <a:ext uri="{28A0092B-C50C-407E-A947-70E740481C1C}">
                <a14:useLocalDpi xmlns:a14="http://schemas.microsoft.com/office/drawing/2010/main" val="0"/>
              </a:ext>
            </a:extLst>
          </a:blip>
          <a:srcRect l="47146" t="31370" b="7545"/>
          <a:stretch/>
        </p:blipFill>
        <p:spPr bwMode="auto">
          <a:xfrm>
            <a:off x="5029202" y="3505200"/>
            <a:ext cx="310116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l="50930" t="7913" b="31087"/>
          <a:stretch/>
        </p:blipFill>
        <p:spPr>
          <a:xfrm>
            <a:off x="533401" y="3505204"/>
            <a:ext cx="3926072" cy="2362199"/>
          </a:xfrm>
          <a:prstGeom prst="rect">
            <a:avLst/>
          </a:prstGeom>
        </p:spPr>
      </p:pic>
    </p:spTree>
    <p:extLst>
      <p:ext uri="{BB962C8B-B14F-4D97-AF65-F5344CB8AC3E}">
        <p14:creationId xmlns:p14="http://schemas.microsoft.com/office/powerpoint/2010/main" val="1632913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1"/>
            <a:ext cx="8229600" cy="5334004"/>
          </a:xfrm>
        </p:spPr>
        <p:txBody>
          <a:bodyPr>
            <a:normAutofit/>
          </a:bodyPr>
          <a:lstStyle/>
          <a:p>
            <a:pPr marL="0" indent="0">
              <a:buNone/>
            </a:pPr>
            <a:r>
              <a:rPr lang="en-US" sz="2600" b="1" dirty="0" smtClean="0">
                <a:solidFill>
                  <a:srgbClr val="FF0000"/>
                </a:solidFill>
                <a:latin typeface="Cambria Math" pitchFamily="18" charset="0"/>
                <a:ea typeface="Cambria Math" pitchFamily="18" charset="0"/>
              </a:rPr>
              <a:t>Fibrillation Potentials</a:t>
            </a:r>
          </a:p>
          <a:p>
            <a:pPr>
              <a:buFontTx/>
              <a:buChar char="-"/>
            </a:pPr>
            <a:r>
              <a:rPr lang="en-US" sz="2600" dirty="0" smtClean="0">
                <a:latin typeface="Cambria Math" pitchFamily="18" charset="0"/>
                <a:ea typeface="Cambria Math" pitchFamily="18" charset="0"/>
              </a:rPr>
              <a:t>Action potential of a single muscle fiber that are twitching spontaneously in the absence of innervation</a:t>
            </a:r>
          </a:p>
          <a:p>
            <a:pPr>
              <a:buFontTx/>
              <a:buChar char="-"/>
            </a:pPr>
            <a:r>
              <a:rPr lang="en-US" sz="2600" dirty="0" smtClean="0">
                <a:latin typeface="Cambria Math" pitchFamily="18" charset="0"/>
                <a:ea typeface="Cambria Math" pitchFamily="18" charset="0"/>
              </a:rPr>
              <a:t>Low amplitude, short duration, biphasic</a:t>
            </a:r>
          </a:p>
          <a:p>
            <a:pPr>
              <a:buFontTx/>
              <a:buChar char="-"/>
            </a:pPr>
            <a:r>
              <a:rPr lang="en-US" sz="2600" dirty="0" smtClean="0">
                <a:latin typeface="Cambria Math" pitchFamily="18" charset="0"/>
                <a:ea typeface="Cambria Math" pitchFamily="18" charset="0"/>
              </a:rPr>
              <a:t>Not seen under the skin but recorded during EMG</a:t>
            </a:r>
          </a:p>
          <a:p>
            <a:pPr>
              <a:buFontTx/>
              <a:buChar char="-"/>
            </a:pPr>
            <a:r>
              <a:rPr lang="en-US" sz="2600" dirty="0" smtClean="0">
                <a:latin typeface="Cambria Math" pitchFamily="18" charset="0"/>
                <a:ea typeface="Cambria Math" pitchFamily="18" charset="0"/>
              </a:rPr>
              <a:t>Caused by neuropathy and myopathy</a:t>
            </a:r>
            <a:endParaRPr lang="en-US" sz="2600" dirty="0">
              <a:latin typeface="Cambria Math" pitchFamily="18" charset="0"/>
              <a:ea typeface="Cambria Math"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45" r="52117" b="36844"/>
          <a:stretch/>
        </p:blipFill>
        <p:spPr bwMode="auto">
          <a:xfrm>
            <a:off x="1905000" y="3657600"/>
            <a:ext cx="4724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04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9"/>
          </a:xfrm>
        </p:spPr>
        <p:txBody>
          <a:bodyPr>
            <a:normAutofit/>
          </a:bodyPr>
          <a:lstStyle/>
          <a:p>
            <a:pPr marL="0" indent="0">
              <a:buNone/>
            </a:pPr>
            <a:r>
              <a:rPr lang="en-US" sz="2600" b="1" dirty="0" smtClean="0">
                <a:solidFill>
                  <a:srgbClr val="FF0000"/>
                </a:solidFill>
                <a:latin typeface="Cambria Math" pitchFamily="18" charset="0"/>
                <a:ea typeface="Cambria Math" pitchFamily="18" charset="0"/>
              </a:rPr>
              <a:t>Fasciculation potentials</a:t>
            </a:r>
          </a:p>
          <a:p>
            <a:r>
              <a:rPr lang="en-US" sz="2600" dirty="0" smtClean="0">
                <a:latin typeface="Cambria Math" pitchFamily="18" charset="0"/>
                <a:ea typeface="Cambria Math" pitchFamily="18" charset="0"/>
              </a:rPr>
              <a:t>Randomly discharging action potentials of a group of </a:t>
            </a:r>
            <a:r>
              <a:rPr lang="en-US" sz="2600" dirty="0">
                <a:latin typeface="Cambria Math" pitchFamily="18" charset="0"/>
                <a:ea typeface="Cambria Math" pitchFamily="18" charset="0"/>
              </a:rPr>
              <a:t>muscle fibers </a:t>
            </a:r>
            <a:r>
              <a:rPr lang="en-US" sz="2600" dirty="0" smtClean="0">
                <a:latin typeface="Cambria Math" pitchFamily="18" charset="0"/>
                <a:ea typeface="Cambria Math" pitchFamily="18" charset="0"/>
              </a:rPr>
              <a:t>due to partial </a:t>
            </a:r>
            <a:r>
              <a:rPr lang="en-US" sz="2600" dirty="0">
                <a:latin typeface="Cambria Math" pitchFamily="18" charset="0"/>
                <a:ea typeface="Cambria Math" pitchFamily="18" charset="0"/>
              </a:rPr>
              <a:t>re-innervation of denervated </a:t>
            </a:r>
            <a:r>
              <a:rPr lang="en-US" sz="2600" dirty="0" smtClean="0">
                <a:latin typeface="Cambria Math" pitchFamily="18" charset="0"/>
                <a:ea typeface="Cambria Math" pitchFamily="18" charset="0"/>
              </a:rPr>
              <a:t>muscle fiber</a:t>
            </a:r>
          </a:p>
          <a:p>
            <a:r>
              <a:rPr lang="en-US" sz="2600" dirty="0" smtClean="0">
                <a:latin typeface="Cambria Math" pitchFamily="18" charset="0"/>
                <a:ea typeface="Cambria Math" pitchFamily="18" charset="0"/>
              </a:rPr>
              <a:t>high </a:t>
            </a:r>
            <a:r>
              <a:rPr lang="en-US" sz="2600" dirty="0">
                <a:latin typeface="Cambria Math" pitchFamily="18" charset="0"/>
                <a:ea typeface="Cambria Math" pitchFamily="18" charset="0"/>
              </a:rPr>
              <a:t>voltage, polyphasic, long duration potentials (Giant </a:t>
            </a:r>
            <a:r>
              <a:rPr lang="en-US" sz="2600" dirty="0" smtClean="0">
                <a:latin typeface="Cambria Math" pitchFamily="18" charset="0"/>
                <a:ea typeface="Cambria Math" pitchFamily="18" charset="0"/>
              </a:rPr>
              <a:t>Potentials)</a:t>
            </a:r>
          </a:p>
          <a:p>
            <a:r>
              <a:rPr lang="en-US" sz="2600" dirty="0" smtClean="0">
                <a:latin typeface="Cambria Math" pitchFamily="18" charset="0"/>
                <a:ea typeface="Cambria Math" pitchFamily="18" charset="0"/>
              </a:rPr>
              <a:t>Visible, can be seen in</a:t>
            </a:r>
            <a:r>
              <a:rPr lang="en-US" altLang="en-US" sz="2600" dirty="0">
                <a:latin typeface="Cambria Math" pitchFamily="18" charset="0"/>
                <a:ea typeface="Cambria Math" pitchFamily="18" charset="0"/>
              </a:rPr>
              <a:t> motor neuron disease, radiculopathy and neuropathy</a:t>
            </a:r>
            <a:r>
              <a:rPr lang="en-US" altLang="en-US" sz="2600" dirty="0" smtClean="0">
                <a:latin typeface="Cambria Math" pitchFamily="18" charset="0"/>
                <a:ea typeface="Cambria Math" pitchFamily="18" charset="0"/>
              </a:rPr>
              <a:t>.</a:t>
            </a:r>
          </a:p>
          <a:p>
            <a:endParaRPr lang="en-US" altLang="en-US" sz="2600" dirty="0">
              <a:solidFill>
                <a:srgbClr val="000000">
                  <a:lumMod val="75000"/>
                  <a:lumOff val="25000"/>
                </a:srgbClr>
              </a:solidFill>
              <a:latin typeface="Cambria Math" pitchFamily="18" charset="0"/>
              <a:ea typeface="Cambria Math" pitchFamily="18" charset="0"/>
            </a:endParaRP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0"/>
            <a:ext cx="7010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73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Objectives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47500" lnSpcReduction="20000"/>
          </a:bodyPr>
          <a:lstStyle/>
          <a:p>
            <a:pPr marL="0" marR="0" indent="0" algn="just">
              <a:lnSpc>
                <a:spcPct val="150000"/>
              </a:lnSpc>
              <a:spcBef>
                <a:spcPts val="0"/>
              </a:spcBef>
              <a:spcAft>
                <a:spcPts val="1000"/>
              </a:spcAft>
              <a:buSzPct val="125000"/>
              <a:buNone/>
            </a:pPr>
            <a:r>
              <a:rPr lang="en-US" sz="4400" dirty="0" smtClean="0">
                <a:effectLst/>
                <a:latin typeface="Cambria Math" pitchFamily="18" charset="0"/>
                <a:ea typeface="Cambria Math" pitchFamily="18" charset="0"/>
                <a:cs typeface="Arial"/>
              </a:rPr>
              <a:t>At the end of the session the students should be able to:</a:t>
            </a:r>
          </a:p>
          <a:p>
            <a:pPr marL="0" marR="0" algn="just">
              <a:lnSpc>
                <a:spcPct val="150000"/>
              </a:lnSpc>
              <a:spcBef>
                <a:spcPts val="0"/>
              </a:spcBef>
              <a:spcAft>
                <a:spcPts val="1000"/>
              </a:spcAft>
              <a:buSzPct val="125000"/>
            </a:pPr>
            <a:r>
              <a:rPr lang="en-US" sz="4400" dirty="0" smtClean="0">
                <a:effectLst/>
                <a:latin typeface="Cambria Math" pitchFamily="18" charset="0"/>
                <a:ea typeface="Cambria Math" pitchFamily="18" charset="0"/>
                <a:cs typeface="Arial"/>
              </a:rPr>
              <a:t>Understand the basic principle of EMG and NCS.</a:t>
            </a:r>
          </a:p>
          <a:p>
            <a:pPr marL="0" marR="0" algn="just">
              <a:lnSpc>
                <a:spcPct val="150000"/>
              </a:lnSpc>
              <a:spcBef>
                <a:spcPts val="0"/>
              </a:spcBef>
              <a:spcAft>
                <a:spcPts val="1000"/>
              </a:spcAft>
              <a:buSzPct val="125000"/>
            </a:pPr>
            <a:r>
              <a:rPr lang="en-US" sz="4400" dirty="0" smtClean="0">
                <a:effectLst/>
                <a:latin typeface="Cambria Math" pitchFamily="18" charset="0"/>
                <a:ea typeface="Cambria Math" pitchFamily="18" charset="0"/>
                <a:cs typeface="Arial"/>
              </a:rPr>
              <a:t>Perform the EMG and NCS by themselves.</a:t>
            </a:r>
          </a:p>
          <a:p>
            <a:pPr marL="0" marR="0" algn="just">
              <a:lnSpc>
                <a:spcPct val="150000"/>
              </a:lnSpc>
              <a:spcBef>
                <a:spcPts val="0"/>
              </a:spcBef>
              <a:spcAft>
                <a:spcPts val="1000"/>
              </a:spcAft>
              <a:buSzPct val="125000"/>
            </a:pPr>
            <a:r>
              <a:rPr lang="en-US" sz="4400" dirty="0" smtClean="0">
                <a:effectLst/>
                <a:latin typeface="Cambria Math" pitchFamily="18" charset="0"/>
                <a:ea typeface="Cambria Math" pitchFamily="18" charset="0"/>
                <a:cs typeface="Arial"/>
              </a:rPr>
              <a:t>For the EMG: students should know the appearance and characteristics of a normal EMG study and enumerate a few abnormalities that may be seen in neuromuscular diseases. </a:t>
            </a:r>
          </a:p>
          <a:p>
            <a:pPr marL="0" marR="0" algn="just">
              <a:lnSpc>
                <a:spcPct val="150000"/>
              </a:lnSpc>
              <a:spcBef>
                <a:spcPts val="0"/>
              </a:spcBef>
              <a:spcAft>
                <a:spcPts val="1000"/>
              </a:spcAft>
              <a:buSzPct val="125000"/>
            </a:pPr>
            <a:r>
              <a:rPr lang="en-US" sz="4400" dirty="0" smtClean="0">
                <a:effectLst/>
                <a:latin typeface="Cambria Math" pitchFamily="18" charset="0"/>
                <a:ea typeface="Cambria Math" pitchFamily="18" charset="0"/>
                <a:cs typeface="Arial"/>
              </a:rPr>
              <a:t>For the NCS: Determine and calculate motor nerve conduction velocity of the major peripheral nerves.</a:t>
            </a:r>
          </a:p>
          <a:p>
            <a:pPr marL="0" indent="0">
              <a:buNone/>
            </a:pPr>
            <a:endParaRPr lang="en-US" dirty="0"/>
          </a:p>
        </p:txBody>
      </p:sp>
    </p:spTree>
    <p:extLst>
      <p:ext uri="{BB962C8B-B14F-4D97-AF65-F5344CB8AC3E}">
        <p14:creationId xmlns:p14="http://schemas.microsoft.com/office/powerpoint/2010/main" val="3483402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indent="-342900" algn="l">
              <a:lnSpc>
                <a:spcPct val="150000"/>
              </a:lnSpc>
              <a:spcBef>
                <a:spcPts val="0"/>
              </a:spcBef>
            </a:pPr>
            <a:r>
              <a:rPr lang="en-US" sz="2600" dirty="0">
                <a:solidFill>
                  <a:prstClr val="black"/>
                </a:solidFill>
                <a:latin typeface="Cambria Math" pitchFamily="18" charset="0"/>
                <a:ea typeface="Cambria Math" pitchFamily="18" charset="0"/>
                <a:cs typeface="Times New Roman"/>
              </a:rPr>
              <a:t/>
            </a:r>
            <a:br>
              <a:rPr lang="en-US" sz="2600" dirty="0">
                <a:solidFill>
                  <a:prstClr val="black"/>
                </a:solidFill>
                <a:latin typeface="Cambria Math" pitchFamily="18" charset="0"/>
                <a:ea typeface="Cambria Math" pitchFamily="18" charset="0"/>
                <a:cs typeface="Times New Roman"/>
              </a:rPr>
            </a:br>
            <a:endParaRPr lang="en-US" dirty="0"/>
          </a:p>
        </p:txBody>
      </p:sp>
      <p:sp>
        <p:nvSpPr>
          <p:cNvPr id="3" name="Content Placeholder 2"/>
          <p:cNvSpPr>
            <a:spLocks noGrp="1"/>
          </p:cNvSpPr>
          <p:nvPr>
            <p:ph idx="1"/>
          </p:nvPr>
        </p:nvSpPr>
        <p:spPr>
          <a:xfrm>
            <a:off x="457200" y="609600"/>
            <a:ext cx="8229600" cy="4906967"/>
          </a:xfrm>
        </p:spPr>
        <p:txBody>
          <a:bodyPr>
            <a:normAutofit/>
          </a:bodyPr>
          <a:lstStyle/>
          <a:p>
            <a:pPr marL="0" marR="0" indent="0" algn="just">
              <a:lnSpc>
                <a:spcPct val="150000"/>
              </a:lnSpc>
              <a:spcBef>
                <a:spcPts val="0"/>
              </a:spcBef>
              <a:spcAft>
                <a:spcPts val="0"/>
              </a:spcAft>
              <a:buNone/>
            </a:pPr>
            <a:r>
              <a:rPr lang="en-US" b="1" dirty="0" smtClean="0">
                <a:effectLst/>
                <a:latin typeface="Cambria Math" pitchFamily="18" charset="0"/>
                <a:ea typeface="Cambria Math" pitchFamily="18" charset="0"/>
                <a:cs typeface="Times New Roman"/>
              </a:rPr>
              <a:t>- </a:t>
            </a:r>
            <a:r>
              <a:rPr lang="en-US" b="1" dirty="0" smtClean="0">
                <a:solidFill>
                  <a:srgbClr val="FF0000"/>
                </a:solidFill>
                <a:effectLst/>
                <a:latin typeface="Cambria Math" pitchFamily="18" charset="0"/>
                <a:ea typeface="Cambria Math" pitchFamily="18" charset="0"/>
                <a:cs typeface="Times New Roman"/>
              </a:rPr>
              <a:t>During muscle contraction</a:t>
            </a:r>
          </a:p>
          <a:p>
            <a:pPr marL="0" marR="0" indent="0" algn="just">
              <a:lnSpc>
                <a:spcPct val="150000"/>
              </a:lnSpc>
              <a:spcBef>
                <a:spcPts val="0"/>
              </a:spcBef>
              <a:spcAft>
                <a:spcPts val="0"/>
              </a:spcAft>
              <a:buNone/>
            </a:pPr>
            <a:r>
              <a:rPr lang="en-US" sz="2600" dirty="0">
                <a:latin typeface="Cambria Math" pitchFamily="18" charset="0"/>
                <a:ea typeface="Cambria Math" pitchFamily="18" charset="0"/>
                <a:cs typeface="Times New Roman"/>
              </a:rPr>
              <a:t>A</a:t>
            </a:r>
            <a:r>
              <a:rPr lang="en-US" sz="2600" dirty="0" smtClean="0">
                <a:effectLst/>
                <a:latin typeface="Cambria Math" pitchFamily="18" charset="0"/>
                <a:ea typeface="Cambria Math" pitchFamily="18" charset="0"/>
                <a:cs typeface="Times New Roman"/>
              </a:rPr>
              <a:t>bnormalities can be seen in the MUPs as well as the recruitment.</a:t>
            </a:r>
            <a:endParaRPr lang="en-US" sz="2600" dirty="0">
              <a:latin typeface="Cambria Math" pitchFamily="18" charset="0"/>
              <a:ea typeface="Cambria Math" pitchFamily="18" charset="0"/>
              <a:cs typeface="Arial"/>
            </a:endParaRPr>
          </a:p>
          <a:p>
            <a:pPr marL="0" marR="0" algn="just">
              <a:lnSpc>
                <a:spcPct val="150000"/>
              </a:lnSpc>
              <a:spcBef>
                <a:spcPts val="0"/>
              </a:spcBef>
              <a:spcAft>
                <a:spcPts val="0"/>
              </a:spcAft>
            </a:pPr>
            <a:r>
              <a:rPr lang="en-US" sz="2600" dirty="0" smtClean="0">
                <a:effectLst/>
                <a:latin typeface="Cambria Math" pitchFamily="18" charset="0"/>
                <a:ea typeface="Cambria Math" pitchFamily="18" charset="0"/>
                <a:cs typeface="Times New Roman"/>
              </a:rPr>
              <a:t>Patterns of abnormal MUPs </a:t>
            </a:r>
          </a:p>
          <a:p>
            <a:pPr marL="0" marR="0" algn="just">
              <a:lnSpc>
                <a:spcPct val="150000"/>
              </a:lnSpc>
              <a:spcBef>
                <a:spcPts val="0"/>
              </a:spcBef>
              <a:spcAft>
                <a:spcPts val="0"/>
              </a:spcAft>
            </a:pPr>
            <a:r>
              <a:rPr lang="en-US" sz="2600" dirty="0" smtClean="0">
                <a:effectLst/>
                <a:latin typeface="Cambria Math" pitchFamily="18" charset="0"/>
                <a:ea typeface="Cambria Math" pitchFamily="18" charset="0"/>
                <a:cs typeface="Times New Roman"/>
              </a:rPr>
              <a:t>Patterns of abnormal recruitment </a:t>
            </a:r>
            <a:endParaRPr lang="en-US" dirty="0"/>
          </a:p>
        </p:txBody>
      </p:sp>
    </p:spTree>
    <p:extLst>
      <p:ext uri="{BB962C8B-B14F-4D97-AF65-F5344CB8AC3E}">
        <p14:creationId xmlns:p14="http://schemas.microsoft.com/office/powerpoint/2010/main" val="4222530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a:rPr>
              <a:t>Abnormal patterns MUPs</a:t>
            </a:r>
            <a:endParaRPr lang="en-US" sz="3200"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2"/>
          <a:srcRect/>
          <a:stretch>
            <a:fillRect/>
          </a:stretch>
        </p:blipFill>
        <p:spPr bwMode="auto">
          <a:xfrm>
            <a:off x="1600203" y="1828806"/>
            <a:ext cx="5562599" cy="3062953"/>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822623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a:rPr>
              <a:t>Abnormal patterns </a:t>
            </a:r>
            <a:r>
              <a:rPr lang="en-US" sz="32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a:rPr>
              <a:t>of Recruitment</a:t>
            </a:r>
            <a:endParaRPr lang="en-US" dirty="0"/>
          </a:p>
        </p:txBody>
      </p:sp>
      <p:pic>
        <p:nvPicPr>
          <p:cNvPr id="4" name="Content Placeholder 3"/>
          <p:cNvPicPr>
            <a:picLocks noGrp="1"/>
          </p:cNvPicPr>
          <p:nvPr>
            <p:ph idx="1"/>
          </p:nvPr>
        </p:nvPicPr>
        <p:blipFill>
          <a:blip r:embed="rId2"/>
          <a:srcRect/>
          <a:stretch>
            <a:fillRect/>
          </a:stretch>
        </p:blipFill>
        <p:spPr bwMode="auto">
          <a:xfrm>
            <a:off x="1676400" y="1905000"/>
            <a:ext cx="5638800" cy="34290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685718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Normal EMG</a:t>
            </a:r>
            <a:endPar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b="68852"/>
          <a:stretch/>
        </p:blipFill>
        <p:spPr bwMode="auto">
          <a:xfrm>
            <a:off x="990600" y="1600200"/>
            <a:ext cx="7467600" cy="3886200"/>
          </a:xfrm>
          <a:prstGeom prst="rect">
            <a:avLst/>
          </a:prstGeom>
          <a:noFill/>
          <a:ln w="3175">
            <a:solidFill>
              <a:sysClr val="windowText" lastClr="000000"/>
            </a:solidFill>
          </a:ln>
        </p:spPr>
      </p:pic>
    </p:spTree>
    <p:extLst>
      <p:ext uri="{BB962C8B-B14F-4D97-AF65-F5344CB8AC3E}">
        <p14:creationId xmlns:p14="http://schemas.microsoft.com/office/powerpoint/2010/main" val="179917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l"/>
            <a:r>
              <a:rPr lang="en-US" altLang="en-US" sz="3200" b="1" spc="-50"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Neuropathic EMG changes</a:t>
            </a:r>
            <a:endPar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Picture 6" descr="npath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3"/>
            <a:ext cx="8229600" cy="42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584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3200" b="1" spc="-50" dirty="0" err="1">
                <a:solidFill>
                  <a:srgbClr val="FF0000"/>
                </a:solidFill>
                <a:effectLst>
                  <a:outerShdw blurRad="38100" dist="38100" dir="2700000" algn="tl">
                    <a:srgbClr val="000000">
                      <a:alpha val="43137"/>
                    </a:srgbClr>
                  </a:outerShdw>
                </a:effectLst>
                <a:latin typeface="Cambria Math" pitchFamily="18" charset="0"/>
                <a:ea typeface="Cambria Math" pitchFamily="18" charset="0"/>
              </a:rPr>
              <a:t>M</a:t>
            </a:r>
            <a:r>
              <a:rPr lang="en-US" altLang="en-US" sz="3200" b="1" spc="-50" dirty="0" err="1"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yopathic</a:t>
            </a:r>
            <a:r>
              <a:rPr lang="en-US" altLang="en-US" sz="3200" b="1" spc="-50"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 </a:t>
            </a:r>
            <a:r>
              <a:rPr lang="en-US" altLang="en-US" sz="3200" b="1" spc="-50"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EMG changes</a:t>
            </a:r>
            <a:endPar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Picture 6" descr="Mpath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2"/>
            <a:ext cx="8229600" cy="44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0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278"/>
          <a:stretch/>
        </p:blipFill>
        <p:spPr bwMode="auto">
          <a:xfrm>
            <a:off x="838200" y="838200"/>
            <a:ext cx="746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873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Nerve Conduction Studies (NCS)</a:t>
            </a:r>
            <a:endParaRPr lang="en-US" sz="36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marL="0" indent="0" algn="just">
              <a:buNone/>
            </a:pPr>
            <a:r>
              <a:rPr lang="en-US" sz="2600" dirty="0">
                <a:latin typeface="Cambria Math" pitchFamily="18" charset="0"/>
                <a:ea typeface="Cambria Math" pitchFamily="18" charset="0"/>
              </a:rPr>
              <a:t> A Nerve conduction study (NCS) is a test used to evaluate the function of peripheral nerves by measuring their conduction velocity and response </a:t>
            </a:r>
            <a:r>
              <a:rPr lang="en-US" sz="2600" dirty="0" smtClean="0">
                <a:latin typeface="Cambria Math" pitchFamily="18" charset="0"/>
                <a:ea typeface="Cambria Math" pitchFamily="18" charset="0"/>
              </a:rPr>
              <a:t>latency.</a:t>
            </a:r>
          </a:p>
          <a:p>
            <a:pPr marL="0" indent="0" algn="just">
              <a:buNone/>
            </a:pPr>
            <a:r>
              <a:rPr lang="en-US" sz="2600" dirty="0" smtClean="0">
                <a:latin typeface="Cambria Math" pitchFamily="18" charset="0"/>
                <a:ea typeface="Cambria Math" pitchFamily="18" charset="0"/>
              </a:rPr>
              <a:t>Both sensory and motor nerve conduction can be studied.</a:t>
            </a:r>
          </a:p>
          <a:p>
            <a:endParaRPr lang="en-US" dirty="0"/>
          </a:p>
        </p:txBody>
      </p:sp>
    </p:spTree>
    <p:extLst>
      <p:ext uri="{BB962C8B-B14F-4D97-AF65-F5344CB8AC3E}">
        <p14:creationId xmlns:p14="http://schemas.microsoft.com/office/powerpoint/2010/main" val="3628437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Principle</a:t>
            </a:r>
            <a:endParaRPr lang="en-US" sz="36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55000" lnSpcReduction="20000"/>
          </a:bodyPr>
          <a:lstStyle/>
          <a:p>
            <a:pPr marL="0" marR="0" indent="0" algn="just">
              <a:lnSpc>
                <a:spcPct val="150000"/>
              </a:lnSpc>
              <a:spcBef>
                <a:spcPts val="0"/>
              </a:spcBef>
              <a:spcAft>
                <a:spcPts val="1000"/>
              </a:spcAft>
              <a:buNone/>
            </a:pPr>
            <a:r>
              <a:rPr lang="en-US" sz="3800" dirty="0">
                <a:latin typeface="Cambria Math" pitchFamily="18" charset="0"/>
                <a:ea typeface="Cambria Math" pitchFamily="18" charset="0"/>
                <a:cs typeface="Arial"/>
              </a:rPr>
              <a:t>Motor NCS are performed by electrical stimulation of a peripheral nerve and recording from a muscle supplied by this nerve. A nerve potential is initiated at the stimulation electrode and is conducted along the nerve fibers to the muscle. When the muscle contracts, the compound muscle action potential is recorded and observed on the display screen. The </a:t>
            </a:r>
            <a:r>
              <a:rPr lang="en-US" sz="3800" b="1" dirty="0">
                <a:latin typeface="Cambria Math" pitchFamily="18" charset="0"/>
                <a:ea typeface="Cambria Math" pitchFamily="18" charset="0"/>
                <a:cs typeface="Arial"/>
              </a:rPr>
              <a:t>latency</a:t>
            </a:r>
            <a:r>
              <a:rPr lang="en-US" sz="3800" dirty="0">
                <a:latin typeface="Cambria Math" pitchFamily="18" charset="0"/>
                <a:ea typeface="Cambria Math" pitchFamily="18" charset="0"/>
                <a:cs typeface="Arial"/>
              </a:rPr>
              <a:t> of the response (the time it takes for the impulse to travel from the stimulating to the recording site) is measured in milliseconds (</a:t>
            </a:r>
            <a:r>
              <a:rPr lang="en-US" sz="3800" dirty="0" err="1">
                <a:latin typeface="Cambria Math" pitchFamily="18" charset="0"/>
                <a:ea typeface="Cambria Math" pitchFamily="18" charset="0"/>
                <a:cs typeface="Arial"/>
              </a:rPr>
              <a:t>ms</a:t>
            </a:r>
            <a:r>
              <a:rPr lang="en-US" sz="3800" dirty="0">
                <a:latin typeface="Cambria Math" pitchFamily="18" charset="0"/>
                <a:ea typeface="Cambria Math" pitchFamily="18" charset="0"/>
                <a:cs typeface="Arial"/>
              </a:rPr>
              <a:t>). The size of the response (the </a:t>
            </a:r>
            <a:r>
              <a:rPr lang="en-US" sz="3800" b="1" dirty="0">
                <a:latin typeface="Cambria Math" pitchFamily="18" charset="0"/>
                <a:ea typeface="Cambria Math" pitchFamily="18" charset="0"/>
                <a:cs typeface="Arial"/>
              </a:rPr>
              <a:t>amplitude</a:t>
            </a:r>
            <a:r>
              <a:rPr lang="en-US" sz="3800" dirty="0">
                <a:latin typeface="Cambria Math" pitchFamily="18" charset="0"/>
                <a:ea typeface="Cambria Math" pitchFamily="18" charset="0"/>
                <a:cs typeface="Arial"/>
              </a:rPr>
              <a:t>) is also noted. The motor amplitudes are measured in millivolts (mV).</a:t>
            </a:r>
          </a:p>
          <a:p>
            <a:endParaRPr lang="en-US" dirty="0"/>
          </a:p>
        </p:txBody>
      </p:sp>
    </p:spTree>
    <p:extLst>
      <p:ext uri="{BB962C8B-B14F-4D97-AF65-F5344CB8AC3E}">
        <p14:creationId xmlns:p14="http://schemas.microsoft.com/office/powerpoint/2010/main" val="1511765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Cont.</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lvl="0" indent="0" algn="just">
              <a:lnSpc>
                <a:spcPct val="150000"/>
              </a:lnSpc>
              <a:spcBef>
                <a:spcPts val="0"/>
              </a:spcBef>
              <a:spcAft>
                <a:spcPts val="1000"/>
              </a:spcAft>
              <a:buNone/>
            </a:pPr>
            <a:r>
              <a:rPr lang="en-US" sz="2400" dirty="0">
                <a:solidFill>
                  <a:prstClr val="black"/>
                </a:solidFill>
                <a:latin typeface="Cambria Math" pitchFamily="18" charset="0"/>
                <a:ea typeface="Cambria Math" pitchFamily="18" charset="0"/>
                <a:cs typeface="Arial"/>
              </a:rPr>
              <a:t>This is repeated by stimulating the motor nerve at a second site along its path. The distance between the two stimulation points is measured and the difference in latency times determined. By dividing the distance between stimulation points by the difference in latency times, the motor nerve conduction velocity can be calculated.</a:t>
            </a:r>
          </a:p>
        </p:txBody>
      </p:sp>
    </p:spTree>
    <p:extLst>
      <p:ext uri="{BB962C8B-B14F-4D97-AF65-F5344CB8AC3E}">
        <p14:creationId xmlns:p14="http://schemas.microsoft.com/office/powerpoint/2010/main" val="218204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Definition</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marL="0" marR="0" indent="0" algn="just">
              <a:lnSpc>
                <a:spcPct val="150000"/>
              </a:lnSpc>
              <a:spcBef>
                <a:spcPts val="0"/>
              </a:spcBef>
              <a:spcAft>
                <a:spcPts val="1000"/>
              </a:spcAft>
              <a:buNone/>
            </a:pPr>
            <a:r>
              <a:rPr lang="en-US" sz="2800" dirty="0" smtClean="0">
                <a:effectLst/>
                <a:latin typeface="Cambria Math" pitchFamily="18" charset="0"/>
                <a:ea typeface="Cambria Math" pitchFamily="18" charset="0"/>
                <a:cs typeface="Arial"/>
              </a:rPr>
              <a:t>EMG is an electrodiagnostic technique for recording the electrical activity (action potentials) of skeletal muscles.</a:t>
            </a:r>
          </a:p>
          <a:p>
            <a:pPr marL="0" indent="0">
              <a:buNone/>
            </a:pPr>
            <a:endParaRPr lang="en-US" dirty="0"/>
          </a:p>
        </p:txBody>
      </p:sp>
    </p:spTree>
    <p:extLst>
      <p:ext uri="{BB962C8B-B14F-4D97-AF65-F5344CB8AC3E}">
        <p14:creationId xmlns:p14="http://schemas.microsoft.com/office/powerpoint/2010/main" val="480659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P</a:t>
            </a: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rocedure</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77500" lnSpcReduction="20000"/>
          </a:bodyPr>
          <a:lstStyle/>
          <a:p>
            <a:pPr marL="0" marR="0" indent="0" algn="just">
              <a:lnSpc>
                <a:spcPct val="150000"/>
              </a:lnSpc>
              <a:spcBef>
                <a:spcPts val="0"/>
              </a:spcBef>
              <a:spcAft>
                <a:spcPts val="0"/>
              </a:spcAft>
              <a:buNone/>
            </a:pPr>
            <a:r>
              <a:rPr lang="en-US" dirty="0">
                <a:latin typeface="Cambria Math" pitchFamily="18" charset="0"/>
                <a:ea typeface="Cambria Math" pitchFamily="18" charset="0"/>
                <a:cs typeface="Arial"/>
              </a:rPr>
              <a:t>The motor nerve conduction study (MNCS) will be measured for the median nerve.</a:t>
            </a:r>
          </a:p>
          <a:p>
            <a:pPr lvl="0" algn="just">
              <a:lnSpc>
                <a:spcPct val="150000"/>
              </a:lnSpc>
              <a:spcBef>
                <a:spcPts val="0"/>
              </a:spcBef>
              <a:buFont typeface="+mj-lt"/>
              <a:buAutoNum type="arabicPeriod"/>
            </a:pPr>
            <a:r>
              <a:rPr lang="en-US" dirty="0">
                <a:latin typeface="Cambria Math" pitchFamily="18" charset="0"/>
                <a:ea typeface="Cambria Math" pitchFamily="18" charset="0"/>
                <a:cs typeface="Arial"/>
              </a:rPr>
              <a:t>Select a volunteer and explain the procedure to him/her.</a:t>
            </a:r>
          </a:p>
          <a:p>
            <a:pPr lvl="0" algn="just">
              <a:lnSpc>
                <a:spcPct val="150000"/>
              </a:lnSpc>
              <a:spcBef>
                <a:spcPts val="0"/>
              </a:spcBef>
              <a:buFont typeface="+mj-lt"/>
              <a:buAutoNum type="arabicPeriod"/>
            </a:pPr>
            <a:r>
              <a:rPr lang="en-US" dirty="0">
                <a:latin typeface="Cambria Math" pitchFamily="18" charset="0"/>
                <a:ea typeface="Cambria Math" pitchFamily="18" charset="0"/>
                <a:cs typeface="Arial"/>
              </a:rPr>
              <a:t>Clean the area of the skin where the electrodes will be placed to improve skin conductivity.</a:t>
            </a:r>
          </a:p>
          <a:p>
            <a:pPr lvl="0" algn="just">
              <a:lnSpc>
                <a:spcPct val="150000"/>
              </a:lnSpc>
              <a:spcBef>
                <a:spcPts val="0"/>
              </a:spcBef>
              <a:spcAft>
                <a:spcPts val="1000"/>
              </a:spcAft>
              <a:buFont typeface="+mj-lt"/>
              <a:buAutoNum type="arabicPeriod"/>
            </a:pPr>
            <a:r>
              <a:rPr lang="en-US" dirty="0">
                <a:latin typeface="Cambria Math" pitchFamily="18" charset="0"/>
                <a:ea typeface="Cambria Math" pitchFamily="18" charset="0"/>
                <a:cs typeface="Arial"/>
              </a:rPr>
              <a:t>Surface electrodes are used for MNCS, after applying the electrode jell to each of the electrodes they will be placed as follows;</a:t>
            </a:r>
          </a:p>
          <a:p>
            <a:endParaRPr lang="en-US" dirty="0"/>
          </a:p>
        </p:txBody>
      </p:sp>
    </p:spTree>
    <p:extLst>
      <p:ext uri="{BB962C8B-B14F-4D97-AF65-F5344CB8AC3E}">
        <p14:creationId xmlns:p14="http://schemas.microsoft.com/office/powerpoint/2010/main" val="736352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4"/>
            <a:ext cx="8229600" cy="4525963"/>
          </a:xfrm>
        </p:spPr>
        <p:txBody>
          <a:bodyPr>
            <a:normAutofit fontScale="85000" lnSpcReduction="20000"/>
          </a:bodyPr>
          <a:lstStyle/>
          <a:p>
            <a:pPr lvl="1" algn="just">
              <a:lnSpc>
                <a:spcPct val="150000"/>
              </a:lnSpc>
              <a:spcBef>
                <a:spcPts val="0"/>
              </a:spcBef>
              <a:buFont typeface="+mj-lt"/>
              <a:buAutoNum type="alphaLcPeriod"/>
            </a:pPr>
            <a:r>
              <a:rPr lang="en-US" dirty="0">
                <a:latin typeface="Cambria Math" pitchFamily="18" charset="0"/>
                <a:ea typeface="Cambria Math" pitchFamily="18" charset="0"/>
                <a:cs typeface="Arial"/>
              </a:rPr>
              <a:t>The recording electrodes are placed on the muscle supplied by the nerve under study (the APB for the median nerve) so that the cathode or negative (active) electrode is placed over the belly of the muscle, while the anode or positive (reference) electrode is placed over the distal tendon.</a:t>
            </a:r>
          </a:p>
          <a:p>
            <a:pPr lvl="1" algn="just">
              <a:lnSpc>
                <a:spcPct val="150000"/>
              </a:lnSpc>
              <a:spcBef>
                <a:spcPts val="0"/>
              </a:spcBef>
              <a:spcAft>
                <a:spcPts val="1000"/>
              </a:spcAft>
              <a:buFont typeface="+mj-lt"/>
              <a:buAutoNum type="alphaLcPeriod"/>
            </a:pPr>
            <a:r>
              <a:rPr lang="en-US" dirty="0">
                <a:latin typeface="Cambria Math" pitchFamily="18" charset="0"/>
                <a:ea typeface="Cambria Math" pitchFamily="18" charset="0"/>
                <a:cs typeface="Arial"/>
              </a:rPr>
              <a:t>The grounding electrode should be placed between stimulating and recording electrode, preferably, over bone rather than </a:t>
            </a:r>
            <a:r>
              <a:rPr lang="en-US" dirty="0" smtClean="0">
                <a:latin typeface="Cambria Math" pitchFamily="18" charset="0"/>
                <a:ea typeface="Cambria Math" pitchFamily="18" charset="0"/>
                <a:cs typeface="Arial"/>
              </a:rPr>
              <a:t>muscle ( on the dorsum of </a:t>
            </a:r>
            <a:r>
              <a:rPr lang="en-US" smtClean="0">
                <a:latin typeface="Cambria Math" pitchFamily="18" charset="0"/>
                <a:ea typeface="Cambria Math" pitchFamily="18" charset="0"/>
                <a:cs typeface="Arial"/>
              </a:rPr>
              <a:t>the hand)</a:t>
            </a:r>
            <a:endParaRPr lang="en-US" dirty="0">
              <a:latin typeface="Cambria Math" pitchFamily="18" charset="0"/>
              <a:ea typeface="Cambria Math" pitchFamily="18" charset="0"/>
              <a:cs typeface="Arial"/>
            </a:endParaRPr>
          </a:p>
          <a:p>
            <a:endParaRPr lang="en-US" dirty="0"/>
          </a:p>
        </p:txBody>
      </p:sp>
    </p:spTree>
    <p:extLst>
      <p:ext uri="{BB962C8B-B14F-4D97-AF65-F5344CB8AC3E}">
        <p14:creationId xmlns:p14="http://schemas.microsoft.com/office/powerpoint/2010/main" val="1333108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410200"/>
          </a:xfrm>
        </p:spPr>
        <p:txBody>
          <a:bodyPr>
            <a:noAutofit/>
          </a:bodyPr>
          <a:lstStyle/>
          <a:p>
            <a:pPr marL="457200" lvl="1" indent="0" algn="just">
              <a:lnSpc>
                <a:spcPct val="150000"/>
              </a:lnSpc>
              <a:spcBef>
                <a:spcPts val="0"/>
              </a:spcBef>
              <a:buNone/>
            </a:pPr>
            <a:r>
              <a:rPr lang="en-US" sz="2200" dirty="0" smtClean="0">
                <a:latin typeface="Cambria Math" pitchFamily="18" charset="0"/>
                <a:ea typeface="Cambria Math" pitchFamily="18" charset="0"/>
                <a:cs typeface="Arial"/>
              </a:rPr>
              <a:t>C. The </a:t>
            </a:r>
            <a:r>
              <a:rPr lang="en-US" sz="2200" dirty="0">
                <a:latin typeface="Cambria Math" pitchFamily="18" charset="0"/>
                <a:ea typeface="Cambria Math" pitchFamily="18" charset="0"/>
                <a:cs typeface="Arial"/>
              </a:rPr>
              <a:t>stimulating electrodes are placed between the flexor </a:t>
            </a:r>
            <a:r>
              <a:rPr lang="en-US" sz="2200" dirty="0" err="1">
                <a:latin typeface="Cambria Math" pitchFamily="18" charset="0"/>
                <a:ea typeface="Cambria Math" pitchFamily="18" charset="0"/>
                <a:cs typeface="Arial"/>
              </a:rPr>
              <a:t>carpii</a:t>
            </a:r>
            <a:r>
              <a:rPr lang="en-US" sz="2200" dirty="0">
                <a:latin typeface="Cambria Math" pitchFamily="18" charset="0"/>
                <a:ea typeface="Cambria Math" pitchFamily="18" charset="0"/>
                <a:cs typeface="Arial"/>
              </a:rPr>
              <a:t> </a:t>
            </a:r>
            <a:r>
              <a:rPr lang="en-US" sz="2200" dirty="0" err="1">
                <a:latin typeface="Cambria Math" pitchFamily="18" charset="0"/>
                <a:ea typeface="Cambria Math" pitchFamily="18" charset="0"/>
                <a:cs typeface="Arial"/>
              </a:rPr>
              <a:t>radialis</a:t>
            </a:r>
            <a:r>
              <a:rPr lang="en-US" sz="2200" dirty="0">
                <a:latin typeface="Cambria Math" pitchFamily="18" charset="0"/>
                <a:ea typeface="Cambria Math" pitchFamily="18" charset="0"/>
                <a:cs typeface="Arial"/>
              </a:rPr>
              <a:t> tendon and the Palmaris </a:t>
            </a:r>
            <a:r>
              <a:rPr lang="en-US" sz="2200" dirty="0" err="1">
                <a:latin typeface="Cambria Math" pitchFamily="18" charset="0"/>
                <a:ea typeface="Cambria Math" pitchFamily="18" charset="0"/>
                <a:cs typeface="Arial"/>
              </a:rPr>
              <a:t>longus</a:t>
            </a:r>
            <a:r>
              <a:rPr lang="en-US" sz="2200" dirty="0">
                <a:latin typeface="Cambria Math" pitchFamily="18" charset="0"/>
                <a:ea typeface="Cambria Math" pitchFamily="18" charset="0"/>
                <a:cs typeface="Arial"/>
              </a:rPr>
              <a:t> tendon with the cathode electrode placed distally to the anode. This will stimulate the median nerve at the wrist. A recording of the compound muscle action potential (CMAP) is obtained and the latency is noted.</a:t>
            </a:r>
          </a:p>
          <a:p>
            <a:pPr marL="457200" lvl="1" indent="0" algn="just">
              <a:lnSpc>
                <a:spcPct val="150000"/>
              </a:lnSpc>
              <a:spcBef>
                <a:spcPts val="0"/>
              </a:spcBef>
              <a:spcAft>
                <a:spcPts val="1000"/>
              </a:spcAft>
              <a:buNone/>
            </a:pPr>
            <a:r>
              <a:rPr lang="en-US" sz="2200" dirty="0" smtClean="0">
                <a:latin typeface="Cambria Math" pitchFamily="18" charset="0"/>
                <a:ea typeface="Cambria Math" pitchFamily="18" charset="0"/>
                <a:cs typeface="Arial"/>
              </a:rPr>
              <a:t>D. The </a:t>
            </a:r>
            <a:r>
              <a:rPr lang="en-US" sz="2200" dirty="0">
                <a:latin typeface="Cambria Math" pitchFamily="18" charset="0"/>
                <a:ea typeface="Cambria Math" pitchFamily="18" charset="0"/>
                <a:cs typeface="Arial"/>
              </a:rPr>
              <a:t>median nerve is then stimulated at the elbow medial to the biceps tendon and over the pulse of the brachial artery (</a:t>
            </a:r>
            <a:r>
              <a:rPr lang="en-US" sz="2200" dirty="0" err="1">
                <a:latin typeface="Cambria Math" pitchFamily="18" charset="0"/>
                <a:ea typeface="Cambria Math" pitchFamily="18" charset="0"/>
                <a:cs typeface="Arial"/>
              </a:rPr>
              <a:t>antecubital</a:t>
            </a:r>
            <a:r>
              <a:rPr lang="en-US" sz="2200" dirty="0">
                <a:latin typeface="Cambria Math" pitchFamily="18" charset="0"/>
                <a:ea typeface="Cambria Math" pitchFamily="18" charset="0"/>
                <a:cs typeface="Arial"/>
              </a:rPr>
              <a:t> fossa). A recording of the CMAP is obtained and the latency is noted.</a:t>
            </a:r>
          </a:p>
          <a:p>
            <a:endParaRPr lang="en-US" sz="2200" dirty="0"/>
          </a:p>
        </p:txBody>
      </p:sp>
    </p:spTree>
    <p:extLst>
      <p:ext uri="{BB962C8B-B14F-4D97-AF65-F5344CB8AC3E}">
        <p14:creationId xmlns:p14="http://schemas.microsoft.com/office/powerpoint/2010/main" val="1300482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4"/>
                <a:ext cx="8229600" cy="4906965"/>
              </a:xfrm>
            </p:spPr>
            <p:txBody>
              <a:bodyPr>
                <a:normAutofit fontScale="77500" lnSpcReduction="20000"/>
              </a:bodyPr>
              <a:lstStyle/>
              <a:p>
                <a:pPr marL="457200" lvl="1" indent="0" algn="just">
                  <a:lnSpc>
                    <a:spcPct val="150000"/>
                  </a:lnSpc>
                  <a:spcBef>
                    <a:spcPts val="0"/>
                  </a:spcBef>
                  <a:spcAft>
                    <a:spcPts val="1000"/>
                  </a:spcAft>
                  <a:buNone/>
                </a:pPr>
                <a:r>
                  <a:rPr lang="en-US" dirty="0" smtClean="0">
                    <a:latin typeface="Cambria Math" pitchFamily="18" charset="0"/>
                    <a:ea typeface="Cambria Math" pitchFamily="18" charset="0"/>
                    <a:cs typeface="Arial"/>
                  </a:rPr>
                  <a:t>e</a:t>
                </a:r>
                <a:r>
                  <a:rPr lang="en-US" sz="3100" dirty="0" smtClean="0">
                    <a:latin typeface="Cambria Math" pitchFamily="18" charset="0"/>
                    <a:ea typeface="Cambria Math" pitchFamily="18" charset="0"/>
                    <a:cs typeface="Arial"/>
                  </a:rPr>
                  <a:t>. The </a:t>
                </a:r>
                <a:r>
                  <a:rPr lang="en-US" sz="3100" dirty="0">
                    <a:latin typeface="Cambria Math" pitchFamily="18" charset="0"/>
                    <a:ea typeface="Cambria Math" pitchFamily="18" charset="0"/>
                    <a:cs typeface="Arial"/>
                  </a:rPr>
                  <a:t>distance between the two stimulating electrodes is measured. And the median nerve conduction velocity is calculated using the following formula;</a:t>
                </a:r>
              </a:p>
              <a:p>
                <a:pPr marL="0" marR="0" indent="0" algn="just">
                  <a:lnSpc>
                    <a:spcPct val="150000"/>
                  </a:lnSpc>
                  <a:spcBef>
                    <a:spcPts val="0"/>
                  </a:spcBef>
                  <a:spcAft>
                    <a:spcPts val="1000"/>
                  </a:spcAft>
                  <a:buNone/>
                </a:pPr>
                <a:r>
                  <a:rPr lang="en-US" sz="3100" dirty="0" smtClean="0">
                    <a:effectLst/>
                    <a:latin typeface="Cambria Math" pitchFamily="18" charset="0"/>
                    <a:ea typeface="Cambria Math" pitchFamily="18" charset="0"/>
                    <a:cs typeface="Arial"/>
                  </a:rPr>
                  <a:t>                            </a:t>
                </a:r>
                <a:r>
                  <a:rPr lang="en-US" sz="3100" b="1" dirty="0" smtClean="0">
                    <a:solidFill>
                      <a:srgbClr val="FF0000"/>
                    </a:solidFill>
                    <a:effectLst/>
                    <a:latin typeface="Cambria Math" pitchFamily="18" charset="0"/>
                    <a:ea typeface="Cambria Math" pitchFamily="18" charset="0"/>
                    <a:cs typeface="Arial"/>
                  </a:rPr>
                  <a:t> </a:t>
                </a:r>
                <a14:m>
                  <m:oMath xmlns:m="http://schemas.openxmlformats.org/officeDocument/2006/math">
                    <m:r>
                      <a:rPr lang="en-US" sz="3100" b="1" i="1">
                        <a:solidFill>
                          <a:srgbClr val="FF0000"/>
                        </a:solidFill>
                        <a:effectLst/>
                        <a:latin typeface="Cambria Math" pitchFamily="18" charset="0"/>
                        <a:ea typeface="Cambria Math" pitchFamily="18" charset="0"/>
                        <a:cs typeface="Arial"/>
                      </a:rPr>
                      <m:t>𝑴𝑵𝑪𝑽</m:t>
                    </m:r>
                    <m:r>
                      <a:rPr lang="en-US" sz="3100" b="1" i="1">
                        <a:solidFill>
                          <a:srgbClr val="FF0000"/>
                        </a:solidFill>
                        <a:effectLst/>
                        <a:latin typeface="Cambria Math" pitchFamily="18" charset="0"/>
                        <a:ea typeface="Cambria Math" pitchFamily="18" charset="0"/>
                        <a:cs typeface="Arial"/>
                      </a:rPr>
                      <m:t>=</m:t>
                    </m:r>
                    <m:f>
                      <m:fPr>
                        <m:ctrlPr>
                          <a:rPr lang="en-US" sz="3100" b="1" i="1">
                            <a:solidFill>
                              <a:srgbClr val="FF0000"/>
                            </a:solidFill>
                            <a:effectLst/>
                            <a:latin typeface="Cambria Math"/>
                            <a:ea typeface="Cambria Math" pitchFamily="18" charset="0"/>
                            <a:cs typeface="Arial"/>
                          </a:rPr>
                        </m:ctrlPr>
                      </m:fPr>
                      <m:num>
                        <m:r>
                          <a:rPr lang="en-US" sz="3100" b="1" i="1">
                            <a:solidFill>
                              <a:srgbClr val="FF0000"/>
                            </a:solidFill>
                            <a:effectLst/>
                            <a:latin typeface="Cambria Math" pitchFamily="18" charset="0"/>
                            <a:ea typeface="Cambria Math" pitchFamily="18" charset="0"/>
                            <a:cs typeface="Arial"/>
                          </a:rPr>
                          <m:t>𝑫𝒊𝒔𝒕𝒂𝒏𝒄𝒆</m:t>
                        </m:r>
                        <m:r>
                          <a:rPr lang="en-US" sz="3100" b="1" i="1">
                            <a:solidFill>
                              <a:srgbClr val="FF0000"/>
                            </a:solidFill>
                            <a:effectLst/>
                            <a:latin typeface="Cambria Math" pitchFamily="18" charset="0"/>
                            <a:ea typeface="Cambria Math" pitchFamily="18" charset="0"/>
                            <a:cs typeface="Arial"/>
                          </a:rPr>
                          <m:t> (</m:t>
                        </m:r>
                        <m:r>
                          <a:rPr lang="en-US" sz="3100" b="1" i="1">
                            <a:solidFill>
                              <a:srgbClr val="FF0000"/>
                            </a:solidFill>
                            <a:effectLst/>
                            <a:latin typeface="Cambria Math" pitchFamily="18" charset="0"/>
                            <a:ea typeface="Cambria Math" pitchFamily="18" charset="0"/>
                            <a:cs typeface="Arial"/>
                          </a:rPr>
                          <m:t>𝒎𝒎</m:t>
                        </m:r>
                        <m:r>
                          <a:rPr lang="en-US" sz="3100" b="1" i="1">
                            <a:solidFill>
                              <a:srgbClr val="FF0000"/>
                            </a:solidFill>
                            <a:effectLst/>
                            <a:latin typeface="Cambria Math" pitchFamily="18" charset="0"/>
                            <a:ea typeface="Cambria Math" pitchFamily="18" charset="0"/>
                            <a:cs typeface="Arial"/>
                          </a:rPr>
                          <m:t>)</m:t>
                        </m:r>
                      </m:num>
                      <m:den>
                        <m:r>
                          <a:rPr lang="en-US" sz="3100" b="1" i="1">
                            <a:solidFill>
                              <a:srgbClr val="FF0000"/>
                            </a:solidFill>
                            <a:effectLst/>
                            <a:latin typeface="Cambria Math" pitchFamily="18" charset="0"/>
                            <a:ea typeface="Cambria Math" pitchFamily="18" charset="0"/>
                            <a:cs typeface="Arial"/>
                          </a:rPr>
                          <m:t>𝑳</m:t>
                        </m:r>
                        <m:r>
                          <a:rPr lang="en-US" sz="3100" b="1" i="1">
                            <a:solidFill>
                              <a:srgbClr val="FF0000"/>
                            </a:solidFill>
                            <a:effectLst/>
                            <a:latin typeface="Cambria Math" pitchFamily="18" charset="0"/>
                            <a:ea typeface="Cambria Math" pitchFamily="18" charset="0"/>
                            <a:cs typeface="Arial"/>
                          </a:rPr>
                          <m:t>𝟏</m:t>
                        </m:r>
                        <m:r>
                          <a:rPr lang="en-US" sz="3100" b="1" i="1">
                            <a:solidFill>
                              <a:srgbClr val="FF0000"/>
                            </a:solidFill>
                            <a:effectLst/>
                            <a:latin typeface="Cambria Math" pitchFamily="18" charset="0"/>
                            <a:ea typeface="Cambria Math" pitchFamily="18" charset="0"/>
                            <a:cs typeface="Arial"/>
                          </a:rPr>
                          <m:t>−</m:t>
                        </m:r>
                        <m:r>
                          <a:rPr lang="en-US" sz="3100" b="1" i="1">
                            <a:solidFill>
                              <a:srgbClr val="FF0000"/>
                            </a:solidFill>
                            <a:effectLst/>
                            <a:latin typeface="Cambria Math" pitchFamily="18" charset="0"/>
                            <a:ea typeface="Cambria Math" pitchFamily="18" charset="0"/>
                            <a:cs typeface="Arial"/>
                          </a:rPr>
                          <m:t>𝑳</m:t>
                        </m:r>
                        <m:r>
                          <a:rPr lang="en-US" sz="3100" b="1" i="1">
                            <a:solidFill>
                              <a:srgbClr val="FF0000"/>
                            </a:solidFill>
                            <a:effectLst/>
                            <a:latin typeface="Cambria Math" pitchFamily="18" charset="0"/>
                            <a:ea typeface="Cambria Math" pitchFamily="18" charset="0"/>
                            <a:cs typeface="Arial"/>
                          </a:rPr>
                          <m:t>𝟐</m:t>
                        </m:r>
                        <m:r>
                          <a:rPr lang="en-US" sz="3100" b="1" i="1">
                            <a:solidFill>
                              <a:srgbClr val="FF0000"/>
                            </a:solidFill>
                            <a:effectLst/>
                            <a:latin typeface="Cambria Math" pitchFamily="18" charset="0"/>
                            <a:ea typeface="Cambria Math" pitchFamily="18" charset="0"/>
                            <a:cs typeface="Arial"/>
                          </a:rPr>
                          <m:t>   (</m:t>
                        </m:r>
                        <m:r>
                          <a:rPr lang="en-US" sz="3100" b="1" i="1">
                            <a:solidFill>
                              <a:srgbClr val="FF0000"/>
                            </a:solidFill>
                            <a:effectLst/>
                            <a:latin typeface="Cambria Math" pitchFamily="18" charset="0"/>
                            <a:ea typeface="Cambria Math" pitchFamily="18" charset="0"/>
                            <a:cs typeface="Arial"/>
                          </a:rPr>
                          <m:t>𝒎𝒔𝒆𝒄</m:t>
                        </m:r>
                        <m:r>
                          <a:rPr lang="en-US" sz="3100" b="1" i="1">
                            <a:solidFill>
                              <a:srgbClr val="FF0000"/>
                            </a:solidFill>
                            <a:effectLst/>
                            <a:latin typeface="Cambria Math" pitchFamily="18" charset="0"/>
                            <a:ea typeface="Cambria Math" pitchFamily="18" charset="0"/>
                            <a:cs typeface="Arial"/>
                          </a:rPr>
                          <m:t>)</m:t>
                        </m:r>
                      </m:den>
                    </m:f>
                  </m:oMath>
                </a14:m>
                <a:endParaRPr lang="en-US" sz="3100" b="1" dirty="0">
                  <a:effectLst/>
                  <a:latin typeface="Cambria Math" pitchFamily="18" charset="0"/>
                  <a:ea typeface="Cambria Math" pitchFamily="18" charset="0"/>
                  <a:cs typeface="Arial"/>
                </a:endParaRPr>
              </a:p>
              <a:p>
                <a:pPr marL="914400" marR="0" algn="just">
                  <a:lnSpc>
                    <a:spcPct val="150000"/>
                  </a:lnSpc>
                  <a:spcBef>
                    <a:spcPts val="0"/>
                  </a:spcBef>
                  <a:spcAft>
                    <a:spcPts val="0"/>
                  </a:spcAft>
                </a:pPr>
                <a:r>
                  <a:rPr lang="en-US" sz="3100" dirty="0">
                    <a:effectLst/>
                    <a:latin typeface="Cambria Math" pitchFamily="18" charset="0"/>
                    <a:ea typeface="Cambria Math" pitchFamily="18" charset="0"/>
                    <a:cs typeface="Arial"/>
                  </a:rPr>
                  <a:t>MNCV= Motor nerve conduction velocity (m/sec)</a:t>
                </a:r>
              </a:p>
              <a:p>
                <a:pPr marL="914400" marR="0" algn="just">
                  <a:lnSpc>
                    <a:spcPct val="150000"/>
                  </a:lnSpc>
                  <a:spcBef>
                    <a:spcPts val="0"/>
                  </a:spcBef>
                  <a:spcAft>
                    <a:spcPts val="0"/>
                  </a:spcAft>
                </a:pPr>
                <a:r>
                  <a:rPr lang="en-US" sz="3100" dirty="0">
                    <a:effectLst/>
                    <a:latin typeface="Cambria Math" pitchFamily="18" charset="0"/>
                    <a:ea typeface="Cambria Math" pitchFamily="18" charset="0"/>
                    <a:cs typeface="Arial"/>
                  </a:rPr>
                  <a:t>Distance= distance between the two stimulating electrodes.</a:t>
                </a:r>
              </a:p>
              <a:p>
                <a:pPr marL="914400" marR="0" algn="just">
                  <a:lnSpc>
                    <a:spcPct val="150000"/>
                  </a:lnSpc>
                  <a:spcBef>
                    <a:spcPts val="0"/>
                  </a:spcBef>
                  <a:spcAft>
                    <a:spcPts val="0"/>
                  </a:spcAft>
                </a:pPr>
                <a:r>
                  <a:rPr lang="en-US" sz="3100" dirty="0">
                    <a:effectLst/>
                    <a:latin typeface="Cambria Math" pitchFamily="18" charset="0"/>
                    <a:ea typeface="Cambria Math" pitchFamily="18" charset="0"/>
                    <a:cs typeface="Arial"/>
                  </a:rPr>
                  <a:t>L1= latency at elbow.</a:t>
                </a:r>
              </a:p>
              <a:p>
                <a:pPr marL="914400" marR="0" algn="just">
                  <a:lnSpc>
                    <a:spcPct val="150000"/>
                  </a:lnSpc>
                  <a:spcBef>
                    <a:spcPts val="0"/>
                  </a:spcBef>
                  <a:spcAft>
                    <a:spcPts val="0"/>
                  </a:spcAft>
                </a:pPr>
                <a:r>
                  <a:rPr lang="en-US" sz="3100" dirty="0">
                    <a:effectLst/>
                    <a:latin typeface="Cambria Math" pitchFamily="18" charset="0"/>
                    <a:ea typeface="Cambria Math" pitchFamily="18" charset="0"/>
                    <a:cs typeface="Arial"/>
                  </a:rPr>
                  <a:t>L2=latency at wrist.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906965"/>
              </a:xfrm>
              <a:blipFill rotWithShape="1">
                <a:blip r:embed="rId2"/>
                <a:stretch>
                  <a:fillRect l="-1111" r="-2000" b="-10932"/>
                </a:stretch>
              </a:blipFill>
            </p:spPr>
            <p:txBody>
              <a:bodyPr/>
              <a:lstStyle/>
              <a:p>
                <a:r>
                  <a:rPr lang="en-US">
                    <a:noFill/>
                  </a:rPr>
                  <a:t> </a:t>
                </a:r>
              </a:p>
            </p:txBody>
          </p:sp>
        </mc:Fallback>
      </mc:AlternateContent>
    </p:spTree>
    <p:extLst>
      <p:ext uri="{BB962C8B-B14F-4D97-AF65-F5344CB8AC3E}">
        <p14:creationId xmlns:p14="http://schemas.microsoft.com/office/powerpoint/2010/main" val="930673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1059123" y="1295403"/>
            <a:ext cx="7025758" cy="4830763"/>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1975032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6"/>
          <p:cNvPicPr>
            <a:picLocks noGrp="1" noChangeAspect="1"/>
          </p:cNvPicPr>
          <p:nvPr>
            <p:ph idx="1"/>
          </p:nvPr>
        </p:nvPicPr>
        <p:blipFill>
          <a:blip r:embed="rId2"/>
          <a:stretch>
            <a:fillRect/>
          </a:stretch>
        </p:blipFill>
        <p:spPr>
          <a:xfrm>
            <a:off x="1143000" y="1219201"/>
            <a:ext cx="6705600" cy="4648200"/>
          </a:xfrm>
          <a:prstGeom prst="rect">
            <a:avLst/>
          </a:prstGeom>
        </p:spPr>
      </p:pic>
    </p:spTree>
    <p:extLst>
      <p:ext uri="{BB962C8B-B14F-4D97-AF65-F5344CB8AC3E}">
        <p14:creationId xmlns:p14="http://schemas.microsoft.com/office/powerpoint/2010/main" val="1891650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en-US" sz="2800" spc="-50" dirty="0">
                <a:solidFill>
                  <a:srgbClr val="FF0000"/>
                </a:solidFill>
                <a:latin typeface="Cambria Math" pitchFamily="18" charset="0"/>
                <a:ea typeface="Cambria Math" pitchFamily="18" charset="0"/>
                <a:cs typeface="+mj-cs"/>
              </a:rPr>
              <a:t>Normal values for conduction </a:t>
            </a:r>
            <a:r>
              <a:rPr lang="en-US" altLang="en-US" sz="2800" spc="-50" dirty="0" smtClean="0">
                <a:solidFill>
                  <a:srgbClr val="FF0000"/>
                </a:solidFill>
                <a:latin typeface="Cambria Math" pitchFamily="18" charset="0"/>
                <a:ea typeface="Cambria Math" pitchFamily="18" charset="0"/>
                <a:cs typeface="+mj-cs"/>
              </a:rPr>
              <a:t>velocity</a:t>
            </a:r>
          </a:p>
          <a:p>
            <a:pPr marL="0" lvl="0" indent="0">
              <a:lnSpc>
                <a:spcPct val="90000"/>
              </a:lnSpc>
              <a:spcBef>
                <a:spcPts val="1200"/>
              </a:spcBef>
              <a:spcAft>
                <a:spcPts val="200"/>
              </a:spcAft>
              <a:buClr>
                <a:srgbClr val="E48312"/>
              </a:buClr>
              <a:buSzPct val="100000"/>
              <a:buNone/>
            </a:pPr>
            <a:r>
              <a:rPr lang="en-US" altLang="en-US" sz="2800" b="1" dirty="0">
                <a:solidFill>
                  <a:srgbClr val="000000">
                    <a:lumMod val="75000"/>
                    <a:lumOff val="25000"/>
                  </a:srgbClr>
                </a:solidFill>
                <a:latin typeface="Cambria Math" pitchFamily="18" charset="0"/>
                <a:ea typeface="Cambria Math" pitchFamily="18" charset="0"/>
              </a:rPr>
              <a:t>In arm </a:t>
            </a:r>
          </a:p>
          <a:p>
            <a:pPr marL="201168" lvl="1" indent="0">
              <a:lnSpc>
                <a:spcPct val="90000"/>
              </a:lnSpc>
              <a:spcBef>
                <a:spcPts val="200"/>
              </a:spcBef>
              <a:spcAft>
                <a:spcPts val="400"/>
              </a:spcAft>
              <a:buClr>
                <a:srgbClr val="E48312"/>
              </a:buClr>
              <a:buNone/>
            </a:pPr>
            <a:r>
              <a:rPr lang="en-US" altLang="en-US" dirty="0">
                <a:solidFill>
                  <a:srgbClr val="000000">
                    <a:lumMod val="75000"/>
                    <a:lumOff val="25000"/>
                  </a:srgbClr>
                </a:solidFill>
                <a:latin typeface="Cambria Math" pitchFamily="18" charset="0"/>
                <a:ea typeface="Cambria Math" pitchFamily="18" charset="0"/>
              </a:rPr>
              <a:t>50 – 70 m / sec.</a:t>
            </a:r>
          </a:p>
          <a:p>
            <a:pPr marL="0" lvl="0" indent="0">
              <a:lnSpc>
                <a:spcPct val="90000"/>
              </a:lnSpc>
              <a:spcBef>
                <a:spcPts val="1200"/>
              </a:spcBef>
              <a:spcAft>
                <a:spcPts val="200"/>
              </a:spcAft>
              <a:buClr>
                <a:srgbClr val="E48312"/>
              </a:buClr>
              <a:buSzPct val="100000"/>
              <a:buNone/>
            </a:pPr>
            <a:r>
              <a:rPr lang="en-US" altLang="en-US" sz="2800" b="1" dirty="0">
                <a:solidFill>
                  <a:srgbClr val="000000">
                    <a:lumMod val="75000"/>
                    <a:lumOff val="25000"/>
                  </a:srgbClr>
                </a:solidFill>
                <a:latin typeface="Cambria Math" pitchFamily="18" charset="0"/>
                <a:ea typeface="Cambria Math" pitchFamily="18" charset="0"/>
              </a:rPr>
              <a:t>In leg </a:t>
            </a:r>
          </a:p>
          <a:p>
            <a:pPr marL="201168" lvl="1" indent="0">
              <a:lnSpc>
                <a:spcPct val="90000"/>
              </a:lnSpc>
              <a:spcBef>
                <a:spcPts val="200"/>
              </a:spcBef>
              <a:spcAft>
                <a:spcPts val="400"/>
              </a:spcAft>
              <a:buClr>
                <a:srgbClr val="E48312"/>
              </a:buClr>
              <a:buNone/>
            </a:pPr>
            <a:r>
              <a:rPr lang="en-US" altLang="en-US" dirty="0">
                <a:solidFill>
                  <a:srgbClr val="000000">
                    <a:lumMod val="75000"/>
                    <a:lumOff val="25000"/>
                  </a:srgbClr>
                </a:solidFill>
                <a:latin typeface="Cambria Math" pitchFamily="18" charset="0"/>
                <a:ea typeface="Cambria Math" pitchFamily="18" charset="0"/>
              </a:rPr>
              <a:t>40 – 60 m / sec.</a:t>
            </a:r>
          </a:p>
          <a:p>
            <a:pPr marL="0" indent="0">
              <a:buNone/>
            </a:pPr>
            <a:endParaRPr lang="en-US" dirty="0"/>
          </a:p>
        </p:txBody>
      </p:sp>
    </p:spTree>
    <p:extLst>
      <p:ext uri="{BB962C8B-B14F-4D97-AF65-F5344CB8AC3E}">
        <p14:creationId xmlns:p14="http://schemas.microsoft.com/office/powerpoint/2010/main" val="31540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Comparing results</a:t>
            </a:r>
            <a:endParaRPr lang="en-US" sz="36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0" lvl="0" indent="0">
              <a:lnSpc>
                <a:spcPct val="90000"/>
              </a:lnSpc>
              <a:spcBef>
                <a:spcPts val="1200"/>
              </a:spcBef>
              <a:spcAft>
                <a:spcPts val="200"/>
              </a:spcAft>
              <a:buClr>
                <a:srgbClr val="E48312"/>
              </a:buClr>
              <a:buSzPct val="100000"/>
              <a:buNone/>
            </a:pPr>
            <a:r>
              <a:rPr lang="en-US" sz="2400" dirty="0" smtClean="0">
                <a:latin typeface="Cambria Math" panose="02040503050406030204" pitchFamily="18" charset="0"/>
                <a:ea typeface="Cambria Math" panose="02040503050406030204" pitchFamily="18" charset="0"/>
              </a:rPr>
              <a:t>- Compare </a:t>
            </a:r>
            <a:r>
              <a:rPr lang="en-US" sz="2400" dirty="0">
                <a:latin typeface="Cambria Math" panose="02040503050406030204" pitchFamily="18" charset="0"/>
                <a:ea typeface="Cambria Math" panose="02040503050406030204" pitchFamily="18" charset="0"/>
              </a:rPr>
              <a:t>nerves same limb (hand median </a:t>
            </a:r>
            <a:r>
              <a:rPr lang="en-US" sz="2400" dirty="0" err="1">
                <a:latin typeface="Cambria Math" panose="02040503050406030204" pitchFamily="18" charset="0"/>
                <a:ea typeface="Cambria Math" panose="02040503050406030204" pitchFamily="18" charset="0"/>
              </a:rPr>
              <a:t>vs</a:t>
            </a:r>
            <a:r>
              <a:rPr lang="en-US" sz="2400" dirty="0">
                <a:latin typeface="Cambria Math" panose="02040503050406030204" pitchFamily="18" charset="0"/>
                <a:ea typeface="Cambria Math" panose="02040503050406030204" pitchFamily="18" charset="0"/>
              </a:rPr>
              <a:t> ulnar or radial)</a:t>
            </a:r>
          </a:p>
          <a:p>
            <a:pPr marL="0" lvl="0" indent="0">
              <a:lnSpc>
                <a:spcPct val="90000"/>
              </a:lnSpc>
              <a:spcBef>
                <a:spcPts val="1200"/>
              </a:spcBef>
              <a:spcAft>
                <a:spcPts val="200"/>
              </a:spcAft>
              <a:buClr>
                <a:srgbClr val="E48312"/>
              </a:buClr>
              <a:buSzPct val="100000"/>
              <a:buNone/>
            </a:pPr>
            <a:r>
              <a:rPr lang="en-US" sz="2400" dirty="0" smtClean="0">
                <a:latin typeface="Cambria Math" panose="02040503050406030204" pitchFamily="18" charset="0"/>
                <a:ea typeface="Cambria Math" panose="02040503050406030204" pitchFamily="18" charset="0"/>
              </a:rPr>
              <a:t>- Compare </a:t>
            </a:r>
            <a:r>
              <a:rPr lang="en-US" sz="2400" dirty="0">
                <a:latin typeface="Cambria Math" panose="02040503050406030204" pitchFamily="18" charset="0"/>
                <a:ea typeface="Cambria Math" panose="02040503050406030204" pitchFamily="18" charset="0"/>
              </a:rPr>
              <a:t>left and right limb</a:t>
            </a:r>
          </a:p>
          <a:p>
            <a:pPr marL="0" lvl="0" indent="0">
              <a:lnSpc>
                <a:spcPct val="90000"/>
              </a:lnSpc>
              <a:spcBef>
                <a:spcPts val="1200"/>
              </a:spcBef>
              <a:spcAft>
                <a:spcPts val="200"/>
              </a:spcAft>
              <a:buClr>
                <a:srgbClr val="E48312"/>
              </a:buClr>
              <a:buSzPct val="100000"/>
              <a:buNone/>
            </a:pPr>
            <a:r>
              <a:rPr lang="en-US" sz="2400" dirty="0" smtClean="0">
                <a:latin typeface="Cambria Math" panose="02040503050406030204" pitchFamily="18" charset="0"/>
                <a:ea typeface="Cambria Math" panose="02040503050406030204" pitchFamily="18" charset="0"/>
              </a:rPr>
              <a:t>- Compare </a:t>
            </a:r>
            <a:r>
              <a:rPr lang="en-US" sz="2400" dirty="0">
                <a:latin typeface="Cambria Math" panose="02040503050406030204" pitchFamily="18" charset="0"/>
                <a:ea typeface="Cambria Math" panose="02040503050406030204" pitchFamily="18" charset="0"/>
              </a:rPr>
              <a:t>upper and lower limbs</a:t>
            </a:r>
          </a:p>
          <a:p>
            <a:pPr marL="0" lvl="0" indent="0">
              <a:lnSpc>
                <a:spcPct val="90000"/>
              </a:lnSpc>
              <a:spcBef>
                <a:spcPts val="1200"/>
              </a:spcBef>
              <a:spcAft>
                <a:spcPts val="200"/>
              </a:spcAft>
              <a:buClr>
                <a:srgbClr val="E48312"/>
              </a:buClr>
              <a:buSzPct val="100000"/>
              <a:buNone/>
            </a:pPr>
            <a:r>
              <a:rPr lang="en-US" sz="2400" dirty="0" smtClean="0">
                <a:latin typeface="Cambria Math" panose="02040503050406030204" pitchFamily="18" charset="0"/>
                <a:ea typeface="Cambria Math" panose="02040503050406030204" pitchFamily="18" charset="0"/>
              </a:rPr>
              <a:t>- Compare </a:t>
            </a:r>
            <a:r>
              <a:rPr lang="en-US" sz="2400" dirty="0">
                <a:latin typeface="Cambria Math" panose="02040503050406030204" pitchFamily="18" charset="0"/>
                <a:ea typeface="Cambria Math" panose="02040503050406030204" pitchFamily="18" charset="0"/>
              </a:rPr>
              <a:t>to previous results in same subject</a:t>
            </a:r>
          </a:p>
          <a:p>
            <a:pPr marL="0" lvl="0" indent="0">
              <a:lnSpc>
                <a:spcPct val="90000"/>
              </a:lnSpc>
              <a:spcBef>
                <a:spcPts val="1200"/>
              </a:spcBef>
              <a:spcAft>
                <a:spcPts val="200"/>
              </a:spcAft>
              <a:buClr>
                <a:srgbClr val="E48312"/>
              </a:buClr>
              <a:buSzPct val="100000"/>
              <a:buNone/>
            </a:pPr>
            <a:r>
              <a:rPr lang="en-US" sz="2400" dirty="0" smtClean="0">
                <a:latin typeface="Cambria Math" panose="02040503050406030204" pitchFamily="18" charset="0"/>
                <a:ea typeface="Cambria Math" panose="02040503050406030204" pitchFamily="18" charset="0"/>
              </a:rPr>
              <a:t>- Compare </a:t>
            </a:r>
            <a:r>
              <a:rPr lang="en-US" sz="2400" dirty="0">
                <a:latin typeface="Cambria Math" panose="02040503050406030204" pitchFamily="18" charset="0"/>
                <a:ea typeface="Cambria Math" panose="02040503050406030204" pitchFamily="18" charset="0"/>
              </a:rPr>
              <a:t>to ‘normal’ reference values</a:t>
            </a:r>
          </a:p>
          <a:p>
            <a:pPr marL="0" indent="0">
              <a:buNone/>
            </a:pPr>
            <a:endParaRPr lang="en-US" dirty="0"/>
          </a:p>
        </p:txBody>
      </p:sp>
    </p:spTree>
    <p:extLst>
      <p:ext uri="{BB962C8B-B14F-4D97-AF65-F5344CB8AC3E}">
        <p14:creationId xmlns:p14="http://schemas.microsoft.com/office/powerpoint/2010/main" val="371731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spc="-5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Abnormal features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5679945"/>
              </p:ext>
            </p:extLst>
          </p:nvPr>
        </p:nvGraphicFramePr>
        <p:xfrm>
          <a:off x="457200" y="1600200"/>
          <a:ext cx="8229600" cy="38100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Axonal degeneration neuropathy  features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Demyelinating Neuropathy  features</a:t>
                      </a:r>
                    </a:p>
                    <a:p>
                      <a:endParaRPr lang="en-US" dirty="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Low amplitudes</a:t>
                      </a: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Normal amplitudes</a:t>
                      </a:r>
                    </a:p>
                    <a:p>
                      <a:endParaRPr lang="en-US" dirty="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Normal / slight delay in latency </a:t>
                      </a: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Significant delay in latency</a:t>
                      </a:r>
                    </a:p>
                    <a:p>
                      <a:endParaRPr lang="en-US" dirty="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Normal / slightly low conduction         velocity</a:t>
                      </a: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a:t>Significantly low conduction velocity</a:t>
                      </a:r>
                    </a:p>
                    <a:p>
                      <a:endParaRPr lang="en-US" dirty="0"/>
                    </a:p>
                  </a:txBody>
                  <a:tcPr/>
                </a:tc>
              </a:tr>
            </a:tbl>
          </a:graphicData>
        </a:graphic>
      </p:graphicFrame>
    </p:spTree>
    <p:extLst>
      <p:ext uri="{BB962C8B-B14F-4D97-AF65-F5344CB8AC3E}">
        <p14:creationId xmlns:p14="http://schemas.microsoft.com/office/powerpoint/2010/main" val="3993521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285521" cy="289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24200"/>
            <a:ext cx="62849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134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Principle</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marR="0" indent="0" algn="just">
              <a:lnSpc>
                <a:spcPct val="150000"/>
              </a:lnSpc>
              <a:spcBef>
                <a:spcPts val="0"/>
              </a:spcBef>
              <a:spcAft>
                <a:spcPts val="1000"/>
              </a:spcAft>
              <a:buNone/>
            </a:pPr>
            <a:r>
              <a:rPr lang="en-US" sz="2600" dirty="0" smtClean="0">
                <a:effectLst/>
                <a:latin typeface="Cambria Math" pitchFamily="18" charset="0"/>
                <a:ea typeface="Cambria Math" pitchFamily="18" charset="0"/>
                <a:cs typeface="Arial"/>
              </a:rPr>
              <a:t>EMG is performed by inserting a small sharp needle (recording electrode) through the skin into the muscle under study. The needle electrode is inserted into the belly of the muscle, near the expected region of the motor endplate. In general, the endplate region is the thickest part of the muscle belly. </a:t>
            </a:r>
          </a:p>
          <a:p>
            <a:endParaRPr lang="en-US" dirty="0"/>
          </a:p>
        </p:txBody>
      </p:sp>
    </p:spTree>
    <p:extLst>
      <p:ext uri="{BB962C8B-B14F-4D97-AF65-F5344CB8AC3E}">
        <p14:creationId xmlns:p14="http://schemas.microsoft.com/office/powerpoint/2010/main" val="360452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4"/>
            <a:ext cx="8229600" cy="4525963"/>
          </a:xfrm>
        </p:spPr>
        <p:txBody>
          <a:bodyPr>
            <a:normAutofit/>
          </a:bodyPr>
          <a:lstStyle/>
          <a:p>
            <a:pPr algn="just">
              <a:buFontTx/>
              <a:buChar char="-"/>
            </a:pPr>
            <a:r>
              <a:rPr lang="en-US" sz="2600" dirty="0" smtClean="0">
                <a:latin typeface="Cambria Math" pitchFamily="18" charset="0"/>
                <a:ea typeface="Cambria Math" pitchFamily="18" charset="0"/>
              </a:rPr>
              <a:t>Conduction is faster in myelinated fibers</a:t>
            </a:r>
          </a:p>
          <a:p>
            <a:pPr algn="just">
              <a:buFontTx/>
              <a:buChar char="-"/>
            </a:pPr>
            <a:r>
              <a:rPr lang="en-US" sz="2600" dirty="0" smtClean="0">
                <a:latin typeface="Cambria Math" pitchFamily="18" charset="0"/>
                <a:ea typeface="Cambria Math" pitchFamily="18" charset="0"/>
              </a:rPr>
              <a:t>Conduction is dramatically slowed (20-30m/s) in demyelinated peripheral neuropathies (Diabetes, Gillain Barré) and in some nerve compression or entrapment (Carpal tunnel syndrome)</a:t>
            </a:r>
          </a:p>
          <a:p>
            <a:pPr>
              <a:buFontTx/>
              <a:buChar char="-"/>
            </a:pPr>
            <a:endParaRPr lang="en-US" sz="2600" dirty="0" smtClean="0">
              <a:latin typeface="Cambria Math" pitchFamily="18" charset="0"/>
              <a:ea typeface="Cambria Math" pitchFamily="18" charset="0"/>
            </a:endParaRPr>
          </a:p>
          <a:p>
            <a:pPr marL="0" indent="0">
              <a:buNone/>
            </a:pPr>
            <a:endParaRPr lang="en-US" sz="2600" dirty="0">
              <a:latin typeface="Cambria Math" pitchFamily="18" charset="0"/>
              <a:ea typeface="Cambria Math" pitchFamily="18" charset="0"/>
            </a:endParaRPr>
          </a:p>
        </p:txBody>
      </p:sp>
    </p:spTree>
    <p:extLst>
      <p:ext uri="{BB962C8B-B14F-4D97-AF65-F5344CB8AC3E}">
        <p14:creationId xmlns:p14="http://schemas.microsoft.com/office/powerpoint/2010/main" val="3563666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4400" y="914400"/>
            <a:ext cx="3581400" cy="1042506"/>
          </a:xfrm>
          <a:prstGeom prst="rect">
            <a:avLst/>
          </a:prstGeom>
        </p:spPr>
      </p:pic>
      <p:pic>
        <p:nvPicPr>
          <p:cNvPr id="5" name="Picture 4"/>
          <p:cNvPicPr>
            <a:picLocks noChangeAspect="1"/>
          </p:cNvPicPr>
          <p:nvPr/>
        </p:nvPicPr>
        <p:blipFill rotWithShape="1">
          <a:blip r:embed="rId3"/>
          <a:srcRect r="50000"/>
          <a:stretch/>
        </p:blipFill>
        <p:spPr>
          <a:xfrm>
            <a:off x="228602" y="2731889"/>
            <a:ext cx="2778211" cy="147759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329545" y="1439900"/>
                <a:ext cx="4572000" cy="8613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pitchFamily="18" charset="0"/>
                          <a:ea typeface="Cambria Math" pitchFamily="18" charset="0"/>
                          <a:cs typeface="Arial"/>
                        </a:rPr>
                        <m:t>𝑴𝑵𝑪𝑽</m:t>
                      </m:r>
                      <m:r>
                        <a:rPr lang="en-US" sz="2400" b="1" i="1">
                          <a:solidFill>
                            <a:srgbClr val="FF0000"/>
                          </a:solidFill>
                          <a:latin typeface="Cambria Math" pitchFamily="18" charset="0"/>
                          <a:ea typeface="Cambria Math" pitchFamily="18" charset="0"/>
                          <a:cs typeface="Arial"/>
                        </a:rPr>
                        <m:t>=</m:t>
                      </m:r>
                      <m:f>
                        <m:fPr>
                          <m:ctrlPr>
                            <a:rPr lang="en-US" sz="2400" b="1" i="1">
                              <a:solidFill>
                                <a:srgbClr val="FF0000"/>
                              </a:solidFill>
                              <a:latin typeface="Cambria Math"/>
                              <a:ea typeface="Cambria Math" pitchFamily="18" charset="0"/>
                              <a:cs typeface="Arial"/>
                            </a:rPr>
                          </m:ctrlPr>
                        </m:fPr>
                        <m:num>
                          <m:r>
                            <a:rPr lang="en-US" sz="2400" b="1" i="1">
                              <a:solidFill>
                                <a:srgbClr val="FF0000"/>
                              </a:solidFill>
                              <a:latin typeface="Cambria Math" pitchFamily="18" charset="0"/>
                              <a:ea typeface="Cambria Math" pitchFamily="18" charset="0"/>
                              <a:cs typeface="Arial"/>
                            </a:rPr>
                            <m:t>𝑫𝒊𝒔𝒕𝒂𝒏𝒄𝒆</m:t>
                          </m:r>
                          <m:r>
                            <a:rPr lang="en-US" sz="2400" b="1" i="1">
                              <a:solidFill>
                                <a:srgbClr val="FF0000"/>
                              </a:solidFill>
                              <a:latin typeface="Cambria Math" pitchFamily="18" charset="0"/>
                              <a:ea typeface="Cambria Math" pitchFamily="18" charset="0"/>
                              <a:cs typeface="Arial"/>
                            </a:rPr>
                            <m:t> (</m:t>
                          </m:r>
                          <m:r>
                            <a:rPr lang="en-US" sz="2400" b="1" i="1">
                              <a:solidFill>
                                <a:srgbClr val="FF0000"/>
                              </a:solidFill>
                              <a:latin typeface="Cambria Math" pitchFamily="18" charset="0"/>
                              <a:ea typeface="Cambria Math" pitchFamily="18" charset="0"/>
                              <a:cs typeface="Arial"/>
                            </a:rPr>
                            <m:t>𝒎𝒎</m:t>
                          </m:r>
                          <m:r>
                            <a:rPr lang="en-US" sz="2400" b="1" i="1">
                              <a:solidFill>
                                <a:srgbClr val="FF0000"/>
                              </a:solidFill>
                              <a:latin typeface="Cambria Math" pitchFamily="18" charset="0"/>
                              <a:ea typeface="Cambria Math" pitchFamily="18" charset="0"/>
                              <a:cs typeface="Arial"/>
                            </a:rPr>
                            <m:t>)</m:t>
                          </m:r>
                        </m:num>
                        <m:den>
                          <m:r>
                            <a:rPr lang="en-US" sz="2400" b="1" i="1">
                              <a:solidFill>
                                <a:srgbClr val="FF0000"/>
                              </a:solidFill>
                              <a:latin typeface="Cambria Math" pitchFamily="18" charset="0"/>
                              <a:ea typeface="Cambria Math" pitchFamily="18" charset="0"/>
                              <a:cs typeface="Arial"/>
                            </a:rPr>
                            <m:t>𝑳</m:t>
                          </m:r>
                          <m:r>
                            <a:rPr lang="en-US" sz="2400" b="1" i="1">
                              <a:solidFill>
                                <a:srgbClr val="FF0000"/>
                              </a:solidFill>
                              <a:latin typeface="Cambria Math" pitchFamily="18" charset="0"/>
                              <a:ea typeface="Cambria Math" pitchFamily="18" charset="0"/>
                              <a:cs typeface="Arial"/>
                            </a:rPr>
                            <m:t>𝟏</m:t>
                          </m:r>
                          <m:r>
                            <a:rPr lang="en-US" sz="2400" b="1" i="1">
                              <a:solidFill>
                                <a:srgbClr val="FF0000"/>
                              </a:solidFill>
                              <a:latin typeface="Cambria Math" pitchFamily="18" charset="0"/>
                              <a:ea typeface="Cambria Math" pitchFamily="18" charset="0"/>
                              <a:cs typeface="Arial"/>
                            </a:rPr>
                            <m:t>−</m:t>
                          </m:r>
                          <m:r>
                            <a:rPr lang="en-US" sz="2400" b="1" i="1">
                              <a:solidFill>
                                <a:srgbClr val="FF0000"/>
                              </a:solidFill>
                              <a:latin typeface="Cambria Math" pitchFamily="18" charset="0"/>
                              <a:ea typeface="Cambria Math" pitchFamily="18" charset="0"/>
                              <a:cs typeface="Arial"/>
                            </a:rPr>
                            <m:t>𝑳</m:t>
                          </m:r>
                          <m:r>
                            <a:rPr lang="en-US" sz="2400" b="1" i="1">
                              <a:solidFill>
                                <a:srgbClr val="FF0000"/>
                              </a:solidFill>
                              <a:latin typeface="Cambria Math" pitchFamily="18" charset="0"/>
                              <a:ea typeface="Cambria Math" pitchFamily="18" charset="0"/>
                              <a:cs typeface="Arial"/>
                            </a:rPr>
                            <m:t>𝟐</m:t>
                          </m:r>
                          <m:r>
                            <a:rPr lang="en-US" sz="2400" b="1" i="1">
                              <a:solidFill>
                                <a:srgbClr val="FF0000"/>
                              </a:solidFill>
                              <a:latin typeface="Cambria Math" pitchFamily="18" charset="0"/>
                              <a:ea typeface="Cambria Math" pitchFamily="18" charset="0"/>
                              <a:cs typeface="Arial"/>
                            </a:rPr>
                            <m:t>   (</m:t>
                          </m:r>
                          <m:r>
                            <a:rPr lang="en-US" sz="2400" b="1" i="1">
                              <a:solidFill>
                                <a:srgbClr val="FF0000"/>
                              </a:solidFill>
                              <a:latin typeface="Cambria Math" pitchFamily="18" charset="0"/>
                              <a:ea typeface="Cambria Math" pitchFamily="18" charset="0"/>
                              <a:cs typeface="Arial"/>
                            </a:rPr>
                            <m:t>𝒎𝒔𝒆𝒄</m:t>
                          </m:r>
                          <m:r>
                            <a:rPr lang="en-US" sz="2400" b="1" i="1">
                              <a:solidFill>
                                <a:srgbClr val="FF0000"/>
                              </a:solidFill>
                              <a:latin typeface="Cambria Math" pitchFamily="18" charset="0"/>
                              <a:ea typeface="Cambria Math" pitchFamily="18" charset="0"/>
                              <a:cs typeface="Arial"/>
                            </a:rPr>
                            <m:t>)</m:t>
                          </m:r>
                        </m:den>
                      </m:f>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329545" y="1439900"/>
                <a:ext cx="4572000" cy="861326"/>
              </a:xfrm>
              <a:prstGeom prst="rect">
                <a:avLst/>
              </a:prstGeom>
              <a:blipFill rotWithShape="1">
                <a:blip r:embed="rId4"/>
                <a:stretch>
                  <a:fillRect/>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3181134951"/>
              </p:ext>
            </p:extLst>
          </p:nvPr>
        </p:nvGraphicFramePr>
        <p:xfrm>
          <a:off x="838200" y="2259862"/>
          <a:ext cx="2971800" cy="370840"/>
        </p:xfrm>
        <a:graphic>
          <a:graphicData uri="http://schemas.openxmlformats.org/drawingml/2006/table">
            <a:tbl>
              <a:tblPr firstRow="1" bandRow="1">
                <a:tableStyleId>{5C22544A-7EE6-4342-B048-85BDC9FD1C3A}</a:tableStyleId>
              </a:tblPr>
              <a:tblGrid>
                <a:gridCol w="2971800"/>
              </a:tblGrid>
              <a:tr h="370840">
                <a:tc>
                  <a:txBody>
                    <a:bodyPr/>
                    <a:lstStyle/>
                    <a:p>
                      <a:r>
                        <a:rPr lang="en-US" dirty="0" err="1" smtClean="0">
                          <a:solidFill>
                            <a:schemeClr val="tx1"/>
                          </a:solidFill>
                          <a:latin typeface="Cambria Math" pitchFamily="18" charset="0"/>
                          <a:ea typeface="Cambria Math" pitchFamily="18" charset="0"/>
                        </a:rPr>
                        <a:t>Distace</a:t>
                      </a:r>
                      <a:r>
                        <a:rPr lang="en-US" dirty="0" smtClean="0">
                          <a:solidFill>
                            <a:schemeClr val="tx1"/>
                          </a:solidFill>
                          <a:latin typeface="Cambria Math" pitchFamily="18" charset="0"/>
                          <a:ea typeface="Cambria Math" pitchFamily="18" charset="0"/>
                        </a:rPr>
                        <a:t> = 24 Cm</a:t>
                      </a:r>
                      <a:endParaRPr lang="en-US" dirty="0">
                        <a:solidFill>
                          <a:schemeClr val="tx1"/>
                        </a:solidFill>
                        <a:latin typeface="Cambria Math" pitchFamily="18" charset="0"/>
                        <a:ea typeface="Cambria Math" pitchFamily="18" charset="0"/>
                      </a:endParaRPr>
                    </a:p>
                  </a:txBody>
                  <a:tcP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41209026"/>
              </p:ext>
            </p:extLst>
          </p:nvPr>
        </p:nvGraphicFramePr>
        <p:xfrm>
          <a:off x="685800" y="4419600"/>
          <a:ext cx="3429000" cy="396240"/>
        </p:xfrm>
        <a:graphic>
          <a:graphicData uri="http://schemas.openxmlformats.org/drawingml/2006/table">
            <a:tbl>
              <a:tblPr firstRow="1" bandRow="1">
                <a:tableStyleId>{5C22544A-7EE6-4342-B048-85BDC9FD1C3A}</a:tableStyleId>
              </a:tblPr>
              <a:tblGrid>
                <a:gridCol w="3429000"/>
              </a:tblGrid>
              <a:tr h="0">
                <a:tc>
                  <a:txBody>
                    <a:bodyPr/>
                    <a:lstStyle/>
                    <a:p>
                      <a:r>
                        <a:rPr kumimoji="0" lang="en-US"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Latency at wrist = 2.5 </a:t>
                      </a:r>
                      <a:r>
                        <a:rPr kumimoji="0" lang="en-US" sz="2000" b="1"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mn-cs"/>
                        </a:rPr>
                        <a:t>msec</a:t>
                      </a:r>
                      <a:r>
                        <a:rPr kumimoji="0" lang="en-US" sz="2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 </a:t>
                      </a:r>
                      <a:endParaRPr lang="en-US" b="1" dirty="0">
                        <a:solidFill>
                          <a:schemeClr val="tx1"/>
                        </a:solidFill>
                        <a:latin typeface="Cambria Math" pitchFamily="18" charset="0"/>
                        <a:ea typeface="Cambria Math" pitchFamily="18" charset="0"/>
                      </a:endParaRPr>
                    </a:p>
                  </a:txBody>
                  <a:tcP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70319919"/>
              </p:ext>
            </p:extLst>
          </p:nvPr>
        </p:nvGraphicFramePr>
        <p:xfrm>
          <a:off x="4640710" y="4419600"/>
          <a:ext cx="3886200" cy="665480"/>
        </p:xfrm>
        <a:graphic>
          <a:graphicData uri="http://schemas.openxmlformats.org/drawingml/2006/table">
            <a:tbl>
              <a:tblPr firstRow="1" bandRow="1">
                <a:tableStyleId>{5C22544A-7EE6-4342-B048-85BDC9FD1C3A}</a:tableStyleId>
              </a:tblPr>
              <a:tblGrid>
                <a:gridCol w="3886200"/>
              </a:tblGrid>
              <a:tr h="427408">
                <a:tc>
                  <a:txBody>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1" i="0" u="none" strike="noStrike" kern="1200" cap="none" spc="0" normalizeH="0" baseline="0" noProof="0" dirty="0" smtClean="0">
                          <a:ln>
                            <a:noFill/>
                          </a:ln>
                          <a:solidFill>
                            <a:srgbClr val="000000">
                              <a:lumMod val="75000"/>
                              <a:lumOff val="25000"/>
                            </a:srgbClr>
                          </a:solidFill>
                          <a:effectLst/>
                          <a:uLnTx/>
                          <a:uFillTx/>
                          <a:latin typeface="Cambria Math" pitchFamily="18" charset="0"/>
                          <a:ea typeface="Cambria Math" pitchFamily="18" charset="0"/>
                          <a:cs typeface="+mn-cs"/>
                        </a:rPr>
                        <a:t>Latency at elbow = 6.5 </a:t>
                      </a:r>
                      <a:r>
                        <a:rPr kumimoji="0" lang="en-US" sz="2000" b="1" i="0" u="none" strike="noStrike" kern="1200" cap="none" spc="0" normalizeH="0" baseline="0" noProof="0" dirty="0" err="1" smtClean="0">
                          <a:ln>
                            <a:noFill/>
                          </a:ln>
                          <a:solidFill>
                            <a:srgbClr val="000000">
                              <a:lumMod val="75000"/>
                              <a:lumOff val="25000"/>
                            </a:srgbClr>
                          </a:solidFill>
                          <a:effectLst/>
                          <a:uLnTx/>
                          <a:uFillTx/>
                          <a:latin typeface="Cambria Math" pitchFamily="18" charset="0"/>
                          <a:ea typeface="Cambria Math" pitchFamily="18" charset="0"/>
                          <a:cs typeface="+mn-cs"/>
                        </a:rPr>
                        <a:t>msec</a:t>
                      </a:r>
                      <a:endParaRPr kumimoji="0" lang="en-US" sz="2000" b="1" i="0" u="none" strike="noStrike" kern="1200" cap="none" spc="0" normalizeH="0" baseline="0" noProof="0" dirty="0" smtClean="0">
                        <a:ln>
                          <a:noFill/>
                        </a:ln>
                        <a:solidFill>
                          <a:srgbClr val="000000">
                            <a:lumMod val="75000"/>
                            <a:lumOff val="25000"/>
                          </a:srgbClr>
                        </a:solidFill>
                        <a:effectLst/>
                        <a:uLnTx/>
                        <a:uFillTx/>
                        <a:latin typeface="Cambria Math" pitchFamily="18" charset="0"/>
                        <a:ea typeface="Cambria Math" pitchFamily="18" charset="0"/>
                        <a:cs typeface="+mn-cs"/>
                      </a:endParaRPr>
                    </a:p>
                    <a:p>
                      <a:endParaRPr lang="en-US" dirty="0"/>
                    </a:p>
                  </a:txBody>
                  <a:tcPr>
                    <a:solidFill>
                      <a:schemeClr val="bg1"/>
                    </a:solidFill>
                  </a:tcPr>
                </a:tc>
              </a:tr>
            </a:tbl>
          </a:graphicData>
        </a:graphic>
      </p:graphicFrame>
      <p:sp>
        <p:nvSpPr>
          <p:cNvPr id="10" name="Rectangle 9"/>
          <p:cNvSpPr/>
          <p:nvPr/>
        </p:nvSpPr>
        <p:spPr>
          <a:xfrm>
            <a:off x="838200" y="5257800"/>
            <a:ext cx="6781800" cy="707886"/>
          </a:xfrm>
          <a:prstGeom prst="rect">
            <a:avLst/>
          </a:prstGeom>
        </p:spPr>
        <p:txBody>
          <a:bodyPr wrap="square">
            <a:spAutoFit/>
          </a:bodyPr>
          <a:lstStyle/>
          <a:p>
            <a:r>
              <a:rPr lang="en-US" sz="2000" dirty="0">
                <a:latin typeface="Cambria Math" pitchFamily="18" charset="0"/>
                <a:ea typeface="Cambria Math" pitchFamily="18" charset="0"/>
              </a:rPr>
              <a:t>MNCV =(24 × 10)÷ (6.5-2.5) </a:t>
            </a:r>
            <a:endParaRPr lang="en-US" sz="2000" dirty="0" smtClean="0">
              <a:latin typeface="Cambria Math" pitchFamily="18" charset="0"/>
              <a:ea typeface="Cambria Math" pitchFamily="18" charset="0"/>
            </a:endParaRPr>
          </a:p>
          <a:p>
            <a:r>
              <a:rPr lang="en-US" sz="2000" dirty="0" smtClean="0">
                <a:latin typeface="Cambria Math" pitchFamily="18" charset="0"/>
                <a:ea typeface="Cambria Math" pitchFamily="18" charset="0"/>
              </a:rPr>
              <a:t>MNCV </a:t>
            </a:r>
            <a:r>
              <a:rPr lang="en-US" sz="2000" dirty="0">
                <a:latin typeface="Cambria Math" pitchFamily="18" charset="0"/>
                <a:ea typeface="Cambria Math" pitchFamily="18" charset="0"/>
              </a:rPr>
              <a:t>= 240/4.0 = 60 m/sec</a:t>
            </a:r>
          </a:p>
        </p:txBody>
      </p:sp>
      <p:pic>
        <p:nvPicPr>
          <p:cNvPr id="11" name="Picture 10"/>
          <p:cNvPicPr>
            <a:picLocks noChangeAspect="1"/>
          </p:cNvPicPr>
          <p:nvPr/>
        </p:nvPicPr>
        <p:blipFill rotWithShape="1">
          <a:blip r:embed="rId3"/>
          <a:srcRect l="51613"/>
          <a:stretch/>
        </p:blipFill>
        <p:spPr>
          <a:xfrm>
            <a:off x="4696316" y="2514600"/>
            <a:ext cx="2909829" cy="1477592"/>
          </a:xfrm>
          <a:prstGeom prst="rect">
            <a:avLst/>
          </a:prstGeom>
        </p:spPr>
      </p:pic>
    </p:spTree>
    <p:extLst>
      <p:ext uri="{BB962C8B-B14F-4D97-AF65-F5344CB8AC3E}">
        <p14:creationId xmlns:p14="http://schemas.microsoft.com/office/powerpoint/2010/main" val="582629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sz="6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THANK YOU</a:t>
            </a:r>
            <a:endParaRPr lang="en-US" sz="6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Tree>
    <p:extLst>
      <p:ext uri="{BB962C8B-B14F-4D97-AF65-F5344CB8AC3E}">
        <p14:creationId xmlns:p14="http://schemas.microsoft.com/office/powerpoint/2010/main" val="3423359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Principle (cont.)</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lvl="0" indent="0" algn="just">
              <a:lnSpc>
                <a:spcPct val="150000"/>
              </a:lnSpc>
              <a:spcBef>
                <a:spcPts val="0"/>
              </a:spcBef>
              <a:spcAft>
                <a:spcPts val="1000"/>
              </a:spcAft>
              <a:buNone/>
              <a:tabLst>
                <a:tab pos="457200" algn="l"/>
              </a:tabLst>
            </a:pPr>
            <a:r>
              <a:rPr lang="en-US" sz="2600" dirty="0" smtClean="0">
                <a:effectLst/>
                <a:latin typeface="Cambria Math" pitchFamily="18" charset="0"/>
                <a:ea typeface="Cambria Math" pitchFamily="18" charset="0"/>
                <a:cs typeface="Times New Roman"/>
              </a:rPr>
              <a:t>After insertion of the needle, the electrical activity of the muscle will be recorded at rest, during mild-moderate muscle activity, and during maximal muscle contraction, The recording is observed in each case. </a:t>
            </a:r>
            <a:r>
              <a:rPr lang="en-US" sz="2600" dirty="0" smtClean="0">
                <a:effectLst/>
                <a:latin typeface="Cambria Math" pitchFamily="18" charset="0"/>
                <a:ea typeface="Cambria Math" pitchFamily="18" charset="0"/>
                <a:cs typeface="Arial"/>
              </a:rPr>
              <a:t>The potentials recorded upon muscle contraction are derived from the motor units of the muscle, and are known as motor unit potentials (MUPs).</a:t>
            </a:r>
            <a:endParaRPr lang="en-US" sz="2600" dirty="0">
              <a:latin typeface="Cambria Math" pitchFamily="18" charset="0"/>
              <a:ea typeface="Cambria Math" pitchFamily="18" charset="0"/>
            </a:endParaRPr>
          </a:p>
        </p:txBody>
      </p:sp>
    </p:spTree>
    <p:extLst>
      <p:ext uri="{BB962C8B-B14F-4D97-AF65-F5344CB8AC3E}">
        <p14:creationId xmlns:p14="http://schemas.microsoft.com/office/powerpoint/2010/main" val="268426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marR="0" indent="0" algn="just">
              <a:lnSpc>
                <a:spcPct val="150000"/>
              </a:lnSpc>
              <a:spcBef>
                <a:spcPts val="0"/>
              </a:spcBef>
              <a:spcAft>
                <a:spcPts val="1000"/>
              </a:spcAft>
              <a:buNone/>
            </a:pPr>
            <a:r>
              <a:rPr lang="en-US" sz="2800" dirty="0" smtClean="0">
                <a:effectLst/>
                <a:latin typeface="Cambria Math" pitchFamily="18" charset="0"/>
                <a:ea typeface="Cambria Math" pitchFamily="18" charset="0"/>
                <a:cs typeface="Times New Roman"/>
              </a:rPr>
              <a:t>In physiology student lab, surface electrodes will be used instead of needle electrodes and the same steps will be followed. </a:t>
            </a:r>
          </a:p>
          <a:p>
            <a:pPr marL="0" marR="0" indent="0" algn="just">
              <a:lnSpc>
                <a:spcPct val="150000"/>
              </a:lnSpc>
              <a:spcBef>
                <a:spcPts val="0"/>
              </a:spcBef>
              <a:spcAft>
                <a:spcPts val="1000"/>
              </a:spcAft>
              <a:buNone/>
            </a:pPr>
            <a:r>
              <a:rPr lang="en-US" sz="2800" dirty="0">
                <a:latin typeface="Cambria Math" pitchFamily="18" charset="0"/>
                <a:ea typeface="Cambria Math" pitchFamily="18" charset="0"/>
                <a:cs typeface="Times New Roman"/>
              </a:rPr>
              <a:t>S</a:t>
            </a:r>
            <a:r>
              <a:rPr lang="en-US" sz="2800" dirty="0" smtClean="0">
                <a:effectLst/>
                <a:latin typeface="Cambria Math" pitchFamily="18" charset="0"/>
                <a:ea typeface="Cambria Math" pitchFamily="18" charset="0"/>
                <a:cs typeface="Times New Roman"/>
              </a:rPr>
              <a:t>urface electrodes record the sum of all MUPs occurring in the muscle which is called “the compound motor action potential”.</a:t>
            </a:r>
            <a:endParaRPr lang="en-US" sz="2800" dirty="0" smtClean="0">
              <a:effectLst/>
              <a:latin typeface="Cambria Math" pitchFamily="18" charset="0"/>
              <a:ea typeface="Cambria Math" pitchFamily="18" charset="0"/>
              <a:cs typeface="Arial"/>
            </a:endParaRPr>
          </a:p>
          <a:p>
            <a:endParaRPr lang="en-US" dirty="0"/>
          </a:p>
        </p:txBody>
      </p:sp>
    </p:spTree>
    <p:extLst>
      <p:ext uri="{BB962C8B-B14F-4D97-AF65-F5344CB8AC3E}">
        <p14:creationId xmlns:p14="http://schemas.microsoft.com/office/powerpoint/2010/main" val="342002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Indication of EMG</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70000" lnSpcReduction="20000"/>
          </a:bodyPr>
          <a:lstStyle/>
          <a:p>
            <a:pPr marL="0" marR="0" indent="0" algn="just">
              <a:lnSpc>
                <a:spcPct val="150000"/>
              </a:lnSpc>
              <a:spcBef>
                <a:spcPts val="0"/>
              </a:spcBef>
              <a:spcAft>
                <a:spcPts val="1000"/>
              </a:spcAft>
              <a:buNone/>
            </a:pPr>
            <a:r>
              <a:rPr lang="en-US" dirty="0" smtClean="0">
                <a:effectLst/>
                <a:latin typeface="Arial"/>
                <a:ea typeface="Times New Roman"/>
                <a:cs typeface="Times New Roman"/>
              </a:rPr>
              <a:t>EMG is a major diagnostic tool for identifying and characterizing disorders of the motor unit, including anterior horn cells, peripheral nerves, neuromuscular junctions, and muscles.</a:t>
            </a:r>
            <a:endParaRPr lang="en-US" dirty="0" smtClean="0">
              <a:effectLst/>
              <a:latin typeface="Arial"/>
              <a:ea typeface="Calibri"/>
              <a:cs typeface="Arial"/>
            </a:endParaRPr>
          </a:p>
          <a:p>
            <a:pPr marL="0" marR="0" indent="0" algn="just">
              <a:lnSpc>
                <a:spcPct val="150000"/>
              </a:lnSpc>
              <a:spcBef>
                <a:spcPts val="0"/>
              </a:spcBef>
              <a:spcAft>
                <a:spcPts val="1000"/>
              </a:spcAft>
              <a:buNone/>
            </a:pPr>
            <a:r>
              <a:rPr lang="en-US" dirty="0" smtClean="0">
                <a:effectLst/>
                <a:latin typeface="Arial"/>
                <a:ea typeface="Times New Roman"/>
                <a:cs typeface="Times New Roman"/>
              </a:rPr>
              <a:t>Along with nerve conduction studies (NCS), EMG can help; </a:t>
            </a:r>
            <a:endParaRPr lang="en-US" dirty="0" smtClean="0">
              <a:effectLst/>
              <a:latin typeface="Arial"/>
              <a:ea typeface="Calibri"/>
              <a:cs typeface="Arial"/>
            </a:endParaRPr>
          </a:p>
          <a:p>
            <a:pPr lvl="0" algn="just">
              <a:lnSpc>
                <a:spcPct val="150000"/>
              </a:lnSpc>
              <a:spcBef>
                <a:spcPts val="0"/>
              </a:spcBef>
              <a:buFontTx/>
              <a:buChar char="-"/>
            </a:pPr>
            <a:r>
              <a:rPr lang="en-US" dirty="0" smtClean="0">
                <a:effectLst/>
                <a:latin typeface="Arial"/>
                <a:ea typeface="Times New Roman"/>
                <a:cs typeface="Times New Roman"/>
              </a:rPr>
              <a:t>Confirm a diagnosis.</a:t>
            </a:r>
            <a:endParaRPr lang="en-US" dirty="0">
              <a:latin typeface="Arial"/>
              <a:ea typeface="Times New Roman"/>
              <a:cs typeface="Arial"/>
            </a:endParaRPr>
          </a:p>
          <a:p>
            <a:pPr lvl="0" algn="just">
              <a:lnSpc>
                <a:spcPct val="150000"/>
              </a:lnSpc>
              <a:spcBef>
                <a:spcPts val="0"/>
              </a:spcBef>
              <a:buFontTx/>
              <a:buChar char="-"/>
            </a:pPr>
            <a:r>
              <a:rPr lang="en-US" dirty="0" smtClean="0">
                <a:effectLst/>
                <a:latin typeface="Arial"/>
                <a:ea typeface="Times New Roman"/>
                <a:cs typeface="Times New Roman"/>
              </a:rPr>
              <a:t>Grade the severity of the disease.</a:t>
            </a:r>
            <a:endParaRPr lang="en-US" dirty="0">
              <a:latin typeface="Arial"/>
              <a:ea typeface="Times New Roman"/>
              <a:cs typeface="Arial"/>
            </a:endParaRPr>
          </a:p>
          <a:p>
            <a:pPr lvl="0" algn="just">
              <a:lnSpc>
                <a:spcPct val="150000"/>
              </a:lnSpc>
              <a:spcBef>
                <a:spcPts val="0"/>
              </a:spcBef>
              <a:buFontTx/>
              <a:buChar char="-"/>
            </a:pPr>
            <a:r>
              <a:rPr lang="en-US" dirty="0" smtClean="0">
                <a:effectLst/>
                <a:latin typeface="Arial"/>
                <a:ea typeface="Times New Roman"/>
                <a:cs typeface="Times New Roman"/>
              </a:rPr>
              <a:t>Define evolution, stage, and prognosis.</a:t>
            </a:r>
            <a:endParaRPr lang="en-US" dirty="0">
              <a:effectLst/>
              <a:latin typeface="Arial"/>
              <a:ea typeface="Calibri"/>
              <a:cs typeface="Arial"/>
            </a:endParaRPr>
          </a:p>
        </p:txBody>
      </p:sp>
    </p:spTree>
    <p:extLst>
      <p:ext uri="{BB962C8B-B14F-4D97-AF65-F5344CB8AC3E}">
        <p14:creationId xmlns:p14="http://schemas.microsoft.com/office/powerpoint/2010/main" val="202581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Motor </a:t>
            </a:r>
            <a:r>
              <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unit potentials (MUPs).</a:t>
            </a:r>
            <a:endPar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indent="0">
              <a:buNone/>
            </a:pPr>
            <a:r>
              <a:rPr lang="en-US" sz="2600" dirty="0">
                <a:solidFill>
                  <a:prstClr val="black"/>
                </a:solidFill>
                <a:latin typeface="Cambria Math" pitchFamily="18" charset="0"/>
                <a:ea typeface="Cambria Math" pitchFamily="18" charset="0"/>
                <a:cs typeface="Arial"/>
              </a:rPr>
              <a:t>A motor unit is defined as one motor neuron and all the </a:t>
            </a:r>
            <a:r>
              <a:rPr lang="en-US" sz="2600" dirty="0" smtClean="0">
                <a:solidFill>
                  <a:prstClr val="black"/>
                </a:solidFill>
                <a:latin typeface="Cambria Math" pitchFamily="18" charset="0"/>
                <a:ea typeface="Cambria Math" pitchFamily="18" charset="0"/>
                <a:cs typeface="Arial"/>
              </a:rPr>
              <a:t>muscle </a:t>
            </a:r>
            <a:r>
              <a:rPr lang="en-US" sz="2600" dirty="0">
                <a:solidFill>
                  <a:prstClr val="black"/>
                </a:solidFill>
                <a:latin typeface="Cambria Math" pitchFamily="18" charset="0"/>
                <a:ea typeface="Cambria Math" pitchFamily="18" charset="0"/>
                <a:cs typeface="Arial"/>
              </a:rPr>
              <a:t>fibers it </a:t>
            </a:r>
            <a:r>
              <a:rPr lang="en-US" sz="2600" dirty="0" smtClean="0">
                <a:solidFill>
                  <a:prstClr val="black"/>
                </a:solidFill>
                <a:latin typeface="Cambria Math" pitchFamily="18" charset="0"/>
                <a:ea typeface="Cambria Math" pitchFamily="18" charset="0"/>
                <a:cs typeface="Arial"/>
              </a:rPr>
              <a:t>innervates.</a:t>
            </a:r>
          </a:p>
          <a:p>
            <a:pPr marL="0" indent="0">
              <a:buNone/>
            </a:pPr>
            <a:endParaRPr lang="en-US" sz="2600" dirty="0">
              <a:latin typeface="Cambria Math" pitchFamily="18" charset="0"/>
              <a:ea typeface="Cambria Math"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819400"/>
            <a:ext cx="3733800" cy="2971800"/>
          </a:xfrm>
          <a:prstGeom prst="rect">
            <a:avLst/>
          </a:prstGeom>
          <a:noFill/>
          <a:ln w="3175">
            <a:solidFill>
              <a:sysClr val="windowText" lastClr="000000"/>
            </a:solidFill>
          </a:ln>
        </p:spPr>
      </p:pic>
    </p:spTree>
    <p:extLst>
      <p:ext uri="{BB962C8B-B14F-4D97-AF65-F5344CB8AC3E}">
        <p14:creationId xmlns:p14="http://schemas.microsoft.com/office/powerpoint/2010/main" val="2759660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Procedure</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47500" lnSpcReduction="20000"/>
          </a:bodyPr>
          <a:lstStyle/>
          <a:p>
            <a:pPr marL="0" marR="0" indent="0" algn="just">
              <a:lnSpc>
                <a:spcPct val="150000"/>
              </a:lnSpc>
              <a:spcBef>
                <a:spcPts val="0"/>
              </a:spcBef>
              <a:spcAft>
                <a:spcPts val="1000"/>
              </a:spcAft>
              <a:buNone/>
            </a:pPr>
            <a:r>
              <a:rPr lang="en-US" sz="4200" dirty="0" smtClean="0">
                <a:effectLst/>
                <a:latin typeface="Cambria Math" pitchFamily="18" charset="0"/>
                <a:ea typeface="Cambria Math" pitchFamily="18" charset="0"/>
                <a:cs typeface="Times New Roman"/>
              </a:rPr>
              <a:t>Recordings will be obtained from the Abductor </a:t>
            </a:r>
            <a:r>
              <a:rPr lang="en-US" sz="4200" dirty="0" err="1">
                <a:latin typeface="Cambria Math" pitchFamily="18" charset="0"/>
                <a:ea typeface="Cambria Math" pitchFamily="18" charset="0"/>
                <a:cs typeface="Times New Roman"/>
              </a:rPr>
              <a:t>P</a:t>
            </a:r>
            <a:r>
              <a:rPr lang="en-US" sz="4200" dirty="0" err="1" smtClean="0">
                <a:effectLst/>
                <a:latin typeface="Cambria Math" pitchFamily="18" charset="0"/>
                <a:ea typeface="Cambria Math" pitchFamily="18" charset="0"/>
                <a:cs typeface="Times New Roman"/>
              </a:rPr>
              <a:t>ollicis</a:t>
            </a:r>
            <a:r>
              <a:rPr lang="en-US" sz="4200" dirty="0" smtClean="0">
                <a:effectLst/>
                <a:latin typeface="Cambria Math" pitchFamily="18" charset="0"/>
                <a:ea typeface="Cambria Math" pitchFamily="18" charset="0"/>
                <a:cs typeface="Times New Roman"/>
              </a:rPr>
              <a:t> </a:t>
            </a:r>
            <a:r>
              <a:rPr lang="en-US" sz="4200" dirty="0" err="1">
                <a:latin typeface="Cambria Math" pitchFamily="18" charset="0"/>
                <a:ea typeface="Cambria Math" pitchFamily="18" charset="0"/>
                <a:cs typeface="Times New Roman"/>
              </a:rPr>
              <a:t>B</a:t>
            </a:r>
            <a:r>
              <a:rPr lang="en-US" sz="4200" dirty="0" err="1" smtClean="0">
                <a:effectLst/>
                <a:latin typeface="Cambria Math" pitchFamily="18" charset="0"/>
                <a:ea typeface="Cambria Math" pitchFamily="18" charset="0"/>
                <a:cs typeface="Times New Roman"/>
              </a:rPr>
              <a:t>revis</a:t>
            </a:r>
            <a:r>
              <a:rPr lang="en-US" sz="4200" dirty="0" smtClean="0">
                <a:effectLst/>
                <a:latin typeface="Cambria Math" pitchFamily="18" charset="0"/>
                <a:ea typeface="Cambria Math" pitchFamily="18" charset="0"/>
                <a:cs typeface="Times New Roman"/>
              </a:rPr>
              <a:t> (APB) muscle in the hand</a:t>
            </a:r>
            <a:endParaRPr lang="en-US" sz="4200" dirty="0" smtClean="0">
              <a:effectLst/>
              <a:latin typeface="Cambria Math" pitchFamily="18" charset="0"/>
              <a:ea typeface="Cambria Math" pitchFamily="18" charset="0"/>
              <a:cs typeface="Arial"/>
            </a:endParaRPr>
          </a:p>
          <a:p>
            <a:pPr lvl="0" algn="just">
              <a:lnSpc>
                <a:spcPct val="150000"/>
              </a:lnSpc>
              <a:spcBef>
                <a:spcPts val="0"/>
              </a:spcBef>
              <a:buFont typeface="+mj-lt"/>
              <a:buAutoNum type="arabicPeriod"/>
            </a:pPr>
            <a:r>
              <a:rPr lang="en-US" sz="4200" dirty="0" smtClean="0">
                <a:effectLst/>
                <a:latin typeface="Cambria Math" pitchFamily="18" charset="0"/>
                <a:ea typeface="Cambria Math" pitchFamily="18" charset="0"/>
                <a:cs typeface="Times New Roman"/>
              </a:rPr>
              <a:t>Select a volunteer and explain the procedure to her.</a:t>
            </a:r>
            <a:endParaRPr lang="en-US" sz="4200" dirty="0" smtClean="0">
              <a:effectLst/>
              <a:latin typeface="Cambria Math" pitchFamily="18" charset="0"/>
              <a:ea typeface="Cambria Math" pitchFamily="18" charset="0"/>
              <a:cs typeface="Arial"/>
            </a:endParaRPr>
          </a:p>
          <a:p>
            <a:pPr lvl="0" algn="just">
              <a:lnSpc>
                <a:spcPct val="150000"/>
              </a:lnSpc>
              <a:spcBef>
                <a:spcPts val="0"/>
              </a:spcBef>
              <a:buFont typeface="+mj-lt"/>
              <a:buAutoNum type="arabicPeriod"/>
            </a:pPr>
            <a:r>
              <a:rPr lang="en-US" sz="4200" dirty="0" smtClean="0">
                <a:effectLst/>
                <a:latin typeface="Cambria Math" pitchFamily="18" charset="0"/>
                <a:ea typeface="Cambria Math" pitchFamily="18" charset="0"/>
                <a:cs typeface="Times New Roman"/>
              </a:rPr>
              <a:t>Three surface electrodes need to be placed on the volunteer. An electrode jell should be applied to each electrode before placement;</a:t>
            </a:r>
            <a:endParaRPr lang="en-US" sz="4200" dirty="0" smtClean="0">
              <a:effectLst/>
              <a:latin typeface="Cambria Math" pitchFamily="18" charset="0"/>
              <a:ea typeface="Cambria Math" pitchFamily="18" charset="0"/>
              <a:cs typeface="Arial"/>
            </a:endParaRPr>
          </a:p>
          <a:p>
            <a:pPr lvl="1" algn="just">
              <a:lnSpc>
                <a:spcPct val="150000"/>
              </a:lnSpc>
              <a:spcBef>
                <a:spcPts val="0"/>
              </a:spcBef>
              <a:buFont typeface="+mj-lt"/>
              <a:buAutoNum type="alphaLcPeriod"/>
            </a:pPr>
            <a:r>
              <a:rPr lang="en-US" sz="4200" dirty="0" smtClean="0">
                <a:effectLst/>
                <a:latin typeface="Cambria Math" pitchFamily="18" charset="0"/>
                <a:ea typeface="Cambria Math" pitchFamily="18" charset="0"/>
                <a:cs typeface="Times New Roman"/>
              </a:rPr>
              <a:t>The ground is placed on the dorsum of the hand where the muscle will be tested.</a:t>
            </a:r>
            <a:endParaRPr lang="en-US" sz="4200" dirty="0" smtClean="0">
              <a:effectLst/>
              <a:latin typeface="Cambria Math" pitchFamily="18" charset="0"/>
              <a:ea typeface="Cambria Math" pitchFamily="18" charset="0"/>
              <a:cs typeface="Arial"/>
            </a:endParaRPr>
          </a:p>
          <a:p>
            <a:pPr lvl="1" algn="just">
              <a:lnSpc>
                <a:spcPct val="150000"/>
              </a:lnSpc>
              <a:spcBef>
                <a:spcPts val="0"/>
              </a:spcBef>
              <a:buFont typeface="+mj-lt"/>
              <a:buAutoNum type="alphaLcPeriod"/>
            </a:pPr>
            <a:r>
              <a:rPr lang="en-US" sz="4200" dirty="0" smtClean="0">
                <a:effectLst/>
                <a:latin typeface="Cambria Math" pitchFamily="18" charset="0"/>
                <a:ea typeface="Cambria Math" pitchFamily="18" charset="0"/>
                <a:cs typeface="Times New Roman"/>
              </a:rPr>
              <a:t>The recording electrode is placed on belly of the APB “</a:t>
            </a:r>
            <a:r>
              <a:rPr lang="en-US" sz="4200" dirty="0" err="1" smtClean="0">
                <a:effectLst/>
                <a:latin typeface="Cambria Math" pitchFamily="18" charset="0"/>
                <a:ea typeface="Cambria Math" pitchFamily="18" charset="0"/>
                <a:cs typeface="Times New Roman"/>
              </a:rPr>
              <a:t>midbelly</a:t>
            </a:r>
            <a:r>
              <a:rPr lang="en-US" sz="4200" dirty="0" smtClean="0">
                <a:effectLst/>
                <a:latin typeface="Cambria Math" pitchFamily="18" charset="0"/>
                <a:ea typeface="Cambria Math" pitchFamily="18" charset="0"/>
                <a:cs typeface="Times New Roman"/>
              </a:rPr>
              <a:t>”.</a:t>
            </a:r>
            <a:endParaRPr lang="en-US" sz="4200" dirty="0" smtClean="0">
              <a:effectLst/>
              <a:latin typeface="Cambria Math" pitchFamily="18" charset="0"/>
              <a:ea typeface="Cambria Math" pitchFamily="18" charset="0"/>
              <a:cs typeface="Arial"/>
            </a:endParaRPr>
          </a:p>
          <a:p>
            <a:pPr lvl="1" algn="just">
              <a:lnSpc>
                <a:spcPct val="150000"/>
              </a:lnSpc>
              <a:spcBef>
                <a:spcPts val="0"/>
              </a:spcBef>
              <a:buFont typeface="+mj-lt"/>
              <a:buAutoNum type="alphaLcPeriod"/>
            </a:pPr>
            <a:r>
              <a:rPr lang="en-US" sz="4200" dirty="0" smtClean="0">
                <a:effectLst/>
                <a:latin typeface="Cambria Math" pitchFamily="18" charset="0"/>
                <a:ea typeface="Cambria Math" pitchFamily="18" charset="0"/>
                <a:cs typeface="Times New Roman"/>
              </a:rPr>
              <a:t>The reference electrode is placed approximately 2-3 cm away from the recording and on a bony prominence.</a:t>
            </a:r>
            <a:endParaRPr lang="en-US" sz="4200" dirty="0" smtClean="0">
              <a:effectLst/>
              <a:latin typeface="Cambria Math" pitchFamily="18" charset="0"/>
              <a:ea typeface="Cambria Math" pitchFamily="18" charset="0"/>
              <a:cs typeface="Arial"/>
            </a:endParaRPr>
          </a:p>
          <a:p>
            <a:endParaRPr lang="en-US" dirty="0"/>
          </a:p>
        </p:txBody>
      </p:sp>
    </p:spTree>
    <p:extLst>
      <p:ext uri="{BB962C8B-B14F-4D97-AF65-F5344CB8AC3E}">
        <p14:creationId xmlns:p14="http://schemas.microsoft.com/office/powerpoint/2010/main" val="1464656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1517</Words>
  <Application>Microsoft Office PowerPoint</Application>
  <PresentationFormat>On-screen Show (4:3)</PresentationFormat>
  <Paragraphs>148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Electromyography &amp; Nerve Conduction (EMG &amp; NC)</vt:lpstr>
      <vt:lpstr>Objectives</vt:lpstr>
      <vt:lpstr>Definition</vt:lpstr>
      <vt:lpstr>Principle</vt:lpstr>
      <vt:lpstr>Principle (cont.)</vt:lpstr>
      <vt:lpstr>PowerPoint Presentation</vt:lpstr>
      <vt:lpstr>Indication of EMG</vt:lpstr>
      <vt:lpstr>Motor unit potentials (MUPs).</vt:lpstr>
      <vt:lpstr>Procedure</vt:lpstr>
      <vt:lpstr>PowerPoint Presentation</vt:lpstr>
      <vt:lpstr>Normal MUP</vt:lpstr>
      <vt:lpstr>PowerPoint Presentation</vt:lpstr>
      <vt:lpstr>Analysis of a motor unit potential (MUP)</vt:lpstr>
      <vt:lpstr>Normal EMG activity</vt:lpstr>
      <vt:lpstr>Insertional activity</vt:lpstr>
      <vt:lpstr>Abnormalities of EMG</vt:lpstr>
      <vt:lpstr>PowerPoint Presentation</vt:lpstr>
      <vt:lpstr>PowerPoint Presentation</vt:lpstr>
      <vt:lpstr>PowerPoint Presentation</vt:lpstr>
      <vt:lpstr> </vt:lpstr>
      <vt:lpstr>Abnormal patterns MUPs</vt:lpstr>
      <vt:lpstr>Abnormal patterns of Recruitment</vt:lpstr>
      <vt:lpstr>Normal EMG</vt:lpstr>
      <vt:lpstr>Neuropathic EMG changes</vt:lpstr>
      <vt:lpstr>Myopathic EMG changes</vt:lpstr>
      <vt:lpstr>PowerPoint Presentation</vt:lpstr>
      <vt:lpstr>Nerve Conduction Studies (NCS)</vt:lpstr>
      <vt:lpstr>Principle</vt:lpstr>
      <vt:lpstr>Cont.</vt:lpstr>
      <vt:lpstr>Procedure</vt:lpstr>
      <vt:lpstr>PowerPoint Presentation</vt:lpstr>
      <vt:lpstr>PowerPoint Presentation</vt:lpstr>
      <vt:lpstr>PowerPoint Presentation</vt:lpstr>
      <vt:lpstr>PowerPoint Presentation</vt:lpstr>
      <vt:lpstr>PowerPoint Presentation</vt:lpstr>
      <vt:lpstr>PowerPoint Presentation</vt:lpstr>
      <vt:lpstr>Comparing results</vt:lpstr>
      <vt:lpstr>Abnormal features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cp:revision>
  <dcterms:created xsi:type="dcterms:W3CDTF">2019-09-08T16:15:12Z</dcterms:created>
  <dcterms:modified xsi:type="dcterms:W3CDTF">2020-09-25T14:15:49Z</dcterms:modified>
</cp:coreProperties>
</file>