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9" r:id="rId10"/>
    <p:sldId id="283"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64" r:id="rId24"/>
    <p:sldId id="265" r:id="rId25"/>
    <p:sldId id="266" r:id="rId26"/>
    <p:sldId id="267" r:id="rId27"/>
    <p:sldId id="268"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576" y="4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257282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81933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104589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8919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268304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378100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256279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31664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427666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84965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06E31-ACDE-477F-9135-A72377592DEB}" type="datetimeFigureOut">
              <a:rPr lang="en-US" smtClean="0"/>
              <a:t>25-Sep-20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ED2A7-9725-448E-A77E-582FCC769162}" type="slidenum">
              <a:rPr lang="en-US" smtClean="0"/>
              <a:t>‹#›</a:t>
            </a:fld>
            <a:endParaRPr lang="en-US" dirty="0"/>
          </a:p>
        </p:txBody>
      </p:sp>
    </p:spTree>
    <p:extLst>
      <p:ext uri="{BB962C8B-B14F-4D97-AF65-F5344CB8AC3E}">
        <p14:creationId xmlns:p14="http://schemas.microsoft.com/office/powerpoint/2010/main" val="222663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06E31-ACDE-477F-9135-A72377592DEB}" type="datetimeFigureOut">
              <a:rPr lang="en-US" smtClean="0"/>
              <a:t>25-Sep-20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ED2A7-9725-448E-A77E-582FCC769162}" type="slidenum">
              <a:rPr lang="en-US" smtClean="0"/>
              <a:t>‹#›</a:t>
            </a:fld>
            <a:endParaRPr lang="en-US" dirty="0"/>
          </a:p>
        </p:txBody>
      </p:sp>
    </p:spTree>
    <p:extLst>
      <p:ext uri="{BB962C8B-B14F-4D97-AF65-F5344CB8AC3E}">
        <p14:creationId xmlns:p14="http://schemas.microsoft.com/office/powerpoint/2010/main" val="49785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sa/url?sa=i&amp;rct=j&amp;q=&amp;esrc=s&amp;source=images&amp;cd=&amp;cad=rja&amp;uact=8&amp;ved=2ahUKEwjL7MDAsrHdAhUP3RoKHQVIBoYQjRx6BAgBEAU&amp;url=https://www.hearinglink.org/your-hearing/what-is-a-hearing-test/&amp;psig=AOvVaw38FJwb7hkN7qfKYN7epYxy&amp;ust=15367017714437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5">
                    <a:lumMod val="50000"/>
                  </a:schemeClr>
                </a:solidFill>
                <a:latin typeface="Cambria Math" pitchFamily="18" charset="0"/>
                <a:ea typeface="Cambria Math" pitchFamily="18" charset="0"/>
              </a:rPr>
              <a:t>Audiometry</a:t>
            </a:r>
            <a:endParaRPr lang="en-US" b="1" dirty="0">
              <a:solidFill>
                <a:schemeClr val="accent5">
                  <a:lumMod val="50000"/>
                </a:schemeClr>
              </a:solidFill>
              <a:latin typeface="Cambria Math" pitchFamily="18" charset="0"/>
              <a:ea typeface="Cambria Math" pitchFamily="18" charset="0"/>
            </a:endParaRPr>
          </a:p>
        </p:txBody>
      </p:sp>
      <p:sp>
        <p:nvSpPr>
          <p:cNvPr id="3" name="Subtitle 2"/>
          <p:cNvSpPr>
            <a:spLocks noGrp="1"/>
          </p:cNvSpPr>
          <p:nvPr>
            <p:ph type="subTitle" idx="1"/>
          </p:nvPr>
        </p:nvSpPr>
        <p:spPr/>
        <p:txBody>
          <a:bodyPr/>
          <a:lstStyle/>
          <a:p>
            <a:r>
              <a:rPr lang="en-US" dirty="0" smtClean="0">
                <a:latin typeface="Cambria Math" pitchFamily="18" charset="0"/>
                <a:ea typeface="Cambria Math" pitchFamily="18" charset="0"/>
              </a:rPr>
              <a:t>By</a:t>
            </a:r>
          </a:p>
          <a:p>
            <a:r>
              <a:rPr lang="en-US" b="1" dirty="0" smtClean="0">
                <a:solidFill>
                  <a:srgbClr val="FF0000"/>
                </a:solidFill>
                <a:latin typeface="Cambria Math" pitchFamily="18" charset="0"/>
                <a:ea typeface="Cambria Math" pitchFamily="18" charset="0"/>
              </a:rPr>
              <a:t>Dr. Ola </a:t>
            </a:r>
            <a:r>
              <a:rPr lang="en-US" b="1" dirty="0" err="1" smtClean="0">
                <a:solidFill>
                  <a:srgbClr val="FF0000"/>
                </a:solidFill>
                <a:latin typeface="Cambria Math" pitchFamily="18" charset="0"/>
                <a:ea typeface="Cambria Math" pitchFamily="18" charset="0"/>
              </a:rPr>
              <a:t>Mawlana</a:t>
            </a:r>
            <a:endParaRPr lang="en-US" b="1" dirty="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55572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086769"/>
            <a:ext cx="47625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62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FF0000"/>
                </a:solidFill>
                <a:latin typeface="Cambria Math" pitchFamily="18" charset="0"/>
                <a:ea typeface="Cambria Math" pitchFamily="18" charset="0"/>
              </a:rPr>
              <a:t>P</a:t>
            </a:r>
            <a:r>
              <a:rPr lang="en-US" sz="3600" b="1" dirty="0" smtClean="0">
                <a:solidFill>
                  <a:srgbClr val="FF0000"/>
                </a:solidFill>
                <a:latin typeface="Cambria Math" pitchFamily="18" charset="0"/>
                <a:ea typeface="Cambria Math" pitchFamily="18" charset="0"/>
              </a:rPr>
              <a:t>rocedure</a:t>
            </a:r>
            <a:endParaRPr lang="en-US" sz="3600" b="1" dirty="0">
              <a:solidFill>
                <a:srgbClr val="FF0000"/>
              </a:solidFill>
              <a:latin typeface="Cambria Math" pitchFamily="18" charset="0"/>
              <a:ea typeface="Cambria Math" pitchFamily="18" charset="0"/>
            </a:endParaRPr>
          </a:p>
        </p:txBody>
      </p:sp>
      <p:sp>
        <p:nvSpPr>
          <p:cNvPr id="3" name="Content Placeholder 2"/>
          <p:cNvSpPr>
            <a:spLocks noGrp="1"/>
          </p:cNvSpPr>
          <p:nvPr>
            <p:ph idx="1"/>
          </p:nvPr>
        </p:nvSpPr>
        <p:spPr>
          <a:xfrm>
            <a:off x="457200" y="1371600"/>
            <a:ext cx="8229600" cy="4525963"/>
          </a:xfrm>
        </p:spPr>
        <p:txBody>
          <a:bodyPr>
            <a:normAutofit fontScale="55000" lnSpcReduction="20000"/>
          </a:bodyPr>
          <a:lstStyle/>
          <a:p>
            <a:pPr lvl="0" algn="just">
              <a:lnSpc>
                <a:spcPct val="150000"/>
              </a:lnSpc>
              <a:spcBef>
                <a:spcPts val="0"/>
              </a:spcBef>
              <a:buFont typeface="+mj-lt"/>
              <a:buAutoNum type="arabicPeriod"/>
            </a:pPr>
            <a:r>
              <a:rPr lang="en-US" dirty="0" smtClean="0">
                <a:solidFill>
                  <a:srgbClr val="002060"/>
                </a:solidFill>
                <a:effectLst/>
                <a:latin typeface="Cambria Math" pitchFamily="18" charset="0"/>
                <a:ea typeface="Cambria Math" pitchFamily="18" charset="0"/>
                <a:cs typeface="Arial"/>
              </a:rPr>
              <a:t>The subject is seated comfortably in a sound proof room</a:t>
            </a:r>
            <a:r>
              <a:rPr lang="en-US" dirty="0">
                <a:solidFill>
                  <a:srgbClr val="002060"/>
                </a:solidFill>
                <a:latin typeface="Cambria Math" pitchFamily="18" charset="0"/>
                <a:ea typeface="Cambria Math" pitchFamily="18" charset="0"/>
                <a:cs typeface="Arial"/>
              </a:rPr>
              <a:t>.</a:t>
            </a:r>
            <a:endParaRPr lang="en-US" dirty="0" smtClean="0">
              <a:solidFill>
                <a:srgbClr val="002060"/>
              </a:solidFill>
              <a:effectLst/>
              <a:latin typeface="Cambria Math" pitchFamily="18" charset="0"/>
              <a:ea typeface="Cambria Math" pitchFamily="18" charset="0"/>
              <a:cs typeface="Arial"/>
            </a:endParaRPr>
          </a:p>
          <a:p>
            <a:pPr lvl="0" algn="just">
              <a:lnSpc>
                <a:spcPct val="150000"/>
              </a:lnSpc>
              <a:spcBef>
                <a:spcPts val="0"/>
              </a:spcBef>
              <a:buFont typeface="+mj-lt"/>
              <a:buAutoNum type="arabicPeriod"/>
            </a:pPr>
            <a:r>
              <a:rPr lang="en-US" dirty="0" smtClean="0">
                <a:solidFill>
                  <a:srgbClr val="002060"/>
                </a:solidFill>
                <a:effectLst/>
                <a:latin typeface="Cambria Math" pitchFamily="18" charset="0"/>
                <a:ea typeface="Cambria Math" pitchFamily="18" charset="0"/>
                <a:cs typeface="Arial"/>
              </a:rPr>
              <a:t>Color-coded earphones are applied (Red for right ear, Blue for left ear).</a:t>
            </a:r>
          </a:p>
          <a:p>
            <a:pPr lvl="0" algn="just">
              <a:lnSpc>
                <a:spcPct val="150000"/>
              </a:lnSpc>
              <a:spcBef>
                <a:spcPts val="0"/>
              </a:spcBef>
              <a:buFont typeface="+mj-lt"/>
              <a:buAutoNum type="arabicPeriod"/>
            </a:pPr>
            <a:r>
              <a:rPr lang="en-US" dirty="0" smtClean="0">
                <a:solidFill>
                  <a:srgbClr val="002060"/>
                </a:solidFill>
                <a:effectLst/>
                <a:latin typeface="Cambria Math" pitchFamily="18" charset="0"/>
                <a:ea typeface="Cambria Math" pitchFamily="18" charset="0"/>
                <a:cs typeface="Arial"/>
              </a:rPr>
              <a:t>Each ear is tested at a time.</a:t>
            </a:r>
          </a:p>
          <a:p>
            <a:pPr lvl="0" algn="just">
              <a:lnSpc>
                <a:spcPct val="150000"/>
              </a:lnSpc>
              <a:spcBef>
                <a:spcPts val="0"/>
              </a:spcBef>
              <a:buFont typeface="+mj-lt"/>
              <a:buAutoNum type="arabicPeriod"/>
            </a:pPr>
            <a:r>
              <a:rPr lang="en-US" dirty="0" smtClean="0">
                <a:solidFill>
                  <a:srgbClr val="002060"/>
                </a:solidFill>
                <a:effectLst/>
                <a:latin typeface="Cambria Math" pitchFamily="18" charset="0"/>
                <a:ea typeface="Cambria Math" pitchFamily="18" charset="0"/>
                <a:cs typeface="Arial"/>
              </a:rPr>
              <a:t>Masking sound is delivered to the non-test ear.</a:t>
            </a:r>
          </a:p>
          <a:p>
            <a:pPr lvl="0" algn="just">
              <a:lnSpc>
                <a:spcPct val="150000"/>
              </a:lnSpc>
              <a:spcBef>
                <a:spcPts val="0"/>
              </a:spcBef>
              <a:buFont typeface="+mj-lt"/>
              <a:buAutoNum type="arabicPeriod"/>
            </a:pPr>
            <a:r>
              <a:rPr lang="en-US" dirty="0" smtClean="0">
                <a:solidFill>
                  <a:srgbClr val="002060"/>
                </a:solidFill>
                <a:effectLst/>
                <a:latin typeface="Cambria Math" pitchFamily="18" charset="0"/>
                <a:ea typeface="Cambria Math" pitchFamily="18" charset="0"/>
                <a:cs typeface="Arial"/>
              </a:rPr>
              <a:t>The ear being tested will be presented with pure tones of varying frequencies. </a:t>
            </a:r>
            <a:r>
              <a:rPr lang="en-US" smtClean="0">
                <a:solidFill>
                  <a:srgbClr val="002060"/>
                </a:solidFill>
                <a:effectLst/>
                <a:latin typeface="Cambria Math" pitchFamily="18" charset="0"/>
                <a:ea typeface="Cambria Math" pitchFamily="18" charset="0"/>
                <a:cs typeface="Arial"/>
              </a:rPr>
              <a:t>8 </a:t>
            </a:r>
            <a:r>
              <a:rPr lang="en-US" dirty="0" smtClean="0">
                <a:solidFill>
                  <a:srgbClr val="002060"/>
                </a:solidFill>
                <a:effectLst/>
                <a:latin typeface="Cambria Math" pitchFamily="18" charset="0"/>
                <a:ea typeface="Cambria Math" pitchFamily="18" charset="0"/>
                <a:cs typeface="Arial"/>
              </a:rPr>
              <a:t>to10 frequencies covering the auditory spectrum are usually tested and the hearing loss is determined for each of these frequencies.</a:t>
            </a:r>
          </a:p>
          <a:p>
            <a:pPr lvl="0" algn="just">
              <a:lnSpc>
                <a:spcPct val="150000"/>
              </a:lnSpc>
              <a:spcBef>
                <a:spcPts val="0"/>
              </a:spcBef>
              <a:spcAft>
                <a:spcPts val="1000"/>
              </a:spcAft>
              <a:buFont typeface="+mj-lt"/>
              <a:buAutoNum type="arabicPeriod"/>
            </a:pPr>
            <a:r>
              <a:rPr lang="en-US" dirty="0" smtClean="0">
                <a:solidFill>
                  <a:srgbClr val="002060"/>
                </a:solidFill>
                <a:effectLst/>
                <a:latin typeface="Cambria Math" pitchFamily="18" charset="0"/>
                <a:ea typeface="Cambria Math" pitchFamily="18" charset="0"/>
                <a:cs typeface="Arial"/>
              </a:rPr>
              <a:t>The examiner starts testing with a tone of 0 dB at 125 Hz. Then gradually increasing the frequency to 250 Hz, 500 Hz, 1000 Hz, 2000 Hz, 4000 Hz, and 8000 Hz, however keeping the tone at 0 </a:t>
            </a:r>
            <a:r>
              <a:rPr lang="en-US" dirty="0" err="1" smtClean="0">
                <a:solidFill>
                  <a:srgbClr val="002060"/>
                </a:solidFill>
                <a:effectLst/>
                <a:latin typeface="Cambria Math" pitchFamily="18" charset="0"/>
                <a:ea typeface="Cambria Math" pitchFamily="18" charset="0"/>
                <a:cs typeface="Arial"/>
              </a:rPr>
              <a:t>dB.</a:t>
            </a:r>
            <a:r>
              <a:rPr lang="en-US" dirty="0" smtClean="0">
                <a:solidFill>
                  <a:srgbClr val="002060"/>
                </a:solidFill>
                <a:effectLst/>
                <a:latin typeface="Cambria Math" pitchFamily="18" charset="0"/>
                <a:ea typeface="Cambria Math" pitchFamily="18" charset="0"/>
                <a:cs typeface="Arial"/>
              </a:rPr>
              <a:t> If any of the frequencies was not heard we move to a louder tone and repeat the process again.</a:t>
            </a:r>
          </a:p>
          <a:p>
            <a:endParaRPr lang="en-US" dirty="0"/>
          </a:p>
        </p:txBody>
      </p:sp>
    </p:spTree>
    <p:extLst>
      <p:ext uri="{BB962C8B-B14F-4D97-AF65-F5344CB8AC3E}">
        <p14:creationId xmlns:p14="http://schemas.microsoft.com/office/powerpoint/2010/main" val="111479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Cont.</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0" lvl="0" indent="0" algn="just">
              <a:lnSpc>
                <a:spcPct val="150000"/>
              </a:lnSpc>
              <a:spcBef>
                <a:spcPts val="0"/>
              </a:spcBef>
              <a:buNone/>
            </a:pPr>
            <a:r>
              <a:rPr lang="en-US" dirty="0" smtClean="0">
                <a:solidFill>
                  <a:srgbClr val="002060"/>
                </a:solidFill>
                <a:effectLst/>
                <a:latin typeface="Arial"/>
                <a:ea typeface="Calibri"/>
                <a:cs typeface="Arial"/>
              </a:rPr>
              <a:t>7</a:t>
            </a:r>
            <a:r>
              <a:rPr lang="en-US" dirty="0" smtClean="0">
                <a:solidFill>
                  <a:srgbClr val="002060"/>
                </a:solidFill>
                <a:effectLst/>
                <a:latin typeface="Cambria Math" pitchFamily="18" charset="0"/>
                <a:ea typeface="Cambria Math" pitchFamily="18" charset="0"/>
                <a:cs typeface="Arial"/>
              </a:rPr>
              <a:t>. The responses are plotted on the audiogram. </a:t>
            </a:r>
          </a:p>
          <a:p>
            <a:pPr marL="0" lvl="0" indent="0" algn="just">
              <a:lnSpc>
                <a:spcPct val="150000"/>
              </a:lnSpc>
              <a:spcBef>
                <a:spcPts val="0"/>
              </a:spcBef>
              <a:buNone/>
            </a:pPr>
            <a:r>
              <a:rPr lang="en-US" dirty="0" smtClean="0">
                <a:solidFill>
                  <a:srgbClr val="002060"/>
                </a:solidFill>
                <a:latin typeface="Cambria Math" pitchFamily="18" charset="0"/>
                <a:ea typeface="Cambria Math" pitchFamily="18" charset="0"/>
                <a:cs typeface="Arial"/>
              </a:rPr>
              <a:t>8. </a:t>
            </a:r>
            <a:r>
              <a:rPr lang="en-US" dirty="0" smtClean="0">
                <a:solidFill>
                  <a:srgbClr val="002060"/>
                </a:solidFill>
                <a:effectLst/>
                <a:latin typeface="Cambria Math" pitchFamily="18" charset="0"/>
                <a:ea typeface="Cambria Math" pitchFamily="18" charset="0"/>
                <a:cs typeface="Arial"/>
              </a:rPr>
              <a:t>This tests air conduction of the subject and the plotted marks are joined to produce the curve for air conduction.</a:t>
            </a:r>
          </a:p>
          <a:p>
            <a:pPr marL="0" lvl="0" indent="0" algn="just">
              <a:lnSpc>
                <a:spcPct val="150000"/>
              </a:lnSpc>
              <a:spcBef>
                <a:spcPts val="0"/>
              </a:spcBef>
              <a:buNone/>
            </a:pPr>
            <a:r>
              <a:rPr lang="en-US" dirty="0" smtClean="0">
                <a:solidFill>
                  <a:srgbClr val="002060"/>
                </a:solidFill>
                <a:effectLst/>
                <a:latin typeface="Cambria Math" pitchFamily="18" charset="0"/>
                <a:ea typeface="Cambria Math" pitchFamily="18" charset="0"/>
                <a:cs typeface="Arial"/>
              </a:rPr>
              <a:t>9. The same steps are then repeated with the electronic (bone) vibrator on the mastoid process to test for bone conduction. </a:t>
            </a:r>
          </a:p>
          <a:p>
            <a:pPr marL="0" lvl="0" indent="0" algn="just">
              <a:lnSpc>
                <a:spcPct val="150000"/>
              </a:lnSpc>
              <a:spcBef>
                <a:spcPts val="0"/>
              </a:spcBef>
              <a:buNone/>
            </a:pPr>
            <a:r>
              <a:rPr lang="en-US" dirty="0" smtClean="0">
                <a:solidFill>
                  <a:srgbClr val="002060"/>
                </a:solidFill>
                <a:effectLst/>
                <a:latin typeface="Cambria Math" pitchFamily="18" charset="0"/>
                <a:ea typeface="Cambria Math" pitchFamily="18" charset="0"/>
                <a:cs typeface="Arial"/>
              </a:rPr>
              <a:t>10. The responses are plotted on the audiogram as well using a different symbol.</a:t>
            </a:r>
          </a:p>
          <a:p>
            <a:pPr marL="0" lvl="0" indent="0" algn="just">
              <a:lnSpc>
                <a:spcPct val="150000"/>
              </a:lnSpc>
              <a:spcBef>
                <a:spcPts val="0"/>
              </a:spcBef>
              <a:buNone/>
            </a:pPr>
            <a:r>
              <a:rPr lang="en-US" dirty="0" smtClean="0">
                <a:solidFill>
                  <a:srgbClr val="002060"/>
                </a:solidFill>
                <a:effectLst/>
                <a:latin typeface="Cambria Math" pitchFamily="18" charset="0"/>
                <a:ea typeface="Cambria Math" pitchFamily="18" charset="0"/>
                <a:cs typeface="Arial"/>
              </a:rPr>
              <a:t>11. The audiogram then will give a measure of the hearing threshold of the subject showing the presence of any hearing loss. It will also show the frequencies affected. Comparing air conduction with bone conduction, gives important clues as to the cause of hearing loss.</a:t>
            </a:r>
          </a:p>
          <a:p>
            <a:pPr marL="0" lvl="0" indent="0" algn="just">
              <a:lnSpc>
                <a:spcPct val="150000"/>
              </a:lnSpc>
              <a:spcBef>
                <a:spcPts val="0"/>
              </a:spcBef>
              <a:spcAft>
                <a:spcPts val="1000"/>
              </a:spcAft>
              <a:buNone/>
            </a:pPr>
            <a:r>
              <a:rPr lang="en-US" dirty="0" smtClean="0">
                <a:solidFill>
                  <a:srgbClr val="002060"/>
                </a:solidFill>
                <a:latin typeface="Cambria Math" pitchFamily="18" charset="0"/>
                <a:ea typeface="Cambria Math" pitchFamily="18" charset="0"/>
                <a:cs typeface="Arial"/>
              </a:rPr>
              <a:t>12. </a:t>
            </a:r>
            <a:r>
              <a:rPr lang="en-US" dirty="0" smtClean="0">
                <a:solidFill>
                  <a:srgbClr val="002060"/>
                </a:solidFill>
                <a:effectLst/>
                <a:latin typeface="Cambria Math" pitchFamily="18" charset="0"/>
                <a:ea typeface="Cambria Math" pitchFamily="18" charset="0"/>
                <a:cs typeface="Arial"/>
              </a:rPr>
              <a:t>Normally air conduction is better than bone conduction.</a:t>
            </a:r>
          </a:p>
          <a:p>
            <a:endParaRPr lang="en-US" dirty="0"/>
          </a:p>
        </p:txBody>
      </p:sp>
    </p:spTree>
    <p:extLst>
      <p:ext uri="{BB962C8B-B14F-4D97-AF65-F5344CB8AC3E}">
        <p14:creationId xmlns:p14="http://schemas.microsoft.com/office/powerpoint/2010/main" val="403454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Degree of hearing loss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1" y="1676400"/>
            <a:ext cx="6019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863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Conductive hearing loss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600" dirty="0" smtClean="0">
                <a:solidFill>
                  <a:srgbClr val="002060"/>
                </a:solidFill>
                <a:effectLst/>
                <a:latin typeface="Cambria Math" pitchFamily="18" charset="0"/>
                <a:ea typeface="Cambria Math" pitchFamily="18" charset="0"/>
              </a:rPr>
              <a:t>Conductive deafness reduces the effective transmission of sound through air conduction, but it does not affect bone conduction. </a:t>
            </a:r>
          </a:p>
          <a:p>
            <a:pPr marL="0" indent="0" algn="just">
              <a:buNone/>
            </a:pPr>
            <a:r>
              <a:rPr lang="en-US" sz="2600" dirty="0" smtClean="0">
                <a:solidFill>
                  <a:srgbClr val="002060"/>
                </a:solidFill>
                <a:effectLst/>
                <a:latin typeface="Cambria Math" pitchFamily="18" charset="0"/>
                <a:ea typeface="Cambria Math" pitchFamily="18" charset="0"/>
              </a:rPr>
              <a:t>Conductive deafness is due to impaired sound transmission in the external or middle ear. </a:t>
            </a:r>
          </a:p>
          <a:p>
            <a:pPr marL="0" indent="0" algn="just">
              <a:buNone/>
            </a:pPr>
            <a:r>
              <a:rPr lang="en-US" sz="2600" dirty="0" smtClean="0">
                <a:solidFill>
                  <a:srgbClr val="002060"/>
                </a:solidFill>
                <a:effectLst/>
                <a:latin typeface="Cambria Math" pitchFamily="18" charset="0"/>
                <a:ea typeface="Cambria Math" pitchFamily="18" charset="0"/>
              </a:rPr>
              <a:t>Patients with conductive deafness show better bone conduction compared to air conduction due to loss of sound amplification.</a:t>
            </a:r>
            <a:endParaRPr lang="en-US" sz="2600" dirty="0">
              <a:solidFill>
                <a:srgbClr val="002060"/>
              </a:solidFill>
              <a:latin typeface="Cambria Math" pitchFamily="18" charset="0"/>
              <a:ea typeface="Cambria Math" pitchFamily="18" charset="0"/>
            </a:endParaRPr>
          </a:p>
        </p:txBody>
      </p:sp>
    </p:spTree>
    <p:extLst>
      <p:ext uri="{BB962C8B-B14F-4D97-AF65-F5344CB8AC3E}">
        <p14:creationId xmlns:p14="http://schemas.microsoft.com/office/powerpoint/2010/main" val="307072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FF0000"/>
                </a:solidFill>
                <a:latin typeface="Cambria Math" pitchFamily="18" charset="0"/>
                <a:ea typeface="Cambria Math" pitchFamily="18" charset="0"/>
              </a:rPr>
              <a:t>C</a:t>
            </a:r>
            <a:r>
              <a:rPr lang="en-US" sz="3600" b="1" dirty="0" smtClean="0">
                <a:solidFill>
                  <a:srgbClr val="FF0000"/>
                </a:solidFill>
                <a:latin typeface="Cambria Math" pitchFamily="18" charset="0"/>
                <a:ea typeface="Cambria Math" pitchFamily="18" charset="0"/>
              </a:rPr>
              <a:t>auses</a:t>
            </a:r>
            <a:endParaRPr lang="en-US" sz="3600" b="1" dirty="0">
              <a:solidFill>
                <a:srgbClr val="FF0000"/>
              </a:solidFill>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indent="0">
              <a:buNone/>
            </a:pPr>
            <a:r>
              <a:rPr lang="en-US" sz="2600" dirty="0" smtClean="0">
                <a:solidFill>
                  <a:srgbClr val="002060"/>
                </a:solidFill>
                <a:effectLst/>
                <a:latin typeface="Cambria Math" pitchFamily="18" charset="0"/>
                <a:ea typeface="Cambria Math" pitchFamily="18" charset="0"/>
              </a:rPr>
              <a:t>Causes of conductive deafness include </a:t>
            </a:r>
          </a:p>
          <a:p>
            <a:pPr marL="0" indent="0">
              <a:buNone/>
            </a:pPr>
            <a:r>
              <a:rPr lang="en-US" sz="2600" dirty="0" smtClean="0">
                <a:solidFill>
                  <a:srgbClr val="002060"/>
                </a:solidFill>
                <a:effectLst/>
                <a:latin typeface="Cambria Math" pitchFamily="18" charset="0"/>
                <a:ea typeface="Cambria Math" pitchFamily="18" charset="0"/>
              </a:rPr>
              <a:t>- Wax in the ear canal</a:t>
            </a:r>
          </a:p>
          <a:p>
            <a:pPr>
              <a:buFontTx/>
              <a:buChar char="-"/>
            </a:pPr>
            <a:r>
              <a:rPr lang="en-US" sz="2600" dirty="0" smtClean="0">
                <a:solidFill>
                  <a:srgbClr val="002060"/>
                </a:solidFill>
                <a:latin typeface="Cambria Math" pitchFamily="18" charset="0"/>
                <a:ea typeface="Cambria Math" pitchFamily="18" charset="0"/>
              </a:rPr>
              <a:t>R</a:t>
            </a:r>
            <a:r>
              <a:rPr lang="en-US" sz="2600" dirty="0" smtClean="0">
                <a:solidFill>
                  <a:srgbClr val="002060"/>
                </a:solidFill>
                <a:effectLst/>
                <a:latin typeface="Cambria Math" pitchFamily="18" charset="0"/>
                <a:ea typeface="Cambria Math" pitchFamily="18" charset="0"/>
              </a:rPr>
              <a:t>uptured tympanic membrane,</a:t>
            </a:r>
          </a:p>
          <a:p>
            <a:pPr>
              <a:buFontTx/>
              <a:buChar char="-"/>
            </a:pPr>
            <a:r>
              <a:rPr lang="en-US" sz="2600" dirty="0" smtClean="0">
                <a:solidFill>
                  <a:srgbClr val="002060"/>
                </a:solidFill>
                <a:latin typeface="Cambria Math" pitchFamily="18" charset="0"/>
                <a:ea typeface="Cambria Math" pitchFamily="18" charset="0"/>
              </a:rPr>
              <a:t>F</a:t>
            </a:r>
            <a:r>
              <a:rPr lang="en-US" sz="2600" dirty="0" smtClean="0">
                <a:solidFill>
                  <a:srgbClr val="002060"/>
                </a:solidFill>
                <a:effectLst/>
                <a:latin typeface="Cambria Math" pitchFamily="18" charset="0"/>
                <a:ea typeface="Cambria Math" pitchFamily="18" charset="0"/>
              </a:rPr>
              <a:t>luid in the middle ear system (otitis media) </a:t>
            </a:r>
          </a:p>
          <a:p>
            <a:pPr>
              <a:buFontTx/>
              <a:buChar char="-"/>
            </a:pPr>
            <a:r>
              <a:rPr lang="en-US" sz="2600" dirty="0">
                <a:solidFill>
                  <a:srgbClr val="002060"/>
                </a:solidFill>
                <a:latin typeface="Cambria Math" pitchFamily="18" charset="0"/>
                <a:ea typeface="Cambria Math" pitchFamily="18" charset="0"/>
              </a:rPr>
              <a:t>F</a:t>
            </a:r>
            <a:r>
              <a:rPr lang="en-US" sz="2600" dirty="0" smtClean="0">
                <a:solidFill>
                  <a:srgbClr val="002060"/>
                </a:solidFill>
                <a:effectLst/>
                <a:latin typeface="Cambria Math" pitchFamily="18" charset="0"/>
                <a:ea typeface="Cambria Math" pitchFamily="18" charset="0"/>
              </a:rPr>
              <a:t>ixation of the footplate of stapes to the oval window (Otosclerosis)</a:t>
            </a:r>
            <a:endParaRPr lang="en-US" sz="2600" dirty="0">
              <a:solidFill>
                <a:srgbClr val="002060"/>
              </a:solidFill>
              <a:latin typeface="Cambria Math" pitchFamily="18" charset="0"/>
              <a:ea typeface="Cambria Math" pitchFamily="18" charset="0"/>
            </a:endParaRPr>
          </a:p>
        </p:txBody>
      </p:sp>
    </p:spTree>
    <p:extLst>
      <p:ext uri="{BB962C8B-B14F-4D97-AF65-F5344CB8AC3E}">
        <p14:creationId xmlns:p14="http://schemas.microsoft.com/office/powerpoint/2010/main" val="3911045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43" r="45742"/>
          <a:stretch/>
        </p:blipFill>
        <p:spPr bwMode="auto">
          <a:xfrm>
            <a:off x="1447800" y="1066800"/>
            <a:ext cx="64007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802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Sensorineural hearing loss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70000" lnSpcReduction="20000"/>
          </a:bodyPr>
          <a:lstStyle/>
          <a:p>
            <a:pPr marL="0" marR="0" indent="0" algn="just">
              <a:lnSpc>
                <a:spcPct val="150000"/>
              </a:lnSpc>
              <a:spcBef>
                <a:spcPts val="0"/>
              </a:spcBef>
              <a:spcAft>
                <a:spcPts val="0"/>
              </a:spcAft>
              <a:buNone/>
            </a:pPr>
            <a:r>
              <a:rPr lang="en-US" dirty="0" smtClean="0">
                <a:solidFill>
                  <a:srgbClr val="002060"/>
                </a:solidFill>
                <a:effectLst/>
                <a:latin typeface="Cambria Math" pitchFamily="18" charset="0"/>
                <a:ea typeface="Cambria Math" pitchFamily="18" charset="0"/>
                <a:cs typeface="Arial"/>
              </a:rPr>
              <a:t>Sensorineural hearing loss occurs when there is damage to the inner ear (cochlea), or to the nerve pathways from the inner ear to the brain. Sensorineural hearing loss reduces the ability to hear faint sounds. Even if speech is loud enough to hear, it may sound unclear or muffled to a person with sensorineural hearing loss. The audiogram of a person with sensorineural hearing loss will show a decrease or a total loss of hearing for both air and bone conduction. This decreased or lost hearing may affect all frequencies or may be confined to certain frequencies, e.g. only with high frequencies or only with low frequencies.</a:t>
            </a:r>
          </a:p>
          <a:p>
            <a:endParaRPr lang="en-US" dirty="0"/>
          </a:p>
        </p:txBody>
      </p:sp>
    </p:spTree>
    <p:extLst>
      <p:ext uri="{BB962C8B-B14F-4D97-AF65-F5344CB8AC3E}">
        <p14:creationId xmlns:p14="http://schemas.microsoft.com/office/powerpoint/2010/main" val="935078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FF0000"/>
                </a:solidFill>
                <a:latin typeface="Cambria Math" pitchFamily="18" charset="0"/>
                <a:ea typeface="Cambria Math" pitchFamily="18" charset="0"/>
              </a:rPr>
              <a:t>Causes</a:t>
            </a:r>
            <a:endParaRPr lang="en-US" sz="3600" b="1" dirty="0">
              <a:solidFill>
                <a:srgbClr val="FF0000"/>
              </a:solidFill>
              <a:latin typeface="Cambria Math" pitchFamily="18" charset="0"/>
              <a:ea typeface="Cambria Math" pitchFamily="18" charset="0"/>
            </a:endParaRP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marL="0" lvl="0" indent="0" algn="just">
              <a:lnSpc>
                <a:spcPct val="150000"/>
              </a:lnSpc>
              <a:spcBef>
                <a:spcPts val="0"/>
              </a:spcBef>
              <a:buNone/>
            </a:pPr>
            <a:r>
              <a:rPr lang="en-US" sz="2600" dirty="0">
                <a:solidFill>
                  <a:srgbClr val="002060"/>
                </a:solidFill>
                <a:latin typeface="Cambria Math" pitchFamily="18" charset="0"/>
                <a:ea typeface="Cambria Math" pitchFamily="18" charset="0"/>
                <a:cs typeface="Arial"/>
              </a:rPr>
              <a:t>Causes of sensorineural hearing loss may be congenital or acquired. Acquired causes for sensorineural hearing loss my </a:t>
            </a:r>
            <a:r>
              <a:rPr lang="en-US" sz="2600" dirty="0" smtClean="0">
                <a:solidFill>
                  <a:srgbClr val="002060"/>
                </a:solidFill>
                <a:latin typeface="Cambria Math" pitchFamily="18" charset="0"/>
                <a:ea typeface="Cambria Math" pitchFamily="18" charset="0"/>
                <a:cs typeface="Arial"/>
              </a:rPr>
              <a:t>include</a:t>
            </a:r>
          </a:p>
          <a:p>
            <a:pPr marL="0" lvl="0" indent="0" algn="just">
              <a:lnSpc>
                <a:spcPct val="150000"/>
              </a:lnSpc>
              <a:spcBef>
                <a:spcPts val="0"/>
              </a:spcBef>
              <a:buNone/>
            </a:pPr>
            <a:r>
              <a:rPr lang="en-US" sz="2600" dirty="0" smtClean="0">
                <a:solidFill>
                  <a:srgbClr val="002060"/>
                </a:solidFill>
                <a:latin typeface="Cambria Math" pitchFamily="18" charset="0"/>
                <a:ea typeface="Cambria Math" pitchFamily="18" charset="0"/>
                <a:cs typeface="Arial"/>
              </a:rPr>
              <a:t>- Degenerative </a:t>
            </a:r>
            <a:r>
              <a:rPr lang="en-US" sz="2600" dirty="0">
                <a:solidFill>
                  <a:srgbClr val="002060"/>
                </a:solidFill>
                <a:latin typeface="Cambria Math" pitchFamily="18" charset="0"/>
                <a:ea typeface="Cambria Math" pitchFamily="18" charset="0"/>
                <a:cs typeface="Arial"/>
              </a:rPr>
              <a:t>diseases such as </a:t>
            </a:r>
            <a:r>
              <a:rPr lang="en-US" sz="2600" dirty="0" smtClean="0">
                <a:solidFill>
                  <a:srgbClr val="002060"/>
                </a:solidFill>
                <a:latin typeface="Cambria Math" pitchFamily="18" charset="0"/>
                <a:ea typeface="Cambria Math" pitchFamily="18" charset="0"/>
                <a:cs typeface="Arial"/>
              </a:rPr>
              <a:t>presbycusis</a:t>
            </a:r>
          </a:p>
          <a:p>
            <a:pPr marL="0" lvl="0" indent="0" algn="just">
              <a:lnSpc>
                <a:spcPct val="150000"/>
              </a:lnSpc>
              <a:spcBef>
                <a:spcPts val="0"/>
              </a:spcBef>
              <a:buNone/>
            </a:pPr>
            <a:r>
              <a:rPr lang="en-US" sz="2600" dirty="0" smtClean="0">
                <a:solidFill>
                  <a:srgbClr val="002060"/>
                </a:solidFill>
                <a:latin typeface="Cambria Math" pitchFamily="18" charset="0"/>
                <a:ea typeface="Cambria Math" pitchFamily="18" charset="0"/>
                <a:cs typeface="Arial"/>
              </a:rPr>
              <a:t>- Trauma </a:t>
            </a:r>
            <a:r>
              <a:rPr lang="en-US" sz="2600" dirty="0">
                <a:solidFill>
                  <a:srgbClr val="002060"/>
                </a:solidFill>
                <a:latin typeface="Cambria Math" pitchFamily="18" charset="0"/>
                <a:ea typeface="Cambria Math" pitchFamily="18" charset="0"/>
                <a:cs typeface="Arial"/>
              </a:rPr>
              <a:t>such as noise and head </a:t>
            </a:r>
            <a:r>
              <a:rPr lang="en-US" sz="2600" dirty="0" smtClean="0">
                <a:solidFill>
                  <a:srgbClr val="002060"/>
                </a:solidFill>
                <a:latin typeface="Cambria Math" pitchFamily="18" charset="0"/>
                <a:ea typeface="Cambria Math" pitchFamily="18" charset="0"/>
                <a:cs typeface="Arial"/>
              </a:rPr>
              <a:t>injury </a:t>
            </a:r>
          </a:p>
          <a:p>
            <a:pPr marL="0" lvl="0" indent="0" algn="just">
              <a:lnSpc>
                <a:spcPct val="150000"/>
              </a:lnSpc>
              <a:spcBef>
                <a:spcPts val="0"/>
              </a:spcBef>
              <a:buNone/>
            </a:pPr>
            <a:r>
              <a:rPr lang="en-US" sz="2600" dirty="0" smtClean="0">
                <a:solidFill>
                  <a:srgbClr val="002060"/>
                </a:solidFill>
                <a:latin typeface="Cambria Math" pitchFamily="18" charset="0"/>
                <a:ea typeface="Cambria Math" pitchFamily="18" charset="0"/>
                <a:cs typeface="Arial"/>
              </a:rPr>
              <a:t>- Idiopathic </a:t>
            </a:r>
            <a:r>
              <a:rPr lang="en-US" sz="2600" dirty="0">
                <a:solidFill>
                  <a:srgbClr val="002060"/>
                </a:solidFill>
                <a:latin typeface="Cambria Math" pitchFamily="18" charset="0"/>
                <a:ea typeface="Cambria Math" pitchFamily="18" charset="0"/>
                <a:cs typeface="Arial"/>
              </a:rPr>
              <a:t>e.g. Meniere's </a:t>
            </a:r>
            <a:r>
              <a:rPr lang="en-US" sz="2600" dirty="0" smtClean="0">
                <a:solidFill>
                  <a:srgbClr val="002060"/>
                </a:solidFill>
                <a:latin typeface="Cambria Math" pitchFamily="18" charset="0"/>
                <a:ea typeface="Cambria Math" pitchFamily="18" charset="0"/>
                <a:cs typeface="Arial"/>
              </a:rPr>
              <a:t>disease</a:t>
            </a:r>
          </a:p>
          <a:p>
            <a:pPr marL="0" lvl="0" indent="0" algn="just">
              <a:lnSpc>
                <a:spcPct val="150000"/>
              </a:lnSpc>
              <a:spcBef>
                <a:spcPts val="0"/>
              </a:spcBef>
              <a:buNone/>
            </a:pPr>
            <a:r>
              <a:rPr lang="en-US" sz="2600" dirty="0" smtClean="0">
                <a:solidFill>
                  <a:srgbClr val="002060"/>
                </a:solidFill>
                <a:latin typeface="Cambria Math" pitchFamily="18" charset="0"/>
                <a:ea typeface="Cambria Math" pitchFamily="18" charset="0"/>
                <a:cs typeface="Arial"/>
              </a:rPr>
              <a:t> - Ototoxicity </a:t>
            </a:r>
            <a:r>
              <a:rPr lang="en-US" sz="2600" dirty="0">
                <a:solidFill>
                  <a:srgbClr val="002060"/>
                </a:solidFill>
                <a:latin typeface="Cambria Math" pitchFamily="18" charset="0"/>
                <a:ea typeface="Cambria Math" pitchFamily="18" charset="0"/>
                <a:cs typeface="Arial"/>
              </a:rPr>
              <a:t>secondary to drugs like aminoglycosides and </a:t>
            </a:r>
            <a:r>
              <a:rPr lang="en-US" sz="2600" dirty="0" smtClean="0">
                <a:solidFill>
                  <a:srgbClr val="002060"/>
                </a:solidFill>
                <a:latin typeface="Cambria Math" pitchFamily="18" charset="0"/>
                <a:ea typeface="Cambria Math" pitchFamily="18" charset="0"/>
                <a:cs typeface="Arial"/>
              </a:rPr>
              <a:t>salicylates.</a:t>
            </a:r>
          </a:p>
          <a:p>
            <a:pPr marL="0" lvl="0" indent="0" algn="just">
              <a:lnSpc>
                <a:spcPct val="150000"/>
              </a:lnSpc>
              <a:spcBef>
                <a:spcPts val="0"/>
              </a:spcBef>
              <a:buNone/>
            </a:pPr>
            <a:r>
              <a:rPr lang="en-US" sz="2600" dirty="0" smtClean="0">
                <a:solidFill>
                  <a:srgbClr val="002060"/>
                </a:solidFill>
                <a:latin typeface="Cambria Math" pitchFamily="18" charset="0"/>
                <a:ea typeface="Cambria Math" pitchFamily="18" charset="0"/>
                <a:cs typeface="Arial"/>
              </a:rPr>
              <a:t> - Tumors </a:t>
            </a:r>
            <a:r>
              <a:rPr lang="en-US" sz="2600" dirty="0">
                <a:solidFill>
                  <a:srgbClr val="002060"/>
                </a:solidFill>
                <a:latin typeface="Cambria Math" pitchFamily="18" charset="0"/>
                <a:ea typeface="Cambria Math" pitchFamily="18" charset="0"/>
                <a:cs typeface="Arial"/>
              </a:rPr>
              <a:t>such as acoustic neuroma. </a:t>
            </a:r>
          </a:p>
          <a:p>
            <a:endParaRPr lang="en-US" dirty="0"/>
          </a:p>
        </p:txBody>
      </p:sp>
    </p:spTree>
    <p:extLst>
      <p:ext uri="{BB962C8B-B14F-4D97-AF65-F5344CB8AC3E}">
        <p14:creationId xmlns:p14="http://schemas.microsoft.com/office/powerpoint/2010/main" val="4072657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765"/>
          <a:stretch/>
        </p:blipFill>
        <p:spPr bwMode="auto">
          <a:xfrm>
            <a:off x="1600200" y="1219200"/>
            <a:ext cx="57365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803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Objectives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85000" lnSpcReduction="10000"/>
          </a:bodyPr>
          <a:lstStyle/>
          <a:p>
            <a:pPr marL="0" marR="0" indent="0" algn="just">
              <a:lnSpc>
                <a:spcPct val="150000"/>
              </a:lnSpc>
              <a:spcBef>
                <a:spcPts val="0"/>
              </a:spcBef>
              <a:spcAft>
                <a:spcPts val="1000"/>
              </a:spcAft>
              <a:buNone/>
            </a:pPr>
            <a:r>
              <a:rPr lang="en-US" sz="3100" dirty="0" smtClean="0">
                <a:solidFill>
                  <a:srgbClr val="002060"/>
                </a:solidFill>
                <a:effectLst/>
                <a:latin typeface="Cambria Math" pitchFamily="18" charset="0"/>
                <a:ea typeface="Cambria Math" pitchFamily="18" charset="0"/>
                <a:cs typeface="Arial"/>
              </a:rPr>
              <a:t>At the end of the session, students should be able to:</a:t>
            </a:r>
          </a:p>
          <a:p>
            <a:pPr lvl="0" algn="just">
              <a:lnSpc>
                <a:spcPct val="150000"/>
              </a:lnSpc>
              <a:spcBef>
                <a:spcPts val="0"/>
              </a:spcBef>
              <a:buFont typeface="Symbol"/>
              <a:buChar char=""/>
            </a:pPr>
            <a:r>
              <a:rPr lang="en-US" sz="3100" dirty="0" smtClean="0">
                <a:solidFill>
                  <a:srgbClr val="002060"/>
                </a:solidFill>
                <a:effectLst/>
                <a:latin typeface="Cambria Math" pitchFamily="18" charset="0"/>
                <a:ea typeface="Cambria Math" pitchFamily="18" charset="0"/>
                <a:cs typeface="Arial"/>
              </a:rPr>
              <a:t>Determine the type, degree, and configuration of hearing loss.</a:t>
            </a:r>
          </a:p>
          <a:p>
            <a:pPr lvl="0" algn="just">
              <a:lnSpc>
                <a:spcPct val="150000"/>
              </a:lnSpc>
              <a:spcBef>
                <a:spcPts val="0"/>
              </a:spcBef>
              <a:buFont typeface="Symbol"/>
              <a:buChar char=""/>
            </a:pPr>
            <a:r>
              <a:rPr lang="en-US" sz="3100" dirty="0" smtClean="0">
                <a:solidFill>
                  <a:srgbClr val="002060"/>
                </a:solidFill>
                <a:effectLst/>
                <a:latin typeface="Cambria Math" pitchFamily="18" charset="0"/>
                <a:ea typeface="Cambria Math" pitchFamily="18" charset="0"/>
                <a:cs typeface="Arial"/>
              </a:rPr>
              <a:t>Describe the techniques of Tuning fork tests. </a:t>
            </a:r>
          </a:p>
          <a:p>
            <a:pPr lvl="0" algn="just">
              <a:lnSpc>
                <a:spcPct val="150000"/>
              </a:lnSpc>
              <a:spcBef>
                <a:spcPts val="0"/>
              </a:spcBef>
              <a:buFont typeface="Symbol"/>
              <a:buChar char=""/>
            </a:pPr>
            <a:r>
              <a:rPr lang="en-US" sz="3100" dirty="0" smtClean="0">
                <a:solidFill>
                  <a:srgbClr val="002060"/>
                </a:solidFill>
                <a:effectLst/>
                <a:latin typeface="Cambria Math" pitchFamily="18" charset="0"/>
                <a:ea typeface="Cambria Math" pitchFamily="18" charset="0"/>
                <a:cs typeface="Arial"/>
              </a:rPr>
              <a:t>Plot the frequency-intensity recording and construct the audiograms.</a:t>
            </a:r>
          </a:p>
          <a:p>
            <a:pPr lvl="0" algn="just">
              <a:lnSpc>
                <a:spcPct val="150000"/>
              </a:lnSpc>
              <a:spcBef>
                <a:spcPts val="0"/>
              </a:spcBef>
              <a:spcAft>
                <a:spcPts val="1000"/>
              </a:spcAft>
              <a:buFont typeface="Symbol"/>
              <a:buChar char=""/>
            </a:pPr>
            <a:r>
              <a:rPr lang="en-US" sz="3100" dirty="0" smtClean="0">
                <a:solidFill>
                  <a:srgbClr val="002060"/>
                </a:solidFill>
                <a:effectLst/>
                <a:latin typeface="Cambria Math" pitchFamily="18" charset="0"/>
                <a:ea typeface="Cambria Math" pitchFamily="18" charset="0"/>
                <a:cs typeface="Arial"/>
              </a:rPr>
              <a:t>Interpret the audiograms.</a:t>
            </a:r>
          </a:p>
          <a:p>
            <a:pPr marL="0" indent="0">
              <a:buNone/>
            </a:pPr>
            <a:endParaRPr lang="en-US" dirty="0"/>
          </a:p>
        </p:txBody>
      </p:sp>
    </p:spTree>
    <p:extLst>
      <p:ext uri="{BB962C8B-B14F-4D97-AF65-F5344CB8AC3E}">
        <p14:creationId xmlns:p14="http://schemas.microsoft.com/office/powerpoint/2010/main" val="670980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Mixed hearing loss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600" dirty="0" smtClean="0">
                <a:solidFill>
                  <a:srgbClr val="002060"/>
                </a:solidFill>
                <a:effectLst/>
                <a:latin typeface="Cambria Math" pitchFamily="18" charset="0"/>
                <a:ea typeface="Cambria Math" pitchFamily="18" charset="0"/>
              </a:rPr>
              <a:t>Sometimes a conductive hearing loss occurs in combination with a sensorineural hearing loss. In other words, there may be damage in the outer or middle ear and in the inner ear (cochlea) or auditory nerve. When this occurs, the hearing loss is referred to as a mixed hearing loss. The audiogram shows a mixed picture of both patterns.</a:t>
            </a:r>
            <a:endParaRPr lang="en-US" sz="2600" dirty="0">
              <a:solidFill>
                <a:srgbClr val="002060"/>
              </a:solidFill>
              <a:latin typeface="Cambria Math" pitchFamily="18" charset="0"/>
              <a:ea typeface="Cambria Math" pitchFamily="18" charset="0"/>
            </a:endParaRPr>
          </a:p>
        </p:txBody>
      </p:sp>
    </p:spTree>
    <p:extLst>
      <p:ext uri="{BB962C8B-B14F-4D97-AF65-F5344CB8AC3E}">
        <p14:creationId xmlns:p14="http://schemas.microsoft.com/office/powerpoint/2010/main" val="271479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Mixed hearing loss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867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22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Air conduction in different cases</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8179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474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Rinne’s test</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381000" y="1447800"/>
            <a:ext cx="8229600" cy="4525963"/>
          </a:xfrm>
        </p:spPr>
        <p:txBody>
          <a:bodyPr>
            <a:normAutofit fontScale="62500" lnSpcReduction="20000"/>
          </a:bodyPr>
          <a:lstStyle/>
          <a:p>
            <a:pPr marL="0" indent="0" algn="just">
              <a:buNone/>
            </a:pPr>
            <a:r>
              <a:rPr lang="en-US" sz="3700" dirty="0" smtClean="0">
                <a:solidFill>
                  <a:srgbClr val="002060"/>
                </a:solidFill>
                <a:effectLst/>
                <a:latin typeface="Cambria Math" pitchFamily="18" charset="0"/>
                <a:ea typeface="Cambria Math" pitchFamily="18" charset="0"/>
              </a:rPr>
              <a:t>This test compares air conduction with bone conduction</a:t>
            </a:r>
          </a:p>
          <a:p>
            <a:pPr marL="0" indent="0" algn="just">
              <a:buNone/>
            </a:pPr>
            <a:endParaRPr lang="en-US" sz="3700" dirty="0" smtClean="0">
              <a:effectLst/>
              <a:latin typeface="Cambria Math" pitchFamily="18" charset="0"/>
              <a:ea typeface="Cambria Math" pitchFamily="18" charset="0"/>
            </a:endParaRPr>
          </a:p>
          <a:p>
            <a:pPr marL="0" indent="0">
              <a:buNone/>
            </a:pPr>
            <a:r>
              <a:rPr lang="en-US" sz="37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Procedure:</a:t>
            </a:r>
          </a:p>
          <a:p>
            <a:pPr lvl="0" algn="just">
              <a:lnSpc>
                <a:spcPct val="150000"/>
              </a:lnSpc>
              <a:spcBef>
                <a:spcPts val="0"/>
              </a:spcBef>
              <a:buFont typeface="+mj-lt"/>
              <a:buAutoNum type="arabicPeriod"/>
            </a:pPr>
            <a:r>
              <a:rPr lang="en-US" sz="3700" dirty="0" smtClean="0">
                <a:solidFill>
                  <a:srgbClr val="002060"/>
                </a:solidFill>
                <a:effectLst/>
                <a:latin typeface="Cambria Math" pitchFamily="18" charset="0"/>
                <a:ea typeface="Cambria Math" pitchFamily="18" charset="0"/>
                <a:cs typeface="Arial"/>
              </a:rPr>
              <a:t>Strike a 512 Hz tuning fork softly on the palm to produce vibration.</a:t>
            </a:r>
          </a:p>
          <a:p>
            <a:pPr lvl="0" algn="just">
              <a:lnSpc>
                <a:spcPct val="150000"/>
              </a:lnSpc>
              <a:spcBef>
                <a:spcPts val="0"/>
              </a:spcBef>
              <a:buFont typeface="+mj-lt"/>
              <a:buAutoNum type="arabicPeriod"/>
            </a:pPr>
            <a:r>
              <a:rPr lang="en-US" sz="3700" dirty="0" smtClean="0">
                <a:solidFill>
                  <a:srgbClr val="002060"/>
                </a:solidFill>
                <a:effectLst/>
                <a:latin typeface="Cambria Math" pitchFamily="18" charset="0"/>
                <a:ea typeface="Cambria Math" pitchFamily="18" charset="0"/>
                <a:cs typeface="Arial"/>
              </a:rPr>
              <a:t>Place the vibrating tuning fork on the base of the mastoid bone.</a:t>
            </a:r>
          </a:p>
          <a:p>
            <a:pPr lvl="0" algn="just">
              <a:lnSpc>
                <a:spcPct val="150000"/>
              </a:lnSpc>
              <a:spcBef>
                <a:spcPts val="0"/>
              </a:spcBef>
              <a:buFont typeface="+mj-lt"/>
              <a:buAutoNum type="arabicPeriod"/>
            </a:pPr>
            <a:r>
              <a:rPr lang="en-US" sz="3700" dirty="0" smtClean="0">
                <a:solidFill>
                  <a:srgbClr val="002060"/>
                </a:solidFill>
                <a:effectLst/>
                <a:latin typeface="Cambria Math" pitchFamily="18" charset="0"/>
                <a:ea typeface="Cambria Math" pitchFamily="18" charset="0"/>
                <a:cs typeface="Arial"/>
              </a:rPr>
              <a:t>Ask the subject to tell you when the sound is no longer heard.</a:t>
            </a:r>
          </a:p>
          <a:p>
            <a:pPr lvl="0" algn="just">
              <a:lnSpc>
                <a:spcPct val="150000"/>
              </a:lnSpc>
              <a:spcBef>
                <a:spcPts val="0"/>
              </a:spcBef>
              <a:buFont typeface="+mj-lt"/>
              <a:buAutoNum type="arabicPeriod"/>
            </a:pPr>
            <a:r>
              <a:rPr lang="en-US" sz="3700" dirty="0" smtClean="0">
                <a:solidFill>
                  <a:srgbClr val="002060"/>
                </a:solidFill>
                <a:effectLst/>
                <a:latin typeface="Cambria Math" pitchFamily="18" charset="0"/>
                <a:ea typeface="Cambria Math" pitchFamily="18" charset="0"/>
                <a:cs typeface="Arial"/>
              </a:rPr>
              <a:t>Immediately bring the tuning fork just in front of the ear.</a:t>
            </a:r>
          </a:p>
          <a:p>
            <a:pPr lvl="0" algn="just">
              <a:lnSpc>
                <a:spcPct val="150000"/>
              </a:lnSpc>
              <a:spcBef>
                <a:spcPts val="0"/>
              </a:spcBef>
              <a:spcAft>
                <a:spcPts val="1000"/>
              </a:spcAft>
              <a:buFont typeface="+mj-lt"/>
              <a:buAutoNum type="arabicPeriod"/>
            </a:pPr>
            <a:r>
              <a:rPr lang="en-US" sz="3700" dirty="0" smtClean="0">
                <a:solidFill>
                  <a:srgbClr val="002060"/>
                </a:solidFill>
                <a:effectLst/>
                <a:latin typeface="Cambria Math" pitchFamily="18" charset="0"/>
                <a:ea typeface="Cambria Math" pitchFamily="18" charset="0"/>
                <a:cs typeface="Arial"/>
              </a:rPr>
              <a:t>Ask the subject to tell you whether he still hears it or not.</a:t>
            </a:r>
          </a:p>
          <a:p>
            <a:pPr marL="0" indent="0">
              <a:buNone/>
            </a:pPr>
            <a:endParaRPr lang="en-US" dirty="0"/>
          </a:p>
        </p:txBody>
      </p:sp>
    </p:spTree>
    <p:extLst>
      <p:ext uri="{BB962C8B-B14F-4D97-AF65-F5344CB8AC3E}">
        <p14:creationId xmlns:p14="http://schemas.microsoft.com/office/powerpoint/2010/main" val="397833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Interpretation</a:t>
            </a:r>
            <a:endParaRPr lang="en-US" sz="32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pPr marL="0" marR="0" algn="just">
              <a:lnSpc>
                <a:spcPct val="150000"/>
              </a:lnSpc>
              <a:spcBef>
                <a:spcPts val="0"/>
              </a:spcBef>
              <a:spcAft>
                <a:spcPts val="1000"/>
              </a:spcAft>
            </a:pPr>
            <a:r>
              <a:rPr lang="en-US" dirty="0" smtClean="0">
                <a:solidFill>
                  <a:srgbClr val="002060"/>
                </a:solidFill>
                <a:effectLst/>
                <a:latin typeface="Cambria Math" pitchFamily="18" charset="0"/>
                <a:ea typeface="Cambria Math" pitchFamily="18" charset="0"/>
                <a:cs typeface="Arial"/>
              </a:rPr>
              <a:t>Normal subjects will hear sound through air conduction twice as long as bone conduction. They will still hear it in front of the ear when they can’t hear anymore from the base of the mastoid bone. </a:t>
            </a:r>
          </a:p>
          <a:p>
            <a:pPr marL="0" marR="0" algn="just">
              <a:lnSpc>
                <a:spcPct val="150000"/>
              </a:lnSpc>
              <a:spcBef>
                <a:spcPts val="0"/>
              </a:spcBef>
              <a:spcAft>
                <a:spcPts val="1000"/>
              </a:spcAft>
            </a:pPr>
            <a:r>
              <a:rPr lang="en-US" b="1" dirty="0" smtClean="0">
                <a:solidFill>
                  <a:srgbClr val="002060"/>
                </a:solidFill>
                <a:effectLst/>
                <a:latin typeface="Cambria Math" pitchFamily="18" charset="0"/>
                <a:ea typeface="Cambria Math" pitchFamily="18" charset="0"/>
                <a:cs typeface="Arial"/>
              </a:rPr>
              <a:t>With conductive deafness</a:t>
            </a:r>
            <a:r>
              <a:rPr lang="en-US" dirty="0" smtClean="0">
                <a:solidFill>
                  <a:srgbClr val="002060"/>
                </a:solidFill>
                <a:effectLst/>
                <a:latin typeface="Cambria Math" pitchFamily="18" charset="0"/>
                <a:ea typeface="Cambria Math" pitchFamily="18" charset="0"/>
                <a:cs typeface="Arial"/>
              </a:rPr>
              <a:t>, bone conduction will be better than air conduction. In this case, when the subject stops hearing sound from the mastoid bone and brings the tuning fork in front of the ear, he will not hear any sound there too. </a:t>
            </a:r>
          </a:p>
          <a:p>
            <a:pPr marL="0" marR="0" algn="just">
              <a:lnSpc>
                <a:spcPct val="150000"/>
              </a:lnSpc>
              <a:spcBef>
                <a:spcPts val="0"/>
              </a:spcBef>
              <a:spcAft>
                <a:spcPts val="1000"/>
              </a:spcAft>
            </a:pPr>
            <a:r>
              <a:rPr lang="en-US" b="1" dirty="0" smtClean="0">
                <a:solidFill>
                  <a:srgbClr val="002060"/>
                </a:solidFill>
                <a:effectLst/>
                <a:latin typeface="Cambria Math" pitchFamily="18" charset="0"/>
                <a:ea typeface="Cambria Math" pitchFamily="18" charset="0"/>
                <a:cs typeface="Arial"/>
              </a:rPr>
              <a:t>With sensorineural deafness</a:t>
            </a:r>
            <a:r>
              <a:rPr lang="en-US" dirty="0" smtClean="0">
                <a:solidFill>
                  <a:srgbClr val="002060"/>
                </a:solidFill>
                <a:effectLst/>
                <a:latin typeface="Cambria Math" pitchFamily="18" charset="0"/>
                <a:ea typeface="Cambria Math" pitchFamily="18" charset="0"/>
                <a:cs typeface="Arial"/>
              </a:rPr>
              <a:t>, the sound through air conduction is heard longer than bone conduction in affected ear, but less than twice longer as is the case in normal subjects.</a:t>
            </a:r>
          </a:p>
          <a:p>
            <a:endParaRPr lang="en-US" dirty="0"/>
          </a:p>
        </p:txBody>
      </p:sp>
    </p:spTree>
    <p:extLst>
      <p:ext uri="{BB962C8B-B14F-4D97-AF65-F5344CB8AC3E}">
        <p14:creationId xmlns:p14="http://schemas.microsoft.com/office/powerpoint/2010/main" val="248010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Weber’s Test</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en-US" sz="3100" dirty="0" smtClean="0">
                <a:solidFill>
                  <a:srgbClr val="002060"/>
                </a:solidFill>
                <a:effectLst/>
                <a:latin typeface="Cambria Math" pitchFamily="18" charset="0"/>
                <a:ea typeface="Cambria Math" pitchFamily="18" charset="0"/>
              </a:rPr>
              <a:t>This test distinguishes between conductive and sensorineural deafness</a:t>
            </a:r>
          </a:p>
          <a:p>
            <a:pPr marL="0" indent="0" algn="just">
              <a:buNone/>
            </a:pPr>
            <a:endParaRPr lang="en-US" sz="3100" dirty="0" smtClean="0">
              <a:effectLst/>
              <a:latin typeface="Cambria Math" pitchFamily="18" charset="0"/>
              <a:ea typeface="Cambria Math" pitchFamily="18" charset="0"/>
            </a:endParaRPr>
          </a:p>
          <a:p>
            <a:pPr marL="0" indent="0">
              <a:buNone/>
            </a:pPr>
            <a:r>
              <a:rPr lang="en-US" sz="3100" b="1" dirty="0" smtClean="0">
                <a:solidFill>
                  <a:srgbClr val="FF0000"/>
                </a:solidFill>
                <a:latin typeface="Cambria Math" pitchFamily="18" charset="0"/>
                <a:ea typeface="Cambria Math" pitchFamily="18" charset="0"/>
              </a:rPr>
              <a:t>Procedure</a:t>
            </a:r>
          </a:p>
          <a:p>
            <a:pPr lvl="0" algn="just">
              <a:lnSpc>
                <a:spcPct val="150000"/>
              </a:lnSpc>
              <a:spcBef>
                <a:spcPts val="0"/>
              </a:spcBef>
              <a:buFont typeface="+mj-lt"/>
              <a:buAutoNum type="arabicPeriod"/>
            </a:pPr>
            <a:r>
              <a:rPr lang="en-US" sz="3100" dirty="0" smtClean="0">
                <a:solidFill>
                  <a:srgbClr val="002060"/>
                </a:solidFill>
                <a:effectLst/>
                <a:latin typeface="Cambria Math" pitchFamily="18" charset="0"/>
                <a:ea typeface="Cambria Math" pitchFamily="18" charset="0"/>
                <a:cs typeface="Arial"/>
              </a:rPr>
              <a:t>Strike a 512 Hz tuning fork softly on the palm to produce vibration.</a:t>
            </a:r>
          </a:p>
          <a:p>
            <a:pPr lvl="0" algn="just">
              <a:lnSpc>
                <a:spcPct val="150000"/>
              </a:lnSpc>
              <a:spcBef>
                <a:spcPts val="0"/>
              </a:spcBef>
              <a:buFont typeface="+mj-lt"/>
              <a:buAutoNum type="arabicPeriod"/>
            </a:pPr>
            <a:r>
              <a:rPr lang="en-US" sz="3100" dirty="0" smtClean="0">
                <a:solidFill>
                  <a:srgbClr val="002060"/>
                </a:solidFill>
                <a:effectLst/>
                <a:latin typeface="Cambria Math" pitchFamily="18" charset="0"/>
                <a:ea typeface="Cambria Math" pitchFamily="18" charset="0"/>
                <a:cs typeface="Arial"/>
              </a:rPr>
              <a:t>Place the vibrating tuning fork on the vertex of the subject.</a:t>
            </a:r>
          </a:p>
          <a:p>
            <a:pPr lvl="0" algn="just">
              <a:lnSpc>
                <a:spcPct val="150000"/>
              </a:lnSpc>
              <a:spcBef>
                <a:spcPts val="0"/>
              </a:spcBef>
              <a:spcAft>
                <a:spcPts val="1000"/>
              </a:spcAft>
              <a:buFont typeface="+mj-lt"/>
              <a:buAutoNum type="arabicPeriod"/>
            </a:pPr>
            <a:r>
              <a:rPr lang="en-US" sz="3100" dirty="0" smtClean="0">
                <a:solidFill>
                  <a:srgbClr val="002060"/>
                </a:solidFill>
                <a:effectLst/>
                <a:latin typeface="Cambria Math" pitchFamily="18" charset="0"/>
                <a:ea typeface="Cambria Math" pitchFamily="18" charset="0"/>
                <a:cs typeface="Arial"/>
              </a:rPr>
              <a:t>Ask the subject if the sound is heard better in one ear or the same in both ears.</a:t>
            </a:r>
          </a:p>
          <a:p>
            <a:pPr marL="0" indent="0">
              <a:buNone/>
            </a:pPr>
            <a:endParaRPr lang="en-US" dirty="0"/>
          </a:p>
        </p:txBody>
      </p:sp>
    </p:spTree>
    <p:extLst>
      <p:ext uri="{BB962C8B-B14F-4D97-AF65-F5344CB8AC3E}">
        <p14:creationId xmlns:p14="http://schemas.microsoft.com/office/powerpoint/2010/main" val="1924078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Interpretation</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47500" lnSpcReduction="20000"/>
          </a:bodyPr>
          <a:lstStyle/>
          <a:p>
            <a:pPr marL="0" marR="0" algn="just">
              <a:lnSpc>
                <a:spcPct val="150000"/>
              </a:lnSpc>
              <a:spcBef>
                <a:spcPts val="0"/>
              </a:spcBef>
              <a:spcAft>
                <a:spcPts val="1000"/>
              </a:spcAft>
            </a:pPr>
            <a:r>
              <a:rPr lang="en-US" sz="4600" dirty="0" smtClean="0">
                <a:solidFill>
                  <a:srgbClr val="002060"/>
                </a:solidFill>
                <a:effectLst/>
                <a:latin typeface="Cambria Math" pitchFamily="18" charset="0"/>
                <a:ea typeface="Cambria Math" pitchFamily="18" charset="0"/>
                <a:cs typeface="Arial"/>
              </a:rPr>
              <a:t>If hearing is normal, the sound will be heard equally in both ears.</a:t>
            </a:r>
          </a:p>
          <a:p>
            <a:pPr marL="0" marR="0" algn="just">
              <a:lnSpc>
                <a:spcPct val="150000"/>
              </a:lnSpc>
              <a:spcBef>
                <a:spcPts val="0"/>
              </a:spcBef>
              <a:spcAft>
                <a:spcPts val="1000"/>
              </a:spcAft>
            </a:pPr>
            <a:r>
              <a:rPr lang="en-US" sz="4600" dirty="0" smtClean="0">
                <a:solidFill>
                  <a:srgbClr val="002060"/>
                </a:solidFill>
                <a:effectLst/>
                <a:latin typeface="Cambria Math" pitchFamily="18" charset="0"/>
                <a:ea typeface="Cambria Math" pitchFamily="18" charset="0"/>
                <a:cs typeface="Arial"/>
              </a:rPr>
              <a:t>The sound is heard better in the affected or diseased ear in a subject with conductive deafness because of the loss of masking effect of the environment and all the receptors for hearing in the affected ear are free to hear the sound.</a:t>
            </a:r>
          </a:p>
          <a:p>
            <a:pPr marL="0" marR="0" algn="just">
              <a:lnSpc>
                <a:spcPct val="150000"/>
              </a:lnSpc>
              <a:spcBef>
                <a:spcPts val="0"/>
              </a:spcBef>
              <a:spcAft>
                <a:spcPts val="1000"/>
              </a:spcAft>
            </a:pPr>
            <a:r>
              <a:rPr lang="en-US" sz="4600" dirty="0" smtClean="0">
                <a:solidFill>
                  <a:srgbClr val="002060"/>
                </a:solidFill>
                <a:effectLst/>
                <a:latin typeface="Cambria Math" pitchFamily="18" charset="0"/>
                <a:ea typeface="Cambria Math" pitchFamily="18" charset="0"/>
                <a:cs typeface="Arial"/>
              </a:rPr>
              <a:t>The sound is obviously heard better in the normal ear than the affected ear in a subject with sensorineural deafness because the cochlea and the neural pathway is intact on the normal side</a:t>
            </a:r>
            <a:r>
              <a:rPr lang="en-US" sz="4600" dirty="0" smtClean="0">
                <a:effectLst/>
                <a:latin typeface="Cambria Math" pitchFamily="18" charset="0"/>
                <a:ea typeface="Cambria Math" pitchFamily="18" charset="0"/>
                <a:cs typeface="Arial"/>
              </a:rPr>
              <a:t>.</a:t>
            </a:r>
          </a:p>
          <a:p>
            <a:endParaRPr lang="en-US" dirty="0"/>
          </a:p>
        </p:txBody>
      </p:sp>
    </p:spTree>
    <p:extLst>
      <p:ext uri="{BB962C8B-B14F-4D97-AF65-F5344CB8AC3E}">
        <p14:creationId xmlns:p14="http://schemas.microsoft.com/office/powerpoint/2010/main" val="986834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096528" cy="323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4648200"/>
            <a:ext cx="6629400" cy="369332"/>
          </a:xfrm>
          <a:prstGeom prst="rect">
            <a:avLst/>
          </a:prstGeom>
        </p:spPr>
        <p:txBody>
          <a:bodyPr wrap="square">
            <a:spAutoFit/>
          </a:bodyPr>
          <a:lstStyle/>
          <a:p>
            <a:r>
              <a:rPr lang="en-US" dirty="0" smtClean="0">
                <a:effectLst/>
                <a:latin typeface="Cambria Math" pitchFamily="18" charset="0"/>
                <a:ea typeface="Cambria Math" pitchFamily="18" charset="0"/>
              </a:rPr>
              <a:t>Tuning fork hearing tests. (A) Rinne's test, (B) Weber's test.</a:t>
            </a:r>
            <a:endParaRPr lang="en-US" dirty="0">
              <a:latin typeface="Cambria Math" pitchFamily="18" charset="0"/>
              <a:ea typeface="Cambria Math" pitchFamily="18" charset="0"/>
            </a:endParaRPr>
          </a:p>
        </p:txBody>
      </p:sp>
    </p:spTree>
    <p:extLst>
      <p:ext uri="{BB962C8B-B14F-4D97-AF65-F5344CB8AC3E}">
        <p14:creationId xmlns:p14="http://schemas.microsoft.com/office/powerpoint/2010/main" val="696263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6000" b="1" dirty="0" smtClean="0">
              <a:solidFill>
                <a:srgbClr val="FF0000"/>
              </a:solidFill>
            </a:endParaRPr>
          </a:p>
          <a:p>
            <a:pPr marL="0" indent="0" algn="ctr">
              <a:buNone/>
            </a:pPr>
            <a:r>
              <a:rPr lang="en-US" sz="6000" b="1" dirty="0" smtClean="0">
                <a:solidFill>
                  <a:srgbClr val="FF0000"/>
                </a:solidFill>
              </a:rPr>
              <a:t>THANK YOU</a:t>
            </a:r>
            <a:endParaRPr lang="en-US" sz="6000" b="1" dirty="0">
              <a:solidFill>
                <a:srgbClr val="FF0000"/>
              </a:solidFill>
            </a:endParaRPr>
          </a:p>
        </p:txBody>
      </p:sp>
    </p:spTree>
    <p:extLst>
      <p:ext uri="{BB962C8B-B14F-4D97-AF65-F5344CB8AC3E}">
        <p14:creationId xmlns:p14="http://schemas.microsoft.com/office/powerpoint/2010/main" val="55178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Air conduction</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85000" lnSpcReduction="10000"/>
          </a:bodyPr>
          <a:lstStyle/>
          <a:p>
            <a:pPr marL="0" marR="0" indent="0" algn="just">
              <a:lnSpc>
                <a:spcPct val="150000"/>
              </a:lnSpc>
              <a:spcBef>
                <a:spcPts val="0"/>
              </a:spcBef>
              <a:spcAft>
                <a:spcPts val="1000"/>
              </a:spcAft>
              <a:buNone/>
            </a:pPr>
            <a:r>
              <a:rPr lang="en-US" sz="3100" dirty="0" smtClean="0">
                <a:solidFill>
                  <a:srgbClr val="002060"/>
                </a:solidFill>
                <a:effectLst/>
                <a:latin typeface="Cambria Math" pitchFamily="18" charset="0"/>
                <a:ea typeface="Cambria Math" pitchFamily="18" charset="0"/>
                <a:cs typeface="Arial"/>
              </a:rPr>
              <a:t>This test assesses the transmission of sound waves through air to the auditory cortex via auditory nerve involving outer, middle and inner ears. The sound is amplified 22 times when it is transmitted through air conduction by the tympanic membrane (17 times) and the </a:t>
            </a:r>
            <a:r>
              <a:rPr lang="en-US" sz="3100" dirty="0" err="1" smtClean="0">
                <a:solidFill>
                  <a:srgbClr val="002060"/>
                </a:solidFill>
                <a:effectLst/>
                <a:latin typeface="Cambria Math" pitchFamily="18" charset="0"/>
                <a:ea typeface="Cambria Math" pitchFamily="18" charset="0"/>
                <a:cs typeface="Arial"/>
              </a:rPr>
              <a:t>ossicles</a:t>
            </a:r>
            <a:r>
              <a:rPr lang="en-US" sz="3100" dirty="0" smtClean="0">
                <a:solidFill>
                  <a:srgbClr val="002060"/>
                </a:solidFill>
                <a:effectLst/>
                <a:latin typeface="Cambria Math" pitchFamily="18" charset="0"/>
                <a:ea typeface="Cambria Math" pitchFamily="18" charset="0"/>
                <a:cs typeface="Arial"/>
              </a:rPr>
              <a:t> (1.3 times). That is why, air conduction is always better than bone conduction in a normal person.</a:t>
            </a:r>
          </a:p>
          <a:p>
            <a:endParaRPr lang="en-US" dirty="0"/>
          </a:p>
        </p:txBody>
      </p:sp>
    </p:spTree>
    <p:extLst>
      <p:ext uri="{BB962C8B-B14F-4D97-AF65-F5344CB8AC3E}">
        <p14:creationId xmlns:p14="http://schemas.microsoft.com/office/powerpoint/2010/main" val="314653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Bone conduction</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marL="0" marR="0" indent="0" algn="just">
              <a:lnSpc>
                <a:spcPct val="150000"/>
              </a:lnSpc>
              <a:spcBef>
                <a:spcPts val="0"/>
              </a:spcBef>
              <a:spcAft>
                <a:spcPts val="1000"/>
              </a:spcAft>
              <a:buNone/>
            </a:pPr>
            <a:r>
              <a:rPr lang="en-US" sz="2600" dirty="0" smtClean="0">
                <a:solidFill>
                  <a:srgbClr val="002060"/>
                </a:solidFill>
                <a:effectLst/>
                <a:latin typeface="Cambria Math" pitchFamily="18" charset="0"/>
                <a:ea typeface="Cambria Math" pitchFamily="18" charset="0"/>
                <a:cs typeface="Arial"/>
              </a:rPr>
              <a:t>This test assesses the transmission of sound waves through the bones of the skull to the cochlea and then through the auditory pathways to the auditory cortex, bypassing the outer and middle ears.</a:t>
            </a:r>
          </a:p>
          <a:p>
            <a:pPr marL="0" indent="0">
              <a:buNone/>
            </a:pPr>
            <a:endParaRPr lang="en-US" dirty="0"/>
          </a:p>
        </p:txBody>
      </p:sp>
    </p:spTree>
    <p:extLst>
      <p:ext uri="{BB962C8B-B14F-4D97-AF65-F5344CB8AC3E}">
        <p14:creationId xmlns:p14="http://schemas.microsoft.com/office/powerpoint/2010/main" val="66363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Masking sound</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55000" lnSpcReduction="20000"/>
          </a:bodyPr>
          <a:lstStyle/>
          <a:p>
            <a:pPr marL="0" marR="0" indent="0" algn="just">
              <a:lnSpc>
                <a:spcPct val="150000"/>
              </a:lnSpc>
              <a:spcBef>
                <a:spcPts val="0"/>
              </a:spcBef>
              <a:spcAft>
                <a:spcPts val="1000"/>
              </a:spcAft>
              <a:buNone/>
            </a:pPr>
            <a:r>
              <a:rPr lang="en-US" sz="4200" dirty="0" smtClean="0">
                <a:solidFill>
                  <a:srgbClr val="002060"/>
                </a:solidFill>
                <a:effectLst/>
                <a:latin typeface="Cambria Math" pitchFamily="18" charset="0"/>
                <a:ea typeface="Cambria Math" pitchFamily="18" charset="0"/>
                <a:cs typeface="Arial"/>
              </a:rPr>
              <a:t>Masking sound is the sound present in the background that interferes with the sound that we want to listen. It is provided constantly to the right ear during the whole audiometry procedure if the left ear is tested so that whatever pure tone is given to the left ear is heard only by the left ear, because the right ear will be busy listening to the masking sound. In the same way, the masking sound will be provided to the left ear, if the right ear is tested.</a:t>
            </a:r>
          </a:p>
          <a:p>
            <a:endParaRPr lang="en-US" dirty="0"/>
          </a:p>
        </p:txBody>
      </p:sp>
    </p:spTree>
    <p:extLst>
      <p:ext uri="{BB962C8B-B14F-4D97-AF65-F5344CB8AC3E}">
        <p14:creationId xmlns:p14="http://schemas.microsoft.com/office/powerpoint/2010/main" val="3946963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Pure tone</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lstStyle/>
          <a:p>
            <a:pPr marL="0" marR="0" indent="0" algn="just">
              <a:lnSpc>
                <a:spcPct val="150000"/>
              </a:lnSpc>
              <a:spcBef>
                <a:spcPts val="0"/>
              </a:spcBef>
              <a:spcAft>
                <a:spcPts val="1000"/>
              </a:spcAft>
              <a:buNone/>
            </a:pPr>
            <a:r>
              <a:rPr lang="en-US" sz="2600" dirty="0" smtClean="0">
                <a:solidFill>
                  <a:srgbClr val="002060"/>
                </a:solidFill>
                <a:effectLst/>
                <a:latin typeface="Cambria Math" pitchFamily="18" charset="0"/>
                <a:ea typeface="Cambria Math" pitchFamily="18" charset="0"/>
                <a:cs typeface="Arial"/>
              </a:rPr>
              <a:t>A pure tone is a single frequency tone with no harmonic content (no overtones). This corresponds to a sine wave. </a:t>
            </a:r>
          </a:p>
          <a:p>
            <a:pPr marL="0" indent="0">
              <a:buNone/>
            </a:pPr>
            <a:endParaRPr lang="en-US" dirty="0"/>
          </a:p>
        </p:txBody>
      </p:sp>
    </p:spTree>
    <p:extLst>
      <p:ext uri="{BB962C8B-B14F-4D97-AF65-F5344CB8AC3E}">
        <p14:creationId xmlns:p14="http://schemas.microsoft.com/office/powerpoint/2010/main" val="2055366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Audiogram</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marR="0" indent="0" algn="just">
              <a:lnSpc>
                <a:spcPct val="150000"/>
              </a:lnSpc>
              <a:spcBef>
                <a:spcPts val="0"/>
              </a:spcBef>
              <a:spcAft>
                <a:spcPts val="1000"/>
              </a:spcAft>
              <a:buNone/>
            </a:pPr>
            <a:r>
              <a:rPr lang="en-US" sz="2600" dirty="0" smtClean="0">
                <a:solidFill>
                  <a:srgbClr val="002060"/>
                </a:solidFill>
                <a:effectLst/>
                <a:latin typeface="Cambria Math" pitchFamily="18" charset="0"/>
                <a:ea typeface="Cambria Math" pitchFamily="18" charset="0"/>
                <a:cs typeface="Arial"/>
              </a:rPr>
              <a:t>An audiogram is a chart of hearing sensitivity with the frequency of sound plotted on the X- axis and the intensity of sound on the Y-axis. Intensity (loudness) is the level of sound power measured in decibels and frequency (pitch) is the number of sound waves per second measured in Hertz.</a:t>
            </a:r>
            <a:endParaRPr lang="en-US" sz="2600" dirty="0">
              <a:solidFill>
                <a:srgbClr val="002060"/>
              </a:solidFill>
              <a:latin typeface="Cambria Math" pitchFamily="18" charset="0"/>
              <a:ea typeface="Cambria Math" pitchFamily="18" charset="0"/>
            </a:endParaRPr>
          </a:p>
        </p:txBody>
      </p:sp>
    </p:spTree>
    <p:extLst>
      <p:ext uri="{BB962C8B-B14F-4D97-AF65-F5344CB8AC3E}">
        <p14:creationId xmlns:p14="http://schemas.microsoft.com/office/powerpoint/2010/main" val="186384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lated image">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096000" cy="4495800"/>
          </a:xfrm>
          <a:prstGeom prst="rect">
            <a:avLst/>
          </a:prstGeom>
          <a:noFill/>
          <a:ln w="3175">
            <a:solidFill>
              <a:sysClr val="windowText" lastClr="000000"/>
            </a:solidFill>
          </a:ln>
        </p:spPr>
      </p:pic>
    </p:spTree>
    <p:extLst>
      <p:ext uri="{BB962C8B-B14F-4D97-AF65-F5344CB8AC3E}">
        <p14:creationId xmlns:p14="http://schemas.microsoft.com/office/powerpoint/2010/main" val="71715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Pure Tone Audiometry</a:t>
            </a:r>
            <a:endPar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marR="0" indent="0" algn="just">
              <a:lnSpc>
                <a:spcPct val="150000"/>
              </a:lnSpc>
              <a:spcBef>
                <a:spcPts val="0"/>
              </a:spcBef>
              <a:spcAft>
                <a:spcPts val="1000"/>
              </a:spcAft>
              <a:buNone/>
            </a:pPr>
            <a:r>
              <a:rPr lang="en-US" sz="2400" dirty="0" smtClean="0">
                <a:solidFill>
                  <a:srgbClr val="002060"/>
                </a:solidFill>
                <a:effectLst/>
                <a:latin typeface="Cambria Math" pitchFamily="18" charset="0"/>
                <a:ea typeface="Cambria Math" pitchFamily="18" charset="0"/>
                <a:cs typeface="Arial"/>
              </a:rPr>
              <a:t>Audiometry is the measurement of hearing using an audiometer. An audiometer is an electronic device that produces acoustic stimuli of known frequency and intensity for the measurement of hearing.</a:t>
            </a:r>
          </a:p>
          <a:p>
            <a:pPr marL="0" marR="0" indent="0" algn="just">
              <a:lnSpc>
                <a:spcPct val="150000"/>
              </a:lnSpc>
              <a:spcBef>
                <a:spcPts val="0"/>
              </a:spcBef>
              <a:spcAft>
                <a:spcPts val="1000"/>
              </a:spcAft>
              <a:buNone/>
            </a:pPr>
            <a:r>
              <a:rPr lang="en-US" sz="2400" dirty="0" smtClean="0">
                <a:solidFill>
                  <a:srgbClr val="002060"/>
                </a:solidFill>
                <a:effectLst/>
                <a:latin typeface="Cambria Math" pitchFamily="18" charset="0"/>
                <a:ea typeface="Cambria Math" pitchFamily="18" charset="0"/>
                <a:cs typeface="Arial"/>
              </a:rPr>
              <a:t> </a:t>
            </a:r>
            <a:r>
              <a:rPr lang="en-US" sz="2400" dirty="0" smtClean="0">
                <a:solidFill>
                  <a:srgbClr val="002060"/>
                </a:solidFill>
                <a:latin typeface="Cambria Math" pitchFamily="18" charset="0"/>
                <a:ea typeface="Cambria Math" pitchFamily="18" charset="0"/>
                <a:cs typeface="Arial"/>
              </a:rPr>
              <a:t>–E</a:t>
            </a:r>
            <a:r>
              <a:rPr lang="en-US" sz="2400" dirty="0" smtClean="0">
                <a:solidFill>
                  <a:srgbClr val="002060"/>
                </a:solidFill>
                <a:effectLst/>
                <a:latin typeface="Cambria Math" pitchFamily="18" charset="0"/>
                <a:ea typeface="Cambria Math" pitchFamily="18" charset="0"/>
                <a:cs typeface="Arial"/>
              </a:rPr>
              <a:t>arphone (red and blue) used </a:t>
            </a:r>
            <a:r>
              <a:rPr lang="en-US" sz="2400" dirty="0" smtClean="0">
                <a:solidFill>
                  <a:srgbClr val="002060"/>
                </a:solidFill>
                <a:latin typeface="Cambria Math" pitchFamily="18" charset="0"/>
                <a:ea typeface="Cambria Math" pitchFamily="18" charset="0"/>
                <a:cs typeface="Arial"/>
              </a:rPr>
              <a:t>to </a:t>
            </a:r>
            <a:r>
              <a:rPr lang="en-US" sz="2400" dirty="0">
                <a:solidFill>
                  <a:srgbClr val="002060"/>
                </a:solidFill>
                <a:latin typeface="Cambria Math" pitchFamily="18" charset="0"/>
                <a:ea typeface="Cambria Math" pitchFamily="18" charset="0"/>
                <a:cs typeface="Arial"/>
              </a:rPr>
              <a:t>test air </a:t>
            </a:r>
            <a:r>
              <a:rPr lang="en-US" sz="2400" dirty="0" smtClean="0">
                <a:solidFill>
                  <a:srgbClr val="002060"/>
                </a:solidFill>
                <a:latin typeface="Cambria Math" pitchFamily="18" charset="0"/>
                <a:ea typeface="Cambria Math" pitchFamily="18" charset="0"/>
                <a:cs typeface="Arial"/>
              </a:rPr>
              <a:t>conduction</a:t>
            </a:r>
          </a:p>
          <a:p>
            <a:pPr marL="0" marR="0" indent="0" algn="just">
              <a:lnSpc>
                <a:spcPct val="150000"/>
              </a:lnSpc>
              <a:spcBef>
                <a:spcPts val="0"/>
              </a:spcBef>
              <a:spcAft>
                <a:spcPts val="1000"/>
              </a:spcAft>
              <a:buNone/>
            </a:pPr>
            <a:r>
              <a:rPr lang="en-US" sz="2400" dirty="0" smtClean="0">
                <a:solidFill>
                  <a:srgbClr val="002060"/>
                </a:solidFill>
                <a:latin typeface="Cambria Math" pitchFamily="18" charset="0"/>
                <a:ea typeface="Cambria Math" pitchFamily="18" charset="0"/>
                <a:cs typeface="Arial"/>
              </a:rPr>
              <a:t>- Vibrator (bone) </a:t>
            </a:r>
            <a:r>
              <a:rPr lang="en-US" sz="2400" dirty="0">
                <a:solidFill>
                  <a:srgbClr val="002060"/>
                </a:solidFill>
                <a:latin typeface="Cambria Math" pitchFamily="18" charset="0"/>
                <a:ea typeface="Cambria Math" pitchFamily="18" charset="0"/>
                <a:cs typeface="Arial"/>
              </a:rPr>
              <a:t>is for testing bone </a:t>
            </a:r>
            <a:r>
              <a:rPr lang="en-US" sz="2400" dirty="0" smtClean="0">
                <a:solidFill>
                  <a:srgbClr val="002060"/>
                </a:solidFill>
                <a:latin typeface="Cambria Math" pitchFamily="18" charset="0"/>
                <a:ea typeface="Cambria Math" pitchFamily="18" charset="0"/>
                <a:cs typeface="Arial"/>
              </a:rPr>
              <a:t>conduction</a:t>
            </a:r>
            <a:endParaRPr lang="en-US" sz="2400" dirty="0">
              <a:solidFill>
                <a:srgbClr val="002060"/>
              </a:solidFill>
            </a:endParaRPr>
          </a:p>
        </p:txBody>
      </p:sp>
    </p:spTree>
    <p:extLst>
      <p:ext uri="{BB962C8B-B14F-4D97-AF65-F5344CB8AC3E}">
        <p14:creationId xmlns:p14="http://schemas.microsoft.com/office/powerpoint/2010/main" val="602118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1404</Words>
  <Application>Microsoft Office PowerPoint</Application>
  <PresentationFormat>On-screen Show (4:3)</PresentationFormat>
  <Paragraphs>88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Audiometry</vt:lpstr>
      <vt:lpstr>Objectives</vt:lpstr>
      <vt:lpstr>Air conduction</vt:lpstr>
      <vt:lpstr>Bone conduction</vt:lpstr>
      <vt:lpstr>Masking sound</vt:lpstr>
      <vt:lpstr>Pure tone</vt:lpstr>
      <vt:lpstr>Audiogram</vt:lpstr>
      <vt:lpstr>PowerPoint Presentation</vt:lpstr>
      <vt:lpstr>Pure Tone Audiometry</vt:lpstr>
      <vt:lpstr>PowerPoint Presentation</vt:lpstr>
      <vt:lpstr>Procedure</vt:lpstr>
      <vt:lpstr>Cont.</vt:lpstr>
      <vt:lpstr>Degree of hearing loss</vt:lpstr>
      <vt:lpstr>Conductive hearing loss</vt:lpstr>
      <vt:lpstr>Causes</vt:lpstr>
      <vt:lpstr>PowerPoint Presentation</vt:lpstr>
      <vt:lpstr>Sensorineural hearing loss</vt:lpstr>
      <vt:lpstr>Causes</vt:lpstr>
      <vt:lpstr>PowerPoint Presentation</vt:lpstr>
      <vt:lpstr>Mixed hearing loss</vt:lpstr>
      <vt:lpstr>Mixed hearing loss</vt:lpstr>
      <vt:lpstr>Air conduction in different cases</vt:lpstr>
      <vt:lpstr>Rinne’s test</vt:lpstr>
      <vt:lpstr>Interpretation</vt:lpstr>
      <vt:lpstr>Weber’s Test</vt:lpstr>
      <vt:lpstr>Interpretation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Audiometry</dc:title>
  <dc:creator>user</dc:creator>
  <cp:lastModifiedBy>user</cp:lastModifiedBy>
  <cp:revision>39</cp:revision>
  <dcterms:created xsi:type="dcterms:W3CDTF">2019-09-10T15:32:42Z</dcterms:created>
  <dcterms:modified xsi:type="dcterms:W3CDTF">2020-09-25T14:15:12Z</dcterms:modified>
</cp:coreProperties>
</file>