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7" r:id="rId10"/>
    <p:sldId id="265" r:id="rId11"/>
    <p:sldId id="269" r:id="rId12"/>
    <p:sldId id="268" r:id="rId13"/>
    <p:sldId id="285" r:id="rId14"/>
    <p:sldId id="270" r:id="rId15"/>
    <p:sldId id="271" r:id="rId16"/>
    <p:sldId id="272" r:id="rId17"/>
    <p:sldId id="273" r:id="rId18"/>
    <p:sldId id="274" r:id="rId19"/>
    <p:sldId id="275" r:id="rId20"/>
    <p:sldId id="276" r:id="rId21"/>
    <p:sldId id="277" r:id="rId22"/>
    <p:sldId id="279" r:id="rId23"/>
    <p:sldId id="278" r:id="rId24"/>
    <p:sldId id="284" r:id="rId25"/>
    <p:sldId id="280" r:id="rId26"/>
    <p:sldId id="281" r:id="rId27"/>
    <p:sldId id="286"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0C1B84-6567-49F7-8A35-EEF533476577}"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85556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C1B84-6567-49F7-8A35-EEF533476577}"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176123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C1B84-6567-49F7-8A35-EEF533476577}"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104069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C1B84-6567-49F7-8A35-EEF533476577}"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65389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0C1B84-6567-49F7-8A35-EEF533476577}"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36569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0C1B84-6567-49F7-8A35-EEF533476577}"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212889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0C1B84-6567-49F7-8A35-EEF533476577}"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241457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0C1B84-6567-49F7-8A35-EEF533476577}"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374333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C1B84-6567-49F7-8A35-EEF533476577}"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99200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C1B84-6567-49F7-8A35-EEF533476577}"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371043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C1B84-6567-49F7-8A35-EEF533476577}"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4B078-47B3-42C7-A9AB-00F01DDBA8FD}" type="slidenum">
              <a:rPr lang="en-US" smtClean="0"/>
              <a:t>‹#›</a:t>
            </a:fld>
            <a:endParaRPr lang="en-US"/>
          </a:p>
        </p:txBody>
      </p:sp>
    </p:spTree>
    <p:extLst>
      <p:ext uri="{BB962C8B-B14F-4D97-AF65-F5344CB8AC3E}">
        <p14:creationId xmlns:p14="http://schemas.microsoft.com/office/powerpoint/2010/main" val="255729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C1B84-6567-49F7-8A35-EEF533476577}" type="datetimeFigureOut">
              <a:rPr lang="en-US" smtClean="0"/>
              <a:t>10/3/2020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4B078-47B3-42C7-A9AB-00F01DDBA8FD}" type="slidenum">
              <a:rPr lang="en-US" smtClean="0"/>
              <a:t>‹#›</a:t>
            </a:fld>
            <a:endParaRPr lang="en-US"/>
          </a:p>
        </p:txBody>
      </p:sp>
    </p:spTree>
    <p:extLst>
      <p:ext uri="{BB962C8B-B14F-4D97-AF65-F5344CB8AC3E}">
        <p14:creationId xmlns:p14="http://schemas.microsoft.com/office/powerpoint/2010/main" val="172107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medical-dictionary.thefreedictionary.com/vis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5"/>
            <a:ext cx="7772400" cy="2115666"/>
          </a:xfrm>
        </p:spPr>
        <p:txBody>
          <a:bodyPr>
            <a:normAutofit/>
          </a:bodyPr>
          <a:lstStyle/>
          <a:p>
            <a:pPr marL="457200" lvl="1" algn="ctr">
              <a:lnSpc>
                <a:spcPct val="115000"/>
              </a:lnSpc>
              <a:spcBef>
                <a:spcPts val="1000"/>
              </a:spcBef>
              <a:spcAft>
                <a:spcPts val="0"/>
              </a:spcAft>
            </a:pPr>
            <a:r>
              <a:rPr lang="en-US" sz="3600" b="1" dirty="0" smtClean="0">
                <a:solidFill>
                  <a:schemeClr val="tx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Vision</a:t>
            </a:r>
            <a:br>
              <a:rPr lang="en-US" sz="3600" b="1" dirty="0" smtClean="0">
                <a:solidFill>
                  <a:schemeClr val="tx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br>
            <a:r>
              <a:rPr lang="en-US" sz="2000" b="1" dirty="0" smtClean="0">
                <a:solidFill>
                  <a:schemeClr val="tx2"/>
                </a:solidFill>
                <a:latin typeface="Cambria Math" panose="02040503050406030204" pitchFamily="18" charset="0"/>
                <a:ea typeface="Cambria Math" panose="02040503050406030204" pitchFamily="18" charset="0"/>
                <a:cs typeface="Times New Roman"/>
              </a:rPr>
              <a:t> (Visual Acuity, Color Vision, Light and Accommodation Reflex)</a:t>
            </a:r>
            <a:r>
              <a:rPr lang="en-US" sz="1800" b="1" dirty="0" smtClean="0">
                <a:effectLst/>
                <a:latin typeface="Arial"/>
                <a:ea typeface="Times New Roman"/>
                <a:cs typeface="Times New Roman"/>
              </a:rPr>
              <a:t/>
            </a:r>
            <a:br>
              <a:rPr lang="en-US" sz="1800" b="1" dirty="0" smtClean="0">
                <a:effectLst/>
                <a:latin typeface="Arial"/>
                <a:ea typeface="Times New Roman"/>
                <a:cs typeface="Times New Roman"/>
              </a:rPr>
            </a:br>
            <a:endParaRPr lang="en-US" dirty="0"/>
          </a:p>
        </p:txBody>
      </p:sp>
      <p:sp>
        <p:nvSpPr>
          <p:cNvPr id="3" name="Subtitle 2"/>
          <p:cNvSpPr>
            <a:spLocks noGrp="1"/>
          </p:cNvSpPr>
          <p:nvPr>
            <p:ph type="subTitle" idx="1"/>
          </p:nvPr>
        </p:nvSpPr>
        <p:spPr>
          <a:xfrm>
            <a:off x="1475656" y="3284984"/>
            <a:ext cx="6400800" cy="1752600"/>
          </a:xfrm>
        </p:spPr>
        <p:txBody>
          <a:bodyPr/>
          <a:lstStyle/>
          <a:p>
            <a:r>
              <a:rPr lang="en-US" sz="2000" dirty="0" smtClean="0">
                <a:solidFill>
                  <a:schemeClr val="tx2"/>
                </a:solidFill>
              </a:rPr>
              <a:t>By</a:t>
            </a:r>
            <a:r>
              <a:rPr lang="en-US" dirty="0" smtClean="0">
                <a:solidFill>
                  <a:schemeClr val="tx2"/>
                </a:solidFill>
              </a:rPr>
              <a:t> </a:t>
            </a:r>
          </a:p>
          <a:p>
            <a:r>
              <a:rPr lang="en-US" dirty="0" smtClean="0">
                <a:solidFill>
                  <a:srgbClr val="FF0000"/>
                </a:solidFill>
              </a:rPr>
              <a:t>Dr. Ola </a:t>
            </a:r>
            <a:r>
              <a:rPr lang="en-US" dirty="0" err="1" smtClean="0">
                <a:solidFill>
                  <a:srgbClr val="FF0000"/>
                </a:solidFill>
              </a:rPr>
              <a:t>Mawlana</a:t>
            </a:r>
            <a:endParaRPr lang="en-US" dirty="0">
              <a:solidFill>
                <a:srgbClr val="FF0000"/>
              </a:solidFill>
            </a:endParaRPr>
          </a:p>
        </p:txBody>
      </p:sp>
    </p:spTree>
    <p:extLst>
      <p:ext uri="{BB962C8B-B14F-4D97-AF65-F5344CB8AC3E}">
        <p14:creationId xmlns:p14="http://schemas.microsoft.com/office/powerpoint/2010/main" val="4263300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50106"/>
          </a:xfrm>
        </p:spPr>
        <p:txBody>
          <a:bodyPr>
            <a:normAutofit fontScale="90000"/>
          </a:bodyPr>
          <a:lstStyle/>
          <a:p>
            <a:pPr lvl="0" algn="l">
              <a:lnSpc>
                <a:spcPct val="120000"/>
              </a:lnSpc>
              <a:spcBef>
                <a:spcPct val="20000"/>
              </a:spcBef>
            </a:pPr>
            <a:r>
              <a:rPr lang="en-US" sz="2000" b="1" dirty="0" smtClean="0">
                <a:solidFill>
                  <a:srgbClr val="FF0000"/>
                </a:solidFill>
                <a:latin typeface="Cambria Math" panose="02040503050406030204" pitchFamily="18" charset="0"/>
                <a:ea typeface="Cambria Math" panose="02040503050406030204" pitchFamily="18" charset="0"/>
                <a:cs typeface="Arial"/>
              </a:rPr>
              <a:t/>
            </a:r>
            <a:br>
              <a:rPr lang="en-US" sz="2000" b="1" dirty="0" smtClean="0">
                <a:solidFill>
                  <a:srgbClr val="FF0000"/>
                </a:solidFill>
                <a:latin typeface="Cambria Math" panose="02040503050406030204" pitchFamily="18" charset="0"/>
                <a:ea typeface="Cambria Math" panose="02040503050406030204" pitchFamily="18" charset="0"/>
                <a:cs typeface="Arial"/>
              </a:rPr>
            </a:br>
            <a:r>
              <a:rPr lang="en-US" sz="2000" b="1" dirty="0" smtClean="0">
                <a:solidFill>
                  <a:srgbClr val="FF0000"/>
                </a:solidFill>
                <a:latin typeface="Cambria Math" panose="02040503050406030204" pitchFamily="18" charset="0"/>
                <a:ea typeface="Cambria Math" panose="02040503050406030204" pitchFamily="18" charset="0"/>
                <a:cs typeface="Arial"/>
              </a:rPr>
              <a:t/>
            </a:r>
            <a:br>
              <a:rPr lang="en-US" sz="2000" b="1" dirty="0" smtClean="0">
                <a:solidFill>
                  <a:srgbClr val="FF0000"/>
                </a:solidFill>
                <a:latin typeface="Cambria Math" panose="02040503050406030204" pitchFamily="18" charset="0"/>
                <a:ea typeface="Cambria Math" panose="02040503050406030204" pitchFamily="18" charset="0"/>
                <a:cs typeface="Arial"/>
              </a:rPr>
            </a:br>
            <a:r>
              <a:rPr lang="en-US" sz="2700" b="1" dirty="0" smtClean="0">
                <a:solidFill>
                  <a:srgbClr val="FF0000"/>
                </a:solidFill>
                <a:latin typeface="Cambria Math" panose="02040503050406030204" pitchFamily="18" charset="0"/>
                <a:ea typeface="Cambria Math" panose="02040503050406030204" pitchFamily="18" charset="0"/>
                <a:cs typeface="Arial"/>
              </a:rPr>
              <a:t>Procedure</a:t>
            </a:r>
            <a:r>
              <a:rPr lang="en-US" sz="2000" b="1" dirty="0">
                <a:solidFill>
                  <a:srgbClr val="FF0000"/>
                </a:solidFill>
                <a:latin typeface="Cambria Math" panose="02040503050406030204" pitchFamily="18" charset="0"/>
                <a:ea typeface="Cambria Math" panose="02040503050406030204" pitchFamily="18" charset="0"/>
                <a:cs typeface="Arial"/>
              </a:rPr>
              <a:t/>
            </a:r>
            <a:br>
              <a:rPr lang="en-US" sz="2000" b="1" dirty="0">
                <a:solidFill>
                  <a:srgbClr val="FF0000"/>
                </a:solidFill>
                <a:latin typeface="Cambria Math" panose="02040503050406030204" pitchFamily="18" charset="0"/>
                <a:ea typeface="Cambria Math" panose="02040503050406030204" pitchFamily="18" charset="0"/>
                <a:cs typeface="Arial"/>
              </a:rPr>
            </a:br>
            <a:endParaRPr lang="en-US" dirty="0"/>
          </a:p>
        </p:txBody>
      </p:sp>
      <p:sp>
        <p:nvSpPr>
          <p:cNvPr id="3" name="Content Placeholder 2"/>
          <p:cNvSpPr>
            <a:spLocks noGrp="1"/>
          </p:cNvSpPr>
          <p:nvPr>
            <p:ph idx="1"/>
          </p:nvPr>
        </p:nvSpPr>
        <p:spPr>
          <a:xfrm>
            <a:off x="395536" y="1340768"/>
            <a:ext cx="8229600" cy="4525963"/>
          </a:xfrm>
        </p:spPr>
        <p:txBody>
          <a:bodyPr>
            <a:normAutofit/>
          </a:bodyPr>
          <a:lstStyle/>
          <a:p>
            <a:pPr lvl="0" algn="just">
              <a:lnSpc>
                <a:spcPct val="120000"/>
              </a:lnSpc>
              <a:buFont typeface="Symbol"/>
              <a:buChar char=""/>
            </a:pPr>
            <a:r>
              <a:rPr lang="en-US" sz="2000" dirty="0" smtClean="0">
                <a:solidFill>
                  <a:schemeClr val="tx2"/>
                </a:solidFill>
                <a:effectLst/>
                <a:latin typeface="Cambria Math" panose="02040503050406030204" pitchFamily="18" charset="0"/>
                <a:ea typeface="Cambria Math" panose="02040503050406030204" pitchFamily="18" charset="0"/>
                <a:cs typeface="Arial"/>
              </a:rPr>
              <a:t>Ask the subject to hold the Jaeger’s chart at a distance of 14 inches (36 cm) from his eyes.</a:t>
            </a:r>
          </a:p>
          <a:p>
            <a:pPr lvl="0" algn="just">
              <a:lnSpc>
                <a:spcPct val="120000"/>
              </a:lnSpc>
              <a:buFont typeface="Symbol"/>
              <a:buChar char=""/>
            </a:pPr>
            <a:r>
              <a:rPr lang="en-US" sz="2000" dirty="0" smtClean="0">
                <a:solidFill>
                  <a:schemeClr val="tx2"/>
                </a:solidFill>
                <a:effectLst/>
                <a:latin typeface="Cambria Math" panose="02040503050406030204" pitchFamily="18" charset="0"/>
                <a:ea typeface="Cambria Math" panose="02040503050406030204" pitchFamily="18" charset="0"/>
                <a:cs typeface="Arial"/>
              </a:rPr>
              <a:t>Keep wearing eye glasses if any.</a:t>
            </a:r>
          </a:p>
          <a:p>
            <a:pPr lvl="0" algn="just">
              <a:lnSpc>
                <a:spcPct val="120000"/>
              </a:lnSpc>
              <a:buFont typeface="Symbol"/>
              <a:buChar char=""/>
            </a:pPr>
            <a:r>
              <a:rPr lang="en-US" sz="2000" dirty="0" smtClean="0">
                <a:solidFill>
                  <a:schemeClr val="tx2"/>
                </a:solidFill>
                <a:effectLst/>
                <a:latin typeface="Cambria Math" panose="02040503050406030204" pitchFamily="18" charset="0"/>
                <a:ea typeface="Cambria Math" panose="02040503050406030204" pitchFamily="18" charset="0"/>
                <a:cs typeface="Arial"/>
              </a:rPr>
              <a:t>Cover one of his eyes with an eye patch.</a:t>
            </a:r>
          </a:p>
          <a:p>
            <a:pPr lvl="0" algn="just">
              <a:lnSpc>
                <a:spcPct val="120000"/>
              </a:lnSpc>
              <a:buFont typeface="Symbol"/>
              <a:buChar char=""/>
            </a:pPr>
            <a:r>
              <a:rPr lang="en-US" sz="2000" dirty="0" smtClean="0">
                <a:solidFill>
                  <a:schemeClr val="tx2"/>
                </a:solidFill>
                <a:effectLst/>
                <a:latin typeface="Cambria Math" panose="02040503050406030204" pitchFamily="18" charset="0"/>
                <a:ea typeface="Cambria Math" panose="02040503050406030204" pitchFamily="18" charset="0"/>
                <a:cs typeface="Arial"/>
              </a:rPr>
              <a:t>Ask him to read from the largest line to the smallest line that he can read easily or ask him to recognize the smallest size of the picture drawn in the chart and take note.</a:t>
            </a:r>
          </a:p>
          <a:p>
            <a:pPr lvl="0" algn="just">
              <a:lnSpc>
                <a:spcPct val="120000"/>
              </a:lnSpc>
              <a:spcAft>
                <a:spcPts val="1000"/>
              </a:spcAft>
              <a:buFont typeface="Symbol"/>
              <a:buChar char=""/>
            </a:pPr>
            <a:r>
              <a:rPr lang="en-US" sz="2000" dirty="0" smtClean="0">
                <a:solidFill>
                  <a:schemeClr val="tx2"/>
                </a:solidFill>
                <a:effectLst/>
                <a:latin typeface="Cambria Math" panose="02040503050406030204" pitchFamily="18" charset="0"/>
                <a:ea typeface="Cambria Math" panose="02040503050406030204" pitchFamily="18" charset="0"/>
                <a:cs typeface="Arial"/>
              </a:rPr>
              <a:t>Repeat the same procedure for the other eye.</a:t>
            </a:r>
          </a:p>
          <a:p>
            <a:pPr marL="0" indent="0">
              <a:buNone/>
            </a:pPr>
            <a:endParaRPr lang="en-US" dirty="0"/>
          </a:p>
        </p:txBody>
      </p:sp>
    </p:spTree>
    <p:extLst>
      <p:ext uri="{BB962C8B-B14F-4D97-AF65-F5344CB8AC3E}">
        <p14:creationId xmlns:p14="http://schemas.microsoft.com/office/powerpoint/2010/main" val="2321337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FF0000"/>
                </a:solidFill>
                <a:latin typeface="Cambria Math" panose="02040503050406030204" pitchFamily="18" charset="0"/>
                <a:ea typeface="Cambria Math" panose="02040503050406030204" pitchFamily="18" charset="0"/>
              </a:rPr>
              <a:t>I</a:t>
            </a:r>
            <a:r>
              <a:rPr lang="en-US" sz="2400" b="1" dirty="0" smtClean="0">
                <a:solidFill>
                  <a:srgbClr val="FF0000"/>
                </a:solidFill>
                <a:latin typeface="Cambria Math" panose="02040503050406030204" pitchFamily="18" charset="0"/>
                <a:ea typeface="Cambria Math" panose="02040503050406030204" pitchFamily="18" charset="0"/>
              </a:rPr>
              <a:t>nterpretation</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340768"/>
            <a:ext cx="8229600" cy="4525963"/>
          </a:xfrm>
        </p:spPr>
        <p:txBody>
          <a:bodyPr>
            <a:normAutofit/>
          </a:bodyPr>
          <a:lstStyle/>
          <a:p>
            <a:pPr algn="just">
              <a:lnSpc>
                <a:spcPct val="120000"/>
              </a:lnSpc>
              <a:spcAft>
                <a:spcPts val="0"/>
              </a:spcAft>
            </a:pPr>
            <a:r>
              <a:rPr lang="en-US" sz="2000" dirty="0" smtClean="0">
                <a:solidFill>
                  <a:schemeClr val="tx2"/>
                </a:solidFill>
                <a:effectLst/>
                <a:latin typeface="Cambria Math" panose="02040503050406030204" pitchFamily="18" charset="0"/>
                <a:ea typeface="Cambria Math" panose="02040503050406030204" pitchFamily="18" charset="0"/>
                <a:cs typeface="Arial"/>
              </a:rPr>
              <a:t>The Jaeger type scale ranges from J1+ to J16 with J1+ being the smallest type. J1+ is considered the equivalent of 20/20 distance visual acuity at the reading distance indicated on the card (14 inches from your eyes), so a person with normal near vision should be able to read up to this line.</a:t>
            </a:r>
          </a:p>
          <a:p>
            <a:pPr algn="just">
              <a:lnSpc>
                <a:spcPct val="120000"/>
              </a:lnSpc>
              <a:spcAft>
                <a:spcPts val="0"/>
              </a:spcAft>
            </a:pPr>
            <a:r>
              <a:rPr lang="en-US" sz="2000" dirty="0" smtClean="0">
                <a:solidFill>
                  <a:schemeClr val="tx2"/>
                </a:solidFill>
                <a:effectLst/>
                <a:latin typeface="Cambria Math" panose="02040503050406030204" pitchFamily="18" charset="0"/>
                <a:ea typeface="Cambria Math" panose="02040503050406030204" pitchFamily="18" charset="0"/>
                <a:cs typeface="Arial"/>
              </a:rPr>
              <a:t>Suppose that the subject can read or recognize the picture up to the line marked J3, it means that he can read or recognize at 36 cm distance from his eye which can be read or recognized by a normal subject at 72 cm.</a:t>
            </a:r>
          </a:p>
          <a:p>
            <a:pPr marL="0" indent="0">
              <a:buNone/>
            </a:pPr>
            <a:endParaRPr lang="en-US" dirty="0"/>
          </a:p>
        </p:txBody>
      </p:sp>
    </p:spTree>
    <p:extLst>
      <p:ext uri="{BB962C8B-B14F-4D97-AF65-F5344CB8AC3E}">
        <p14:creationId xmlns:p14="http://schemas.microsoft.com/office/powerpoint/2010/main" val="309772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0000"/>
                </a:solidFill>
                <a:latin typeface="Cambria Math" panose="02040503050406030204" pitchFamily="18" charset="0"/>
                <a:ea typeface="Cambria Math" panose="02040503050406030204" pitchFamily="18" charset="0"/>
                <a:cs typeface="Arial"/>
              </a:rPr>
              <a:t>Jaeger’s chart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6181880" cy="378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44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1124744"/>
            <a:ext cx="2952328" cy="4608512"/>
          </a:xfrm>
        </p:spPr>
      </p:pic>
    </p:spTree>
    <p:extLst>
      <p:ext uri="{BB962C8B-B14F-4D97-AF65-F5344CB8AC3E}">
        <p14:creationId xmlns:p14="http://schemas.microsoft.com/office/powerpoint/2010/main" val="2034193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Testing for Astigmatism</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268760"/>
            <a:ext cx="8229600" cy="4525963"/>
          </a:xfrm>
        </p:spPr>
        <p:txBody>
          <a:bodyPr>
            <a:normAutofit/>
          </a:bodyPr>
          <a:lstStyle/>
          <a:p>
            <a:pPr marL="0" indent="0" algn="just">
              <a:buNone/>
            </a:pPr>
            <a:r>
              <a:rPr lang="en-US" sz="2000" b="1" dirty="0" smtClean="0">
                <a:solidFill>
                  <a:srgbClr val="FF0000"/>
                </a:solidFill>
                <a:effectLst/>
                <a:latin typeface="Cambria Math" panose="02040503050406030204" pitchFamily="18" charset="0"/>
                <a:ea typeface="Cambria Math" panose="02040503050406030204" pitchFamily="18" charset="0"/>
              </a:rPr>
              <a:t>Astigmatism</a:t>
            </a:r>
            <a:r>
              <a:rPr lang="en-US" sz="2000" dirty="0" smtClean="0">
                <a:effectLst/>
                <a:latin typeface="Cambria Math" panose="02040503050406030204" pitchFamily="18" charset="0"/>
                <a:ea typeface="Cambria Math" panose="02040503050406030204" pitchFamily="18" charset="0"/>
              </a:rPr>
              <a:t> </a:t>
            </a:r>
          </a:p>
          <a:p>
            <a:pPr marL="0" indent="0" algn="just">
              <a:buNone/>
            </a:pPr>
            <a:r>
              <a:rPr lang="en-US" sz="2000" dirty="0">
                <a:solidFill>
                  <a:schemeClr val="tx2"/>
                </a:solidFill>
                <a:latin typeface="Cambria Math" panose="02040503050406030204" pitchFamily="18" charset="0"/>
                <a:ea typeface="Cambria Math" panose="02040503050406030204" pitchFamily="18" charset="0"/>
              </a:rPr>
              <a:t>I</a:t>
            </a:r>
            <a:r>
              <a:rPr lang="en-US" sz="2000" dirty="0" smtClean="0">
                <a:solidFill>
                  <a:schemeClr val="tx2"/>
                </a:solidFill>
                <a:effectLst/>
                <a:latin typeface="Cambria Math" panose="02040503050406030204" pitchFamily="18" charset="0"/>
                <a:ea typeface="Cambria Math" panose="02040503050406030204" pitchFamily="18" charset="0"/>
              </a:rPr>
              <a:t>s a type of refractive error that causes blurred vision mainly due to the irregular shape of the cornea and sometimes uneven curvature of the lens inside. An irregular shaped cornea or lens prevents light from focusing properly on the retina. Astigmatism frequently occurs with other vision conditions like myopia and hypermetropia. Slight amounts of astigmatism usually don't affect vision and don't require treatment. However, larger amounts of astigmatism cause distorted or blurred vision, eye discomfort and headaches Astigmatism treated by adding </a:t>
            </a:r>
            <a:r>
              <a:rPr lang="en-US" sz="2000" b="1" dirty="0" smtClean="0">
                <a:solidFill>
                  <a:schemeClr val="tx2"/>
                </a:solidFill>
                <a:effectLst/>
                <a:latin typeface="Cambria Math" panose="02040503050406030204" pitchFamily="18" charset="0"/>
                <a:ea typeface="Cambria Math" panose="02040503050406030204" pitchFamily="18" charset="0"/>
              </a:rPr>
              <a:t>cylindrical lenses</a:t>
            </a:r>
            <a:r>
              <a:rPr lang="en-US" sz="2000" dirty="0" smtClean="0">
                <a:solidFill>
                  <a:schemeClr val="tx2"/>
                </a:solidFill>
                <a:effectLst/>
                <a:latin typeface="Cambria Math" panose="02040503050406030204" pitchFamily="18" charset="0"/>
                <a:ea typeface="Cambria Math" panose="02040503050406030204" pitchFamily="18" charset="0"/>
              </a:rPr>
              <a:t> in eyeglasses that will correct the astigmatism by altering the</a:t>
            </a:r>
            <a:r>
              <a:rPr lang="en-US" sz="2000" dirty="0" smtClean="0">
                <a:solidFill>
                  <a:schemeClr val="tx2"/>
                </a:solidFill>
                <a:effectLst/>
                <a:latin typeface="Arial"/>
                <a:ea typeface="Calibri"/>
              </a:rPr>
              <a:t> </a:t>
            </a:r>
            <a:r>
              <a:rPr lang="en-US" sz="2000" dirty="0" smtClean="0">
                <a:solidFill>
                  <a:schemeClr val="tx2"/>
                </a:solidFill>
                <a:effectLst/>
                <a:latin typeface="Cambria Math" panose="02040503050406030204" pitchFamily="18" charset="0"/>
                <a:ea typeface="Cambria Math" panose="02040503050406030204" pitchFamily="18" charset="0"/>
              </a:rPr>
              <a:t>way light </a:t>
            </a:r>
            <a:r>
              <a:rPr lang="en-US" sz="2000" smtClean="0">
                <a:solidFill>
                  <a:schemeClr val="tx2"/>
                </a:solidFill>
                <a:effectLst/>
                <a:latin typeface="Cambria Math" panose="02040503050406030204" pitchFamily="18" charset="0"/>
                <a:ea typeface="Cambria Math" panose="02040503050406030204" pitchFamily="18" charset="0"/>
              </a:rPr>
              <a:t>enters the </a:t>
            </a:r>
            <a:r>
              <a:rPr lang="en-US" sz="2000" dirty="0" smtClean="0">
                <a:solidFill>
                  <a:schemeClr val="tx2"/>
                </a:solidFill>
                <a:effectLst/>
                <a:latin typeface="Cambria Math" panose="02040503050406030204" pitchFamily="18" charset="0"/>
                <a:ea typeface="Cambria Math" panose="02040503050406030204" pitchFamily="18" charset="0"/>
              </a:rPr>
              <a:t>eyes.</a:t>
            </a:r>
            <a:endParaRPr lang="en-US" sz="2000" dirty="0">
              <a:solidFill>
                <a:schemeClr val="tx2"/>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99924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Procedure</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340768"/>
            <a:ext cx="8229600" cy="4525963"/>
          </a:xfrm>
        </p:spPr>
        <p:txBody>
          <a:bodyPr>
            <a:normAutofit fontScale="55000" lnSpcReduction="20000"/>
          </a:bodyPr>
          <a:lstStyle/>
          <a:p>
            <a:pPr lvl="0" algn="just">
              <a:lnSpc>
                <a:spcPct val="120000"/>
              </a:lnSpc>
              <a:buFont typeface="Symbol"/>
              <a:buChar char=""/>
            </a:pPr>
            <a:r>
              <a:rPr lang="en-US" sz="3600" dirty="0" smtClean="0">
                <a:solidFill>
                  <a:schemeClr val="tx2"/>
                </a:solidFill>
                <a:effectLst/>
                <a:latin typeface="Cambria Math" panose="02040503050406030204" pitchFamily="18" charset="0"/>
                <a:ea typeface="Cambria Math" panose="02040503050406030204" pitchFamily="18" charset="0"/>
                <a:cs typeface="Arial"/>
              </a:rPr>
              <a:t>Ask the subject to stand at a 6-meter (20-feet) distance from an Astigmatism chart. </a:t>
            </a:r>
          </a:p>
          <a:p>
            <a:pPr lvl="0" algn="just">
              <a:lnSpc>
                <a:spcPct val="120000"/>
              </a:lnSpc>
              <a:buFont typeface="Symbol"/>
              <a:buChar char=""/>
            </a:pPr>
            <a:r>
              <a:rPr lang="en-US" sz="3600" dirty="0" smtClean="0">
                <a:solidFill>
                  <a:schemeClr val="tx2"/>
                </a:solidFill>
                <a:effectLst/>
                <a:latin typeface="Cambria Math" panose="02040503050406030204" pitchFamily="18" charset="0"/>
                <a:ea typeface="Cambria Math" panose="02040503050406030204" pitchFamily="18" charset="0"/>
                <a:cs typeface="Arial"/>
              </a:rPr>
              <a:t>Remove eye glasses if any.</a:t>
            </a:r>
          </a:p>
          <a:p>
            <a:pPr lvl="0" algn="just">
              <a:lnSpc>
                <a:spcPct val="120000"/>
              </a:lnSpc>
              <a:buFont typeface="Symbol"/>
              <a:buChar char=""/>
            </a:pPr>
            <a:r>
              <a:rPr lang="en-US" sz="3600" dirty="0" smtClean="0">
                <a:solidFill>
                  <a:schemeClr val="tx2"/>
                </a:solidFill>
                <a:effectLst/>
                <a:latin typeface="Cambria Math" panose="02040503050406030204" pitchFamily="18" charset="0"/>
                <a:ea typeface="Cambria Math" panose="02040503050406030204" pitchFamily="18" charset="0"/>
                <a:cs typeface="Arial"/>
              </a:rPr>
              <a:t>Cover one of his eyes with an eye patch.</a:t>
            </a:r>
          </a:p>
          <a:p>
            <a:pPr lvl="0" algn="just">
              <a:lnSpc>
                <a:spcPct val="120000"/>
              </a:lnSpc>
              <a:buFont typeface="Symbol"/>
              <a:buChar char=""/>
            </a:pPr>
            <a:r>
              <a:rPr lang="en-US" sz="3600" dirty="0" smtClean="0">
                <a:solidFill>
                  <a:schemeClr val="tx2"/>
                </a:solidFill>
                <a:effectLst/>
                <a:latin typeface="Cambria Math" panose="02040503050406030204" pitchFamily="18" charset="0"/>
                <a:ea typeface="Cambria Math" panose="02040503050406030204" pitchFamily="18" charset="0"/>
                <a:cs typeface="Arial"/>
              </a:rPr>
              <a:t>Ask him to see the chart from the other eye. This chart consists of a number of dark lines radiating from a central point, like spokes of a bicycle wheel. </a:t>
            </a:r>
          </a:p>
          <a:p>
            <a:pPr lvl="0" algn="just">
              <a:lnSpc>
                <a:spcPct val="120000"/>
              </a:lnSpc>
              <a:buFont typeface="Symbol"/>
              <a:buChar char=""/>
            </a:pPr>
            <a:r>
              <a:rPr lang="en-US" sz="3600" dirty="0" smtClean="0">
                <a:solidFill>
                  <a:schemeClr val="tx2"/>
                </a:solidFill>
                <a:effectLst/>
                <a:latin typeface="Cambria Math" panose="02040503050406030204" pitchFamily="18" charset="0"/>
                <a:ea typeface="Cambria Math" panose="02040503050406030204" pitchFamily="18" charset="0"/>
                <a:cs typeface="Arial"/>
              </a:rPr>
              <a:t>If astigmatism is present, some of the spokes will appear sharp and dark, whereas the others will appear blurred and lighter because they come to focus either in front of or behind the retina when they pass through uneven curvature of the cornea.</a:t>
            </a:r>
          </a:p>
          <a:p>
            <a:pPr lvl="0" algn="just">
              <a:lnSpc>
                <a:spcPct val="120000"/>
              </a:lnSpc>
              <a:spcAft>
                <a:spcPts val="1000"/>
              </a:spcAft>
              <a:buFont typeface="Symbol"/>
              <a:buChar char=""/>
            </a:pPr>
            <a:r>
              <a:rPr lang="en-US" sz="3600" dirty="0" smtClean="0">
                <a:solidFill>
                  <a:schemeClr val="tx2"/>
                </a:solidFill>
                <a:effectLst/>
                <a:latin typeface="Cambria Math" panose="02040503050406030204" pitchFamily="18" charset="0"/>
                <a:ea typeface="Cambria Math" panose="02040503050406030204" pitchFamily="18" charset="0"/>
                <a:cs typeface="Arial"/>
              </a:rPr>
              <a:t>Repeat the same procedure for the other eye.</a:t>
            </a:r>
          </a:p>
          <a:p>
            <a:endParaRPr lang="en-US" dirty="0"/>
          </a:p>
        </p:txBody>
      </p:sp>
    </p:spTree>
    <p:extLst>
      <p:ext uri="{BB962C8B-B14F-4D97-AF65-F5344CB8AC3E}">
        <p14:creationId xmlns:p14="http://schemas.microsoft.com/office/powerpoint/2010/main" val="3519495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FF0000"/>
                </a:solidFill>
                <a:latin typeface="Cambria Math" panose="02040503050406030204" pitchFamily="18" charset="0"/>
                <a:ea typeface="Cambria Math" panose="02040503050406030204" pitchFamily="18" charset="0"/>
              </a:rPr>
              <a:t>Astigmatism chart</a:t>
            </a:r>
            <a:endParaRPr lang="en-US" sz="2400" b="1" dirty="0">
              <a:solidFill>
                <a:srgbClr val="FF0000"/>
              </a:solidFill>
              <a:latin typeface="Cambria Math" panose="02040503050406030204" pitchFamily="18" charset="0"/>
              <a:ea typeface="Cambria Math" panose="020405030504060302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556792"/>
            <a:ext cx="3603048" cy="348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7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Demonstration of the blind spot</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marL="0" indent="0" algn="just">
              <a:spcAft>
                <a:spcPts val="1000"/>
              </a:spcAft>
              <a:buNone/>
            </a:pPr>
            <a:r>
              <a:rPr lang="en-US" sz="2400" dirty="0">
                <a:solidFill>
                  <a:schemeClr val="tx2"/>
                </a:solidFill>
                <a:latin typeface="Cambria Math" panose="02040503050406030204" pitchFamily="18" charset="0"/>
                <a:ea typeface="Cambria Math" panose="02040503050406030204" pitchFamily="18" charset="0"/>
                <a:cs typeface="Arial"/>
              </a:rPr>
              <a:t>The blind spot is the area in the visual field where an object cannot be seen keeping one eye closed. It is due to the fact that light rays from that area of the visual field focus on the optic disc of </a:t>
            </a:r>
            <a:r>
              <a:rPr lang="en-US" sz="2400" dirty="0" smtClean="0">
                <a:solidFill>
                  <a:schemeClr val="tx2"/>
                </a:solidFill>
                <a:latin typeface="Cambria Math" panose="02040503050406030204" pitchFamily="18" charset="0"/>
                <a:ea typeface="Cambria Math" panose="02040503050406030204" pitchFamily="18" charset="0"/>
                <a:cs typeface="Arial"/>
              </a:rPr>
              <a:t>the </a:t>
            </a:r>
            <a:r>
              <a:rPr lang="en-US" sz="2400" dirty="0">
                <a:solidFill>
                  <a:schemeClr val="tx2"/>
                </a:solidFill>
                <a:latin typeface="Cambria Math" panose="02040503050406030204" pitchFamily="18" charset="0"/>
                <a:ea typeface="Cambria Math" panose="02040503050406030204" pitchFamily="18" charset="0"/>
                <a:cs typeface="Arial"/>
              </a:rPr>
              <a:t>retina which lacks photoreceptors. </a:t>
            </a:r>
            <a:endParaRPr lang="en-US" sz="2400" dirty="0" smtClean="0">
              <a:solidFill>
                <a:schemeClr val="tx2"/>
              </a:solidFill>
              <a:latin typeface="Cambria Math" panose="02040503050406030204" pitchFamily="18" charset="0"/>
              <a:ea typeface="Cambria Math" panose="02040503050406030204" pitchFamily="18" charset="0"/>
              <a:cs typeface="Arial"/>
            </a:endParaRPr>
          </a:p>
          <a:p>
            <a:pPr marL="0" indent="0" algn="just">
              <a:spcAft>
                <a:spcPts val="1000"/>
              </a:spcAft>
              <a:buNone/>
            </a:pPr>
            <a:endParaRPr lang="en-US" sz="2400" dirty="0">
              <a:effectLst/>
              <a:latin typeface="Cambria Math" panose="02040503050406030204" pitchFamily="18" charset="0"/>
              <a:ea typeface="Cambria Math" panose="02040503050406030204" pitchFamily="18" charset="0"/>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62" y="3717032"/>
            <a:ext cx="6188075"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347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Procedure</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fontScale="55000" lnSpcReduction="20000"/>
          </a:bodyPr>
          <a:lstStyle/>
          <a:p>
            <a:pPr lvl="0" algn="just">
              <a:lnSpc>
                <a:spcPct val="120000"/>
              </a:lnSpc>
              <a:buFont typeface="Symbol"/>
              <a:buChar char=""/>
            </a:pPr>
            <a:r>
              <a:rPr lang="en-US" sz="3600" dirty="0">
                <a:solidFill>
                  <a:schemeClr val="tx2"/>
                </a:solidFill>
                <a:latin typeface="Cambria Math" panose="02040503050406030204" pitchFamily="18" charset="0"/>
                <a:ea typeface="Cambria Math" panose="02040503050406030204" pitchFamily="18" charset="0"/>
                <a:cs typeface="Arial"/>
              </a:rPr>
              <a:t>Hold the blind spot card in your right hand and bring it in front of your face about 20 inches away from your right eye.</a:t>
            </a:r>
          </a:p>
          <a:p>
            <a:pPr lvl="0" algn="just">
              <a:lnSpc>
                <a:spcPct val="120000"/>
              </a:lnSpc>
              <a:buFont typeface="Symbol"/>
              <a:buChar char=""/>
            </a:pPr>
            <a:r>
              <a:rPr lang="en-US" sz="3600" dirty="0">
                <a:solidFill>
                  <a:schemeClr val="tx2"/>
                </a:solidFill>
                <a:latin typeface="Cambria Math" panose="02040503050406030204" pitchFamily="18" charset="0"/>
                <a:ea typeface="Cambria Math" panose="02040503050406030204" pitchFamily="18" charset="0"/>
                <a:cs typeface="Arial"/>
              </a:rPr>
              <a:t>Close your left eye.</a:t>
            </a:r>
          </a:p>
          <a:p>
            <a:pPr lvl="0" algn="just">
              <a:lnSpc>
                <a:spcPct val="120000"/>
              </a:lnSpc>
              <a:buFont typeface="Symbol"/>
              <a:buChar char=""/>
            </a:pPr>
            <a:r>
              <a:rPr lang="en-US" sz="3600" dirty="0">
                <a:solidFill>
                  <a:schemeClr val="tx2"/>
                </a:solidFill>
                <a:latin typeface="Cambria Math" panose="02040503050406030204" pitchFamily="18" charset="0"/>
                <a:ea typeface="Cambria Math" panose="02040503050406030204" pitchFamily="18" charset="0"/>
                <a:cs typeface="Arial"/>
              </a:rPr>
              <a:t>Focus on the “plus” sign which can be easily done if the “plus” sign is positioned in line with your right eye.</a:t>
            </a:r>
          </a:p>
          <a:p>
            <a:pPr lvl="0" algn="just">
              <a:lnSpc>
                <a:spcPct val="120000"/>
              </a:lnSpc>
              <a:buFont typeface="Symbol"/>
              <a:buChar char=""/>
            </a:pPr>
            <a:r>
              <a:rPr lang="en-US" sz="3600" dirty="0">
                <a:solidFill>
                  <a:schemeClr val="tx2"/>
                </a:solidFill>
                <a:latin typeface="Cambria Math" panose="02040503050406030204" pitchFamily="18" charset="0"/>
                <a:ea typeface="Cambria Math" panose="02040503050406030204" pitchFamily="18" charset="0"/>
                <a:cs typeface="Arial"/>
              </a:rPr>
              <a:t>Keeping your right eye focused on the “plus” sign, gradually bring the blind spot card closer to your face until the “circle” drawn on the blind spot card disappears. This is the blind spot of your right eye. If you move the blind spot card further close to your right eye, the circle will reappear.</a:t>
            </a:r>
          </a:p>
          <a:p>
            <a:pPr lvl="0" algn="just">
              <a:lnSpc>
                <a:spcPct val="120000"/>
              </a:lnSpc>
              <a:spcAft>
                <a:spcPts val="1000"/>
              </a:spcAft>
              <a:buFont typeface="Symbol"/>
              <a:buChar char=""/>
            </a:pPr>
            <a:r>
              <a:rPr lang="en-US" sz="3600" dirty="0">
                <a:solidFill>
                  <a:schemeClr val="tx2"/>
                </a:solidFill>
                <a:latin typeface="Cambria Math" panose="02040503050406030204" pitchFamily="18" charset="0"/>
                <a:ea typeface="Cambria Math" panose="02040503050406030204" pitchFamily="18" charset="0"/>
                <a:cs typeface="Arial"/>
              </a:rPr>
              <a:t>Repeat the same procedure for the left eye, but this time you will focus on the circle and the plus sign will disappear.</a:t>
            </a:r>
          </a:p>
          <a:p>
            <a:pPr marL="0" indent="0">
              <a:buNone/>
            </a:pPr>
            <a:endParaRPr lang="en-US" dirty="0"/>
          </a:p>
        </p:txBody>
      </p:sp>
    </p:spTree>
    <p:extLst>
      <p:ext uri="{BB962C8B-B14F-4D97-AF65-F5344CB8AC3E}">
        <p14:creationId xmlns:p14="http://schemas.microsoft.com/office/powerpoint/2010/main" val="4141516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Determination of near point</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268760"/>
            <a:ext cx="8229600" cy="4525963"/>
          </a:xfrm>
        </p:spPr>
        <p:txBody>
          <a:bodyPr>
            <a:normAutofit/>
          </a:bodyPr>
          <a:lstStyle/>
          <a:p>
            <a:pPr marL="0" indent="0" algn="just">
              <a:buNone/>
            </a:pPr>
            <a:r>
              <a:rPr lang="en-US" sz="2400" dirty="0">
                <a:solidFill>
                  <a:schemeClr val="tx2"/>
                </a:solidFill>
                <a:latin typeface="Cambria Math" panose="02040503050406030204" pitchFamily="18" charset="0"/>
                <a:ea typeface="Cambria Math" panose="02040503050406030204" pitchFamily="18" charset="0"/>
              </a:rPr>
              <a:t>Near point is the nearest possible distance at which the near object can be clearly seen. The near point of vision changes dramatically with age, averaging about 8cm at the age of 10 and about 100 cm at the age of </a:t>
            </a:r>
            <a:r>
              <a:rPr lang="en-US" sz="2400" dirty="0" smtClean="0">
                <a:solidFill>
                  <a:schemeClr val="tx2"/>
                </a:solidFill>
                <a:latin typeface="Cambria Math" panose="02040503050406030204" pitchFamily="18" charset="0"/>
                <a:ea typeface="Cambria Math" panose="02040503050406030204" pitchFamily="18" charset="0"/>
              </a:rPr>
              <a:t>70.</a:t>
            </a:r>
          </a:p>
          <a:p>
            <a:pPr marL="0" indent="0" algn="just">
              <a:buNone/>
            </a:pPr>
            <a:endParaRPr lang="en-US" sz="2400" dirty="0" smtClean="0">
              <a:latin typeface="Cambria Math" panose="02040503050406030204" pitchFamily="18" charset="0"/>
              <a:ea typeface="Cambria Math" panose="02040503050406030204" pitchFamily="18" charset="0"/>
            </a:endParaRPr>
          </a:p>
          <a:p>
            <a:pPr marL="0" indent="0" algn="just">
              <a:buNone/>
            </a:pPr>
            <a:endParaRPr lang="en-US" sz="2400" dirty="0">
              <a:latin typeface="Cambria Math" panose="02040503050406030204" pitchFamily="18" charset="0"/>
              <a:ea typeface="Cambria Math"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3061861"/>
              </p:ext>
            </p:extLst>
          </p:nvPr>
        </p:nvGraphicFramePr>
        <p:xfrm>
          <a:off x="2627784" y="3140968"/>
          <a:ext cx="4032448" cy="2966720"/>
        </p:xfrm>
        <a:graphic>
          <a:graphicData uri="http://schemas.openxmlformats.org/drawingml/2006/table">
            <a:tbl>
              <a:tblPr firstRow="1" bandRow="1">
                <a:tableStyleId>{5C22544A-7EE6-4342-B048-85BDC9FD1C3A}</a:tableStyleId>
              </a:tblPr>
              <a:tblGrid>
                <a:gridCol w="2016224"/>
                <a:gridCol w="2016224"/>
              </a:tblGrid>
              <a:tr h="370840">
                <a:tc>
                  <a:txBody>
                    <a:bodyPr/>
                    <a:lstStyle/>
                    <a:p>
                      <a:pPr algn="ctr"/>
                      <a:r>
                        <a:rPr lang="en-US" dirty="0" smtClean="0"/>
                        <a:t>Age</a:t>
                      </a:r>
                      <a:endParaRPr lang="en-US" dirty="0"/>
                    </a:p>
                  </a:txBody>
                  <a:tcPr/>
                </a:tc>
                <a:tc>
                  <a:txBody>
                    <a:bodyPr/>
                    <a:lstStyle/>
                    <a:p>
                      <a:pPr algn="ctr"/>
                      <a:r>
                        <a:rPr lang="en-US" dirty="0" smtClean="0"/>
                        <a:t>Near point</a:t>
                      </a:r>
                      <a:endParaRPr lang="en-US" dirty="0"/>
                    </a:p>
                  </a:txBody>
                  <a:tcPr/>
                </a:tc>
              </a:tr>
              <a:tr h="370840">
                <a:tc>
                  <a:txBody>
                    <a:bodyPr/>
                    <a:lstStyle/>
                    <a:p>
                      <a:pPr algn="ctr"/>
                      <a:r>
                        <a:rPr lang="en-US" dirty="0" smtClean="0">
                          <a:solidFill>
                            <a:schemeClr val="tx2"/>
                          </a:solidFill>
                          <a:latin typeface="Cambria Math" panose="02040503050406030204" pitchFamily="18" charset="0"/>
                          <a:ea typeface="Cambria Math" panose="02040503050406030204" pitchFamily="18" charset="0"/>
                        </a:rPr>
                        <a:t>10 years</a:t>
                      </a:r>
                      <a:endParaRPr lang="en-US" dirty="0">
                        <a:solidFill>
                          <a:schemeClr val="tx2"/>
                        </a:solidFill>
                        <a:latin typeface="Cambria Math" panose="02040503050406030204" pitchFamily="18" charset="0"/>
                        <a:ea typeface="Cambria Math" panose="02040503050406030204" pitchFamily="18" charset="0"/>
                      </a:endParaRPr>
                    </a:p>
                  </a:txBody>
                  <a:tcPr/>
                </a:tc>
                <a:tc>
                  <a:txBody>
                    <a:bodyPr/>
                    <a:lstStyle/>
                    <a:p>
                      <a:pPr algn="ctr"/>
                      <a:r>
                        <a:rPr lang="en-US" dirty="0" smtClean="0">
                          <a:solidFill>
                            <a:schemeClr val="tx2"/>
                          </a:solidFill>
                          <a:latin typeface="Cambria Math" panose="02040503050406030204" pitchFamily="18" charset="0"/>
                          <a:ea typeface="Cambria Math" panose="02040503050406030204" pitchFamily="18" charset="0"/>
                        </a:rPr>
                        <a:t>8 cm</a:t>
                      </a:r>
                      <a:endParaRPr lang="en-US" dirty="0">
                        <a:solidFill>
                          <a:schemeClr val="tx2"/>
                        </a:solidFill>
                        <a:latin typeface="Cambria Math" panose="02040503050406030204" pitchFamily="18" charset="0"/>
                        <a:ea typeface="Cambria Math" panose="02040503050406030204" pitchFamily="18" charset="0"/>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20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10 cm</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30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12.5 cm</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40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18 cm</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50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40 cm</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60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83 cm</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70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100 cm</a:t>
                      </a:r>
                      <a:endParaRPr kumimoji="0" lang="en-US" sz="1800" b="0" i="0" u="none" strike="noStrike" kern="1200" cap="none" spc="0" normalizeH="0" baseline="0" noProof="0" dirty="0">
                        <a:ln>
                          <a:noFill/>
                        </a:ln>
                        <a:solidFill>
                          <a:schemeClr val="tx2"/>
                        </a:solidFill>
                        <a:effectLst/>
                        <a:uLnTx/>
                        <a:uFillTx/>
                        <a:latin typeface="Cambria Math" panose="02040503050406030204" pitchFamily="18" charset="0"/>
                        <a:ea typeface="Cambria Math" panose="02040503050406030204" pitchFamily="18" charset="0"/>
                        <a:cs typeface="+mn-cs"/>
                      </a:endParaRPr>
                    </a:p>
                  </a:txBody>
                  <a:tcPr/>
                </a:tc>
              </a:tr>
            </a:tbl>
          </a:graphicData>
        </a:graphic>
      </p:graphicFrame>
    </p:spTree>
    <p:extLst>
      <p:ext uri="{BB962C8B-B14F-4D97-AF65-F5344CB8AC3E}">
        <p14:creationId xmlns:p14="http://schemas.microsoft.com/office/powerpoint/2010/main" val="1268246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Visual Acuity</a:t>
            </a:r>
            <a:endParaRPr lang="en-US" sz="24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1268760"/>
            <a:ext cx="8229600" cy="4536504"/>
          </a:xfrm>
        </p:spPr>
        <p:txBody>
          <a:bodyPr>
            <a:normAutofit fontScale="92500" lnSpcReduction="20000"/>
          </a:bodyPr>
          <a:lstStyle/>
          <a:p>
            <a:pPr marL="0" indent="0" algn="just">
              <a:lnSpc>
                <a:spcPct val="120000"/>
              </a:lnSpc>
              <a:spcAft>
                <a:spcPts val="1000"/>
              </a:spcAft>
              <a:buNone/>
            </a:pPr>
            <a:r>
              <a:rPr lang="en-US" sz="2600" dirty="0">
                <a:solidFill>
                  <a:schemeClr val="tx2"/>
                </a:solidFill>
                <a:latin typeface="Cambria Math" panose="02040503050406030204" pitchFamily="18" charset="0"/>
                <a:ea typeface="Cambria Math" panose="02040503050406030204" pitchFamily="18" charset="0"/>
                <a:cs typeface="Arial"/>
              </a:rPr>
              <a:t>T</a:t>
            </a:r>
            <a:r>
              <a:rPr lang="en-US" sz="2600" dirty="0" smtClean="0">
                <a:solidFill>
                  <a:schemeClr val="tx2"/>
                </a:solidFill>
                <a:effectLst/>
                <a:latin typeface="Cambria Math" panose="02040503050406030204" pitchFamily="18" charset="0"/>
                <a:ea typeface="Cambria Math" panose="02040503050406030204" pitchFamily="18" charset="0"/>
                <a:cs typeface="Arial"/>
              </a:rPr>
              <a:t>he shortest distance by which two lines can be separated and still perceived as two lines.</a:t>
            </a:r>
          </a:p>
          <a:p>
            <a:pPr marL="0" indent="0" algn="just">
              <a:lnSpc>
                <a:spcPct val="120000"/>
              </a:lnSpc>
              <a:spcAft>
                <a:spcPts val="1000"/>
              </a:spcAft>
              <a:buNone/>
            </a:pPr>
            <a:r>
              <a:rPr lang="en-US" sz="2600" dirty="0">
                <a:solidFill>
                  <a:schemeClr val="tx2"/>
                </a:solidFill>
                <a:latin typeface="Cambria Math" panose="02040503050406030204" pitchFamily="18" charset="0"/>
                <a:ea typeface="Cambria Math" panose="02040503050406030204" pitchFamily="18" charset="0"/>
                <a:cs typeface="Arial"/>
              </a:rPr>
              <a:t>I</a:t>
            </a:r>
            <a:r>
              <a:rPr lang="en-US" sz="2600" dirty="0" smtClean="0">
                <a:solidFill>
                  <a:schemeClr val="tx2"/>
                </a:solidFill>
                <a:effectLst/>
                <a:latin typeface="Cambria Math" panose="02040503050406030204" pitchFamily="18" charset="0"/>
                <a:ea typeface="Cambria Math" panose="02040503050406030204" pitchFamily="18" charset="0"/>
                <a:cs typeface="Arial"/>
              </a:rPr>
              <a:t>t depends on  </a:t>
            </a:r>
          </a:p>
          <a:p>
            <a:pPr algn="just">
              <a:lnSpc>
                <a:spcPct val="120000"/>
              </a:lnSpc>
              <a:spcAft>
                <a:spcPts val="1000"/>
              </a:spcAft>
            </a:pPr>
            <a:r>
              <a:rPr lang="en-US" sz="2600" dirty="0" smtClean="0">
                <a:solidFill>
                  <a:schemeClr val="tx2"/>
                </a:solidFill>
                <a:effectLst/>
                <a:latin typeface="Cambria Math" panose="02040503050406030204" pitchFamily="18" charset="0"/>
                <a:ea typeface="Cambria Math" panose="02040503050406030204" pitchFamily="18" charset="0"/>
                <a:cs typeface="Arial"/>
              </a:rPr>
              <a:t> The refractive ability of the refractive media (cornea and lens) of the eye </a:t>
            </a:r>
          </a:p>
          <a:p>
            <a:pPr algn="just">
              <a:lnSpc>
                <a:spcPct val="120000"/>
              </a:lnSpc>
              <a:spcAft>
                <a:spcPts val="1000"/>
              </a:spcAft>
            </a:pPr>
            <a:r>
              <a:rPr lang="en-US" sz="2600" dirty="0">
                <a:solidFill>
                  <a:schemeClr val="tx2"/>
                </a:solidFill>
                <a:latin typeface="Cambria Math" panose="02040503050406030204" pitchFamily="18" charset="0"/>
                <a:ea typeface="Cambria Math" panose="02040503050406030204" pitchFamily="18" charset="0"/>
                <a:cs typeface="Arial"/>
              </a:rPr>
              <a:t>T</a:t>
            </a:r>
            <a:r>
              <a:rPr lang="en-US" sz="2600" dirty="0" smtClean="0">
                <a:solidFill>
                  <a:schemeClr val="tx2"/>
                </a:solidFill>
                <a:effectLst/>
                <a:latin typeface="Cambria Math" panose="02040503050406030204" pitchFamily="18" charset="0"/>
                <a:ea typeface="Cambria Math" panose="02040503050406030204" pitchFamily="18" charset="0"/>
                <a:cs typeface="Arial"/>
              </a:rPr>
              <a:t>he density of the photoreceptors. </a:t>
            </a:r>
          </a:p>
          <a:p>
            <a:pPr marL="0" indent="0" algn="just">
              <a:lnSpc>
                <a:spcPct val="120000"/>
              </a:lnSpc>
              <a:spcAft>
                <a:spcPts val="1000"/>
              </a:spcAft>
              <a:buNone/>
            </a:pPr>
            <a:r>
              <a:rPr lang="en-US" sz="2600" dirty="0" smtClean="0">
                <a:solidFill>
                  <a:schemeClr val="tx2"/>
                </a:solidFill>
                <a:effectLst/>
                <a:latin typeface="Cambria Math" panose="02040503050406030204" pitchFamily="18" charset="0"/>
                <a:ea typeface="Cambria Math" panose="02040503050406030204" pitchFamily="18" charset="0"/>
                <a:cs typeface="Arial"/>
              </a:rPr>
              <a:t>The fovea centralis </a:t>
            </a:r>
            <a:r>
              <a:rPr lang="en-US" sz="2600" dirty="0" smtClean="0">
                <a:solidFill>
                  <a:schemeClr val="tx2"/>
                </a:solidFill>
                <a:latin typeface="Cambria Math" panose="02040503050406030204" pitchFamily="18" charset="0"/>
                <a:ea typeface="Cambria Math" panose="02040503050406030204" pitchFamily="18" charset="0"/>
                <a:cs typeface="Arial"/>
              </a:rPr>
              <a:t>i</a:t>
            </a:r>
            <a:r>
              <a:rPr lang="en-US" sz="2600" dirty="0" smtClean="0">
                <a:solidFill>
                  <a:schemeClr val="tx2"/>
                </a:solidFill>
                <a:effectLst/>
                <a:latin typeface="Cambria Math" panose="02040503050406030204" pitchFamily="18" charset="0"/>
                <a:ea typeface="Cambria Math" panose="02040503050406030204" pitchFamily="18" charset="0"/>
                <a:cs typeface="Arial"/>
              </a:rPr>
              <a:t>s the place of greatest visual acuity during the </a:t>
            </a:r>
            <a:r>
              <a:rPr lang="en-US" sz="2600" u="sng" dirty="0" smtClean="0">
                <a:solidFill>
                  <a:schemeClr val="tx2"/>
                </a:solidFill>
                <a:effectLst/>
                <a:latin typeface="Cambria Math" panose="02040503050406030204" pitchFamily="18" charset="0"/>
                <a:ea typeface="Cambria Math" panose="02040503050406030204" pitchFamily="18" charset="0"/>
                <a:cs typeface="Arial"/>
              </a:rPr>
              <a:t>daylight </a:t>
            </a:r>
            <a:r>
              <a:rPr lang="en-US" sz="2600" dirty="0" smtClean="0">
                <a:solidFill>
                  <a:schemeClr val="tx2"/>
                </a:solidFill>
                <a:effectLst/>
                <a:latin typeface="Cambria Math" panose="02040503050406030204" pitchFamily="18" charset="0"/>
                <a:ea typeface="Cambria Math" panose="02040503050406030204" pitchFamily="18" charset="0"/>
                <a:cs typeface="Arial"/>
              </a:rPr>
              <a:t>and </a:t>
            </a:r>
            <a:r>
              <a:rPr lang="en-US" sz="2600" dirty="0" smtClean="0">
                <a:solidFill>
                  <a:schemeClr val="tx2"/>
                </a:solidFill>
                <a:latin typeface="Cambria Math" panose="02040503050406030204" pitchFamily="18" charset="0"/>
                <a:ea typeface="Cambria Math" panose="02040503050406030204" pitchFamily="18" charset="0"/>
                <a:cs typeface="Arial"/>
              </a:rPr>
              <a:t>t</a:t>
            </a:r>
            <a:r>
              <a:rPr lang="en-US" sz="2600" dirty="0" smtClean="0">
                <a:solidFill>
                  <a:schemeClr val="tx2"/>
                </a:solidFill>
                <a:effectLst/>
                <a:latin typeface="Cambria Math" panose="02040503050406030204" pitchFamily="18" charset="0"/>
                <a:ea typeface="Cambria Math" panose="02040503050406030204" pitchFamily="18" charset="0"/>
                <a:cs typeface="Arial"/>
              </a:rPr>
              <a:t>he mid-peripheral portion of the retina is the place of greatest visual acuity in </a:t>
            </a:r>
            <a:r>
              <a:rPr lang="en-US" sz="2600" u="sng" dirty="0" smtClean="0">
                <a:solidFill>
                  <a:schemeClr val="tx2"/>
                </a:solidFill>
                <a:effectLst/>
                <a:latin typeface="Cambria Math" panose="02040503050406030204" pitchFamily="18" charset="0"/>
                <a:ea typeface="Cambria Math" panose="02040503050406030204" pitchFamily="18" charset="0"/>
                <a:cs typeface="Arial"/>
              </a:rPr>
              <a:t>the dim light.</a:t>
            </a:r>
          </a:p>
          <a:p>
            <a:pPr marL="0" indent="0">
              <a:buNone/>
            </a:pPr>
            <a:endParaRPr lang="en-US" dirty="0"/>
          </a:p>
        </p:txBody>
      </p:sp>
    </p:spTree>
    <p:extLst>
      <p:ext uri="{BB962C8B-B14F-4D97-AF65-F5344CB8AC3E}">
        <p14:creationId xmlns:p14="http://schemas.microsoft.com/office/powerpoint/2010/main" val="962551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Procedure</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196752"/>
            <a:ext cx="8229600" cy="4525963"/>
          </a:xfrm>
        </p:spPr>
        <p:txBody>
          <a:bodyPr>
            <a:normAutofit/>
          </a:bodyPr>
          <a:lstStyle/>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Ask the subject to sit comfortably.</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Select the test eye and close the other eye.</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Hold a common pin at an arm’s length (about 10 inches) in front of his eye and ask him to look at the pin-head.</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Keeping the pin-head in focus, gradually bring the pin closer to his eye.</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Ask the subject to indicate when the pin-head first appears to be blurred or cannot be seen.</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Measure the distance with a ruler.</a:t>
            </a:r>
          </a:p>
          <a:p>
            <a:pPr lvl="0" algn="just">
              <a:lnSpc>
                <a:spcPct val="120000"/>
              </a:lnSpc>
              <a:spcAft>
                <a:spcPts val="1000"/>
              </a:spcAft>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Repeat the same procedure for the other eye.</a:t>
            </a:r>
          </a:p>
          <a:p>
            <a:endParaRPr lang="en-US" dirty="0"/>
          </a:p>
        </p:txBody>
      </p:sp>
    </p:spTree>
    <p:extLst>
      <p:ext uri="{BB962C8B-B14F-4D97-AF65-F5344CB8AC3E}">
        <p14:creationId xmlns:p14="http://schemas.microsoft.com/office/powerpoint/2010/main" val="325659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Testing accommodation</a:t>
            </a:r>
            <a:br>
              <a:rPr lang="en-US" sz="2400" b="1" dirty="0" smtClean="0">
                <a:solidFill>
                  <a:srgbClr val="FF0000"/>
                </a:solidFill>
                <a:latin typeface="Cambria Math" panose="02040503050406030204" pitchFamily="18" charset="0"/>
                <a:ea typeface="Cambria Math" panose="02040503050406030204" pitchFamily="18" charset="0"/>
              </a:rPr>
            </a:br>
            <a:r>
              <a:rPr lang="en-US" sz="2400" b="1" dirty="0" smtClean="0">
                <a:solidFill>
                  <a:srgbClr val="FF0000"/>
                </a:solidFill>
                <a:latin typeface="Cambria Math" panose="02040503050406030204" pitchFamily="18" charset="0"/>
                <a:ea typeface="Cambria Math" panose="02040503050406030204" pitchFamily="18" charset="0"/>
              </a:rPr>
              <a:t>Purkinje-</a:t>
            </a:r>
            <a:r>
              <a:rPr lang="en-US" sz="2400" b="1" dirty="0" err="1" smtClean="0">
                <a:solidFill>
                  <a:srgbClr val="FF0000"/>
                </a:solidFill>
                <a:latin typeface="Cambria Math" panose="02040503050406030204" pitchFamily="18" charset="0"/>
                <a:ea typeface="Cambria Math" panose="02040503050406030204" pitchFamily="18" charset="0"/>
              </a:rPr>
              <a:t>Sanson</a:t>
            </a:r>
            <a:r>
              <a:rPr lang="en-US" sz="2400" b="1" dirty="0" smtClean="0">
                <a:solidFill>
                  <a:srgbClr val="FF0000"/>
                </a:solidFill>
                <a:latin typeface="Cambria Math" panose="02040503050406030204" pitchFamily="18" charset="0"/>
                <a:ea typeface="Cambria Math" panose="02040503050406030204" pitchFamily="18" charset="0"/>
              </a:rPr>
              <a:t> images</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1340768"/>
            <a:ext cx="8229600" cy="4785395"/>
          </a:xfrm>
        </p:spPr>
        <p:txBody>
          <a:bodyPr>
            <a:normAutofit fontScale="47500" lnSpcReduction="20000"/>
          </a:bodyPr>
          <a:lstStyle/>
          <a:p>
            <a:pPr marL="0" indent="0" algn="just">
              <a:lnSpc>
                <a:spcPct val="120000"/>
              </a:lnSpc>
              <a:spcAft>
                <a:spcPts val="1000"/>
              </a:spcAft>
              <a:buNone/>
            </a:pPr>
            <a:r>
              <a:rPr lang="en-US" sz="3800" dirty="0">
                <a:solidFill>
                  <a:schemeClr val="tx2"/>
                </a:solidFill>
                <a:latin typeface="Cambria Math" panose="02040503050406030204" pitchFamily="18" charset="0"/>
                <a:ea typeface="Cambria Math" panose="02040503050406030204" pitchFamily="18" charset="0"/>
                <a:cs typeface="Arial"/>
              </a:rPr>
              <a:t>If a small bright light, usually a candle, is held in front of and a little to one side of the eye in a very dark room, three images are seen: </a:t>
            </a:r>
          </a:p>
          <a:p>
            <a:pPr lvl="0" algn="just">
              <a:lnSpc>
                <a:spcPct val="120000"/>
              </a:lnSpc>
              <a:buFont typeface="+mj-lt"/>
              <a:buAutoNum type="arabicPeriod"/>
            </a:pPr>
            <a:r>
              <a:rPr lang="en-US" sz="3800" dirty="0">
                <a:solidFill>
                  <a:schemeClr val="tx2"/>
                </a:solidFill>
                <a:latin typeface="Cambria Math" panose="02040503050406030204" pitchFamily="18" charset="0"/>
                <a:ea typeface="Cambria Math" panose="02040503050406030204" pitchFamily="18" charset="0"/>
                <a:cs typeface="Arial"/>
              </a:rPr>
              <a:t>The first image comes from the cornea and it is small, bright and upright.</a:t>
            </a:r>
          </a:p>
          <a:p>
            <a:pPr lvl="0" algn="just">
              <a:lnSpc>
                <a:spcPct val="120000"/>
              </a:lnSpc>
              <a:buFont typeface="+mj-lt"/>
              <a:buAutoNum type="arabicPeriod"/>
            </a:pPr>
            <a:r>
              <a:rPr lang="en-US" sz="3800" dirty="0">
                <a:solidFill>
                  <a:schemeClr val="tx2"/>
                </a:solidFill>
                <a:latin typeface="Cambria Math" panose="02040503050406030204" pitchFamily="18" charset="0"/>
                <a:ea typeface="Cambria Math" panose="02040503050406030204" pitchFamily="18" charset="0"/>
                <a:cs typeface="Arial"/>
              </a:rPr>
              <a:t>The second image comes from anterior surface of the lens. It is large, upright but less bright.</a:t>
            </a:r>
          </a:p>
          <a:p>
            <a:pPr lvl="0" algn="just">
              <a:lnSpc>
                <a:spcPct val="120000"/>
              </a:lnSpc>
              <a:spcAft>
                <a:spcPts val="1000"/>
              </a:spcAft>
              <a:buFont typeface="+mj-lt"/>
              <a:buAutoNum type="arabicPeriod"/>
            </a:pPr>
            <a:r>
              <a:rPr lang="en-US" sz="3800" dirty="0">
                <a:solidFill>
                  <a:schemeClr val="tx2"/>
                </a:solidFill>
                <a:latin typeface="Cambria Math" panose="02040503050406030204" pitchFamily="18" charset="0"/>
                <a:ea typeface="Cambria Math" panose="02040503050406030204" pitchFamily="18" charset="0"/>
                <a:cs typeface="Arial"/>
              </a:rPr>
              <a:t>The third or last image comes from posterior surface of the lens and it is small, bright and inverted. </a:t>
            </a:r>
          </a:p>
          <a:p>
            <a:pPr marL="0" indent="0" algn="just">
              <a:lnSpc>
                <a:spcPct val="120000"/>
              </a:lnSpc>
              <a:spcAft>
                <a:spcPts val="1000"/>
              </a:spcAft>
              <a:buNone/>
            </a:pPr>
            <a:r>
              <a:rPr lang="en-US" sz="3800" dirty="0">
                <a:solidFill>
                  <a:schemeClr val="tx2"/>
                </a:solidFill>
                <a:latin typeface="Cambria Math" panose="02040503050406030204" pitchFamily="18" charset="0"/>
                <a:ea typeface="Cambria Math" panose="02040503050406030204" pitchFamily="18" charset="0"/>
                <a:cs typeface="Arial"/>
              </a:rPr>
              <a:t>During accommodation, the second image comes closer to the first image and also becomes </a:t>
            </a:r>
            <a:r>
              <a:rPr lang="en-US" sz="3800" dirty="0" smtClean="0">
                <a:solidFill>
                  <a:schemeClr val="tx2"/>
                </a:solidFill>
                <a:latin typeface="Cambria Math" panose="02040503050406030204" pitchFamily="18" charset="0"/>
                <a:ea typeface="Cambria Math" panose="02040503050406030204" pitchFamily="18" charset="0"/>
                <a:cs typeface="Arial"/>
              </a:rPr>
              <a:t>smaller when </a:t>
            </a:r>
            <a:r>
              <a:rPr lang="en-US" sz="3800" dirty="0">
                <a:solidFill>
                  <a:schemeClr val="tx2"/>
                </a:solidFill>
                <a:latin typeface="Cambria Math" panose="02040503050406030204" pitchFamily="18" charset="0"/>
                <a:ea typeface="Cambria Math" panose="02040503050406030204" pitchFamily="18" charset="0"/>
                <a:cs typeface="Arial"/>
              </a:rPr>
              <a:t>the eye was at rest. And since an image reflected from a convex surface is diminished in proportion to the convexity of that surface, it is obvious that the front of the lens became more convex when the eye adjusted itself for near vision and this is how we can observe the process of accommodation by using these images.</a:t>
            </a:r>
          </a:p>
          <a:p>
            <a:endParaRPr lang="en-US" dirty="0"/>
          </a:p>
        </p:txBody>
      </p:sp>
    </p:spTree>
    <p:extLst>
      <p:ext uri="{BB962C8B-B14F-4D97-AF65-F5344CB8AC3E}">
        <p14:creationId xmlns:p14="http://schemas.microsoft.com/office/powerpoint/2010/main" val="1247949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rgbClr val="FF0000"/>
                </a:solidFill>
                <a:latin typeface="Cambria Math" panose="02040503050406030204" pitchFamily="18" charset="0"/>
                <a:ea typeface="Cambria Math" panose="02040503050406030204" pitchFamily="18" charset="0"/>
              </a:rPr>
              <a:t>Procedure</a:t>
            </a:r>
            <a:endParaRPr lang="en-US" sz="2400"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268760"/>
            <a:ext cx="8229600" cy="4525963"/>
          </a:xfrm>
        </p:spPr>
        <p:txBody>
          <a:bodyPr>
            <a:noAutofit/>
          </a:bodyPr>
          <a:lstStyle/>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Make the subject comfortably seated in a dark room.</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Ask him to look at a distant object.</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Hold a candle light in front of and a little to the side of the subject’s any one eye.</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Look into the subject’s eye from the side opposite to the candle.</a:t>
            </a:r>
          </a:p>
          <a:p>
            <a:pPr lvl="0" algn="just">
              <a:lnSpc>
                <a:spcPct val="120000"/>
              </a:lnSpc>
              <a:spcAft>
                <a:spcPts val="1000"/>
              </a:spcAft>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Observe how many images of the candle light are reflected in the subject’s papillary area and take note of the relative size, brightness and position of the images.</a:t>
            </a:r>
          </a:p>
          <a:p>
            <a:pPr>
              <a:lnSpc>
                <a:spcPct val="120000"/>
              </a:lnSpc>
            </a:pPr>
            <a:r>
              <a:rPr lang="en-US" sz="2000" dirty="0">
                <a:solidFill>
                  <a:schemeClr val="tx2"/>
                </a:solidFill>
                <a:latin typeface="Cambria Math" panose="02040503050406030204" pitchFamily="18" charset="0"/>
                <a:ea typeface="Cambria Math" panose="02040503050406030204" pitchFamily="18" charset="0"/>
              </a:rPr>
              <a:t>Now ask the subject to look at a nearby object and observe carefully the changes that are produced in the size, brightness and position of the </a:t>
            </a:r>
            <a:r>
              <a:rPr lang="en-US" sz="2000" dirty="0" smtClean="0">
                <a:solidFill>
                  <a:schemeClr val="tx2"/>
                </a:solidFill>
                <a:latin typeface="Cambria Math" panose="02040503050406030204" pitchFamily="18" charset="0"/>
                <a:ea typeface="Cambria Math" panose="02040503050406030204" pitchFamily="18" charset="0"/>
              </a:rPr>
              <a:t>images.</a:t>
            </a:r>
            <a:endParaRPr lang="en-US" sz="2000" dirty="0">
              <a:solidFill>
                <a:schemeClr val="tx2"/>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90610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solidFill>
                  <a:srgbClr val="FF0000"/>
                </a:solidFill>
                <a:latin typeface="Cambria Math" panose="02040503050406030204" pitchFamily="18" charset="0"/>
                <a:ea typeface="Cambria Math" panose="02040503050406030204" pitchFamily="18" charset="0"/>
              </a:rPr>
              <a:t>Purkinje-</a:t>
            </a:r>
            <a:r>
              <a:rPr lang="en-US" sz="2400" b="1" dirty="0" err="1" smtClean="0">
                <a:solidFill>
                  <a:srgbClr val="FF0000"/>
                </a:solidFill>
                <a:latin typeface="Cambria Math" panose="02040503050406030204" pitchFamily="18" charset="0"/>
                <a:ea typeface="Cambria Math" panose="02040503050406030204" pitchFamily="18" charset="0"/>
              </a:rPr>
              <a:t>Sanson</a:t>
            </a:r>
            <a:r>
              <a:rPr lang="en-US" sz="2400" b="1" dirty="0" smtClean="0">
                <a:solidFill>
                  <a:srgbClr val="FF0000"/>
                </a:solidFill>
                <a:latin typeface="Cambria Math" panose="02040503050406030204" pitchFamily="18" charset="0"/>
                <a:ea typeface="Cambria Math" panose="02040503050406030204" pitchFamily="18" charset="0"/>
              </a:rPr>
              <a:t> </a:t>
            </a:r>
            <a:r>
              <a:rPr lang="en-US" sz="2400" b="1" dirty="0">
                <a:solidFill>
                  <a:srgbClr val="FF0000"/>
                </a:solidFill>
                <a:latin typeface="Cambria Math" panose="02040503050406030204" pitchFamily="18" charset="0"/>
                <a:ea typeface="Cambria Math" panose="02040503050406030204" pitchFamily="18" charset="0"/>
              </a:rPr>
              <a:t>images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5108891" cy="333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872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9644813"/>
              </p:ext>
            </p:extLst>
          </p:nvPr>
        </p:nvGraphicFramePr>
        <p:xfrm>
          <a:off x="467544" y="1052736"/>
          <a:ext cx="8229600" cy="4814824"/>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800" dirty="0" smtClean="0">
                          <a:latin typeface="Cambria Math" panose="02040503050406030204" pitchFamily="18" charset="0"/>
                          <a:ea typeface="Cambria Math" panose="02040503050406030204" pitchFamily="18" charset="0"/>
                        </a:rPr>
                        <a:t>Image </a:t>
                      </a:r>
                      <a:endParaRPr lang="en-US" sz="1800" dirty="0">
                        <a:latin typeface="Cambria Math" panose="02040503050406030204" pitchFamily="18" charset="0"/>
                        <a:ea typeface="Cambria Math" panose="02040503050406030204" pitchFamily="18" charset="0"/>
                      </a:endParaRPr>
                    </a:p>
                  </a:txBody>
                  <a:tcPr/>
                </a:tc>
                <a:tc>
                  <a:txBody>
                    <a:bodyPr/>
                    <a:lstStyle/>
                    <a:p>
                      <a:r>
                        <a:rPr lang="en-US" sz="1800" dirty="0" smtClean="0">
                          <a:latin typeface="Cambria Math" panose="02040503050406030204" pitchFamily="18" charset="0"/>
                          <a:ea typeface="Cambria Math" panose="02040503050406030204" pitchFamily="18" charset="0"/>
                        </a:rPr>
                        <a:t>Before accommodation</a:t>
                      </a:r>
                      <a:endParaRPr lang="en-US" sz="1800" dirty="0">
                        <a:latin typeface="Cambria Math" panose="02040503050406030204" pitchFamily="18" charset="0"/>
                        <a:ea typeface="Cambria Math" panose="02040503050406030204" pitchFamily="18" charset="0"/>
                      </a:endParaRPr>
                    </a:p>
                  </a:txBody>
                  <a:tcPr/>
                </a:tc>
                <a:tc>
                  <a:txBody>
                    <a:bodyPr/>
                    <a:lstStyle/>
                    <a:p>
                      <a:r>
                        <a:rPr lang="en-US" sz="1800" dirty="0" smtClean="0">
                          <a:latin typeface="Cambria Math" panose="02040503050406030204" pitchFamily="18" charset="0"/>
                          <a:ea typeface="Cambria Math" panose="02040503050406030204" pitchFamily="18" charset="0"/>
                        </a:rPr>
                        <a:t>After accommodation</a:t>
                      </a:r>
                      <a:endParaRPr lang="en-US" sz="1800" dirty="0">
                        <a:latin typeface="Cambria Math" panose="02040503050406030204" pitchFamily="18" charset="0"/>
                        <a:ea typeface="Cambria Math" panose="02040503050406030204" pitchFamily="18" charset="0"/>
                      </a:endParaRPr>
                    </a:p>
                  </a:txBody>
                  <a:tcPr/>
                </a:tc>
              </a:tr>
              <a:tr h="370840">
                <a:tc>
                  <a:txBody>
                    <a:bodyPr/>
                    <a:lstStyle/>
                    <a:p>
                      <a:r>
                        <a:rPr lang="en-US" sz="1800" dirty="0" smtClean="0">
                          <a:solidFill>
                            <a:schemeClr val="tx2"/>
                          </a:solidFill>
                          <a:latin typeface="Cambria Math" panose="02040503050406030204" pitchFamily="18" charset="0"/>
                          <a:ea typeface="Cambria Math" panose="02040503050406030204" pitchFamily="18" charset="0"/>
                        </a:rPr>
                        <a:t>First image</a:t>
                      </a:r>
                      <a:endParaRPr lang="en-US" sz="180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Bright, small and upright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from cornea</a:t>
                      </a:r>
                    </a:p>
                    <a:p>
                      <a:endParaRPr lang="en-US" sz="180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image does not change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(corneal curvature unchanged)</a:t>
                      </a:r>
                    </a:p>
                    <a:p>
                      <a:endParaRPr lang="en-US" sz="1800" dirty="0">
                        <a:solidFill>
                          <a:schemeClr val="tx2"/>
                        </a:solidFill>
                        <a:latin typeface="Cambria Math" panose="02040503050406030204" pitchFamily="18" charset="0"/>
                        <a:ea typeface="Cambria Math" panose="02040503050406030204" pitchFamily="18" charset="0"/>
                      </a:endParaRPr>
                    </a:p>
                  </a:txBody>
                  <a:tcPr/>
                </a:tc>
              </a:tr>
              <a:tr h="370840">
                <a:tc>
                  <a:txBody>
                    <a:bodyPr/>
                    <a:lstStyle/>
                    <a:p>
                      <a:r>
                        <a:rPr lang="en-US" sz="1800" dirty="0" smtClean="0">
                          <a:solidFill>
                            <a:schemeClr val="tx2"/>
                          </a:solidFill>
                          <a:latin typeface="Cambria Math" panose="02040503050406030204" pitchFamily="18" charset="0"/>
                          <a:ea typeface="Cambria Math" panose="02040503050406030204" pitchFamily="18" charset="0"/>
                        </a:rPr>
                        <a:t>Second </a:t>
                      </a: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image</a:t>
                      </a:r>
                      <a:endParaRPr lang="en-US" sz="180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Dim, large and upright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from anterior surface of lens</a:t>
                      </a:r>
                    </a:p>
                    <a:p>
                      <a:endParaRPr lang="en-US" sz="180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image becomes smaller and moves toward the upright image ( due to the increase in curvature of anterior surface of lens)</a:t>
                      </a:r>
                    </a:p>
                    <a:p>
                      <a:endParaRPr lang="en-US" sz="1800" dirty="0">
                        <a:solidFill>
                          <a:schemeClr val="tx2"/>
                        </a:solidFill>
                        <a:latin typeface="Cambria Math" panose="02040503050406030204" pitchFamily="18" charset="0"/>
                        <a:ea typeface="Cambria Math" panose="02040503050406030204" pitchFamily="18" charset="0"/>
                      </a:endParaRPr>
                    </a:p>
                  </a:txBody>
                  <a:tcPr/>
                </a:tc>
              </a:tr>
              <a:tr h="370840">
                <a:tc>
                  <a:txBody>
                    <a:bodyPr/>
                    <a:lstStyle/>
                    <a:p>
                      <a:r>
                        <a:rPr lang="en-US" sz="1800" dirty="0" smtClean="0">
                          <a:solidFill>
                            <a:schemeClr val="tx2"/>
                          </a:solidFill>
                          <a:latin typeface="Cambria Math" panose="02040503050406030204" pitchFamily="18" charset="0"/>
                          <a:ea typeface="Cambria Math" panose="02040503050406030204" pitchFamily="18" charset="0"/>
                        </a:rPr>
                        <a:t>Third </a:t>
                      </a: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image</a:t>
                      </a:r>
                      <a:endParaRPr lang="en-US" sz="180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Small and inverted from posterior surface of lens</a:t>
                      </a:r>
                    </a:p>
                    <a:p>
                      <a:endParaRPr lang="en-US" sz="180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2"/>
                          </a:solidFill>
                          <a:effectLst/>
                          <a:uLnTx/>
                          <a:uFillTx/>
                          <a:latin typeface="Cambria Math" panose="02040503050406030204" pitchFamily="18" charset="0"/>
                          <a:ea typeface="Cambria Math" panose="02040503050406030204" pitchFamily="18" charset="0"/>
                          <a:cs typeface="+mn-cs"/>
                        </a:rPr>
                        <a:t>changes very little ( the curvature of the posterior lens surface changes very little)</a:t>
                      </a:r>
                    </a:p>
                    <a:p>
                      <a:endParaRPr lang="en-US" sz="1800" dirty="0">
                        <a:solidFill>
                          <a:schemeClr val="tx2"/>
                        </a:solidFill>
                        <a:latin typeface="Cambria Math" panose="02040503050406030204" pitchFamily="18" charset="0"/>
                        <a:ea typeface="Cambria Math" panose="02040503050406030204" pitchFamily="18" charset="0"/>
                      </a:endParaRPr>
                    </a:p>
                  </a:txBody>
                  <a:tcPr/>
                </a:tc>
              </a:tr>
            </a:tbl>
          </a:graphicData>
        </a:graphic>
      </p:graphicFrame>
    </p:spTree>
    <p:extLst>
      <p:ext uri="{BB962C8B-B14F-4D97-AF65-F5344CB8AC3E}">
        <p14:creationId xmlns:p14="http://schemas.microsoft.com/office/powerpoint/2010/main" val="728616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Test for color vision</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539552" y="1052736"/>
            <a:ext cx="8229600" cy="4525963"/>
          </a:xfrm>
        </p:spPr>
        <p:txBody>
          <a:bodyPr/>
          <a:lstStyle/>
          <a:p>
            <a:pPr marL="0" indent="0" algn="just">
              <a:spcAft>
                <a:spcPts val="1000"/>
              </a:spcAft>
              <a:buNone/>
            </a:pPr>
            <a:r>
              <a:rPr lang="en-US" sz="2000" dirty="0">
                <a:solidFill>
                  <a:schemeClr val="tx2"/>
                </a:solidFill>
                <a:latin typeface="Cambria Math" panose="02040503050406030204" pitchFamily="18" charset="0"/>
                <a:ea typeface="Cambria Math" panose="02040503050406030204" pitchFamily="18" charset="0"/>
                <a:cs typeface="Arial"/>
              </a:rPr>
              <a:t>Color vision is the function of the cones. There are three types of cones in our eyes; red, green and blue. Relative lack or deficiency of one, two or all of them will lead to a defect in color vision. </a:t>
            </a:r>
            <a:endParaRPr lang="en-US" sz="2000" dirty="0" smtClean="0">
              <a:solidFill>
                <a:schemeClr val="tx2"/>
              </a:solidFill>
              <a:latin typeface="Cambria Math" panose="02040503050406030204" pitchFamily="18" charset="0"/>
              <a:ea typeface="Cambria Math" panose="02040503050406030204" pitchFamily="18" charset="0"/>
              <a:cs typeface="Arial"/>
            </a:endParaRPr>
          </a:p>
          <a:p>
            <a:pPr marL="0" indent="0" algn="just">
              <a:spcAft>
                <a:spcPts val="1000"/>
              </a:spcAft>
              <a:buNone/>
            </a:pPr>
            <a:endParaRPr lang="en-US" sz="2400" dirty="0">
              <a:latin typeface="Cambria Math" panose="02040503050406030204" pitchFamily="18" charset="0"/>
              <a:ea typeface="Cambria Math" panose="02040503050406030204" pitchFamily="18" charset="0"/>
              <a:cs typeface="Arial"/>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194" y="2132856"/>
            <a:ext cx="473075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924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latin typeface="Cambria Math" panose="02040503050406030204" pitchFamily="18" charset="0"/>
                <a:ea typeface="Cambria Math" panose="02040503050406030204" pitchFamily="18" charset="0"/>
              </a:rPr>
              <a:t>Procedure</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124744"/>
            <a:ext cx="8229600" cy="4525963"/>
          </a:xfrm>
        </p:spPr>
        <p:txBody>
          <a:bodyPr>
            <a:normAutofit/>
          </a:bodyPr>
          <a:lstStyle/>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Select the eye for testing and close or cover the other eye.</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Ask the subject to read the numbers showing in several colored </a:t>
            </a:r>
            <a:r>
              <a:rPr lang="en-US" sz="2000" dirty="0">
                <a:solidFill>
                  <a:srgbClr val="FF0000"/>
                </a:solidFill>
                <a:latin typeface="Cambria Math" panose="02040503050406030204" pitchFamily="18" charset="0"/>
                <a:ea typeface="Cambria Math" panose="02040503050406030204" pitchFamily="18" charset="0"/>
                <a:cs typeface="Arial"/>
              </a:rPr>
              <a:t>Ishihara’s plates </a:t>
            </a:r>
            <a:r>
              <a:rPr lang="en-US" sz="2000" dirty="0">
                <a:solidFill>
                  <a:schemeClr val="tx2"/>
                </a:solidFill>
                <a:latin typeface="Cambria Math" panose="02040503050406030204" pitchFamily="18" charset="0"/>
                <a:ea typeface="Cambria Math" panose="02040503050406030204" pitchFamily="18" charset="0"/>
                <a:cs typeface="Arial"/>
              </a:rPr>
              <a:t>or trace the zigzag pathway given in some plates.</a:t>
            </a:r>
          </a:p>
          <a:p>
            <a:pPr lvl="0" algn="just">
              <a:lnSpc>
                <a:spcPct val="120000"/>
              </a:lnSpc>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Note if the subject has difficulty or fails to read the number or trace the path correctly in a plate and then refer to the key given for that plate to decide which type of color blindness he is having.</a:t>
            </a:r>
          </a:p>
          <a:p>
            <a:pPr lvl="0" algn="just">
              <a:lnSpc>
                <a:spcPct val="120000"/>
              </a:lnSpc>
              <a:spcAft>
                <a:spcPts val="1000"/>
              </a:spcAft>
              <a:buFont typeface="Symbol"/>
              <a:buChar char=""/>
            </a:pPr>
            <a:r>
              <a:rPr lang="en-US" sz="2000" dirty="0">
                <a:solidFill>
                  <a:schemeClr val="tx2"/>
                </a:solidFill>
                <a:latin typeface="Cambria Math" panose="02040503050406030204" pitchFamily="18" charset="0"/>
                <a:ea typeface="Cambria Math" panose="02040503050406030204" pitchFamily="18" charset="0"/>
                <a:cs typeface="Arial"/>
              </a:rPr>
              <a:t>Repeat the same procedure for the other eye.</a:t>
            </a:r>
          </a:p>
          <a:p>
            <a:pPr marL="0" indent="0">
              <a:buNone/>
            </a:pPr>
            <a:endParaRPr lang="en-US" dirty="0"/>
          </a:p>
        </p:txBody>
      </p:sp>
    </p:spTree>
    <p:extLst>
      <p:ext uri="{BB962C8B-B14F-4D97-AF65-F5344CB8AC3E}">
        <p14:creationId xmlns:p14="http://schemas.microsoft.com/office/powerpoint/2010/main" val="3453363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8447305"/>
              </p:ext>
            </p:extLst>
          </p:nvPr>
        </p:nvGraphicFramePr>
        <p:xfrm>
          <a:off x="457200" y="980728"/>
          <a:ext cx="8229599" cy="5256583"/>
        </p:xfrm>
        <a:graphic>
          <a:graphicData uri="http://schemas.openxmlformats.org/drawingml/2006/table">
            <a:tbl>
              <a:tblPr firstRow="1" firstCol="1" bandRow="1"/>
              <a:tblGrid>
                <a:gridCol w="2602632"/>
                <a:gridCol w="5626967"/>
              </a:tblGrid>
              <a:tr h="491269">
                <a:tc>
                  <a:txBody>
                    <a:bodyPr/>
                    <a:lstStyle/>
                    <a:p>
                      <a:pPr marL="0" marR="0" algn="ctr">
                        <a:lnSpc>
                          <a:spcPct val="115000"/>
                        </a:lnSpc>
                        <a:spcBef>
                          <a:spcPts val="0"/>
                        </a:spcBef>
                        <a:spcAft>
                          <a:spcPts val="0"/>
                        </a:spcAft>
                      </a:pPr>
                      <a:r>
                        <a:rPr lang="en-US" sz="1400" b="1" dirty="0">
                          <a:solidFill>
                            <a:schemeClr val="bg1"/>
                          </a:solidFill>
                          <a:effectLst/>
                          <a:latin typeface="Cambria Math" panose="02040503050406030204" pitchFamily="18" charset="0"/>
                          <a:ea typeface="Cambria Math" panose="02040503050406030204" pitchFamily="18" charset="0"/>
                          <a:cs typeface="Calibri" panose="020F0502020204030204" pitchFamily="34" charset="0"/>
                        </a:rPr>
                        <a:t>TYPE OF COLOR BLINDNESS</a:t>
                      </a:r>
                      <a:endParaRPr lang="en-US" sz="1400" dirty="0">
                        <a:solidFill>
                          <a:schemeClr val="bg1"/>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Cambria Math" panose="02040503050406030204" pitchFamily="18" charset="0"/>
                          <a:ea typeface="Cambria Math" panose="02040503050406030204" pitchFamily="18" charset="0"/>
                          <a:cs typeface="Calibri" panose="020F0502020204030204" pitchFamily="34" charset="0"/>
                        </a:rPr>
                        <a:t>DEFINITION &amp; PATHOLOGY</a:t>
                      </a:r>
                      <a:endParaRPr lang="en-US" sz="1400" dirty="0">
                        <a:solidFill>
                          <a:schemeClr val="bg1"/>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tr>
              <a:tr h="882407">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PROTANOPIA</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(RED BLINDNESS)</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chemeClr val="accent1">
                        <a:lumMod val="60000"/>
                        <a:lumOff val="40000"/>
                      </a:schemeClr>
                    </a:solidFill>
                  </a:tcPr>
                </a:tc>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A form of colorblindness characterized by defective perception of red and confusion of red with green or bluish green due to the complete absence of red cones.</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r>
              <a:tr h="829213">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DEUTERANOPIA </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(GREEN BLINDNESS)</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A form of colorblindness characterized by insensitivity to green, moderately affecting red–green hue discrimination due to the complete absence of green cones.</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829213">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TRITANOPIA</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(BLUE BLINDNESS)</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A very rare visual defect characterized by the inability to differentiate between blue and yellow due to the</a:t>
                      </a:r>
                      <a:r>
                        <a:rPr lang="en-US" sz="1200" b="1"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rPr>
                        <a:t> complete absence of blue cones.</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r>
              <a:tr h="617998">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PROTANOMALY</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A type of </a:t>
                      </a:r>
                      <a:r>
                        <a:rPr lang="en-US" sz="1200" b="1" u="none" strike="noStrike"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hlinkClick r:id="rId2"/>
                        </a:rPr>
                        <a:t>anomalous trichromatic vision</a:t>
                      </a:r>
                      <a:r>
                        <a:rPr lang="en-US" sz="1200" b="1" u="none"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 </a:t>
                      </a: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with defective perception of red due to less sensitivity of red cones.</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829213">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DEUTERANOMALY</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A type of </a:t>
                      </a:r>
                      <a:r>
                        <a:rPr lang="en-US" sz="1200" b="1" u="sng"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anomalous trichromatic vision </a:t>
                      </a: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in which the green cones have decreased sensitivity, mildly affecting red–green hue discrimination.</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r>
              <a:tr h="777270">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TRITANOMALY</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A rare type of </a:t>
                      </a:r>
                      <a:r>
                        <a:rPr lang="en-US" sz="1200" b="1" u="none" strike="noStrike"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hlinkClick r:id="rId2"/>
                        </a:rPr>
                        <a:t>anomalous trichromatic vision</a:t>
                      </a:r>
                      <a:r>
                        <a:rPr lang="en-US" sz="1200" b="1" u="none"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 </a:t>
                      </a:r>
                      <a:r>
                        <a:rPr lang="en-US" sz="1200" b="1" dirty="0">
                          <a:solidFill>
                            <a:schemeClr val="tx2"/>
                          </a:solidFill>
                          <a:effectLst/>
                          <a:latin typeface="Cambria Math" panose="02040503050406030204" pitchFamily="18" charset="0"/>
                          <a:ea typeface="Cambria Math" panose="02040503050406030204" pitchFamily="18" charset="0"/>
                          <a:cs typeface="Calibri" panose="020F0502020204030204" pitchFamily="34" charset="0"/>
                        </a:rPr>
                        <a:t>in which the blue cones have decreased sensitivity, affecting blue–yellow hue discrimination.</a:t>
                      </a:r>
                      <a:endParaRPr lang="en-US" sz="1200" dirty="0">
                        <a:solidFill>
                          <a:schemeClr val="tx2"/>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239141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76872"/>
            <a:ext cx="8229600" cy="1143000"/>
          </a:xfrm>
        </p:spPr>
        <p:txBody>
          <a:bodyPr>
            <a:normAutofit/>
          </a:bodyPr>
          <a:lstStyle/>
          <a:p>
            <a:r>
              <a:rPr lang="en-US" sz="5400" b="1" dirty="0" smtClean="0">
                <a:solidFill>
                  <a:srgbClr val="FF0000"/>
                </a:solidFill>
                <a:latin typeface="Cambria Math" panose="02040503050406030204" pitchFamily="18" charset="0"/>
                <a:ea typeface="Cambria Math" panose="02040503050406030204" pitchFamily="18" charset="0"/>
              </a:rPr>
              <a:t>Thank You</a:t>
            </a:r>
            <a:endParaRPr lang="en-US" sz="5400" b="1" dirty="0">
              <a:solidFill>
                <a:srgbClr val="FF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9815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850106"/>
          </a:xfrm>
        </p:spPr>
        <p:txBody>
          <a:bodyPr>
            <a:normAutofit/>
          </a:bodyPr>
          <a:lstStyle/>
          <a:p>
            <a:pPr algn="l"/>
            <a:r>
              <a:rPr lang="en-US" sz="2800" b="1" dirty="0" smtClean="0">
                <a:solidFill>
                  <a:srgbClr val="FF0000"/>
                </a:solidFill>
                <a:latin typeface="Cambria Math" panose="02040503050406030204" pitchFamily="18" charset="0"/>
                <a:ea typeface="Cambria Math" panose="02040503050406030204" pitchFamily="18" charset="0"/>
              </a:rPr>
              <a:t>Testing far vision</a:t>
            </a:r>
            <a:endParaRPr lang="en-US" sz="28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1268760"/>
            <a:ext cx="8229600" cy="4857403"/>
          </a:xfrm>
        </p:spPr>
        <p:txBody>
          <a:bodyPr>
            <a:normAutofit/>
          </a:bodyPr>
          <a:lstStyle/>
          <a:p>
            <a:pPr marL="0" lvl="0" indent="0" algn="just">
              <a:lnSpc>
                <a:spcPct val="150000"/>
              </a:lnSpc>
              <a:buNone/>
            </a:pPr>
            <a:r>
              <a:rPr lang="en-US" sz="2400" dirty="0">
                <a:solidFill>
                  <a:srgbClr val="FF0000"/>
                </a:solidFill>
                <a:latin typeface="Cambria Math" panose="02040503050406030204" pitchFamily="18" charset="0"/>
                <a:ea typeface="Cambria Math" panose="02040503050406030204" pitchFamily="18" charset="0"/>
                <a:cs typeface="Arial"/>
              </a:rPr>
              <a:t>Procedure</a:t>
            </a:r>
          </a:p>
          <a:p>
            <a:pPr lvl="0" algn="just">
              <a:buFont typeface="Symbol"/>
              <a:buChar char=""/>
            </a:pPr>
            <a:r>
              <a:rPr lang="en-US" sz="2400" dirty="0">
                <a:solidFill>
                  <a:schemeClr val="tx2"/>
                </a:solidFill>
                <a:latin typeface="Cambria Math" panose="02040503050406030204" pitchFamily="18" charset="0"/>
                <a:ea typeface="Cambria Math" panose="02040503050406030204" pitchFamily="18" charset="0"/>
                <a:cs typeface="Arial"/>
              </a:rPr>
              <a:t>Ask the subject to stand about 6-meter (20-feet) away from the </a:t>
            </a:r>
            <a:r>
              <a:rPr lang="en-US" sz="2400" dirty="0">
                <a:solidFill>
                  <a:srgbClr val="FF0000"/>
                </a:solidFill>
                <a:latin typeface="Cambria Math" panose="02040503050406030204" pitchFamily="18" charset="0"/>
                <a:ea typeface="Cambria Math" panose="02040503050406030204" pitchFamily="18" charset="0"/>
                <a:cs typeface="Arial"/>
              </a:rPr>
              <a:t>Snellen’s chart</a:t>
            </a:r>
            <a:r>
              <a:rPr lang="en-US" sz="2400" dirty="0">
                <a:solidFill>
                  <a:schemeClr val="tx2"/>
                </a:solidFill>
                <a:latin typeface="Cambria Math" panose="02040503050406030204" pitchFamily="18" charset="0"/>
                <a:ea typeface="Cambria Math" panose="02040503050406030204" pitchFamily="18" charset="0"/>
                <a:cs typeface="Arial"/>
              </a:rPr>
              <a:t>. This distance is referred to as “d”.</a:t>
            </a:r>
          </a:p>
          <a:p>
            <a:pPr lvl="0" algn="just">
              <a:buFont typeface="Symbol"/>
              <a:buChar char=""/>
            </a:pPr>
            <a:r>
              <a:rPr lang="en-US" sz="2400" dirty="0">
                <a:solidFill>
                  <a:schemeClr val="tx2"/>
                </a:solidFill>
                <a:latin typeface="Cambria Math" panose="02040503050406030204" pitchFamily="18" charset="0"/>
                <a:ea typeface="Cambria Math" panose="02040503050406030204" pitchFamily="18" charset="0"/>
                <a:cs typeface="Arial"/>
              </a:rPr>
              <a:t>Keep wearing eye glasses if they are for distant vision.</a:t>
            </a:r>
          </a:p>
          <a:p>
            <a:pPr lvl="0" algn="just">
              <a:buFont typeface="Symbol"/>
              <a:buChar char=""/>
            </a:pPr>
            <a:r>
              <a:rPr lang="en-US" sz="2400" dirty="0">
                <a:solidFill>
                  <a:schemeClr val="tx2"/>
                </a:solidFill>
                <a:latin typeface="Cambria Math" panose="02040503050406030204" pitchFamily="18" charset="0"/>
                <a:ea typeface="Cambria Math" panose="02040503050406030204" pitchFamily="18" charset="0"/>
                <a:cs typeface="Arial"/>
              </a:rPr>
              <a:t>Cover one of his eyes with an eye patch.</a:t>
            </a:r>
          </a:p>
          <a:p>
            <a:pPr lvl="0" algn="just">
              <a:buFont typeface="Symbol"/>
              <a:buChar char=""/>
            </a:pPr>
            <a:r>
              <a:rPr lang="en-US" sz="2400" dirty="0">
                <a:solidFill>
                  <a:schemeClr val="tx2"/>
                </a:solidFill>
                <a:latin typeface="Cambria Math" panose="02040503050406030204" pitchFamily="18" charset="0"/>
                <a:ea typeface="Cambria Math" panose="02040503050406030204" pitchFamily="18" charset="0"/>
                <a:cs typeface="Arial"/>
              </a:rPr>
              <a:t>Ask him to read the chart from the other eye and find out the smallest letters he could read.</a:t>
            </a:r>
          </a:p>
          <a:p>
            <a:pPr lvl="0" algn="just">
              <a:buFont typeface="Symbol"/>
              <a:buChar char=""/>
            </a:pPr>
            <a:r>
              <a:rPr lang="en-US" sz="2400" dirty="0">
                <a:solidFill>
                  <a:schemeClr val="tx2"/>
                </a:solidFill>
                <a:latin typeface="Cambria Math" panose="02040503050406030204" pitchFamily="18" charset="0"/>
                <a:ea typeface="Cambria Math" panose="02040503050406030204" pitchFamily="18" charset="0"/>
                <a:cs typeface="Arial"/>
              </a:rPr>
              <a:t>Note the distance written below the last line he is able to read fully. This distance is referred to as “D”.</a:t>
            </a:r>
          </a:p>
          <a:p>
            <a:pPr lvl="0" algn="just">
              <a:spcAft>
                <a:spcPts val="1000"/>
              </a:spcAft>
              <a:buFont typeface="Symbol"/>
              <a:buChar char=""/>
            </a:pPr>
            <a:r>
              <a:rPr lang="en-US" sz="2400" dirty="0">
                <a:solidFill>
                  <a:schemeClr val="tx2"/>
                </a:solidFill>
                <a:latin typeface="Cambria Math" panose="02040503050406030204" pitchFamily="18" charset="0"/>
                <a:ea typeface="Cambria Math" panose="02040503050406030204" pitchFamily="18" charset="0"/>
                <a:cs typeface="Arial"/>
              </a:rPr>
              <a:t>Repeat the same procedure for the other eye.</a:t>
            </a:r>
          </a:p>
          <a:p>
            <a:pPr marL="0" indent="0">
              <a:buNone/>
            </a:pPr>
            <a:endParaRPr lang="en-US" dirty="0"/>
          </a:p>
        </p:txBody>
      </p:sp>
    </p:spTree>
    <p:extLst>
      <p:ext uri="{BB962C8B-B14F-4D97-AF65-F5344CB8AC3E}">
        <p14:creationId xmlns:p14="http://schemas.microsoft.com/office/powerpoint/2010/main" val="4104646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Cambria Math" panose="02040503050406030204" pitchFamily="18" charset="0"/>
                <a:ea typeface="Cambria Math" panose="02040503050406030204" pitchFamily="18" charset="0"/>
                <a:cs typeface="Arial"/>
              </a:rPr>
              <a:t>Snellen’s chart</a:t>
            </a:r>
            <a:endParaRPr lang="en-US" sz="3200" b="1"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5672" y="1600200"/>
            <a:ext cx="28926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22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67544" y="1556792"/>
                <a:ext cx="8280920" cy="4628255"/>
              </a:xfrm>
              <a:prstGeom prst="rect">
                <a:avLst/>
              </a:prstGeom>
            </p:spPr>
            <p:txBody>
              <a:bodyPr wrap="square">
                <a:spAutoFit/>
              </a:bodyPr>
              <a:lstStyle/>
              <a:p>
                <a:pPr algn="just">
                  <a:spcAft>
                    <a:spcPts val="1000"/>
                  </a:spcAft>
                </a:pPr>
                <a:r>
                  <a:rPr lang="en-US" sz="2400" dirty="0" smtClean="0">
                    <a:solidFill>
                      <a:schemeClr val="tx2"/>
                    </a:solidFill>
                    <a:effectLst/>
                    <a:latin typeface="Cambria Math" panose="02040503050406030204" pitchFamily="18" charset="0"/>
                    <a:ea typeface="Cambria Math" panose="02040503050406030204" pitchFamily="18" charset="0"/>
                    <a:cs typeface="Arial"/>
                  </a:rPr>
                  <a:t>d = the distance from where the subject is reading the chart.</a:t>
                </a:r>
              </a:p>
              <a:p>
                <a:pPr algn="just">
                  <a:spcAft>
                    <a:spcPts val="1000"/>
                  </a:spcAft>
                </a:pPr>
                <a:r>
                  <a:rPr lang="en-US" sz="2400" dirty="0">
                    <a:solidFill>
                      <a:schemeClr val="tx2"/>
                    </a:solidFill>
                    <a:effectLst/>
                    <a:latin typeface="Cambria Math" panose="02040503050406030204" pitchFamily="18" charset="0"/>
                    <a:ea typeface="Cambria Math" panose="02040503050406030204" pitchFamily="18" charset="0"/>
                    <a:cs typeface="Arial"/>
                  </a:rPr>
                  <a:t>D = the distance from which a normal subject can read that line.</a:t>
                </a:r>
              </a:p>
              <a:p>
                <a:pPr algn="just">
                  <a:spcAft>
                    <a:spcPts val="1000"/>
                  </a:spcAft>
                </a:pPr>
                <a14:m>
                  <m:oMathPara xmlns:m="http://schemas.openxmlformats.org/officeDocument/2006/math">
                    <m:oMathParaPr>
                      <m:jc m:val="centerGroup"/>
                    </m:oMathParaPr>
                    <m:oMath xmlns:m="http://schemas.openxmlformats.org/officeDocument/2006/math">
                      <m:r>
                        <m:rPr>
                          <m:sty m:val="p"/>
                        </m:rPr>
                        <a:rPr lang="en-US" sz="2400">
                          <a:solidFill>
                            <a:schemeClr val="tx2"/>
                          </a:solidFill>
                          <a:effectLst/>
                          <a:latin typeface="Cambria Math" panose="02040503050406030204" pitchFamily="18" charset="0"/>
                          <a:ea typeface="Cambria Math" panose="02040503050406030204" pitchFamily="18" charset="0"/>
                          <a:cs typeface="Arial"/>
                        </a:rPr>
                        <m:t>Visual</m:t>
                      </m:r>
                      <m:r>
                        <a:rPr lang="en-US" sz="2400">
                          <a:solidFill>
                            <a:schemeClr val="tx2"/>
                          </a:solidFill>
                          <a:effectLst/>
                          <a:latin typeface="Cambria Math" panose="02040503050406030204" pitchFamily="18" charset="0"/>
                          <a:ea typeface="Cambria Math" panose="02040503050406030204" pitchFamily="18" charset="0"/>
                          <a:cs typeface="Arial"/>
                        </a:rPr>
                        <m:t> </m:t>
                      </m:r>
                      <m:r>
                        <m:rPr>
                          <m:sty m:val="p"/>
                        </m:rPr>
                        <a:rPr lang="en-US" sz="2400">
                          <a:solidFill>
                            <a:schemeClr val="tx2"/>
                          </a:solidFill>
                          <a:effectLst/>
                          <a:latin typeface="Cambria Math" panose="02040503050406030204" pitchFamily="18" charset="0"/>
                          <a:ea typeface="Cambria Math" panose="02040503050406030204" pitchFamily="18" charset="0"/>
                          <a:cs typeface="Arial"/>
                        </a:rPr>
                        <m:t>Acuity</m:t>
                      </m:r>
                      <m:r>
                        <a:rPr lang="en-US" sz="2400">
                          <a:solidFill>
                            <a:schemeClr val="tx2"/>
                          </a:solidFill>
                          <a:effectLst/>
                          <a:latin typeface="Cambria Math" panose="02040503050406030204" pitchFamily="18" charset="0"/>
                          <a:ea typeface="Cambria Math" panose="02040503050406030204" pitchFamily="18" charset="0"/>
                          <a:cs typeface="Arial"/>
                        </a:rPr>
                        <m:t> (</m:t>
                      </m:r>
                      <m:r>
                        <m:rPr>
                          <m:sty m:val="p"/>
                        </m:rPr>
                        <a:rPr lang="en-US" sz="2400">
                          <a:solidFill>
                            <a:schemeClr val="tx2"/>
                          </a:solidFill>
                          <a:effectLst/>
                          <a:latin typeface="Cambria Math" panose="02040503050406030204" pitchFamily="18" charset="0"/>
                          <a:ea typeface="Cambria Math" panose="02040503050406030204" pitchFamily="18" charset="0"/>
                          <a:cs typeface="Arial"/>
                        </a:rPr>
                        <m:t>VA</m:t>
                      </m:r>
                      <m:r>
                        <a:rPr lang="en-US" sz="2400">
                          <a:solidFill>
                            <a:schemeClr val="tx2"/>
                          </a:solidFill>
                          <a:effectLst/>
                          <a:latin typeface="Cambria Math" panose="02040503050406030204" pitchFamily="18" charset="0"/>
                          <a:ea typeface="Cambria Math" panose="02040503050406030204" pitchFamily="18" charset="0"/>
                          <a:cs typeface="Arial"/>
                        </a:rPr>
                        <m:t>) =</m:t>
                      </m:r>
                      <m:f>
                        <m:fPr>
                          <m:ctrlPr>
                            <a:rPr lang="en-US" sz="2400" i="1">
                              <a:solidFill>
                                <a:schemeClr val="tx2"/>
                              </a:solidFill>
                              <a:effectLst/>
                              <a:latin typeface="Cambria Math" panose="02040503050406030204" pitchFamily="18" charset="0"/>
                              <a:ea typeface="Cambria Math" panose="02040503050406030204" pitchFamily="18" charset="0"/>
                              <a:cs typeface="Arial"/>
                            </a:rPr>
                          </m:ctrlPr>
                        </m:fPr>
                        <m:num>
                          <m:r>
                            <a:rPr lang="en-US" sz="2400">
                              <a:solidFill>
                                <a:schemeClr val="tx2"/>
                              </a:solidFill>
                              <a:effectLst/>
                              <a:latin typeface="Cambria Math" panose="02040503050406030204" pitchFamily="18" charset="0"/>
                              <a:ea typeface="Cambria Math" panose="02040503050406030204" pitchFamily="18" charset="0"/>
                              <a:cs typeface="Arial"/>
                            </a:rPr>
                            <m:t>6</m:t>
                          </m:r>
                        </m:num>
                        <m:den>
                          <m:r>
                            <a:rPr lang="en-US" sz="2400">
                              <a:solidFill>
                                <a:schemeClr val="tx2"/>
                              </a:solidFill>
                              <a:effectLst/>
                              <a:latin typeface="Cambria Math" panose="02040503050406030204" pitchFamily="18" charset="0"/>
                              <a:ea typeface="Cambria Math" panose="02040503050406030204" pitchFamily="18" charset="0"/>
                              <a:cs typeface="Arial"/>
                            </a:rPr>
                            <m:t>9</m:t>
                          </m:r>
                        </m:den>
                      </m:f>
                    </m:oMath>
                  </m:oMathPara>
                </a14:m>
                <a:endParaRPr lang="en-US" sz="2400" dirty="0">
                  <a:solidFill>
                    <a:schemeClr val="tx2"/>
                  </a:solidFill>
                  <a:effectLst/>
                  <a:latin typeface="Cambria Math" panose="02040503050406030204" pitchFamily="18" charset="0"/>
                  <a:ea typeface="Cambria Math" panose="02040503050406030204" pitchFamily="18" charset="0"/>
                  <a:cs typeface="Arial"/>
                </a:endParaRPr>
              </a:p>
              <a:p>
                <a:pPr algn="just">
                  <a:spcAft>
                    <a:spcPts val="1000"/>
                  </a:spcAft>
                </a:pPr>
                <a:r>
                  <a:rPr lang="en-US" sz="2400" dirty="0" smtClean="0">
                    <a:solidFill>
                      <a:schemeClr val="tx2"/>
                    </a:solidFill>
                    <a:effectLst/>
                    <a:latin typeface="Cambria Math" panose="02040503050406030204" pitchFamily="18" charset="0"/>
                    <a:ea typeface="Cambria Math" panose="02040503050406030204" pitchFamily="18" charset="0"/>
                    <a:cs typeface="Arial"/>
                  </a:rPr>
                  <a:t>It </a:t>
                </a:r>
                <a:r>
                  <a:rPr lang="en-US" sz="2400" dirty="0">
                    <a:solidFill>
                      <a:schemeClr val="tx2"/>
                    </a:solidFill>
                    <a:effectLst/>
                    <a:latin typeface="Cambria Math" panose="02040503050406030204" pitchFamily="18" charset="0"/>
                    <a:ea typeface="Cambria Math" panose="02040503050406030204" pitchFamily="18" charset="0"/>
                    <a:cs typeface="Arial"/>
                  </a:rPr>
                  <a:t>means that the subject is able to read from 6 meters only which a normal person can read from 9 meters, so his visual acuity for the far vision is disturbed. Normal Visual Acuity for far vision is 6/6 (in meters) or 20/20 (in feet</a:t>
                </a:r>
                <a:r>
                  <a:rPr lang="en-US" sz="2400" dirty="0" smtClean="0">
                    <a:solidFill>
                      <a:schemeClr val="tx2"/>
                    </a:solidFill>
                    <a:effectLst/>
                    <a:latin typeface="Cambria Math" panose="02040503050406030204" pitchFamily="18" charset="0"/>
                    <a:ea typeface="Cambria Math" panose="02040503050406030204" pitchFamily="18" charset="0"/>
                    <a:cs typeface="Arial"/>
                  </a:rPr>
                  <a:t>).</a:t>
                </a:r>
              </a:p>
              <a:p>
                <a:pPr algn="just">
                  <a:spcAft>
                    <a:spcPts val="1000"/>
                  </a:spcAft>
                </a:pPr>
                <a:endParaRPr lang="en-US" sz="2000" dirty="0">
                  <a:latin typeface="Cambria Math" panose="02040503050406030204" pitchFamily="18" charset="0"/>
                  <a:ea typeface="Cambria Math" panose="02040503050406030204" pitchFamily="18" charset="0"/>
                  <a:cs typeface="Arial"/>
                </a:endParaRPr>
              </a:p>
              <a:p>
                <a:pPr algn="just">
                  <a:spcAft>
                    <a:spcPts val="1000"/>
                  </a:spcAft>
                </a:pPr>
                <a:endParaRPr lang="en-US" sz="2000" dirty="0">
                  <a:effectLst/>
                  <a:latin typeface="Cambria Math" panose="02040503050406030204" pitchFamily="18" charset="0"/>
                  <a:ea typeface="Cambria Math" panose="02040503050406030204" pitchFamily="18" charset="0"/>
                  <a:cs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467544" y="1556792"/>
                <a:ext cx="8280920" cy="4628255"/>
              </a:xfrm>
              <a:prstGeom prst="rect">
                <a:avLst/>
              </a:prstGeom>
              <a:blipFill rotWithShape="1">
                <a:blip r:embed="rId2"/>
                <a:stretch>
                  <a:fillRect l="-1178" t="-1053" r="-1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21585" y="620687"/>
                <a:ext cx="3572838" cy="7914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cs typeface="Arial"/>
                        </a:rPr>
                        <m:t>𝐕𝐢𝐬𝐮𝐚𝐥</m:t>
                      </m:r>
                      <m:r>
                        <a:rPr lang="en-US" sz="2400" b="1" smtClean="0">
                          <a:solidFill>
                            <a:srgbClr val="FF0000"/>
                          </a:solidFill>
                          <a:latin typeface="Cambria Math" panose="02040503050406030204" pitchFamily="18" charset="0"/>
                          <a:ea typeface="Cambria Math" panose="02040503050406030204" pitchFamily="18" charset="0"/>
                          <a:cs typeface="Arial"/>
                        </a:rPr>
                        <m:t> </m:t>
                      </m:r>
                      <m:r>
                        <a:rPr lang="en-US" sz="2400" b="1" i="1" smtClean="0">
                          <a:solidFill>
                            <a:srgbClr val="FF0000"/>
                          </a:solidFill>
                          <a:latin typeface="Cambria Math" panose="02040503050406030204" pitchFamily="18" charset="0"/>
                          <a:ea typeface="Cambria Math" panose="02040503050406030204" pitchFamily="18" charset="0"/>
                          <a:cs typeface="Arial"/>
                        </a:rPr>
                        <m:t>𝐀𝐜𝐮𝐢𝐭𝐲</m:t>
                      </m:r>
                      <m:r>
                        <a:rPr lang="en-US" sz="2400" b="1" smtClean="0">
                          <a:solidFill>
                            <a:srgbClr val="FF0000"/>
                          </a:solidFill>
                          <a:latin typeface="Cambria Math" panose="02040503050406030204" pitchFamily="18" charset="0"/>
                          <a:ea typeface="Cambria Math" panose="02040503050406030204" pitchFamily="18" charset="0"/>
                          <a:cs typeface="Arial"/>
                        </a:rPr>
                        <m:t> (</m:t>
                      </m:r>
                      <m:r>
                        <a:rPr lang="en-US" sz="2400" b="1" i="1" smtClean="0">
                          <a:solidFill>
                            <a:srgbClr val="FF0000"/>
                          </a:solidFill>
                          <a:latin typeface="Cambria Math" panose="02040503050406030204" pitchFamily="18" charset="0"/>
                          <a:ea typeface="Cambria Math" panose="02040503050406030204" pitchFamily="18" charset="0"/>
                          <a:cs typeface="Arial"/>
                        </a:rPr>
                        <m:t>𝐕𝐀</m:t>
                      </m:r>
                      <m:r>
                        <a:rPr lang="en-US" sz="2400" b="1" smtClean="0">
                          <a:solidFill>
                            <a:srgbClr val="FF0000"/>
                          </a:solidFill>
                          <a:latin typeface="Cambria Math" panose="02040503050406030204" pitchFamily="18" charset="0"/>
                          <a:ea typeface="Cambria Math" panose="02040503050406030204" pitchFamily="18" charset="0"/>
                          <a:cs typeface="Arial"/>
                        </a:rPr>
                        <m:t>) =</m:t>
                      </m:r>
                      <m:f>
                        <m:fPr>
                          <m:ctrlPr>
                            <a:rPr lang="en-US" sz="2400" b="1" i="1">
                              <a:solidFill>
                                <a:srgbClr val="FF0000"/>
                              </a:solidFill>
                              <a:latin typeface="Cambria Math" panose="02040503050406030204" pitchFamily="18" charset="0"/>
                              <a:ea typeface="Cambria Math" panose="02040503050406030204" pitchFamily="18" charset="0"/>
                              <a:cs typeface="Arial"/>
                            </a:rPr>
                          </m:ctrlPr>
                        </m:fPr>
                        <m:num>
                          <m:r>
                            <a:rPr lang="en-US" sz="2400" b="1" i="0" smtClean="0">
                              <a:solidFill>
                                <a:srgbClr val="FF0000"/>
                              </a:solidFill>
                              <a:latin typeface="Cambria Math"/>
                              <a:ea typeface="Cambria Math" panose="02040503050406030204" pitchFamily="18" charset="0"/>
                              <a:cs typeface="Arial"/>
                            </a:rPr>
                            <m:t>𝐝</m:t>
                          </m:r>
                        </m:num>
                        <m:den>
                          <m:r>
                            <a:rPr lang="en-US" sz="2400" b="1" i="0" smtClean="0">
                              <a:solidFill>
                                <a:srgbClr val="FF0000"/>
                              </a:solidFill>
                              <a:latin typeface="Cambria Math"/>
                              <a:ea typeface="Cambria Math" panose="02040503050406030204" pitchFamily="18" charset="0"/>
                              <a:cs typeface="Arial"/>
                            </a:rPr>
                            <m:t>𝐃</m:t>
                          </m:r>
                        </m:den>
                      </m:f>
                    </m:oMath>
                  </m:oMathPara>
                </a14:m>
                <a:endParaRPr lang="en-US" sz="24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821585" y="620687"/>
                <a:ext cx="3572838" cy="79143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623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Refractive error</a:t>
            </a:r>
            <a:endParaRPr lang="en-US" sz="3200"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lgn="just">
              <a:lnSpc>
                <a:spcPct val="120000"/>
              </a:lnSpc>
              <a:spcAft>
                <a:spcPts val="1000"/>
              </a:spcAft>
              <a:buNone/>
            </a:pPr>
            <a:r>
              <a:rPr lang="en-US" sz="2900" b="1" dirty="0" smtClean="0">
                <a:solidFill>
                  <a:srgbClr val="FF0000"/>
                </a:solidFill>
                <a:effectLst/>
                <a:latin typeface="Cambria Math" panose="02040503050406030204" pitchFamily="18" charset="0"/>
                <a:ea typeface="Cambria Math" panose="02040503050406030204" pitchFamily="18" charset="0"/>
                <a:cs typeface="Arial"/>
              </a:rPr>
              <a:t>Myopia</a:t>
            </a:r>
          </a:p>
          <a:p>
            <a:pPr marL="0" indent="0" algn="just">
              <a:lnSpc>
                <a:spcPct val="120000"/>
              </a:lnSpc>
              <a:spcAft>
                <a:spcPts val="1000"/>
              </a:spcAft>
              <a:buNone/>
            </a:pPr>
            <a:r>
              <a:rPr lang="en-US" sz="2900" dirty="0" smtClean="0">
                <a:solidFill>
                  <a:schemeClr val="tx2"/>
                </a:solidFill>
                <a:effectLst/>
                <a:latin typeface="Cambria Math" panose="02040503050406030204" pitchFamily="18" charset="0"/>
                <a:ea typeface="Cambria Math" panose="02040503050406030204" pitchFamily="18" charset="0"/>
                <a:cs typeface="Arial"/>
              </a:rPr>
              <a:t>Is a refractive error in which close objects are seen clearly, but the far objects appear blurred, that is why this condition is also called </a:t>
            </a:r>
            <a:r>
              <a:rPr lang="en-US" sz="2900" b="1" dirty="0" smtClean="0">
                <a:solidFill>
                  <a:schemeClr val="tx2"/>
                </a:solidFill>
                <a:effectLst/>
                <a:latin typeface="Cambria Math" panose="02040503050406030204" pitchFamily="18" charset="0"/>
                <a:ea typeface="Cambria Math" panose="02040503050406030204" pitchFamily="18" charset="0"/>
                <a:cs typeface="Arial"/>
              </a:rPr>
              <a:t>nearsightedness</a:t>
            </a:r>
            <a:r>
              <a:rPr lang="en-US" sz="2900" dirty="0" smtClean="0">
                <a:solidFill>
                  <a:schemeClr val="tx2"/>
                </a:solidFill>
                <a:effectLst/>
                <a:latin typeface="Cambria Math" panose="02040503050406030204" pitchFamily="18" charset="0"/>
                <a:ea typeface="Cambria Math" panose="02040503050406030204" pitchFamily="18" charset="0"/>
                <a:cs typeface="Arial"/>
              </a:rPr>
              <a:t>. It occurs if the eyeball is too long or the lens has too much curvature. As a result, the light entering the eye from a distant object isn’t focused exactly on the retina but focuses in front of it, so that distant object looks blurred. This refractive error can be corrected by applying </a:t>
            </a:r>
            <a:r>
              <a:rPr lang="en-US" sz="2900" b="1" dirty="0" smtClean="0">
                <a:solidFill>
                  <a:schemeClr val="tx2"/>
                </a:solidFill>
                <a:effectLst/>
                <a:latin typeface="Cambria Math" panose="02040503050406030204" pitchFamily="18" charset="0"/>
                <a:ea typeface="Cambria Math" panose="02040503050406030204" pitchFamily="18" charset="0"/>
                <a:cs typeface="Arial"/>
              </a:rPr>
              <a:t>concave (minus) lenses</a:t>
            </a:r>
            <a:r>
              <a:rPr lang="en-US" sz="2900" dirty="0" smtClean="0">
                <a:solidFill>
                  <a:schemeClr val="tx2"/>
                </a:solidFill>
                <a:effectLst/>
                <a:latin typeface="Cambria Math" panose="02040503050406030204" pitchFamily="18" charset="0"/>
                <a:ea typeface="Cambria Math" panose="02040503050406030204" pitchFamily="18" charset="0"/>
                <a:cs typeface="Arial"/>
              </a:rPr>
              <a:t> in front of the eyes or performing surgery to flatten cornea that will decrease the refractive ability of the cornea and the light rays from a far object will focus on the retina.</a:t>
            </a:r>
          </a:p>
          <a:p>
            <a:endParaRPr lang="en-US" dirty="0"/>
          </a:p>
        </p:txBody>
      </p:sp>
    </p:spTree>
    <p:extLst>
      <p:ext uri="{BB962C8B-B14F-4D97-AF65-F5344CB8AC3E}">
        <p14:creationId xmlns:p14="http://schemas.microsoft.com/office/powerpoint/2010/main" val="1540440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200" b="1" dirty="0" smtClean="0">
                <a:solidFill>
                  <a:srgbClr val="FF0000"/>
                </a:solidFill>
                <a:latin typeface="Cambria Math" panose="02040503050406030204" pitchFamily="18" charset="0"/>
                <a:ea typeface="Cambria Math" panose="02040503050406030204" pitchFamily="18" charset="0"/>
              </a:rPr>
              <a:t>Hypermetropia</a:t>
            </a:r>
            <a:endParaRPr lang="en-US" sz="2200" b="1" dirty="0">
              <a:solidFill>
                <a:srgbClr val="FF0000"/>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67544" y="1268760"/>
            <a:ext cx="8229600" cy="4525963"/>
          </a:xfrm>
        </p:spPr>
        <p:txBody>
          <a:bodyPr>
            <a:normAutofit/>
          </a:bodyPr>
          <a:lstStyle/>
          <a:p>
            <a:pPr marL="0" indent="0" algn="just">
              <a:lnSpc>
                <a:spcPct val="120000"/>
              </a:lnSpc>
              <a:spcAft>
                <a:spcPts val="1000"/>
              </a:spcAft>
              <a:buNone/>
            </a:pPr>
            <a:r>
              <a:rPr lang="en-US" sz="2000" dirty="0" smtClean="0">
                <a:solidFill>
                  <a:schemeClr val="tx2"/>
                </a:solidFill>
                <a:effectLst/>
                <a:latin typeface="Cambria Math" panose="02040503050406030204" pitchFamily="18" charset="0"/>
                <a:ea typeface="Cambria Math" panose="02040503050406030204" pitchFamily="18" charset="0"/>
                <a:cs typeface="Arial"/>
              </a:rPr>
              <a:t>If the eyeball is smaller or the lens is weak, the image from a near object is focused behind the retina, making the object look blurred. In these cases near vision is affected and the far vision remains intact, so this refractive error is known as </a:t>
            </a:r>
            <a:r>
              <a:rPr lang="en-US" sz="2000" b="1" dirty="0" smtClean="0">
                <a:solidFill>
                  <a:schemeClr val="tx2"/>
                </a:solidFill>
                <a:effectLst/>
                <a:latin typeface="Cambria Math" panose="02040503050406030204" pitchFamily="18" charset="0"/>
                <a:ea typeface="Cambria Math" panose="02040503050406030204" pitchFamily="18" charset="0"/>
                <a:cs typeface="Arial"/>
              </a:rPr>
              <a:t>farsightedness</a:t>
            </a:r>
            <a:r>
              <a:rPr lang="en-US" sz="2000" dirty="0" smtClean="0">
                <a:solidFill>
                  <a:schemeClr val="tx2"/>
                </a:solidFill>
                <a:effectLst/>
                <a:latin typeface="Cambria Math" panose="02040503050406030204" pitchFamily="18" charset="0"/>
                <a:ea typeface="Cambria Math" panose="02040503050406030204" pitchFamily="18" charset="0"/>
                <a:cs typeface="Arial"/>
              </a:rPr>
              <a:t> or in medical terms, hypermetropia. These patients need </a:t>
            </a:r>
            <a:r>
              <a:rPr lang="en-US" sz="2000" b="1" dirty="0" smtClean="0">
                <a:solidFill>
                  <a:schemeClr val="tx2"/>
                </a:solidFill>
                <a:effectLst/>
                <a:latin typeface="Cambria Math" panose="02040503050406030204" pitchFamily="18" charset="0"/>
                <a:ea typeface="Cambria Math" panose="02040503050406030204" pitchFamily="18" charset="0"/>
                <a:cs typeface="Arial"/>
              </a:rPr>
              <a:t>convex (plus) lenses</a:t>
            </a:r>
            <a:r>
              <a:rPr lang="en-US" sz="2000" dirty="0" smtClean="0">
                <a:solidFill>
                  <a:schemeClr val="tx2"/>
                </a:solidFill>
                <a:effectLst/>
                <a:latin typeface="Cambria Math" panose="02040503050406030204" pitchFamily="18" charset="0"/>
                <a:ea typeface="Cambria Math" panose="02040503050406030204" pitchFamily="18" charset="0"/>
                <a:cs typeface="Arial"/>
              </a:rPr>
              <a:t> in front of eye so that the light rays entering the eyes from any near object will focus exactly on the retina and the near objects can be seen clearly.</a:t>
            </a:r>
          </a:p>
          <a:p>
            <a:pPr marL="0" indent="0">
              <a:buNone/>
            </a:pPr>
            <a:endParaRPr lang="en-US" dirty="0"/>
          </a:p>
        </p:txBody>
      </p:sp>
    </p:spTree>
    <p:extLst>
      <p:ext uri="{BB962C8B-B14F-4D97-AF65-F5344CB8AC3E}">
        <p14:creationId xmlns:p14="http://schemas.microsoft.com/office/powerpoint/2010/main" val="1924713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597666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4581128"/>
            <a:ext cx="6912768" cy="646331"/>
          </a:xfrm>
          <a:prstGeom prst="rect">
            <a:avLst/>
          </a:prstGeom>
        </p:spPr>
        <p:txBody>
          <a:bodyPr wrap="square">
            <a:spAutoFit/>
          </a:bodyPr>
          <a:lstStyle/>
          <a:p>
            <a:pPr marL="800100" indent="-342900">
              <a:spcAft>
                <a:spcPts val="0"/>
              </a:spcAft>
              <a:buAutoNum type="alphaUcParenBoth"/>
            </a:pPr>
            <a:r>
              <a:rPr lang="en-GB" b="0" dirty="0" smtClean="0">
                <a:effectLst/>
                <a:latin typeface="Cambria Math" panose="02040503050406030204" pitchFamily="18" charset="0"/>
                <a:ea typeface="Cambria Math" panose="02040503050406030204" pitchFamily="18" charset="0"/>
                <a:cs typeface="Arial"/>
              </a:rPr>
              <a:t>A myopic eye with the image focusing in front of the retina. </a:t>
            </a:r>
          </a:p>
          <a:p>
            <a:pPr marL="457200">
              <a:spcAft>
                <a:spcPts val="0"/>
              </a:spcAft>
            </a:pPr>
            <a:r>
              <a:rPr lang="en-GB" b="0" dirty="0" smtClean="0">
                <a:effectLst/>
                <a:latin typeface="Cambria Math" panose="02040503050406030204" pitchFamily="18" charset="0"/>
                <a:ea typeface="Cambria Math" panose="02040503050406030204" pitchFamily="18" charset="0"/>
                <a:cs typeface="Arial"/>
              </a:rPr>
              <a:t>(B) A hyperopic eye with the image focusing behind the retina. </a:t>
            </a:r>
            <a:endParaRPr lang="en-US" b="1" dirty="0">
              <a:effectLst/>
              <a:latin typeface="Cambria Math" panose="02040503050406030204" pitchFamily="18" charset="0"/>
              <a:ea typeface="Cambria Math" panose="02040503050406030204" pitchFamily="18" charset="0"/>
              <a:cs typeface="Arial"/>
            </a:endParaRPr>
          </a:p>
        </p:txBody>
      </p:sp>
    </p:spTree>
    <p:extLst>
      <p:ext uri="{BB962C8B-B14F-4D97-AF65-F5344CB8AC3E}">
        <p14:creationId xmlns:p14="http://schemas.microsoft.com/office/powerpoint/2010/main" val="257731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FF0000"/>
                </a:solidFill>
                <a:latin typeface="Cambria Math" panose="02040503050406030204" pitchFamily="18" charset="0"/>
                <a:ea typeface="Cambria Math" panose="02040503050406030204" pitchFamily="18" charset="0"/>
              </a:rPr>
              <a:t>Testing near vision</a:t>
            </a:r>
            <a:endParaRPr lang="en-US" dirty="0"/>
          </a:p>
        </p:txBody>
      </p:sp>
      <p:sp>
        <p:nvSpPr>
          <p:cNvPr id="3" name="Content Placeholder 2"/>
          <p:cNvSpPr>
            <a:spLocks noGrp="1"/>
          </p:cNvSpPr>
          <p:nvPr>
            <p:ph idx="1"/>
          </p:nvPr>
        </p:nvSpPr>
        <p:spPr/>
        <p:txBody>
          <a:bodyPr>
            <a:normAutofit/>
          </a:bodyPr>
          <a:lstStyle/>
          <a:p>
            <a:pPr algn="just">
              <a:spcAft>
                <a:spcPts val="0"/>
              </a:spcAft>
            </a:pPr>
            <a:r>
              <a:rPr lang="en-US" sz="2000" dirty="0" smtClean="0">
                <a:solidFill>
                  <a:schemeClr val="tx2"/>
                </a:solidFill>
                <a:effectLst/>
                <a:latin typeface="Cambria Math" panose="02040503050406030204" pitchFamily="18" charset="0"/>
                <a:ea typeface="Cambria Math" panose="02040503050406030204" pitchFamily="18" charset="0"/>
                <a:cs typeface="Arial"/>
              </a:rPr>
              <a:t>The near vision test is measuring the ability to read and see objects within an arm's distance from the body. This test is important in cases of hypermetropia or presbyopia.</a:t>
            </a:r>
          </a:p>
          <a:p>
            <a:pPr algn="just">
              <a:spcAft>
                <a:spcPts val="0"/>
              </a:spcAft>
            </a:pPr>
            <a:r>
              <a:rPr lang="en-US" sz="2000" dirty="0" smtClean="0">
                <a:solidFill>
                  <a:schemeClr val="tx2"/>
                </a:solidFill>
                <a:effectLst/>
                <a:latin typeface="Cambria Math" panose="02040503050406030204" pitchFamily="18" charset="0"/>
                <a:ea typeface="Cambria Math" panose="02040503050406030204" pitchFamily="18" charset="0"/>
                <a:cs typeface="Arial"/>
              </a:rPr>
              <a:t>Most clinics record the near vision as a Snellen fraction (distance equivalent) or as a </a:t>
            </a:r>
            <a:r>
              <a:rPr lang="en-US" sz="2000" dirty="0" smtClean="0">
                <a:solidFill>
                  <a:srgbClr val="FF0000"/>
                </a:solidFill>
                <a:effectLst/>
                <a:latin typeface="Cambria Math" panose="02040503050406030204" pitchFamily="18" charset="0"/>
                <a:ea typeface="Cambria Math" panose="02040503050406030204" pitchFamily="18" charset="0"/>
                <a:cs typeface="Arial"/>
              </a:rPr>
              <a:t>Jaeger notation </a:t>
            </a:r>
            <a:r>
              <a:rPr lang="en-US" sz="2000" dirty="0" smtClean="0">
                <a:solidFill>
                  <a:schemeClr val="tx2"/>
                </a:solidFill>
                <a:effectLst/>
                <a:latin typeface="Cambria Math" panose="02040503050406030204" pitchFamily="18" charset="0"/>
                <a:ea typeface="Cambria Math" panose="02040503050406030204" pitchFamily="18" charset="0"/>
                <a:cs typeface="Arial"/>
              </a:rPr>
              <a:t>such as J1,. In performing the near visual acuity assessment it is of great importance to note at what distance the chart is to be held from the patient. Some charts are calibrated for 12, 14, or 16 inch testing distances. Patients should be wearing their corrective lenses even if they are for distance viewing. If the patient wears specific reading glasses, they should be worn rather than the distance glasses. </a:t>
            </a:r>
          </a:p>
          <a:p>
            <a:pPr marL="0" indent="0">
              <a:buNone/>
            </a:pPr>
            <a:endParaRPr lang="en-US" dirty="0"/>
          </a:p>
        </p:txBody>
      </p:sp>
    </p:spTree>
    <p:extLst>
      <p:ext uri="{BB962C8B-B14F-4D97-AF65-F5344CB8AC3E}">
        <p14:creationId xmlns:p14="http://schemas.microsoft.com/office/powerpoint/2010/main" val="688867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2090</Words>
  <Application>Microsoft Office PowerPoint</Application>
  <PresentationFormat>On-screen Show (4:3)</PresentationFormat>
  <Paragraphs>142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Symbol</vt:lpstr>
      <vt:lpstr>Times New Roman</vt:lpstr>
      <vt:lpstr>Office Theme</vt:lpstr>
      <vt:lpstr>Vision  (Visual Acuity, Color Vision, Light and Accommodation Reflex) </vt:lpstr>
      <vt:lpstr>Visual Acuity</vt:lpstr>
      <vt:lpstr>Testing far vision</vt:lpstr>
      <vt:lpstr>Snellen’s chart</vt:lpstr>
      <vt:lpstr>PowerPoint Presentation</vt:lpstr>
      <vt:lpstr>Refractive error</vt:lpstr>
      <vt:lpstr>Hypermetropia</vt:lpstr>
      <vt:lpstr>PowerPoint Presentation</vt:lpstr>
      <vt:lpstr>Testing near vision</vt:lpstr>
      <vt:lpstr>  Procedure </vt:lpstr>
      <vt:lpstr>Interpretation</vt:lpstr>
      <vt:lpstr>Jaeger’s chart</vt:lpstr>
      <vt:lpstr>PowerPoint Presentation</vt:lpstr>
      <vt:lpstr>Testing for Astigmatism</vt:lpstr>
      <vt:lpstr>Procedure</vt:lpstr>
      <vt:lpstr>Astigmatism chart</vt:lpstr>
      <vt:lpstr>Demonstration of the blind spot</vt:lpstr>
      <vt:lpstr>Procedure</vt:lpstr>
      <vt:lpstr>Determination of near point</vt:lpstr>
      <vt:lpstr>Procedure</vt:lpstr>
      <vt:lpstr>Testing accommodation Purkinje-Sanson images</vt:lpstr>
      <vt:lpstr>Procedure</vt:lpstr>
      <vt:lpstr>Purkinje-Sanson images</vt:lpstr>
      <vt:lpstr>PowerPoint Presentation</vt:lpstr>
      <vt:lpstr>Test for color vision</vt:lpstr>
      <vt:lpstr>Procedure</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(Visual Acuity, Color Vision, Light and Accommodation Reflex) </dc:title>
  <dc:creator>Ola Helmi Mawlana</dc:creator>
  <cp:lastModifiedBy>user</cp:lastModifiedBy>
  <cp:revision>51</cp:revision>
  <dcterms:created xsi:type="dcterms:W3CDTF">2019-09-30T06:53:50Z</dcterms:created>
  <dcterms:modified xsi:type="dcterms:W3CDTF">2020-10-03T16:25:35Z</dcterms:modified>
</cp:coreProperties>
</file>