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28" r:id="rId1"/>
  </p:sldMasterIdLst>
  <p:notesMasterIdLst>
    <p:notesMasterId r:id="rId35"/>
  </p:notesMasterIdLst>
  <p:sldIdLst>
    <p:sldId id="280" r:id="rId2"/>
    <p:sldId id="282" r:id="rId3"/>
    <p:sldId id="257" r:id="rId4"/>
    <p:sldId id="294" r:id="rId5"/>
    <p:sldId id="296" r:id="rId6"/>
    <p:sldId id="298" r:id="rId7"/>
    <p:sldId id="261" r:id="rId8"/>
    <p:sldId id="293" r:id="rId9"/>
    <p:sldId id="263" r:id="rId10"/>
    <p:sldId id="300" r:id="rId11"/>
    <p:sldId id="265" r:id="rId12"/>
    <p:sldId id="266" r:id="rId13"/>
    <p:sldId id="267" r:id="rId14"/>
    <p:sldId id="269" r:id="rId15"/>
    <p:sldId id="270" r:id="rId16"/>
    <p:sldId id="271" r:id="rId17"/>
    <p:sldId id="268" r:id="rId18"/>
    <p:sldId id="272" r:id="rId19"/>
    <p:sldId id="273" r:id="rId20"/>
    <p:sldId id="274" r:id="rId21"/>
    <p:sldId id="275" r:id="rId22"/>
    <p:sldId id="306" r:id="rId23"/>
    <p:sldId id="307" r:id="rId24"/>
    <p:sldId id="277" r:id="rId25"/>
    <p:sldId id="278" r:id="rId26"/>
    <p:sldId id="308" r:id="rId27"/>
    <p:sldId id="309" r:id="rId28"/>
    <p:sldId id="310" r:id="rId29"/>
    <p:sldId id="311" r:id="rId30"/>
    <p:sldId id="312" r:id="rId31"/>
    <p:sldId id="305" r:id="rId32"/>
    <p:sldId id="304" r:id="rId33"/>
    <p:sldId id="291" r:id="rId3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104" d="100"/>
          <a:sy n="104" d="100"/>
        </p:scale>
        <p:origin x="121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hmed jaber" userId="45af14d2ec1cac84" providerId="LiveId" clId="{928BDA21-56C4-4AFE-8FD6-D4CD9B4A3C02}"/>
    <pc:docChg chg="undo custSel modSld">
      <pc:chgData name="ahmed jaber" userId="45af14d2ec1cac84" providerId="LiveId" clId="{928BDA21-56C4-4AFE-8FD6-D4CD9B4A3C02}" dt="2020-12-13T05:49:27.439" v="17" actId="20577"/>
      <pc:docMkLst>
        <pc:docMk/>
      </pc:docMkLst>
      <pc:sldChg chg="modSp mod">
        <pc:chgData name="ahmed jaber" userId="45af14d2ec1cac84" providerId="LiveId" clId="{928BDA21-56C4-4AFE-8FD6-D4CD9B4A3C02}" dt="2020-12-13T05:27:14.501" v="3" actId="20577"/>
        <pc:sldMkLst>
          <pc:docMk/>
          <pc:sldMk cId="0" sldId="261"/>
        </pc:sldMkLst>
        <pc:spChg chg="mod">
          <ac:chgData name="ahmed jaber" userId="45af14d2ec1cac84" providerId="LiveId" clId="{928BDA21-56C4-4AFE-8FD6-D4CD9B4A3C02}" dt="2020-12-13T05:27:14.501" v="3" actId="20577"/>
          <ac:spMkLst>
            <pc:docMk/>
            <pc:sldMk cId="0" sldId="261"/>
            <ac:spMk id="3" creationId="{00000000-0000-0000-0000-000000000000}"/>
          </ac:spMkLst>
        </pc:spChg>
      </pc:sldChg>
      <pc:sldChg chg="modSp mod">
        <pc:chgData name="ahmed jaber" userId="45af14d2ec1cac84" providerId="LiveId" clId="{928BDA21-56C4-4AFE-8FD6-D4CD9B4A3C02}" dt="2020-12-13T05:38:09.468" v="4" actId="20577"/>
        <pc:sldMkLst>
          <pc:docMk/>
          <pc:sldMk cId="0" sldId="266"/>
        </pc:sldMkLst>
        <pc:spChg chg="mod">
          <ac:chgData name="ahmed jaber" userId="45af14d2ec1cac84" providerId="LiveId" clId="{928BDA21-56C4-4AFE-8FD6-D4CD9B4A3C02}" dt="2020-12-13T05:38:09.468" v="4" actId="20577"/>
          <ac:spMkLst>
            <pc:docMk/>
            <pc:sldMk cId="0" sldId="266"/>
            <ac:spMk id="3" creationId="{00000000-0000-0000-0000-000000000000}"/>
          </ac:spMkLst>
        </pc:spChg>
      </pc:sldChg>
      <pc:sldChg chg="modSp mod">
        <pc:chgData name="ahmed jaber" userId="45af14d2ec1cac84" providerId="LiveId" clId="{928BDA21-56C4-4AFE-8FD6-D4CD9B4A3C02}" dt="2020-12-13T05:39:29.930" v="7" actId="115"/>
        <pc:sldMkLst>
          <pc:docMk/>
          <pc:sldMk cId="0" sldId="267"/>
        </pc:sldMkLst>
        <pc:spChg chg="mod">
          <ac:chgData name="ahmed jaber" userId="45af14d2ec1cac84" providerId="LiveId" clId="{928BDA21-56C4-4AFE-8FD6-D4CD9B4A3C02}" dt="2020-12-13T05:39:29.930" v="7" actId="115"/>
          <ac:spMkLst>
            <pc:docMk/>
            <pc:sldMk cId="0" sldId="267"/>
            <ac:spMk id="3" creationId="{00000000-0000-0000-0000-000000000000}"/>
          </ac:spMkLst>
        </pc:spChg>
      </pc:sldChg>
      <pc:sldChg chg="modSp mod">
        <pc:chgData name="ahmed jaber" userId="45af14d2ec1cac84" providerId="LiveId" clId="{928BDA21-56C4-4AFE-8FD6-D4CD9B4A3C02}" dt="2020-12-13T05:39:51.918" v="8" actId="6549"/>
        <pc:sldMkLst>
          <pc:docMk/>
          <pc:sldMk cId="0" sldId="269"/>
        </pc:sldMkLst>
        <pc:spChg chg="mod">
          <ac:chgData name="ahmed jaber" userId="45af14d2ec1cac84" providerId="LiveId" clId="{928BDA21-56C4-4AFE-8FD6-D4CD9B4A3C02}" dt="2020-12-13T05:39:51.918" v="8" actId="6549"/>
          <ac:spMkLst>
            <pc:docMk/>
            <pc:sldMk cId="0" sldId="269"/>
            <ac:spMk id="3" creationId="{00000000-0000-0000-0000-000000000000}"/>
          </ac:spMkLst>
        </pc:spChg>
      </pc:sldChg>
      <pc:sldChg chg="modSp mod">
        <pc:chgData name="ahmed jaber" userId="45af14d2ec1cac84" providerId="LiveId" clId="{928BDA21-56C4-4AFE-8FD6-D4CD9B4A3C02}" dt="2020-12-13T05:49:27.439" v="17" actId="20577"/>
        <pc:sldMkLst>
          <pc:docMk/>
          <pc:sldMk cId="2671281724" sldId="291"/>
        </pc:sldMkLst>
        <pc:spChg chg="mod">
          <ac:chgData name="ahmed jaber" userId="45af14d2ec1cac84" providerId="LiveId" clId="{928BDA21-56C4-4AFE-8FD6-D4CD9B4A3C02}" dt="2020-12-13T05:49:27.439" v="17" actId="20577"/>
          <ac:spMkLst>
            <pc:docMk/>
            <pc:sldMk cId="2671281724" sldId="291"/>
            <ac:spMk id="3" creationId="{00000000-0000-0000-0000-000000000000}"/>
          </ac:spMkLst>
        </pc:spChg>
      </pc:sldChg>
      <pc:sldChg chg="modSp mod">
        <pc:chgData name="ahmed jaber" userId="45af14d2ec1cac84" providerId="LiveId" clId="{928BDA21-56C4-4AFE-8FD6-D4CD9B4A3C02}" dt="2020-12-13T05:26:28.003" v="2" actId="5793"/>
        <pc:sldMkLst>
          <pc:docMk/>
          <pc:sldMk cId="1639851537" sldId="293"/>
        </pc:sldMkLst>
        <pc:graphicFrameChg chg="modGraphic">
          <ac:chgData name="ahmed jaber" userId="45af14d2ec1cac84" providerId="LiveId" clId="{928BDA21-56C4-4AFE-8FD6-D4CD9B4A3C02}" dt="2020-12-13T05:26:28.003" v="2" actId="5793"/>
          <ac:graphicFrameMkLst>
            <pc:docMk/>
            <pc:sldMk cId="1639851537" sldId="293"/>
            <ac:graphicFrameMk id="4" creationId="{00000000-0000-0000-0000-000000000000}"/>
          </ac:graphicFrameMkLst>
        </pc:graphicFrameChg>
      </pc:sldChg>
      <pc:sldChg chg="modSp mod">
        <pc:chgData name="ahmed jaber" userId="45af14d2ec1cac84" providerId="LiveId" clId="{928BDA21-56C4-4AFE-8FD6-D4CD9B4A3C02}" dt="2020-12-13T05:48:39.466" v="9" actId="20577"/>
        <pc:sldMkLst>
          <pc:docMk/>
          <pc:sldMk cId="1577020183" sldId="304"/>
        </pc:sldMkLst>
        <pc:spChg chg="mod">
          <ac:chgData name="ahmed jaber" userId="45af14d2ec1cac84" providerId="LiveId" clId="{928BDA21-56C4-4AFE-8FD6-D4CD9B4A3C02}" dt="2020-12-13T05:48:39.466" v="9" actId="20577"/>
          <ac:spMkLst>
            <pc:docMk/>
            <pc:sldMk cId="1577020183" sldId="304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C3594-F27C-4CE0-B1B9-9F0ADC5A2526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40ADA1-E765-4799-8B00-B9011E7B3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297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A, The visualized mucosal surface of a surgically resected area demonstrates two perforations (arrowheads); the visualized serosal surface demonstrates significant enlargement of lymph nodes (arrows). B and C, Lower and higher magnification views demonstrate </a:t>
            </a:r>
            <a:r>
              <a:rPr lang="en-US" dirty="0" err="1"/>
              <a:t>immunohistochemical</a:t>
            </a:r>
            <a:r>
              <a:rPr lang="en-US" dirty="0"/>
              <a:t> staining for the Salmonella O:9 antigen in a necrotic lymph node.</a:t>
            </a:r>
            <a:r>
              <a:rPr lang="en-US" b="0" i="1" dirty="0">
                <a:solidFill>
                  <a:srgbClr val="3B414F"/>
                </a:solidFill>
                <a:effectLst/>
                <a:latin typeface="Source Sans Pro"/>
              </a:rPr>
              <a:t>(From Neil KP, </a:t>
            </a:r>
            <a:r>
              <a:rPr lang="en-US" b="0" i="1" dirty="0" err="1">
                <a:solidFill>
                  <a:srgbClr val="3B414F"/>
                </a:solidFill>
                <a:effectLst/>
                <a:latin typeface="Source Sans Pro"/>
              </a:rPr>
              <a:t>Sodha</a:t>
            </a:r>
            <a:r>
              <a:rPr lang="en-US" b="0" i="1" dirty="0">
                <a:solidFill>
                  <a:srgbClr val="3B414F"/>
                </a:solidFill>
                <a:effectLst/>
                <a:latin typeface="Source Sans Pro"/>
              </a:rPr>
              <a:t> SV, </a:t>
            </a:r>
            <a:r>
              <a:rPr lang="en-US" b="0" i="1" dirty="0" err="1">
                <a:solidFill>
                  <a:srgbClr val="3B414F"/>
                </a:solidFill>
                <a:effectLst/>
                <a:latin typeface="Source Sans Pro"/>
              </a:rPr>
              <a:t>Lukwago</a:t>
            </a:r>
            <a:r>
              <a:rPr lang="en-US" b="0" i="1" dirty="0">
                <a:solidFill>
                  <a:srgbClr val="3B414F"/>
                </a:solidFill>
                <a:effectLst/>
                <a:latin typeface="Source Sans Pro"/>
              </a:rPr>
              <a:t> L, et al. A large outbreak of typhoid fever associated with a high rate of intestinal perforation in </a:t>
            </a:r>
            <a:r>
              <a:rPr lang="en-US" b="0" i="1" dirty="0" err="1">
                <a:solidFill>
                  <a:srgbClr val="3B414F"/>
                </a:solidFill>
                <a:effectLst/>
                <a:latin typeface="Source Sans Pro"/>
              </a:rPr>
              <a:t>Kasese</a:t>
            </a:r>
            <a:r>
              <a:rPr lang="en-US" b="0" i="1" dirty="0">
                <a:solidFill>
                  <a:srgbClr val="3B414F"/>
                </a:solidFill>
                <a:effectLst/>
                <a:latin typeface="Source Sans Pro"/>
              </a:rPr>
              <a:t> District, Uganda, 2008-2009. </a:t>
            </a:r>
            <a:r>
              <a:rPr lang="en-US" b="0" i="1" dirty="0" err="1">
                <a:solidFill>
                  <a:srgbClr val="3B414F"/>
                </a:solidFill>
                <a:effectLst/>
                <a:latin typeface="inherit"/>
              </a:rPr>
              <a:t>Clin</a:t>
            </a:r>
            <a:r>
              <a:rPr lang="en-US" b="0" i="1" dirty="0">
                <a:solidFill>
                  <a:srgbClr val="3B414F"/>
                </a:solidFill>
                <a:effectLst/>
                <a:latin typeface="inherit"/>
              </a:rPr>
              <a:t> Infect Dis.</a:t>
            </a:r>
            <a:r>
              <a:rPr lang="en-US" b="0" i="1" dirty="0">
                <a:solidFill>
                  <a:srgbClr val="3B414F"/>
                </a:solidFill>
                <a:effectLst/>
                <a:latin typeface="Source Sans Pro"/>
              </a:rPr>
              <a:t> 2012;54:1096.)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C7138-BED9-4B0B-AAAA-0B625E96B606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567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C7138-BED9-4B0B-AAAA-0B625E96B606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063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0ADA1-E765-4799-8B00-B9011E7B3FA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035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0ADA1-E765-4799-8B00-B9011E7B3FA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857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232F-F237-4362-A3C0-1EF7519D7F6B}" type="datetimeFigureOut">
              <a:rPr lang="ar-SA" smtClean="0"/>
              <a:pPr/>
              <a:t>28/04/1442</a:t>
            </a:fld>
            <a:endParaRPr lang="ar-S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EE17-CECE-4893-AE66-9E7FCF649FC2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232F-F237-4362-A3C0-1EF7519D7F6B}" type="datetimeFigureOut">
              <a:rPr lang="ar-SA" smtClean="0"/>
              <a:pPr/>
              <a:t>28/04/1442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EE17-CECE-4893-AE66-9E7FCF649FC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232F-F237-4362-A3C0-1EF7519D7F6B}" type="datetimeFigureOut">
              <a:rPr lang="ar-SA" smtClean="0"/>
              <a:pPr/>
              <a:t>28/04/1442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EE17-CECE-4893-AE66-9E7FCF649FC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232F-F237-4362-A3C0-1EF7519D7F6B}" type="datetimeFigureOut">
              <a:rPr lang="ar-SA" smtClean="0"/>
              <a:pPr/>
              <a:t>28/04/1442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EE17-CECE-4893-AE66-9E7FCF649FC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232F-F237-4362-A3C0-1EF7519D7F6B}" type="datetimeFigureOut">
              <a:rPr lang="ar-SA" smtClean="0"/>
              <a:pPr/>
              <a:t>28/04/1442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FABEE17-CECE-4893-AE66-9E7FCF649FC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232F-F237-4362-A3C0-1EF7519D7F6B}" type="datetimeFigureOut">
              <a:rPr lang="ar-SA" smtClean="0"/>
              <a:pPr/>
              <a:t>28/04/1442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EE17-CECE-4893-AE66-9E7FCF649FC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232F-F237-4362-A3C0-1EF7519D7F6B}" type="datetimeFigureOut">
              <a:rPr lang="ar-SA" smtClean="0"/>
              <a:pPr/>
              <a:t>28/04/1442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EE17-CECE-4893-AE66-9E7FCF649FC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232F-F237-4362-A3C0-1EF7519D7F6B}" type="datetimeFigureOut">
              <a:rPr lang="ar-SA" smtClean="0"/>
              <a:pPr/>
              <a:t>28/04/1442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EE17-CECE-4893-AE66-9E7FCF649FC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232F-F237-4362-A3C0-1EF7519D7F6B}" type="datetimeFigureOut">
              <a:rPr lang="ar-SA" smtClean="0"/>
              <a:pPr/>
              <a:t>28/04/1442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EE17-CECE-4893-AE66-9E7FCF649FC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232F-F237-4362-A3C0-1EF7519D7F6B}" type="datetimeFigureOut">
              <a:rPr lang="ar-SA" smtClean="0"/>
              <a:pPr/>
              <a:t>28/04/1442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EE17-CECE-4893-AE66-9E7FCF649FC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232F-F237-4362-A3C0-1EF7519D7F6B}" type="datetimeFigureOut">
              <a:rPr lang="ar-SA" smtClean="0"/>
              <a:pPr/>
              <a:t>28/04/1442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EE17-CECE-4893-AE66-9E7FCF649FC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EDC232F-F237-4362-A3C0-1EF7519D7F6B}" type="datetimeFigureOut">
              <a:rPr lang="ar-SA" smtClean="0"/>
              <a:pPr/>
              <a:t>28/04/1442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FABEE17-CECE-4893-AE66-9E7FCF649FC2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1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r" rtl="1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r" rtl="1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r" rtl="1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r" rtl="1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r" rtl="1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Salmonella &amp; </a:t>
            </a:r>
            <a:r>
              <a:rPr lang="en-US" dirty="0" err="1">
                <a:solidFill>
                  <a:schemeClr val="bg1"/>
                </a:solidFill>
              </a:rPr>
              <a:t>shigella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Prof. </a:t>
            </a:r>
            <a:r>
              <a:rPr lang="en-US" i="1" dirty="0">
                <a:solidFill>
                  <a:srgbClr val="0070C0"/>
                </a:solidFill>
              </a:rPr>
              <a:t>Ali </a:t>
            </a:r>
            <a:r>
              <a:rPr lang="en-US" i="1" dirty="0" err="1">
                <a:solidFill>
                  <a:srgbClr val="0070C0"/>
                </a:solidFill>
              </a:rPr>
              <a:t>Somily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&amp; Prof .</a:t>
            </a:r>
            <a:r>
              <a:rPr lang="en-US" i="1" dirty="0" err="1">
                <a:solidFill>
                  <a:srgbClr val="0070C0"/>
                </a:solidFill>
              </a:rPr>
              <a:t>Hanan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i="1" dirty="0" err="1">
                <a:solidFill>
                  <a:srgbClr val="0070C0"/>
                </a:solidFill>
              </a:rPr>
              <a:t>Habib</a:t>
            </a:r>
            <a:endParaRPr lang="en-US" i="1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Department of Pathology</a:t>
            </a:r>
          </a:p>
          <a:p>
            <a:r>
              <a:rPr lang="en-US" dirty="0">
                <a:solidFill>
                  <a:srgbClr val="0070C0"/>
                </a:solidFill>
              </a:rPr>
              <a:t>College of medicine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53823"/>
            <a:ext cx="2106174" cy="115212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-603448"/>
            <a:ext cx="8229600" cy="144016"/>
          </a:xfrm>
        </p:spPr>
        <p:txBody>
          <a:bodyPr>
            <a:normAutofit fontScale="90000"/>
          </a:bodyPr>
          <a:lstStyle/>
          <a:p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760680"/>
          </a:xfrm>
        </p:spPr>
        <p:txBody>
          <a:bodyPr>
            <a:normAutofit/>
          </a:bodyPr>
          <a:lstStyle/>
          <a:p>
            <a:pPr algn="l" rtl="0">
              <a:buClr>
                <a:srgbClr val="002060"/>
              </a:buClr>
            </a:pPr>
            <a:r>
              <a:rPr lang="en-US" sz="3500" b="1" dirty="0">
                <a:solidFill>
                  <a:srgbClr val="C00000"/>
                </a:solidFill>
              </a:rPr>
              <a:t>V</a:t>
            </a:r>
            <a:r>
              <a:rPr lang="en-US" sz="3500" b="1" baseline="-25000" dirty="0">
                <a:solidFill>
                  <a:srgbClr val="C00000"/>
                </a:solidFill>
              </a:rPr>
              <a:t>I</a:t>
            </a:r>
            <a:r>
              <a:rPr lang="en-US" sz="3500" b="1" dirty="0">
                <a:solidFill>
                  <a:srgbClr val="002060"/>
                </a:solidFill>
              </a:rPr>
              <a:t> in </a:t>
            </a:r>
            <a:r>
              <a:rPr lang="en-US" sz="3500" b="1" i="1" dirty="0">
                <a:solidFill>
                  <a:srgbClr val="002060"/>
                </a:solidFill>
              </a:rPr>
              <a:t>Salmonella </a:t>
            </a:r>
            <a:r>
              <a:rPr lang="en-US" sz="3500" b="1" dirty="0">
                <a:solidFill>
                  <a:srgbClr val="002060"/>
                </a:solidFill>
              </a:rPr>
              <a:t>serotype</a:t>
            </a:r>
            <a:r>
              <a:rPr lang="en-US" sz="3500" b="1" i="1" dirty="0">
                <a:solidFill>
                  <a:srgbClr val="002060"/>
                </a:solidFill>
              </a:rPr>
              <a:t> </a:t>
            </a:r>
            <a:r>
              <a:rPr lang="en-US" sz="3500" b="1" i="1" dirty="0" err="1">
                <a:solidFill>
                  <a:srgbClr val="002060"/>
                </a:solidFill>
              </a:rPr>
              <a:t>typhi</a:t>
            </a:r>
            <a:r>
              <a:rPr lang="en-US" sz="3500" b="1" dirty="0">
                <a:solidFill>
                  <a:srgbClr val="002060"/>
                </a:solidFill>
              </a:rPr>
              <a:t> (virulence heat-labile capsular </a:t>
            </a:r>
            <a:r>
              <a:rPr lang="en-US" sz="3500" b="1" dirty="0" err="1">
                <a:solidFill>
                  <a:srgbClr val="002060"/>
                </a:solidFill>
              </a:rPr>
              <a:t>homopolymer</a:t>
            </a:r>
            <a:r>
              <a:rPr lang="en-US" sz="3500" b="1" dirty="0">
                <a:solidFill>
                  <a:srgbClr val="002060"/>
                </a:solidFill>
              </a:rPr>
              <a:t> of N-acetyl-</a:t>
            </a:r>
            <a:r>
              <a:rPr lang="en-US" sz="3500" b="1" dirty="0" err="1">
                <a:solidFill>
                  <a:srgbClr val="002060"/>
                </a:solidFill>
              </a:rPr>
              <a:t>galactosamino</a:t>
            </a:r>
            <a:r>
              <a:rPr lang="en-US" sz="3500" b="1" dirty="0">
                <a:solidFill>
                  <a:srgbClr val="002060"/>
                </a:solidFill>
              </a:rPr>
              <a:t>-</a:t>
            </a:r>
            <a:r>
              <a:rPr lang="en-US" sz="3500" b="1" dirty="0" err="1">
                <a:solidFill>
                  <a:srgbClr val="002060"/>
                </a:solidFill>
              </a:rPr>
              <a:t>uronic</a:t>
            </a:r>
            <a:r>
              <a:rPr lang="en-US" sz="3500" b="1" dirty="0">
                <a:solidFill>
                  <a:srgbClr val="002060"/>
                </a:solidFill>
              </a:rPr>
              <a:t> acid) </a:t>
            </a:r>
            <a:r>
              <a:rPr lang="en-US" sz="3500" b="1" i="1" dirty="0">
                <a:solidFill>
                  <a:srgbClr val="002060"/>
                </a:solidFill>
              </a:rPr>
              <a:t>vs</a:t>
            </a:r>
            <a:r>
              <a:rPr lang="en-US" sz="3500" b="1" dirty="0">
                <a:solidFill>
                  <a:srgbClr val="002060"/>
                </a:solidFill>
              </a:rPr>
              <a:t> phagocytosis</a:t>
            </a:r>
          </a:p>
          <a:p>
            <a:pPr algn="l" rtl="0">
              <a:buClr>
                <a:srgbClr val="002060"/>
              </a:buClr>
            </a:pPr>
            <a:r>
              <a:rPr lang="en-US" sz="3500" b="1" dirty="0">
                <a:solidFill>
                  <a:srgbClr val="C00000"/>
                </a:solidFill>
              </a:rPr>
              <a:t>O</a:t>
            </a:r>
            <a:r>
              <a:rPr lang="en-US" sz="3500" b="1" dirty="0">
                <a:solidFill>
                  <a:srgbClr val="002060"/>
                </a:solidFill>
              </a:rPr>
              <a:t> Antigen (Heat – stable) is lipopolysaccharide in the outer membrane A,</a:t>
            </a:r>
            <a:r>
              <a:rPr lang="en-US" sz="3500" b="1" dirty="0">
                <a:solidFill>
                  <a:srgbClr val="FF0000"/>
                </a:solidFill>
              </a:rPr>
              <a:t>B</a:t>
            </a:r>
            <a:r>
              <a:rPr lang="en-US" sz="3500" b="1" dirty="0">
                <a:solidFill>
                  <a:srgbClr val="002060"/>
                </a:solidFill>
              </a:rPr>
              <a:t>,C1,C2,</a:t>
            </a:r>
            <a:r>
              <a:rPr lang="en-US" sz="3500" b="1" dirty="0">
                <a:solidFill>
                  <a:srgbClr val="FF0000"/>
                </a:solidFill>
              </a:rPr>
              <a:t>D</a:t>
            </a:r>
            <a:r>
              <a:rPr lang="en-US" sz="3500" b="1" dirty="0">
                <a:solidFill>
                  <a:srgbClr val="002060"/>
                </a:solidFill>
              </a:rPr>
              <a:t>,E</a:t>
            </a:r>
          </a:p>
          <a:p>
            <a:pPr algn="l" rtl="0">
              <a:buClr>
                <a:srgbClr val="002060"/>
              </a:buClr>
            </a:pPr>
            <a:r>
              <a:rPr lang="en-US" sz="3500" b="1" dirty="0">
                <a:solidFill>
                  <a:srgbClr val="C00000"/>
                </a:solidFill>
              </a:rPr>
              <a:t>H</a:t>
            </a:r>
            <a:r>
              <a:rPr lang="en-US" sz="3500" b="1" baseline="-25000" dirty="0">
                <a:solidFill>
                  <a:srgbClr val="002060"/>
                </a:solidFill>
              </a:rPr>
              <a:t>-</a:t>
            </a:r>
            <a:r>
              <a:rPr lang="en-US" sz="3500" b="1" dirty="0">
                <a:solidFill>
                  <a:srgbClr val="002060"/>
                </a:solidFill>
              </a:rPr>
              <a:t>antigen (Heat labile)</a:t>
            </a:r>
          </a:p>
          <a:p>
            <a:pPr algn="l" rtl="0"/>
            <a:endParaRPr lang="ar-SA" dirty="0"/>
          </a:p>
        </p:txBody>
      </p:sp>
      <p:pic>
        <p:nvPicPr>
          <p:cNvPr id="4" name="Picture 2" descr="http://bacterioweb.univ-fcomte.fr/cours_dcem1/Images/0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509120"/>
            <a:ext cx="2026568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488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Bodoni MT Black" pitchFamily="18" charset="0"/>
              </a:rPr>
              <a:t>Clinical diseases </a:t>
            </a:r>
            <a:endParaRPr lang="ar-SA" dirty="0">
              <a:solidFill>
                <a:srgbClr val="002060"/>
              </a:solidFill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l" rtl="0">
              <a:buClr>
                <a:srgbClr val="002060"/>
              </a:buClr>
            </a:pPr>
            <a:r>
              <a:rPr lang="en-US" sz="4000" b="1" dirty="0">
                <a:solidFill>
                  <a:srgbClr val="002060"/>
                </a:solidFill>
              </a:rPr>
              <a:t>Acute gastroenteritis</a:t>
            </a:r>
          </a:p>
          <a:p>
            <a:pPr lvl="0" algn="l" rtl="0">
              <a:buClr>
                <a:srgbClr val="002060"/>
              </a:buClr>
            </a:pPr>
            <a:r>
              <a:rPr lang="en-US" sz="4000" b="1" dirty="0">
                <a:solidFill>
                  <a:srgbClr val="002060"/>
                </a:solidFill>
              </a:rPr>
              <a:t>Typhoid fever</a:t>
            </a:r>
          </a:p>
          <a:p>
            <a:pPr lvl="0" algn="l" rtl="0">
              <a:buClr>
                <a:srgbClr val="002060"/>
              </a:buClr>
            </a:pPr>
            <a:r>
              <a:rPr lang="en-US" sz="4000" b="1" dirty="0">
                <a:solidFill>
                  <a:srgbClr val="002060"/>
                </a:solidFill>
              </a:rPr>
              <a:t>Nontyphoidal bacteremia</a:t>
            </a:r>
          </a:p>
          <a:p>
            <a:pPr lvl="0" algn="l" rtl="0">
              <a:buClr>
                <a:srgbClr val="002060"/>
              </a:buClr>
            </a:pPr>
            <a:r>
              <a:rPr lang="en-US" sz="4000" b="1" dirty="0">
                <a:solidFill>
                  <a:srgbClr val="002060"/>
                </a:solidFill>
              </a:rPr>
              <a:t>Carrier state following </a:t>
            </a:r>
            <a:r>
              <a:rPr lang="en-US" sz="4000" b="1" i="1" dirty="0">
                <a:solidFill>
                  <a:srgbClr val="002060"/>
                </a:solidFill>
              </a:rPr>
              <a:t>Salmonella</a:t>
            </a:r>
            <a:r>
              <a:rPr lang="en-US" sz="4000" b="1" dirty="0">
                <a:solidFill>
                  <a:srgbClr val="002060"/>
                </a:solidFill>
              </a:rPr>
              <a:t> infection</a:t>
            </a:r>
          </a:p>
          <a:p>
            <a:pPr algn="l"/>
            <a:endParaRPr lang="ar-SA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>
                <a:solidFill>
                  <a:srgbClr val="002060"/>
                </a:solidFill>
                <a:latin typeface="Bodoni MT Black" pitchFamily="18" charset="0"/>
              </a:rPr>
              <a:t>Source </a:t>
            </a:r>
            <a:endParaRPr lang="ar-SA" sz="7200" dirty="0">
              <a:solidFill>
                <a:srgbClr val="002060"/>
              </a:solidFill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>
              <a:buClr>
                <a:srgbClr val="002060"/>
              </a:buClr>
              <a:buFont typeface="Wingdings" pitchFamily="2" charset="2"/>
              <a:buChar char="v"/>
            </a:pP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800" b="1" dirty="0">
                <a:solidFill>
                  <a:srgbClr val="002060"/>
                </a:solidFill>
              </a:rPr>
              <a:t>Water, food and milk contaminated with human or </a:t>
            </a:r>
            <a:r>
              <a:rPr lang="en-US" sz="4800" b="1" dirty="0">
                <a:solidFill>
                  <a:srgbClr val="C00000"/>
                </a:solidFill>
              </a:rPr>
              <a:t>animal</a:t>
            </a:r>
            <a:r>
              <a:rPr lang="en-US" sz="4800" b="1" dirty="0">
                <a:solidFill>
                  <a:srgbClr val="002060"/>
                </a:solidFill>
              </a:rPr>
              <a:t> excreta.</a:t>
            </a:r>
          </a:p>
          <a:p>
            <a:pPr algn="l" rtl="0">
              <a:buClr>
                <a:srgbClr val="002060"/>
              </a:buClr>
              <a:buFont typeface="Wingdings" pitchFamily="2" charset="2"/>
              <a:buChar char="v"/>
            </a:pP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i="1" dirty="0" err="1">
                <a:solidFill>
                  <a:srgbClr val="002060"/>
                </a:solidFill>
              </a:rPr>
              <a:t>S.typhi</a:t>
            </a:r>
            <a:r>
              <a:rPr lang="en-US" sz="4800" b="1" i="1" dirty="0">
                <a:solidFill>
                  <a:srgbClr val="002060"/>
                </a:solidFill>
              </a:rPr>
              <a:t> </a:t>
            </a:r>
            <a:r>
              <a:rPr lang="en-US" sz="4800" b="1" dirty="0">
                <a:solidFill>
                  <a:srgbClr val="002060"/>
                </a:solidFill>
              </a:rPr>
              <a:t>and </a:t>
            </a:r>
            <a:r>
              <a:rPr lang="en-US" sz="4800" b="1" dirty="0" err="1">
                <a:solidFill>
                  <a:srgbClr val="002060"/>
                </a:solidFill>
              </a:rPr>
              <a:t>S.</a:t>
            </a:r>
            <a:r>
              <a:rPr lang="en-US" sz="4800" b="1" i="1" dirty="0" err="1">
                <a:solidFill>
                  <a:srgbClr val="002060"/>
                </a:solidFill>
              </a:rPr>
              <a:t>paratyphi</a:t>
            </a:r>
            <a:r>
              <a:rPr lang="en-US" sz="4800" b="1" dirty="0">
                <a:solidFill>
                  <a:srgbClr val="002060"/>
                </a:solidFill>
              </a:rPr>
              <a:t> ,  the source is </a:t>
            </a:r>
            <a:r>
              <a:rPr lang="en-US" sz="4800" b="1" dirty="0">
                <a:solidFill>
                  <a:srgbClr val="C00000"/>
                </a:solidFill>
              </a:rPr>
              <a:t>human.</a:t>
            </a:r>
          </a:p>
          <a:p>
            <a:pPr>
              <a:buNone/>
            </a:pPr>
            <a:r>
              <a:rPr lang="en-US" sz="4800" b="1" dirty="0">
                <a:solidFill>
                  <a:srgbClr val="002060"/>
                </a:solidFill>
              </a:rPr>
              <a:t> </a:t>
            </a:r>
          </a:p>
          <a:p>
            <a:pPr algn="l"/>
            <a:endParaRPr lang="ar-SA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 </a:t>
            </a:r>
            <a:r>
              <a:rPr lang="en-US" i="1" dirty="0">
                <a:solidFill>
                  <a:srgbClr val="002060"/>
                </a:solidFill>
              </a:rPr>
              <a:t>Salmonella</a:t>
            </a:r>
            <a:r>
              <a:rPr lang="en-US" dirty="0"/>
              <a:t> </a:t>
            </a:r>
            <a:r>
              <a:rPr lang="en-US" sz="4400" dirty="0">
                <a:solidFill>
                  <a:srgbClr val="002060"/>
                </a:solidFill>
                <a:latin typeface="Bodoni MT Black" pitchFamily="18" charset="0"/>
              </a:rPr>
              <a:t>gastroenteritis </a:t>
            </a:r>
            <a:endParaRPr lang="ar-SA" sz="4400" dirty="0">
              <a:solidFill>
                <a:srgbClr val="002060"/>
              </a:solidFill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600"/>
          </a:xfrm>
        </p:spPr>
        <p:txBody>
          <a:bodyPr>
            <a:normAutofit fontScale="92500" lnSpcReduction="20000"/>
          </a:bodyPr>
          <a:lstStyle/>
          <a:p>
            <a:pPr lvl="0" algn="l" rtl="0">
              <a:buClr>
                <a:srgbClr val="002060"/>
              </a:buClr>
              <a:buFont typeface="Wingdings" pitchFamily="2" charset="2"/>
              <a:buChar char="v"/>
            </a:pPr>
            <a:r>
              <a:rPr lang="en-US" b="1" dirty="0">
                <a:solidFill>
                  <a:srgbClr val="002060"/>
                </a:solidFill>
              </a:rPr>
              <a:t>Food poisoning through contaminated food</a:t>
            </a:r>
          </a:p>
          <a:p>
            <a:pPr lvl="0" algn="l" rtl="0">
              <a:buClr>
                <a:srgbClr val="002060"/>
              </a:buClr>
              <a:buFont typeface="Wingdings" pitchFamily="2" charset="2"/>
              <a:buChar char="v"/>
            </a:pPr>
            <a:r>
              <a:rPr lang="en-US" b="1" i="1" dirty="0">
                <a:solidFill>
                  <a:srgbClr val="0070C0"/>
                </a:solidFill>
              </a:rPr>
              <a:t>S. </a:t>
            </a:r>
            <a:r>
              <a:rPr lang="en-US" b="1" i="1" dirty="0" err="1">
                <a:solidFill>
                  <a:srgbClr val="0070C0"/>
                </a:solidFill>
              </a:rPr>
              <a:t>enterica</a:t>
            </a:r>
            <a:r>
              <a:rPr lang="en-US" b="1" i="1" dirty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subsp. </a:t>
            </a:r>
            <a:r>
              <a:rPr lang="en-US" b="1" i="1" dirty="0" err="1">
                <a:solidFill>
                  <a:srgbClr val="0070C0"/>
                </a:solidFill>
              </a:rPr>
              <a:t>enterica</a:t>
            </a:r>
            <a:r>
              <a:rPr lang="en-US" b="1" i="1" dirty="0">
                <a:solidFill>
                  <a:srgbClr val="0070C0"/>
                </a:solidFill>
              </a:rPr>
              <a:t> the common cause</a:t>
            </a:r>
          </a:p>
          <a:p>
            <a:pPr lvl="0" algn="l" rtl="0">
              <a:buClr>
                <a:srgbClr val="002060"/>
              </a:buClr>
              <a:buFont typeface="Wingdings" pitchFamily="2" charset="2"/>
              <a:buChar char="v"/>
            </a:pPr>
            <a:r>
              <a:rPr lang="en-US" b="1" dirty="0">
                <a:solidFill>
                  <a:srgbClr val="002060"/>
                </a:solidFill>
              </a:rPr>
              <a:t>Source :poultry, milk, egg  &amp; egg products and handling pets</a:t>
            </a:r>
          </a:p>
          <a:p>
            <a:pPr lvl="0" algn="l" rtl="0">
              <a:buClr>
                <a:srgbClr val="002060"/>
              </a:buClr>
              <a:buFont typeface="Wingdings" pitchFamily="2" charset="2"/>
              <a:buChar char="v"/>
            </a:pPr>
            <a:r>
              <a:rPr lang="en-US" b="1" dirty="0">
                <a:solidFill>
                  <a:srgbClr val="C00000"/>
                </a:solidFill>
              </a:rPr>
              <a:t>Infective dose: 10</a:t>
            </a:r>
            <a:r>
              <a:rPr lang="en-US" b="1" baseline="30000" dirty="0">
                <a:solidFill>
                  <a:srgbClr val="C00000"/>
                </a:solidFill>
              </a:rPr>
              <a:t>6</a:t>
            </a:r>
            <a:r>
              <a:rPr lang="en-US" b="1" dirty="0">
                <a:solidFill>
                  <a:srgbClr val="C00000"/>
                </a:solidFill>
              </a:rPr>
              <a:t> bacteria</a:t>
            </a:r>
          </a:p>
          <a:p>
            <a:pPr lvl="0" algn="l" rtl="0">
              <a:buClr>
                <a:srgbClr val="002060"/>
              </a:buClr>
              <a:buFont typeface="Wingdings" pitchFamily="2" charset="2"/>
              <a:buChar char="v"/>
            </a:pPr>
            <a:r>
              <a:rPr lang="en-US" b="1" dirty="0">
                <a:solidFill>
                  <a:srgbClr val="002060"/>
                </a:solidFill>
              </a:rPr>
              <a:t>Incubation period : 8 – 36 hrs.</a:t>
            </a:r>
          </a:p>
          <a:p>
            <a:pPr lvl="0" algn="l" rtl="0">
              <a:buClr>
                <a:srgbClr val="002060"/>
              </a:buClr>
              <a:buFont typeface="Wingdings" pitchFamily="2" charset="2"/>
              <a:buChar char="v"/>
            </a:pPr>
            <a:r>
              <a:rPr lang="en-US" b="1" dirty="0">
                <a:solidFill>
                  <a:srgbClr val="002060"/>
                </a:solidFill>
              </a:rPr>
              <a:t>fever, chills, watery diarrhea and abdominal pain.  </a:t>
            </a:r>
            <a:r>
              <a:rPr lang="en-US" b="1" u="sng" dirty="0">
                <a:solidFill>
                  <a:srgbClr val="002060"/>
                </a:solidFill>
              </a:rPr>
              <a:t>Self limiting.</a:t>
            </a:r>
          </a:p>
          <a:p>
            <a:pPr lvl="0" algn="l" rtl="0">
              <a:buClr>
                <a:srgbClr val="002060"/>
              </a:buClr>
              <a:buFont typeface="Wingdings" pitchFamily="2" charset="2"/>
              <a:buChar char="v"/>
            </a:pPr>
            <a:r>
              <a:rPr lang="en-US" b="1" dirty="0">
                <a:solidFill>
                  <a:srgbClr val="002060"/>
                </a:solidFill>
              </a:rPr>
              <a:t>In sickle cell ,hemolytic disorders , ulcerative colitis, elderly or very young patients; the infection may be very severe.</a:t>
            </a:r>
          </a:p>
          <a:p>
            <a:pPr lvl="0" algn="l" rtl="0">
              <a:buClr>
                <a:srgbClr val="002060"/>
              </a:buClr>
              <a:buFont typeface="Wingdings" pitchFamily="2" charset="2"/>
              <a:buChar char="v"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Patients at high risk for dissemination</a:t>
            </a:r>
            <a:r>
              <a:rPr lang="ar-SA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and antimicrobial therapy is indicated.</a:t>
            </a:r>
          </a:p>
          <a:p>
            <a:endParaRPr lang="ar-SA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en-US" sz="4900" dirty="0">
                <a:solidFill>
                  <a:srgbClr val="002060"/>
                </a:solidFill>
                <a:latin typeface="Bodoni MT Black" pitchFamily="18" charset="0"/>
              </a:rPr>
              <a:t>Enteric fever</a:t>
            </a:r>
            <a:br>
              <a:rPr lang="en-US" sz="4900" dirty="0">
                <a:solidFill>
                  <a:srgbClr val="002060"/>
                </a:solidFill>
                <a:latin typeface="Bodoni MT Black" pitchFamily="18" charset="0"/>
              </a:rPr>
            </a:br>
            <a:r>
              <a:rPr lang="en-US" sz="4900" b="0" dirty="0">
                <a:solidFill>
                  <a:srgbClr val="C00000"/>
                </a:solidFill>
                <a:latin typeface="Bodoni MT Black" pitchFamily="18" charset="0"/>
              </a:rPr>
              <a:t>(Typhoid fever)</a:t>
            </a:r>
            <a:endParaRPr lang="ar-SA" b="0" dirty="0">
              <a:solidFill>
                <a:srgbClr val="C00000"/>
              </a:solidFill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52568"/>
          </a:xfrm>
        </p:spPr>
        <p:txBody>
          <a:bodyPr>
            <a:normAutofit fontScale="55000" lnSpcReduction="20000"/>
          </a:bodyPr>
          <a:lstStyle/>
          <a:p>
            <a:pPr lvl="0" algn="l" rtl="0"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4600" b="1" dirty="0">
                <a:solidFill>
                  <a:srgbClr val="002060"/>
                </a:solidFill>
              </a:rPr>
              <a:t>Prolonged fever</a:t>
            </a:r>
          </a:p>
          <a:p>
            <a:pPr lvl="0" algn="l" rtl="0"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4600" b="1" dirty="0">
                <a:solidFill>
                  <a:srgbClr val="C00000"/>
                </a:solidFill>
              </a:rPr>
              <a:t>Bacteremia</a:t>
            </a:r>
          </a:p>
          <a:p>
            <a:pPr lvl="0" algn="l" rtl="0"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4600" b="1" dirty="0">
                <a:solidFill>
                  <a:srgbClr val="002060"/>
                </a:solidFill>
              </a:rPr>
              <a:t>Involvement of the reticuloendothelial system (liver, spleen, intestines and mesentery)</a:t>
            </a:r>
          </a:p>
          <a:p>
            <a:pPr algn="l" rtl="0"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4600" b="1" dirty="0">
                <a:solidFill>
                  <a:srgbClr val="C00000"/>
                </a:solidFill>
              </a:rPr>
              <a:t>Dissemination to multiple organs</a:t>
            </a:r>
          </a:p>
          <a:p>
            <a:pPr algn="l" rtl="0"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4600" b="1" dirty="0">
                <a:solidFill>
                  <a:srgbClr val="002060"/>
                </a:solidFill>
              </a:rPr>
              <a:t>Ingestion of contaminated food by infected or carrier individual</a:t>
            </a:r>
          </a:p>
          <a:p>
            <a:pPr algn="l" rtl="0"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4600" b="1" dirty="0">
                <a:solidFill>
                  <a:srgbClr val="C00000"/>
                </a:solidFill>
              </a:rPr>
              <a:t>Caused by </a:t>
            </a:r>
            <a:r>
              <a:rPr lang="en-US" sz="4600" b="1" i="1" dirty="0">
                <a:solidFill>
                  <a:srgbClr val="C00000"/>
                </a:solidFill>
              </a:rPr>
              <a:t>Salmonella</a:t>
            </a:r>
            <a:r>
              <a:rPr lang="en-US" sz="4600" b="1" dirty="0">
                <a:solidFill>
                  <a:srgbClr val="C00000"/>
                </a:solidFill>
              </a:rPr>
              <a:t> serotype </a:t>
            </a:r>
            <a:r>
              <a:rPr lang="en-US" sz="4600" b="1" i="1" dirty="0">
                <a:solidFill>
                  <a:srgbClr val="C00000"/>
                </a:solidFill>
              </a:rPr>
              <a:t>typhi </a:t>
            </a:r>
            <a:r>
              <a:rPr lang="en-US" sz="4600" b="1" dirty="0">
                <a:solidFill>
                  <a:srgbClr val="C00000"/>
                </a:solidFill>
              </a:rPr>
              <a:t>or </a:t>
            </a:r>
            <a:r>
              <a:rPr lang="en-US" sz="4600" b="1" i="1" dirty="0">
                <a:solidFill>
                  <a:srgbClr val="C00000"/>
                </a:solidFill>
              </a:rPr>
              <a:t>S. paratyphi </a:t>
            </a:r>
            <a:r>
              <a:rPr lang="en-US" sz="4600" b="1" dirty="0">
                <a:solidFill>
                  <a:srgbClr val="C00000"/>
                </a:solidFill>
              </a:rPr>
              <a:t>A, B and C (less severe)</a:t>
            </a:r>
          </a:p>
          <a:p>
            <a:pPr algn="l" rtl="0"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4600" b="1" dirty="0">
                <a:solidFill>
                  <a:srgbClr val="002060"/>
                </a:solidFill>
              </a:rPr>
              <a:t>Common in tropical , subtropical countries, and travelers (sewage ,poor sanitation).</a:t>
            </a:r>
          </a:p>
          <a:p>
            <a:pPr algn="l" rtl="0"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4600" b="1" dirty="0">
                <a:solidFill>
                  <a:srgbClr val="002060"/>
                </a:solidFill>
              </a:rPr>
              <a:t>IP :  9 – 14 days.</a:t>
            </a:r>
          </a:p>
          <a:p>
            <a:pPr algn="l" rtl="0"/>
            <a:endParaRPr lang="ar-SA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63488"/>
            <a:ext cx="8229600" cy="216024"/>
          </a:xfrm>
        </p:spPr>
        <p:txBody>
          <a:bodyPr>
            <a:normAutofit fontScale="90000"/>
          </a:bodyPr>
          <a:lstStyle/>
          <a:p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76704"/>
          </a:xfrm>
        </p:spPr>
        <p:txBody>
          <a:bodyPr>
            <a:normAutofit/>
          </a:bodyPr>
          <a:lstStyle/>
          <a:p>
            <a:pPr lvl="0" algn="l" rtl="0">
              <a:buClr>
                <a:srgbClr val="002060"/>
              </a:buClr>
              <a:buNone/>
            </a:pPr>
            <a:r>
              <a:rPr lang="en-US" sz="3600" b="1" dirty="0">
                <a:solidFill>
                  <a:srgbClr val="002060"/>
                </a:solidFill>
                <a:latin typeface="Bodoni MT Black" pitchFamily="18" charset="0"/>
              </a:rPr>
              <a:t>   </a:t>
            </a:r>
            <a:r>
              <a:rPr lang="en-US" sz="3200" b="1" dirty="0">
                <a:solidFill>
                  <a:srgbClr val="002060"/>
                </a:solidFill>
                <a:latin typeface="Bodoni MT Black" pitchFamily="18" charset="0"/>
              </a:rPr>
              <a:t>First week:  </a:t>
            </a:r>
            <a:r>
              <a:rPr lang="en-US" sz="3200" dirty="0">
                <a:solidFill>
                  <a:srgbClr val="002060"/>
                </a:solidFill>
              </a:rPr>
              <a:t>fever, malaise, anorexia, myalgia and a continuous dull frontal headache then,</a:t>
            </a:r>
          </a:p>
          <a:p>
            <a:pPr algn="l" rtl="0">
              <a:buClr>
                <a:srgbClr val="002060"/>
              </a:buClr>
              <a:buFont typeface="Wingdings" pitchFamily="2" charset="2"/>
              <a:buChar char="v"/>
            </a:pPr>
            <a:r>
              <a:rPr lang="en-US" sz="3200" dirty="0">
                <a:solidFill>
                  <a:srgbClr val="002060"/>
                </a:solidFill>
              </a:rPr>
              <a:t>Patient develops constipation</a:t>
            </a:r>
          </a:p>
          <a:p>
            <a:pPr algn="l" rtl="0">
              <a:buClr>
                <a:srgbClr val="002060"/>
              </a:buClr>
              <a:buFont typeface="Wingdings" pitchFamily="2" charset="2"/>
              <a:buChar char="v"/>
            </a:pPr>
            <a:r>
              <a:rPr lang="en-US" sz="3200" dirty="0">
                <a:solidFill>
                  <a:srgbClr val="002060"/>
                </a:solidFill>
              </a:rPr>
              <a:t>Mesenteric lymph node </a:t>
            </a:r>
            <a:r>
              <a:rPr lang="en-US" sz="3200" dirty="0">
                <a:solidFill>
                  <a:srgbClr val="002060"/>
                </a:solidFill>
                <a:sym typeface="Wingdings"/>
              </a:rPr>
              <a:t></a:t>
            </a:r>
            <a:r>
              <a:rPr lang="en-US" sz="3200" dirty="0">
                <a:solidFill>
                  <a:srgbClr val="002060"/>
                </a:solidFill>
              </a:rPr>
              <a:t> blood stream liver, spleen and bone  marrow</a:t>
            </a:r>
          </a:p>
          <a:p>
            <a:pPr algn="l" rtl="0">
              <a:buClr>
                <a:srgbClr val="002060"/>
              </a:buClr>
              <a:buFont typeface="Wingdings" pitchFamily="2" charset="2"/>
              <a:buChar char="v"/>
            </a:pP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Engulfment of </a:t>
            </a:r>
            <a:r>
              <a:rPr lang="en-US" sz="3200" b="1" i="1" dirty="0">
                <a:solidFill>
                  <a:schemeClr val="accent3">
                    <a:lumMod val="50000"/>
                  </a:schemeClr>
                </a:solidFill>
              </a:rPr>
              <a:t>Salmonella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 by mononuclear phagocytes 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pPr algn="l" rtl="0">
              <a:buClr>
                <a:srgbClr val="002060"/>
              </a:buClr>
              <a:buFont typeface="Wingdings" pitchFamily="2" charset="2"/>
              <a:buChar char="v"/>
            </a:pPr>
            <a:r>
              <a:rPr lang="en-US" sz="3200" dirty="0">
                <a:solidFill>
                  <a:srgbClr val="002060"/>
                </a:solidFill>
              </a:rPr>
              <a:t>Bacteria released into the blood stream again and can lead to high fever </a:t>
            </a:r>
            <a:r>
              <a:rPr lang="en-US" sz="3200" dirty="0">
                <a:solidFill>
                  <a:srgbClr val="C00000"/>
                </a:solidFill>
              </a:rPr>
              <a:t>. Blood culture is positive.</a:t>
            </a:r>
          </a:p>
          <a:p>
            <a:endParaRPr lang="ar-SA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75456"/>
            <a:ext cx="8229600" cy="288032"/>
          </a:xfrm>
        </p:spPr>
        <p:txBody>
          <a:bodyPr>
            <a:normAutofit fontScale="90000"/>
          </a:bodyPr>
          <a:lstStyle/>
          <a:p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76704"/>
          </a:xfrm>
        </p:spPr>
        <p:txBody>
          <a:bodyPr>
            <a:normAutofit fontScale="92500" lnSpcReduction="10000"/>
          </a:bodyPr>
          <a:lstStyle/>
          <a:p>
            <a:pPr lvl="0" algn="l" rtl="0">
              <a:buNone/>
            </a:pPr>
            <a:r>
              <a:rPr lang="en-US" sz="4300" b="1" dirty="0">
                <a:solidFill>
                  <a:srgbClr val="002060"/>
                </a:solidFill>
                <a:latin typeface="Bodoni MT Black" pitchFamily="18" charset="0"/>
              </a:rPr>
              <a:t>2</a:t>
            </a:r>
            <a:r>
              <a:rPr lang="en-US" sz="4300" b="1" baseline="30000" dirty="0">
                <a:solidFill>
                  <a:srgbClr val="002060"/>
                </a:solidFill>
                <a:latin typeface="Bodoni MT Black" pitchFamily="18" charset="0"/>
              </a:rPr>
              <a:t>nd</a:t>
            </a:r>
            <a:r>
              <a:rPr lang="en-US" sz="4300" b="1" dirty="0">
                <a:solidFill>
                  <a:srgbClr val="002060"/>
                </a:solidFill>
                <a:latin typeface="Bodoni MT Black" pitchFamily="18" charset="0"/>
              </a:rPr>
              <a:t> and 3</a:t>
            </a:r>
            <a:r>
              <a:rPr lang="en-US" sz="4300" b="1" baseline="30000" dirty="0">
                <a:solidFill>
                  <a:srgbClr val="002060"/>
                </a:solidFill>
                <a:latin typeface="Bodoni MT Black" pitchFamily="18" charset="0"/>
              </a:rPr>
              <a:t>rd</a:t>
            </a:r>
            <a:r>
              <a:rPr lang="en-US" sz="4300" b="1" dirty="0">
                <a:solidFill>
                  <a:srgbClr val="002060"/>
                </a:solidFill>
                <a:latin typeface="Bodoni MT Black" pitchFamily="18" charset="0"/>
              </a:rPr>
              <a:t> week</a:t>
            </a:r>
            <a:endParaRPr lang="en-US" sz="4300" dirty="0">
              <a:solidFill>
                <a:srgbClr val="002060"/>
              </a:solidFill>
              <a:latin typeface="Bodoni MT Black" pitchFamily="18" charset="0"/>
            </a:endParaRPr>
          </a:p>
          <a:p>
            <a:pPr lvl="0" algn="l" rtl="0">
              <a:buClr>
                <a:srgbClr val="002060"/>
              </a:buClr>
              <a:buFont typeface="Wingdings" pitchFamily="2" charset="2"/>
              <a:buChar char="v"/>
            </a:pPr>
            <a:r>
              <a:rPr lang="en-US" sz="4300" dirty="0">
                <a:solidFill>
                  <a:srgbClr val="C00000"/>
                </a:solidFill>
              </a:rPr>
              <a:t>Sustained fever &amp; prolonged bacteremia.</a:t>
            </a:r>
          </a:p>
          <a:p>
            <a:pPr lvl="0" algn="l" rtl="0">
              <a:buClr>
                <a:srgbClr val="002060"/>
              </a:buClr>
              <a:buFont typeface="Wingdings" pitchFamily="2" charset="2"/>
              <a:buChar char="v"/>
            </a:pPr>
            <a:r>
              <a:rPr lang="en-US" sz="4300" dirty="0">
                <a:solidFill>
                  <a:srgbClr val="002060"/>
                </a:solidFill>
              </a:rPr>
              <a:t>Invade gallbladder and Payer's patches</a:t>
            </a:r>
          </a:p>
          <a:p>
            <a:pPr lvl="0" algn="l" rtl="0">
              <a:buClr>
                <a:srgbClr val="002060"/>
              </a:buClr>
              <a:buFont typeface="Wingdings" pitchFamily="2" charset="2"/>
              <a:buChar char="v"/>
            </a:pPr>
            <a:r>
              <a:rPr lang="en-US" sz="4300" dirty="0">
                <a:solidFill>
                  <a:srgbClr val="002060"/>
                </a:solidFill>
              </a:rPr>
              <a:t>Rose spots 2</a:t>
            </a:r>
            <a:r>
              <a:rPr lang="en-US" sz="4300" baseline="30000" dirty="0">
                <a:solidFill>
                  <a:srgbClr val="002060"/>
                </a:solidFill>
              </a:rPr>
              <a:t>nd</a:t>
            </a:r>
            <a:r>
              <a:rPr lang="en-US" sz="4300" dirty="0">
                <a:solidFill>
                  <a:srgbClr val="002060"/>
                </a:solidFill>
              </a:rPr>
              <a:t> week of fever</a:t>
            </a:r>
          </a:p>
          <a:p>
            <a:pPr lvl="0" algn="l" rtl="0">
              <a:buClr>
                <a:srgbClr val="002060"/>
              </a:buClr>
              <a:buFont typeface="Wingdings" pitchFamily="2" charset="2"/>
              <a:buChar char="v"/>
            </a:pPr>
            <a:r>
              <a:rPr lang="en-US" sz="4300" dirty="0">
                <a:solidFill>
                  <a:srgbClr val="002060"/>
                </a:solidFill>
              </a:rPr>
              <a:t>Billiary tract </a:t>
            </a:r>
            <a:r>
              <a:rPr lang="en-US" sz="4300" dirty="0">
                <a:solidFill>
                  <a:srgbClr val="002060"/>
                </a:solidFill>
                <a:sym typeface="Wingdings"/>
              </a:rPr>
              <a:t> </a:t>
            </a:r>
            <a:r>
              <a:rPr lang="en-US" sz="4300" dirty="0">
                <a:solidFill>
                  <a:srgbClr val="002060"/>
                </a:solidFill>
              </a:rPr>
              <a:t>GIT</a:t>
            </a:r>
          </a:p>
          <a:p>
            <a:pPr lvl="0" algn="l" rtl="0">
              <a:buClr>
                <a:srgbClr val="002060"/>
              </a:buClr>
              <a:buFont typeface="Wingdings" pitchFamily="2" charset="2"/>
              <a:buChar char="v"/>
            </a:pPr>
            <a:r>
              <a:rPr lang="en-US" sz="4300" dirty="0">
                <a:solidFill>
                  <a:srgbClr val="002060"/>
                </a:solidFill>
              </a:rPr>
              <a:t>Organism isolated from stool .</a:t>
            </a:r>
          </a:p>
          <a:p>
            <a:r>
              <a:rPr lang="en-US" sz="3900" dirty="0">
                <a:solidFill>
                  <a:srgbClr val="002060"/>
                </a:solidFill>
              </a:rPr>
              <a:t> </a:t>
            </a:r>
          </a:p>
          <a:p>
            <a:endParaRPr lang="ar-SA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6990"/>
          </a:xfrm>
        </p:spPr>
        <p:txBody>
          <a:bodyPr>
            <a:normAutofit fontScale="90000"/>
          </a:bodyPr>
          <a:lstStyle/>
          <a:p>
            <a:r>
              <a:rPr lang="en-US" sz="4900" dirty="0">
                <a:solidFill>
                  <a:srgbClr val="002060"/>
                </a:solidFill>
                <a:latin typeface="Bodoni MT Black" pitchFamily="18" charset="0"/>
              </a:rPr>
              <a:t>Management &amp; Antibiotics  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137160" indent="0" algn="l" rtl="0">
              <a:buClr>
                <a:srgbClr val="002060"/>
              </a:buClr>
              <a:buNone/>
            </a:pPr>
            <a:r>
              <a:rPr lang="en-US" sz="4400" b="1" dirty="0">
                <a:solidFill>
                  <a:srgbClr val="C00000"/>
                </a:solidFill>
              </a:rPr>
              <a:t>Enteric fever:</a:t>
            </a:r>
          </a:p>
          <a:p>
            <a:pPr algn="l" rtl="0">
              <a:buClr>
                <a:srgbClr val="002060"/>
              </a:buClr>
            </a:pPr>
            <a:r>
              <a:rPr lang="en-US" sz="4400" b="1" dirty="0">
                <a:solidFill>
                  <a:srgbClr val="002060"/>
                </a:solidFill>
              </a:rPr>
              <a:t>Ceftriaxone</a:t>
            </a:r>
          </a:p>
          <a:p>
            <a:pPr algn="l" rtl="0">
              <a:buClr>
                <a:srgbClr val="002060"/>
              </a:buClr>
            </a:pPr>
            <a:r>
              <a:rPr lang="en-US" sz="4400" b="1" dirty="0">
                <a:solidFill>
                  <a:srgbClr val="002060"/>
                </a:solidFill>
              </a:rPr>
              <a:t>Ciprofloxacin</a:t>
            </a:r>
          </a:p>
          <a:p>
            <a:pPr algn="l" rtl="0">
              <a:buClr>
                <a:srgbClr val="002060"/>
              </a:buClr>
            </a:pPr>
            <a:r>
              <a:rPr lang="en-US" sz="4400" b="1" dirty="0">
                <a:solidFill>
                  <a:srgbClr val="002060"/>
                </a:solidFill>
              </a:rPr>
              <a:t>Trimelhoprim – </a:t>
            </a:r>
            <a:r>
              <a:rPr lang="en-US" sz="4400" b="1" dirty="0" err="1">
                <a:solidFill>
                  <a:srgbClr val="002060"/>
                </a:solidFill>
              </a:rPr>
              <a:t>Sulfamethoxazole</a:t>
            </a:r>
            <a:endParaRPr lang="en-US" sz="4400" b="1" dirty="0">
              <a:solidFill>
                <a:srgbClr val="002060"/>
              </a:solidFill>
            </a:endParaRPr>
          </a:p>
          <a:p>
            <a:pPr algn="l" rtl="0">
              <a:buClr>
                <a:srgbClr val="002060"/>
              </a:buClr>
            </a:pPr>
            <a:r>
              <a:rPr lang="en-US" sz="4400" b="1" dirty="0" err="1">
                <a:solidFill>
                  <a:srgbClr val="002060"/>
                </a:solidFill>
              </a:rPr>
              <a:t>Ampicillin</a:t>
            </a:r>
            <a:endParaRPr lang="en-US" sz="4400" b="1" dirty="0">
              <a:solidFill>
                <a:srgbClr val="002060"/>
              </a:solidFill>
            </a:endParaRPr>
          </a:p>
          <a:p>
            <a:pPr algn="l" rtl="0">
              <a:buClr>
                <a:srgbClr val="002060"/>
              </a:buClr>
            </a:pPr>
            <a:r>
              <a:rPr lang="en-US" sz="4400" b="1" dirty="0">
                <a:solidFill>
                  <a:srgbClr val="002060"/>
                </a:solidFill>
              </a:rPr>
              <a:t>Azithromycin or Ceftriaxone for patients from India and SE Asia due to strains resistant to Ciprofloxacin. Ciprofloxacin can be used for patients from other areas.</a:t>
            </a:r>
          </a:p>
          <a:p>
            <a:pPr marL="137160" indent="0" algn="l" rtl="0">
              <a:buClr>
                <a:srgbClr val="002060"/>
              </a:buClr>
              <a:buNone/>
            </a:pPr>
            <a:r>
              <a:rPr lang="en-US" sz="4400" b="1" dirty="0">
                <a:solidFill>
                  <a:srgbClr val="C00000"/>
                </a:solidFill>
              </a:rPr>
              <a:t>Salmonella gastroenteritis:</a:t>
            </a:r>
          </a:p>
          <a:p>
            <a:pPr algn="l" rtl="0">
              <a:buClr>
                <a:srgbClr val="002060"/>
              </a:buClr>
            </a:pPr>
            <a:r>
              <a:rPr lang="en-US" sz="4400" b="1" dirty="0">
                <a:solidFill>
                  <a:schemeClr val="bg1"/>
                </a:solidFill>
              </a:rPr>
              <a:t>Uncomplicated cases require fluid and electrolyte replacement </a:t>
            </a:r>
            <a:r>
              <a:rPr lang="en-US" sz="4400" b="1" u="sng" dirty="0">
                <a:solidFill>
                  <a:schemeClr val="bg1"/>
                </a:solidFill>
              </a:rPr>
              <a:t>only</a:t>
            </a:r>
            <a:r>
              <a:rPr lang="en-US" sz="4400" b="1" dirty="0">
                <a:solidFill>
                  <a:schemeClr val="bg1"/>
                </a:solidFill>
              </a:rPr>
              <a:t>.</a:t>
            </a:r>
          </a:p>
          <a:p>
            <a:pPr algn="l" rtl="0">
              <a:buNone/>
            </a:pPr>
            <a:r>
              <a:rPr lang="en-US" sz="4400" b="1" dirty="0">
                <a:solidFill>
                  <a:schemeClr val="bg1"/>
                </a:solidFill>
              </a:rPr>
              <a:t> </a:t>
            </a:r>
          </a:p>
          <a:p>
            <a:pPr algn="l" rtl="0"/>
            <a:endParaRPr lang="ar-SA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4982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Bodoni MT Black" pitchFamily="18" charset="0"/>
              </a:rPr>
              <a:t>COMPLICATIONS</a:t>
            </a:r>
            <a:br>
              <a:rPr lang="en-US" sz="4800" dirty="0">
                <a:solidFill>
                  <a:srgbClr val="C00000"/>
                </a:solidFill>
                <a:latin typeface="Bodoni MT Black" pitchFamily="18" charset="0"/>
              </a:rPr>
            </a:br>
            <a:endParaRPr lang="ar-SA" sz="4800" dirty="0">
              <a:solidFill>
                <a:srgbClr val="C00000"/>
              </a:solidFill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560"/>
          </a:xfrm>
        </p:spPr>
        <p:txBody>
          <a:bodyPr>
            <a:normAutofit lnSpcReduction="10000"/>
          </a:bodyPr>
          <a:lstStyle/>
          <a:p>
            <a:pPr lvl="0" algn="l" rtl="0">
              <a:buClr>
                <a:srgbClr val="002060"/>
              </a:buClr>
            </a:pPr>
            <a:r>
              <a:rPr lang="en-US" sz="4000" b="1" dirty="0">
                <a:solidFill>
                  <a:srgbClr val="002060"/>
                </a:solidFill>
              </a:rPr>
              <a:t>Necrotizing cholecystitis</a:t>
            </a:r>
          </a:p>
          <a:p>
            <a:pPr lvl="0" algn="l" rtl="0">
              <a:buClr>
                <a:srgbClr val="002060"/>
              </a:buClr>
            </a:pPr>
            <a:r>
              <a:rPr lang="en-US" sz="4000" b="1" dirty="0">
                <a:solidFill>
                  <a:srgbClr val="002060"/>
                </a:solidFill>
              </a:rPr>
              <a:t>Bowel hemorrhage and perforation</a:t>
            </a:r>
          </a:p>
          <a:p>
            <a:pPr lvl="0" algn="l" rtl="0">
              <a:buClr>
                <a:srgbClr val="002060"/>
              </a:buClr>
            </a:pPr>
            <a:r>
              <a:rPr lang="en-US" sz="4000" b="1" dirty="0">
                <a:solidFill>
                  <a:srgbClr val="002060"/>
                </a:solidFill>
              </a:rPr>
              <a:t>Pneumonia and thrombophlebitis</a:t>
            </a:r>
          </a:p>
          <a:p>
            <a:pPr lvl="0" algn="l" rtl="0">
              <a:buClr>
                <a:srgbClr val="002060"/>
              </a:buClr>
            </a:pPr>
            <a:r>
              <a:rPr lang="en-US" sz="4000" b="1" dirty="0">
                <a:solidFill>
                  <a:srgbClr val="002060"/>
                </a:solidFill>
              </a:rPr>
              <a:t>Meningitis, osteomyelitis, endocarditis and abscesses.</a:t>
            </a:r>
          </a:p>
          <a:p>
            <a:pPr algn="l" rtl="0">
              <a:buNone/>
            </a:pPr>
            <a:r>
              <a:rPr lang="en-US" sz="4000" b="1" dirty="0">
                <a:solidFill>
                  <a:srgbClr val="002060"/>
                </a:solidFill>
              </a:rPr>
              <a:t> </a:t>
            </a:r>
          </a:p>
          <a:p>
            <a:pPr algn="l" rtl="0">
              <a:buClr>
                <a:srgbClr val="002060"/>
              </a:buClr>
              <a:buFont typeface="Wingdings" pitchFamily="2" charset="2"/>
              <a:buChar char="Ø"/>
            </a:pPr>
            <a:endParaRPr lang="ar-SA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28800"/>
            <a:ext cx="8229600" cy="4824536"/>
          </a:xfrm>
        </p:spPr>
        <p:txBody>
          <a:bodyPr>
            <a:noAutofit/>
          </a:bodyPr>
          <a:lstStyle/>
          <a:p>
            <a:r>
              <a:rPr lang="en-US" sz="8800" dirty="0" err="1">
                <a:solidFill>
                  <a:srgbClr val="002060"/>
                </a:solidFill>
                <a:latin typeface="Bodoni MT Black" pitchFamily="18" charset="0"/>
              </a:rPr>
              <a:t>Shigella</a:t>
            </a:r>
            <a:r>
              <a:rPr lang="en-US" sz="8800" dirty="0">
                <a:solidFill>
                  <a:srgbClr val="002060"/>
                </a:solidFill>
                <a:latin typeface="Bodoni MT Black" pitchFamily="18" charset="0"/>
              </a:rPr>
              <a:t> </a:t>
            </a:r>
            <a:br>
              <a:rPr lang="en-US" sz="8000" dirty="0">
                <a:latin typeface="Bodoni MT Black" pitchFamily="18" charset="0"/>
              </a:rPr>
            </a:br>
            <a:endParaRPr lang="ar-SA" sz="8000" dirty="0">
              <a:latin typeface="Bodoni MT Black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>
              <a:buNone/>
            </a:pPr>
            <a:r>
              <a:rPr lang="en-US" b="1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chemeClr val="bg1"/>
                </a:solidFill>
              </a:rPr>
              <a:t>- Develop an algorithm using biochemical tests to </a:t>
            </a:r>
          </a:p>
          <a:p>
            <a:pPr algn="l">
              <a:buNone/>
            </a:pPr>
            <a:r>
              <a:rPr lang="en-US" dirty="0">
                <a:solidFill>
                  <a:schemeClr val="bg1"/>
                </a:solidFill>
              </a:rPr>
              <a:t>identify and classify </a:t>
            </a:r>
            <a:r>
              <a:rPr lang="en-US" i="1" dirty="0">
                <a:solidFill>
                  <a:schemeClr val="bg1"/>
                </a:solidFill>
              </a:rPr>
              <a:t>Salmonella</a:t>
            </a:r>
            <a:r>
              <a:rPr lang="en-US" dirty="0">
                <a:solidFill>
                  <a:schemeClr val="bg1"/>
                </a:solidFill>
              </a:rPr>
              <a:t> and </a:t>
            </a:r>
            <a:r>
              <a:rPr lang="en-US" i="1" dirty="0" err="1">
                <a:solidFill>
                  <a:schemeClr val="bg1"/>
                </a:solidFill>
              </a:rPr>
              <a:t>Shigella</a:t>
            </a:r>
            <a:endParaRPr lang="en-US" i="1" dirty="0">
              <a:solidFill>
                <a:schemeClr val="bg1"/>
              </a:solidFill>
            </a:endParaRPr>
          </a:p>
          <a:p>
            <a:pPr algn="l">
              <a:buNone/>
            </a:pPr>
            <a:r>
              <a:rPr lang="en-US" b="1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-</a:t>
            </a:r>
            <a:r>
              <a:rPr lang="en-US" dirty="0">
                <a:solidFill>
                  <a:schemeClr val="bg1"/>
                </a:solidFill>
              </a:rPr>
              <a:t> Describe the antigenic structures and virulence factors of </a:t>
            </a:r>
            <a:r>
              <a:rPr lang="en-US" i="1" dirty="0">
                <a:solidFill>
                  <a:schemeClr val="bg1"/>
                </a:solidFill>
              </a:rPr>
              <a:t>Salmonella</a:t>
            </a:r>
            <a:r>
              <a:rPr lang="en-US" dirty="0">
                <a:solidFill>
                  <a:schemeClr val="bg1"/>
                </a:solidFill>
              </a:rPr>
              <a:t> and </a:t>
            </a:r>
            <a:r>
              <a:rPr lang="en-US" i="1" dirty="0" err="1">
                <a:solidFill>
                  <a:schemeClr val="bg1"/>
                </a:solidFill>
              </a:rPr>
              <a:t>Shigella</a:t>
            </a:r>
            <a:endParaRPr lang="en-US" i="1" dirty="0">
              <a:solidFill>
                <a:schemeClr val="bg1"/>
              </a:solidFill>
            </a:endParaRPr>
          </a:p>
          <a:p>
            <a:pPr algn="l">
              <a:buNone/>
            </a:pPr>
            <a:r>
              <a:rPr lang="en-US" b="1" dirty="0">
                <a:solidFill>
                  <a:srgbClr val="FF0000"/>
                </a:solidFill>
              </a:rPr>
              <a:t>3-</a:t>
            </a:r>
            <a:r>
              <a:rPr lang="en-US" dirty="0">
                <a:solidFill>
                  <a:schemeClr val="bg1"/>
                </a:solidFill>
              </a:rPr>
              <a:t> Compare the pathogenesis of various species of </a:t>
            </a:r>
            <a:r>
              <a:rPr lang="en-US" i="1" dirty="0">
                <a:solidFill>
                  <a:schemeClr val="bg1"/>
                </a:solidFill>
              </a:rPr>
              <a:t>Salmonella</a:t>
            </a:r>
            <a:r>
              <a:rPr lang="en-US" dirty="0">
                <a:solidFill>
                  <a:schemeClr val="bg1"/>
                </a:solidFill>
              </a:rPr>
              <a:t> and </a:t>
            </a:r>
            <a:r>
              <a:rPr lang="en-US" i="1" dirty="0" err="1">
                <a:solidFill>
                  <a:schemeClr val="bg1"/>
                </a:solidFill>
              </a:rPr>
              <a:t>Shigella</a:t>
            </a:r>
            <a:endParaRPr lang="en-US" i="1" dirty="0">
              <a:solidFill>
                <a:schemeClr val="bg1"/>
              </a:solidFill>
            </a:endParaRPr>
          </a:p>
          <a:p>
            <a:pPr algn="l">
              <a:buNone/>
            </a:pPr>
            <a:r>
              <a:rPr lang="en-US" b="1" dirty="0">
                <a:solidFill>
                  <a:srgbClr val="FF0000"/>
                </a:solidFill>
              </a:rPr>
              <a:t>4</a:t>
            </a:r>
            <a:r>
              <a:rPr lang="en-US" b="1" dirty="0">
                <a:solidFill>
                  <a:schemeClr val="bg1"/>
                </a:solidFill>
              </a:rPr>
              <a:t>-</a:t>
            </a:r>
            <a:r>
              <a:rPr lang="en-US" dirty="0">
                <a:solidFill>
                  <a:schemeClr val="bg1"/>
                </a:solidFill>
              </a:rPr>
              <a:t>Describe the clinical features and risk factors for the infection with the two organisms</a:t>
            </a:r>
          </a:p>
          <a:p>
            <a:pPr algn="l">
              <a:buNone/>
            </a:pPr>
            <a:r>
              <a:rPr lang="en-US" b="1" dirty="0">
                <a:solidFill>
                  <a:srgbClr val="FF0000"/>
                </a:solidFill>
              </a:rPr>
              <a:t>5-</a:t>
            </a:r>
            <a:r>
              <a:rPr lang="en-US" dirty="0">
                <a:solidFill>
                  <a:schemeClr val="bg1"/>
                </a:solidFill>
              </a:rPr>
              <a:t> Describe the general concepts for the management of gastroenteritis caused by both organisms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05151"/>
            <a:ext cx="8229600" cy="45719"/>
          </a:xfrm>
        </p:spPr>
        <p:txBody>
          <a:bodyPr>
            <a:normAutofit fontScale="90000"/>
          </a:bodyPr>
          <a:lstStyle/>
          <a:p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l" rtl="0">
              <a:buClr>
                <a:srgbClr val="002060"/>
              </a:buClr>
            </a:pPr>
            <a:r>
              <a:rPr lang="en-US" sz="4800" b="1" dirty="0" err="1">
                <a:solidFill>
                  <a:srgbClr val="C00000"/>
                </a:solidFill>
              </a:rPr>
              <a:t>Shigella</a:t>
            </a:r>
            <a:r>
              <a:rPr lang="en-US" sz="4800" b="1" dirty="0">
                <a:solidFill>
                  <a:srgbClr val="002060"/>
                </a:solidFill>
              </a:rPr>
              <a:t> is non lactose fermenting Gram negative bacteria. </a:t>
            </a:r>
          </a:p>
          <a:p>
            <a:pPr lvl="0" algn="l" rtl="0">
              <a:buClr>
                <a:srgbClr val="002060"/>
              </a:buClr>
            </a:pPr>
            <a:r>
              <a:rPr lang="en-US" sz="4800" b="1" dirty="0">
                <a:solidFill>
                  <a:srgbClr val="002060"/>
                </a:solidFill>
              </a:rPr>
              <a:t>Cause bacillary dysentery ( blood, mucus and pus in the stool)</a:t>
            </a:r>
          </a:p>
          <a:p>
            <a:endParaRPr lang="ar-SA" sz="4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>
                <a:solidFill>
                  <a:srgbClr val="002060"/>
                </a:solidFill>
                <a:latin typeface="Bodoni MT Black" pitchFamily="18" charset="0"/>
              </a:rPr>
              <a:t>ANTIGENIC STRUCTURES</a:t>
            </a:r>
            <a:endParaRPr lang="ar-SA" sz="4800" dirty="0">
              <a:solidFill>
                <a:srgbClr val="002060"/>
              </a:solidFill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l" rtl="0">
              <a:buClr>
                <a:srgbClr val="002060"/>
              </a:buClr>
            </a:pPr>
            <a:r>
              <a:rPr lang="en-US" sz="3600" b="1" dirty="0" err="1">
                <a:solidFill>
                  <a:srgbClr val="C00000"/>
                </a:solidFill>
              </a:rPr>
              <a:t>Shigella</a:t>
            </a:r>
            <a:r>
              <a:rPr lang="en-US" sz="3600" b="1" dirty="0">
                <a:solidFill>
                  <a:srgbClr val="002060"/>
                </a:solidFill>
              </a:rPr>
              <a:t> has 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4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>
                <a:solidFill>
                  <a:srgbClr val="002060"/>
                </a:solidFill>
              </a:rPr>
              <a:t>species and 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4 </a:t>
            </a:r>
            <a:r>
              <a:rPr lang="en-US" sz="3600" b="1" dirty="0">
                <a:solidFill>
                  <a:srgbClr val="002060"/>
                </a:solidFill>
              </a:rPr>
              <a:t>major </a:t>
            </a:r>
            <a:r>
              <a:rPr lang="en-US" sz="3600" b="1" dirty="0">
                <a:solidFill>
                  <a:srgbClr val="C00000"/>
                </a:solidFill>
              </a:rPr>
              <a:t>O</a:t>
            </a:r>
            <a:r>
              <a:rPr lang="en-US" sz="3600" b="1" dirty="0">
                <a:solidFill>
                  <a:srgbClr val="002060"/>
                </a:solidFill>
              </a:rPr>
              <a:t> antigen groups:</a:t>
            </a:r>
          </a:p>
          <a:p>
            <a:pPr lvl="0" algn="l" rtl="0">
              <a:buClr>
                <a:srgbClr val="002060"/>
              </a:buClr>
            </a:pPr>
            <a:r>
              <a:rPr lang="en-US" sz="3600" b="1" dirty="0">
                <a:solidFill>
                  <a:srgbClr val="002060"/>
                </a:solidFill>
              </a:rPr>
              <a:t>All have </a:t>
            </a:r>
            <a:r>
              <a:rPr lang="en-US" sz="3600" b="1" dirty="0">
                <a:solidFill>
                  <a:srgbClr val="C00000"/>
                </a:solidFill>
              </a:rPr>
              <a:t>O</a:t>
            </a:r>
            <a:r>
              <a:rPr lang="en-US" sz="3600" b="1" dirty="0">
                <a:solidFill>
                  <a:srgbClr val="002060"/>
                </a:solidFill>
              </a:rPr>
              <a:t> antigens , some serotypes has </a:t>
            </a:r>
            <a:r>
              <a:rPr lang="en-US" sz="3600" b="1" dirty="0">
                <a:solidFill>
                  <a:srgbClr val="C00000"/>
                </a:solidFill>
              </a:rPr>
              <a:t>K</a:t>
            </a:r>
            <a:r>
              <a:rPr lang="en-US" sz="3600" b="1" dirty="0">
                <a:solidFill>
                  <a:srgbClr val="002060"/>
                </a:solidFill>
              </a:rPr>
              <a:t> antigen( heat labile removed by boiling)</a:t>
            </a:r>
          </a:p>
          <a:p>
            <a:pPr lvl="0" algn="l" rtl="0">
              <a:buClr>
                <a:srgbClr val="002060"/>
              </a:buClr>
            </a:pPr>
            <a:r>
              <a:rPr lang="en-US" sz="3600" b="1" i="1" dirty="0">
                <a:solidFill>
                  <a:srgbClr val="002060"/>
                </a:solidFill>
              </a:rPr>
              <a:t>Shigella</a:t>
            </a:r>
            <a:r>
              <a:rPr lang="en-US" sz="3600" b="1" dirty="0">
                <a:solidFill>
                  <a:srgbClr val="002060"/>
                </a:solidFill>
              </a:rPr>
              <a:t> are </a:t>
            </a:r>
            <a:r>
              <a:rPr lang="en-US" sz="3600" b="1" dirty="0">
                <a:solidFill>
                  <a:srgbClr val="C00000"/>
                </a:solidFill>
              </a:rPr>
              <a:t>non motile </a:t>
            </a:r>
            <a:r>
              <a:rPr lang="en-US" sz="3600" b="1" dirty="0">
                <a:solidFill>
                  <a:srgbClr val="002060"/>
                </a:solidFill>
              </a:rPr>
              <a:t>, lack H antigen</a:t>
            </a:r>
          </a:p>
          <a:p>
            <a:pPr algn="l" rtl="0"/>
            <a:endParaRPr lang="ar-SA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548680"/>
            <a:ext cx="7848872" cy="630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2940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Bodoni MT Black" pitchFamily="18" charset="0"/>
              </a:rPr>
              <a:t>CLINICAL INFECTION</a:t>
            </a:r>
            <a:br>
              <a:rPr lang="en-US" sz="4400" dirty="0">
                <a:solidFill>
                  <a:srgbClr val="002060"/>
                </a:solidFill>
                <a:latin typeface="Bodoni MT Black" pitchFamily="18" charset="0"/>
              </a:rPr>
            </a:br>
            <a:endParaRPr lang="ar-SA" sz="4400" dirty="0">
              <a:solidFill>
                <a:srgbClr val="002060"/>
              </a:solidFill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algn="l" rtl="0">
              <a:buClr>
                <a:srgbClr val="002060"/>
              </a:buClr>
            </a:pP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S.sonnei</a:t>
            </a:r>
            <a:r>
              <a:rPr lang="en-US" b="1" dirty="0">
                <a:solidFill>
                  <a:srgbClr val="002060"/>
                </a:solidFill>
              </a:rPr>
              <a:t> (group D1) most predominant in USA ( fever, watery diarrhea)</a:t>
            </a:r>
          </a:p>
          <a:p>
            <a:pPr lvl="0" algn="l" rtl="0">
              <a:buClr>
                <a:srgbClr val="002060"/>
              </a:buClr>
            </a:pP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S.flexneri</a:t>
            </a:r>
            <a:r>
              <a:rPr lang="en-US" b="1" dirty="0">
                <a:solidFill>
                  <a:srgbClr val="002060"/>
                </a:solidFill>
              </a:rPr>
              <a:t> (group B15)  2</a:t>
            </a:r>
            <a:r>
              <a:rPr lang="en-US" b="1" baseline="30000" dirty="0">
                <a:solidFill>
                  <a:srgbClr val="002060"/>
                </a:solidFill>
              </a:rPr>
              <a:t>nd</a:t>
            </a:r>
            <a:r>
              <a:rPr lang="en-US" b="1" dirty="0">
                <a:solidFill>
                  <a:srgbClr val="002060"/>
                </a:solidFill>
              </a:rPr>
              <a:t> most common</a:t>
            </a:r>
          </a:p>
          <a:p>
            <a:pPr lvl="0" algn="l" rtl="0">
              <a:buClr>
                <a:srgbClr val="002060"/>
              </a:buClr>
            </a:pPr>
            <a:r>
              <a:rPr lang="en-US" b="1" dirty="0">
                <a:solidFill>
                  <a:srgbClr val="002060"/>
                </a:solidFill>
              </a:rPr>
              <a:t>Young adult ( man who have sex with man)</a:t>
            </a:r>
          </a:p>
          <a:p>
            <a:pPr lvl="0" algn="l" rtl="0">
              <a:buClr>
                <a:srgbClr val="002060"/>
              </a:buClr>
            </a:pPr>
            <a:r>
              <a:rPr lang="en-US" b="1" i="1" dirty="0">
                <a:solidFill>
                  <a:srgbClr val="002060"/>
                </a:solidFill>
              </a:rPr>
              <a:t>S. </a:t>
            </a:r>
            <a:r>
              <a:rPr lang="en-US" b="1" i="1" dirty="0" err="1">
                <a:solidFill>
                  <a:srgbClr val="002060"/>
                </a:solidFill>
              </a:rPr>
              <a:t>dysenteriae</a:t>
            </a:r>
            <a:r>
              <a:rPr lang="en-US" b="1" i="1" dirty="0">
                <a:solidFill>
                  <a:srgbClr val="002060"/>
                </a:solidFill>
              </a:rPr>
              <a:t> (group A 6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b="1" i="1" dirty="0">
                <a:solidFill>
                  <a:srgbClr val="002060"/>
                </a:solidFill>
              </a:rPr>
              <a:t>)</a:t>
            </a:r>
            <a:r>
              <a:rPr lang="en-US" b="1" dirty="0">
                <a:solidFill>
                  <a:srgbClr val="002060"/>
                </a:solidFill>
              </a:rPr>
              <a:t>and </a:t>
            </a:r>
            <a:r>
              <a:rPr lang="en-US" b="1" i="1" dirty="0">
                <a:solidFill>
                  <a:srgbClr val="002060"/>
                </a:solidFill>
              </a:rPr>
              <a:t>S. </a:t>
            </a:r>
            <a:r>
              <a:rPr lang="en-US" b="1" i="1" dirty="0" err="1">
                <a:solidFill>
                  <a:srgbClr val="002060"/>
                </a:solidFill>
              </a:rPr>
              <a:t>boydii</a:t>
            </a:r>
            <a:r>
              <a:rPr lang="en-US" b="1" i="1" dirty="0">
                <a:solidFill>
                  <a:srgbClr val="002060"/>
                </a:solidFill>
              </a:rPr>
              <a:t> (group C 20) </a:t>
            </a:r>
            <a:r>
              <a:rPr lang="en-US" b="1" dirty="0">
                <a:solidFill>
                  <a:srgbClr val="002060"/>
                </a:solidFill>
              </a:rPr>
              <a:t>are most common isolates in developing countries</a:t>
            </a:r>
          </a:p>
          <a:p>
            <a:pPr lvl="0" algn="l" rtl="0">
              <a:buClr>
                <a:srgbClr val="002060"/>
              </a:buClr>
            </a:pPr>
            <a:r>
              <a:rPr lang="en-US" b="1" i="1" dirty="0">
                <a:solidFill>
                  <a:srgbClr val="002060"/>
                </a:solidFill>
              </a:rPr>
              <a:t>S. </a:t>
            </a:r>
            <a:r>
              <a:rPr lang="en-US" b="1" i="1" dirty="0" err="1">
                <a:solidFill>
                  <a:srgbClr val="002060"/>
                </a:solidFill>
              </a:rPr>
              <a:t>dysenteriae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type 1 associated with morbidity and mortality.</a:t>
            </a:r>
          </a:p>
          <a:p>
            <a:pPr lvl="0" algn="l" rtl="0">
              <a:buClr>
                <a:srgbClr val="002060"/>
              </a:buClr>
            </a:pPr>
            <a:r>
              <a:rPr lang="en-US" b="1" dirty="0">
                <a:solidFill>
                  <a:srgbClr val="002060"/>
                </a:solidFill>
              </a:rPr>
              <a:t>Human is the only reservoir</a:t>
            </a:r>
          </a:p>
        </p:txBody>
      </p:sp>
    </p:spTree>
    <p:extLst>
      <p:ext uri="{BB962C8B-B14F-4D97-AF65-F5344CB8AC3E}">
        <p14:creationId xmlns:p14="http://schemas.microsoft.com/office/powerpoint/2010/main" val="41376101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-1251520"/>
            <a:ext cx="8229600" cy="360040"/>
          </a:xfrm>
        </p:spPr>
        <p:txBody>
          <a:bodyPr>
            <a:normAutofit fontScale="90000"/>
          </a:bodyPr>
          <a:lstStyle/>
          <a:p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08712"/>
          </a:xfrm>
        </p:spPr>
        <p:txBody>
          <a:bodyPr>
            <a:normAutofit/>
          </a:bodyPr>
          <a:lstStyle/>
          <a:p>
            <a:pPr lvl="0" algn="l" rtl="0"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3200" b="1" dirty="0">
                <a:solidFill>
                  <a:srgbClr val="002060"/>
                </a:solidFill>
              </a:rPr>
              <a:t>Person to person transmission through fecal –oral route .</a:t>
            </a:r>
          </a:p>
          <a:p>
            <a:pPr lvl="0" algn="l" rtl="0"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3200" b="1" dirty="0">
                <a:solidFill>
                  <a:srgbClr val="0070C0"/>
                </a:solidFill>
              </a:rPr>
              <a:t>Flies, fingers ( have a role in spread).</a:t>
            </a:r>
          </a:p>
          <a:p>
            <a:pPr lvl="0" algn="l" rtl="0"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3200" b="1" dirty="0">
                <a:solidFill>
                  <a:srgbClr val="002060"/>
                </a:solidFill>
              </a:rPr>
              <a:t>Food and water.</a:t>
            </a:r>
          </a:p>
          <a:p>
            <a:pPr lvl="0" algn="l" rtl="0"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3200" b="1" dirty="0">
                <a:solidFill>
                  <a:srgbClr val="002060"/>
                </a:solidFill>
              </a:rPr>
              <a:t>Young children in daycare, people in crowded area and anal oral sex in developed countries.</a:t>
            </a:r>
          </a:p>
          <a:p>
            <a:pPr lvl="0" algn="l" rtl="0"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3200" b="1" dirty="0">
                <a:solidFill>
                  <a:srgbClr val="C00000"/>
                </a:solidFill>
              </a:rPr>
              <a:t>Low infective dose &lt; 200 bacilli</a:t>
            </a:r>
          </a:p>
          <a:p>
            <a:pPr lvl="0" algn="l" rtl="0"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3200" b="1" dirty="0">
                <a:solidFill>
                  <a:srgbClr val="7030A0"/>
                </a:solidFill>
              </a:rPr>
              <a:t>Penetrate epithelial cells ,leads to local inflammation, shedding of intestinal lining and  ulcer formation.</a:t>
            </a:r>
          </a:p>
          <a:p>
            <a:pPr algn="r" rtl="0"/>
            <a:endParaRPr lang="ar-SA" sz="32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>
                <a:solidFill>
                  <a:srgbClr val="002060"/>
                </a:solidFill>
                <a:latin typeface="Bodoni MT Black" pitchFamily="18" charset="0"/>
              </a:rPr>
              <a:t>SYMPTOMS</a:t>
            </a:r>
            <a:br>
              <a:rPr lang="en-US" dirty="0"/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84616"/>
          </a:xfrm>
        </p:spPr>
        <p:txBody>
          <a:bodyPr>
            <a:noAutofit/>
          </a:bodyPr>
          <a:lstStyle/>
          <a:p>
            <a:pPr lvl="0" algn="l" rtl="0">
              <a:buClr>
                <a:srgbClr val="002060"/>
              </a:buClr>
            </a:pPr>
            <a:r>
              <a:rPr lang="en-US" sz="3200" b="1" dirty="0">
                <a:solidFill>
                  <a:srgbClr val="002060"/>
                </a:solidFill>
              </a:rPr>
              <a:t>High fever, chill, abdominal cramp and pain accompanied by </a:t>
            </a:r>
            <a:r>
              <a:rPr lang="en-US" sz="3200" b="1" dirty="0" err="1">
                <a:solidFill>
                  <a:srgbClr val="C00000"/>
                </a:solidFill>
              </a:rPr>
              <a:t>tenesmus</a:t>
            </a:r>
            <a:r>
              <a:rPr lang="en-US" sz="3200" b="1" dirty="0">
                <a:solidFill>
                  <a:srgbClr val="002060"/>
                </a:solidFill>
              </a:rPr>
              <a:t> , </a:t>
            </a:r>
            <a:r>
              <a:rPr lang="en-US" sz="3200" b="1" dirty="0">
                <a:solidFill>
                  <a:srgbClr val="C00000"/>
                </a:solidFill>
              </a:rPr>
              <a:t>bloody stool with mucus &amp; leukocytes.</a:t>
            </a:r>
          </a:p>
          <a:p>
            <a:pPr lvl="0" algn="l" rtl="0">
              <a:buClr>
                <a:srgbClr val="002060"/>
              </a:buClr>
            </a:pPr>
            <a:r>
              <a:rPr lang="en-US" sz="3200" b="1" dirty="0">
                <a:solidFill>
                  <a:srgbClr val="002060"/>
                </a:solidFill>
              </a:rPr>
              <a:t> Incubation period  :  24 - 48 hrs</a:t>
            </a:r>
          </a:p>
          <a:p>
            <a:pPr lvl="0" algn="l" rtl="0">
              <a:buClr>
                <a:srgbClr val="002060"/>
              </a:buClr>
            </a:pPr>
            <a:r>
              <a:rPr lang="en-US" sz="3200" b="1" dirty="0">
                <a:solidFill>
                  <a:srgbClr val="002060"/>
                </a:solidFill>
              </a:rPr>
              <a:t>Can lead to rectal prolapsed in children</a:t>
            </a:r>
          </a:p>
          <a:p>
            <a:pPr lvl="0" algn="l" rtl="0">
              <a:buClr>
                <a:srgbClr val="002060"/>
              </a:buClr>
            </a:pPr>
            <a:r>
              <a:rPr lang="en-US" sz="3200" b="1" u="sng" dirty="0">
                <a:solidFill>
                  <a:srgbClr val="0070C0"/>
                </a:solidFill>
              </a:rPr>
              <a:t>Complications</a:t>
            </a:r>
            <a:r>
              <a:rPr lang="en-US" sz="3200" b="1" dirty="0">
                <a:solidFill>
                  <a:srgbClr val="002060"/>
                </a:solidFill>
              </a:rPr>
              <a:t>: ileus, obstruction dilatation and toxic mega colon </a:t>
            </a:r>
          </a:p>
          <a:p>
            <a:pPr lvl="0" algn="l" rtl="0">
              <a:buClr>
                <a:srgbClr val="002060"/>
              </a:buClr>
            </a:pPr>
            <a:r>
              <a:rPr lang="en-US" sz="3200" b="1" dirty="0">
                <a:solidFill>
                  <a:srgbClr val="002060"/>
                </a:solidFill>
              </a:rPr>
              <a:t>Bacteremia in 4 % of severely ill patient</a:t>
            </a:r>
          </a:p>
          <a:p>
            <a:pPr lvl="0" algn="l" rtl="0">
              <a:buClr>
                <a:srgbClr val="002060"/>
              </a:buClr>
            </a:pPr>
            <a:r>
              <a:rPr lang="en-US" sz="3200" b="1" dirty="0">
                <a:solidFill>
                  <a:srgbClr val="002060"/>
                </a:solidFill>
              </a:rPr>
              <a:t>Seizures, HUS</a:t>
            </a:r>
            <a:endParaRPr lang="ar-SA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DYSENTRY STOOL</a:t>
            </a:r>
            <a:br>
              <a:rPr lang="en-US" dirty="0">
                <a:solidFill>
                  <a:srgbClr val="C00000"/>
                </a:solidFill>
              </a:rPr>
            </a:b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://content2.eol.org/content/2009/11/25/03/68829_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628800"/>
            <a:ext cx="5760640" cy="41764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24166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Laboratory diagnosis of </a:t>
            </a:r>
            <a:r>
              <a:rPr lang="en-US" sz="3200" i="1" dirty="0">
                <a:solidFill>
                  <a:srgbClr val="C00000"/>
                </a:solidFill>
              </a:rPr>
              <a:t>Salmonella</a:t>
            </a:r>
            <a:r>
              <a:rPr lang="en-US" sz="3200" dirty="0">
                <a:solidFill>
                  <a:srgbClr val="C00000"/>
                </a:solidFill>
              </a:rPr>
              <a:t> &amp; </a:t>
            </a:r>
            <a:r>
              <a:rPr lang="en-US" sz="3200" i="1" dirty="0" err="1">
                <a:solidFill>
                  <a:srgbClr val="C00000"/>
                </a:solidFill>
              </a:rPr>
              <a:t>Shigella</a:t>
            </a:r>
            <a:r>
              <a:rPr lang="en-US" sz="3200" dirty="0">
                <a:solidFill>
                  <a:srgbClr val="C00000"/>
                </a:solidFill>
              </a:rPr>
              <a:t> from stool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 algn="l">
              <a:buNone/>
            </a:pPr>
            <a:r>
              <a:rPr lang="en-US" dirty="0">
                <a:solidFill>
                  <a:srgbClr val="002060"/>
                </a:solidFill>
              </a:rPr>
              <a:t>-Both are Gram negative bacilli</a:t>
            </a:r>
          </a:p>
          <a:p>
            <a:pPr marL="137160" indent="0" algn="l">
              <a:buNone/>
            </a:pPr>
            <a:r>
              <a:rPr lang="en-US" dirty="0">
                <a:solidFill>
                  <a:srgbClr val="002060"/>
                </a:solidFill>
              </a:rPr>
              <a:t>-Culture on selective media ( </a:t>
            </a:r>
            <a:r>
              <a:rPr lang="en-US" i="1" dirty="0">
                <a:solidFill>
                  <a:srgbClr val="002060"/>
                </a:solidFill>
              </a:rPr>
              <a:t>Salmonella</a:t>
            </a:r>
            <a:r>
              <a:rPr lang="en-US" dirty="0">
                <a:solidFill>
                  <a:srgbClr val="002060"/>
                </a:solidFill>
              </a:rPr>
              <a:t> produce black colonies due to H2S)</a:t>
            </a:r>
          </a:p>
          <a:p>
            <a:pPr marL="137160" indent="0" algn="l">
              <a:buNone/>
            </a:pPr>
            <a:r>
              <a:rPr lang="en-US" dirty="0">
                <a:solidFill>
                  <a:srgbClr val="002060"/>
                </a:solidFill>
              </a:rPr>
              <a:t>-Biochemical tests</a:t>
            </a:r>
          </a:p>
          <a:p>
            <a:pPr marL="137160" indent="0" algn="l">
              <a:buNone/>
            </a:pPr>
            <a:r>
              <a:rPr lang="en-US" dirty="0">
                <a:solidFill>
                  <a:srgbClr val="002060"/>
                </a:solidFill>
              </a:rPr>
              <a:t>-Motility test</a:t>
            </a:r>
          </a:p>
          <a:p>
            <a:pPr marL="137160" indent="0" algn="l">
              <a:buNone/>
            </a:pPr>
            <a:r>
              <a:rPr lang="en-US" dirty="0">
                <a:solidFill>
                  <a:srgbClr val="002060"/>
                </a:solidFill>
              </a:rPr>
              <a:t>-Serology for serotypes.</a:t>
            </a:r>
          </a:p>
          <a:p>
            <a:pPr marL="137160" indent="0" algn="l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9154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نتيجة بحث الصور عن ‪shigella culture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7632848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2149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BIOCHEMICAL TESTS</a:t>
            </a:r>
          </a:p>
        </p:txBody>
      </p:sp>
      <p:pic>
        <p:nvPicPr>
          <p:cNvPr id="4" name="Picture 2" descr="نتيجة بحث الصور عن ‪shigella &amp; salmonella serology‬‏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17865"/>
            <a:ext cx="3800475" cy="1939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نتيجة بحث الصور عن ‪shigella &amp; salmonella serology‬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968254"/>
            <a:ext cx="7056784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436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2700000" scaled="1"/>
            <a:tileRect/>
          </a:gradFill>
        </p:spPr>
        <p:txBody>
          <a:bodyPr>
            <a:normAutofit/>
          </a:bodyPr>
          <a:lstStyle/>
          <a:p>
            <a:r>
              <a:rPr lang="en-GB" sz="8000" dirty="0">
                <a:solidFill>
                  <a:srgbClr val="002060"/>
                </a:solidFill>
                <a:latin typeface="Bodoni MT Black" pitchFamily="18" charset="0"/>
              </a:rPr>
              <a:t>Salmonella</a:t>
            </a:r>
            <a:endParaRPr lang="ar-SA" sz="8000" dirty="0">
              <a:solidFill>
                <a:srgbClr val="002060"/>
              </a:solidFill>
              <a:latin typeface="Bodoni MT Black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6" name="Picture 4" descr="نتيجة بحث الصور عن ‪shigella &amp; salmonella serology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18" y="620688"/>
            <a:ext cx="8124729" cy="5921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4509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  <a:effectLst/>
              </a:rPr>
              <a:t>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>
                <a:solidFill>
                  <a:srgbClr val="002060"/>
                </a:solidFill>
              </a:rPr>
              <a:t>Stool culture  on selective selenite enrichment broth media ,MAC, SS( Salmonella/</a:t>
            </a:r>
            <a:r>
              <a:rPr lang="en-US" dirty="0" err="1">
                <a:solidFill>
                  <a:srgbClr val="002060"/>
                </a:solidFill>
              </a:rPr>
              <a:t>Shigella</a:t>
            </a:r>
            <a:r>
              <a:rPr lang="en-US" dirty="0">
                <a:solidFill>
                  <a:srgbClr val="002060"/>
                </a:solidFill>
              </a:rPr>
              <a:t> ) and XLD,HEA( </a:t>
            </a:r>
            <a:r>
              <a:rPr lang="en-US" dirty="0" err="1">
                <a:solidFill>
                  <a:srgbClr val="002060"/>
                </a:solidFill>
              </a:rPr>
              <a:t>Hektoen</a:t>
            </a:r>
            <a:r>
              <a:rPr lang="en-US" dirty="0">
                <a:solidFill>
                  <a:srgbClr val="002060"/>
                </a:solidFill>
              </a:rPr>
              <a:t> enteric agar) BS (bile salt agar)</a:t>
            </a:r>
          </a:p>
          <a:p>
            <a:pPr algn="l" rtl="0"/>
            <a:r>
              <a:rPr lang="en-US" dirty="0" err="1">
                <a:solidFill>
                  <a:srgbClr val="002060"/>
                </a:solidFill>
              </a:rPr>
              <a:t>Sero</a:t>
            </a:r>
            <a:r>
              <a:rPr lang="en-US" dirty="0">
                <a:solidFill>
                  <a:srgbClr val="002060"/>
                </a:solidFill>
              </a:rPr>
              <a:t>-grouping based on O and H antigen</a:t>
            </a:r>
          </a:p>
          <a:p>
            <a:pPr marL="651510" indent="-514350" algn="l" rtl="0">
              <a:buFont typeface="+mj-lt"/>
              <a:buAutoNum type="arabicPeriod"/>
            </a:pPr>
            <a:r>
              <a:rPr lang="en-US" dirty="0" err="1">
                <a:solidFill>
                  <a:srgbClr val="002060"/>
                </a:solidFill>
              </a:rPr>
              <a:t>Sereny</a:t>
            </a:r>
            <a:r>
              <a:rPr lang="en-US" dirty="0">
                <a:solidFill>
                  <a:srgbClr val="002060"/>
                </a:solidFill>
              </a:rPr>
              <a:t> test</a:t>
            </a:r>
          </a:p>
          <a:p>
            <a:pPr marL="137160" indent="0" algn="l" rtl="0">
              <a:buNone/>
            </a:pPr>
            <a:endParaRPr lang="en-US" dirty="0"/>
          </a:p>
        </p:txBody>
      </p:sp>
      <p:pic>
        <p:nvPicPr>
          <p:cNvPr id="3074" name="Picture 2" descr="https://d1cag3og5zsskm.cloudfront.net/v/s2/0d/da/33/3ee64047fd88a6cf5765108690/100/x1y1.png?Policy=eyJTdGF0ZW1lbnQiOiBbeyJSZXNvdXJjZSI6ICJodHRwczovL2QxY2FnM29nNXpzc2ttLmNsb3VkZnJvbnQubmV0L3YvczIvMGQvZGEvMzMvM2VlNjQwNDdmZDg4YTZjZjU3NjUxMDg2OTAvKiIsICJDb25kaXRpb24iOiB7IkRhdGVMZXNzVGhhbiI6IHsiQVdTOkVwb2NoVGltZSI6IDE0ODE2OTQxMDJ9fX1dfQ__&amp;Signature=Lp5g-Qkt6Y3nQXGVtTKNGrzPeBrcRZDtQhOoJ5QTplnoDfiGzub4WrhTPYJe9U6AGUtAFMBPGwCmFTQ9KwFI4hNZ%7E9Mr5iH4gYAxlAo8XR7coq4mOqYh6xZUxigZHGzIqLWHnEyNJKhoGN-mW6hsrXjcnga2ZdwBLgyO42AD7i%7EE-Rpzu9SJy6R56p8dLgkGjcPxR2w6IAIcHMOFUjflFNtndBHpmH0eKs6ffN901G2Y2dCPV6qNEKYwz4KRzG-gqs4RbrdwuHxUzzMksHT%7EIdcL%7ES5Fh4pSmPHq3bD00txoneXiRsJLwGmZKXkZ89S9rahiNsm%7ESFpD%7EzRqu2VmvA__&amp;Key-Pair-Id=APKAJY4Y3HIBJJ7SJ76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77072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077072"/>
            <a:ext cx="1286272" cy="1286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65104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709160"/>
          </a:xfrm>
        </p:spPr>
        <p:txBody>
          <a:bodyPr/>
          <a:lstStyle/>
          <a:p>
            <a:pPr algn="l">
              <a:buNone/>
            </a:pPr>
            <a:r>
              <a:rPr lang="en-US" dirty="0">
                <a:solidFill>
                  <a:srgbClr val="002060"/>
                </a:solidFill>
              </a:rPr>
              <a:t>Antibiotic is used to reduce duration of illness</a:t>
            </a:r>
          </a:p>
          <a:p>
            <a:pPr algn="l">
              <a:buNone/>
            </a:pPr>
            <a:r>
              <a:rPr lang="en-US" dirty="0">
                <a:solidFill>
                  <a:srgbClr val="002060"/>
                </a:solidFill>
              </a:rPr>
              <a:t>IV </a:t>
            </a:r>
            <a:r>
              <a:rPr lang="en-US" dirty="0" err="1">
                <a:solidFill>
                  <a:srgbClr val="002060"/>
                </a:solidFill>
              </a:rPr>
              <a:t>ceftriaxone</a:t>
            </a:r>
            <a:r>
              <a:rPr lang="en-US" dirty="0">
                <a:solidFill>
                  <a:srgbClr val="002060"/>
                </a:solidFill>
              </a:rPr>
              <a:t> and </a:t>
            </a:r>
            <a:r>
              <a:rPr lang="ar-SA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ampicillin</a:t>
            </a:r>
            <a:r>
              <a:rPr lang="en-US" dirty="0">
                <a:solidFill>
                  <a:srgbClr val="002060"/>
                </a:solidFill>
              </a:rPr>
              <a:t> , oral TMP-SMX or </a:t>
            </a:r>
          </a:p>
          <a:p>
            <a:pPr algn="l">
              <a:buNone/>
            </a:pPr>
            <a:r>
              <a:rPr lang="en-US" dirty="0">
                <a:solidFill>
                  <a:srgbClr val="002060"/>
                </a:solidFill>
              </a:rPr>
              <a:t>ciprofloxacin or </a:t>
            </a:r>
            <a:r>
              <a:rPr lang="en-US" dirty="0" err="1">
                <a:solidFill>
                  <a:srgbClr val="002060"/>
                </a:solidFill>
              </a:rPr>
              <a:t>doxycycline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70201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References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 algn="l">
              <a:buNone/>
            </a:pPr>
            <a:r>
              <a:rPr lang="en-US" dirty="0">
                <a:solidFill>
                  <a:schemeClr val="bg1"/>
                </a:solidFill>
              </a:rPr>
              <a:t>Ryan, Kenneth J. Sherris Medical Microbiology, </a:t>
            </a:r>
            <a:r>
              <a:rPr lang="en-US">
                <a:solidFill>
                  <a:schemeClr val="bg1"/>
                </a:solidFill>
              </a:rPr>
              <a:t>latest edition</a:t>
            </a:r>
            <a:r>
              <a:rPr lang="en-US" dirty="0">
                <a:solidFill>
                  <a:schemeClr val="bg1"/>
                </a:solidFill>
              </a:rPr>
              <a:t>. McGraw-Hill Education.</a:t>
            </a:r>
          </a:p>
          <a:p>
            <a:pPr marL="585216" lvl="1" indent="0" algn="l">
              <a:buNone/>
            </a:pPr>
            <a:r>
              <a:rPr lang="en-US" dirty="0">
                <a:solidFill>
                  <a:schemeClr val="bg1"/>
                </a:solidFill>
              </a:rPr>
              <a:t>- Intestinal flora, part of chapter 1 </a:t>
            </a:r>
          </a:p>
          <a:p>
            <a:pPr marL="585216" lvl="1" indent="0" algn="l">
              <a:buNone/>
            </a:pPr>
            <a:r>
              <a:rPr lang="en-US" dirty="0">
                <a:solidFill>
                  <a:schemeClr val="bg1"/>
                </a:solidFill>
              </a:rPr>
              <a:t>- Enteric infections and food poisoning, part of the chapter on Infectious Diseases.</a:t>
            </a:r>
          </a:p>
          <a:p>
            <a:pPr marL="585216" lvl="1" indent="0" algn="l">
              <a:buNone/>
            </a:pPr>
            <a:r>
              <a:rPr lang="en-US" dirty="0">
                <a:solidFill>
                  <a:schemeClr val="bg1"/>
                </a:solidFill>
              </a:rPr>
              <a:t> -Typhoid fever</a:t>
            </a:r>
          </a:p>
          <a:p>
            <a:pPr marL="585216" lvl="1" indent="0" algn="l">
              <a:buNone/>
            </a:pPr>
            <a:r>
              <a:rPr lang="en-US" dirty="0">
                <a:solidFill>
                  <a:schemeClr val="bg1"/>
                </a:solidFill>
              </a:rPr>
              <a:t>- </a:t>
            </a:r>
            <a:r>
              <a:rPr lang="en-US" dirty="0" err="1">
                <a:solidFill>
                  <a:schemeClr val="bg1"/>
                </a:solidFill>
              </a:rPr>
              <a:t>Dysentry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281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Salmonella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 algn="l" rtl="0">
              <a:buClr>
                <a:srgbClr val="002060"/>
              </a:buClr>
              <a:buFont typeface="Wingdings" pitchFamily="2" charset="2"/>
              <a:buChar char="Ø"/>
              <a:tabLst>
                <a:tab pos="533400" algn="l"/>
              </a:tabLst>
            </a:pPr>
            <a:r>
              <a:rPr lang="en-US" sz="4100" b="1" dirty="0">
                <a:solidFill>
                  <a:srgbClr val="002060"/>
                </a:solidFill>
              </a:rPr>
              <a:t>Gram negative ,motile ,facultative anaerobic bacilli</a:t>
            </a:r>
          </a:p>
          <a:p>
            <a:pPr lvl="0" algn="l" rtl="0"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4100" b="1" dirty="0">
                <a:solidFill>
                  <a:srgbClr val="002060"/>
                </a:solidFill>
              </a:rPr>
              <a:t>Non lactose fermenting colonies</a:t>
            </a:r>
          </a:p>
          <a:p>
            <a:pPr lvl="0" algn="l" rtl="0"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4100" b="1" dirty="0">
                <a:solidFill>
                  <a:srgbClr val="002060"/>
                </a:solidFill>
              </a:rPr>
              <a:t>highest during the rainy season in tropical climates and during the warmer months in temperate climates.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192" y="5517232"/>
            <a:ext cx="2265840" cy="123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225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348880"/>
          </a:xfr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2700000" scaled="1"/>
          </a:gradFill>
        </p:spPr>
        <p:txBody>
          <a:bodyPr>
            <a:normAutofit/>
          </a:bodyPr>
          <a:lstStyle/>
          <a:p>
            <a:r>
              <a:rPr lang="en-US" sz="4800" b="0" dirty="0">
                <a:solidFill>
                  <a:srgbClr val="002060"/>
                </a:solidFill>
                <a:latin typeface="Bodoni MT Black" pitchFamily="18" charset="0"/>
              </a:rPr>
              <a:t>VIRULENCE FACTORS</a:t>
            </a:r>
            <a:br>
              <a:rPr lang="en-US" sz="4800" dirty="0"/>
            </a:br>
            <a:endParaRPr lang="ar-SA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48880"/>
            <a:ext cx="9144000" cy="4509120"/>
          </a:xfr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2700000" scaled="1"/>
          </a:gradFill>
        </p:spPr>
        <p:txBody>
          <a:bodyPr>
            <a:normAutofit fontScale="77500" lnSpcReduction="20000"/>
          </a:bodyPr>
          <a:lstStyle/>
          <a:p>
            <a:pPr lvl="0" algn="l" rtl="0">
              <a:buClr>
                <a:srgbClr val="002060"/>
              </a:buClr>
            </a:pP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5400" b="1" dirty="0">
                <a:solidFill>
                  <a:srgbClr val="002060"/>
                </a:solidFill>
              </a:rPr>
              <a:t>Fimbria  -  Adherence</a:t>
            </a:r>
          </a:p>
          <a:p>
            <a:pPr lvl="0" algn="l" rtl="0">
              <a:buClr>
                <a:srgbClr val="002060"/>
              </a:buClr>
            </a:pPr>
            <a:r>
              <a:rPr lang="en-US" sz="5400" b="1" dirty="0">
                <a:solidFill>
                  <a:srgbClr val="002060"/>
                </a:solidFill>
              </a:rPr>
              <a:t> Endocytosis</a:t>
            </a:r>
          </a:p>
          <a:p>
            <a:pPr lvl="1" algn="l" rtl="0">
              <a:buClr>
                <a:srgbClr val="002060"/>
              </a:buClr>
            </a:pPr>
            <a:r>
              <a:rPr lang="en-US" sz="5000" b="1" dirty="0">
                <a:solidFill>
                  <a:srgbClr val="002060"/>
                </a:solidFill>
              </a:rPr>
              <a:t>SPI 1 </a:t>
            </a:r>
            <a:r>
              <a:rPr lang="en-US" sz="1600" b="1" dirty="0">
                <a:solidFill>
                  <a:srgbClr val="002060"/>
                </a:solidFill>
              </a:rPr>
              <a:t>(Salmonella pathogenicity island </a:t>
            </a:r>
            <a:r>
              <a:rPr lang="en-US" sz="1500" b="1" dirty="0">
                <a:solidFill>
                  <a:srgbClr val="002060"/>
                </a:solidFill>
              </a:rPr>
              <a:t>1)</a:t>
            </a:r>
            <a:r>
              <a:rPr lang="en-US" sz="5000" b="1" dirty="0">
                <a:solidFill>
                  <a:srgbClr val="002060"/>
                </a:solidFill>
              </a:rPr>
              <a:t>T3SS</a:t>
            </a:r>
            <a:r>
              <a:rPr lang="en-US" sz="1500" b="1" dirty="0">
                <a:solidFill>
                  <a:srgbClr val="002060"/>
                </a:solidFill>
              </a:rPr>
              <a:t>(type 3 secretory system) :Virulence ,invasion &amp; enteritis)</a:t>
            </a:r>
          </a:p>
          <a:p>
            <a:pPr lvl="1" algn="l" rtl="0">
              <a:buClr>
                <a:srgbClr val="002060"/>
              </a:buClr>
            </a:pPr>
            <a:r>
              <a:rPr lang="en-US" sz="5000" b="1" dirty="0">
                <a:solidFill>
                  <a:srgbClr val="002060"/>
                </a:solidFill>
              </a:rPr>
              <a:t>TLR </a:t>
            </a:r>
            <a:r>
              <a:rPr lang="en-US" sz="1400" b="1" dirty="0">
                <a:solidFill>
                  <a:srgbClr val="002060"/>
                </a:solidFill>
              </a:rPr>
              <a:t>( Toll like receptor) : IC survival ,growth &amp; systemic infection)</a:t>
            </a:r>
          </a:p>
          <a:p>
            <a:pPr algn="l" rtl="0">
              <a:buClr>
                <a:srgbClr val="002060"/>
              </a:buClr>
            </a:pPr>
            <a:r>
              <a:rPr lang="en-US" sz="5400" b="1" dirty="0">
                <a:solidFill>
                  <a:srgbClr val="002060"/>
                </a:solidFill>
              </a:rPr>
              <a:t>Replication in                          microphage</a:t>
            </a:r>
          </a:p>
          <a:p>
            <a:pPr lvl="0" algn="l" rtl="0">
              <a:buClr>
                <a:srgbClr val="002060"/>
              </a:buClr>
            </a:pPr>
            <a:r>
              <a:rPr lang="en-US" sz="5400" b="1" dirty="0">
                <a:solidFill>
                  <a:srgbClr val="002060"/>
                </a:solidFill>
              </a:rPr>
              <a:t> Enterotoxin</a:t>
            </a:r>
          </a:p>
          <a:p>
            <a:pPr algn="l"/>
            <a:endParaRPr lang="ar-SA" sz="5400" b="1" dirty="0"/>
          </a:p>
        </p:txBody>
      </p:sp>
      <p:pic>
        <p:nvPicPr>
          <p:cNvPr id="1026" name="Picture 2" descr="https://d1cag3og5zsskm.cloudfront.net/v/s2/b7/7a/8c/6108554a14af2b246618f84c2b/82/x1y1.png?Policy=eyJTdGF0ZW1lbnQiOiBbeyJSZXNvdXJjZSI6ICJodHRwczovL2QxY2FnM29nNXpzc2ttLmNsb3VkZnJvbnQubmV0L3YvczIvYjcvN2EvOGMvNjEwODU1NGExNGFmMmIyNDY2MThmODRjMmIvKiIsICJDb25kaXRpb24iOiB7IkRhdGVMZXNzVGhhbiI6IHsiQVdTOkVwb2NoVGltZSI6IDE0ODE2Njk5Mjd9fX1dfQ__&amp;Signature=NllThAkUMv2fcQMpJWT8kDKzulZSpKRULwnbHszZlZt%7EZRl59oogI0EchL0pzE96FgnkLDPb9KmjBVbVRmr7sipc578haK23g26OLHH%7EgYWeF9CQ2fHHJMC3dXwcXiYqtJtGw4j4KWKYCaPRP8WR0gITldTWNzE7zMhx6DUXL6jiYFi4uxFfK8mQrhSgnk%7EbhjHn81V0VbvBc0ixqKLBB-1RDEuG2pubaKaXURA7L5GwBzv-wTk77tTmrrre9X7IUvYvHlsnDONLx23tmcH77iHDJo2CBebC2wAUCf2wWhcIgzbCn62KgahQssrIIZ-GEVWGRmgwBr7WiesNfSiE8w__&amp;Key-Pair-Id=APKAJY4Y3HIBJJ7SJ76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869160"/>
            <a:ext cx="2438400" cy="179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58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Histopathology</a:t>
            </a:r>
          </a:p>
        </p:txBody>
      </p:sp>
      <p:pic>
        <p:nvPicPr>
          <p:cNvPr id="2053" name="Picture 5" descr="https://d1cag3og5zsskm.cloudfront.net/v/s2/05/d6/6f/2287444a1f9e056808baaa8612/61/x3y1.png?Policy=eyJTdGF0ZW1lbnQiOiBbeyJSZXNvdXJjZSI6ICJodHRwczovL2QxY2FnM29nNXpzc2ttLmNsb3VkZnJvbnQubmV0L3YvczIvMDUvZDYvNmYvMjI4NzQ0NGExZjllMDU2ODA4YmFhYTg2MTIvKiIsICJDb25kaXRpb24iOiB7IkRhdGVMZXNzVGhhbiI6IHsiQVdTOkVwb2NoVGltZSI6IDE0ODE2NzE4Nzh9fX1dfQ__&amp;Signature=b13WNhclVd8T3aL3AdcC60y1gqOasMGth-Fh6LHo4BQzVCNqrAILB1sKBdq4rNa4p4GceMwBtyLG1gwRIxxhE0OfT8mAFaFF2MjPqiPOvNokX0rjjR6B5L1NDgVjiXNiNK3FvgSgXmVkGD-5Ml0gxYPjmxkLofPcOrXl2EkryjomdoCTwo-GF0J%7EMzNtRClS3wuVOHbX2esR7Afe4Gu3KxHDeB3mJhrTvAgKOYf6ginvR-cG7UOCu4gdwOlPtbwxUkiUnLHZoojJaOEbJHXEPKNu1vs1chwfQV3--S5cZuAynqVHBK4fMaJlS3CurESjltYQPLVGMxicfEC2%7E1CN1w__&amp;Key-Pair-Id=APKAJY4Y3HIBJJ7SJ76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717032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s://d1cag3og5zsskm.cloudfront.net/v/s2/05/d6/6f/2287444a1f9e056808baaa8612/61/x1y1.png?Policy=eyJTdGF0ZW1lbnQiOiBbeyJSZXNvdXJjZSI6ICJodHRwczovL2QxY2FnM29nNXpzc2ttLmNsb3VkZnJvbnQubmV0L3YvczIvMDUvZDYvNmYvMjI4NzQ0NGExZjllMDU2ODA4YmFhYTg2MTIvKiIsICJDb25kaXRpb24iOiB7IkRhdGVMZXNzVGhhbiI6IHsiQVdTOkVwb2NoVGltZSI6IDE0ODE2NzE4Nzh9fX1dfQ__&amp;Signature=b13WNhclVd8T3aL3AdcC60y1gqOasMGth-Fh6LHo4BQzVCNqrAILB1sKBdq4rNa4p4GceMwBtyLG1gwRIxxhE0OfT8mAFaFF2MjPqiPOvNokX0rjjR6B5L1NDgVjiXNiNK3FvgSgXmVkGD-5Ml0gxYPjmxkLofPcOrXl2EkryjomdoCTwo-GF0J%7EMzNtRClS3wuVOHbX2esR7Afe4Gu3KxHDeB3mJhrTvAgKOYf6ginvR-cG7UOCu4gdwOlPtbwxUkiUnLHZoojJaOEbJHXEPKNu1vs1chwfQV3--S5cZuAynqVHBK4fMaJlS3CurESjltYQPLVGMxicfEC2%7E1CN1w__&amp;Key-Pair-Id=APKAJY4Y3HIBJJ7SJ76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183" y="3717032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s://d1cag3og5zsskm.cloudfront.net/v/s2/05/d6/6f/2287444a1f9e056808baaa8612/61/x1y0.png?Policy=eyJTdGF0ZW1lbnQiOiBbeyJSZXNvdXJjZSI6ICJodHRwczovL2QxY2FnM29nNXpzc2ttLmNsb3VkZnJvbnQubmV0L3YvczIvMDUvZDYvNmYvMjI4NzQ0NGExZjllMDU2ODA4YmFhYTg2MTIvKiIsICJDb25kaXRpb24iOiB7IkRhdGVMZXNzVGhhbiI6IHsiQVdTOkVwb2NoVGltZSI6IDE0ODE2NzE4Nzh9fX1dfQ__&amp;Signature=b13WNhclVd8T3aL3AdcC60y1gqOasMGth-Fh6LHo4BQzVCNqrAILB1sKBdq4rNa4p4GceMwBtyLG1gwRIxxhE0OfT8mAFaFF2MjPqiPOvNokX0rjjR6B5L1NDgVjiXNiNK3FvgSgXmVkGD-5Ml0gxYPjmxkLofPcOrXl2EkryjomdoCTwo-GF0J%7EMzNtRClS3wuVOHbX2esR7Afe4Gu3KxHDeB3mJhrTvAgKOYf6ginvR-cG7UOCu4gdwOlPtbwxUkiUnLHZoojJaOEbJHXEPKNu1vs1chwfQV3--S5cZuAynqVHBK4fMaJlS3CurESjltYQPLVGMxicfEC2%7E1CN1w__&amp;Key-Pair-Id=APKAJY4Y3HIBJJ7SJ76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183" y="1340768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https://d1cag3og5zsskm.cloudfront.net/v/s2/05/d6/6f/2287444a1f9e056808baaa8612/61/x0y0.png?Policy=eyJTdGF0ZW1lbnQiOiBbeyJSZXNvdXJjZSI6ICJodHRwczovL2QxY2FnM29nNXpzc2ttLmNsb3VkZnJvbnQubmV0L3YvczIvMDUvZDYvNmYvMjI4NzQ0NGExZjllMDU2ODA4YmFhYTg2MTIvKiIsICJDb25kaXRpb24iOiB7IkRhdGVMZXNzVGhhbiI6IHsiQVdTOkVwb2NoVGltZSI6IDE0ODE2NzE4Nzh9fX1dfQ__&amp;Signature=b13WNhclVd8T3aL3AdcC60y1gqOasMGth-Fh6LHo4BQzVCNqrAILB1sKBdq4rNa4p4GceMwBtyLG1gwRIxxhE0OfT8mAFaFF2MjPqiPOvNokX0rjjR6B5L1NDgVjiXNiNK3FvgSgXmVkGD-5Ml0gxYPjmxkLofPcOrXl2EkryjomdoCTwo-GF0J%7EMzNtRClS3wuVOHbX2esR7Afe4Gu3KxHDeB3mJhrTvAgKOYf6ginvR-cG7UOCu4gdwOlPtbwxUkiUnLHZoojJaOEbJHXEPKNu1vs1chwfQV3--S5cZuAynqVHBK4fMaJlS3CurESjltYQPLVGMxicfEC2%7E1CN1w__&amp;Key-Pair-Id=APKAJY4Y3HIBJJ7SJ76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83" y="1340768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https://d1cag3og5zsskm.cloudfront.net/v/s2/05/d6/6f/2287444a1f9e056808baaa8612/61/x0y1.png?Policy=eyJTdGF0ZW1lbnQiOiBbeyJSZXNvdXJjZSI6ICJodHRwczovL2QxY2FnM29nNXpzc2ttLmNsb3VkZnJvbnQubmV0L3YvczIvMDUvZDYvNmYvMjI4NzQ0NGExZjllMDU2ODA4YmFhYTg2MTIvKiIsICJDb25kaXRpb24iOiB7IkRhdGVMZXNzVGhhbiI6IHsiQVdTOkVwb2NoVGltZSI6IDE0ODE2NzE4Nzh9fX1dfQ__&amp;Signature=b13WNhclVd8T3aL3AdcC60y1gqOasMGth-Fh6LHo4BQzVCNqrAILB1sKBdq4rNa4p4GceMwBtyLG1gwRIxxhE0OfT8mAFaFF2MjPqiPOvNokX0rjjR6B5L1NDgVjiXNiNK3FvgSgXmVkGD-5Ml0gxYPjmxkLofPcOrXl2EkryjomdoCTwo-GF0J%7EMzNtRClS3wuVOHbX2esR7Afe4Gu3KxHDeB3mJhrTvAgKOYf6ginvR-cG7UOCu4gdwOlPtbwxUkiUnLHZoojJaOEbJHXEPKNu1vs1chwfQV3--S5cZuAynqVHBK4fMaJlS3CurESjltYQPLVGMxicfEC2%7E1CN1w__&amp;Key-Pair-Id=APKAJY4Y3HIBJJ7SJ76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83" y="3717032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https://d1cag3og5zsskm.cloudfront.net/v/s2/05/d6/6f/2287444a1f9e056808baaa8612/61/x3y0.png?Policy=eyJTdGF0ZW1lbnQiOiBbeyJSZXNvdXJjZSI6ICJodHRwczovL2QxY2FnM29nNXpzc2ttLmNsb3VkZnJvbnQubmV0L3YvczIvMDUvZDYvNmYvMjI4NzQ0NGExZjllMDU2ODA4YmFhYTg2MTIvKiIsICJDb25kaXRpb24iOiB7IkRhdGVMZXNzVGhhbiI6IHsiQVdTOkVwb2NoVGltZSI6IDE0ODE2NzE4Nzh9fX1dfQ__&amp;Signature=b13WNhclVd8T3aL3AdcC60y1gqOasMGth-Fh6LHo4BQzVCNqrAILB1sKBdq4rNa4p4GceMwBtyLG1gwRIxxhE0OfT8mAFaFF2MjPqiPOvNokX0rjjR6B5L1NDgVjiXNiNK3FvgSgXmVkGD-5Ml0gxYPjmxkLofPcOrXl2EkryjomdoCTwo-GF0J%7EMzNtRClS3wuVOHbX2esR7Afe4Gu3KxHDeB3mJhrTvAgKOYf6ginvR-cG7UOCu4gdwOlPtbwxUkiUnLHZoojJaOEbJHXEPKNu1vs1chwfQV3--S5cZuAynqVHBK4fMaJlS3CurESjltYQPLVGMxicfEC2%7E1CN1w__&amp;Key-Pair-Id=APKAJY4Y3HIBJJ7SJ76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340" y="1340768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327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20000"/>
                <a:lumOff val="80000"/>
              </a:schemeClr>
            </a:gs>
            <a:gs pos="21000">
              <a:schemeClr val="accent5">
                <a:lumMod val="40000"/>
                <a:lumOff val="60000"/>
              </a:schemeClr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88840"/>
          </a:xfr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2700000" scaled="1"/>
          </a:gradFill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u="sng" dirty="0"/>
              <a:t> </a:t>
            </a:r>
            <a:r>
              <a:rPr lang="en-US" sz="4900" dirty="0">
                <a:solidFill>
                  <a:srgbClr val="002060"/>
                </a:solidFill>
                <a:latin typeface="Bodoni MT Black" pitchFamily="18" charset="0"/>
              </a:rPr>
              <a:t>Classification </a:t>
            </a:r>
            <a:br>
              <a:rPr lang="en-US" dirty="0">
                <a:latin typeface="Bodoni MT Black" pitchFamily="18" charset="0"/>
              </a:rPr>
            </a:br>
            <a:br>
              <a:rPr lang="en-US" dirty="0"/>
            </a:br>
            <a:br>
              <a:rPr lang="en-US" dirty="0"/>
            </a:br>
            <a:r>
              <a:rPr lang="en-US" dirty="0"/>
              <a:t>-Has two species s.enterica (six subspecies I, II, III, IV, V, VI)</a:t>
            </a:r>
            <a:br>
              <a:rPr lang="en-US" dirty="0"/>
            </a:br>
            <a:r>
              <a:rPr lang="en-US" dirty="0"/>
              <a:t>                      s.borgori (rare)</a:t>
            </a:r>
            <a:br>
              <a:rPr lang="en-US" dirty="0"/>
            </a:br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 -Cold blooded animal, birds, rodents, turtles, snake and fish</a:t>
            </a:r>
            <a:br>
              <a:rPr lang="en-US" dirty="0"/>
            </a:br>
            <a:r>
              <a:rPr lang="en-US" dirty="0"/>
              <a:t> </a:t>
            </a:r>
            <a:br>
              <a:rPr lang="en-US" dirty="0"/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8840"/>
            <a:ext cx="9144000" cy="4869160"/>
          </a:xfr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2700000" scaled="1"/>
          </a:gradFill>
        </p:spPr>
        <p:txBody>
          <a:bodyPr/>
          <a:lstStyle/>
          <a:p>
            <a:pPr marL="137160" indent="0" algn="l" rtl="0">
              <a:buClr>
                <a:srgbClr val="002060"/>
              </a:buClr>
              <a:buNone/>
            </a:pPr>
            <a:r>
              <a:rPr lang="en-US" sz="3200" b="1" dirty="0">
                <a:solidFill>
                  <a:srgbClr val="002060"/>
                </a:solidFill>
              </a:rPr>
              <a:t>Two species of Salmonella : </a:t>
            </a:r>
          </a:p>
          <a:p>
            <a:pPr algn="l" rtl="0"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3200" b="1" i="1" dirty="0" err="1">
                <a:solidFill>
                  <a:srgbClr val="002060"/>
                </a:solidFill>
              </a:rPr>
              <a:t>S.enterica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dirty="0">
                <a:solidFill>
                  <a:srgbClr val="002060"/>
                </a:solidFill>
              </a:rPr>
              <a:t>(six </a:t>
            </a:r>
            <a:r>
              <a:rPr lang="en-US" sz="3200" i="1" dirty="0">
                <a:solidFill>
                  <a:srgbClr val="002060"/>
                </a:solidFill>
              </a:rPr>
              <a:t>subspecies I, II, III, IV, V, VI</a:t>
            </a:r>
            <a:r>
              <a:rPr lang="en-US" sz="3200" b="1" i="1" dirty="0">
                <a:solidFill>
                  <a:srgbClr val="002060"/>
                </a:solidFill>
              </a:rPr>
              <a:t>)</a:t>
            </a:r>
          </a:p>
          <a:p>
            <a:pPr algn="l" rtl="0"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S.bongori</a:t>
            </a:r>
            <a:r>
              <a:rPr lang="en-US" sz="3200" b="1" dirty="0">
                <a:solidFill>
                  <a:srgbClr val="002060"/>
                </a:solidFill>
              </a:rPr>
              <a:t> (rare)</a:t>
            </a:r>
          </a:p>
          <a:p>
            <a:pPr algn="l" rtl="0">
              <a:buNone/>
            </a:pPr>
            <a:r>
              <a:rPr lang="en-US" sz="3200" b="1" dirty="0">
                <a:solidFill>
                  <a:srgbClr val="002060"/>
                </a:solidFill>
              </a:rPr>
              <a:t> </a:t>
            </a:r>
          </a:p>
          <a:p>
            <a:pPr marL="137160" indent="0" algn="l" rtl="0">
              <a:buClr>
                <a:srgbClr val="002060"/>
              </a:buClr>
              <a:buNone/>
            </a:pPr>
            <a:r>
              <a:rPr lang="en-US" sz="3200" b="1" dirty="0">
                <a:solidFill>
                  <a:srgbClr val="002060"/>
                </a:solidFill>
              </a:rPr>
              <a:t>Found in cold blooded animal, birds, rodents, turtles, snakes and fish</a:t>
            </a:r>
          </a:p>
          <a:p>
            <a:pPr algn="l" rtl="0">
              <a:buNone/>
            </a:pPr>
            <a:r>
              <a:rPr lang="en-US" b="1" dirty="0"/>
              <a:t> </a:t>
            </a:r>
          </a:p>
          <a:p>
            <a:pPr algn="l" rtl="0"/>
            <a:endParaRPr lang="ar-SA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9035624"/>
              </p:ext>
            </p:extLst>
          </p:nvPr>
        </p:nvGraphicFramePr>
        <p:xfrm>
          <a:off x="457200" y="188640"/>
          <a:ext cx="8435280" cy="540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67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ase"/>
                      <a:r>
                        <a:rPr lang="en-US" b="1" i="1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SALMONELLA</a:t>
                      </a:r>
                      <a:r>
                        <a:rPr lang="en-US" b="1" dirty="0">
                          <a:solidFill>
                            <a:srgbClr val="000000"/>
                          </a:solidFill>
                          <a:effectLst/>
                          <a:latin typeface="Source Sans Pro"/>
                        </a:rPr>
                        <a:t> SPECIES AND SUBSPECIES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b="1" dirty="0">
                          <a:solidFill>
                            <a:srgbClr val="000000"/>
                          </a:solidFill>
                          <a:effectLst/>
                          <a:latin typeface="Source Sans Pro"/>
                        </a:rPr>
                        <a:t>NO. OF SEROTYPES WITHIN SUBSPECIES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b="1">
                          <a:solidFill>
                            <a:srgbClr val="000000"/>
                          </a:solidFill>
                          <a:effectLst/>
                          <a:latin typeface="Source Sans Pro"/>
                        </a:rPr>
                        <a:t>USUAL HABITAT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 i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S. </a:t>
                      </a:r>
                      <a:r>
                        <a:rPr lang="en-US" sz="1600" b="0" i="1" dirty="0" err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enterica</a:t>
                      </a:r>
                      <a:r>
                        <a:rPr lang="en-US" sz="1600" b="0" dirty="0">
                          <a:solidFill>
                            <a:srgbClr val="FF0000"/>
                          </a:solidFill>
                          <a:effectLst/>
                          <a:latin typeface="Source Sans Pro"/>
                        </a:rPr>
                        <a:t> 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Source Sans Pro"/>
                        </a:rPr>
                        <a:t>subsp. </a:t>
                      </a:r>
                      <a:r>
                        <a:rPr lang="en-US" sz="1600" b="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enterica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Source Sans Pro"/>
                        </a:rPr>
                        <a:t> (I)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Source Sans Pro"/>
                        </a:rPr>
                        <a:t>1504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Source Sans Pro"/>
                        </a:rPr>
                        <a:t>Warm-blooded animals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 i="1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S. enterica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Source Sans Pro"/>
                        </a:rPr>
                        <a:t> subsp. </a:t>
                      </a:r>
                      <a:r>
                        <a:rPr lang="en-US" sz="1600" b="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salmae</a:t>
                      </a:r>
                      <a:r>
                        <a:rPr lang="en-US" sz="1600" b="0" i="1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 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Source Sans Pro"/>
                        </a:rPr>
                        <a:t>(II)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Source Sans Pro"/>
                        </a:rPr>
                        <a:t>502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Source Sans Pro"/>
                        </a:rPr>
                        <a:t>Cold-blooded animals and the environment</a:t>
                      </a:r>
                      <a:r>
                        <a:rPr lang="en-US" sz="1600" b="0" i="0" baseline="30000" dirty="0">
                          <a:solidFill>
                            <a:srgbClr val="006BB2"/>
                          </a:solidFill>
                          <a:effectLst/>
                          <a:latin typeface="Source Sans Pro"/>
                        </a:rPr>
                        <a:t>*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Source Sans Pro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 i="1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S. </a:t>
                      </a:r>
                      <a:r>
                        <a:rPr lang="en-US" sz="1600" b="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enterica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Source Sans Pro"/>
                        </a:rPr>
                        <a:t> subsp. </a:t>
                      </a:r>
                      <a:r>
                        <a:rPr lang="en-US" sz="1600" b="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arizonae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Source Sans Pro"/>
                        </a:rPr>
                        <a:t> (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Source Sans Pro"/>
                        </a:rPr>
                        <a:t>IIIa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Source Sans Pro"/>
                        </a:rPr>
                        <a:t>)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Source Sans Pro"/>
                        </a:rPr>
                        <a:t>95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Source Sans Pro"/>
                        </a:rPr>
                        <a:t>Cold-blooded animals and the environment</a:t>
                      </a:r>
                      <a:r>
                        <a:rPr lang="en-US" sz="1600" b="0" i="0" baseline="30000" dirty="0">
                          <a:solidFill>
                            <a:srgbClr val="006BB2"/>
                          </a:solidFill>
                          <a:effectLst/>
                          <a:latin typeface="Source Sans Pro"/>
                        </a:rPr>
                        <a:t>*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Source Sans Pro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 i="1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S. </a:t>
                      </a:r>
                      <a:r>
                        <a:rPr lang="en-US" sz="1600" b="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enterica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Source Sans Pro"/>
                        </a:rPr>
                        <a:t> subsp. </a:t>
                      </a:r>
                      <a:r>
                        <a:rPr lang="en-US" sz="1600" b="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diarizonae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Source Sans Pro"/>
                        </a:rPr>
                        <a:t> (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Source Sans Pro"/>
                        </a:rPr>
                        <a:t>IIIb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Source Sans Pro"/>
                        </a:rPr>
                        <a:t>)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Source Sans Pro"/>
                        </a:rPr>
                        <a:t>333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Source Sans Pro"/>
                        </a:rPr>
                        <a:t>Cold-blooded animals and the environment</a:t>
                      </a:r>
                      <a:r>
                        <a:rPr lang="en-US" sz="1600" b="0" i="0" baseline="30000" dirty="0">
                          <a:solidFill>
                            <a:srgbClr val="006BB2"/>
                          </a:solidFill>
                          <a:effectLst/>
                          <a:latin typeface="Source Sans Pro"/>
                        </a:rPr>
                        <a:t>*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Source Sans Pro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600" b="0" i="1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S. enterica</a:t>
                      </a:r>
                      <a:r>
                        <a:rPr lang="pt-BR" sz="1600" b="0" dirty="0">
                          <a:solidFill>
                            <a:srgbClr val="000000"/>
                          </a:solidFill>
                          <a:effectLst/>
                          <a:latin typeface="Source Sans Pro"/>
                        </a:rPr>
                        <a:t> subsp. </a:t>
                      </a:r>
                      <a:r>
                        <a:rPr lang="pt-BR" sz="1600" b="0" i="1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houtenae</a:t>
                      </a:r>
                      <a:r>
                        <a:rPr lang="pt-BR" sz="1600" b="0" dirty="0">
                          <a:solidFill>
                            <a:srgbClr val="000000"/>
                          </a:solidFill>
                          <a:effectLst/>
                          <a:latin typeface="Source Sans Pro"/>
                        </a:rPr>
                        <a:t> (IV)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Source Sans Pro"/>
                        </a:rPr>
                        <a:t>72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Source Sans Pro"/>
                        </a:rPr>
                        <a:t>Cold-blooded animals and the environment</a:t>
                      </a:r>
                      <a:r>
                        <a:rPr lang="en-US" sz="1600" b="0" i="0" baseline="30000" dirty="0">
                          <a:solidFill>
                            <a:srgbClr val="006BB2"/>
                          </a:solidFill>
                          <a:effectLst/>
                          <a:latin typeface="Source Sans Pro"/>
                        </a:rPr>
                        <a:t>*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Source Sans Pro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 i="1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S. enterica</a:t>
                      </a:r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Source Sans Pro"/>
                        </a:rPr>
                        <a:t> subsp. </a:t>
                      </a:r>
                      <a:r>
                        <a:rPr lang="en-US" sz="1600" b="0" i="1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indica</a:t>
                      </a:r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Source Sans Pro"/>
                        </a:rPr>
                        <a:t>(VI)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Source Sans Pro"/>
                        </a:rPr>
                        <a:t>13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Source Sans Pro"/>
                        </a:rPr>
                        <a:t>Cold-blooded animals and the environment</a:t>
                      </a:r>
                      <a:r>
                        <a:rPr lang="en-US" sz="1600" b="0" i="0" baseline="30000" dirty="0">
                          <a:solidFill>
                            <a:srgbClr val="006BB2"/>
                          </a:solidFill>
                          <a:effectLst/>
                          <a:latin typeface="Source Sans Pro"/>
                        </a:rPr>
                        <a:t>*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Source Sans Pro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 i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S. </a:t>
                      </a:r>
                      <a:r>
                        <a:rPr lang="en-US" sz="1600" b="0" i="1" dirty="0" err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bongori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Source Sans Pro"/>
                        </a:rPr>
                        <a:t> (V)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Source Sans Pro"/>
                        </a:rPr>
                        <a:t>22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Source Sans Pro"/>
                        </a:rPr>
                        <a:t>Cold-blooded animals and the environment</a:t>
                      </a:r>
                      <a:r>
                        <a:rPr lang="en-US" sz="1600" b="0" i="0" baseline="30000" dirty="0">
                          <a:solidFill>
                            <a:srgbClr val="006BB2"/>
                          </a:solidFill>
                          <a:effectLst/>
                          <a:latin typeface="Source Sans Pro"/>
                        </a:rPr>
                        <a:t>*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Source Sans Pro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Source Sans Pro"/>
                        </a:rPr>
                        <a:t>Total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Source Sans Pro"/>
                        </a:rPr>
                        <a:t>2541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9851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88840"/>
          </a:xfr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2700000" scaled="1"/>
          </a:gradFill>
        </p:spPr>
        <p:txBody>
          <a:bodyPr>
            <a:normAutofit/>
          </a:bodyPr>
          <a:lstStyle/>
          <a:p>
            <a:r>
              <a:rPr lang="en-US" sz="4800" u="sng" dirty="0">
                <a:solidFill>
                  <a:srgbClr val="002060"/>
                </a:solidFill>
                <a:latin typeface="Bodoni MT Black" pitchFamily="18" charset="0"/>
              </a:rPr>
              <a:t>Antigenic structures</a:t>
            </a:r>
            <a:br>
              <a:rPr lang="en-US" dirty="0">
                <a:solidFill>
                  <a:srgbClr val="002060"/>
                </a:solidFill>
                <a:latin typeface="Bodoni MT Black" pitchFamily="18" charset="0"/>
              </a:rPr>
            </a:br>
            <a:endParaRPr lang="ar-SA" dirty="0">
              <a:solidFill>
                <a:srgbClr val="002060"/>
              </a:solidFill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8840"/>
            <a:ext cx="9144000" cy="4869160"/>
          </a:xfr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2700000" scaled="1"/>
          </a:gradFill>
        </p:spPr>
        <p:txBody>
          <a:bodyPr/>
          <a:lstStyle/>
          <a:p>
            <a:pPr lvl="0" algn="l" rtl="0">
              <a:buClr>
                <a:srgbClr val="002060"/>
              </a:buClr>
            </a:pPr>
            <a:r>
              <a:rPr lang="en-US" sz="5400" dirty="0">
                <a:solidFill>
                  <a:srgbClr val="002060"/>
                </a:solidFill>
              </a:rPr>
              <a:t>  </a:t>
            </a:r>
            <a:r>
              <a:rPr lang="en-US" sz="5400" b="1" dirty="0">
                <a:solidFill>
                  <a:srgbClr val="C00000"/>
                </a:solidFill>
              </a:rPr>
              <a:t>O</a:t>
            </a:r>
            <a:r>
              <a:rPr lang="en-US" sz="5400" b="1" dirty="0">
                <a:solidFill>
                  <a:srgbClr val="002060"/>
                </a:solidFill>
              </a:rPr>
              <a:t>. Somatic antigen</a:t>
            </a:r>
          </a:p>
          <a:p>
            <a:pPr lvl="0" algn="l" rtl="0">
              <a:buClr>
                <a:srgbClr val="002060"/>
              </a:buClr>
            </a:pPr>
            <a:r>
              <a:rPr lang="en-US" sz="5400" b="1" dirty="0">
                <a:solidFill>
                  <a:srgbClr val="002060"/>
                </a:solidFill>
              </a:rPr>
              <a:t>  </a:t>
            </a:r>
            <a:r>
              <a:rPr lang="en-US" sz="5400" b="1" dirty="0">
                <a:solidFill>
                  <a:srgbClr val="C00000"/>
                </a:solidFill>
              </a:rPr>
              <a:t>H</a:t>
            </a:r>
            <a:r>
              <a:rPr lang="en-US" sz="5400" b="1" dirty="0">
                <a:solidFill>
                  <a:srgbClr val="002060"/>
                </a:solidFill>
              </a:rPr>
              <a:t>.  Flagellar antigen</a:t>
            </a:r>
          </a:p>
          <a:p>
            <a:pPr lvl="0" algn="l" rtl="0">
              <a:buClr>
                <a:srgbClr val="002060"/>
              </a:buClr>
            </a:pPr>
            <a:r>
              <a:rPr lang="en-US" sz="5400" b="1" dirty="0">
                <a:solidFill>
                  <a:srgbClr val="002060"/>
                </a:solidFill>
              </a:rPr>
              <a:t>  </a:t>
            </a:r>
            <a:r>
              <a:rPr lang="en-US" sz="5400" b="1" dirty="0">
                <a:solidFill>
                  <a:srgbClr val="C00000"/>
                </a:solidFill>
              </a:rPr>
              <a:t>K</a:t>
            </a:r>
            <a:r>
              <a:rPr lang="en-US" sz="5400" b="1" dirty="0">
                <a:solidFill>
                  <a:srgbClr val="002060"/>
                </a:solidFill>
              </a:rPr>
              <a:t>.  Capsular antigen</a:t>
            </a:r>
          </a:p>
          <a:p>
            <a:pPr algn="l" rtl="0"/>
            <a:endParaRPr lang="ar-SA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1091</TotalTime>
  <Words>1354</Words>
  <Application>Microsoft Office PowerPoint</Application>
  <PresentationFormat>عرض على الشاشة (4:3)</PresentationFormat>
  <Paragraphs>174</Paragraphs>
  <Slides>33</Slides>
  <Notes>4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33</vt:i4>
      </vt:variant>
    </vt:vector>
  </HeadingPairs>
  <TitlesOfParts>
    <vt:vector size="43" baseType="lpstr">
      <vt:lpstr>Bodoni MT Black</vt:lpstr>
      <vt:lpstr>Book Antiqua</vt:lpstr>
      <vt:lpstr>Calibri</vt:lpstr>
      <vt:lpstr>inherit</vt:lpstr>
      <vt:lpstr>Lucida Sans</vt:lpstr>
      <vt:lpstr>Source Sans Pro</vt:lpstr>
      <vt:lpstr>Wingdings</vt:lpstr>
      <vt:lpstr>Wingdings 2</vt:lpstr>
      <vt:lpstr>Wingdings 3</vt:lpstr>
      <vt:lpstr>Apex</vt:lpstr>
      <vt:lpstr>Salmonella &amp; shigella</vt:lpstr>
      <vt:lpstr>Objectives</vt:lpstr>
      <vt:lpstr>Salmonella</vt:lpstr>
      <vt:lpstr>Salmonella </vt:lpstr>
      <vt:lpstr>VIRULENCE FACTORS </vt:lpstr>
      <vt:lpstr>Histopathology</vt:lpstr>
      <vt:lpstr>           Classification    -Has two species s.enterica (six subspecies I, II, III, IV, V, VI)                       s.borgori (rare)    -Cold blooded animal, birds, rodents, turtles, snake and fish   </vt:lpstr>
      <vt:lpstr>عرض تقديمي في PowerPoint</vt:lpstr>
      <vt:lpstr>Antigenic structures </vt:lpstr>
      <vt:lpstr>عرض تقديمي في PowerPoint</vt:lpstr>
      <vt:lpstr>Clinical diseases </vt:lpstr>
      <vt:lpstr>Source </vt:lpstr>
      <vt:lpstr> Salmonella gastroenteritis </vt:lpstr>
      <vt:lpstr>Enteric fever (Typhoid fever)</vt:lpstr>
      <vt:lpstr>عرض تقديمي في PowerPoint</vt:lpstr>
      <vt:lpstr>عرض تقديمي في PowerPoint</vt:lpstr>
      <vt:lpstr>Management &amp; Antibiotics  </vt:lpstr>
      <vt:lpstr>COMPLICATIONS </vt:lpstr>
      <vt:lpstr>Shigella  </vt:lpstr>
      <vt:lpstr>عرض تقديمي في PowerPoint</vt:lpstr>
      <vt:lpstr>ANTIGENIC STRUCTURES</vt:lpstr>
      <vt:lpstr>عرض تقديمي في PowerPoint</vt:lpstr>
      <vt:lpstr>CLINICAL INFECTION </vt:lpstr>
      <vt:lpstr>عرض تقديمي في PowerPoint</vt:lpstr>
      <vt:lpstr>SYMPTOMS </vt:lpstr>
      <vt:lpstr>DYSENTRY STOOL </vt:lpstr>
      <vt:lpstr>Laboratory diagnosis of Salmonella &amp; Shigella from stool   </vt:lpstr>
      <vt:lpstr>عرض تقديمي في PowerPoint</vt:lpstr>
      <vt:lpstr>BIOCHEMICAL TESTS</vt:lpstr>
      <vt:lpstr>عرض تقديمي في PowerPoint</vt:lpstr>
      <vt:lpstr>Diagnosis</vt:lpstr>
      <vt:lpstr>TREATMENT</vt:lpstr>
      <vt:lpstr>References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Syed Abdul Khader</dc:creator>
  <cp:lastModifiedBy>ahmed jaber</cp:lastModifiedBy>
  <cp:revision>100</cp:revision>
  <dcterms:created xsi:type="dcterms:W3CDTF">2010-09-21T09:20:41Z</dcterms:created>
  <dcterms:modified xsi:type="dcterms:W3CDTF">2020-12-13T05:49:36Z</dcterms:modified>
</cp:coreProperties>
</file>