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24" r:id="rId3"/>
    <p:sldId id="326" r:id="rId4"/>
    <p:sldId id="329" r:id="rId5"/>
    <p:sldId id="330" r:id="rId6"/>
    <p:sldId id="336" r:id="rId7"/>
    <p:sldId id="331" r:id="rId8"/>
    <p:sldId id="328" r:id="rId9"/>
    <p:sldId id="332" r:id="rId10"/>
    <p:sldId id="333" r:id="rId11"/>
    <p:sldId id="335" r:id="rId12"/>
    <p:sldId id="334" r:id="rId13"/>
    <p:sldId id="323"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43"/>
  </p:normalViewPr>
  <p:slideViewPr>
    <p:cSldViewPr snapToGrid="0">
      <p:cViewPr varScale="1">
        <p:scale>
          <a:sx n="86" d="100"/>
          <a:sy n="86"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46F4D-7F76-3B41-A29A-FA8450FEFBE6}" type="datetimeFigureOut">
              <a:rPr lang="en-SA" smtClean="0"/>
              <a:t>10/14/2020</a:t>
            </a:fld>
            <a:endParaRPr lang="en-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FCAD7-1371-404E-A516-F3F335C954C5}" type="slidenum">
              <a:rPr lang="en-SA" smtClean="0"/>
              <a:t>‹#›</a:t>
            </a:fld>
            <a:endParaRPr lang="en-SA"/>
          </a:p>
        </p:txBody>
      </p:sp>
    </p:spTree>
    <p:extLst>
      <p:ext uri="{BB962C8B-B14F-4D97-AF65-F5344CB8AC3E}">
        <p14:creationId xmlns:p14="http://schemas.microsoft.com/office/powerpoint/2010/main" val="33108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9BAFCAD7-1371-404E-A516-F3F335C954C5}" type="slidenum">
              <a:rPr lang="en-SA" smtClean="0"/>
              <a:t>2</a:t>
            </a:fld>
            <a:endParaRPr lang="en-SA"/>
          </a:p>
        </p:txBody>
      </p:sp>
    </p:spTree>
    <p:extLst>
      <p:ext uri="{BB962C8B-B14F-4D97-AF65-F5344CB8AC3E}">
        <p14:creationId xmlns:p14="http://schemas.microsoft.com/office/powerpoint/2010/main" val="117863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9BAFCAD7-1371-404E-A516-F3F335C954C5}" type="slidenum">
              <a:rPr lang="en-SA" smtClean="0"/>
              <a:t>3</a:t>
            </a:fld>
            <a:endParaRPr lang="en-SA"/>
          </a:p>
        </p:txBody>
      </p:sp>
    </p:spTree>
    <p:extLst>
      <p:ext uri="{BB962C8B-B14F-4D97-AF65-F5344CB8AC3E}">
        <p14:creationId xmlns:p14="http://schemas.microsoft.com/office/powerpoint/2010/main" val="181452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lvl1pPr>
          </a:lstStyle>
          <a:p>
            <a:r>
              <a:rPr lang="en-US" dirty="0"/>
              <a:t>Title of Practical</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14110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B98DB2-FE26-4E08-A616-EE9761AC241C}"/>
              </a:ext>
            </a:extLst>
          </p:cNvPr>
          <p:cNvSpPr txBox="1">
            <a:spLocks/>
          </p:cNvSpPr>
          <p:nvPr userDrawn="1"/>
        </p:nvSpPr>
        <p:spPr>
          <a:xfrm>
            <a:off x="3407021" y="3075977"/>
            <a:ext cx="2329958" cy="70604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Thank You</a:t>
            </a:r>
          </a:p>
        </p:txBody>
      </p:sp>
    </p:spTree>
    <p:extLst>
      <p:ext uri="{BB962C8B-B14F-4D97-AF65-F5344CB8AC3E}">
        <p14:creationId xmlns:p14="http://schemas.microsoft.com/office/powerpoint/2010/main" val="1577322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9EB475-AC8D-4F9C-AE07-DF6CE9C3B632}"/>
              </a:ext>
            </a:extLst>
          </p:cNvPr>
          <p:cNvSpPr/>
          <p:nvPr userDrawn="1"/>
        </p:nvSpPr>
        <p:spPr>
          <a:xfrm>
            <a:off x="1030605" y="1740440"/>
            <a:ext cx="7082790" cy="2800767"/>
          </a:xfrm>
          <a:prstGeom prst="rect">
            <a:avLst/>
          </a:prstGeom>
        </p:spPr>
        <p:txBody>
          <a:bodyPr wrap="square">
            <a:spAutoFit/>
          </a:bodyPr>
          <a:lstStyle/>
          <a:p>
            <a:pPr algn="l" rtl="0"/>
            <a:r>
              <a:rPr lang="en-US" sz="2000" b="1" dirty="0"/>
              <a:t>Disclosure</a:t>
            </a:r>
          </a:p>
          <a:p>
            <a:pPr algn="l" rtl="0"/>
            <a:endParaRPr lang="en-US" sz="2000" dirty="0"/>
          </a:p>
          <a:p>
            <a:pPr algn="just" rtl="0"/>
            <a:r>
              <a:rPr lang="en-US" sz="1600" dirty="0"/>
              <a:t>Please be advised that this work is intended for non-profit purely educational purposes. We used some images from the internet and other sources. We did our best to link all images to their original sources to preserve copyrights. If you are the owner of one of those images, and you are not satisfied with our copyright level, please contact us and let us know how to make things right. We deeply appreciate your cooperation and consideration.</a:t>
            </a:r>
          </a:p>
          <a:p>
            <a:pPr algn="l" rtl="0"/>
            <a:endParaRPr lang="en-US" sz="2000" u="sng" dirty="0"/>
          </a:p>
          <a:p>
            <a:pPr algn="l" rtl="0"/>
            <a:r>
              <a:rPr lang="en-US" sz="2000" dirty="0"/>
              <a:t>Contact: </a:t>
            </a:r>
            <a:r>
              <a:rPr lang="en-US" sz="2000" b="1" dirty="0"/>
              <a:t>anatomy@ksu.edu.sa</a:t>
            </a:r>
          </a:p>
        </p:txBody>
      </p:sp>
    </p:spTree>
    <p:extLst>
      <p:ext uri="{BB962C8B-B14F-4D97-AF65-F5344CB8AC3E}">
        <p14:creationId xmlns:p14="http://schemas.microsoft.com/office/powerpoint/2010/main" val="16615718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31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6669" y="183931"/>
            <a:ext cx="5570662" cy="813017"/>
          </a:xfrm>
        </p:spPr>
        <p:txBody>
          <a:bodyPr anchor="ctr">
            <a:noAutofit/>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3887391" y="1280160"/>
            <a:ext cx="4629150" cy="4580892"/>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629841" y="1288097"/>
            <a:ext cx="2949178" cy="4580891"/>
          </a:xfr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200711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1206" y="367756"/>
            <a:ext cx="5901588" cy="703400"/>
          </a:xfrm>
        </p:spPr>
        <p:txBody>
          <a:bodyPr vert="horz" lIns="91440" tIns="45720" rIns="91440" bIns="45720" rtlCol="0" anchor="ctr">
            <a:noAutofit/>
          </a:bodyPr>
          <a:lstStyle>
            <a:lvl1pPr algn="ctr">
              <a:defRPr lang="en-US" dirty="0"/>
            </a:lvl1pPr>
          </a:lstStyle>
          <a:p>
            <a:pPr lvl="0" algn="ctr"/>
            <a:r>
              <a:rPr lang="en-US"/>
              <a:t>Click to edit Master title style</a:t>
            </a:r>
            <a:endParaRPr lang="en-US" dirty="0"/>
          </a:p>
        </p:txBody>
      </p:sp>
      <p:sp>
        <p:nvSpPr>
          <p:cNvPr id="3" name="Picture Placeholder 2"/>
          <p:cNvSpPr>
            <a:spLocks noGrp="1" noChangeAspect="1"/>
          </p:cNvSpPr>
          <p:nvPr>
            <p:ph type="pic" idx="1"/>
          </p:nvPr>
        </p:nvSpPr>
        <p:spPr>
          <a:xfrm>
            <a:off x="3887391" y="1332411"/>
            <a:ext cx="4629150" cy="472004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340348"/>
            <a:ext cx="2949178" cy="4720045"/>
          </a:xfr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509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50434"/>
            <a:ext cx="78867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8650" y="363015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188199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671194"/>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7246"/>
            <a:ext cx="3886200" cy="4809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7246"/>
            <a:ext cx="3886200" cy="4809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0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7"/>
            <a:ext cx="7886700" cy="740862"/>
          </a:xfrm>
        </p:spPr>
        <p:txBody>
          <a:bodyPr/>
          <a:lstStyle>
            <a:lvl1pPr algn="ctr">
              <a:defRPr/>
            </a:lvl1pPr>
          </a:lstStyle>
          <a:p>
            <a:r>
              <a:rPr lang="en-US" dirty="0"/>
              <a:t>Click to Edit Master Title Style</a:t>
            </a:r>
          </a:p>
        </p:txBody>
      </p:sp>
      <p:sp>
        <p:nvSpPr>
          <p:cNvPr id="3" name="Text Placeholder 2"/>
          <p:cNvSpPr>
            <a:spLocks noGrp="1"/>
          </p:cNvSpPr>
          <p:nvPr>
            <p:ph type="body" idx="1" hasCustomPrompt="1"/>
          </p:nvPr>
        </p:nvSpPr>
        <p:spPr>
          <a:xfrm>
            <a:off x="629842" y="1385071"/>
            <a:ext cx="3868340" cy="626609"/>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098766"/>
            <a:ext cx="3868340" cy="41278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385071"/>
            <a:ext cx="3887391" cy="626609"/>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098766"/>
            <a:ext cx="3887391" cy="41278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0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3399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8279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54331"/>
            <a:ext cx="7886700" cy="47226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7648B64-6FE9-41A0-BA77-CFE889E9C7BA}"/>
              </a:ext>
            </a:extLst>
          </p:cNvPr>
          <p:cNvSpPr>
            <a:spLocks noGrp="1"/>
          </p:cNvSpPr>
          <p:nvPr userDrawn="1"/>
        </p:nvSpPr>
        <p:spPr>
          <a:xfrm>
            <a:off x="228599" y="6308944"/>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lang="en-US" sz="1200" kern="1200" smtClean="0">
                <a:solidFill>
                  <a:srgbClr val="0070C0"/>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fontAlgn="auto">
              <a:spcBef>
                <a:spcPts val="0"/>
              </a:spcBef>
              <a:spcAft>
                <a:spcPts val="0"/>
              </a:spcAft>
            </a:pPr>
            <a:r>
              <a:rPr lang="en-US" sz="1600" b="1" dirty="0">
                <a:solidFill>
                  <a:srgbClr val="558ED5"/>
                </a:solidFill>
              </a:rPr>
              <a:t>© 2020 KSU ANATOMY</a:t>
            </a:r>
          </a:p>
        </p:txBody>
      </p:sp>
    </p:spTree>
    <p:extLst>
      <p:ext uri="{BB962C8B-B14F-4D97-AF65-F5344CB8AC3E}">
        <p14:creationId xmlns:p14="http://schemas.microsoft.com/office/powerpoint/2010/main" val="235779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663" r:id="rId5"/>
    <p:sldLayoutId id="2147483664" r:id="rId6"/>
    <p:sldLayoutId id="2147483665" r:id="rId7"/>
    <p:sldLayoutId id="2147483666" r:id="rId8"/>
    <p:sldLayoutId id="2147483667" r:id="rId9"/>
    <p:sldLayoutId id="2147483671" r:id="rId10"/>
    <p:sldLayoutId id="2147483670" r:id="rId11"/>
  </p:sldLayoutIdLst>
  <p:txStyles>
    <p:title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1014-5434-4C7D-9995-0F1D4973777F}"/>
              </a:ext>
            </a:extLst>
          </p:cNvPr>
          <p:cNvSpPr>
            <a:spLocks noGrp="1"/>
          </p:cNvSpPr>
          <p:nvPr>
            <p:ph type="ctrTitle"/>
          </p:nvPr>
        </p:nvSpPr>
        <p:spPr>
          <a:xfrm>
            <a:off x="685800" y="1255089"/>
            <a:ext cx="7772400" cy="1374652"/>
          </a:xfrm>
        </p:spPr>
        <p:txBody>
          <a:bodyPr>
            <a:noAutofit/>
          </a:bodyPr>
          <a:lstStyle/>
          <a:p>
            <a:r>
              <a:rPr lang="en-US" b="1" dirty="0"/>
              <a:t/>
            </a:r>
            <a:br>
              <a:rPr lang="en-US" b="1" dirty="0"/>
            </a:br>
            <a:r>
              <a:rPr lang="en-US" b="1" dirty="0"/>
              <a:t>Esophagus and Stomach</a:t>
            </a:r>
          </a:p>
        </p:txBody>
      </p:sp>
      <p:sp>
        <p:nvSpPr>
          <p:cNvPr id="5" name="Subtitle 2">
            <a:extLst>
              <a:ext uri="{FF2B5EF4-FFF2-40B4-BE49-F238E27FC236}">
                <a16:creationId xmlns:a16="http://schemas.microsoft.com/office/drawing/2014/main" id="{A84816D4-037F-4A10-A331-F4FACDDEFD12}"/>
              </a:ext>
            </a:extLst>
          </p:cNvPr>
          <p:cNvSpPr>
            <a:spLocks noGrp="1"/>
          </p:cNvSpPr>
          <p:nvPr>
            <p:ph type="subTitle" idx="4294967295"/>
          </p:nvPr>
        </p:nvSpPr>
        <p:spPr>
          <a:xfrm>
            <a:off x="2000250" y="2901479"/>
            <a:ext cx="5143500" cy="2638515"/>
          </a:xfrm>
        </p:spPr>
        <p:txBody>
          <a:bodyPr>
            <a:noAutofit/>
          </a:bodyPr>
          <a:lstStyle/>
          <a:p>
            <a:pPr marL="0" indent="0" algn="ctr">
              <a:buNone/>
            </a:pPr>
            <a:r>
              <a:rPr lang="en-US" sz="3200" dirty="0"/>
              <a:t>Anatomy Practical</a:t>
            </a:r>
          </a:p>
          <a:p>
            <a:pPr marL="0" indent="0" algn="ctr" rtl="0">
              <a:buNone/>
            </a:pPr>
            <a:endParaRPr lang="en-US" sz="2000" dirty="0"/>
          </a:p>
          <a:p>
            <a:pPr marL="0" indent="0" algn="ctr">
              <a:buNone/>
            </a:pPr>
            <a:r>
              <a:rPr lang="en-US" sz="2000" b="1" dirty="0"/>
              <a:t>By Dr. Shimaa</a:t>
            </a:r>
          </a:p>
          <a:p>
            <a:pPr marL="0" indent="0" algn="ctr">
              <a:buNone/>
            </a:pPr>
            <a:r>
              <a:rPr lang="en-US" sz="2000" b="1" dirty="0"/>
              <a:t>Anatomy Department</a:t>
            </a:r>
          </a:p>
          <a:p>
            <a:pPr marL="0" indent="0" algn="ctr">
              <a:buNone/>
            </a:pPr>
            <a:r>
              <a:rPr lang="en-US" sz="2000" b="1" dirty="0"/>
              <a:t>College of Medicine</a:t>
            </a:r>
          </a:p>
          <a:p>
            <a:pPr marL="0" indent="0" algn="ctr">
              <a:buNone/>
            </a:pPr>
            <a:r>
              <a:rPr lang="en-US" sz="2000" b="1" dirty="0"/>
              <a:t>King Saud University</a:t>
            </a:r>
            <a:endParaRPr lang="ar-SA" sz="2000" b="1" dirty="0"/>
          </a:p>
        </p:txBody>
      </p:sp>
    </p:spTree>
    <p:extLst>
      <p:ext uri="{BB962C8B-B14F-4D97-AF65-F5344CB8AC3E}">
        <p14:creationId xmlns:p14="http://schemas.microsoft.com/office/powerpoint/2010/main" val="222392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88" y="311954"/>
            <a:ext cx="6623824" cy="1104165"/>
          </a:xfrm>
        </p:spPr>
        <p:txBody>
          <a:bodyPr vert="horz" lIns="91440" tIns="45720" rIns="91440" bIns="45720" rtlCol="0" anchor="ctr">
            <a:noAutofit/>
          </a:bodyPr>
          <a:lstStyle/>
          <a:p>
            <a:r>
              <a:rPr lang="en-US" dirty="0"/>
              <a:t>Posterior Relations of the Stomach</a:t>
            </a:r>
            <a:br>
              <a:rPr lang="en-US" dirty="0"/>
            </a:br>
            <a:r>
              <a:rPr lang="en-US" dirty="0"/>
              <a:t>(Stomach Bed)</a:t>
            </a:r>
          </a:p>
        </p:txBody>
      </p:sp>
      <p:sp>
        <p:nvSpPr>
          <p:cNvPr id="4" name="Text Placeholder 3"/>
          <p:cNvSpPr>
            <a:spLocks noGrp="1"/>
          </p:cNvSpPr>
          <p:nvPr>
            <p:ph type="body" sz="half" idx="2"/>
          </p:nvPr>
        </p:nvSpPr>
        <p:spPr>
          <a:xfrm>
            <a:off x="457200" y="1288096"/>
            <a:ext cx="4070195" cy="4994652"/>
          </a:xfrm>
        </p:spPr>
        <p:txBody>
          <a:bodyPr>
            <a:normAutofit/>
          </a:bodyPr>
          <a:lstStyle/>
          <a:p>
            <a:pPr marL="0" indent="0">
              <a:lnSpc>
                <a:spcPct val="100000"/>
              </a:lnSpc>
              <a:buNone/>
            </a:pPr>
            <a:endParaRPr lang="en-US" sz="2000" dirty="0"/>
          </a:p>
          <a:p>
            <a:pPr>
              <a:lnSpc>
                <a:spcPct val="100000"/>
              </a:lnSpc>
            </a:pPr>
            <a:r>
              <a:rPr lang="en-US" sz="2000" dirty="0"/>
              <a:t>Peritoneum of Lesser sac.</a:t>
            </a:r>
          </a:p>
          <a:p>
            <a:pPr>
              <a:lnSpc>
                <a:spcPct val="100000"/>
              </a:lnSpc>
            </a:pPr>
            <a:r>
              <a:rPr lang="en-US" sz="2000" dirty="0"/>
              <a:t>Left crus of diaphragm.</a:t>
            </a:r>
          </a:p>
          <a:p>
            <a:pPr>
              <a:lnSpc>
                <a:spcPct val="100000"/>
              </a:lnSpc>
            </a:pPr>
            <a:r>
              <a:rPr lang="en-US" sz="2000" dirty="0">
                <a:solidFill>
                  <a:srgbClr val="00B050"/>
                </a:solidFill>
              </a:rPr>
              <a:t>Left suprarenal gland.</a:t>
            </a:r>
          </a:p>
          <a:p>
            <a:pPr>
              <a:lnSpc>
                <a:spcPct val="100000"/>
              </a:lnSpc>
            </a:pPr>
            <a:r>
              <a:rPr lang="en-US" sz="2000" dirty="0">
                <a:solidFill>
                  <a:srgbClr val="7030A0"/>
                </a:solidFill>
              </a:rPr>
              <a:t>Part of left kidney.</a:t>
            </a:r>
          </a:p>
          <a:p>
            <a:pPr>
              <a:lnSpc>
                <a:spcPct val="100000"/>
              </a:lnSpc>
            </a:pPr>
            <a:r>
              <a:rPr lang="en-US" sz="2000" dirty="0">
                <a:solidFill>
                  <a:schemeClr val="accent4"/>
                </a:solidFill>
              </a:rPr>
              <a:t>Spleen.</a:t>
            </a:r>
          </a:p>
          <a:p>
            <a:pPr>
              <a:lnSpc>
                <a:spcPct val="100000"/>
              </a:lnSpc>
            </a:pPr>
            <a:r>
              <a:rPr lang="en-US" sz="2000" dirty="0">
                <a:solidFill>
                  <a:schemeClr val="accent2">
                    <a:lumMod val="75000"/>
                  </a:schemeClr>
                </a:solidFill>
              </a:rPr>
              <a:t>Splenic artery.</a:t>
            </a:r>
          </a:p>
          <a:p>
            <a:pPr>
              <a:lnSpc>
                <a:spcPct val="100000"/>
              </a:lnSpc>
            </a:pPr>
            <a:r>
              <a:rPr lang="en-US" sz="2000" dirty="0">
                <a:solidFill>
                  <a:schemeClr val="accent1">
                    <a:lumMod val="75000"/>
                  </a:schemeClr>
                </a:solidFill>
              </a:rPr>
              <a:t>Pancreas.</a:t>
            </a:r>
          </a:p>
          <a:p>
            <a:pPr>
              <a:lnSpc>
                <a:spcPct val="100000"/>
              </a:lnSpc>
            </a:pPr>
            <a:r>
              <a:rPr lang="en-US" sz="2000" dirty="0">
                <a:solidFill>
                  <a:srgbClr val="C00000"/>
                </a:solidFill>
              </a:rPr>
              <a:t>Transverse mesocolon.</a:t>
            </a:r>
          </a:p>
          <a:p>
            <a:pPr marL="0" indent="0">
              <a:buNone/>
            </a:pPr>
            <a:endParaRPr lang="en-US" dirty="0"/>
          </a:p>
          <a:p>
            <a:pPr marL="0" indent="0">
              <a:buNone/>
            </a:pPr>
            <a:endParaRPr lang="en-US" dirty="0"/>
          </a:p>
        </p:txBody>
      </p:sp>
      <p:pic>
        <p:nvPicPr>
          <p:cNvPr id="22" name="Picture 21" descr="Omental Bursa: Stomach Reflected Flashcards | Memorang"/>
          <p:cNvPicPr/>
          <p:nvPr/>
        </p:nvPicPr>
        <p:blipFill>
          <a:blip r:embed="rId2">
            <a:extLst>
              <a:ext uri="{28A0092B-C50C-407E-A947-70E740481C1C}">
                <a14:useLocalDpi xmlns:a14="http://schemas.microsoft.com/office/drawing/2010/main" val="0"/>
              </a:ext>
            </a:extLst>
          </a:blip>
          <a:srcRect/>
          <a:stretch>
            <a:fillRect/>
          </a:stretch>
        </p:blipFill>
        <p:spPr bwMode="auto">
          <a:xfrm>
            <a:off x="3982727" y="1586559"/>
            <a:ext cx="4657725" cy="4821717"/>
          </a:xfrm>
          <a:prstGeom prst="rect">
            <a:avLst/>
          </a:prstGeom>
          <a:noFill/>
          <a:ln>
            <a:noFill/>
          </a:ln>
        </p:spPr>
      </p:pic>
      <p:sp>
        <p:nvSpPr>
          <p:cNvPr id="18" name="Rectangle 17"/>
          <p:cNvSpPr/>
          <p:nvPr/>
        </p:nvSpPr>
        <p:spPr>
          <a:xfrm>
            <a:off x="5018049" y="1497349"/>
            <a:ext cx="495113" cy="4950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Flowchart: Connector 18"/>
          <p:cNvSpPr/>
          <p:nvPr/>
        </p:nvSpPr>
        <p:spPr>
          <a:xfrm flipH="1" flipV="1">
            <a:off x="7116220" y="3101686"/>
            <a:ext cx="87468" cy="156118"/>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Flowchart: Connector 19"/>
          <p:cNvSpPr/>
          <p:nvPr/>
        </p:nvSpPr>
        <p:spPr>
          <a:xfrm>
            <a:off x="7370956" y="3257804"/>
            <a:ext cx="64433" cy="111512"/>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flipH="1">
            <a:off x="6802241" y="3624678"/>
            <a:ext cx="100363" cy="45719"/>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Flowchart: Connector 23"/>
          <p:cNvSpPr/>
          <p:nvPr/>
        </p:nvSpPr>
        <p:spPr>
          <a:xfrm>
            <a:off x="6572771" y="3919358"/>
            <a:ext cx="162565" cy="119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flipV="1">
            <a:off x="6735337" y="4403327"/>
            <a:ext cx="66907" cy="14801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939668" y="5198116"/>
            <a:ext cx="700784" cy="501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7839307" y="3034778"/>
            <a:ext cx="122663" cy="16726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p:cNvSpPr txBox="1"/>
          <p:nvPr/>
        </p:nvSpPr>
        <p:spPr>
          <a:xfrm rot="20217499">
            <a:off x="6002254" y="2329717"/>
            <a:ext cx="933736" cy="307777"/>
          </a:xfrm>
          <a:prstGeom prst="rect">
            <a:avLst/>
          </a:prstGeom>
          <a:noFill/>
        </p:spPr>
        <p:txBody>
          <a:bodyPr wrap="square" rtlCol="0">
            <a:spAutoFit/>
          </a:bodyPr>
          <a:lstStyle/>
          <a:p>
            <a:r>
              <a:rPr lang="en-US" sz="1400" dirty="0"/>
              <a:t>Stomach</a:t>
            </a:r>
          </a:p>
        </p:txBody>
      </p:sp>
      <p:sp>
        <p:nvSpPr>
          <p:cNvPr id="6" name="TextBox 5"/>
          <p:cNvSpPr txBox="1"/>
          <p:nvPr/>
        </p:nvSpPr>
        <p:spPr>
          <a:xfrm rot="20426936">
            <a:off x="6249598" y="4617045"/>
            <a:ext cx="1474425" cy="307777"/>
          </a:xfrm>
          <a:prstGeom prst="rect">
            <a:avLst/>
          </a:prstGeom>
          <a:noFill/>
        </p:spPr>
        <p:txBody>
          <a:bodyPr wrap="square" rtlCol="0">
            <a:spAutoFit/>
          </a:bodyPr>
          <a:lstStyle/>
          <a:p>
            <a:r>
              <a:rPr lang="en-US" sz="1400" dirty="0"/>
              <a:t>Transverse colon</a:t>
            </a:r>
          </a:p>
        </p:txBody>
      </p:sp>
      <p:cxnSp>
        <p:nvCxnSpPr>
          <p:cNvPr id="8" name="Straight Arrow Connector 7"/>
          <p:cNvCxnSpPr/>
          <p:nvPr/>
        </p:nvCxnSpPr>
        <p:spPr>
          <a:xfrm flipH="1">
            <a:off x="7900638" y="1955891"/>
            <a:ext cx="211873" cy="406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733016" y="1586559"/>
            <a:ext cx="1299472" cy="369332"/>
          </a:xfrm>
          <a:prstGeom prst="rect">
            <a:avLst/>
          </a:prstGeom>
          <a:noFill/>
        </p:spPr>
        <p:txBody>
          <a:bodyPr wrap="square" rtlCol="0">
            <a:spAutoFit/>
          </a:bodyPr>
          <a:lstStyle/>
          <a:p>
            <a:r>
              <a:rPr lang="en-US" dirty="0"/>
              <a:t>Diaphragm</a:t>
            </a:r>
          </a:p>
        </p:txBody>
      </p:sp>
    </p:spTree>
    <p:extLst>
      <p:ext uri="{BB962C8B-B14F-4D97-AF65-F5344CB8AC3E}">
        <p14:creationId xmlns:p14="http://schemas.microsoft.com/office/powerpoint/2010/main" val="154818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793" y="214894"/>
            <a:ext cx="5708413" cy="813017"/>
          </a:xfrm>
        </p:spPr>
        <p:txBody>
          <a:bodyPr vert="horz" lIns="91440" tIns="45720" rIns="91440" bIns="45720" rtlCol="0" anchor="ctr">
            <a:noAutofit/>
          </a:bodyPr>
          <a:lstStyle/>
          <a:p>
            <a:r>
              <a:rPr lang="en-US" dirty="0"/>
              <a:t>Blood Supply of the Stomach</a:t>
            </a:r>
          </a:p>
        </p:txBody>
      </p:sp>
      <p:sp>
        <p:nvSpPr>
          <p:cNvPr id="4" name="Text Placeholder 3"/>
          <p:cNvSpPr>
            <a:spLocks noGrp="1"/>
          </p:cNvSpPr>
          <p:nvPr>
            <p:ph type="body" sz="half" idx="2"/>
          </p:nvPr>
        </p:nvSpPr>
        <p:spPr>
          <a:xfrm>
            <a:off x="629840" y="1288097"/>
            <a:ext cx="3406899" cy="4878527"/>
          </a:xfrm>
        </p:spPr>
        <p:txBody>
          <a:bodyPr>
            <a:normAutofit/>
          </a:bodyPr>
          <a:lstStyle/>
          <a:p>
            <a:pPr marL="0" indent="0">
              <a:lnSpc>
                <a:spcPct val="150000"/>
              </a:lnSpc>
              <a:buNone/>
            </a:pPr>
            <a:r>
              <a:rPr lang="en-US" sz="2000" dirty="0"/>
              <a:t>1- Celiac trunk.</a:t>
            </a:r>
          </a:p>
          <a:p>
            <a:pPr marL="0" indent="0">
              <a:lnSpc>
                <a:spcPct val="150000"/>
              </a:lnSpc>
              <a:buNone/>
            </a:pPr>
            <a:r>
              <a:rPr lang="en-US" sz="2000" dirty="0"/>
              <a:t>2- splenic artery.</a:t>
            </a:r>
          </a:p>
          <a:p>
            <a:pPr marL="0" indent="0">
              <a:lnSpc>
                <a:spcPct val="150000"/>
              </a:lnSpc>
              <a:buNone/>
            </a:pPr>
            <a:r>
              <a:rPr lang="en-US" sz="2000" dirty="0"/>
              <a:t>3- left gastric artery.</a:t>
            </a:r>
          </a:p>
          <a:p>
            <a:pPr marL="0" indent="0">
              <a:lnSpc>
                <a:spcPct val="150000"/>
              </a:lnSpc>
              <a:buNone/>
            </a:pPr>
            <a:r>
              <a:rPr lang="en-US" sz="2000" dirty="0"/>
              <a:t>4- right gastric artery.</a:t>
            </a:r>
          </a:p>
          <a:p>
            <a:pPr marL="0" indent="0">
              <a:lnSpc>
                <a:spcPct val="150000"/>
              </a:lnSpc>
              <a:buNone/>
            </a:pPr>
            <a:r>
              <a:rPr lang="en-US" sz="2000" dirty="0"/>
              <a:t>5- short gastric arteries.</a:t>
            </a:r>
          </a:p>
          <a:p>
            <a:pPr marL="0" indent="0">
              <a:lnSpc>
                <a:spcPct val="150000"/>
              </a:lnSpc>
              <a:buNone/>
            </a:pPr>
            <a:r>
              <a:rPr lang="en-US" sz="2000" dirty="0"/>
              <a:t>6- left gastroepiploic artery.</a:t>
            </a:r>
          </a:p>
          <a:p>
            <a:pPr marL="0" indent="0">
              <a:lnSpc>
                <a:spcPct val="150000"/>
              </a:lnSpc>
              <a:buNone/>
            </a:pPr>
            <a:r>
              <a:rPr lang="en-US" sz="2000" dirty="0"/>
              <a:t>7- right gastroepiploic artery.</a:t>
            </a:r>
          </a:p>
          <a:p>
            <a:endParaRPr lang="en-US" sz="2000" dirty="0"/>
          </a:p>
          <a:p>
            <a:pPr marL="0" indent="0">
              <a:buNone/>
            </a:pPr>
            <a:endParaRPr lang="en-US" sz="2800" dirty="0"/>
          </a:p>
        </p:txBody>
      </p:sp>
      <p:pic>
        <p:nvPicPr>
          <p:cNvPr id="12" name="Content Placeholder 11" descr="Arteries of Stomach, Liver, and Spleen Flashcards | Memora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6740" y="1473944"/>
            <a:ext cx="4739269" cy="4793041"/>
          </a:xfrm>
          <a:prstGeom prst="rect">
            <a:avLst/>
          </a:prstGeom>
          <a:noFill/>
          <a:ln>
            <a:noFill/>
          </a:ln>
        </p:spPr>
      </p:pic>
      <p:sp>
        <p:nvSpPr>
          <p:cNvPr id="11" name="Rectangle 10"/>
          <p:cNvSpPr/>
          <p:nvPr/>
        </p:nvSpPr>
        <p:spPr>
          <a:xfrm>
            <a:off x="4036739" y="2698596"/>
            <a:ext cx="334539" cy="312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11111</a:t>
            </a:r>
          </a:p>
        </p:txBody>
      </p:sp>
      <p:sp>
        <p:nvSpPr>
          <p:cNvPr id="13" name="TextBox 12"/>
          <p:cNvSpPr txBox="1"/>
          <p:nvPr/>
        </p:nvSpPr>
        <p:spPr>
          <a:xfrm>
            <a:off x="4114800" y="2698595"/>
            <a:ext cx="256478" cy="369332"/>
          </a:xfrm>
          <a:prstGeom prst="rect">
            <a:avLst/>
          </a:prstGeom>
          <a:noFill/>
          <a:ln>
            <a:noFill/>
          </a:ln>
        </p:spPr>
        <p:txBody>
          <a:bodyPr wrap="square" rtlCol="0">
            <a:spAutoFit/>
          </a:bodyPr>
          <a:lstStyle/>
          <a:p>
            <a:r>
              <a:rPr lang="en-US" b="1" dirty="0"/>
              <a:t>1</a:t>
            </a:r>
          </a:p>
        </p:txBody>
      </p:sp>
      <p:cxnSp>
        <p:nvCxnSpPr>
          <p:cNvPr id="15" name="Straight Arrow Connector 14"/>
          <p:cNvCxnSpPr/>
          <p:nvPr/>
        </p:nvCxnSpPr>
        <p:spPr>
          <a:xfrm flipH="1">
            <a:off x="6289285" y="1288097"/>
            <a:ext cx="100361" cy="17798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H="1" flipV="1">
            <a:off x="7738947" y="4315522"/>
            <a:ext cx="869795" cy="7694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466063" y="3544923"/>
            <a:ext cx="1722864" cy="903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7772400" y="1366155"/>
            <a:ext cx="568712" cy="10536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a:off x="7738947" y="1366155"/>
            <a:ext cx="635618" cy="6745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5631366" y="5163015"/>
            <a:ext cx="379141" cy="10036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V="1">
            <a:off x="4226312" y="3791415"/>
            <a:ext cx="1293542" cy="2564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flipH="1">
            <a:off x="4226311" y="3490332"/>
            <a:ext cx="239750" cy="369332"/>
          </a:xfrm>
          <a:prstGeom prst="rect">
            <a:avLst/>
          </a:prstGeom>
          <a:noFill/>
        </p:spPr>
        <p:txBody>
          <a:bodyPr wrap="square" rtlCol="0">
            <a:spAutoFit/>
          </a:bodyPr>
          <a:lstStyle/>
          <a:p>
            <a:r>
              <a:rPr lang="en-US" b="1" dirty="0"/>
              <a:t>2</a:t>
            </a:r>
          </a:p>
        </p:txBody>
      </p:sp>
      <p:sp>
        <p:nvSpPr>
          <p:cNvPr id="31" name="TextBox 30"/>
          <p:cNvSpPr txBox="1"/>
          <p:nvPr/>
        </p:nvSpPr>
        <p:spPr>
          <a:xfrm>
            <a:off x="6289285" y="996948"/>
            <a:ext cx="200725" cy="369332"/>
          </a:xfrm>
          <a:prstGeom prst="rect">
            <a:avLst/>
          </a:prstGeom>
          <a:noFill/>
        </p:spPr>
        <p:txBody>
          <a:bodyPr wrap="square" rtlCol="0">
            <a:spAutoFit/>
          </a:bodyPr>
          <a:lstStyle/>
          <a:p>
            <a:r>
              <a:rPr lang="en-US" b="1" dirty="0"/>
              <a:t>3</a:t>
            </a:r>
          </a:p>
        </p:txBody>
      </p:sp>
      <p:sp>
        <p:nvSpPr>
          <p:cNvPr id="2048" name="TextBox 2047"/>
          <p:cNvSpPr txBox="1"/>
          <p:nvPr/>
        </p:nvSpPr>
        <p:spPr>
          <a:xfrm>
            <a:off x="3947533" y="3870464"/>
            <a:ext cx="278778" cy="369332"/>
          </a:xfrm>
          <a:prstGeom prst="rect">
            <a:avLst/>
          </a:prstGeom>
          <a:noFill/>
        </p:spPr>
        <p:txBody>
          <a:bodyPr wrap="square" rtlCol="0">
            <a:spAutoFit/>
          </a:bodyPr>
          <a:lstStyle/>
          <a:p>
            <a:r>
              <a:rPr lang="en-US" b="1" dirty="0"/>
              <a:t>4</a:t>
            </a:r>
          </a:p>
        </p:txBody>
      </p:sp>
      <p:sp>
        <p:nvSpPr>
          <p:cNvPr id="2049" name="TextBox 2048"/>
          <p:cNvSpPr txBox="1"/>
          <p:nvPr/>
        </p:nvSpPr>
        <p:spPr>
          <a:xfrm>
            <a:off x="8307654" y="1159727"/>
            <a:ext cx="301088" cy="369332"/>
          </a:xfrm>
          <a:prstGeom prst="rect">
            <a:avLst/>
          </a:prstGeom>
          <a:noFill/>
        </p:spPr>
        <p:txBody>
          <a:bodyPr wrap="square" rtlCol="0">
            <a:spAutoFit/>
          </a:bodyPr>
          <a:lstStyle/>
          <a:p>
            <a:r>
              <a:rPr lang="en-US" b="1" dirty="0"/>
              <a:t>5</a:t>
            </a:r>
          </a:p>
        </p:txBody>
      </p:sp>
      <p:sp>
        <p:nvSpPr>
          <p:cNvPr id="2051" name="TextBox 2050"/>
          <p:cNvSpPr txBox="1"/>
          <p:nvPr/>
        </p:nvSpPr>
        <p:spPr>
          <a:xfrm>
            <a:off x="8608742" y="4951141"/>
            <a:ext cx="256478" cy="369332"/>
          </a:xfrm>
          <a:prstGeom prst="rect">
            <a:avLst/>
          </a:prstGeom>
          <a:noFill/>
        </p:spPr>
        <p:txBody>
          <a:bodyPr wrap="square" rtlCol="0">
            <a:spAutoFit/>
          </a:bodyPr>
          <a:lstStyle/>
          <a:p>
            <a:r>
              <a:rPr lang="en-US" b="1" dirty="0"/>
              <a:t>6</a:t>
            </a:r>
          </a:p>
        </p:txBody>
      </p:sp>
      <p:sp>
        <p:nvSpPr>
          <p:cNvPr id="2052" name="TextBox 2051"/>
          <p:cNvSpPr txBox="1"/>
          <p:nvPr/>
        </p:nvSpPr>
        <p:spPr>
          <a:xfrm>
            <a:off x="5519854" y="6077415"/>
            <a:ext cx="245326" cy="369332"/>
          </a:xfrm>
          <a:prstGeom prst="rect">
            <a:avLst/>
          </a:prstGeom>
          <a:noFill/>
        </p:spPr>
        <p:txBody>
          <a:bodyPr wrap="square" rtlCol="0">
            <a:spAutoFit/>
          </a:bodyPr>
          <a:lstStyle/>
          <a:p>
            <a:r>
              <a:rPr lang="en-US" b="1" dirty="0"/>
              <a:t>7</a:t>
            </a:r>
          </a:p>
        </p:txBody>
      </p:sp>
      <p:sp>
        <p:nvSpPr>
          <p:cNvPr id="2053" name="Rectangle 2052"/>
          <p:cNvSpPr/>
          <p:nvPr/>
        </p:nvSpPr>
        <p:spPr>
          <a:xfrm>
            <a:off x="7605133" y="5675971"/>
            <a:ext cx="1003609" cy="591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TextBox 2054"/>
          <p:cNvSpPr txBox="1"/>
          <p:nvPr/>
        </p:nvSpPr>
        <p:spPr>
          <a:xfrm rot="20086972">
            <a:off x="6338178" y="5219160"/>
            <a:ext cx="1731296" cy="307777"/>
          </a:xfrm>
          <a:prstGeom prst="rect">
            <a:avLst/>
          </a:prstGeom>
          <a:noFill/>
        </p:spPr>
        <p:txBody>
          <a:bodyPr wrap="square" rtlCol="0">
            <a:spAutoFit/>
          </a:bodyPr>
          <a:lstStyle/>
          <a:p>
            <a:r>
              <a:rPr lang="en-US" sz="1400" dirty="0"/>
              <a:t>Greater Omentum </a:t>
            </a:r>
          </a:p>
        </p:txBody>
      </p:sp>
    </p:spTree>
    <p:extLst>
      <p:ext uri="{BB962C8B-B14F-4D97-AF65-F5344CB8AC3E}">
        <p14:creationId xmlns:p14="http://schemas.microsoft.com/office/powerpoint/2010/main" val="336162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6669" y="245327"/>
            <a:ext cx="5570662" cy="633256"/>
          </a:xfrm>
        </p:spPr>
        <p:txBody>
          <a:bodyPr vert="horz" lIns="91440" tIns="45720" rIns="91440" bIns="45720" rtlCol="0" anchor="ctr">
            <a:noAutofit/>
          </a:bodyPr>
          <a:lstStyle/>
          <a:p>
            <a:r>
              <a:rPr lang="en-US" dirty="0"/>
              <a:t>Revision</a:t>
            </a:r>
          </a:p>
        </p:txBody>
      </p:sp>
      <p:sp>
        <p:nvSpPr>
          <p:cNvPr id="4" name="Text Placeholder 3"/>
          <p:cNvSpPr>
            <a:spLocks noGrp="1"/>
          </p:cNvSpPr>
          <p:nvPr>
            <p:ph type="body" sz="half" idx="2"/>
          </p:nvPr>
        </p:nvSpPr>
        <p:spPr>
          <a:xfrm>
            <a:off x="629840" y="996948"/>
            <a:ext cx="3975615" cy="5615725"/>
          </a:xfrm>
        </p:spPr>
        <p:txBody>
          <a:bodyPr>
            <a:normAutofit/>
          </a:bodyPr>
          <a:lstStyle/>
          <a:p>
            <a:r>
              <a:rPr lang="en-US" sz="2000" dirty="0"/>
              <a:t>Name the structure (A).</a:t>
            </a:r>
          </a:p>
          <a:p>
            <a:r>
              <a:rPr lang="en-US" sz="2000" dirty="0"/>
              <a:t>Mention the lateral relations of (A).</a:t>
            </a:r>
          </a:p>
          <a:p>
            <a:r>
              <a:rPr lang="en-US" sz="2000" dirty="0"/>
              <a:t>Mention the sites of anatomical  constrictions of (A).</a:t>
            </a:r>
          </a:p>
        </p:txBody>
      </p:sp>
      <p:pic>
        <p:nvPicPr>
          <p:cNvPr id="5" name="Picture 4" descr="Index of /anatomy/siteparts/anatomytables/practicals"/>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8973" y="2838565"/>
            <a:ext cx="3453886" cy="3474691"/>
          </a:xfrm>
          <a:prstGeom prst="rect">
            <a:avLst/>
          </a:prstGeom>
          <a:noFill/>
          <a:ln>
            <a:noFill/>
          </a:ln>
        </p:spPr>
      </p:pic>
      <p:sp>
        <p:nvSpPr>
          <p:cNvPr id="7" name="Content Placeholder 6"/>
          <p:cNvSpPr>
            <a:spLocks noGrp="1"/>
          </p:cNvSpPr>
          <p:nvPr>
            <p:ph idx="1"/>
          </p:nvPr>
        </p:nvSpPr>
        <p:spPr>
          <a:xfrm>
            <a:off x="4605454" y="996947"/>
            <a:ext cx="4411357" cy="5336945"/>
          </a:xfrm>
        </p:spPr>
        <p:txBody>
          <a:bodyPr vert="horz" lIns="91440" tIns="45720" rIns="91440" bIns="45720" rtlCol="0">
            <a:normAutofit/>
          </a:bodyPr>
          <a:lstStyle/>
          <a:p>
            <a:pPr marL="342900" indent="-342900">
              <a:buChar char="•"/>
            </a:pPr>
            <a:r>
              <a:rPr lang="en-US" sz="2000"/>
              <a:t>Name </a:t>
            </a:r>
            <a:r>
              <a:rPr lang="en-US" sz="2000" dirty="0"/>
              <a:t>the structure </a:t>
            </a:r>
            <a:r>
              <a:rPr lang="en-US" sz="2000"/>
              <a:t>(B).</a:t>
            </a:r>
            <a:endParaRPr lang="en-US" sz="2000" dirty="0"/>
          </a:p>
          <a:p>
            <a:pPr marL="342900" indent="-342900">
              <a:buChar char="•"/>
            </a:pPr>
            <a:r>
              <a:rPr lang="en-US" sz="2000"/>
              <a:t>Enumerate the </a:t>
            </a:r>
            <a:r>
              <a:rPr lang="en-US" sz="2000" dirty="0"/>
              <a:t>structures </a:t>
            </a:r>
            <a:r>
              <a:rPr lang="en-US" sz="2000"/>
              <a:t>forming </a:t>
            </a:r>
            <a:r>
              <a:rPr lang="en-US" sz="2000" dirty="0"/>
              <a:t>the posterior </a:t>
            </a:r>
            <a:r>
              <a:rPr lang="en-US" sz="2000"/>
              <a:t>relations of (B).</a:t>
            </a:r>
            <a:endParaRPr lang="en-US" sz="2000" dirty="0"/>
          </a:p>
          <a:p>
            <a:pPr marL="342900" indent="-342900">
              <a:buChar char="•"/>
            </a:pPr>
            <a:endParaRPr lang="en-US" sz="2000" dirty="0"/>
          </a:p>
        </p:txBody>
      </p:sp>
      <p:pic>
        <p:nvPicPr>
          <p:cNvPr id="8" name="Picture 7"/>
          <p:cNvPicPr>
            <a:picLocks noChangeAspect="1"/>
          </p:cNvPicPr>
          <p:nvPr/>
        </p:nvPicPr>
        <p:blipFill>
          <a:blip r:embed="rId3"/>
          <a:stretch>
            <a:fillRect/>
          </a:stretch>
        </p:blipFill>
        <p:spPr>
          <a:xfrm>
            <a:off x="4694665" y="2755511"/>
            <a:ext cx="4106111" cy="3578381"/>
          </a:xfrm>
          <a:prstGeom prst="rect">
            <a:avLst/>
          </a:prstGeom>
        </p:spPr>
      </p:pic>
      <p:sp>
        <p:nvSpPr>
          <p:cNvPr id="9" name="Rectangle 8"/>
          <p:cNvSpPr/>
          <p:nvPr/>
        </p:nvSpPr>
        <p:spPr>
          <a:xfrm>
            <a:off x="8080110" y="2608297"/>
            <a:ext cx="936702" cy="1723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16244" y="2921620"/>
            <a:ext cx="914400" cy="2821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94665" y="6107017"/>
            <a:ext cx="3155793" cy="289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560527" y="4471639"/>
            <a:ext cx="8251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8385717" y="4248615"/>
            <a:ext cx="400601" cy="369332"/>
          </a:xfrm>
          <a:prstGeom prst="rect">
            <a:avLst/>
          </a:prstGeom>
          <a:noFill/>
        </p:spPr>
        <p:txBody>
          <a:bodyPr wrap="square" rtlCol="0">
            <a:spAutoFit/>
          </a:bodyPr>
          <a:lstStyle/>
          <a:p>
            <a:r>
              <a:rPr lang="en-US" b="1" dirty="0"/>
              <a:t>B</a:t>
            </a:r>
          </a:p>
        </p:txBody>
      </p:sp>
      <p:cxnSp>
        <p:nvCxnSpPr>
          <p:cNvPr id="14" name="Straight Arrow Connector 13"/>
          <p:cNvCxnSpPr/>
          <p:nvPr/>
        </p:nvCxnSpPr>
        <p:spPr>
          <a:xfrm>
            <a:off x="435263" y="5742878"/>
            <a:ext cx="20306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167815" y="5553307"/>
            <a:ext cx="462025" cy="369332"/>
          </a:xfrm>
          <a:prstGeom prst="rect">
            <a:avLst/>
          </a:prstGeom>
          <a:noFill/>
        </p:spPr>
        <p:txBody>
          <a:bodyPr wrap="square" rtlCol="0">
            <a:spAutoFit/>
          </a:bodyPr>
          <a:lstStyle/>
          <a:p>
            <a:r>
              <a:rPr lang="en-US" b="1" dirty="0"/>
              <a:t>A</a:t>
            </a:r>
          </a:p>
        </p:txBody>
      </p:sp>
    </p:spTree>
    <p:extLst>
      <p:ext uri="{BB962C8B-B14F-4D97-AF65-F5344CB8AC3E}">
        <p14:creationId xmlns:p14="http://schemas.microsoft.com/office/powerpoint/2010/main" val="263914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12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63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C34C00-BE3D-408F-BC50-2637CEADF808}"/>
              </a:ext>
            </a:extLst>
          </p:cNvPr>
          <p:cNvSpPr>
            <a:spLocks noGrp="1"/>
          </p:cNvSpPr>
          <p:nvPr>
            <p:ph type="title"/>
          </p:nvPr>
        </p:nvSpPr>
        <p:spPr>
          <a:effectLst>
            <a:glow rad="101600">
              <a:schemeClr val="accent1">
                <a:satMod val="175000"/>
                <a:alpha val="40000"/>
              </a:schemeClr>
            </a:glow>
          </a:effectLst>
        </p:spPr>
        <p:txBody>
          <a:bodyPr/>
          <a:lstStyle/>
          <a:p>
            <a:r>
              <a:rPr lang="en-US" dirty="0">
                <a:latin typeface="Algerian" panose="04020705040A02060702" pitchFamily="82" charset="0"/>
              </a:rPr>
              <a:t>Esophagus</a:t>
            </a:r>
          </a:p>
        </p:txBody>
      </p:sp>
      <p:sp>
        <p:nvSpPr>
          <p:cNvPr id="7" name="Content Placeholder 6">
            <a:extLst>
              <a:ext uri="{FF2B5EF4-FFF2-40B4-BE49-F238E27FC236}">
                <a16:creationId xmlns:a16="http://schemas.microsoft.com/office/drawing/2014/main" id="{D29E9922-467E-465F-868F-CC8A41008D16}"/>
              </a:ext>
            </a:extLst>
          </p:cNvPr>
          <p:cNvSpPr>
            <a:spLocks noGrp="1"/>
          </p:cNvSpPr>
          <p:nvPr>
            <p:ph idx="1"/>
          </p:nvPr>
        </p:nvSpPr>
        <p:spPr>
          <a:xfrm>
            <a:off x="628649" y="1405054"/>
            <a:ext cx="8247721" cy="4771909"/>
          </a:xfrm>
        </p:spPr>
        <p:txBody>
          <a:bodyPr/>
          <a:lstStyle/>
          <a:p>
            <a:pPr marL="0" indent="0">
              <a:buNone/>
            </a:pPr>
            <a:r>
              <a:rPr lang="en-US" dirty="0"/>
              <a:t>Esophagus is a muscular tube of 25 cm long</a:t>
            </a:r>
          </a:p>
        </p:txBody>
      </p:sp>
      <p:pic>
        <p:nvPicPr>
          <p:cNvPr id="10" name="Picture 9" descr="Arteries of Thoracic Aorta Flashcards | Memorang"/>
          <p:cNvPicPr/>
          <p:nvPr/>
        </p:nvPicPr>
        <p:blipFill>
          <a:blip r:embed="rId3">
            <a:extLst>
              <a:ext uri="{28A0092B-C50C-407E-A947-70E740481C1C}">
                <a14:useLocalDpi xmlns:a14="http://schemas.microsoft.com/office/drawing/2010/main" val="0"/>
              </a:ext>
            </a:extLst>
          </a:blip>
          <a:srcRect/>
          <a:stretch>
            <a:fillRect/>
          </a:stretch>
        </p:blipFill>
        <p:spPr bwMode="auto">
          <a:xfrm>
            <a:off x="3306918" y="2074126"/>
            <a:ext cx="3629142" cy="4102837"/>
          </a:xfrm>
          <a:prstGeom prst="rect">
            <a:avLst/>
          </a:prstGeom>
          <a:blipFill>
            <a:blip r:embed="rId4"/>
            <a:tile tx="0" ty="0" sx="100000" sy="100000" flip="none" algn="tl"/>
          </a:blipFill>
          <a:ln>
            <a:noFill/>
          </a:ln>
          <a:effectLst>
            <a:glow rad="127000">
              <a:schemeClr val="bg1"/>
            </a:glow>
            <a:outerShdw blurRad="50800" dist="50800" dir="5400000" algn="ctr" rotWithShape="0">
              <a:schemeClr val="bg1"/>
            </a:outerShdw>
          </a:effectLst>
        </p:spPr>
      </p:pic>
      <p:sp>
        <p:nvSpPr>
          <p:cNvPr id="11" name="Rectangle 10"/>
          <p:cNvSpPr/>
          <p:nvPr/>
        </p:nvSpPr>
        <p:spPr>
          <a:xfrm>
            <a:off x="6333894" y="4304370"/>
            <a:ext cx="602166" cy="54640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306918" y="2074126"/>
            <a:ext cx="529102" cy="379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a:off x="3306917" y="2074126"/>
            <a:ext cx="45719" cy="925552"/>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a:off x="3306916" y="3111190"/>
            <a:ext cx="45719" cy="1929161"/>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a:off x="3306916" y="5218771"/>
            <a:ext cx="45719" cy="27878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3"/>
          </p:cNvCxnSpPr>
          <p:nvPr/>
        </p:nvCxnSpPr>
        <p:spPr>
          <a:xfrm flipV="1">
            <a:off x="2823533" y="2536902"/>
            <a:ext cx="506244" cy="5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23533" y="3914078"/>
            <a:ext cx="529102" cy="13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6" idx="1"/>
          </p:cNvCxnSpPr>
          <p:nvPr/>
        </p:nvCxnSpPr>
        <p:spPr>
          <a:xfrm flipV="1">
            <a:off x="2943922" y="5358161"/>
            <a:ext cx="362994" cy="16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lowchart: Connector 28"/>
          <p:cNvSpPr/>
          <p:nvPr/>
        </p:nvSpPr>
        <p:spPr>
          <a:xfrm>
            <a:off x="4824598" y="2308302"/>
            <a:ext cx="78058" cy="133812"/>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Flowchart: Connector 29"/>
          <p:cNvSpPr/>
          <p:nvPr/>
        </p:nvSpPr>
        <p:spPr>
          <a:xfrm flipH="1">
            <a:off x="4700820" y="3958682"/>
            <a:ext cx="123778" cy="167269"/>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Flowchart: Connector 30"/>
          <p:cNvSpPr/>
          <p:nvPr/>
        </p:nvSpPr>
        <p:spPr>
          <a:xfrm>
            <a:off x="5039238" y="5374888"/>
            <a:ext cx="123778" cy="122663"/>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TextBox 31"/>
          <p:cNvSpPr txBox="1"/>
          <p:nvPr/>
        </p:nvSpPr>
        <p:spPr>
          <a:xfrm>
            <a:off x="1282390" y="2431778"/>
            <a:ext cx="1438508" cy="369332"/>
          </a:xfrm>
          <a:prstGeom prst="rect">
            <a:avLst/>
          </a:prstGeom>
          <a:noFill/>
        </p:spPr>
        <p:txBody>
          <a:bodyPr wrap="square" rtlCol="0">
            <a:spAutoFit/>
          </a:bodyPr>
          <a:lstStyle/>
          <a:p>
            <a:r>
              <a:rPr lang="en-US" b="1" dirty="0">
                <a:solidFill>
                  <a:srgbClr val="0070C0"/>
                </a:solidFill>
              </a:rPr>
              <a:t>Cervical part</a:t>
            </a:r>
          </a:p>
        </p:txBody>
      </p:sp>
      <p:sp>
        <p:nvSpPr>
          <p:cNvPr id="33" name="TextBox 32"/>
          <p:cNvSpPr txBox="1"/>
          <p:nvPr/>
        </p:nvSpPr>
        <p:spPr>
          <a:xfrm>
            <a:off x="1449660" y="3668749"/>
            <a:ext cx="1494262" cy="369332"/>
          </a:xfrm>
          <a:prstGeom prst="rect">
            <a:avLst/>
          </a:prstGeom>
          <a:noFill/>
        </p:spPr>
        <p:txBody>
          <a:bodyPr wrap="square" rtlCol="0">
            <a:spAutoFit/>
          </a:bodyPr>
          <a:lstStyle/>
          <a:p>
            <a:r>
              <a:rPr lang="en-US" b="1" dirty="0">
                <a:solidFill>
                  <a:srgbClr val="0070C0"/>
                </a:solidFill>
              </a:rPr>
              <a:t>Thoracic part</a:t>
            </a:r>
          </a:p>
        </p:txBody>
      </p:sp>
      <p:sp>
        <p:nvSpPr>
          <p:cNvPr id="37" name="TextBox 36"/>
          <p:cNvSpPr txBox="1"/>
          <p:nvPr/>
        </p:nvSpPr>
        <p:spPr>
          <a:xfrm>
            <a:off x="1257320" y="5164352"/>
            <a:ext cx="1686600" cy="369332"/>
          </a:xfrm>
          <a:prstGeom prst="rect">
            <a:avLst/>
          </a:prstGeom>
          <a:noFill/>
        </p:spPr>
        <p:txBody>
          <a:bodyPr wrap="square" rtlCol="0">
            <a:spAutoFit/>
          </a:bodyPr>
          <a:lstStyle/>
          <a:p>
            <a:r>
              <a:rPr lang="en-US" b="1" dirty="0">
                <a:solidFill>
                  <a:srgbClr val="0070C0"/>
                </a:solidFill>
              </a:rPr>
              <a:t>Abdominal part</a:t>
            </a:r>
          </a:p>
        </p:txBody>
      </p:sp>
      <p:sp>
        <p:nvSpPr>
          <p:cNvPr id="3" name="TextBox 2"/>
          <p:cNvSpPr txBox="1"/>
          <p:nvPr/>
        </p:nvSpPr>
        <p:spPr>
          <a:xfrm>
            <a:off x="6122020" y="4928839"/>
            <a:ext cx="2598234" cy="584775"/>
          </a:xfrm>
          <a:prstGeom prst="rect">
            <a:avLst/>
          </a:prstGeom>
          <a:noFill/>
        </p:spPr>
        <p:txBody>
          <a:bodyPr wrap="square" rtlCol="0">
            <a:spAutoFit/>
          </a:bodyPr>
          <a:lstStyle/>
          <a:p>
            <a:pPr algn="ctr"/>
            <a:r>
              <a:rPr lang="en-US" sz="1600" b="1" dirty="0"/>
              <a:t>Piercing diaphragm </a:t>
            </a:r>
          </a:p>
          <a:p>
            <a:pPr algn="ctr"/>
            <a:r>
              <a:rPr lang="en-US" sz="1600" b="1" dirty="0"/>
              <a:t>at level of T10 </a:t>
            </a:r>
          </a:p>
        </p:txBody>
      </p:sp>
    </p:spTree>
    <p:extLst>
      <p:ext uri="{BB962C8B-B14F-4D97-AF65-F5344CB8AC3E}">
        <p14:creationId xmlns:p14="http://schemas.microsoft.com/office/powerpoint/2010/main" val="324396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5">
            <a:extLst>
              <a:ext uri="{FF2B5EF4-FFF2-40B4-BE49-F238E27FC236}">
                <a16:creationId xmlns:a16="http://schemas.microsoft.com/office/drawing/2014/main" id="{A45FF92D-2FA0-EF4C-9B73-696DF18E169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064389" y="1366838"/>
            <a:ext cx="3555504" cy="4810125"/>
          </a:xfrm>
          <a:prstGeom prst="rect">
            <a:avLst/>
          </a:prstGeom>
          <a:noFill/>
          <a:ln>
            <a:noFill/>
          </a:ln>
        </p:spPr>
      </p:pic>
      <p:sp>
        <p:nvSpPr>
          <p:cNvPr id="21" name="Title 20">
            <a:extLst>
              <a:ext uri="{FF2B5EF4-FFF2-40B4-BE49-F238E27FC236}">
                <a16:creationId xmlns:a16="http://schemas.microsoft.com/office/drawing/2014/main" id="{22E50EF3-427F-F34E-A541-2A022AAEA16F}"/>
              </a:ext>
            </a:extLst>
          </p:cNvPr>
          <p:cNvSpPr>
            <a:spLocks noGrp="1"/>
          </p:cNvSpPr>
          <p:nvPr>
            <p:ph type="title"/>
          </p:nvPr>
        </p:nvSpPr>
        <p:spPr/>
        <p:txBody>
          <a:bodyPr vert="horz" lIns="91440" tIns="45720" rIns="91440" bIns="45720" rtlCol="0" anchor="ctr">
            <a:normAutofit fontScale="90000"/>
          </a:bodyPr>
          <a:lstStyle/>
          <a:p>
            <a:r>
              <a:rPr lang="en-US" dirty="0"/>
              <a:t>Relations of the Cervical Part of the Esophagus</a:t>
            </a:r>
            <a:endParaRPr lang="en-SA" dirty="0"/>
          </a:p>
        </p:txBody>
      </p:sp>
      <p:graphicFrame>
        <p:nvGraphicFramePr>
          <p:cNvPr id="7" name="Table 6"/>
          <p:cNvGraphicFramePr>
            <a:graphicFrameLocks noGrp="1"/>
          </p:cNvGraphicFramePr>
          <p:nvPr>
            <p:extLst>
              <p:ext uri="{D42A27DB-BD31-4B8C-83A1-F6EECF244321}">
                <p14:modId xmlns:p14="http://schemas.microsoft.com/office/powerpoint/2010/main" val="1525477352"/>
              </p:ext>
            </p:extLst>
          </p:nvPr>
        </p:nvGraphicFramePr>
        <p:xfrm>
          <a:off x="735979" y="2330604"/>
          <a:ext cx="3624147" cy="2032308"/>
        </p:xfrm>
        <a:graphic>
          <a:graphicData uri="http://schemas.openxmlformats.org/drawingml/2006/table">
            <a:tbl>
              <a:tblPr firstRow="1" bandRow="1">
                <a:tableStyleId>{D7AC3CCA-C797-4891-BE02-D94E43425B78}</a:tableStyleId>
              </a:tblPr>
              <a:tblGrid>
                <a:gridCol w="1321059">
                  <a:extLst>
                    <a:ext uri="{9D8B030D-6E8A-4147-A177-3AD203B41FA5}">
                      <a16:colId xmlns:a16="http://schemas.microsoft.com/office/drawing/2014/main" val="1413895373"/>
                    </a:ext>
                  </a:extLst>
                </a:gridCol>
                <a:gridCol w="2303088">
                  <a:extLst>
                    <a:ext uri="{9D8B030D-6E8A-4147-A177-3AD203B41FA5}">
                      <a16:colId xmlns:a16="http://schemas.microsoft.com/office/drawing/2014/main" val="1867275402"/>
                    </a:ext>
                  </a:extLst>
                </a:gridCol>
              </a:tblGrid>
              <a:tr h="677436">
                <a:tc>
                  <a:txBody>
                    <a:bodyPr/>
                    <a:lstStyle/>
                    <a:p>
                      <a:r>
                        <a:rPr lang="en-US" b="1" dirty="0"/>
                        <a:t>Anteriorly</a:t>
                      </a:r>
                    </a:p>
                  </a:txBody>
                  <a:tcPr/>
                </a:tc>
                <a:tc>
                  <a:txBody>
                    <a:bodyPr/>
                    <a:lstStyle/>
                    <a:p>
                      <a:r>
                        <a:rPr lang="en-US" b="0" dirty="0"/>
                        <a:t>Trachea, recurrent laryngeal nerves</a:t>
                      </a:r>
                    </a:p>
                  </a:txBody>
                  <a:tcPr/>
                </a:tc>
                <a:extLst>
                  <a:ext uri="{0D108BD9-81ED-4DB2-BD59-A6C34878D82A}">
                    <a16:rowId xmlns:a16="http://schemas.microsoft.com/office/drawing/2014/main" val="1924304253"/>
                  </a:ext>
                </a:extLst>
              </a:tr>
              <a:tr h="677436">
                <a:tc>
                  <a:txBody>
                    <a:bodyPr/>
                    <a:lstStyle/>
                    <a:p>
                      <a:r>
                        <a:rPr lang="en-US" b="1" dirty="0"/>
                        <a:t>Posteriorly</a:t>
                      </a:r>
                    </a:p>
                  </a:txBody>
                  <a:tcPr/>
                </a:tc>
                <a:tc>
                  <a:txBody>
                    <a:bodyPr/>
                    <a:lstStyle/>
                    <a:p>
                      <a:r>
                        <a:rPr lang="en-US" dirty="0"/>
                        <a:t>Vertebral column</a:t>
                      </a:r>
                    </a:p>
                  </a:txBody>
                  <a:tcPr/>
                </a:tc>
                <a:extLst>
                  <a:ext uri="{0D108BD9-81ED-4DB2-BD59-A6C34878D82A}">
                    <a16:rowId xmlns:a16="http://schemas.microsoft.com/office/drawing/2014/main" val="3709852810"/>
                  </a:ext>
                </a:extLst>
              </a:tr>
              <a:tr h="677436">
                <a:tc>
                  <a:txBody>
                    <a:bodyPr/>
                    <a:lstStyle/>
                    <a:p>
                      <a:r>
                        <a:rPr lang="en-US" b="1" dirty="0"/>
                        <a:t>Laterally</a:t>
                      </a:r>
                    </a:p>
                  </a:txBody>
                  <a:tcPr/>
                </a:tc>
                <a:tc>
                  <a:txBody>
                    <a:bodyPr/>
                    <a:lstStyle/>
                    <a:p>
                      <a:r>
                        <a:rPr lang="en-US" dirty="0"/>
                        <a:t>Lobes of thyroid gland</a:t>
                      </a:r>
                    </a:p>
                  </a:txBody>
                  <a:tcPr/>
                </a:tc>
                <a:extLst>
                  <a:ext uri="{0D108BD9-81ED-4DB2-BD59-A6C34878D82A}">
                    <a16:rowId xmlns:a16="http://schemas.microsoft.com/office/drawing/2014/main" val="1657937430"/>
                  </a:ext>
                </a:extLst>
              </a:tr>
            </a:tbl>
          </a:graphicData>
        </a:graphic>
      </p:graphicFrame>
      <p:sp>
        <p:nvSpPr>
          <p:cNvPr id="2" name="Rectangle 1"/>
          <p:cNvSpPr/>
          <p:nvPr/>
        </p:nvSpPr>
        <p:spPr>
          <a:xfrm>
            <a:off x="7950820" y="1739590"/>
            <a:ext cx="669073" cy="479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64389" y="5386040"/>
            <a:ext cx="1157991" cy="401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Esophagus</a:t>
            </a:r>
          </a:p>
        </p:txBody>
      </p:sp>
      <p:cxnSp>
        <p:nvCxnSpPr>
          <p:cNvPr id="9" name="Straight Arrow Connector 8"/>
          <p:cNvCxnSpPr/>
          <p:nvPr/>
        </p:nvCxnSpPr>
        <p:spPr>
          <a:xfrm flipV="1">
            <a:off x="6222380" y="5251821"/>
            <a:ext cx="535259" cy="479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6367347" y="2854712"/>
            <a:ext cx="747132" cy="307777"/>
          </a:xfrm>
          <a:prstGeom prst="rect">
            <a:avLst/>
          </a:prstGeom>
          <a:noFill/>
        </p:spPr>
        <p:txBody>
          <a:bodyPr wrap="square" rtlCol="0">
            <a:spAutoFit/>
          </a:bodyPr>
          <a:lstStyle/>
          <a:p>
            <a:r>
              <a:rPr lang="en-US" sz="1400" b="1" dirty="0"/>
              <a:t>Thyroid</a:t>
            </a:r>
          </a:p>
        </p:txBody>
      </p:sp>
    </p:spTree>
    <p:extLst>
      <p:ext uri="{BB962C8B-B14F-4D97-AF65-F5344CB8AC3E}">
        <p14:creationId xmlns:p14="http://schemas.microsoft.com/office/powerpoint/2010/main" val="360302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2321100621"/>
              </p:ext>
            </p:extLst>
          </p:nvPr>
        </p:nvGraphicFramePr>
        <p:xfrm>
          <a:off x="171976" y="1920983"/>
          <a:ext cx="4543067" cy="3688080"/>
        </p:xfrm>
        <a:graphic>
          <a:graphicData uri="http://schemas.openxmlformats.org/drawingml/2006/table">
            <a:tbl>
              <a:tblPr firstRow="1" bandRow="1">
                <a:tableStyleId>{D7AC3CCA-C797-4891-BE02-D94E43425B78}</a:tableStyleId>
              </a:tblPr>
              <a:tblGrid>
                <a:gridCol w="1258126">
                  <a:extLst>
                    <a:ext uri="{9D8B030D-6E8A-4147-A177-3AD203B41FA5}">
                      <a16:colId xmlns:a16="http://schemas.microsoft.com/office/drawing/2014/main" val="1323073718"/>
                    </a:ext>
                  </a:extLst>
                </a:gridCol>
                <a:gridCol w="3284941">
                  <a:extLst>
                    <a:ext uri="{9D8B030D-6E8A-4147-A177-3AD203B41FA5}">
                      <a16:colId xmlns:a16="http://schemas.microsoft.com/office/drawing/2014/main" val="450121805"/>
                    </a:ext>
                  </a:extLst>
                </a:gridCol>
              </a:tblGrid>
              <a:tr h="370840">
                <a:tc>
                  <a:txBody>
                    <a:bodyPr/>
                    <a:lstStyle/>
                    <a:p>
                      <a:r>
                        <a:rPr lang="en-US" b="1" dirty="0"/>
                        <a:t>Anteriorly</a:t>
                      </a:r>
                    </a:p>
                  </a:txBody>
                  <a:tcPr/>
                </a:tc>
                <a:tc>
                  <a:txBody>
                    <a:bodyPr/>
                    <a:lstStyle/>
                    <a:p>
                      <a:r>
                        <a:rPr lang="en-US" sz="1600" b="0" dirty="0"/>
                        <a:t>Trachea,</a:t>
                      </a:r>
                      <a:r>
                        <a:rPr lang="en-US" sz="1600" b="0" baseline="0" dirty="0"/>
                        <a:t> </a:t>
                      </a:r>
                      <a:r>
                        <a:rPr lang="en-US" sz="1600" b="0" dirty="0"/>
                        <a:t>Left recurrent laryngeal nerve,</a:t>
                      </a:r>
                      <a:r>
                        <a:rPr lang="en-US" sz="1600" b="0" baseline="0" dirty="0"/>
                        <a:t> </a:t>
                      </a:r>
                      <a:r>
                        <a:rPr lang="en-US" sz="1600" b="0" dirty="0"/>
                        <a:t>Left principal bronchus,</a:t>
                      </a:r>
                      <a:r>
                        <a:rPr lang="en-US" sz="1600" b="0" baseline="0" dirty="0"/>
                        <a:t> </a:t>
                      </a:r>
                      <a:r>
                        <a:rPr lang="en-US" sz="1600" b="0" dirty="0"/>
                        <a:t>Pericardium,</a:t>
                      </a:r>
                      <a:r>
                        <a:rPr lang="en-US" sz="1600" b="0" baseline="0" dirty="0"/>
                        <a:t> </a:t>
                      </a:r>
                      <a:r>
                        <a:rPr lang="en-US" sz="1600" b="0" dirty="0"/>
                        <a:t>Left atrium</a:t>
                      </a:r>
                    </a:p>
                    <a:p>
                      <a:endParaRPr lang="en-US" sz="1600" dirty="0"/>
                    </a:p>
                  </a:txBody>
                  <a:tcPr/>
                </a:tc>
                <a:extLst>
                  <a:ext uri="{0D108BD9-81ED-4DB2-BD59-A6C34878D82A}">
                    <a16:rowId xmlns:a16="http://schemas.microsoft.com/office/drawing/2014/main" val="1001580775"/>
                  </a:ext>
                </a:extLst>
              </a:tr>
              <a:tr h="370840">
                <a:tc>
                  <a:txBody>
                    <a:bodyPr/>
                    <a:lstStyle/>
                    <a:p>
                      <a:r>
                        <a:rPr lang="en-US" b="1" dirty="0"/>
                        <a:t>Posteriorly</a:t>
                      </a:r>
                    </a:p>
                  </a:txBody>
                  <a:tcPr/>
                </a:tc>
                <a:tc>
                  <a:txBody>
                    <a:bodyPr/>
                    <a:lstStyle/>
                    <a:p>
                      <a:r>
                        <a:rPr lang="en-US" sz="1600" dirty="0"/>
                        <a:t>Bodies of the thoracic vertebrae,</a:t>
                      </a:r>
                      <a:r>
                        <a:rPr lang="en-US" sz="1600" baseline="0" dirty="0"/>
                        <a:t> </a:t>
                      </a:r>
                      <a:r>
                        <a:rPr lang="en-US" sz="1600" dirty="0"/>
                        <a:t>Thoracic duct,</a:t>
                      </a:r>
                      <a:r>
                        <a:rPr lang="en-US" sz="1600" baseline="0" dirty="0"/>
                        <a:t> </a:t>
                      </a:r>
                      <a:r>
                        <a:rPr lang="en-US" sz="1600" dirty="0"/>
                        <a:t>Azygos vein,</a:t>
                      </a:r>
                      <a:r>
                        <a:rPr lang="en-US" sz="1600" baseline="0" dirty="0"/>
                        <a:t> </a:t>
                      </a:r>
                      <a:r>
                        <a:rPr lang="en-US" sz="1600" dirty="0"/>
                        <a:t>Descending thoracic aorta</a:t>
                      </a:r>
                    </a:p>
                  </a:txBody>
                  <a:tcPr/>
                </a:tc>
                <a:extLst>
                  <a:ext uri="{0D108BD9-81ED-4DB2-BD59-A6C34878D82A}">
                    <a16:rowId xmlns:a16="http://schemas.microsoft.com/office/drawing/2014/main" val="3561832366"/>
                  </a:ext>
                </a:extLst>
              </a:tr>
              <a:tr h="370840">
                <a:tc>
                  <a:txBody>
                    <a:bodyPr/>
                    <a:lstStyle/>
                    <a:p>
                      <a:r>
                        <a:rPr lang="en-US" b="1" dirty="0"/>
                        <a:t>Laterally</a:t>
                      </a:r>
                    </a:p>
                  </a:txBody>
                  <a:tcPr/>
                </a:tc>
                <a:tc>
                  <a:txBody>
                    <a:bodyPr/>
                    <a:lstStyle/>
                    <a:p>
                      <a:r>
                        <a:rPr lang="en-US" sz="1600" dirty="0"/>
                        <a:t>On the Right side:</a:t>
                      </a:r>
                      <a:r>
                        <a:rPr lang="en-US" sz="1600" baseline="0" dirty="0"/>
                        <a:t> </a:t>
                      </a:r>
                      <a:r>
                        <a:rPr lang="en-US" sz="1600" dirty="0"/>
                        <a:t>Right mediastinal pleura,</a:t>
                      </a:r>
                      <a:r>
                        <a:rPr lang="en-US" sz="1600" baseline="0" dirty="0"/>
                        <a:t> </a:t>
                      </a:r>
                      <a:r>
                        <a:rPr lang="en-US" sz="1600" dirty="0"/>
                        <a:t>Terminal part of the azygos vein.</a:t>
                      </a:r>
                    </a:p>
                    <a:p>
                      <a:r>
                        <a:rPr lang="en-US" sz="1600" dirty="0"/>
                        <a:t>On the Left side:</a:t>
                      </a:r>
                      <a:r>
                        <a:rPr lang="en-US" sz="1600" baseline="0" dirty="0"/>
                        <a:t> </a:t>
                      </a:r>
                      <a:r>
                        <a:rPr lang="en-US" sz="1600" dirty="0"/>
                        <a:t>Left mediastinal pleura,</a:t>
                      </a:r>
                      <a:r>
                        <a:rPr lang="en-US" sz="1600" baseline="0" dirty="0"/>
                        <a:t> </a:t>
                      </a:r>
                      <a:r>
                        <a:rPr lang="en-US" sz="1600" dirty="0"/>
                        <a:t>Left subclavian artery,</a:t>
                      </a:r>
                      <a:r>
                        <a:rPr lang="en-US" sz="1600" baseline="0" dirty="0"/>
                        <a:t> </a:t>
                      </a:r>
                      <a:r>
                        <a:rPr lang="en-US" sz="1600" dirty="0"/>
                        <a:t>Aortic arch,</a:t>
                      </a:r>
                      <a:r>
                        <a:rPr lang="en-US" sz="1600" baseline="0" dirty="0"/>
                        <a:t> </a:t>
                      </a:r>
                      <a:r>
                        <a:rPr lang="en-US" sz="1600" dirty="0"/>
                        <a:t>Thoracic duct</a:t>
                      </a:r>
                    </a:p>
                    <a:p>
                      <a:endParaRPr lang="en-US" sz="1600" dirty="0"/>
                    </a:p>
                  </a:txBody>
                  <a:tcPr/>
                </a:tc>
                <a:extLst>
                  <a:ext uri="{0D108BD9-81ED-4DB2-BD59-A6C34878D82A}">
                    <a16:rowId xmlns:a16="http://schemas.microsoft.com/office/drawing/2014/main" val="1674861599"/>
                  </a:ext>
                </a:extLst>
              </a:tr>
            </a:tbl>
          </a:graphicData>
        </a:graphic>
      </p:graphicFrame>
      <p:pic>
        <p:nvPicPr>
          <p:cNvPr id="8" name="Content Placeholder 7" descr="Lateral view of axial organs anatomy | Human body anatomy, Human anatomy,  Anatomy"/>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62965" y="1248937"/>
            <a:ext cx="4369884" cy="4844064"/>
          </a:xfrm>
          <a:prstGeom prst="rect">
            <a:avLst/>
          </a:prstGeom>
          <a:noFill/>
          <a:ln>
            <a:noFill/>
          </a:ln>
        </p:spPr>
      </p:pic>
      <p:sp>
        <p:nvSpPr>
          <p:cNvPr id="2" name="Rectangle 1"/>
          <p:cNvSpPr/>
          <p:nvPr/>
        </p:nvSpPr>
        <p:spPr>
          <a:xfrm>
            <a:off x="8118088" y="1438507"/>
            <a:ext cx="1025912" cy="256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18087" y="1795346"/>
            <a:ext cx="1014761" cy="369332"/>
          </a:xfrm>
          <a:prstGeom prst="rect">
            <a:avLst/>
          </a:prstGeom>
          <a:solidFill>
            <a:schemeClr val="bg1"/>
          </a:solidFill>
          <a:ln>
            <a:solidFill>
              <a:schemeClr val="bg1"/>
            </a:solidFill>
          </a:ln>
        </p:spPr>
        <p:txBody>
          <a:bodyPr wrap="square" rtlCol="0">
            <a:spAutoFit/>
          </a:bodyPr>
          <a:lstStyle/>
          <a:p>
            <a:endParaRPr lang="en-US" dirty="0"/>
          </a:p>
        </p:txBody>
      </p:sp>
      <p:sp>
        <p:nvSpPr>
          <p:cNvPr id="6" name="Rectangle 5"/>
          <p:cNvSpPr/>
          <p:nvPr/>
        </p:nvSpPr>
        <p:spPr>
          <a:xfrm>
            <a:off x="4629149" y="1248937"/>
            <a:ext cx="1303300" cy="84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H="1">
            <a:off x="6924906" y="3992137"/>
            <a:ext cx="89210" cy="1169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p:cNvSpPr txBox="1"/>
          <p:nvPr/>
        </p:nvSpPr>
        <p:spPr>
          <a:xfrm>
            <a:off x="8118087" y="3869473"/>
            <a:ext cx="1014762" cy="584775"/>
          </a:xfrm>
          <a:prstGeom prst="rect">
            <a:avLst/>
          </a:prstGeom>
          <a:noFill/>
        </p:spPr>
        <p:txBody>
          <a:bodyPr wrap="square" rtlCol="0">
            <a:spAutoFit/>
          </a:bodyPr>
          <a:lstStyle/>
          <a:p>
            <a:pPr algn="ctr"/>
            <a:r>
              <a:rPr lang="en-US" sz="1600" dirty="0"/>
              <a:t>Thoracic vertebrae</a:t>
            </a:r>
          </a:p>
        </p:txBody>
      </p:sp>
      <p:sp>
        <p:nvSpPr>
          <p:cNvPr id="11" name="TextBox 10"/>
          <p:cNvSpPr txBox="1"/>
          <p:nvPr/>
        </p:nvSpPr>
        <p:spPr>
          <a:xfrm rot="2447854">
            <a:off x="5881844" y="3644192"/>
            <a:ext cx="595294" cy="307777"/>
          </a:xfrm>
          <a:prstGeom prst="rect">
            <a:avLst/>
          </a:prstGeom>
          <a:noFill/>
        </p:spPr>
        <p:txBody>
          <a:bodyPr wrap="square" rtlCol="0">
            <a:spAutoFit/>
          </a:bodyPr>
          <a:lstStyle/>
          <a:p>
            <a:r>
              <a:rPr lang="en-US" sz="1400" dirty="0"/>
              <a:t>Heart</a:t>
            </a:r>
          </a:p>
        </p:txBody>
      </p:sp>
      <p:sp>
        <p:nvSpPr>
          <p:cNvPr id="12" name="Rectangle 11"/>
          <p:cNvSpPr/>
          <p:nvPr/>
        </p:nvSpPr>
        <p:spPr>
          <a:xfrm>
            <a:off x="8040029" y="2821259"/>
            <a:ext cx="1103971" cy="86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Descending thoracic aorta</a:t>
            </a:r>
          </a:p>
        </p:txBody>
      </p:sp>
      <p:sp>
        <p:nvSpPr>
          <p:cNvPr id="13" name="Title 20">
            <a:extLst>
              <a:ext uri="{FF2B5EF4-FFF2-40B4-BE49-F238E27FC236}">
                <a16:creationId xmlns:a16="http://schemas.microsoft.com/office/drawing/2014/main" id="{BE7E74C8-2198-5C40-86AB-4E119F91B665}"/>
              </a:ext>
            </a:extLst>
          </p:cNvPr>
          <p:cNvSpPr>
            <a:spLocks noGrp="1"/>
          </p:cNvSpPr>
          <p:nvPr>
            <p:ph type="title"/>
          </p:nvPr>
        </p:nvSpPr>
        <p:spPr>
          <a:xfrm>
            <a:off x="628650" y="365127"/>
            <a:ext cx="7886700" cy="671194"/>
          </a:xfrm>
        </p:spPr>
        <p:txBody>
          <a:bodyPr vert="horz" lIns="91440" tIns="45720" rIns="91440" bIns="45720" rtlCol="0" anchor="ctr">
            <a:normAutofit fontScale="90000"/>
          </a:bodyPr>
          <a:lstStyle/>
          <a:p>
            <a:r>
              <a:rPr lang="en-US" dirty="0"/>
              <a:t>Relations of the Thoracic Part of the Esophagus</a:t>
            </a:r>
            <a:endParaRPr lang="en-SA" dirty="0"/>
          </a:p>
        </p:txBody>
      </p:sp>
    </p:spTree>
    <p:extLst>
      <p:ext uri="{BB962C8B-B14F-4D97-AF65-F5344CB8AC3E}">
        <p14:creationId xmlns:p14="http://schemas.microsoft.com/office/powerpoint/2010/main" val="25519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NYCC Gross Anatomy 1 LAB - Posterior &amp; Superior Mediastinum Flashcards |  Quizlet"/>
          <p:cNvPicPr>
            <a:picLocks noGrp="1"/>
          </p:cNvPicPr>
          <p:nvPr>
            <p:ph type="pic" idx="1"/>
          </p:nvPr>
        </p:nvPicPr>
        <p:blipFill>
          <a:blip r:embed="rId2">
            <a:extLst>
              <a:ext uri="{28A0092B-C50C-407E-A947-70E740481C1C}">
                <a14:useLocalDpi xmlns:a14="http://schemas.microsoft.com/office/drawing/2010/main" val="0"/>
              </a:ext>
            </a:extLst>
          </a:blip>
          <a:srcRect t="1045" b="1045"/>
          <a:stretch>
            <a:fillRect/>
          </a:stretch>
        </p:blipFill>
        <p:spPr bwMode="auto">
          <a:xfrm>
            <a:off x="4739267" y="1482311"/>
            <a:ext cx="3969835" cy="5057238"/>
          </a:xfrm>
          <a:prstGeom prst="rect">
            <a:avLst/>
          </a:prstGeom>
          <a:noFill/>
          <a:ln>
            <a:noFill/>
          </a:ln>
        </p:spPr>
      </p:pic>
      <p:sp>
        <p:nvSpPr>
          <p:cNvPr id="6" name="TextBox 5"/>
          <p:cNvSpPr txBox="1"/>
          <p:nvPr/>
        </p:nvSpPr>
        <p:spPr>
          <a:xfrm>
            <a:off x="5575610" y="5892778"/>
            <a:ext cx="657922" cy="369332"/>
          </a:xfrm>
          <a:prstGeom prst="rect">
            <a:avLst/>
          </a:prstGeom>
          <a:noFill/>
        </p:spPr>
        <p:txBody>
          <a:bodyPr wrap="square" rtlCol="0">
            <a:spAutoFit/>
          </a:bodyPr>
          <a:lstStyle/>
          <a:p>
            <a:r>
              <a:rPr lang="en-US" dirty="0"/>
              <a:t>liver</a:t>
            </a:r>
          </a:p>
        </p:txBody>
      </p:sp>
      <p:cxnSp>
        <p:nvCxnSpPr>
          <p:cNvPr id="8" name="Straight Arrow Connector 7"/>
          <p:cNvCxnSpPr>
            <a:cxnSpLocks/>
          </p:cNvCxnSpPr>
          <p:nvPr/>
        </p:nvCxnSpPr>
        <p:spPr>
          <a:xfrm flipV="1">
            <a:off x="3083228" y="5453286"/>
            <a:ext cx="2968354" cy="2222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3487586" y="6159520"/>
            <a:ext cx="3710527" cy="307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453267075"/>
              </p:ext>
            </p:extLst>
          </p:nvPr>
        </p:nvGraphicFramePr>
        <p:xfrm>
          <a:off x="507179" y="2642838"/>
          <a:ext cx="4109426" cy="1728439"/>
        </p:xfrm>
        <a:graphic>
          <a:graphicData uri="http://schemas.openxmlformats.org/drawingml/2006/table">
            <a:tbl>
              <a:tblPr firstRow="1" bandRow="1">
                <a:tableStyleId>{D7AC3CCA-C797-4891-BE02-D94E43425B78}</a:tableStyleId>
              </a:tblPr>
              <a:tblGrid>
                <a:gridCol w="1282192">
                  <a:extLst>
                    <a:ext uri="{9D8B030D-6E8A-4147-A177-3AD203B41FA5}">
                      <a16:colId xmlns:a16="http://schemas.microsoft.com/office/drawing/2014/main" val="3143810111"/>
                    </a:ext>
                  </a:extLst>
                </a:gridCol>
                <a:gridCol w="2827234">
                  <a:extLst>
                    <a:ext uri="{9D8B030D-6E8A-4147-A177-3AD203B41FA5}">
                      <a16:colId xmlns:a16="http://schemas.microsoft.com/office/drawing/2014/main" val="73247202"/>
                    </a:ext>
                  </a:extLst>
                </a:gridCol>
              </a:tblGrid>
              <a:tr h="776366">
                <a:tc>
                  <a:txBody>
                    <a:bodyPr/>
                    <a:lstStyle/>
                    <a:p>
                      <a:r>
                        <a:rPr lang="en-US" b="1" dirty="0"/>
                        <a:t>Anteriorly</a:t>
                      </a:r>
                    </a:p>
                  </a:txBody>
                  <a:tcPr/>
                </a:tc>
                <a:tc>
                  <a:txBody>
                    <a:bodyPr/>
                    <a:lstStyle/>
                    <a:p>
                      <a:r>
                        <a:rPr lang="en-US" b="0" dirty="0"/>
                        <a:t>left lobe of the liver.</a:t>
                      </a:r>
                    </a:p>
                  </a:txBody>
                  <a:tcPr/>
                </a:tc>
                <a:extLst>
                  <a:ext uri="{0D108BD9-81ED-4DB2-BD59-A6C34878D82A}">
                    <a16:rowId xmlns:a16="http://schemas.microsoft.com/office/drawing/2014/main" val="2744070576"/>
                  </a:ext>
                </a:extLst>
              </a:tr>
              <a:tr h="952073">
                <a:tc>
                  <a:txBody>
                    <a:bodyPr/>
                    <a:lstStyle/>
                    <a:p>
                      <a:r>
                        <a:rPr lang="en-US" b="1" dirty="0"/>
                        <a:t>Posteriorly</a:t>
                      </a:r>
                    </a:p>
                  </a:txBody>
                  <a:tcPr/>
                </a:tc>
                <a:tc>
                  <a:txBody>
                    <a:bodyPr/>
                    <a:lstStyle/>
                    <a:p>
                      <a:r>
                        <a:rPr lang="en-US" dirty="0"/>
                        <a:t>left crus of the diaphragm.</a:t>
                      </a:r>
                    </a:p>
                  </a:txBody>
                  <a:tcPr/>
                </a:tc>
                <a:extLst>
                  <a:ext uri="{0D108BD9-81ED-4DB2-BD59-A6C34878D82A}">
                    <a16:rowId xmlns:a16="http://schemas.microsoft.com/office/drawing/2014/main" val="621561415"/>
                  </a:ext>
                </a:extLst>
              </a:tr>
            </a:tbl>
          </a:graphicData>
        </a:graphic>
      </p:graphicFrame>
      <p:cxnSp>
        <p:nvCxnSpPr>
          <p:cNvPr id="3" name="Straight Arrow Connector 2"/>
          <p:cNvCxnSpPr>
            <a:cxnSpLocks/>
          </p:cNvCxnSpPr>
          <p:nvPr/>
        </p:nvCxnSpPr>
        <p:spPr>
          <a:xfrm flipH="1">
            <a:off x="7046720" y="1234721"/>
            <a:ext cx="870422" cy="2625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337824" y="4944924"/>
            <a:ext cx="2352908" cy="780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267306" y="4838317"/>
            <a:ext cx="1219761" cy="307777"/>
          </a:xfrm>
          <a:prstGeom prst="rect">
            <a:avLst/>
          </a:prstGeom>
          <a:noFill/>
        </p:spPr>
        <p:txBody>
          <a:bodyPr wrap="square" rtlCol="0">
            <a:spAutoFit/>
          </a:bodyPr>
          <a:lstStyle/>
          <a:p>
            <a:r>
              <a:rPr lang="en-US" sz="1400" dirty="0"/>
              <a:t>Azygos vein</a:t>
            </a:r>
          </a:p>
        </p:txBody>
      </p:sp>
      <p:sp>
        <p:nvSpPr>
          <p:cNvPr id="2" name="TextBox 1">
            <a:extLst>
              <a:ext uri="{FF2B5EF4-FFF2-40B4-BE49-F238E27FC236}">
                <a16:creationId xmlns:a16="http://schemas.microsoft.com/office/drawing/2014/main" id="{D5D7E7AC-79C7-4C46-A329-F9894259EA78}"/>
              </a:ext>
            </a:extLst>
          </p:cNvPr>
          <p:cNvSpPr txBox="1"/>
          <p:nvPr/>
        </p:nvSpPr>
        <p:spPr>
          <a:xfrm>
            <a:off x="1646821" y="5972630"/>
            <a:ext cx="17989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Abdominal Esophagus</a:t>
            </a:r>
          </a:p>
        </p:txBody>
      </p:sp>
      <p:sp>
        <p:nvSpPr>
          <p:cNvPr id="9" name="TextBox 8">
            <a:extLst>
              <a:ext uri="{FF2B5EF4-FFF2-40B4-BE49-F238E27FC236}">
                <a16:creationId xmlns:a16="http://schemas.microsoft.com/office/drawing/2014/main" id="{BA48666F-4E05-4EFC-A0E4-6D6FB5F734CE}"/>
              </a:ext>
            </a:extLst>
          </p:cNvPr>
          <p:cNvSpPr txBox="1"/>
          <p:nvPr/>
        </p:nvSpPr>
        <p:spPr>
          <a:xfrm>
            <a:off x="2003409" y="5597636"/>
            <a:ext cx="14841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Diaphragm</a:t>
            </a:r>
          </a:p>
        </p:txBody>
      </p:sp>
      <p:sp>
        <p:nvSpPr>
          <p:cNvPr id="16" name="TextBox 15">
            <a:extLst>
              <a:ext uri="{FF2B5EF4-FFF2-40B4-BE49-F238E27FC236}">
                <a16:creationId xmlns:a16="http://schemas.microsoft.com/office/drawing/2014/main" id="{BA585103-3A47-47CE-8399-668D35539310}"/>
              </a:ext>
            </a:extLst>
          </p:cNvPr>
          <p:cNvSpPr txBox="1"/>
          <p:nvPr/>
        </p:nvSpPr>
        <p:spPr>
          <a:xfrm>
            <a:off x="6454091" y="907803"/>
            <a:ext cx="21780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Descending thoracic  aorta</a:t>
            </a:r>
          </a:p>
        </p:txBody>
      </p:sp>
      <p:sp>
        <p:nvSpPr>
          <p:cNvPr id="17" name="Title 20">
            <a:extLst>
              <a:ext uri="{FF2B5EF4-FFF2-40B4-BE49-F238E27FC236}">
                <a16:creationId xmlns:a16="http://schemas.microsoft.com/office/drawing/2014/main" id="{F76032B1-C74E-B24F-B4FF-9A86C80C2C56}"/>
              </a:ext>
            </a:extLst>
          </p:cNvPr>
          <p:cNvSpPr>
            <a:spLocks noGrp="1"/>
          </p:cNvSpPr>
          <p:nvPr>
            <p:ph type="title"/>
          </p:nvPr>
        </p:nvSpPr>
        <p:spPr>
          <a:xfrm>
            <a:off x="403614" y="300904"/>
            <a:ext cx="8305488" cy="671194"/>
          </a:xfrm>
        </p:spPr>
        <p:txBody>
          <a:bodyPr vert="horz" lIns="91440" tIns="45720" rIns="91440" bIns="45720" rtlCol="0" anchor="ctr">
            <a:normAutofit fontScale="90000"/>
          </a:bodyPr>
          <a:lstStyle/>
          <a:p>
            <a:r>
              <a:rPr lang="en-US" dirty="0"/>
              <a:t>Relations of the Abdominal Part of the Esophagus</a:t>
            </a:r>
            <a:endParaRPr lang="en-SA" dirty="0"/>
          </a:p>
        </p:txBody>
      </p:sp>
    </p:spTree>
    <p:extLst>
      <p:ext uri="{BB962C8B-B14F-4D97-AF65-F5344CB8AC3E}">
        <p14:creationId xmlns:p14="http://schemas.microsoft.com/office/powerpoint/2010/main" val="145899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773" y="347726"/>
            <a:ext cx="6186453" cy="649898"/>
          </a:xfrm>
        </p:spPr>
        <p:txBody>
          <a:bodyPr vert="horz" lIns="91440" tIns="45720" rIns="91440" bIns="45720" rtlCol="0" anchor="ctr">
            <a:normAutofit/>
          </a:bodyPr>
          <a:lstStyle/>
          <a:p>
            <a:r>
              <a:rPr lang="en-US" dirty="0"/>
              <a:t>Arterial Supply of the Esophagus</a:t>
            </a:r>
          </a:p>
        </p:txBody>
      </p:sp>
      <p:sp>
        <p:nvSpPr>
          <p:cNvPr id="4" name="Text Placeholder 3"/>
          <p:cNvSpPr>
            <a:spLocks noGrp="1"/>
          </p:cNvSpPr>
          <p:nvPr>
            <p:ph type="body" sz="half" idx="2"/>
          </p:nvPr>
        </p:nvSpPr>
        <p:spPr>
          <a:xfrm>
            <a:off x="629841" y="1288097"/>
            <a:ext cx="3942160" cy="4580891"/>
          </a:xfrm>
        </p:spPr>
        <p:txBody>
          <a:bodyPr/>
          <a:lstStyle/>
          <a:p>
            <a:pPr algn="just"/>
            <a:endParaRPr lang="en-US" dirty="0"/>
          </a:p>
          <a:p>
            <a:pPr algn="just"/>
            <a:r>
              <a:rPr lang="en-US" dirty="0"/>
              <a:t>Upper third by the inferior thyroid artery.</a:t>
            </a:r>
          </a:p>
          <a:p>
            <a:pPr algn="just"/>
            <a:r>
              <a:rPr lang="en-US" dirty="0"/>
              <a:t>The middle third by descending thoracic aorta.</a:t>
            </a:r>
          </a:p>
          <a:p>
            <a:pPr algn="just"/>
            <a:r>
              <a:rPr lang="en-US" dirty="0"/>
              <a:t>The lower third by the left gastric artery.</a:t>
            </a:r>
          </a:p>
          <a:p>
            <a:pPr algn="just"/>
            <a:endParaRPr lang="en-US" dirty="0"/>
          </a:p>
        </p:txBody>
      </p:sp>
      <p:pic>
        <p:nvPicPr>
          <p:cNvPr id="5" name="Content Placeholder 4" descr="Arteries of Thoracic Aorta Flashcards | Memora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8146" y="1288097"/>
            <a:ext cx="3590165" cy="4931704"/>
          </a:xfrm>
          <a:prstGeom prst="rect">
            <a:avLst/>
          </a:prstGeom>
          <a:noFill/>
          <a:ln>
            <a:noFill/>
          </a:ln>
        </p:spPr>
      </p:pic>
      <p:sp>
        <p:nvSpPr>
          <p:cNvPr id="7" name="Rectangle 6"/>
          <p:cNvSpPr/>
          <p:nvPr/>
        </p:nvSpPr>
        <p:spPr>
          <a:xfrm>
            <a:off x="8184995" y="4114799"/>
            <a:ext cx="858644" cy="557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73122" y="4114799"/>
            <a:ext cx="1170878" cy="557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83913" y="3914078"/>
            <a:ext cx="1159726" cy="624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descending thoracic aorta</a:t>
            </a:r>
          </a:p>
        </p:txBody>
      </p:sp>
      <p:sp>
        <p:nvSpPr>
          <p:cNvPr id="10" name="Rectangle 9"/>
          <p:cNvSpPr/>
          <p:nvPr/>
        </p:nvSpPr>
        <p:spPr>
          <a:xfrm>
            <a:off x="5018049" y="1288097"/>
            <a:ext cx="680224" cy="462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9" idx="1"/>
          </p:cNvCxnSpPr>
          <p:nvPr/>
        </p:nvCxnSpPr>
        <p:spPr>
          <a:xfrm flipH="1" flipV="1">
            <a:off x="7136780" y="3813717"/>
            <a:ext cx="747133" cy="4125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097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669" y="305864"/>
            <a:ext cx="5570662" cy="692383"/>
          </a:xfrm>
        </p:spPr>
        <p:txBody>
          <a:bodyPr/>
          <a:lstStyle/>
          <a:p>
            <a:r>
              <a:rPr lang="en-US" dirty="0">
                <a:latin typeface="Algerian" panose="04020705040A02060702" pitchFamily="82" charset="0"/>
              </a:rPr>
              <a:t>Stomach</a:t>
            </a:r>
          </a:p>
        </p:txBody>
      </p:sp>
      <p:sp>
        <p:nvSpPr>
          <p:cNvPr id="4" name="Text Placeholder 3"/>
          <p:cNvSpPr>
            <a:spLocks noGrp="1"/>
          </p:cNvSpPr>
          <p:nvPr>
            <p:ph type="body" sz="half" idx="2"/>
          </p:nvPr>
        </p:nvSpPr>
        <p:spPr/>
        <p:txBody>
          <a:bodyPr/>
          <a:lstStyle/>
          <a:p>
            <a:pPr marL="0" indent="0">
              <a:buNone/>
            </a:pPr>
            <a:endParaRPr lang="en-US" dirty="0"/>
          </a:p>
          <a:p>
            <a:pPr marL="0" indent="0">
              <a:buNone/>
            </a:pPr>
            <a:r>
              <a:rPr lang="en-US" b="1" u="sng" dirty="0"/>
              <a:t>Parts of the Stomach</a:t>
            </a:r>
          </a:p>
          <a:p>
            <a:pPr marL="0" indent="0">
              <a:buNone/>
            </a:pPr>
            <a:r>
              <a:rPr lang="en-US" dirty="0"/>
              <a:t>1- Fundus.</a:t>
            </a:r>
          </a:p>
          <a:p>
            <a:pPr marL="0" indent="0">
              <a:buNone/>
            </a:pPr>
            <a:r>
              <a:rPr lang="en-US" dirty="0"/>
              <a:t>2- Body.</a:t>
            </a:r>
          </a:p>
          <a:p>
            <a:pPr marL="0" indent="0">
              <a:buNone/>
            </a:pPr>
            <a:r>
              <a:rPr lang="en-US" dirty="0"/>
              <a:t>3- Pylorus.</a:t>
            </a:r>
          </a:p>
          <a:p>
            <a:pPr marL="0" indent="0">
              <a:buNone/>
            </a:pPr>
            <a:r>
              <a:rPr lang="en-US" dirty="0"/>
              <a:t>4- Lesser curvature.</a:t>
            </a:r>
          </a:p>
          <a:p>
            <a:pPr marL="0" indent="0">
              <a:buNone/>
            </a:pPr>
            <a:r>
              <a:rPr lang="en-US" dirty="0"/>
              <a:t>5- Greater curvature.</a:t>
            </a:r>
          </a:p>
          <a:p>
            <a:pPr marL="0" indent="0">
              <a:buNone/>
            </a:pPr>
            <a:endParaRPr lang="en-US" dirty="0"/>
          </a:p>
          <a:p>
            <a:pPr marL="0" indent="0">
              <a:buNone/>
            </a:pPr>
            <a:endParaRPr lang="en-US" dirty="0"/>
          </a:p>
        </p:txBody>
      </p:sp>
      <p:pic>
        <p:nvPicPr>
          <p:cNvPr id="5" name="Content Placeholder 4" descr="D-20 Stomach, Celiac Trunk &amp; Spleen at University Of Texas Health Science  Center In San Antonio - StudyBlu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9421" y="1757657"/>
            <a:ext cx="3817082" cy="4070195"/>
          </a:xfrm>
          <a:prstGeom prst="rect">
            <a:avLst/>
          </a:prstGeom>
          <a:noFill/>
          <a:ln>
            <a:solidFill>
              <a:schemeClr val="bg1"/>
            </a:solidFill>
          </a:ln>
        </p:spPr>
      </p:pic>
      <p:sp>
        <p:nvSpPr>
          <p:cNvPr id="6" name="Flowchart: Connector 5"/>
          <p:cNvSpPr/>
          <p:nvPr/>
        </p:nvSpPr>
        <p:spPr>
          <a:xfrm>
            <a:off x="8353118" y="2744767"/>
            <a:ext cx="135104" cy="3568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53118" y="2531327"/>
            <a:ext cx="332991" cy="60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0583023" flipV="1">
            <a:off x="7360199" y="2703826"/>
            <a:ext cx="540337" cy="369332"/>
          </a:xfrm>
          <a:prstGeom prst="rect">
            <a:avLst/>
          </a:prstGeom>
          <a:noFill/>
        </p:spPr>
        <p:txBody>
          <a:bodyPr wrap="square" rtlCol="0">
            <a:spAutoFit/>
          </a:bodyPr>
          <a:lstStyle/>
          <a:p>
            <a:r>
              <a:rPr lang="en-US" b="1" dirty="0"/>
              <a:t>1</a:t>
            </a:r>
          </a:p>
        </p:txBody>
      </p:sp>
      <p:sp>
        <p:nvSpPr>
          <p:cNvPr id="9" name="TextBox 8"/>
          <p:cNvSpPr txBox="1"/>
          <p:nvPr/>
        </p:nvSpPr>
        <p:spPr>
          <a:xfrm rot="10800000" flipV="1">
            <a:off x="7357330" y="3971174"/>
            <a:ext cx="426219" cy="369332"/>
          </a:xfrm>
          <a:prstGeom prst="rect">
            <a:avLst/>
          </a:prstGeom>
          <a:noFill/>
        </p:spPr>
        <p:txBody>
          <a:bodyPr wrap="square" rtlCol="0">
            <a:spAutoFit/>
          </a:bodyPr>
          <a:lstStyle/>
          <a:p>
            <a:r>
              <a:rPr lang="en-US" b="1" dirty="0"/>
              <a:t>2</a:t>
            </a:r>
          </a:p>
        </p:txBody>
      </p:sp>
      <p:sp>
        <p:nvSpPr>
          <p:cNvPr id="10" name="TextBox 9"/>
          <p:cNvSpPr txBox="1"/>
          <p:nvPr/>
        </p:nvSpPr>
        <p:spPr>
          <a:xfrm rot="10800000" flipH="1" flipV="1">
            <a:off x="6643583" y="4484131"/>
            <a:ext cx="275549" cy="369332"/>
          </a:xfrm>
          <a:prstGeom prst="rect">
            <a:avLst/>
          </a:prstGeom>
          <a:noFill/>
        </p:spPr>
        <p:txBody>
          <a:bodyPr wrap="square" rtlCol="0">
            <a:spAutoFit/>
          </a:bodyPr>
          <a:lstStyle/>
          <a:p>
            <a:r>
              <a:rPr lang="en-US" b="1" dirty="0"/>
              <a:t>3</a:t>
            </a:r>
          </a:p>
        </p:txBody>
      </p:sp>
      <p:sp>
        <p:nvSpPr>
          <p:cNvPr id="11" name="Arc 10"/>
          <p:cNvSpPr/>
          <p:nvPr/>
        </p:nvSpPr>
        <p:spPr>
          <a:xfrm>
            <a:off x="6653528" y="3067929"/>
            <a:ext cx="451623" cy="1124931"/>
          </a:xfrm>
          <a:prstGeom prst="arc">
            <a:avLst>
              <a:gd name="adj1" fmla="val 19181110"/>
              <a:gd name="adj2" fmla="val 4133392"/>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2" name="Arc 11"/>
          <p:cNvSpPr/>
          <p:nvPr/>
        </p:nvSpPr>
        <p:spPr>
          <a:xfrm>
            <a:off x="7173165" y="3035143"/>
            <a:ext cx="925921" cy="2217082"/>
          </a:xfrm>
          <a:prstGeom prst="arc">
            <a:avLst>
              <a:gd name="adj1" fmla="val 21069796"/>
              <a:gd name="adj2" fmla="val 553864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b="1" dirty="0"/>
          </a:p>
        </p:txBody>
      </p:sp>
      <p:cxnSp>
        <p:nvCxnSpPr>
          <p:cNvPr id="14" name="Straight Arrow Connector 13"/>
          <p:cNvCxnSpPr/>
          <p:nvPr/>
        </p:nvCxnSpPr>
        <p:spPr>
          <a:xfrm>
            <a:off x="6729561" y="3736078"/>
            <a:ext cx="379141"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flipV="1">
            <a:off x="8003070" y="4760688"/>
            <a:ext cx="591447" cy="9277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flipH="1">
            <a:off x="6566403" y="3423423"/>
            <a:ext cx="77179" cy="369332"/>
          </a:xfrm>
          <a:prstGeom prst="rect">
            <a:avLst/>
          </a:prstGeom>
          <a:noFill/>
        </p:spPr>
        <p:txBody>
          <a:bodyPr wrap="square" rtlCol="0">
            <a:spAutoFit/>
          </a:bodyPr>
          <a:lstStyle/>
          <a:p>
            <a:r>
              <a:rPr lang="en-US" dirty="0"/>
              <a:t>4</a:t>
            </a:r>
          </a:p>
        </p:txBody>
      </p:sp>
      <p:sp>
        <p:nvSpPr>
          <p:cNvPr id="22" name="TextBox 21"/>
          <p:cNvSpPr txBox="1"/>
          <p:nvPr/>
        </p:nvSpPr>
        <p:spPr>
          <a:xfrm flipH="1">
            <a:off x="8526503" y="4760688"/>
            <a:ext cx="254032"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51223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mach"/>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428875" y="1428228"/>
            <a:ext cx="4286250" cy="4410075"/>
          </a:xfrm>
          <a:prstGeom prst="rect">
            <a:avLst/>
          </a:prstGeom>
          <a:solidFill>
            <a:schemeClr val="bg1"/>
          </a:solidFill>
          <a:ln>
            <a:noFill/>
          </a:ln>
        </p:spPr>
      </p:pic>
      <p:cxnSp>
        <p:nvCxnSpPr>
          <p:cNvPr id="7" name="Straight Arrow Connector 6"/>
          <p:cNvCxnSpPr/>
          <p:nvPr/>
        </p:nvCxnSpPr>
        <p:spPr>
          <a:xfrm>
            <a:off x="4170557" y="1533932"/>
            <a:ext cx="289931" cy="669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itle 2">
            <a:extLst>
              <a:ext uri="{FF2B5EF4-FFF2-40B4-BE49-F238E27FC236}">
                <a16:creationId xmlns:a16="http://schemas.microsoft.com/office/drawing/2014/main" id="{17C3C671-95F2-2C4B-ACA1-E66179BCBDF9}"/>
              </a:ext>
            </a:extLst>
          </p:cNvPr>
          <p:cNvSpPr>
            <a:spLocks noGrp="1"/>
          </p:cNvSpPr>
          <p:nvPr>
            <p:ph type="title"/>
          </p:nvPr>
        </p:nvSpPr>
        <p:spPr>
          <a:xfrm>
            <a:off x="2428875" y="283356"/>
            <a:ext cx="4286250" cy="827948"/>
          </a:xfrm>
        </p:spPr>
        <p:txBody>
          <a:bodyPr vert="horz" lIns="91440" tIns="45720" rIns="91440" bIns="45720" rtlCol="0" anchor="ctr">
            <a:normAutofit/>
          </a:bodyPr>
          <a:lstStyle/>
          <a:p>
            <a:r>
              <a:rPr lang="en-US" dirty="0"/>
              <a:t>Parts of the Stomach</a:t>
            </a:r>
            <a:endParaRPr lang="en-SA" dirty="0"/>
          </a:p>
        </p:txBody>
      </p:sp>
    </p:spTree>
    <p:extLst>
      <p:ext uri="{BB962C8B-B14F-4D97-AF65-F5344CB8AC3E}">
        <p14:creationId xmlns:p14="http://schemas.microsoft.com/office/powerpoint/2010/main" val="39235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929" y="366169"/>
            <a:ext cx="6532141" cy="773524"/>
          </a:xfrm>
        </p:spPr>
        <p:txBody>
          <a:bodyPr vert="horz" lIns="91440" tIns="45720" rIns="91440" bIns="45720" rtlCol="0" anchor="ctr">
            <a:normAutofit/>
          </a:bodyPr>
          <a:lstStyle/>
          <a:p>
            <a:r>
              <a:rPr lang="en-US" dirty="0"/>
              <a:t>Anterior Relations of the Stomach</a:t>
            </a:r>
          </a:p>
        </p:txBody>
      </p:sp>
      <p:sp>
        <p:nvSpPr>
          <p:cNvPr id="4" name="Text Placeholder 3"/>
          <p:cNvSpPr>
            <a:spLocks noGrp="1"/>
          </p:cNvSpPr>
          <p:nvPr>
            <p:ph type="body" sz="half" idx="2"/>
          </p:nvPr>
        </p:nvSpPr>
        <p:spPr>
          <a:xfrm>
            <a:off x="629841" y="1288097"/>
            <a:ext cx="3775440" cy="4711259"/>
          </a:xfrm>
        </p:spPr>
        <p:txBody>
          <a:bodyPr/>
          <a:lstStyle/>
          <a:p>
            <a:endParaRPr lang="en-US" dirty="0"/>
          </a:p>
          <a:p>
            <a:r>
              <a:rPr lang="en-US" dirty="0"/>
              <a:t>Anterior abdominal wall.</a:t>
            </a:r>
          </a:p>
          <a:p>
            <a:r>
              <a:rPr lang="en-US" dirty="0"/>
              <a:t>Left costal margin.</a:t>
            </a:r>
          </a:p>
          <a:p>
            <a:r>
              <a:rPr lang="en-US" dirty="0"/>
              <a:t>Left pleura &amp; lung.</a:t>
            </a:r>
          </a:p>
          <a:p>
            <a:r>
              <a:rPr lang="en-US" dirty="0"/>
              <a:t>Diaphragm.</a:t>
            </a:r>
          </a:p>
          <a:p>
            <a:r>
              <a:rPr lang="en-US" dirty="0"/>
              <a:t>Left lobe of the liver.</a:t>
            </a:r>
          </a:p>
          <a:p>
            <a:endParaRPr lang="en-US" dirty="0"/>
          </a:p>
        </p:txBody>
      </p:sp>
      <p:pic>
        <p:nvPicPr>
          <p:cNvPr id="7" name="Content Placeholder 6" descr="Cadaver dissection - Stock Image - C012/6299 - Science Photo Librar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5281" y="1417831"/>
            <a:ext cx="4352448" cy="4581525"/>
          </a:xfrm>
          <a:prstGeom prst="rect">
            <a:avLst/>
          </a:prstGeom>
          <a:noFill/>
          <a:ln>
            <a:noFill/>
          </a:ln>
        </p:spPr>
      </p:pic>
      <p:sp>
        <p:nvSpPr>
          <p:cNvPr id="3" name="TextBox 2"/>
          <p:cNvSpPr txBox="1"/>
          <p:nvPr/>
        </p:nvSpPr>
        <p:spPr>
          <a:xfrm rot="18989596">
            <a:off x="6880472" y="3980830"/>
            <a:ext cx="1091193" cy="369332"/>
          </a:xfrm>
          <a:prstGeom prst="rect">
            <a:avLst/>
          </a:prstGeom>
          <a:noFill/>
        </p:spPr>
        <p:txBody>
          <a:bodyPr wrap="square" rtlCol="0">
            <a:spAutoFit/>
          </a:bodyPr>
          <a:lstStyle/>
          <a:p>
            <a:r>
              <a:rPr lang="en-US" b="1" dirty="0"/>
              <a:t>Stomach</a:t>
            </a:r>
          </a:p>
        </p:txBody>
      </p:sp>
      <p:sp>
        <p:nvSpPr>
          <p:cNvPr id="5" name="TextBox 4"/>
          <p:cNvSpPr txBox="1"/>
          <p:nvPr/>
        </p:nvSpPr>
        <p:spPr>
          <a:xfrm rot="18500581">
            <a:off x="5001724" y="2385167"/>
            <a:ext cx="854844" cy="369332"/>
          </a:xfrm>
          <a:prstGeom prst="rect">
            <a:avLst/>
          </a:prstGeom>
          <a:noFill/>
        </p:spPr>
        <p:txBody>
          <a:bodyPr wrap="square" rtlCol="0">
            <a:spAutoFit/>
          </a:bodyPr>
          <a:lstStyle/>
          <a:p>
            <a:r>
              <a:rPr lang="en-US" b="1" dirty="0"/>
              <a:t>Liver</a:t>
            </a:r>
          </a:p>
        </p:txBody>
      </p:sp>
      <p:sp>
        <p:nvSpPr>
          <p:cNvPr id="6" name="TextBox 5"/>
          <p:cNvSpPr txBox="1"/>
          <p:nvPr/>
        </p:nvSpPr>
        <p:spPr>
          <a:xfrm>
            <a:off x="7504772" y="2018371"/>
            <a:ext cx="1003608" cy="307777"/>
          </a:xfrm>
          <a:prstGeom prst="rect">
            <a:avLst/>
          </a:prstGeom>
          <a:noFill/>
        </p:spPr>
        <p:txBody>
          <a:bodyPr wrap="square" rtlCol="0">
            <a:spAutoFit/>
          </a:bodyPr>
          <a:lstStyle/>
          <a:p>
            <a:r>
              <a:rPr lang="en-US" sz="1400" b="1" dirty="0"/>
              <a:t>Diaphragm</a:t>
            </a:r>
          </a:p>
        </p:txBody>
      </p:sp>
    </p:spTree>
    <p:extLst>
      <p:ext uri="{BB962C8B-B14F-4D97-AF65-F5344CB8AC3E}">
        <p14:creationId xmlns:p14="http://schemas.microsoft.com/office/powerpoint/2010/main" val="4145583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3078</TotalTime>
  <Words>397</Words>
  <Application>Microsoft Office PowerPoint</Application>
  <PresentationFormat>On-screen Show (4:3)</PresentationFormat>
  <Paragraphs>114</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 Esophagus and Stomach</vt:lpstr>
      <vt:lpstr>Esophagus</vt:lpstr>
      <vt:lpstr>Relations of the Cervical Part of the Esophagus</vt:lpstr>
      <vt:lpstr>Relations of the Thoracic Part of the Esophagus</vt:lpstr>
      <vt:lpstr>Relations of the Abdominal Part of the Esophagus</vt:lpstr>
      <vt:lpstr>Arterial Supply of the Esophagus</vt:lpstr>
      <vt:lpstr>Stomach</vt:lpstr>
      <vt:lpstr>Parts of the Stomach</vt:lpstr>
      <vt:lpstr>Anterior Relations of the Stomach</vt:lpstr>
      <vt:lpstr>Posterior Relations of the Stomach (Stomach Bed)</vt:lpstr>
      <vt:lpstr>Blood Supply of the Stomach</vt:lpstr>
      <vt:lpstr>Revision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system</dc:title>
  <dc:creator>essamco58@gmail.com</dc:creator>
  <cp:lastModifiedBy>Shimaa Mahmoud</cp:lastModifiedBy>
  <cp:revision>143</cp:revision>
  <dcterms:created xsi:type="dcterms:W3CDTF">2020-08-22T12:18:13Z</dcterms:created>
  <dcterms:modified xsi:type="dcterms:W3CDTF">2020-10-14T07:57:12Z</dcterms:modified>
</cp:coreProperties>
</file>