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4" r:id="rId4"/>
    <p:sldId id="257" r:id="rId5"/>
    <p:sldId id="258" r:id="rId6"/>
    <p:sldId id="261" r:id="rId7"/>
    <p:sldId id="259" r:id="rId8"/>
    <p:sldId id="269" r:id="rId9"/>
    <p:sldId id="260" r:id="rId10"/>
    <p:sldId id="262" r:id="rId11"/>
    <p:sldId id="266" r:id="rId12"/>
    <p:sldId id="263" r:id="rId13"/>
    <p:sldId id="265"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91" d="100"/>
          <a:sy n="91"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4D34-6E47-41A2-8A14-6305DF9D62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3A2AFF-D16B-4A32-BCB8-5EC83D01D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819EC9-B8EF-4C4B-8038-4A7588218B42}"/>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2FE332E9-D468-440B-A7C0-CDA059CFC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20842-77BB-4AFA-8608-D1F42357A669}"/>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322663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C15D-8B00-4DA8-9AE0-412CB6A70F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95AF8-D476-459C-B9E4-39A9BBFD9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ADECA-A2C0-49E8-A825-06A94D4497BE}"/>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B96F2E9A-83B7-47E0-BF1C-C13E8A09A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42A24-5378-4FED-81CF-F1DA055D256D}"/>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311687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9C439-DBC7-4650-9ABC-48E2368F90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18F845-584B-41DE-83A0-1D3BED103D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4E960-B512-4ECC-81D0-D9F1E8157B65}"/>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8F66EF71-835E-4114-8387-CFD7AF3DE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71E96-B36E-4510-9F6D-E656E4681BC5}"/>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221316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2655-186D-48B8-85A6-F058DF42A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2DDDF-8FC1-4785-960D-6AFB52C75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922DC-B865-445E-BDAB-82DCB8D98D92}"/>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B52E6729-BA62-4FD6-8D28-D10E0DFA5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0CD15-6D16-48EB-AB33-46D98687CC7C}"/>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222167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8FB3-30D1-4E59-924B-7BD4AF3C98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23B400-B2EC-4024-A201-764F9011F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E2BF9-B24B-4CEA-A414-508C568C760A}"/>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9F198E11-C4A2-4902-BE74-16C88ACC3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09A76-3C50-4F54-976A-386D957FDC82}"/>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84141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BDDA-1E61-4B64-A339-C8ED09847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7C854-6444-4271-A1E6-CADD14029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E31A70-2698-4540-87CF-A4EF43D38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31BBE-659C-45D8-8584-2FF807CE6A0E}"/>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6" name="Footer Placeholder 5">
            <a:extLst>
              <a:ext uri="{FF2B5EF4-FFF2-40B4-BE49-F238E27FC236}">
                <a16:creationId xmlns:a16="http://schemas.microsoft.com/office/drawing/2014/main" id="{C5301AF0-A069-4797-8096-5CF6E5BCF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FEE6B-29F8-4C81-B913-2C9109B978D1}"/>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193066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16B2-CEA4-409E-8D47-492BD681E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51017-5F1C-4A43-99F5-FB4952D9B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D9E6D-5E06-47B1-9D6F-A1FDE0EF6E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DA03F-8CE0-40E0-8C34-2882C21C5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EB3A4B-7E5F-45E1-9260-9550928F67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EBC270-EC48-49AD-81D2-925FDD52AD3B}"/>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8" name="Footer Placeholder 7">
            <a:extLst>
              <a:ext uri="{FF2B5EF4-FFF2-40B4-BE49-F238E27FC236}">
                <a16:creationId xmlns:a16="http://schemas.microsoft.com/office/drawing/2014/main" id="{9C179E87-7B70-40EA-AB95-F469FA71B3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BA440-E67F-4C66-B7E9-5D4E3B30D2F3}"/>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238945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099-F5B1-49C7-A0C1-1839C68EB0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DCBE3-BB4B-4F88-81BC-C9197CC87CCD}"/>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4" name="Footer Placeholder 3">
            <a:extLst>
              <a:ext uri="{FF2B5EF4-FFF2-40B4-BE49-F238E27FC236}">
                <a16:creationId xmlns:a16="http://schemas.microsoft.com/office/drawing/2014/main" id="{99AA8BD1-DB7D-4577-8C1C-2E40B5A27D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11555-E43B-4F90-870F-73769F6947FD}"/>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167241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F27D4-63ED-4EC1-AAC8-2AE2A7D301CB}"/>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3" name="Footer Placeholder 2">
            <a:extLst>
              <a:ext uri="{FF2B5EF4-FFF2-40B4-BE49-F238E27FC236}">
                <a16:creationId xmlns:a16="http://schemas.microsoft.com/office/drawing/2014/main" id="{B3D2B80D-78E0-4FF9-8762-DED26D1D1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A66AD5-A773-4F24-920B-C488ECBCBCD5}"/>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346413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3ECA-91EE-4E35-82FD-B493F9AA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0F56B0-AB5E-4304-AE3E-2CA6F7AB3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0B5B54-E13C-4FEA-A82C-C009DA216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1B27D-1CD2-496F-901E-0D7A545AC1F3}"/>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6" name="Footer Placeholder 5">
            <a:extLst>
              <a:ext uri="{FF2B5EF4-FFF2-40B4-BE49-F238E27FC236}">
                <a16:creationId xmlns:a16="http://schemas.microsoft.com/office/drawing/2014/main" id="{C299042D-A572-4B9F-800F-A005B244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59E4F-88B6-4A41-B558-064EA68B1201}"/>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11420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644A-AEBC-4B56-A37A-40C79C34E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1177E-1355-4EEE-A054-ECF54405A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D5671-4112-493F-9380-3C3A29403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CA80A-DEF1-4B42-8E78-C77DEDCEA3D6}"/>
              </a:ext>
            </a:extLst>
          </p:cNvPr>
          <p:cNvSpPr>
            <a:spLocks noGrp="1"/>
          </p:cNvSpPr>
          <p:nvPr>
            <p:ph type="dt" sz="half" idx="10"/>
          </p:nvPr>
        </p:nvSpPr>
        <p:spPr/>
        <p:txBody>
          <a:bodyPr/>
          <a:lstStyle/>
          <a:p>
            <a:fld id="{1BA87B4C-E0A5-4AFB-800C-03AA6363A219}" type="datetimeFigureOut">
              <a:rPr lang="en-US" smtClean="0"/>
              <a:t>2/1/2021</a:t>
            </a:fld>
            <a:endParaRPr lang="en-US"/>
          </a:p>
        </p:txBody>
      </p:sp>
      <p:sp>
        <p:nvSpPr>
          <p:cNvPr id="6" name="Footer Placeholder 5">
            <a:extLst>
              <a:ext uri="{FF2B5EF4-FFF2-40B4-BE49-F238E27FC236}">
                <a16:creationId xmlns:a16="http://schemas.microsoft.com/office/drawing/2014/main" id="{0B3D8F09-DF5B-4568-8081-D47C9EECE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DD3C0-62B9-4817-BC11-95E78DF0E555}"/>
              </a:ext>
            </a:extLst>
          </p:cNvPr>
          <p:cNvSpPr>
            <a:spLocks noGrp="1"/>
          </p:cNvSpPr>
          <p:nvPr>
            <p:ph type="sldNum" sz="quarter" idx="12"/>
          </p:nvPr>
        </p:nvSpPr>
        <p:spPr/>
        <p:txBody>
          <a:bodyPr/>
          <a:lstStyle/>
          <a:p>
            <a:fld id="{49DC92F3-0BEA-469A-8F16-153604F91CBD}" type="slidenum">
              <a:rPr lang="en-US" smtClean="0"/>
              <a:t>‹#›</a:t>
            </a:fld>
            <a:endParaRPr lang="en-US"/>
          </a:p>
        </p:txBody>
      </p:sp>
    </p:spTree>
    <p:extLst>
      <p:ext uri="{BB962C8B-B14F-4D97-AF65-F5344CB8AC3E}">
        <p14:creationId xmlns:p14="http://schemas.microsoft.com/office/powerpoint/2010/main" val="238300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89D31-5F34-4106-935F-ECFEE9775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EE366-798D-44F9-921D-94A30424F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79226-86DF-4D48-B174-1C8694525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87B4C-E0A5-4AFB-800C-03AA6363A219}" type="datetimeFigureOut">
              <a:rPr lang="en-US" smtClean="0"/>
              <a:t>2/1/2021</a:t>
            </a:fld>
            <a:endParaRPr lang="en-US"/>
          </a:p>
        </p:txBody>
      </p:sp>
      <p:sp>
        <p:nvSpPr>
          <p:cNvPr id="5" name="Footer Placeholder 4">
            <a:extLst>
              <a:ext uri="{FF2B5EF4-FFF2-40B4-BE49-F238E27FC236}">
                <a16:creationId xmlns:a16="http://schemas.microsoft.com/office/drawing/2014/main" id="{275CA630-4725-4531-9685-62636D669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14CBC-8602-4F3F-9824-402702271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C92F3-0BEA-469A-8F16-153604F91CBD}" type="slidenum">
              <a:rPr lang="en-US" smtClean="0"/>
              <a:t>‹#›</a:t>
            </a:fld>
            <a:endParaRPr lang="en-US"/>
          </a:p>
        </p:txBody>
      </p:sp>
    </p:spTree>
    <p:extLst>
      <p:ext uri="{BB962C8B-B14F-4D97-AF65-F5344CB8AC3E}">
        <p14:creationId xmlns:p14="http://schemas.microsoft.com/office/powerpoint/2010/main" val="320756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9649-C7CE-40DA-835C-F2DD4A363E39}"/>
              </a:ext>
            </a:extLst>
          </p:cNvPr>
          <p:cNvSpPr>
            <a:spLocks noGrp="1"/>
          </p:cNvSpPr>
          <p:nvPr>
            <p:ph type="ctrTitle"/>
          </p:nvPr>
        </p:nvSpPr>
        <p:spPr>
          <a:xfrm>
            <a:off x="1524000" y="2091559"/>
            <a:ext cx="9144000" cy="1902372"/>
          </a:xfrm>
        </p:spPr>
        <p:txBody>
          <a:bodyPr/>
          <a:lstStyle/>
          <a:p>
            <a:r>
              <a:rPr lang="en-US" dirty="0" smtClean="0"/>
              <a:t>GIT OSPE </a:t>
            </a:r>
            <a:br>
              <a:rPr lang="en-US" dirty="0" smtClean="0"/>
            </a:br>
            <a:r>
              <a:rPr lang="en-US" dirty="0" smtClean="0"/>
              <a:t>Anatomy Revision</a:t>
            </a:r>
            <a:endParaRPr lang="en-US" dirty="0"/>
          </a:p>
        </p:txBody>
      </p:sp>
      <p:sp>
        <p:nvSpPr>
          <p:cNvPr id="3" name="Subtitle 2">
            <a:extLst>
              <a:ext uri="{FF2B5EF4-FFF2-40B4-BE49-F238E27FC236}">
                <a16:creationId xmlns:a16="http://schemas.microsoft.com/office/drawing/2014/main" id="{B5C885B8-B851-4763-8262-B69D6A2F478E}"/>
              </a:ext>
            </a:extLst>
          </p:cNvPr>
          <p:cNvSpPr>
            <a:spLocks noGrp="1"/>
          </p:cNvSpPr>
          <p:nvPr>
            <p:ph type="subTitle" idx="1"/>
          </p:nvPr>
        </p:nvSpPr>
        <p:spPr>
          <a:xfrm>
            <a:off x="1524000" y="4246179"/>
            <a:ext cx="9144000" cy="893379"/>
          </a:xfrm>
        </p:spPr>
        <p:txBody>
          <a:bodyPr/>
          <a:lstStyle/>
          <a:p>
            <a:r>
              <a:rPr lang="en-US" dirty="0" smtClean="0"/>
              <a:t>Dr. Shimaa Mahmoud </a:t>
            </a:r>
            <a:endParaRPr lang="en-US" dirty="0"/>
          </a:p>
        </p:txBody>
      </p:sp>
    </p:spTree>
    <p:extLst>
      <p:ext uri="{BB962C8B-B14F-4D97-AF65-F5344CB8AC3E}">
        <p14:creationId xmlns:p14="http://schemas.microsoft.com/office/powerpoint/2010/main" val="316097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194"/>
            <a:ext cx="4658710" cy="55704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t>Station Six</a:t>
            </a:r>
            <a:endParaRPr lang="en-US" b="1" dirty="0"/>
          </a:p>
        </p:txBody>
      </p:sp>
      <p:sp>
        <p:nvSpPr>
          <p:cNvPr id="3" name="Content Placeholder 2"/>
          <p:cNvSpPr>
            <a:spLocks noGrp="1"/>
          </p:cNvSpPr>
          <p:nvPr>
            <p:ph idx="1"/>
          </p:nvPr>
        </p:nvSpPr>
        <p:spPr>
          <a:xfrm>
            <a:off x="838200" y="1408386"/>
            <a:ext cx="10515600" cy="4768577"/>
          </a:xfrm>
        </p:spPr>
        <p:txBody>
          <a:bodyPr/>
          <a:lstStyle/>
          <a:p>
            <a:pPr marL="0" indent="0">
              <a:buNone/>
            </a:pPr>
            <a:r>
              <a:rPr lang="en-US" b="1" dirty="0" smtClean="0">
                <a:solidFill>
                  <a:srgbClr val="C00000"/>
                </a:solidFill>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a:t>
            </a:r>
          </a:p>
          <a:p>
            <a:pPr marL="0" indent="0">
              <a:buNone/>
            </a:pPr>
            <a:r>
              <a:rPr lang="en-US" sz="1800" dirty="0" smtClean="0">
                <a:latin typeface="Arial" panose="020B0604020202020204" pitchFamily="34" charset="0"/>
                <a:cs typeface="Arial" panose="020B0604020202020204" pitchFamily="34" charset="0"/>
              </a:rPr>
              <a:t>Right colic (hepatic) flexure</a:t>
            </a:r>
          </a:p>
          <a:p>
            <a:pPr marL="0" indent="0">
              <a:buNone/>
            </a:pPr>
            <a:r>
              <a:rPr lang="en-US" sz="1800" dirty="0" smtClean="0">
                <a:latin typeface="Arial" panose="020B0604020202020204" pitchFamily="34" charset="0"/>
                <a:cs typeface="Arial" panose="020B0604020202020204" pitchFamily="34" charset="0"/>
              </a:rPr>
              <a:t>Ascending colon </a:t>
            </a:r>
          </a:p>
          <a:p>
            <a:pPr marL="0" indent="0">
              <a:buNone/>
            </a:pPr>
            <a:r>
              <a:rPr lang="en-US" sz="1800" dirty="0" smtClean="0">
                <a:latin typeface="Arial" panose="020B0604020202020204" pitchFamily="34" charset="0"/>
                <a:cs typeface="Arial" panose="020B0604020202020204" pitchFamily="34" charset="0"/>
              </a:rPr>
              <a:t>Ileocecal junction</a:t>
            </a:r>
          </a:p>
          <a:p>
            <a:pPr marL="0" indent="0">
              <a:buNone/>
            </a:pPr>
            <a:r>
              <a:rPr lang="en-US" sz="1800" dirty="0" smtClean="0">
                <a:latin typeface="Arial" panose="020B0604020202020204" pitchFamily="34" charset="0"/>
                <a:cs typeface="Arial" panose="020B0604020202020204" pitchFamily="34" charset="0"/>
              </a:rPr>
              <a:t>Appendix</a:t>
            </a:r>
          </a:p>
          <a:p>
            <a:pPr marL="0" indent="0">
              <a:buNone/>
            </a:pPr>
            <a:r>
              <a:rPr lang="en-US" sz="1800" dirty="0" smtClean="0">
                <a:latin typeface="Arial" panose="020B0604020202020204" pitchFamily="34" charset="0"/>
                <a:cs typeface="Arial" panose="020B0604020202020204" pitchFamily="34" charset="0"/>
              </a:rPr>
              <a:t>Left colic (splenic) flexure</a:t>
            </a:r>
          </a:p>
          <a:p>
            <a:pPr marL="0" indent="0">
              <a:buNone/>
            </a:pPr>
            <a:r>
              <a:rPr lang="en-US" sz="1800" dirty="0" smtClean="0">
                <a:latin typeface="Arial" panose="020B0604020202020204" pitchFamily="34" charset="0"/>
                <a:cs typeface="Arial" panose="020B0604020202020204" pitchFamily="34" charset="0"/>
              </a:rPr>
              <a:t>Appendices epiploica</a:t>
            </a:r>
          </a:p>
          <a:p>
            <a:pPr marL="0" indent="0">
              <a:buNone/>
            </a:pPr>
            <a:r>
              <a:rPr lang="en-US" sz="1800" dirty="0" smtClean="0">
                <a:latin typeface="Arial" panose="020B0604020202020204" pitchFamily="34" charset="0"/>
                <a:cs typeface="Arial" panose="020B0604020202020204" pitchFamily="34" charset="0"/>
              </a:rPr>
              <a:t>Taenia coli</a:t>
            </a:r>
          </a:p>
          <a:p>
            <a:pPr marL="0" indent="0">
              <a:buNone/>
            </a:pPr>
            <a:r>
              <a:rPr lang="en-US" sz="2000" b="1" dirty="0" smtClean="0">
                <a:solidFill>
                  <a:srgbClr val="C00000"/>
                </a:solidFill>
                <a:latin typeface="Arial" panose="020B0604020202020204" pitchFamily="34" charset="0"/>
                <a:cs typeface="Arial" panose="020B0604020202020204" pitchFamily="34" charset="0"/>
              </a:rPr>
              <a:t>Mention the anterior relations of (H)</a:t>
            </a:r>
          </a:p>
          <a:p>
            <a:r>
              <a:rPr lang="en-US" sz="1800" dirty="0">
                <a:latin typeface="Arial" panose="020B0604020202020204" pitchFamily="34" charset="0"/>
                <a:cs typeface="Arial" panose="020B0604020202020204" pitchFamily="34" charset="0"/>
              </a:rPr>
              <a:t>Greater omentum.</a:t>
            </a:r>
          </a:p>
          <a:p>
            <a:r>
              <a:rPr lang="en-US" sz="1800" dirty="0">
                <a:latin typeface="Arial" panose="020B0604020202020204" pitchFamily="34" charset="0"/>
                <a:cs typeface="Arial" panose="020B0604020202020204" pitchFamily="34" charset="0"/>
              </a:rPr>
              <a:t>Anterior abdominal wall</a:t>
            </a:r>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050" name="Picture 2" descr="A&amp;p 2 Test 4 Digestive System Flashcards | Easy Note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49518"/>
            <a:ext cx="4038600" cy="34290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9007366" y="2280745"/>
            <a:ext cx="21020" cy="7147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8828690" y="1954924"/>
            <a:ext cx="294289" cy="400110"/>
          </a:xfrm>
          <a:prstGeom prst="rect">
            <a:avLst/>
          </a:prstGeom>
          <a:noFill/>
        </p:spPr>
        <p:txBody>
          <a:bodyPr wrap="square" rtlCol="0">
            <a:spAutoFit/>
          </a:bodyPr>
          <a:lstStyle/>
          <a:p>
            <a:r>
              <a:rPr lang="en-US" sz="2000" b="1" dirty="0" smtClean="0"/>
              <a:t>H</a:t>
            </a:r>
            <a:endParaRPr lang="en-US" sz="2000" b="1" dirty="0"/>
          </a:p>
        </p:txBody>
      </p:sp>
    </p:spTree>
    <p:extLst>
      <p:ext uri="{BB962C8B-B14F-4D97-AF65-F5344CB8AC3E}">
        <p14:creationId xmlns:p14="http://schemas.microsoft.com/office/powerpoint/2010/main" val="112468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3685"/>
            <a:ext cx="5510048" cy="55704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t>Station Seven </a:t>
            </a:r>
            <a:endParaRPr lang="en-US" b="1" dirty="0"/>
          </a:p>
        </p:txBody>
      </p:sp>
      <p:sp>
        <p:nvSpPr>
          <p:cNvPr id="5" name="Content Placeholder 4"/>
          <p:cNvSpPr>
            <a:spLocks noGrp="1"/>
          </p:cNvSpPr>
          <p:nvPr>
            <p:ph idx="1"/>
          </p:nvPr>
        </p:nvSpPr>
        <p:spPr>
          <a:xfrm>
            <a:off x="746234" y="1524000"/>
            <a:ext cx="7384864" cy="4652963"/>
          </a:xfrm>
        </p:spPr>
        <p:txBody>
          <a:bodyPr>
            <a:normAutofit/>
          </a:bodyPr>
          <a:lstStyle/>
          <a:p>
            <a:pPr marL="0" indent="0">
              <a:buNone/>
            </a:pPr>
            <a:r>
              <a:rPr lang="en-US" sz="1800" b="1" dirty="0" smtClean="0">
                <a:solidFill>
                  <a:srgbClr val="C00000"/>
                </a:solidFill>
                <a:latin typeface="Arial" panose="020B0604020202020204" pitchFamily="34" charset="0"/>
                <a:cs typeface="Arial" panose="020B0604020202020204" pitchFamily="34" charset="0"/>
              </a:rPr>
              <a:t>Identify (A)</a:t>
            </a:r>
          </a:p>
          <a:p>
            <a:pPr marL="0" indent="0">
              <a:buNone/>
            </a:pPr>
            <a:r>
              <a:rPr lang="en-US" sz="1800" dirty="0" smtClean="0">
                <a:latin typeface="Arial" panose="020B0604020202020204" pitchFamily="34" charset="0"/>
                <a:cs typeface="Arial" panose="020B0604020202020204" pitchFamily="34" charset="0"/>
              </a:rPr>
              <a:t>Abdominal part of esophagus</a:t>
            </a:r>
            <a:endParaRPr lang="en-US" sz="1800" b="1" dirty="0">
              <a:solidFill>
                <a:srgbClr val="C00000"/>
              </a:solidFill>
              <a:latin typeface="Arial" panose="020B0604020202020204" pitchFamily="34" charset="0"/>
              <a:cs typeface="Arial" panose="020B0604020202020204" pitchFamily="34" charset="0"/>
            </a:endParaRPr>
          </a:p>
          <a:p>
            <a:pPr marL="0" indent="0">
              <a:buNone/>
            </a:pPr>
            <a:r>
              <a:rPr lang="en-US" sz="1800" b="1" dirty="0" smtClean="0">
                <a:solidFill>
                  <a:srgbClr val="C00000"/>
                </a:solidFill>
                <a:latin typeface="Arial" panose="020B0604020202020204" pitchFamily="34" charset="0"/>
                <a:cs typeface="Arial" panose="020B0604020202020204" pitchFamily="34" charset="0"/>
              </a:rPr>
              <a:t>Posterior relations of (A)</a:t>
            </a:r>
          </a:p>
          <a:p>
            <a:pPr marL="0" indent="0">
              <a:buNone/>
            </a:pPr>
            <a:r>
              <a:rPr lang="en-US" sz="1800" dirty="0">
                <a:latin typeface="Arial" panose="020B0604020202020204" pitchFamily="34" charset="0"/>
                <a:cs typeface="Arial" panose="020B0604020202020204" pitchFamily="34" charset="0"/>
              </a:rPr>
              <a:t>Left crus of the </a:t>
            </a:r>
            <a:r>
              <a:rPr lang="en-US" sz="1800" dirty="0" smtClean="0">
                <a:latin typeface="Arial" panose="020B0604020202020204" pitchFamily="34" charset="0"/>
                <a:cs typeface="Arial" panose="020B0604020202020204" pitchFamily="34" charset="0"/>
              </a:rPr>
              <a:t>diaphragm</a:t>
            </a:r>
            <a:endParaRPr lang="en-US" sz="1800" b="1" dirty="0" smtClean="0">
              <a:solidFill>
                <a:srgbClr val="C00000"/>
              </a:solidFill>
              <a:latin typeface="Arial" panose="020B0604020202020204" pitchFamily="34" charset="0"/>
              <a:cs typeface="Arial" panose="020B0604020202020204" pitchFamily="34" charset="0"/>
            </a:endParaRPr>
          </a:p>
          <a:p>
            <a:pPr marL="0" indent="0">
              <a:buNone/>
            </a:pPr>
            <a:r>
              <a:rPr lang="en-US" sz="1800" b="1" dirty="0" smtClean="0">
                <a:solidFill>
                  <a:srgbClr val="C00000"/>
                </a:solidFill>
                <a:latin typeface="Arial" panose="020B0604020202020204" pitchFamily="34" charset="0"/>
                <a:cs typeface="Arial" panose="020B0604020202020204" pitchFamily="34" charset="0"/>
              </a:rPr>
              <a:t>Sites of normal constrictions of this organ</a:t>
            </a:r>
          </a:p>
          <a:p>
            <a:pPr marL="457200" indent="-457200">
              <a:buFont typeface="+mj-lt"/>
              <a:buAutoNum type="arabicPeriod"/>
            </a:pPr>
            <a:r>
              <a:rPr lang="en-US" sz="1800" dirty="0">
                <a:latin typeface="Arial" panose="020B0604020202020204" pitchFamily="34" charset="0"/>
                <a:cs typeface="Arial" panose="020B0604020202020204" pitchFamily="34" charset="0"/>
              </a:rPr>
              <a:t>At the </a:t>
            </a:r>
            <a:r>
              <a:rPr lang="en-US" sz="1800" dirty="0" smtClean="0">
                <a:latin typeface="Arial" panose="020B0604020202020204" pitchFamily="34" charset="0"/>
                <a:cs typeface="Arial" panose="020B0604020202020204" pitchFamily="34" charset="0"/>
              </a:rPr>
              <a:t>pharyngeoesophageal junction </a:t>
            </a:r>
            <a:endParaRPr lang="en-US" sz="1800" dirty="0">
              <a:latin typeface="Arial" panose="020B0604020202020204" pitchFamily="34" charset="0"/>
              <a:cs typeface="Arial" panose="020B0604020202020204" pitchFamily="34" charset="0"/>
            </a:endParaRPr>
          </a:p>
          <a:p>
            <a:pPr marL="457200" indent="-457200">
              <a:buFont typeface="+mj-lt"/>
              <a:buAutoNum type="arabicPeriod"/>
            </a:pPr>
            <a:r>
              <a:rPr lang="en-US" sz="1800" dirty="0">
                <a:latin typeface="Arial" panose="020B0604020202020204" pitchFamily="34" charset="0"/>
                <a:cs typeface="Arial" panose="020B0604020202020204" pitchFamily="34" charset="0"/>
              </a:rPr>
              <a:t>Where it is crossed </a:t>
            </a:r>
            <a:r>
              <a:rPr lang="en-US" sz="1800" dirty="0" smtClean="0">
                <a:latin typeface="Arial" panose="020B0604020202020204" pitchFamily="34" charset="0"/>
                <a:cs typeface="Arial" panose="020B0604020202020204" pitchFamily="34" charset="0"/>
              </a:rPr>
              <a:t>anteriorly by </a:t>
            </a:r>
            <a:r>
              <a:rPr lang="en-US" sz="1800" dirty="0">
                <a:latin typeface="Arial" panose="020B0604020202020204" pitchFamily="34" charset="0"/>
                <a:cs typeface="Arial" panose="020B0604020202020204" pitchFamily="34" charset="0"/>
              </a:rPr>
              <a:t>the aortic arch </a:t>
            </a:r>
            <a:r>
              <a:rPr lang="en-US" sz="1800" dirty="0" smtClean="0">
                <a:latin typeface="Arial" panose="020B0604020202020204" pitchFamily="34" charset="0"/>
                <a:cs typeface="Arial" panose="020B0604020202020204" pitchFamily="34" charset="0"/>
              </a:rPr>
              <a:t>and </a:t>
            </a:r>
          </a:p>
          <a:p>
            <a:pPr marL="0" indent="0">
              <a:buNone/>
            </a:pPr>
            <a:r>
              <a:rPr lang="en-US" sz="1800" dirty="0" smtClean="0">
                <a:latin typeface="Arial" panose="020B0604020202020204" pitchFamily="34" charset="0"/>
                <a:cs typeface="Arial" panose="020B0604020202020204" pitchFamily="34" charset="0"/>
              </a:rPr>
              <a:t>      the </a:t>
            </a:r>
            <a:r>
              <a:rPr lang="en-US" sz="1800" dirty="0">
                <a:latin typeface="Arial" panose="020B0604020202020204" pitchFamily="34" charset="0"/>
                <a:cs typeface="Arial" panose="020B0604020202020204" pitchFamily="34" charset="0"/>
              </a:rPr>
              <a:t>left main bronchus </a:t>
            </a:r>
            <a:endParaRPr lang="en-US" sz="1800" dirty="0" smtClean="0">
              <a:latin typeface="Arial" panose="020B0604020202020204" pitchFamily="34" charset="0"/>
              <a:cs typeface="Arial" panose="020B0604020202020204" pitchFamily="34" charset="0"/>
            </a:endParaRPr>
          </a:p>
          <a:p>
            <a:pPr marL="457200" indent="-457200">
              <a:buFont typeface="+mj-lt"/>
              <a:buAutoNum type="arabicPeriod"/>
            </a:pPr>
            <a:r>
              <a:rPr lang="en-US" sz="1800" dirty="0" smtClean="0">
                <a:latin typeface="Arial" panose="020B0604020202020204" pitchFamily="34" charset="0"/>
                <a:cs typeface="Arial" panose="020B0604020202020204" pitchFamily="34" charset="0"/>
              </a:rPr>
              <a:t>At  </a:t>
            </a:r>
            <a:r>
              <a:rPr lang="en-US" sz="1800" dirty="0">
                <a:latin typeface="Arial" panose="020B0604020202020204" pitchFamily="34" charset="0"/>
                <a:cs typeface="Arial" panose="020B0604020202020204" pitchFamily="34" charset="0"/>
              </a:rPr>
              <a:t>esophageal hiatus where it passes through the </a:t>
            </a:r>
            <a:r>
              <a:rPr lang="en-US" sz="1800" dirty="0" smtClean="0">
                <a:latin typeface="Arial" panose="020B0604020202020204" pitchFamily="34" charset="0"/>
                <a:cs typeface="Arial" panose="020B0604020202020204" pitchFamily="34" charset="0"/>
              </a:rPr>
              <a:t>diaphragm to join stomach</a:t>
            </a:r>
          </a:p>
          <a:p>
            <a:pPr marL="0" indent="0">
              <a:buNone/>
            </a:pPr>
            <a:r>
              <a:rPr lang="en-US" sz="1800" b="1" dirty="0" smtClean="0">
                <a:solidFill>
                  <a:srgbClr val="C00000"/>
                </a:solidFill>
                <a:latin typeface="Arial" panose="020B0604020202020204" pitchFamily="34" charset="0"/>
                <a:cs typeface="Arial" panose="020B0604020202020204" pitchFamily="34" charset="0"/>
              </a:rPr>
              <a:t>The level of the esophageal opening of the diaphragm</a:t>
            </a:r>
          </a:p>
          <a:p>
            <a:pPr marL="0" indent="0">
              <a:buNone/>
            </a:pPr>
            <a:r>
              <a:rPr lang="en-US" sz="1800" dirty="0" smtClean="0">
                <a:latin typeface="Arial" panose="020B0604020202020204" pitchFamily="34" charset="0"/>
                <a:cs typeface="Arial" panose="020B0604020202020204" pitchFamily="34" charset="0"/>
              </a:rPr>
              <a:t>   T10</a:t>
            </a:r>
          </a:p>
        </p:txBody>
      </p:sp>
      <p:pic>
        <p:nvPicPr>
          <p:cNvPr id="6" name="Picture Placeholder 4" descr="NYCC Gross Anatomy 1 LAB - Posterior &amp; Superior Mediastinum Flashcards |  Quizlet"/>
          <p:cNvPicPr>
            <a:picLocks/>
          </p:cNvPicPr>
          <p:nvPr/>
        </p:nvPicPr>
        <p:blipFill>
          <a:blip r:embed="rId2">
            <a:extLst>
              <a:ext uri="{28A0092B-C50C-407E-A947-70E740481C1C}">
                <a14:useLocalDpi xmlns:a14="http://schemas.microsoft.com/office/drawing/2010/main" val="0"/>
              </a:ext>
            </a:extLst>
          </a:blip>
          <a:srcRect t="1045" b="1045"/>
          <a:stretch>
            <a:fillRect/>
          </a:stretch>
        </p:blipFill>
        <p:spPr bwMode="auto">
          <a:xfrm>
            <a:off x="8131098" y="767257"/>
            <a:ext cx="3086068" cy="4122170"/>
          </a:xfrm>
          <a:prstGeom prst="rect">
            <a:avLst/>
          </a:prstGeom>
          <a:noFill/>
          <a:ln>
            <a:noFill/>
          </a:ln>
        </p:spPr>
      </p:pic>
      <p:cxnSp>
        <p:nvCxnSpPr>
          <p:cNvPr id="8" name="Straight Arrow Connector 7"/>
          <p:cNvCxnSpPr/>
          <p:nvPr/>
        </p:nvCxnSpPr>
        <p:spPr>
          <a:xfrm flipH="1" flipV="1">
            <a:off x="10068910" y="4624552"/>
            <a:ext cx="441435" cy="9038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0510345" y="5444358"/>
            <a:ext cx="367862" cy="369332"/>
          </a:xfrm>
          <a:prstGeom prst="rect">
            <a:avLst/>
          </a:prstGeom>
          <a:noFill/>
        </p:spPr>
        <p:txBody>
          <a:bodyPr wrap="square" rtlCol="0">
            <a:spAutoFit/>
          </a:bodyPr>
          <a:lstStyle/>
          <a:p>
            <a:r>
              <a:rPr lang="en-US" b="1" dirty="0" smtClean="0"/>
              <a:t>A</a:t>
            </a:r>
            <a:endParaRPr lang="en-US" b="1" dirty="0"/>
          </a:p>
        </p:txBody>
      </p:sp>
    </p:spTree>
    <p:extLst>
      <p:ext uri="{BB962C8B-B14F-4D97-AF65-F5344CB8AC3E}">
        <p14:creationId xmlns:p14="http://schemas.microsoft.com/office/powerpoint/2010/main" val="181714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6745"/>
            <a:ext cx="4858407" cy="69368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3600" b="1" dirty="0" smtClean="0">
                <a:latin typeface="Arial Black" panose="020B0A04020102020204" pitchFamily="34" charset="0"/>
              </a:rPr>
              <a:t>Station Eight </a:t>
            </a:r>
            <a:endParaRPr lang="en-US" sz="3600" b="1" dirty="0">
              <a:latin typeface="Arial Black" panose="020B0A04020102020204" pitchFamily="34" charset="0"/>
            </a:endParaRPr>
          </a:p>
        </p:txBody>
      </p:sp>
      <p:sp>
        <p:nvSpPr>
          <p:cNvPr id="3" name="Content Placeholder 2"/>
          <p:cNvSpPr>
            <a:spLocks noGrp="1"/>
          </p:cNvSpPr>
          <p:nvPr>
            <p:ph idx="1"/>
          </p:nvPr>
        </p:nvSpPr>
        <p:spPr>
          <a:xfrm>
            <a:off x="838200" y="1681655"/>
            <a:ext cx="10515600" cy="4495308"/>
          </a:xfrm>
        </p:spPr>
        <p:txBody>
          <a:bodyPr>
            <a:normAutofit fontScale="47500" lnSpcReduction="20000"/>
          </a:bodyPr>
          <a:lstStyle/>
          <a:p>
            <a:pPr marL="0" indent="0">
              <a:buNone/>
            </a:pPr>
            <a:r>
              <a:rPr lang="en-US" sz="4000" dirty="0"/>
              <a:t>A 12 year old boy is brought to the ER with a fever, nausea, and abdominal pain. Investigation revealed leucocytosis. The case is diagnosed as acute appendicitis. </a:t>
            </a:r>
          </a:p>
          <a:p>
            <a:pPr marL="0" indent="0">
              <a:buNone/>
            </a:pPr>
            <a:r>
              <a:rPr lang="en-US" sz="4000" b="1" dirty="0">
                <a:solidFill>
                  <a:srgbClr val="C00000"/>
                </a:solidFill>
              </a:rPr>
              <a:t>Identify the </a:t>
            </a:r>
            <a:r>
              <a:rPr lang="en-US" sz="4000" b="1" dirty="0" smtClean="0">
                <a:solidFill>
                  <a:srgbClr val="C00000"/>
                </a:solidFill>
              </a:rPr>
              <a:t>positions </a:t>
            </a:r>
            <a:r>
              <a:rPr lang="en-US" sz="4000" b="1" dirty="0">
                <a:solidFill>
                  <a:srgbClr val="C00000"/>
                </a:solidFill>
              </a:rPr>
              <a:t>of the appendix</a:t>
            </a:r>
            <a:r>
              <a:rPr lang="en-US" sz="4000" dirty="0"/>
              <a:t>:</a:t>
            </a:r>
          </a:p>
          <a:p>
            <a:r>
              <a:rPr lang="en-US" sz="4000" dirty="0"/>
              <a:t>Retrocecal </a:t>
            </a:r>
          </a:p>
          <a:p>
            <a:r>
              <a:rPr lang="en-US" sz="4000" dirty="0"/>
              <a:t>Subcecal </a:t>
            </a:r>
          </a:p>
          <a:p>
            <a:r>
              <a:rPr lang="en-US" sz="4000" dirty="0"/>
              <a:t>Pelvic</a:t>
            </a:r>
          </a:p>
          <a:p>
            <a:r>
              <a:rPr lang="en-US" sz="4000" dirty="0"/>
              <a:t>Postileal</a:t>
            </a:r>
          </a:p>
          <a:p>
            <a:r>
              <a:rPr lang="en-US" sz="4000" dirty="0"/>
              <a:t>Preileal</a:t>
            </a:r>
          </a:p>
          <a:p>
            <a:pPr marL="0" indent="0">
              <a:buNone/>
            </a:pPr>
            <a:endParaRPr lang="en-US" sz="4000" dirty="0"/>
          </a:p>
          <a:p>
            <a:pPr marL="0" indent="0">
              <a:buNone/>
            </a:pPr>
            <a:r>
              <a:rPr lang="en-US" sz="4000" b="1" dirty="0" smtClean="0">
                <a:solidFill>
                  <a:srgbClr val="C00000"/>
                </a:solidFill>
              </a:rPr>
              <a:t>Which artery we </a:t>
            </a:r>
            <a:r>
              <a:rPr lang="en-US" sz="4000" b="1" dirty="0">
                <a:solidFill>
                  <a:srgbClr val="C00000"/>
                </a:solidFill>
              </a:rPr>
              <a:t>need to be </a:t>
            </a:r>
            <a:r>
              <a:rPr lang="en-US" sz="4000" b="1" dirty="0" smtClean="0">
                <a:solidFill>
                  <a:srgbClr val="C00000"/>
                </a:solidFill>
              </a:rPr>
              <a:t>ligate </a:t>
            </a:r>
            <a:r>
              <a:rPr lang="en-US" sz="4000" b="1" dirty="0">
                <a:solidFill>
                  <a:srgbClr val="C00000"/>
                </a:solidFill>
              </a:rPr>
              <a:t>during </a:t>
            </a:r>
            <a:r>
              <a:rPr lang="en-US" sz="4000" b="1" dirty="0" smtClean="0">
                <a:solidFill>
                  <a:srgbClr val="C00000"/>
                </a:solidFill>
              </a:rPr>
              <a:t>appendectomy?</a:t>
            </a:r>
          </a:p>
          <a:p>
            <a:r>
              <a:rPr lang="en-US" sz="4000" dirty="0" smtClean="0"/>
              <a:t>Appendicular </a:t>
            </a:r>
            <a:r>
              <a:rPr lang="en-US" sz="4000" dirty="0"/>
              <a:t>artery</a:t>
            </a:r>
          </a:p>
          <a:p>
            <a:pPr marL="0" indent="0">
              <a:buNone/>
            </a:pPr>
            <a:r>
              <a:rPr lang="en-US" sz="4000" b="1" dirty="0" smtClean="0">
                <a:solidFill>
                  <a:srgbClr val="C00000"/>
                </a:solidFill>
              </a:rPr>
              <a:t>From </a:t>
            </a:r>
            <a:r>
              <a:rPr lang="en-US" sz="4000" b="1" dirty="0">
                <a:solidFill>
                  <a:srgbClr val="C00000"/>
                </a:solidFill>
              </a:rPr>
              <a:t>where does this artery arise?</a:t>
            </a:r>
          </a:p>
          <a:p>
            <a:r>
              <a:rPr lang="en-US" sz="4000" dirty="0"/>
              <a:t>Ileocolic of superior mesenteric artery</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800193" y="2020282"/>
            <a:ext cx="2827283" cy="3398310"/>
          </a:xfrm>
          <a:prstGeom prst="rect">
            <a:avLst/>
          </a:prstGeom>
        </p:spPr>
      </p:pic>
      <p:pic>
        <p:nvPicPr>
          <p:cNvPr id="5" name="Picture 4"/>
          <p:cNvPicPr>
            <a:picLocks noChangeAspect="1"/>
          </p:cNvPicPr>
          <p:nvPr/>
        </p:nvPicPr>
        <p:blipFill>
          <a:blip r:embed="rId3"/>
          <a:stretch>
            <a:fillRect/>
          </a:stretch>
        </p:blipFill>
        <p:spPr>
          <a:xfrm>
            <a:off x="9427780" y="2459422"/>
            <a:ext cx="2564523" cy="3801624"/>
          </a:xfrm>
          <a:prstGeom prst="rect">
            <a:avLst/>
          </a:prstGeom>
        </p:spPr>
      </p:pic>
    </p:spTree>
    <p:extLst>
      <p:ext uri="{BB962C8B-B14F-4D97-AF65-F5344CB8AC3E}">
        <p14:creationId xmlns:p14="http://schemas.microsoft.com/office/powerpoint/2010/main" val="370488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0622"/>
            <a:ext cx="5037083" cy="55704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4000" b="1" dirty="0" smtClean="0">
                <a:latin typeface="Arial Black" panose="020B0A04020102020204" pitchFamily="34" charset="0"/>
              </a:rPr>
              <a:t>Station Nine</a:t>
            </a:r>
            <a:endParaRPr lang="en-US" sz="4000" b="1" dirty="0">
              <a:latin typeface="Arial Black" panose="020B0A04020102020204" pitchFamily="34" charset="0"/>
            </a:endParaRPr>
          </a:p>
        </p:txBody>
      </p:sp>
      <p:sp>
        <p:nvSpPr>
          <p:cNvPr id="3" name="Content Placeholder 2"/>
          <p:cNvSpPr>
            <a:spLocks noGrp="1"/>
          </p:cNvSpPr>
          <p:nvPr>
            <p:ph idx="1"/>
          </p:nvPr>
        </p:nvSpPr>
        <p:spPr>
          <a:xfrm>
            <a:off x="838200" y="1334814"/>
            <a:ext cx="10515600" cy="4842149"/>
          </a:xfrm>
        </p:spPr>
        <p:txBody>
          <a:bodyPr>
            <a:normAutofit fontScale="92500" lnSpcReduction="10000"/>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Identify </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Right lobe of liver</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Right and left hepatic ducts </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Common hepatic duct</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Cystic duct</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Uncinate process of head of pancreas</a:t>
            </a:r>
          </a:p>
          <a:p>
            <a:pPr marL="342900" indent="-342900">
              <a:buFont typeface="+mj-lt"/>
              <a:buAutoNum type="arabicPeriod"/>
            </a:pPr>
            <a:r>
              <a:rPr lang="en-US" sz="1800" dirty="0" smtClean="0">
                <a:latin typeface="Arial" panose="020B0604020202020204" pitchFamily="34" charset="0"/>
                <a:cs typeface="Arial" panose="020B0604020202020204" pitchFamily="34" charset="0"/>
              </a:rPr>
              <a:t>Second (descending) part of duodenum </a:t>
            </a:r>
          </a:p>
          <a:p>
            <a:pPr marL="0" indent="0">
              <a:buNone/>
            </a:pPr>
            <a:r>
              <a:rPr lang="en-US" sz="2000" b="1" dirty="0" smtClean="0">
                <a:solidFill>
                  <a:srgbClr val="C00000"/>
                </a:solidFill>
                <a:latin typeface="Arial" panose="020B0604020202020204" pitchFamily="34" charset="0"/>
                <a:cs typeface="Arial" panose="020B0604020202020204" pitchFamily="34" charset="0"/>
              </a:rPr>
              <a:t>Mention </a:t>
            </a:r>
            <a:r>
              <a:rPr lang="en-US" sz="2000" b="1" dirty="0">
                <a:solidFill>
                  <a:srgbClr val="C00000"/>
                </a:solidFill>
                <a:latin typeface="Arial" panose="020B0604020202020204" pitchFamily="34" charset="0"/>
                <a:cs typeface="Arial" panose="020B0604020202020204" pitchFamily="34" charset="0"/>
              </a:rPr>
              <a:t>the vertebral level of (6</a:t>
            </a:r>
            <a:r>
              <a:rPr lang="en-US" sz="2000" b="1" dirty="0" smtClean="0">
                <a:solidFill>
                  <a:srgbClr val="C00000"/>
                </a:solidFill>
                <a:latin typeface="Arial" panose="020B0604020202020204" pitchFamily="34" charset="0"/>
                <a:cs typeface="Arial" panose="020B0604020202020204" pitchFamily="34" charset="0"/>
              </a:rPr>
              <a:t>)</a:t>
            </a:r>
          </a:p>
          <a:p>
            <a:pPr marL="0" indent="0">
              <a:buNone/>
            </a:pPr>
            <a:r>
              <a:rPr lang="en-US" sz="2000" dirty="0" smtClean="0">
                <a:latin typeface="Arial" panose="020B0604020202020204" pitchFamily="34" charset="0"/>
                <a:cs typeface="Arial" panose="020B0604020202020204" pitchFamily="34" charset="0"/>
              </a:rPr>
              <a:t>L1 to L3</a:t>
            </a:r>
            <a:endParaRPr lang="en-US" sz="2000" dirty="0">
              <a:latin typeface="Arial" panose="020B0604020202020204" pitchFamily="34" charset="0"/>
              <a:cs typeface="Arial" panose="020B0604020202020204" pitchFamily="34" charset="0"/>
            </a:endParaRPr>
          </a:p>
          <a:p>
            <a:pPr marL="0" indent="0">
              <a:buNone/>
            </a:pPr>
            <a:r>
              <a:rPr lang="en-US" sz="2000" b="1" dirty="0" smtClean="0">
                <a:solidFill>
                  <a:srgbClr val="C00000"/>
                </a:solidFill>
                <a:latin typeface="Arial" panose="020B0604020202020204" pitchFamily="34" charset="0"/>
                <a:cs typeface="Arial" panose="020B0604020202020204" pitchFamily="34" charset="0"/>
              </a:rPr>
              <a:t>Mention the anterior relations of (6)</a:t>
            </a:r>
            <a:r>
              <a:rPr lang="en-US" sz="2000" b="1" dirty="0" smtClean="0">
                <a:solidFill>
                  <a:srgbClr val="C00000"/>
                </a:solidFill>
              </a:rPr>
              <a:t>                  </a:t>
            </a:r>
          </a:p>
          <a:p>
            <a:r>
              <a:rPr lang="en-US" sz="2200" dirty="0" smtClean="0"/>
              <a:t>Liver</a:t>
            </a:r>
          </a:p>
          <a:p>
            <a:r>
              <a:rPr lang="en-US" sz="2200" dirty="0" smtClean="0"/>
              <a:t>Transverse colon</a:t>
            </a:r>
          </a:p>
          <a:p>
            <a:r>
              <a:rPr lang="en-US" sz="2200" dirty="0" smtClean="0"/>
              <a:t>Small intestine</a:t>
            </a:r>
            <a:endParaRPr lang="en-US" sz="2200" dirty="0"/>
          </a:p>
        </p:txBody>
      </p:sp>
      <p:pic>
        <p:nvPicPr>
          <p:cNvPr id="4" name="Picture 3"/>
          <p:cNvPicPr>
            <a:picLocks noChangeAspect="1"/>
          </p:cNvPicPr>
          <p:nvPr/>
        </p:nvPicPr>
        <p:blipFill>
          <a:blip r:embed="rId2"/>
          <a:stretch>
            <a:fillRect/>
          </a:stretch>
        </p:blipFill>
        <p:spPr>
          <a:xfrm>
            <a:off x="6575699" y="2016179"/>
            <a:ext cx="4295775" cy="3876675"/>
          </a:xfrm>
          <a:prstGeom prst="rect">
            <a:avLst/>
          </a:prstGeom>
        </p:spPr>
      </p:pic>
      <p:sp>
        <p:nvSpPr>
          <p:cNvPr id="6" name="Rectangle 5"/>
          <p:cNvSpPr/>
          <p:nvPr/>
        </p:nvSpPr>
        <p:spPr>
          <a:xfrm>
            <a:off x="6926317" y="1933903"/>
            <a:ext cx="220717" cy="34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10478814" y="1933903"/>
            <a:ext cx="178676" cy="25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10562897" y="3111062"/>
            <a:ext cx="199696" cy="19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Rectangle 9"/>
          <p:cNvSpPr/>
          <p:nvPr/>
        </p:nvSpPr>
        <p:spPr>
          <a:xfrm>
            <a:off x="10068910" y="5255172"/>
            <a:ext cx="189187" cy="19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1" name="Rectangle 10"/>
          <p:cNvSpPr/>
          <p:nvPr/>
        </p:nvSpPr>
        <p:spPr>
          <a:xfrm>
            <a:off x="6831724" y="5013434"/>
            <a:ext cx="189186" cy="220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13" name="Straight Arrow Connector 12"/>
          <p:cNvCxnSpPr/>
          <p:nvPr/>
        </p:nvCxnSpPr>
        <p:spPr>
          <a:xfrm flipV="1">
            <a:off x="7630510" y="4698124"/>
            <a:ext cx="536028" cy="325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8166538" y="3026979"/>
            <a:ext cx="126124" cy="168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16" name="Straight Arrow Connector 15"/>
          <p:cNvCxnSpPr>
            <a:stCxn id="14" idx="2"/>
          </p:cNvCxnSpPr>
          <p:nvPr/>
        </p:nvCxnSpPr>
        <p:spPr>
          <a:xfrm>
            <a:off x="8229600" y="3195144"/>
            <a:ext cx="168166" cy="2417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378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4984531" cy="68317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t>Station Ten </a:t>
            </a:r>
            <a:endParaRPr lang="en-US" b="1" dirty="0"/>
          </a:p>
        </p:txBody>
      </p:sp>
      <p:sp>
        <p:nvSpPr>
          <p:cNvPr id="3" name="Content Placeholder 2"/>
          <p:cNvSpPr>
            <a:spLocks noGrp="1"/>
          </p:cNvSpPr>
          <p:nvPr>
            <p:ph idx="1"/>
          </p:nvPr>
        </p:nvSpPr>
        <p:spPr>
          <a:xfrm>
            <a:off x="838200" y="1566041"/>
            <a:ext cx="10744200" cy="4568880"/>
          </a:xfrm>
        </p:spPr>
        <p:txBody>
          <a:bodyPr>
            <a:normAutofit/>
          </a:bodyPr>
          <a:lstStyle/>
          <a:p>
            <a:pPr marL="514350" indent="-514350">
              <a:buFont typeface="+mj-lt"/>
              <a:buAutoNum type="arabicPeriod"/>
            </a:pPr>
            <a:r>
              <a:rPr lang="en-US" sz="2000" dirty="0" smtClean="0"/>
              <a:t>Liver</a:t>
            </a:r>
          </a:p>
          <a:p>
            <a:pPr marL="514350" indent="-514350">
              <a:buFont typeface="+mj-lt"/>
              <a:buAutoNum type="arabicPeriod"/>
            </a:pPr>
            <a:r>
              <a:rPr lang="en-US" sz="2000" dirty="0" smtClean="0"/>
              <a:t>Spleen</a:t>
            </a:r>
          </a:p>
          <a:p>
            <a:pPr marL="514350" indent="-514350">
              <a:buFont typeface="+mj-lt"/>
              <a:buAutoNum type="arabicPeriod"/>
            </a:pPr>
            <a:r>
              <a:rPr lang="en-US" sz="2000" dirty="0" smtClean="0"/>
              <a:t>Stomach</a:t>
            </a:r>
          </a:p>
          <a:p>
            <a:pPr marL="514350" indent="-514350">
              <a:buFont typeface="+mj-lt"/>
              <a:buAutoNum type="arabicPeriod"/>
            </a:pPr>
            <a:r>
              <a:rPr lang="en-US" sz="2000" dirty="0" smtClean="0"/>
              <a:t>Gall bladder</a:t>
            </a:r>
          </a:p>
          <a:p>
            <a:pPr marL="514350" indent="-514350">
              <a:buFont typeface="+mj-lt"/>
              <a:buAutoNum type="arabicPeriod"/>
            </a:pPr>
            <a:r>
              <a:rPr lang="en-US" sz="2000" dirty="0" smtClean="0"/>
              <a:t>Portal vein</a:t>
            </a:r>
          </a:p>
          <a:p>
            <a:pPr marL="514350" indent="-514350">
              <a:buFont typeface="+mj-lt"/>
              <a:buAutoNum type="arabicPeriod"/>
            </a:pPr>
            <a:r>
              <a:rPr lang="en-US" sz="2000" dirty="0" smtClean="0"/>
              <a:t>IVC</a:t>
            </a:r>
          </a:p>
          <a:p>
            <a:pPr marL="514350" indent="-514350">
              <a:buFont typeface="+mj-lt"/>
              <a:buAutoNum type="arabicPeriod"/>
            </a:pPr>
            <a:r>
              <a:rPr lang="en-US" sz="2000" dirty="0" smtClean="0"/>
              <a:t>Abdominal aorta</a:t>
            </a:r>
          </a:p>
          <a:p>
            <a:pPr marL="514350" indent="-514350">
              <a:buFont typeface="+mj-lt"/>
              <a:buAutoNum type="arabicPeriod"/>
            </a:pPr>
            <a:r>
              <a:rPr lang="en-US" sz="2000" dirty="0" smtClean="0"/>
              <a:t>Lesser omentum</a:t>
            </a:r>
          </a:p>
          <a:p>
            <a:pPr marL="514350" indent="-514350">
              <a:buFont typeface="+mj-lt"/>
              <a:buAutoNum type="arabicPeriod"/>
            </a:pPr>
            <a:r>
              <a:rPr lang="en-US" sz="2000" dirty="0" smtClean="0"/>
              <a:t>Lesser sac </a:t>
            </a:r>
          </a:p>
          <a:p>
            <a:pPr marL="514350" indent="-514350">
              <a:buFont typeface="+mj-lt"/>
              <a:buAutoNum type="arabicPeriod"/>
            </a:pPr>
            <a:r>
              <a:rPr lang="en-US" sz="2000" dirty="0" smtClean="0"/>
              <a:t>Epiploic foramen </a:t>
            </a:r>
          </a:p>
          <a:p>
            <a:endParaRPr lang="en-US" dirty="0"/>
          </a:p>
        </p:txBody>
      </p:sp>
      <p:pic>
        <p:nvPicPr>
          <p:cNvPr id="3074" name="Picture 2" descr="Cross Section of Abdomen at T12 (MRI Type View) Flashcards | Memo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442" y="1639614"/>
            <a:ext cx="4403833" cy="374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7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8303"/>
            <a:ext cx="10515600" cy="1439918"/>
          </a:xfrm>
        </p:spPr>
        <p:txBody>
          <a:bodyPr/>
          <a:lstStyle/>
          <a:p>
            <a:pPr algn="ctr"/>
            <a:r>
              <a:rPr lang="en-US" sz="4000" b="1" dirty="0" smtClean="0">
                <a:latin typeface="Algerian" panose="04020705040A02060702" pitchFamily="82" charset="0"/>
              </a:rPr>
              <a:t>THANK </a:t>
            </a:r>
            <a:r>
              <a:rPr lang="en-US" sz="4000" b="1" dirty="0" smtClean="0">
                <a:latin typeface="Algerian" panose="04020705040A02060702" pitchFamily="82" charset="0"/>
              </a:rPr>
              <a:t>YOU</a:t>
            </a:r>
            <a:r>
              <a:rPr lang="en-US" b="1" dirty="0" smtClean="0">
                <a:latin typeface="Algerian" panose="04020705040A02060702" pitchFamily="82" charset="0"/>
              </a:rPr>
              <a:t/>
            </a:r>
            <a:br>
              <a:rPr lang="en-US" b="1" dirty="0" smtClean="0">
                <a:latin typeface="Algerian" panose="04020705040A02060702" pitchFamily="82" charset="0"/>
              </a:rPr>
            </a:br>
            <a:r>
              <a:rPr lang="en-US" b="1" dirty="0" smtClean="0">
                <a:latin typeface="Algerian" panose="04020705040A02060702" pitchFamily="82" charset="0"/>
              </a:rPr>
              <a:t>good luck</a:t>
            </a:r>
            <a:r>
              <a:rPr lang="en-US" b="1" dirty="0" smtClean="0">
                <a:latin typeface="Algerian" panose="04020705040A02060702" pitchFamily="82" charset="0"/>
              </a:rPr>
              <a:t> </a:t>
            </a:r>
            <a:endParaRPr lang="en-US" b="1" dirty="0">
              <a:latin typeface="Algerian" panose="04020705040A02060702" pitchFamily="82" charset="0"/>
            </a:endParaRPr>
          </a:p>
        </p:txBody>
      </p:sp>
    </p:spTree>
    <p:extLst>
      <p:ext uri="{BB962C8B-B14F-4D97-AF65-F5344CB8AC3E}">
        <p14:creationId xmlns:p14="http://schemas.microsoft.com/office/powerpoint/2010/main" val="297606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10515600" cy="746234"/>
          </a:xfrm>
        </p:spPr>
        <p:txBody>
          <a:bodyPr>
            <a:normAutofit/>
          </a:bodyPr>
          <a:lstStyle/>
          <a:p>
            <a:r>
              <a:rPr lang="en-US" sz="3200" b="1" dirty="0" smtClean="0">
                <a:latin typeface="Arial Black" panose="020B0A04020102020204" pitchFamily="34" charset="0"/>
              </a:rPr>
              <a:t>Blood supply of GIT</a:t>
            </a:r>
            <a:endParaRPr lang="en-US" sz="3200" b="1"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5986002" y="609600"/>
            <a:ext cx="5831878" cy="4803228"/>
          </a:xfrm>
          <a:prstGeom prst="rect">
            <a:avLst/>
          </a:prstGeom>
        </p:spPr>
      </p:pic>
      <p:pic>
        <p:nvPicPr>
          <p:cNvPr id="5" name="Content Placeholder 3"/>
          <p:cNvPicPr>
            <a:picLocks noChangeAspect="1"/>
          </p:cNvPicPr>
          <p:nvPr/>
        </p:nvPicPr>
        <p:blipFill>
          <a:blip r:embed="rId3"/>
          <a:stretch>
            <a:fillRect/>
          </a:stretch>
        </p:blipFill>
        <p:spPr>
          <a:xfrm>
            <a:off x="529245" y="1633104"/>
            <a:ext cx="3727445" cy="3990394"/>
          </a:xfrm>
          <a:prstGeom prst="rect">
            <a:avLst/>
          </a:prstGeom>
        </p:spPr>
      </p:pic>
      <p:pic>
        <p:nvPicPr>
          <p:cNvPr id="6" name="Picture 5"/>
          <p:cNvPicPr>
            <a:picLocks noChangeAspect="1"/>
          </p:cNvPicPr>
          <p:nvPr/>
        </p:nvPicPr>
        <p:blipFill>
          <a:blip r:embed="rId4"/>
          <a:stretch>
            <a:fillRect/>
          </a:stretch>
        </p:blipFill>
        <p:spPr>
          <a:xfrm>
            <a:off x="4117975" y="4267328"/>
            <a:ext cx="2556092" cy="2291000"/>
          </a:xfrm>
          <a:prstGeom prst="rect">
            <a:avLst/>
          </a:prstGeom>
        </p:spPr>
      </p:pic>
    </p:spTree>
    <p:extLst>
      <p:ext uri="{BB962C8B-B14F-4D97-AF65-F5344CB8AC3E}">
        <p14:creationId xmlns:p14="http://schemas.microsoft.com/office/powerpoint/2010/main" val="204326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04193"/>
            <a:ext cx="5930462" cy="53763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t>Station One </a:t>
            </a:r>
            <a:endParaRPr lang="en-US" b="1" dirty="0"/>
          </a:p>
        </p:txBody>
      </p:sp>
      <p:sp>
        <p:nvSpPr>
          <p:cNvPr id="5" name="Rectangle 4"/>
          <p:cNvSpPr/>
          <p:nvPr/>
        </p:nvSpPr>
        <p:spPr>
          <a:xfrm>
            <a:off x="838201" y="1346794"/>
            <a:ext cx="7143091" cy="5570756"/>
          </a:xfrm>
          <a:prstGeom prst="rect">
            <a:avLst/>
          </a:prstGeom>
        </p:spPr>
        <p:txBody>
          <a:bodyPr wrap="square">
            <a:spAutoFit/>
          </a:bodyPr>
          <a:lstStyle/>
          <a:p>
            <a:r>
              <a:rPr lang="en-US" sz="1600" b="1" dirty="0" smtClean="0">
                <a:solidFill>
                  <a:srgbClr val="C00000"/>
                </a:solidFill>
                <a:latin typeface="Arial" panose="020B0604020202020204" pitchFamily="34" charset="0"/>
                <a:cs typeface="Arial" panose="020B0604020202020204" pitchFamily="34" charset="0"/>
              </a:rPr>
              <a:t>List blood supply of the stomach. </a:t>
            </a:r>
            <a:endParaRPr lang="en-US" sz="1600" b="1" dirty="0">
              <a:solidFill>
                <a:srgbClr val="C00000"/>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Left gastric.</a:t>
            </a:r>
          </a:p>
          <a:p>
            <a:pPr marL="342900" indent="-342900">
              <a:buFont typeface="+mj-lt"/>
              <a:buAutoNum type="arabicPeriod"/>
            </a:pPr>
            <a:r>
              <a:rPr lang="en-US" sz="1600" dirty="0">
                <a:latin typeface="Arial" panose="020B0604020202020204" pitchFamily="34" charset="0"/>
                <a:cs typeface="Arial" panose="020B0604020202020204" pitchFamily="34" charset="0"/>
              </a:rPr>
              <a:t>Right gastric.</a:t>
            </a:r>
          </a:p>
          <a:p>
            <a:pPr marL="342900" indent="-342900">
              <a:buFont typeface="+mj-lt"/>
              <a:buAutoNum type="arabicPeriod"/>
            </a:pPr>
            <a:r>
              <a:rPr lang="en-US" sz="1600" dirty="0">
                <a:latin typeface="Arial" panose="020B0604020202020204" pitchFamily="34" charset="0"/>
                <a:cs typeface="Arial" panose="020B0604020202020204" pitchFamily="34" charset="0"/>
              </a:rPr>
              <a:t>Left gastroepiploic.</a:t>
            </a:r>
          </a:p>
          <a:p>
            <a:pPr marL="342900" indent="-342900">
              <a:buFont typeface="+mj-lt"/>
              <a:buAutoNum type="arabicPeriod"/>
            </a:pPr>
            <a:r>
              <a:rPr lang="en-US" sz="1600" dirty="0">
                <a:latin typeface="Arial" panose="020B0604020202020204" pitchFamily="34" charset="0"/>
                <a:cs typeface="Arial" panose="020B0604020202020204" pitchFamily="34" charset="0"/>
              </a:rPr>
              <a:t>Right gastroepiploic.</a:t>
            </a:r>
          </a:p>
          <a:p>
            <a:pPr marL="342900" indent="-342900">
              <a:buFont typeface="+mj-lt"/>
              <a:buAutoNum type="arabicPeriod"/>
            </a:pPr>
            <a:r>
              <a:rPr lang="en-US" sz="1600" dirty="0">
                <a:latin typeface="Arial" panose="020B0604020202020204" pitchFamily="34" charset="0"/>
                <a:cs typeface="Arial" panose="020B0604020202020204" pitchFamily="34" charset="0"/>
              </a:rPr>
              <a:t>Short </a:t>
            </a:r>
            <a:r>
              <a:rPr lang="en-US" sz="1600" dirty="0" smtClean="0">
                <a:latin typeface="Arial" panose="020B0604020202020204" pitchFamily="34" charset="0"/>
                <a:cs typeface="Arial" panose="020B0604020202020204" pitchFamily="34" charset="0"/>
              </a:rPr>
              <a:t>gastric</a:t>
            </a:r>
          </a:p>
          <a:p>
            <a:endParaRPr lang="en-US" sz="1600" dirty="0" smtClean="0">
              <a:latin typeface="Arial" panose="020B0604020202020204" pitchFamily="34" charset="0"/>
              <a:cs typeface="Arial" panose="020B0604020202020204" pitchFamily="34" charset="0"/>
            </a:endParaRPr>
          </a:p>
          <a:p>
            <a:r>
              <a:rPr lang="en-US" sz="1600" b="1" dirty="0" smtClean="0">
                <a:solidFill>
                  <a:srgbClr val="C00000"/>
                </a:solidFill>
                <a:latin typeface="Arial" panose="020B0604020202020204" pitchFamily="34" charset="0"/>
                <a:cs typeface="Arial" panose="020B0604020202020204" pitchFamily="34" charset="0"/>
              </a:rPr>
              <a:t>Structures forming stomach bed (posterior relations)</a:t>
            </a:r>
          </a:p>
          <a:p>
            <a:r>
              <a:rPr lang="en-US" sz="1600" dirty="0" smtClean="0">
                <a:latin typeface="Arial" panose="020B0604020202020204" pitchFamily="34" charset="0"/>
                <a:cs typeface="Arial" panose="020B0604020202020204" pitchFamily="34" charset="0"/>
              </a:rPr>
              <a:t>1. </a:t>
            </a:r>
            <a:r>
              <a:rPr lang="en-US" sz="1600" dirty="0" smtClean="0">
                <a:latin typeface="Arial" panose="020B0604020202020204" pitchFamily="34" charset="0"/>
                <a:cs typeface="Arial" panose="020B0604020202020204" pitchFamily="34" charset="0"/>
              </a:rPr>
              <a:t>Lesser </a:t>
            </a:r>
            <a:r>
              <a:rPr lang="en-US" sz="1600" dirty="0" smtClean="0">
                <a:latin typeface="Arial" panose="020B0604020202020204" pitchFamily="34" charset="0"/>
                <a:cs typeface="Arial" panose="020B0604020202020204" pitchFamily="34" charset="0"/>
              </a:rPr>
              <a:t>sac                        </a:t>
            </a:r>
            <a:r>
              <a:rPr lang="en-US" sz="1600" dirty="0" smtClean="0">
                <a:latin typeface="Arial" panose="020B0604020202020204" pitchFamily="34" charset="0"/>
                <a:cs typeface="Arial" panose="020B0604020202020204" pitchFamily="34" charset="0"/>
              </a:rPr>
              <a:t>                2</a:t>
            </a:r>
            <a:r>
              <a:rPr lang="en-US" sz="1600" dirty="0" smtClean="0">
                <a:latin typeface="Arial" panose="020B0604020202020204" pitchFamily="34" charset="0"/>
                <a:cs typeface="Arial" panose="020B0604020202020204" pitchFamily="34" charset="0"/>
              </a:rPr>
              <a:t>. Left crus of diaphragm.</a:t>
            </a:r>
          </a:p>
          <a:p>
            <a:r>
              <a:rPr lang="en-US" sz="1600" dirty="0" smtClean="0">
                <a:latin typeface="Arial" panose="020B0604020202020204" pitchFamily="34" charset="0"/>
                <a:cs typeface="Arial" panose="020B0604020202020204" pitchFamily="34" charset="0"/>
              </a:rPr>
              <a:t>3. Left </a:t>
            </a:r>
            <a:r>
              <a:rPr lang="en-US" sz="1600" dirty="0">
                <a:latin typeface="Arial" panose="020B0604020202020204" pitchFamily="34" charset="0"/>
                <a:cs typeface="Arial" panose="020B0604020202020204" pitchFamily="34" charset="0"/>
              </a:rPr>
              <a:t>suprarenal </a:t>
            </a:r>
            <a:r>
              <a:rPr lang="en-US" sz="1600" dirty="0" smtClean="0">
                <a:latin typeface="Arial" panose="020B0604020202020204" pitchFamily="34" charset="0"/>
                <a:cs typeface="Arial" panose="020B0604020202020204" pitchFamily="34" charset="0"/>
              </a:rPr>
              <a:t>gland                       </a:t>
            </a:r>
            <a:r>
              <a:rPr lang="en-US" sz="1600" dirty="0" smtClean="0">
                <a:latin typeface="Arial" panose="020B0604020202020204" pitchFamily="34" charset="0"/>
                <a:cs typeface="Arial" panose="020B0604020202020204" pitchFamily="34" charset="0"/>
              </a:rPr>
              <a:t> 4. left </a:t>
            </a:r>
            <a:r>
              <a:rPr lang="en-US" sz="1600" dirty="0">
                <a:latin typeface="Arial" panose="020B0604020202020204" pitchFamily="34" charset="0"/>
                <a:cs typeface="Arial" panose="020B0604020202020204" pitchFamily="34" charset="0"/>
              </a:rPr>
              <a:t>kidney.</a:t>
            </a:r>
          </a:p>
          <a:p>
            <a:r>
              <a:rPr lang="en-US" sz="1600" dirty="0" smtClean="0">
                <a:latin typeface="Arial" panose="020B0604020202020204" pitchFamily="34" charset="0"/>
                <a:cs typeface="Arial" panose="020B0604020202020204" pitchFamily="34" charset="0"/>
              </a:rPr>
              <a:t>5. Spleen                                              </a:t>
            </a:r>
            <a:r>
              <a:rPr lang="en-US" sz="1600" dirty="0" smtClean="0">
                <a:latin typeface="Arial" panose="020B0604020202020204" pitchFamily="34" charset="0"/>
                <a:cs typeface="Arial" panose="020B0604020202020204" pitchFamily="34" charset="0"/>
              </a:rPr>
              <a:t>6</a:t>
            </a:r>
            <a:r>
              <a:rPr lang="en-US" sz="1600" dirty="0" smtClean="0">
                <a:latin typeface="Arial" panose="020B0604020202020204" pitchFamily="34" charset="0"/>
                <a:cs typeface="Arial" panose="020B0604020202020204" pitchFamily="34" charset="0"/>
              </a:rPr>
              <a:t>. Splenic </a:t>
            </a:r>
            <a:r>
              <a:rPr lang="en-US" sz="1600" dirty="0">
                <a:latin typeface="Arial" panose="020B0604020202020204" pitchFamily="34" charset="0"/>
                <a:cs typeface="Arial" panose="020B0604020202020204" pitchFamily="34" charset="0"/>
              </a:rPr>
              <a:t>artery.</a:t>
            </a:r>
          </a:p>
          <a:p>
            <a:r>
              <a:rPr lang="en-US" sz="1600" dirty="0" smtClean="0">
                <a:latin typeface="Arial" panose="020B0604020202020204" pitchFamily="34" charset="0"/>
                <a:cs typeface="Arial" panose="020B0604020202020204" pitchFamily="34" charset="0"/>
              </a:rPr>
              <a:t>7. Pancreas                                          </a:t>
            </a:r>
            <a:r>
              <a:rPr lang="en-US" sz="1600" dirty="0" smtClean="0">
                <a:latin typeface="Arial" panose="020B0604020202020204" pitchFamily="34" charset="0"/>
                <a:cs typeface="Arial" panose="020B0604020202020204" pitchFamily="34" charset="0"/>
              </a:rPr>
              <a:t>8</a:t>
            </a:r>
            <a:r>
              <a:rPr lang="en-US" sz="1600" dirty="0" smtClean="0">
                <a:latin typeface="Arial" panose="020B0604020202020204" pitchFamily="34" charset="0"/>
                <a:cs typeface="Arial" panose="020B0604020202020204" pitchFamily="34" charset="0"/>
              </a:rPr>
              <a:t>. Transverse </a:t>
            </a:r>
            <a:r>
              <a:rPr lang="en-US" sz="1600" dirty="0">
                <a:latin typeface="Arial" panose="020B0604020202020204" pitchFamily="34" charset="0"/>
                <a:cs typeface="Arial" panose="020B0604020202020204" pitchFamily="34" charset="0"/>
              </a:rPr>
              <a:t>mesocolon.</a:t>
            </a:r>
          </a:p>
          <a:p>
            <a:endParaRPr lang="en-US" sz="1600" dirty="0">
              <a:latin typeface="Arial" panose="020B0604020202020204" pitchFamily="34" charset="0"/>
              <a:cs typeface="Arial" panose="020B0604020202020204" pitchFamily="34" charset="0"/>
            </a:endParaRPr>
          </a:p>
          <a:p>
            <a:r>
              <a:rPr lang="en-US" sz="1600" b="1" dirty="0" smtClean="0">
                <a:solidFill>
                  <a:srgbClr val="C00000"/>
                </a:solidFill>
                <a:latin typeface="Arial" panose="020B0604020202020204" pitchFamily="34" charset="0"/>
                <a:cs typeface="Arial" panose="020B0604020202020204" pitchFamily="34" charset="0"/>
              </a:rPr>
              <a:t>Blood supply of (A)</a:t>
            </a:r>
          </a:p>
          <a:p>
            <a:r>
              <a:rPr lang="en-US" sz="1600" dirty="0" smtClean="0">
                <a:latin typeface="Arial" panose="020B0604020202020204" pitchFamily="34" charset="0"/>
                <a:cs typeface="Arial" panose="020B0604020202020204" pitchFamily="34" charset="0"/>
              </a:rPr>
              <a:t>Left gastric artery from coeliac trunk</a:t>
            </a:r>
          </a:p>
          <a:p>
            <a:endParaRPr lang="en-US" sz="1600" dirty="0" smtClean="0">
              <a:latin typeface="Arial" panose="020B0604020202020204" pitchFamily="34" charset="0"/>
              <a:cs typeface="Arial" panose="020B0604020202020204" pitchFamily="34" charset="0"/>
            </a:endParaRPr>
          </a:p>
          <a:p>
            <a:r>
              <a:rPr lang="en-US" sz="1600" b="1" dirty="0" smtClean="0">
                <a:solidFill>
                  <a:srgbClr val="C00000"/>
                </a:solidFill>
                <a:latin typeface="Arial" panose="020B0604020202020204" pitchFamily="34" charset="0"/>
                <a:cs typeface="Arial" panose="020B0604020202020204" pitchFamily="34" charset="0"/>
              </a:rPr>
              <a:t>Enumerate structures running </a:t>
            </a:r>
            <a:r>
              <a:rPr lang="en-US" sz="1600" b="1" dirty="0">
                <a:solidFill>
                  <a:srgbClr val="C00000"/>
                </a:solidFill>
                <a:latin typeface="Arial" panose="020B0604020202020204" pitchFamily="34" charset="0"/>
                <a:cs typeface="Arial" panose="020B0604020202020204" pitchFamily="34" charset="0"/>
              </a:rPr>
              <a:t>in the lesser omentum along </a:t>
            </a:r>
            <a:r>
              <a:rPr lang="en-US" sz="1600" b="1" dirty="0" smtClean="0">
                <a:solidFill>
                  <a:srgbClr val="C00000"/>
                </a:solidFill>
                <a:latin typeface="Arial" panose="020B0604020202020204" pitchFamily="34" charset="0"/>
                <a:cs typeface="Arial" panose="020B0604020202020204" pitchFamily="34" charset="0"/>
              </a:rPr>
              <a:t>the lesser </a:t>
            </a:r>
            <a:r>
              <a:rPr lang="en-US" sz="1600" b="1" dirty="0">
                <a:solidFill>
                  <a:srgbClr val="C00000"/>
                </a:solidFill>
                <a:latin typeface="Arial" panose="020B0604020202020204" pitchFamily="34" charset="0"/>
                <a:cs typeface="Arial" panose="020B0604020202020204" pitchFamily="34" charset="0"/>
              </a:rPr>
              <a:t>curvature of the stomach</a:t>
            </a:r>
            <a:r>
              <a:rPr lang="en-US" sz="1600" dirty="0">
                <a:latin typeface="Arial" panose="020B0604020202020204" pitchFamily="34" charset="0"/>
                <a:cs typeface="Arial" panose="020B0604020202020204" pitchFamily="34" charset="0"/>
              </a:rPr>
              <a:t>.</a:t>
            </a:r>
          </a:p>
          <a:p>
            <a:pPr marL="342900" indent="-342900">
              <a:buFont typeface="+mj-lt"/>
              <a:buAutoNum type="arabicPeriod"/>
            </a:pPr>
            <a:r>
              <a:rPr lang="en-US" sz="1600" dirty="0">
                <a:latin typeface="Arial" panose="020B0604020202020204" pitchFamily="34" charset="0"/>
                <a:cs typeface="Arial" panose="020B0604020202020204" pitchFamily="34" charset="0"/>
              </a:rPr>
              <a:t>Right gastric vessels</a:t>
            </a:r>
          </a:p>
          <a:p>
            <a:pPr marL="342900" indent="-342900">
              <a:buFont typeface="+mj-lt"/>
              <a:buAutoNum type="arabicPeriod"/>
            </a:pPr>
            <a:r>
              <a:rPr lang="en-US" sz="1600" dirty="0">
                <a:latin typeface="Arial" panose="020B0604020202020204" pitchFamily="34" charset="0"/>
                <a:cs typeface="Arial" panose="020B0604020202020204" pitchFamily="34" charset="0"/>
              </a:rPr>
              <a:t>Left gastric vessels</a:t>
            </a:r>
          </a:p>
          <a:p>
            <a:endParaRPr lang="en-US" dirty="0" smtClean="0"/>
          </a:p>
          <a:p>
            <a:endParaRPr lang="en-US" dirty="0"/>
          </a:p>
        </p:txBody>
      </p:sp>
      <p:pic>
        <p:nvPicPr>
          <p:cNvPr id="7" name="Content Placeholder 6"/>
          <p:cNvPicPr>
            <a:picLocks noGrp="1" noChangeAspect="1"/>
          </p:cNvPicPr>
          <p:nvPr>
            <p:ph idx="1"/>
          </p:nvPr>
        </p:nvPicPr>
        <p:blipFill>
          <a:blip r:embed="rId2"/>
          <a:stretch>
            <a:fillRect/>
          </a:stretch>
        </p:blipFill>
        <p:spPr>
          <a:xfrm>
            <a:off x="8162595" y="717961"/>
            <a:ext cx="3597166" cy="3328660"/>
          </a:xfrm>
          <a:prstGeom prst="rect">
            <a:avLst/>
          </a:prstGeom>
        </p:spPr>
      </p:pic>
      <p:cxnSp>
        <p:nvCxnSpPr>
          <p:cNvPr id="9" name="Straight Arrow Connector 8"/>
          <p:cNvCxnSpPr/>
          <p:nvPr/>
        </p:nvCxnSpPr>
        <p:spPr>
          <a:xfrm flipV="1">
            <a:off x="9320047" y="1485236"/>
            <a:ext cx="641131" cy="1156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9247787" y="1115431"/>
            <a:ext cx="662152" cy="210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10888717" y="800319"/>
            <a:ext cx="220717" cy="4415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11137024" y="2361270"/>
            <a:ext cx="641131" cy="210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flipV="1">
            <a:off x="9607768" y="3566699"/>
            <a:ext cx="31529" cy="8408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8682858" y="2953424"/>
            <a:ext cx="620110" cy="3993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9761482" y="2585564"/>
            <a:ext cx="199696" cy="1051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flipV="1">
            <a:off x="11137024" y="3216183"/>
            <a:ext cx="441434" cy="2732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flipH="1">
            <a:off x="8912772" y="977462"/>
            <a:ext cx="335014" cy="369332"/>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217476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3BFD-5503-459A-891F-9BB00E084040}"/>
              </a:ext>
            </a:extLst>
          </p:cNvPr>
          <p:cNvSpPr>
            <a:spLocks noGrp="1"/>
          </p:cNvSpPr>
          <p:nvPr>
            <p:ph type="title"/>
          </p:nvPr>
        </p:nvSpPr>
        <p:spPr>
          <a:xfrm>
            <a:off x="838200" y="614840"/>
            <a:ext cx="10515600" cy="548136"/>
          </a:xfrm>
        </p:spPr>
        <p:txBody>
          <a:bodyPr>
            <a:noAutofit/>
          </a:bodyPr>
          <a:lstStyle/>
          <a:p>
            <a:r>
              <a:rPr lang="en-US" sz="1800" dirty="0"/>
              <a:t/>
            </a:r>
            <a:br>
              <a:rPr lang="en-US" sz="1800" dirty="0"/>
            </a:br>
            <a:endParaRPr lang="en-US" sz="1800" dirty="0"/>
          </a:p>
        </p:txBody>
      </p:sp>
      <p:sp>
        <p:nvSpPr>
          <p:cNvPr id="4" name="Content Placeholder 3">
            <a:extLst>
              <a:ext uri="{FF2B5EF4-FFF2-40B4-BE49-F238E27FC236}">
                <a16:creationId xmlns:a16="http://schemas.microsoft.com/office/drawing/2014/main" id="{FC61E6AD-C4C3-47C0-AD27-1A779BBC938F}"/>
              </a:ext>
            </a:extLst>
          </p:cNvPr>
          <p:cNvSpPr>
            <a:spLocks noGrp="1"/>
          </p:cNvSpPr>
          <p:nvPr>
            <p:ph idx="1"/>
          </p:nvPr>
        </p:nvSpPr>
        <p:spPr>
          <a:xfrm>
            <a:off x="776055" y="462456"/>
            <a:ext cx="10785323" cy="6106510"/>
          </a:xfrm>
        </p:spPr>
        <p:txBody>
          <a:bodyPr>
            <a:noAutofit/>
          </a:bodyPr>
          <a:lstStyle/>
          <a:p>
            <a:endParaRPr lang="en-US" sz="1600" dirty="0" smtClean="0"/>
          </a:p>
          <a:p>
            <a:endParaRPr lang="en-US" sz="1600" dirty="0" smtClean="0"/>
          </a:p>
          <a:p>
            <a:pPr marL="0" indent="0">
              <a:buNone/>
            </a:pPr>
            <a:r>
              <a:rPr lang="en-US" sz="1600" dirty="0" smtClean="0">
                <a:latin typeface="Arial" panose="020B0604020202020204" pitchFamily="34" charset="0"/>
                <a:cs typeface="Arial" panose="020B0604020202020204" pitchFamily="34" charset="0"/>
              </a:rPr>
              <a:t>During </a:t>
            </a:r>
            <a:r>
              <a:rPr lang="en-US" sz="1600" dirty="0">
                <a:latin typeface="Arial" panose="020B0604020202020204" pitchFamily="34" charset="0"/>
                <a:cs typeface="Arial" panose="020B0604020202020204" pitchFamily="34" charset="0"/>
              </a:rPr>
              <a:t>cholecystectomy a resident damaged the cystic artery before the clamp was properly placed. The assistant surgeon applied pressure on top of the free margin of the lesser omentum to stop the bleeding</a:t>
            </a:r>
            <a:r>
              <a:rPr lang="en-US" sz="1600" dirty="0" smtClean="0">
                <a:latin typeface="Arial" panose="020B0604020202020204" pitchFamily="34" charset="0"/>
                <a:cs typeface="Arial" panose="020B0604020202020204" pitchFamily="34" charset="0"/>
              </a:rPr>
              <a:t>.</a:t>
            </a:r>
          </a:p>
          <a:p>
            <a:pPr marL="0" indent="0">
              <a:buNone/>
            </a:pPr>
            <a:endParaRPr lang="en-US" sz="1600" dirty="0" smtClean="0">
              <a:latin typeface="Arial" panose="020B0604020202020204" pitchFamily="34" charset="0"/>
              <a:cs typeface="Arial" panose="020B0604020202020204" pitchFamily="34" charset="0"/>
            </a:endParaRPr>
          </a:p>
          <a:p>
            <a:pPr marL="0" indent="0">
              <a:buNone/>
            </a:pPr>
            <a:r>
              <a:rPr lang="en-US" sz="1600" b="1" dirty="0" smtClean="0">
                <a:solidFill>
                  <a:srgbClr val="C00000"/>
                </a:solidFill>
                <a:latin typeface="Arial" panose="020B0604020202020204" pitchFamily="34" charset="0"/>
                <a:cs typeface="Arial" panose="020B0604020202020204" pitchFamily="34" charset="0"/>
              </a:rPr>
              <a:t>Identify</a:t>
            </a:r>
            <a:endParaRPr lang="en-US" sz="1600" b="1" dirty="0">
              <a:solidFill>
                <a:srgbClr val="C00000"/>
              </a:solidFill>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1. Stomach                                            2. Descending </a:t>
            </a:r>
            <a:r>
              <a:rPr lang="en-US" sz="1600" dirty="0">
                <a:latin typeface="Arial" panose="020B0604020202020204" pitchFamily="34" charset="0"/>
                <a:cs typeface="Arial" panose="020B0604020202020204" pitchFamily="34" charset="0"/>
              </a:rPr>
              <a:t>colon</a:t>
            </a:r>
          </a:p>
          <a:p>
            <a:pPr marL="0" indent="0">
              <a:buNone/>
            </a:pPr>
            <a:r>
              <a:rPr lang="en-US" sz="1600" dirty="0" smtClean="0">
                <a:latin typeface="Arial" panose="020B0604020202020204" pitchFamily="34" charset="0"/>
                <a:cs typeface="Arial" panose="020B0604020202020204" pitchFamily="34" charset="0"/>
              </a:rPr>
              <a:t>3. Gallbladder                                        4. Root </a:t>
            </a:r>
            <a:r>
              <a:rPr lang="en-US" sz="1600" dirty="0">
                <a:latin typeface="Arial" panose="020B0604020202020204" pitchFamily="34" charset="0"/>
                <a:cs typeface="Arial" panose="020B0604020202020204" pitchFamily="34" charset="0"/>
              </a:rPr>
              <a:t>of mesentery</a:t>
            </a:r>
          </a:p>
          <a:p>
            <a:pPr marL="0" indent="0">
              <a:buNone/>
            </a:pPr>
            <a:r>
              <a:rPr lang="en-US" sz="1600" dirty="0" smtClean="0">
                <a:latin typeface="Arial" panose="020B0604020202020204" pitchFamily="34" charset="0"/>
                <a:cs typeface="Arial" panose="020B0604020202020204" pitchFamily="34" charset="0"/>
              </a:rPr>
              <a:t>5. Ascending colon                                6. Sigmoid </a:t>
            </a:r>
            <a:r>
              <a:rPr lang="en-US" sz="1600" dirty="0">
                <a:latin typeface="Arial" panose="020B0604020202020204" pitchFamily="34" charset="0"/>
                <a:cs typeface="Arial" panose="020B0604020202020204" pitchFamily="34" charset="0"/>
              </a:rPr>
              <a:t>colon</a:t>
            </a:r>
          </a:p>
          <a:p>
            <a:pPr marL="0" indent="0">
              <a:buNone/>
            </a:pPr>
            <a:r>
              <a:rPr lang="en-US" sz="1600" dirty="0" smtClean="0">
                <a:latin typeface="Arial" panose="020B0604020202020204" pitchFamily="34" charset="0"/>
                <a:cs typeface="Arial" panose="020B0604020202020204" pitchFamily="34" charset="0"/>
              </a:rPr>
              <a:t>7. Teniae coli</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smtClean="0">
                <a:solidFill>
                  <a:srgbClr val="C00000"/>
                </a:solidFill>
                <a:latin typeface="Arial" panose="020B0604020202020204" pitchFamily="34" charset="0"/>
                <a:cs typeface="Arial" panose="020B0604020202020204" pitchFamily="34" charset="0"/>
              </a:rPr>
              <a:t>Blood </a:t>
            </a:r>
            <a:r>
              <a:rPr lang="en-US" sz="1600" b="1" dirty="0">
                <a:solidFill>
                  <a:srgbClr val="C00000"/>
                </a:solidFill>
                <a:latin typeface="Arial" panose="020B0604020202020204" pitchFamily="34" charset="0"/>
                <a:cs typeface="Arial" panose="020B0604020202020204" pitchFamily="34" charset="0"/>
              </a:rPr>
              <a:t>supply of (3) and its origin?  </a:t>
            </a:r>
          </a:p>
          <a:p>
            <a:pPr marL="0" indent="0">
              <a:buNone/>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Cystic </a:t>
            </a:r>
            <a:r>
              <a:rPr lang="en-US" sz="1600" dirty="0">
                <a:latin typeface="Arial" panose="020B0604020202020204" pitchFamily="34" charset="0"/>
                <a:cs typeface="Arial" panose="020B0604020202020204" pitchFamily="34" charset="0"/>
              </a:rPr>
              <a:t>artery from Right hepatic </a:t>
            </a:r>
            <a:r>
              <a:rPr lang="en-US" sz="1600" dirty="0" smtClean="0">
                <a:latin typeface="Arial" panose="020B0604020202020204" pitchFamily="34" charset="0"/>
                <a:cs typeface="Arial" panose="020B0604020202020204" pitchFamily="34" charset="0"/>
              </a:rPr>
              <a:t>artery of coeliac trunk</a:t>
            </a:r>
            <a:endParaRPr lang="en-US" sz="1600" dirty="0">
              <a:latin typeface="Arial" panose="020B0604020202020204" pitchFamily="34" charset="0"/>
              <a:cs typeface="Arial" panose="020B0604020202020204" pitchFamily="34" charset="0"/>
            </a:endParaRPr>
          </a:p>
          <a:p>
            <a:pPr marL="0" indent="0">
              <a:buNone/>
            </a:pPr>
            <a:endParaRPr lang="en-US" sz="1600" dirty="0"/>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7010401" y="2036689"/>
            <a:ext cx="4711262" cy="3658562"/>
          </a:xfrm>
          <a:prstGeom prst="rect">
            <a:avLst/>
          </a:prstGeom>
        </p:spPr>
      </p:pic>
      <p:sp>
        <p:nvSpPr>
          <p:cNvPr id="5" name="Rectangle 4"/>
          <p:cNvSpPr/>
          <p:nvPr/>
        </p:nvSpPr>
        <p:spPr>
          <a:xfrm>
            <a:off x="838201" y="462456"/>
            <a:ext cx="4690240" cy="5675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3200" b="1" dirty="0" smtClean="0"/>
              <a:t>Station Two </a:t>
            </a:r>
            <a:endParaRPr lang="en-US" sz="3200" b="1" dirty="0"/>
          </a:p>
        </p:txBody>
      </p:sp>
    </p:spTree>
    <p:extLst>
      <p:ext uri="{BB962C8B-B14F-4D97-AF65-F5344CB8AC3E}">
        <p14:creationId xmlns:p14="http://schemas.microsoft.com/office/powerpoint/2010/main" val="16722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7C55-3783-42A9-9D77-49BBF2F1D680}"/>
              </a:ext>
            </a:extLst>
          </p:cNvPr>
          <p:cNvSpPr>
            <a:spLocks noGrp="1"/>
          </p:cNvSpPr>
          <p:nvPr>
            <p:ph type="title"/>
          </p:nvPr>
        </p:nvSpPr>
        <p:spPr>
          <a:xfrm>
            <a:off x="838200" y="472967"/>
            <a:ext cx="5089634" cy="55684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t>Station Three </a:t>
            </a:r>
            <a:endParaRPr lang="en-US" b="1" dirty="0"/>
          </a:p>
        </p:txBody>
      </p:sp>
      <p:sp>
        <p:nvSpPr>
          <p:cNvPr id="3" name="Content Placeholder 2">
            <a:extLst>
              <a:ext uri="{FF2B5EF4-FFF2-40B4-BE49-F238E27FC236}">
                <a16:creationId xmlns:a16="http://schemas.microsoft.com/office/drawing/2014/main" id="{A65B93E4-9D9C-40CE-8BF0-E47F4E4240A0}"/>
              </a:ext>
            </a:extLst>
          </p:cNvPr>
          <p:cNvSpPr>
            <a:spLocks noGrp="1"/>
          </p:cNvSpPr>
          <p:nvPr>
            <p:ph idx="1"/>
          </p:nvPr>
        </p:nvSpPr>
        <p:spPr>
          <a:xfrm>
            <a:off x="838200" y="1171852"/>
            <a:ext cx="10515600" cy="5005111"/>
          </a:xfrm>
        </p:spPr>
        <p:txBody>
          <a:bodyPr>
            <a:normAutofit fontScale="55000" lnSpcReduction="20000"/>
          </a:bodyPr>
          <a:lstStyle/>
          <a:p>
            <a:pPr marL="0" indent="0">
              <a:buNone/>
            </a:pPr>
            <a:r>
              <a:rPr lang="en-US" sz="2900" dirty="0">
                <a:latin typeface="Arial" panose="020B0604020202020204" pitchFamily="34" charset="0"/>
                <a:cs typeface="Arial" panose="020B0604020202020204" pitchFamily="34" charset="0"/>
              </a:rPr>
              <a:t>A 57-year-old male brought to the ER where he diagnosed with perforated duodenal ulcer in the posterior wall of the first part of the </a:t>
            </a:r>
            <a:r>
              <a:rPr lang="en-US" sz="2900" dirty="0" smtClean="0">
                <a:latin typeface="Arial" panose="020B0604020202020204" pitchFamily="34" charset="0"/>
                <a:cs typeface="Arial" panose="020B0604020202020204" pitchFamily="34" charset="0"/>
              </a:rPr>
              <a:t>duodenum.</a:t>
            </a:r>
          </a:p>
          <a:p>
            <a:endParaRPr lang="en-US" sz="2900" dirty="0" smtClean="0">
              <a:latin typeface="Arial" panose="020B0604020202020204" pitchFamily="34" charset="0"/>
              <a:cs typeface="Arial" panose="020B0604020202020204" pitchFamily="34" charset="0"/>
            </a:endParaRPr>
          </a:p>
          <a:p>
            <a:pPr marL="0" indent="0">
              <a:buNone/>
            </a:pPr>
            <a:r>
              <a:rPr lang="en-US" sz="2900" b="1" dirty="0" smtClean="0">
                <a:solidFill>
                  <a:srgbClr val="C00000"/>
                </a:solidFill>
                <a:latin typeface="Arial" panose="020B0604020202020204" pitchFamily="34" charset="0"/>
                <a:cs typeface="Arial" panose="020B0604020202020204" pitchFamily="34" charset="0"/>
              </a:rPr>
              <a:t>Which artery lies behind the ulcer in his case?</a:t>
            </a:r>
          </a:p>
          <a:p>
            <a:r>
              <a:rPr lang="en-US" sz="2900" dirty="0" smtClean="0">
                <a:latin typeface="Arial" panose="020B0604020202020204" pitchFamily="34" charset="0"/>
                <a:cs typeface="Arial" panose="020B0604020202020204" pitchFamily="34" charset="0"/>
              </a:rPr>
              <a:t>Gastroduodenal artery</a:t>
            </a:r>
          </a:p>
          <a:p>
            <a:endParaRPr lang="en-US" sz="2900" dirty="0" smtClean="0">
              <a:latin typeface="Arial" panose="020B0604020202020204" pitchFamily="34" charset="0"/>
              <a:cs typeface="Arial" panose="020B0604020202020204" pitchFamily="34" charset="0"/>
            </a:endParaRPr>
          </a:p>
          <a:p>
            <a:pPr marL="0" indent="0">
              <a:buNone/>
            </a:pPr>
            <a:r>
              <a:rPr lang="en-US" sz="2900" b="1" dirty="0" smtClean="0">
                <a:solidFill>
                  <a:srgbClr val="C00000"/>
                </a:solidFill>
                <a:latin typeface="Arial" panose="020B0604020202020204" pitchFamily="34" charset="0"/>
                <a:cs typeface="Arial" panose="020B0604020202020204" pitchFamily="34" charset="0"/>
              </a:rPr>
              <a:t>Enumerate 3 different organs supplied by this artery.</a:t>
            </a:r>
          </a:p>
          <a:p>
            <a:r>
              <a:rPr lang="en-US" sz="2900" dirty="0" smtClean="0">
                <a:latin typeface="Arial" panose="020B0604020202020204" pitchFamily="34" charset="0"/>
                <a:cs typeface="Arial" panose="020B0604020202020204" pitchFamily="34" charset="0"/>
              </a:rPr>
              <a:t>stomach</a:t>
            </a:r>
          </a:p>
          <a:p>
            <a:r>
              <a:rPr lang="en-US" sz="2900" dirty="0" smtClean="0">
                <a:latin typeface="Arial" panose="020B0604020202020204" pitchFamily="34" charset="0"/>
                <a:cs typeface="Arial" panose="020B0604020202020204" pitchFamily="34" charset="0"/>
              </a:rPr>
              <a:t>duodenum</a:t>
            </a:r>
          </a:p>
          <a:p>
            <a:r>
              <a:rPr lang="en-US" sz="2900" dirty="0" smtClean="0">
                <a:latin typeface="Arial" panose="020B0604020202020204" pitchFamily="34" charset="0"/>
                <a:cs typeface="Arial" panose="020B0604020202020204" pitchFamily="34" charset="0"/>
              </a:rPr>
              <a:t>pancreas</a:t>
            </a:r>
          </a:p>
          <a:p>
            <a:endParaRPr lang="en-US" sz="2900" dirty="0" smtClean="0">
              <a:latin typeface="Arial" panose="020B0604020202020204" pitchFamily="34" charset="0"/>
              <a:cs typeface="Arial" panose="020B0604020202020204" pitchFamily="34" charset="0"/>
            </a:endParaRPr>
          </a:p>
          <a:p>
            <a:pPr marL="0" indent="0">
              <a:buNone/>
            </a:pPr>
            <a:r>
              <a:rPr lang="en-US" sz="2900" b="1" dirty="0" smtClean="0">
                <a:solidFill>
                  <a:srgbClr val="C00000"/>
                </a:solidFill>
                <a:latin typeface="Arial" panose="020B0604020202020204" pitchFamily="34" charset="0"/>
                <a:cs typeface="Arial" panose="020B0604020202020204" pitchFamily="34" charset="0"/>
              </a:rPr>
              <a:t>Identify:</a:t>
            </a:r>
          </a:p>
          <a:p>
            <a:pPr marL="514350" indent="-514350">
              <a:buFont typeface="+mj-lt"/>
              <a:buAutoNum type="arabicPeriod"/>
            </a:pPr>
            <a:r>
              <a:rPr lang="en-US" sz="2900" dirty="0" smtClean="0">
                <a:latin typeface="Arial" panose="020B0604020202020204" pitchFamily="34" charset="0"/>
                <a:cs typeface="Arial" panose="020B0604020202020204" pitchFamily="34" charset="0"/>
              </a:rPr>
              <a:t>Accessory </a:t>
            </a:r>
            <a:r>
              <a:rPr lang="en-US" sz="2900" dirty="0">
                <a:latin typeface="Arial" panose="020B0604020202020204" pitchFamily="34" charset="0"/>
                <a:cs typeface="Arial" panose="020B0604020202020204" pitchFamily="34" charset="0"/>
              </a:rPr>
              <a:t>pancreatic duct</a:t>
            </a:r>
          </a:p>
          <a:p>
            <a:pPr marL="514350" indent="-514350">
              <a:buFont typeface="+mj-lt"/>
              <a:buAutoNum type="arabicPeriod"/>
            </a:pPr>
            <a:r>
              <a:rPr lang="en-US" sz="2900" dirty="0">
                <a:latin typeface="Arial" panose="020B0604020202020204" pitchFamily="34" charset="0"/>
                <a:cs typeface="Arial" panose="020B0604020202020204" pitchFamily="34" charset="0"/>
              </a:rPr>
              <a:t>Minor duodenal papilla</a:t>
            </a:r>
          </a:p>
          <a:p>
            <a:pPr marL="514350" indent="-514350">
              <a:buFont typeface="+mj-lt"/>
              <a:buAutoNum type="arabicPeriod"/>
            </a:pPr>
            <a:r>
              <a:rPr lang="en-US" sz="2900" dirty="0">
                <a:latin typeface="Arial" panose="020B0604020202020204" pitchFamily="34" charset="0"/>
                <a:cs typeface="Arial" panose="020B0604020202020204" pitchFamily="34" charset="0"/>
              </a:rPr>
              <a:t>Major duodenal papilla</a:t>
            </a:r>
          </a:p>
          <a:p>
            <a:pPr marL="514350" indent="-514350">
              <a:buFont typeface="+mj-lt"/>
              <a:buAutoNum type="arabicPeriod"/>
            </a:pPr>
            <a:r>
              <a:rPr lang="en-US" sz="2900" dirty="0">
                <a:latin typeface="Arial" panose="020B0604020202020204" pitchFamily="34" charset="0"/>
                <a:cs typeface="Arial" panose="020B0604020202020204" pitchFamily="34" charset="0"/>
              </a:rPr>
              <a:t>Bile duct</a:t>
            </a:r>
          </a:p>
          <a:p>
            <a:pPr marL="514350" indent="-514350">
              <a:buFont typeface="+mj-lt"/>
              <a:buAutoNum type="arabicPeriod"/>
            </a:pPr>
            <a:r>
              <a:rPr lang="en-US" sz="2900" dirty="0">
                <a:latin typeface="Arial" panose="020B0604020202020204" pitchFamily="34" charset="0"/>
                <a:cs typeface="Arial" panose="020B0604020202020204" pitchFamily="34" charset="0"/>
              </a:rPr>
              <a:t>Main pancreatic </a:t>
            </a:r>
            <a:r>
              <a:rPr lang="en-US" sz="2900" dirty="0" smtClean="0">
                <a:latin typeface="Arial" panose="020B0604020202020204" pitchFamily="34" charset="0"/>
                <a:cs typeface="Arial" panose="020B0604020202020204" pitchFamily="34" charset="0"/>
              </a:rPr>
              <a:t>duct</a:t>
            </a:r>
            <a:endParaRPr lang="en-US" sz="2900" dirty="0">
              <a:latin typeface="Arial" panose="020B0604020202020204" pitchFamily="34" charset="0"/>
              <a:cs typeface="Arial" panose="020B0604020202020204" pitchFamily="34" charset="0"/>
            </a:endParaRPr>
          </a:p>
          <a:p>
            <a:pPr marL="514350" indent="-514350">
              <a:buFont typeface="+mj-lt"/>
              <a:buAutoNum type="arabicPeriod"/>
            </a:pPr>
            <a:endParaRPr lang="en-US" dirty="0"/>
          </a:p>
          <a:p>
            <a:endParaRPr lang="en-US" dirty="0"/>
          </a:p>
        </p:txBody>
      </p:sp>
      <p:pic>
        <p:nvPicPr>
          <p:cNvPr id="5" name="Picture 4" descr="OSPE GASTRONUTRITIONAL BLOCK">
            <a:extLst>
              <a:ext uri="{FF2B5EF4-FFF2-40B4-BE49-F238E27FC236}">
                <a16:creationId xmlns:a16="http://schemas.microsoft.com/office/drawing/2014/main" id="{523049C7-621E-4EB1-8274-1030E3F21444}"/>
              </a:ext>
            </a:extLst>
          </p:cNvPr>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18409" y="2185964"/>
            <a:ext cx="5426075" cy="3284855"/>
          </a:xfrm>
          <a:prstGeom prst="rect">
            <a:avLst/>
          </a:prstGeom>
          <a:noFill/>
          <a:ln>
            <a:noFill/>
          </a:ln>
        </p:spPr>
      </p:pic>
      <p:cxnSp>
        <p:nvCxnSpPr>
          <p:cNvPr id="6" name="Straight Arrow Connector 5"/>
          <p:cNvCxnSpPr/>
          <p:nvPr/>
        </p:nvCxnSpPr>
        <p:spPr>
          <a:xfrm flipV="1">
            <a:off x="7451834" y="3930869"/>
            <a:ext cx="42042" cy="1103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132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786" y="872359"/>
            <a:ext cx="10682478" cy="5304604"/>
          </a:xfrm>
        </p:spPr>
        <p:txBody>
          <a:bodyPr>
            <a:normAutofit/>
          </a:bodyPr>
          <a:lstStyle/>
          <a:p>
            <a:pPr marL="0" indent="0">
              <a:buNone/>
            </a:pPr>
            <a:r>
              <a:rPr lang="en-US" sz="2000" dirty="0"/>
              <a:t>A 48-year-old man has lost 10 kilos over the last 3 months and presented with upper abdominal pain that radiates to the back between the scapulae. During examination the doctor noticed jaundice. CT scan reveals tumor of the head of the head of the pancreas.</a:t>
            </a:r>
          </a:p>
          <a:p>
            <a:pPr marL="0" indent="0">
              <a:buNone/>
            </a:pPr>
            <a:endParaRPr lang="en-US" sz="1800" b="1" dirty="0" smtClean="0">
              <a:solidFill>
                <a:srgbClr val="C00000"/>
              </a:solidFill>
            </a:endParaRPr>
          </a:p>
          <a:p>
            <a:pPr marL="0" indent="0">
              <a:buNone/>
            </a:pPr>
            <a:r>
              <a:rPr lang="en-US" sz="1800" b="1" dirty="0" smtClean="0">
                <a:solidFill>
                  <a:srgbClr val="C00000"/>
                </a:solidFill>
              </a:rPr>
              <a:t>List </a:t>
            </a:r>
            <a:r>
              <a:rPr lang="en-US" sz="1800" b="1" dirty="0">
                <a:solidFill>
                  <a:srgbClr val="C00000"/>
                </a:solidFill>
              </a:rPr>
              <a:t>the arterial supply of the </a:t>
            </a:r>
            <a:r>
              <a:rPr lang="en-US" sz="1800" b="1" dirty="0" smtClean="0">
                <a:solidFill>
                  <a:srgbClr val="C00000"/>
                </a:solidFill>
              </a:rPr>
              <a:t>pancreas and its origin</a:t>
            </a:r>
            <a:endParaRPr lang="en-US" sz="1800" b="1" dirty="0">
              <a:solidFill>
                <a:srgbClr val="C00000"/>
              </a:solidFill>
            </a:endParaRPr>
          </a:p>
          <a:p>
            <a:pPr marL="514350" indent="-514350">
              <a:buFont typeface="+mj-lt"/>
              <a:buAutoNum type="arabicPeriod"/>
            </a:pPr>
            <a:r>
              <a:rPr lang="en-US" sz="1800" dirty="0"/>
              <a:t>Superior pancreaticoduodenal </a:t>
            </a:r>
            <a:r>
              <a:rPr lang="en-US" sz="1800" dirty="0" smtClean="0"/>
              <a:t>artery:  from </a:t>
            </a:r>
            <a:r>
              <a:rPr lang="en-US" sz="1800" dirty="0"/>
              <a:t>gastroduodenal branch of hepatic artery of celiac </a:t>
            </a:r>
          </a:p>
          <a:p>
            <a:pPr marL="514350" indent="-514350">
              <a:buFont typeface="+mj-lt"/>
              <a:buAutoNum type="arabicPeriod"/>
            </a:pPr>
            <a:r>
              <a:rPr lang="en-US" sz="1800" dirty="0"/>
              <a:t>Inferior pancreaticoduodenal </a:t>
            </a:r>
            <a:r>
              <a:rPr lang="en-US" sz="1800" dirty="0" smtClean="0"/>
              <a:t>artery: from </a:t>
            </a:r>
            <a:r>
              <a:rPr lang="en-US" sz="1800" dirty="0"/>
              <a:t>superior </a:t>
            </a:r>
            <a:r>
              <a:rPr lang="en-US" sz="1800" dirty="0" smtClean="0"/>
              <a:t>mesenteric </a:t>
            </a:r>
            <a:r>
              <a:rPr lang="en-US" sz="1800" dirty="0"/>
              <a:t>artery</a:t>
            </a:r>
          </a:p>
          <a:p>
            <a:pPr marL="514350" indent="-514350">
              <a:buFont typeface="+mj-lt"/>
              <a:buAutoNum type="arabicPeriod"/>
            </a:pPr>
            <a:r>
              <a:rPr lang="en-US" sz="1800" dirty="0"/>
              <a:t>Splenic </a:t>
            </a:r>
            <a:r>
              <a:rPr lang="en-US" sz="1800" dirty="0" smtClean="0"/>
              <a:t>artery: from coeliac trunk</a:t>
            </a:r>
            <a:endParaRPr lang="en-US" sz="1800" dirty="0"/>
          </a:p>
          <a:p>
            <a:pPr marL="0" indent="0">
              <a:buNone/>
            </a:pPr>
            <a:endParaRPr lang="en-US" sz="1800" b="1" dirty="0" smtClean="0">
              <a:solidFill>
                <a:srgbClr val="C00000"/>
              </a:solidFill>
            </a:endParaRPr>
          </a:p>
          <a:p>
            <a:pPr marL="0" indent="0">
              <a:buNone/>
            </a:pPr>
            <a:r>
              <a:rPr lang="en-US" sz="1800" b="1" dirty="0" smtClean="0">
                <a:solidFill>
                  <a:srgbClr val="C00000"/>
                </a:solidFill>
              </a:rPr>
              <a:t>Where </a:t>
            </a:r>
            <a:r>
              <a:rPr lang="en-US" sz="1800" b="1" dirty="0">
                <a:solidFill>
                  <a:srgbClr val="C00000"/>
                </a:solidFill>
              </a:rPr>
              <a:t>does the main pancreatic duct open?</a:t>
            </a:r>
          </a:p>
          <a:p>
            <a:pPr marL="0" indent="0">
              <a:buNone/>
            </a:pPr>
            <a:r>
              <a:rPr lang="en-US" sz="1800" dirty="0" smtClean="0"/>
              <a:t>    Major </a:t>
            </a:r>
            <a:r>
              <a:rPr lang="en-US" sz="1800" dirty="0"/>
              <a:t>duodenal papilla in the 2nd part of the </a:t>
            </a:r>
            <a:r>
              <a:rPr lang="en-US" sz="1800" dirty="0" smtClean="0"/>
              <a:t>duodenum</a:t>
            </a:r>
          </a:p>
          <a:p>
            <a:pPr marL="0" indent="0">
              <a:buNone/>
            </a:pPr>
            <a:endParaRPr lang="en-US" sz="1800" b="1" dirty="0" smtClean="0">
              <a:solidFill>
                <a:srgbClr val="C00000"/>
              </a:solidFill>
            </a:endParaRPr>
          </a:p>
          <a:p>
            <a:pPr marL="0" indent="0">
              <a:buNone/>
            </a:pPr>
            <a:r>
              <a:rPr lang="en-US" sz="1800" b="1" dirty="0" smtClean="0">
                <a:solidFill>
                  <a:srgbClr val="C00000"/>
                </a:solidFill>
              </a:rPr>
              <a:t>Structures passing posterior to the head of the pancreas</a:t>
            </a:r>
          </a:p>
          <a:p>
            <a:pPr marL="0" indent="0">
              <a:buNone/>
            </a:pPr>
            <a:r>
              <a:rPr lang="en-US" sz="1800" dirty="0" smtClean="0"/>
              <a:t>1. IVC            2. Lower part of bile duct          </a:t>
            </a:r>
            <a:endParaRPr lang="en-US" sz="1800" dirty="0"/>
          </a:p>
          <a:p>
            <a:endParaRPr lang="en-US" dirty="0"/>
          </a:p>
        </p:txBody>
      </p:sp>
      <p:pic>
        <p:nvPicPr>
          <p:cNvPr id="5" name="Picture 4"/>
          <p:cNvPicPr>
            <a:picLocks noChangeAspect="1"/>
          </p:cNvPicPr>
          <p:nvPr/>
        </p:nvPicPr>
        <p:blipFill>
          <a:blip r:embed="rId2"/>
          <a:stretch>
            <a:fillRect/>
          </a:stretch>
        </p:blipFill>
        <p:spPr>
          <a:xfrm>
            <a:off x="7858638" y="2787081"/>
            <a:ext cx="3622626" cy="2405685"/>
          </a:xfrm>
          <a:prstGeom prst="rect">
            <a:avLst/>
          </a:prstGeom>
        </p:spPr>
      </p:pic>
    </p:spTree>
    <p:extLst>
      <p:ext uri="{BB962C8B-B14F-4D97-AF65-F5344CB8AC3E}">
        <p14:creationId xmlns:p14="http://schemas.microsoft.com/office/powerpoint/2010/main" val="319404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EEF5-0A48-40DF-8E70-39FAC9CCE430}"/>
              </a:ext>
            </a:extLst>
          </p:cNvPr>
          <p:cNvSpPr>
            <a:spLocks noGrp="1"/>
          </p:cNvSpPr>
          <p:nvPr>
            <p:ph type="title"/>
          </p:nvPr>
        </p:nvSpPr>
        <p:spPr>
          <a:xfrm>
            <a:off x="838200" y="515007"/>
            <a:ext cx="5184228" cy="656845"/>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4000" b="1" dirty="0" smtClean="0">
                <a:latin typeface="Arial" panose="020B0604020202020204" pitchFamily="34" charset="0"/>
                <a:cs typeface="Arial" panose="020B0604020202020204" pitchFamily="34" charset="0"/>
              </a:rPr>
              <a:t>Station Four </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545021"/>
            <a:ext cx="6690924" cy="4631942"/>
          </a:xfrm>
        </p:spPr>
        <p:txBody>
          <a:bodyPr>
            <a:normAutofit fontScale="92500" lnSpcReduction="10000"/>
          </a:bodyPr>
          <a:lstStyle/>
          <a:p>
            <a:pPr marL="0" indent="0">
              <a:buNone/>
            </a:pPr>
            <a:r>
              <a:rPr lang="en-US" sz="2400" b="1" dirty="0" smtClean="0">
                <a:solidFill>
                  <a:srgbClr val="C00000"/>
                </a:solidFill>
              </a:rPr>
              <a:t>What Are The Structures Related To Marked Areas</a:t>
            </a:r>
          </a:p>
          <a:p>
            <a:pPr marL="342900" indent="-342900">
              <a:buFont typeface="+mj-lt"/>
              <a:buAutoNum type="arabicPeriod"/>
            </a:pPr>
            <a:r>
              <a:rPr lang="en-US" sz="1800" dirty="0" smtClean="0"/>
              <a:t>Gastric (Fundus Of Stomach)</a:t>
            </a:r>
          </a:p>
          <a:p>
            <a:pPr marL="342900" indent="-342900">
              <a:buFont typeface="+mj-lt"/>
              <a:buAutoNum type="arabicPeriod"/>
            </a:pPr>
            <a:r>
              <a:rPr lang="en-US" sz="1800" dirty="0" smtClean="0"/>
              <a:t>Abdominal Part Of Esophagus</a:t>
            </a:r>
          </a:p>
          <a:p>
            <a:pPr marL="342900" indent="-342900">
              <a:buFont typeface="+mj-lt"/>
              <a:buAutoNum type="arabicPeriod"/>
            </a:pPr>
            <a:r>
              <a:rPr lang="en-US" sz="1800" dirty="0" smtClean="0"/>
              <a:t>Duodenum</a:t>
            </a:r>
          </a:p>
          <a:p>
            <a:pPr marL="342900" indent="-342900">
              <a:buFont typeface="+mj-lt"/>
              <a:buAutoNum type="arabicPeriod"/>
            </a:pPr>
            <a:r>
              <a:rPr lang="en-US" sz="1800" dirty="0" smtClean="0"/>
              <a:t>Right Suprarenal Gland </a:t>
            </a:r>
          </a:p>
          <a:p>
            <a:pPr marL="342900" indent="-342900">
              <a:buFont typeface="+mj-lt"/>
              <a:buAutoNum type="arabicPeriod"/>
            </a:pPr>
            <a:r>
              <a:rPr lang="en-US" sz="1800" dirty="0" smtClean="0"/>
              <a:t>Right Colic Flexure</a:t>
            </a:r>
          </a:p>
          <a:p>
            <a:pPr marL="342900" indent="-342900">
              <a:buFont typeface="+mj-lt"/>
              <a:buAutoNum type="arabicPeriod"/>
            </a:pPr>
            <a:r>
              <a:rPr lang="en-US" sz="1800" dirty="0" smtClean="0"/>
              <a:t>Right Kidney </a:t>
            </a:r>
          </a:p>
          <a:p>
            <a:pPr marL="0" indent="0">
              <a:buNone/>
            </a:pPr>
            <a:r>
              <a:rPr lang="en-US" sz="2000" b="1" dirty="0" smtClean="0">
                <a:solidFill>
                  <a:srgbClr val="C00000"/>
                </a:solidFill>
              </a:rPr>
              <a:t>Mention the peritoneal folds of liver </a:t>
            </a:r>
          </a:p>
          <a:p>
            <a:pPr>
              <a:buFont typeface="Courier New" panose="02070309020205020404" pitchFamily="49" charset="0"/>
              <a:buChar char="o"/>
            </a:pPr>
            <a:r>
              <a:rPr lang="en-US" sz="1900" dirty="0" smtClean="0"/>
              <a:t>Falciform ligament</a:t>
            </a:r>
          </a:p>
          <a:p>
            <a:pPr>
              <a:buFont typeface="Courier New" panose="02070309020205020404" pitchFamily="49" charset="0"/>
              <a:buChar char="o"/>
            </a:pPr>
            <a:r>
              <a:rPr lang="en-US" sz="1900" dirty="0" smtClean="0"/>
              <a:t>Right triangular ligament</a:t>
            </a:r>
          </a:p>
          <a:p>
            <a:pPr>
              <a:buFont typeface="Courier New" panose="02070309020205020404" pitchFamily="49" charset="0"/>
              <a:buChar char="o"/>
            </a:pPr>
            <a:r>
              <a:rPr lang="en-US" sz="1900" dirty="0" smtClean="0"/>
              <a:t>Left triangular ligament</a:t>
            </a:r>
          </a:p>
          <a:p>
            <a:pPr>
              <a:buFont typeface="Courier New" panose="02070309020205020404" pitchFamily="49" charset="0"/>
              <a:buChar char="o"/>
            </a:pPr>
            <a:r>
              <a:rPr lang="en-US" sz="1900" dirty="0" smtClean="0"/>
              <a:t>Coronary ligament</a:t>
            </a:r>
          </a:p>
          <a:p>
            <a:pPr>
              <a:buFont typeface="Courier New" panose="02070309020205020404" pitchFamily="49" charset="0"/>
              <a:buChar char="o"/>
            </a:pPr>
            <a:r>
              <a:rPr lang="en-US" sz="1900" dirty="0" smtClean="0"/>
              <a:t>Lesser omentum </a:t>
            </a:r>
          </a:p>
          <a:p>
            <a:pPr marL="342900" indent="-342900">
              <a:buFont typeface="+mj-lt"/>
              <a:buAutoNum type="arabicPeriod"/>
            </a:pPr>
            <a:endParaRPr lang="en-US" sz="1800" dirty="0" smtClean="0"/>
          </a:p>
          <a:p>
            <a:pPr marL="0" indent="0">
              <a:buNone/>
            </a:pPr>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7529124" y="1815115"/>
            <a:ext cx="4316034" cy="3225064"/>
          </a:xfrm>
          <a:prstGeom prst="rect">
            <a:avLst/>
          </a:prstGeom>
        </p:spPr>
      </p:pic>
      <p:sp>
        <p:nvSpPr>
          <p:cNvPr id="6" name="Rectangle 5"/>
          <p:cNvSpPr/>
          <p:nvPr/>
        </p:nvSpPr>
        <p:spPr>
          <a:xfrm>
            <a:off x="8986346" y="2974427"/>
            <a:ext cx="199696" cy="2312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86345" y="2375337"/>
            <a:ext cx="304799" cy="241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8" name="Rectangle 7"/>
          <p:cNvSpPr/>
          <p:nvPr/>
        </p:nvSpPr>
        <p:spPr>
          <a:xfrm>
            <a:off x="9564414" y="3499945"/>
            <a:ext cx="178675" cy="17867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00138" y="3331779"/>
            <a:ext cx="168165" cy="168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0" name="Rectangle 9"/>
          <p:cNvSpPr/>
          <p:nvPr/>
        </p:nvSpPr>
        <p:spPr>
          <a:xfrm>
            <a:off x="10110952" y="3962401"/>
            <a:ext cx="189186" cy="1996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26566" y="2453697"/>
            <a:ext cx="241737" cy="300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Tree>
    <p:extLst>
      <p:ext uri="{BB962C8B-B14F-4D97-AF65-F5344CB8AC3E}">
        <p14:creationId xmlns:p14="http://schemas.microsoft.com/office/powerpoint/2010/main" val="35341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786" y="767256"/>
            <a:ext cx="11227894" cy="5580992"/>
          </a:xfrm>
        </p:spPr>
        <p:txBody>
          <a:bodyPr>
            <a:normAutofit/>
          </a:bodyPr>
          <a:lstStyle/>
          <a:p>
            <a:pPr marL="0" indent="0">
              <a:buNone/>
            </a:pPr>
            <a:r>
              <a:rPr lang="en-US" b="1" dirty="0" smtClean="0">
                <a:solidFill>
                  <a:srgbClr val="C00000"/>
                </a:solidFill>
              </a:rPr>
              <a:t>Identify </a:t>
            </a:r>
          </a:p>
          <a:p>
            <a:pPr marL="0" indent="0">
              <a:buNone/>
            </a:pPr>
            <a:r>
              <a:rPr lang="en-US" sz="2100" dirty="0" smtClean="0"/>
              <a:t>A. caudate lobe</a:t>
            </a:r>
          </a:p>
          <a:p>
            <a:pPr marL="0" indent="0">
              <a:buNone/>
            </a:pPr>
            <a:r>
              <a:rPr lang="en-US" sz="2100" dirty="0" smtClean="0"/>
              <a:t>B. Fundus of gall bladder</a:t>
            </a:r>
          </a:p>
          <a:p>
            <a:pPr marL="0" indent="0">
              <a:buNone/>
            </a:pPr>
            <a:r>
              <a:rPr lang="en-US" sz="2100" dirty="0" smtClean="0"/>
              <a:t>C. Inferior Vena Cava</a:t>
            </a:r>
          </a:p>
          <a:p>
            <a:pPr marL="0" indent="0">
              <a:buNone/>
            </a:pPr>
            <a:r>
              <a:rPr lang="en-US" sz="2100" dirty="0" smtClean="0"/>
              <a:t>D. Porta hepatis</a:t>
            </a:r>
          </a:p>
          <a:p>
            <a:pPr marL="0" indent="0">
              <a:buNone/>
            </a:pPr>
            <a:r>
              <a:rPr lang="en-US" sz="2400" b="1" dirty="0" smtClean="0">
                <a:solidFill>
                  <a:srgbClr val="C00000"/>
                </a:solidFill>
              </a:rPr>
              <a:t>What is the surface anatomy of (B)</a:t>
            </a:r>
          </a:p>
          <a:p>
            <a:pPr marL="0" indent="0">
              <a:buNone/>
            </a:pPr>
            <a:r>
              <a:rPr lang="en-US" sz="2000" dirty="0" smtClean="0"/>
              <a:t>Fundus corresponds to the </a:t>
            </a:r>
            <a:r>
              <a:rPr lang="en-US" sz="2000" dirty="0"/>
              <a:t>tip of the right </a:t>
            </a:r>
            <a:r>
              <a:rPr lang="en-US" sz="2000" dirty="0" smtClean="0"/>
              <a:t>9</a:t>
            </a:r>
            <a:r>
              <a:rPr lang="en-US" sz="1600" dirty="0" smtClean="0"/>
              <a:t>th</a:t>
            </a:r>
            <a:r>
              <a:rPr lang="en-US" sz="2000" dirty="0" smtClean="0"/>
              <a:t> </a:t>
            </a:r>
          </a:p>
          <a:p>
            <a:pPr marL="0" indent="0">
              <a:buNone/>
            </a:pPr>
            <a:r>
              <a:rPr lang="en-US" sz="2000" dirty="0" smtClean="0"/>
              <a:t>costal cartilage</a:t>
            </a:r>
            <a:endParaRPr lang="en-US" sz="2400" dirty="0" smtClean="0"/>
          </a:p>
          <a:p>
            <a:pPr marL="0" indent="0">
              <a:buNone/>
            </a:pPr>
            <a:r>
              <a:rPr lang="en-US" sz="2400" b="1" dirty="0" smtClean="0">
                <a:solidFill>
                  <a:srgbClr val="C00000"/>
                </a:solidFill>
              </a:rPr>
              <a:t>Mention the contents of (D)</a:t>
            </a:r>
          </a:p>
          <a:p>
            <a:pPr>
              <a:buFont typeface="Courier New" panose="02070309020205020404" pitchFamily="49" charset="0"/>
              <a:buChar char="o"/>
            </a:pPr>
            <a:r>
              <a:rPr lang="en-US" sz="2000" dirty="0" smtClean="0"/>
              <a:t>Right </a:t>
            </a:r>
            <a:r>
              <a:rPr lang="en-US" sz="2000" dirty="0"/>
              <a:t>and left hepatic </a:t>
            </a:r>
            <a:r>
              <a:rPr lang="en-US" sz="2000" dirty="0" smtClean="0"/>
              <a:t>ducts</a:t>
            </a:r>
          </a:p>
          <a:p>
            <a:pPr>
              <a:buFont typeface="Courier New" panose="02070309020205020404" pitchFamily="49" charset="0"/>
              <a:buChar char="o"/>
            </a:pPr>
            <a:r>
              <a:rPr lang="en-US" sz="2000" dirty="0" smtClean="0"/>
              <a:t>Right </a:t>
            </a:r>
            <a:r>
              <a:rPr lang="en-US" sz="2000" dirty="0"/>
              <a:t>and left branches of the </a:t>
            </a:r>
            <a:r>
              <a:rPr lang="en-US" sz="2000" dirty="0" smtClean="0"/>
              <a:t> </a:t>
            </a:r>
            <a:r>
              <a:rPr lang="en-US" sz="2000" dirty="0"/>
              <a:t>hepatic artery</a:t>
            </a:r>
          </a:p>
          <a:p>
            <a:pPr>
              <a:buFont typeface="Courier New" panose="02070309020205020404" pitchFamily="49" charset="0"/>
              <a:buChar char="o"/>
            </a:pPr>
            <a:r>
              <a:rPr lang="en-US" sz="2000" dirty="0"/>
              <a:t>Right and left branches of the </a:t>
            </a:r>
            <a:r>
              <a:rPr lang="en-US" sz="2000" dirty="0" smtClean="0"/>
              <a:t>portal vein</a:t>
            </a:r>
            <a:endParaRPr lang="en-US" sz="2000" dirty="0"/>
          </a:p>
          <a:p>
            <a:pPr marL="0" indent="0">
              <a:buNone/>
            </a:pPr>
            <a:endParaRPr lang="en-US" dirty="0"/>
          </a:p>
        </p:txBody>
      </p:sp>
      <p:pic>
        <p:nvPicPr>
          <p:cNvPr id="8" name="Picture 7"/>
          <p:cNvPicPr>
            <a:picLocks noChangeAspect="1"/>
          </p:cNvPicPr>
          <p:nvPr/>
        </p:nvPicPr>
        <p:blipFill>
          <a:blip r:embed="rId2"/>
          <a:stretch>
            <a:fillRect/>
          </a:stretch>
        </p:blipFill>
        <p:spPr>
          <a:xfrm>
            <a:off x="7178565" y="1692166"/>
            <a:ext cx="4848115" cy="3363309"/>
          </a:xfrm>
          <a:prstGeom prst="rect">
            <a:avLst/>
          </a:prstGeom>
        </p:spPr>
      </p:pic>
      <p:cxnSp>
        <p:nvCxnSpPr>
          <p:cNvPr id="10" name="Straight Arrow Connector 9"/>
          <p:cNvCxnSpPr/>
          <p:nvPr/>
        </p:nvCxnSpPr>
        <p:spPr>
          <a:xfrm>
            <a:off x="9101959" y="1439917"/>
            <a:ext cx="42041" cy="11456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933793" y="1135117"/>
            <a:ext cx="273269" cy="369332"/>
          </a:xfrm>
          <a:prstGeom prst="rect">
            <a:avLst/>
          </a:prstGeom>
          <a:noFill/>
        </p:spPr>
        <p:txBody>
          <a:bodyPr wrap="square" rtlCol="0">
            <a:spAutoFit/>
          </a:bodyPr>
          <a:lstStyle/>
          <a:p>
            <a:r>
              <a:rPr lang="en-US" b="1" dirty="0"/>
              <a:t>A</a:t>
            </a:r>
          </a:p>
        </p:txBody>
      </p:sp>
      <p:cxnSp>
        <p:nvCxnSpPr>
          <p:cNvPr id="13" name="Straight Arrow Connector 12"/>
          <p:cNvCxnSpPr/>
          <p:nvPr/>
        </p:nvCxnSpPr>
        <p:spPr>
          <a:xfrm flipH="1" flipV="1">
            <a:off x="9207063" y="4461641"/>
            <a:ext cx="546537" cy="10773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9632731" y="5538952"/>
            <a:ext cx="241738" cy="369332"/>
          </a:xfrm>
          <a:prstGeom prst="rect">
            <a:avLst/>
          </a:prstGeom>
          <a:noFill/>
        </p:spPr>
        <p:txBody>
          <a:bodyPr wrap="square" rtlCol="0">
            <a:spAutoFit/>
          </a:bodyPr>
          <a:lstStyle/>
          <a:p>
            <a:r>
              <a:rPr lang="en-US" b="1" dirty="0" smtClean="0"/>
              <a:t>B</a:t>
            </a:r>
            <a:endParaRPr lang="en-US" b="1" dirty="0"/>
          </a:p>
        </p:txBody>
      </p:sp>
      <p:cxnSp>
        <p:nvCxnSpPr>
          <p:cNvPr id="16" name="Straight Arrow Connector 15"/>
          <p:cNvCxnSpPr/>
          <p:nvPr/>
        </p:nvCxnSpPr>
        <p:spPr>
          <a:xfrm flipH="1">
            <a:off x="9632731" y="1504449"/>
            <a:ext cx="241738" cy="11456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9753600" y="1135117"/>
            <a:ext cx="262759" cy="369332"/>
          </a:xfrm>
          <a:prstGeom prst="rect">
            <a:avLst/>
          </a:prstGeom>
          <a:noFill/>
        </p:spPr>
        <p:txBody>
          <a:bodyPr wrap="square" rtlCol="0">
            <a:spAutoFit/>
          </a:bodyPr>
          <a:lstStyle/>
          <a:p>
            <a:r>
              <a:rPr lang="en-US" b="1" dirty="0" smtClean="0"/>
              <a:t>C</a:t>
            </a:r>
            <a:endParaRPr lang="en-US" b="1" dirty="0"/>
          </a:p>
        </p:txBody>
      </p:sp>
      <p:cxnSp>
        <p:nvCxnSpPr>
          <p:cNvPr id="19" name="Straight Arrow Connector 18"/>
          <p:cNvCxnSpPr/>
          <p:nvPr/>
        </p:nvCxnSpPr>
        <p:spPr>
          <a:xfrm flipV="1">
            <a:off x="6600497" y="3373820"/>
            <a:ext cx="2501462" cy="5885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6348248" y="3857297"/>
            <a:ext cx="262759" cy="369332"/>
          </a:xfrm>
          <a:prstGeom prst="rect">
            <a:avLst/>
          </a:prstGeom>
          <a:noFill/>
        </p:spPr>
        <p:txBody>
          <a:bodyPr wrap="square" rtlCol="0">
            <a:spAutoFit/>
          </a:bodyPr>
          <a:lstStyle/>
          <a:p>
            <a:r>
              <a:rPr lang="en-US" b="1" dirty="0" smtClean="0"/>
              <a:t>D</a:t>
            </a:r>
            <a:endParaRPr lang="en-US" b="1" dirty="0"/>
          </a:p>
        </p:txBody>
      </p:sp>
    </p:spTree>
    <p:extLst>
      <p:ext uri="{BB962C8B-B14F-4D97-AF65-F5344CB8AC3E}">
        <p14:creationId xmlns:p14="http://schemas.microsoft.com/office/powerpoint/2010/main" val="299248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3FB4-E01D-47BC-8707-44A375B456FB}"/>
              </a:ext>
            </a:extLst>
          </p:cNvPr>
          <p:cNvSpPr>
            <a:spLocks noGrp="1"/>
          </p:cNvSpPr>
          <p:nvPr>
            <p:ph type="title"/>
          </p:nvPr>
        </p:nvSpPr>
        <p:spPr>
          <a:xfrm>
            <a:off x="838200" y="462454"/>
            <a:ext cx="5667703" cy="68317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b="1" dirty="0" smtClean="0">
                <a:solidFill>
                  <a:schemeClr val="bg1"/>
                </a:solidFill>
              </a:rPr>
              <a:t>Station Five </a:t>
            </a:r>
            <a:endParaRPr lang="en-US" b="1" dirty="0">
              <a:solidFill>
                <a:schemeClr val="bg1"/>
              </a:solidFill>
            </a:endParaRPr>
          </a:p>
        </p:txBody>
      </p:sp>
      <p:sp>
        <p:nvSpPr>
          <p:cNvPr id="3" name="Content Placeholder 2">
            <a:extLst>
              <a:ext uri="{FF2B5EF4-FFF2-40B4-BE49-F238E27FC236}">
                <a16:creationId xmlns:a16="http://schemas.microsoft.com/office/drawing/2014/main" id="{698B77DF-7FFC-4A79-8C3C-012217897667}"/>
              </a:ext>
            </a:extLst>
          </p:cNvPr>
          <p:cNvSpPr>
            <a:spLocks noGrp="1"/>
          </p:cNvSpPr>
          <p:nvPr>
            <p:ph idx="1"/>
          </p:nvPr>
        </p:nvSpPr>
        <p:spPr>
          <a:xfrm>
            <a:off x="838200" y="1340528"/>
            <a:ext cx="6319346" cy="4836435"/>
          </a:xfrm>
        </p:spPr>
        <p:txBody>
          <a:bodyPr>
            <a:normAutofit/>
          </a:bodyPr>
          <a:lstStyle/>
          <a:p>
            <a:pPr marL="0" indent="0" algn="just">
              <a:lnSpc>
                <a:spcPct val="100000"/>
              </a:lnSpc>
              <a:buNone/>
            </a:pPr>
            <a:r>
              <a:rPr lang="en-US" sz="2400" b="1" dirty="0" smtClean="0">
                <a:solidFill>
                  <a:srgbClr val="C00000"/>
                </a:solidFill>
              </a:rPr>
              <a:t>Identify The Structures Related To Marked Areas</a:t>
            </a:r>
          </a:p>
          <a:p>
            <a:pPr marL="457200" indent="-457200" algn="just">
              <a:lnSpc>
                <a:spcPct val="100000"/>
              </a:lnSpc>
              <a:buFont typeface="+mj-lt"/>
              <a:buAutoNum type="alphaUcPeriod"/>
            </a:pPr>
            <a:r>
              <a:rPr lang="en-US" sz="2000" dirty="0" smtClean="0"/>
              <a:t>Colic </a:t>
            </a:r>
            <a:r>
              <a:rPr lang="en-US" sz="2000" dirty="0" smtClean="0"/>
              <a:t>(left colic flexure)</a:t>
            </a:r>
            <a:endParaRPr lang="en-US" sz="2000" dirty="0" smtClean="0"/>
          </a:p>
          <a:p>
            <a:pPr marL="457200" indent="-457200" algn="just">
              <a:lnSpc>
                <a:spcPct val="100000"/>
              </a:lnSpc>
              <a:buFont typeface="+mj-lt"/>
              <a:buAutoNum type="alphaUcPeriod"/>
            </a:pPr>
            <a:r>
              <a:rPr lang="en-US" sz="2000" dirty="0" smtClean="0"/>
              <a:t>Renal </a:t>
            </a:r>
            <a:r>
              <a:rPr lang="en-US" sz="2000" dirty="0" smtClean="0"/>
              <a:t>(left kidney)</a:t>
            </a:r>
            <a:endParaRPr lang="en-US" sz="2000" dirty="0" smtClean="0"/>
          </a:p>
          <a:p>
            <a:pPr marL="457200" indent="-457200" algn="just">
              <a:lnSpc>
                <a:spcPct val="100000"/>
              </a:lnSpc>
              <a:buFont typeface="+mj-lt"/>
              <a:buAutoNum type="alphaUcPeriod"/>
            </a:pPr>
            <a:r>
              <a:rPr lang="en-US" sz="2000" dirty="0" smtClean="0"/>
              <a:t>Gastric (stomach)</a:t>
            </a:r>
            <a:endParaRPr lang="en-US" sz="2000" dirty="0" smtClean="0"/>
          </a:p>
          <a:p>
            <a:pPr marL="457200" indent="-457200" algn="just">
              <a:lnSpc>
                <a:spcPct val="100000"/>
              </a:lnSpc>
              <a:buFont typeface="+mj-lt"/>
              <a:buAutoNum type="alphaUcPeriod"/>
            </a:pPr>
            <a:r>
              <a:rPr lang="en-US" sz="2000" dirty="0" smtClean="0"/>
              <a:t>Pancreatic (tail of pancreas)</a:t>
            </a:r>
            <a:endParaRPr lang="en-US" sz="2000" dirty="0" smtClean="0"/>
          </a:p>
          <a:p>
            <a:pPr marL="0" indent="0" algn="just">
              <a:lnSpc>
                <a:spcPct val="100000"/>
              </a:lnSpc>
              <a:buNone/>
            </a:pPr>
            <a:r>
              <a:rPr lang="en-US" sz="2400" b="1" dirty="0" smtClean="0">
                <a:solidFill>
                  <a:srgbClr val="C00000"/>
                </a:solidFill>
              </a:rPr>
              <a:t>Enumerate The Ligaments Attaches To This Organ And Mention Its Contents</a:t>
            </a:r>
          </a:p>
          <a:p>
            <a:pPr marL="514350" indent="-514350" algn="just">
              <a:lnSpc>
                <a:spcPct val="100000"/>
              </a:lnSpc>
              <a:buFont typeface="+mj-lt"/>
              <a:buAutoNum type="arabicPeriod"/>
            </a:pPr>
            <a:r>
              <a:rPr lang="en-US" sz="2400" dirty="0"/>
              <a:t>Gastrosplenic </a:t>
            </a:r>
            <a:r>
              <a:rPr lang="en-US" sz="2400" dirty="0" smtClean="0"/>
              <a:t>ligament: short </a:t>
            </a:r>
            <a:r>
              <a:rPr lang="en-US" sz="2400" dirty="0"/>
              <a:t>gastric and left gastroepiploic </a:t>
            </a:r>
            <a:r>
              <a:rPr lang="en-US" sz="2400" dirty="0" smtClean="0"/>
              <a:t>vessels.</a:t>
            </a:r>
            <a:endParaRPr lang="en-US" sz="2400" dirty="0"/>
          </a:p>
          <a:p>
            <a:pPr marL="514350" indent="-514350" algn="just">
              <a:lnSpc>
                <a:spcPct val="100000"/>
              </a:lnSpc>
              <a:buFont typeface="+mj-lt"/>
              <a:buAutoNum type="arabicPeriod"/>
            </a:pPr>
            <a:r>
              <a:rPr lang="en-US" sz="2400" dirty="0" smtClean="0"/>
              <a:t>Lienorenal (splenorenal</a:t>
            </a:r>
            <a:r>
              <a:rPr lang="en-US" sz="2400" dirty="0"/>
              <a:t>) </a:t>
            </a:r>
            <a:r>
              <a:rPr lang="en-US" sz="2400" dirty="0" smtClean="0"/>
              <a:t>ligament: splenic </a:t>
            </a:r>
            <a:r>
              <a:rPr lang="en-US" sz="2400" dirty="0"/>
              <a:t>vessels and the tail of </a:t>
            </a:r>
            <a:r>
              <a:rPr lang="en-US" sz="2400" dirty="0" smtClean="0"/>
              <a:t>pancreas.</a:t>
            </a:r>
            <a:endParaRPr lang="en-US" sz="2400" dirty="0"/>
          </a:p>
          <a:p>
            <a:pPr marL="0" indent="0" algn="just">
              <a:lnSpc>
                <a:spcPct val="100000"/>
              </a:lnSpc>
              <a:buNone/>
            </a:pPr>
            <a:endParaRPr lang="en-US" sz="2400" dirty="0" smtClean="0"/>
          </a:p>
          <a:p>
            <a:pPr algn="just">
              <a:lnSpc>
                <a:spcPct val="100000"/>
              </a:lnSpc>
            </a:pPr>
            <a:endParaRPr lang="en-US" sz="2400" dirty="0"/>
          </a:p>
        </p:txBody>
      </p:sp>
      <p:pic>
        <p:nvPicPr>
          <p:cNvPr id="5" name="Picture 4">
            <a:extLst>
              <a:ext uri="{FF2B5EF4-FFF2-40B4-BE49-F238E27FC236}">
                <a16:creationId xmlns:a16="http://schemas.microsoft.com/office/drawing/2014/main" id="{30497417-505E-4A2D-B3BF-881371DE6E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57546" y="1989587"/>
            <a:ext cx="4565047" cy="3086910"/>
          </a:xfrm>
          <a:prstGeom prst="rect">
            <a:avLst/>
          </a:prstGeom>
          <a:noFill/>
          <a:ln>
            <a:noFill/>
          </a:ln>
        </p:spPr>
      </p:pic>
      <p:sp>
        <p:nvSpPr>
          <p:cNvPr id="4" name="Oval 3"/>
          <p:cNvSpPr/>
          <p:nvPr/>
        </p:nvSpPr>
        <p:spPr>
          <a:xfrm>
            <a:off x="9974317" y="4298731"/>
            <a:ext cx="336331" cy="3678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A</a:t>
            </a:r>
          </a:p>
        </p:txBody>
      </p:sp>
      <p:sp>
        <p:nvSpPr>
          <p:cNvPr id="6" name="Oval 5"/>
          <p:cNvSpPr/>
          <p:nvPr/>
        </p:nvSpPr>
        <p:spPr>
          <a:xfrm>
            <a:off x="8618483" y="4025463"/>
            <a:ext cx="312682" cy="273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t>
            </a:r>
            <a:endParaRPr lang="en-US" b="1" dirty="0">
              <a:solidFill>
                <a:schemeClr val="accent1"/>
              </a:solidFill>
            </a:endParaRPr>
          </a:p>
        </p:txBody>
      </p:sp>
      <p:sp>
        <p:nvSpPr>
          <p:cNvPr id="7" name="Oval 6"/>
          <p:cNvSpPr/>
          <p:nvPr/>
        </p:nvSpPr>
        <p:spPr>
          <a:xfrm>
            <a:off x="8618483" y="2827282"/>
            <a:ext cx="312682" cy="294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C</a:t>
            </a:r>
            <a:endParaRPr lang="en-US" sz="2000" b="1" dirty="0">
              <a:solidFill>
                <a:schemeClr val="accent1"/>
              </a:solidFill>
            </a:endParaRPr>
          </a:p>
        </p:txBody>
      </p:sp>
      <p:sp>
        <p:nvSpPr>
          <p:cNvPr id="8" name="Oval 7"/>
          <p:cNvSpPr/>
          <p:nvPr/>
        </p:nvSpPr>
        <p:spPr>
          <a:xfrm flipH="1">
            <a:off x="9459308" y="4298730"/>
            <a:ext cx="220719" cy="220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D</a:t>
            </a:r>
            <a:endParaRPr lang="en-US" b="1" dirty="0">
              <a:solidFill>
                <a:schemeClr val="accent1"/>
              </a:solidFill>
            </a:endParaRPr>
          </a:p>
        </p:txBody>
      </p:sp>
    </p:spTree>
    <p:extLst>
      <p:ext uri="{BB962C8B-B14F-4D97-AF65-F5344CB8AC3E}">
        <p14:creationId xmlns:p14="http://schemas.microsoft.com/office/powerpoint/2010/main" val="1338089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838</Words>
  <Application>Microsoft Office PowerPoint</Application>
  <PresentationFormat>Widescreen</PresentationFormat>
  <Paragraphs>187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Arial Black</vt:lpstr>
      <vt:lpstr>Calibri</vt:lpstr>
      <vt:lpstr>Calibri Light</vt:lpstr>
      <vt:lpstr>Courier New</vt:lpstr>
      <vt:lpstr>Office Theme</vt:lpstr>
      <vt:lpstr>GIT OSPE  Anatomy Revision</vt:lpstr>
      <vt:lpstr>Blood supply of GIT</vt:lpstr>
      <vt:lpstr>Station One </vt:lpstr>
      <vt:lpstr> </vt:lpstr>
      <vt:lpstr>Station Three </vt:lpstr>
      <vt:lpstr>PowerPoint Presentation</vt:lpstr>
      <vt:lpstr>Station Four </vt:lpstr>
      <vt:lpstr>PowerPoint Presentation</vt:lpstr>
      <vt:lpstr>Station Five </vt:lpstr>
      <vt:lpstr>Station Six</vt:lpstr>
      <vt:lpstr>Station Seven </vt:lpstr>
      <vt:lpstr>Station Eight </vt:lpstr>
      <vt:lpstr>Station Nine</vt:lpstr>
      <vt:lpstr>Station Ten </vt:lpstr>
      <vt:lpstr>THANK YOU good luck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Abdelhamid</dc:creator>
  <cp:lastModifiedBy>Shimaa Mahmoud</cp:lastModifiedBy>
  <cp:revision>71</cp:revision>
  <dcterms:created xsi:type="dcterms:W3CDTF">2021-01-29T15:43:07Z</dcterms:created>
  <dcterms:modified xsi:type="dcterms:W3CDTF">2021-02-01T05:37:04Z</dcterms:modified>
</cp:coreProperties>
</file>