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8" r:id="rId1"/>
  </p:sldMasterIdLst>
  <p:notesMasterIdLst>
    <p:notesMasterId r:id="rId67"/>
  </p:notesMasterIdLst>
  <p:sldIdLst>
    <p:sldId id="256" r:id="rId2"/>
    <p:sldId id="656" r:id="rId3"/>
    <p:sldId id="658" r:id="rId4"/>
    <p:sldId id="686" r:id="rId5"/>
    <p:sldId id="687" r:id="rId6"/>
    <p:sldId id="688" r:id="rId7"/>
    <p:sldId id="689" r:id="rId8"/>
    <p:sldId id="690" r:id="rId9"/>
    <p:sldId id="691" r:id="rId10"/>
    <p:sldId id="692" r:id="rId11"/>
    <p:sldId id="693" r:id="rId12"/>
    <p:sldId id="694" r:id="rId13"/>
    <p:sldId id="695" r:id="rId14"/>
    <p:sldId id="696" r:id="rId15"/>
    <p:sldId id="697" r:id="rId16"/>
    <p:sldId id="723" r:id="rId17"/>
    <p:sldId id="699" r:id="rId18"/>
    <p:sldId id="700" r:id="rId19"/>
    <p:sldId id="701" r:id="rId20"/>
    <p:sldId id="702" r:id="rId21"/>
    <p:sldId id="703" r:id="rId22"/>
    <p:sldId id="704" r:id="rId23"/>
    <p:sldId id="705" r:id="rId24"/>
    <p:sldId id="706" r:id="rId25"/>
    <p:sldId id="724" r:id="rId26"/>
    <p:sldId id="708" r:id="rId27"/>
    <p:sldId id="709" r:id="rId28"/>
    <p:sldId id="710" r:id="rId29"/>
    <p:sldId id="725" r:id="rId30"/>
    <p:sldId id="712" r:id="rId31"/>
    <p:sldId id="713" r:id="rId32"/>
    <p:sldId id="714" r:id="rId33"/>
    <p:sldId id="715" r:id="rId34"/>
    <p:sldId id="716" r:id="rId35"/>
    <p:sldId id="717" r:id="rId36"/>
    <p:sldId id="726" r:id="rId37"/>
    <p:sldId id="719" r:id="rId38"/>
    <p:sldId id="720" r:id="rId39"/>
    <p:sldId id="721" r:id="rId40"/>
    <p:sldId id="722" r:id="rId41"/>
    <p:sldId id="659" r:id="rId42"/>
    <p:sldId id="661" r:id="rId43"/>
    <p:sldId id="662" r:id="rId44"/>
    <p:sldId id="663" r:id="rId45"/>
    <p:sldId id="664" r:id="rId46"/>
    <p:sldId id="665" r:id="rId47"/>
    <p:sldId id="666" r:id="rId48"/>
    <p:sldId id="667" r:id="rId49"/>
    <p:sldId id="668" r:id="rId50"/>
    <p:sldId id="669" r:id="rId51"/>
    <p:sldId id="670" r:id="rId52"/>
    <p:sldId id="671" r:id="rId53"/>
    <p:sldId id="672" r:id="rId54"/>
    <p:sldId id="673" r:id="rId55"/>
    <p:sldId id="674" r:id="rId56"/>
    <p:sldId id="675" r:id="rId57"/>
    <p:sldId id="676" r:id="rId58"/>
    <p:sldId id="677" r:id="rId59"/>
    <p:sldId id="678" r:id="rId60"/>
    <p:sldId id="679" r:id="rId61"/>
    <p:sldId id="680" r:id="rId62"/>
    <p:sldId id="681" r:id="rId63"/>
    <p:sldId id="682" r:id="rId64"/>
    <p:sldId id="683" r:id="rId65"/>
    <p:sldId id="655"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1010C6"/>
    <a:srgbClr val="006600"/>
    <a:srgbClr val="0000FF"/>
    <a:srgbClr val="FF9900"/>
    <a:srgbClr val="0B0B8F"/>
    <a:srgbClr val="FF33CC"/>
    <a:srgbClr val="669900"/>
    <a:srgbClr val="FF99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1854" autoAdjust="0"/>
  </p:normalViewPr>
  <p:slideViewPr>
    <p:cSldViewPr>
      <p:cViewPr varScale="1">
        <p:scale>
          <a:sx n="109" d="100"/>
          <a:sy n="109" d="100"/>
        </p:scale>
        <p:origin x="424"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16B225-E22B-4AF6-9FA0-D3552B48732A}" type="datetimeFigureOut">
              <a:rPr lang="en-US" smtClean="0"/>
              <a:pPr/>
              <a:t>1/23/21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C29E3C-A7A0-4781-9108-4A44678AF1E5}" type="slidenum">
              <a:rPr lang="en-US" smtClean="0"/>
              <a:pPr/>
              <a:t>‹#›</a:t>
            </a:fld>
            <a:endParaRPr lang="en-US" dirty="0"/>
          </a:p>
        </p:txBody>
      </p:sp>
    </p:spTree>
    <p:extLst>
      <p:ext uri="{BB962C8B-B14F-4D97-AF65-F5344CB8AC3E}">
        <p14:creationId xmlns:p14="http://schemas.microsoft.com/office/powerpoint/2010/main" val="602093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AA099A34-F349-4647-B627-D4D3D32D3BC2}" type="slidenum">
              <a:rPr lang="en-US" smtClean="0"/>
              <a:pPr/>
              <a:t>5</a:t>
            </a:fld>
            <a:endParaRPr lang="en-US" dirty="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66731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br>
              <a:rPr lang="en-US" sz="800" kern="1200" dirty="0">
                <a:solidFill>
                  <a:schemeClr val="tx1"/>
                </a:solidFill>
                <a:latin typeface="+mn-lt"/>
                <a:ea typeface="+mn-ea"/>
                <a:cs typeface="+mn-cs"/>
              </a:rPr>
            </a:br>
            <a:endParaRPr lang="en-US" sz="800"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21</a:t>
            </a:fld>
            <a:endParaRPr lang="en-US" dirty="0"/>
          </a:p>
        </p:txBody>
      </p:sp>
    </p:spTree>
    <p:extLst>
      <p:ext uri="{BB962C8B-B14F-4D97-AF65-F5344CB8AC3E}">
        <p14:creationId xmlns:p14="http://schemas.microsoft.com/office/powerpoint/2010/main" val="23497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49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485A41F-32E4-42B8-8A0C-D93C2F556A93}" type="slidenum">
              <a:rPr lang="en-US"/>
              <a:pPr fontAlgn="base">
                <a:spcBef>
                  <a:spcPct val="0"/>
                </a:spcBef>
                <a:spcAft>
                  <a:spcPct val="0"/>
                </a:spcAft>
              </a:pPr>
              <a:t>22</a:t>
            </a:fld>
            <a:endParaRPr lang="en-US" dirty="0"/>
          </a:p>
        </p:txBody>
      </p:sp>
    </p:spTree>
    <p:extLst>
      <p:ext uri="{BB962C8B-B14F-4D97-AF65-F5344CB8AC3E}">
        <p14:creationId xmlns:p14="http://schemas.microsoft.com/office/powerpoint/2010/main" val="2953903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32</a:t>
            </a:fld>
            <a:endParaRPr lang="en-US" dirty="0"/>
          </a:p>
        </p:txBody>
      </p:sp>
    </p:spTree>
    <p:extLst>
      <p:ext uri="{BB962C8B-B14F-4D97-AF65-F5344CB8AC3E}">
        <p14:creationId xmlns:p14="http://schemas.microsoft.com/office/powerpoint/2010/main" val="1860417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33</a:t>
            </a:fld>
            <a:endParaRPr lang="en-US" dirty="0"/>
          </a:p>
        </p:txBody>
      </p:sp>
    </p:spTree>
    <p:extLst>
      <p:ext uri="{BB962C8B-B14F-4D97-AF65-F5344CB8AC3E}">
        <p14:creationId xmlns:p14="http://schemas.microsoft.com/office/powerpoint/2010/main" val="1943171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35</a:t>
            </a:fld>
            <a:endParaRPr lang="en-US" dirty="0"/>
          </a:p>
        </p:txBody>
      </p:sp>
    </p:spTree>
    <p:extLst>
      <p:ext uri="{BB962C8B-B14F-4D97-AF65-F5344CB8AC3E}">
        <p14:creationId xmlns:p14="http://schemas.microsoft.com/office/powerpoint/2010/main" val="1203517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Slide Image Placeholder 1"/>
          <p:cNvSpPr>
            <a:spLocks noGrp="1" noRot="1" noChangeAspect="1" noTextEdit="1"/>
          </p:cNvSpPr>
          <p:nvPr>
            <p:ph type="sldImg"/>
          </p:nvPr>
        </p:nvSpPr>
        <p:spPr bwMode="auto">
          <a:noFill/>
          <a:ln>
            <a:solidFill>
              <a:srgbClr val="000000"/>
            </a:solidFill>
            <a:miter lim="800000"/>
            <a:headEnd/>
            <a:tailEnd/>
          </a:ln>
        </p:spPr>
      </p:sp>
      <p:sp>
        <p:nvSpPr>
          <p:cNvPr id="5263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5263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976061-DF1A-4E30-ADB5-15DEEF0D70F2}" type="slidenum">
              <a:rPr lang="en-US" smtClean="0"/>
              <a:pPr fontAlgn="base">
                <a:spcBef>
                  <a:spcPct val="0"/>
                </a:spcBef>
                <a:spcAft>
                  <a:spcPct val="0"/>
                </a:spcAft>
                <a:defRPr/>
              </a:pPr>
              <a:t>37</a:t>
            </a:fld>
            <a:endParaRPr lang="en-US" dirty="0"/>
          </a:p>
        </p:txBody>
      </p:sp>
    </p:spTree>
    <p:extLst>
      <p:ext uri="{BB962C8B-B14F-4D97-AF65-F5344CB8AC3E}">
        <p14:creationId xmlns:p14="http://schemas.microsoft.com/office/powerpoint/2010/main" val="2733839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br>
              <a:rPr lang="en-US" sz="800" kern="1200" dirty="0">
                <a:solidFill>
                  <a:schemeClr val="tx1"/>
                </a:solidFill>
                <a:latin typeface="+mn-lt"/>
                <a:ea typeface="+mn-ea"/>
                <a:cs typeface="+mn-cs"/>
              </a:rPr>
            </a:br>
            <a:endParaRPr lang="en-US" sz="800"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38</a:t>
            </a:fld>
            <a:endParaRPr lang="en-US" dirty="0"/>
          </a:p>
        </p:txBody>
      </p:sp>
    </p:spTree>
    <p:extLst>
      <p:ext uri="{BB962C8B-B14F-4D97-AF65-F5344CB8AC3E}">
        <p14:creationId xmlns:p14="http://schemas.microsoft.com/office/powerpoint/2010/main" val="507101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E35AA0AB-DF53-40E4-94FD-8DF5388B30B6}" type="slidenum">
              <a:rPr lang="en-US" smtClean="0"/>
              <a:pPr/>
              <a:t>42</a:t>
            </a:fld>
            <a:endParaRPr lang="en-US" dirty="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596110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C992F28C-5B13-4A4C-9958-01F9CC0A3683}" type="slidenum">
              <a:rPr lang="en-US" smtClean="0"/>
              <a:pPr/>
              <a:t>43</a:t>
            </a:fld>
            <a:endParaRPr lang="en-US" dirty="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r>
              <a:rPr lang="en-US" dirty="0"/>
              <a:t>Histology concepts.</a:t>
            </a:r>
          </a:p>
        </p:txBody>
      </p:sp>
    </p:spTree>
    <p:extLst>
      <p:ext uri="{BB962C8B-B14F-4D97-AF65-F5344CB8AC3E}">
        <p14:creationId xmlns:p14="http://schemas.microsoft.com/office/powerpoint/2010/main" val="3214008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D3C07425-C403-47F1-ACCC-F911E55260F4}" type="slidenum">
              <a:rPr lang="en-US" smtClean="0"/>
              <a:pPr/>
              <a:t>47</a:t>
            </a:fld>
            <a:endParaRPr lang="en-US" dirty="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877876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F1E1EC3B-A0D5-4171-82E9-CBEFE7CDD17D}" type="slidenum">
              <a:rPr lang="en-US" smtClean="0"/>
              <a:pPr/>
              <a:t>6</a:t>
            </a:fld>
            <a:endParaRPr lang="en-US" dirty="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r>
              <a:rPr lang="en-US" dirty="0"/>
              <a:t>.</a:t>
            </a:r>
          </a:p>
        </p:txBody>
      </p:sp>
    </p:spTree>
    <p:extLst>
      <p:ext uri="{BB962C8B-B14F-4D97-AF65-F5344CB8AC3E}">
        <p14:creationId xmlns:p14="http://schemas.microsoft.com/office/powerpoint/2010/main" val="12203975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6B5B37E6-05FB-4CA8-ABE5-41A1F880703A}" type="slidenum">
              <a:rPr lang="en-US" smtClean="0"/>
              <a:pPr/>
              <a:t>50</a:t>
            </a:fld>
            <a:endParaRPr lang="en-US" dirty="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989309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2A899919-F890-4FEC-96B5-84DA86D066E2}" type="slidenum">
              <a:rPr lang="en-US" smtClean="0"/>
              <a:pPr/>
              <a:t>51</a:t>
            </a:fld>
            <a:endParaRPr lang="en-US" dirty="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3774844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p>
            <a:pPr>
              <a:defRPr/>
            </a:pPr>
            <a:fld id="{D15168D5-7F74-487B-80F1-D6A5F3E98AE5}" type="slidenum">
              <a:rPr lang="en-US" smtClean="0"/>
              <a:pPr>
                <a:defRPr/>
              </a:pPr>
              <a:t>52</a:t>
            </a:fld>
            <a:endParaRPr lang="en-US" dirty="0"/>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Tree>
    <p:extLst>
      <p:ext uri="{BB962C8B-B14F-4D97-AF65-F5344CB8AC3E}">
        <p14:creationId xmlns:p14="http://schemas.microsoft.com/office/powerpoint/2010/main" val="17908789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9ED636F8-920E-441E-B3BF-6879BC089CDD}" type="slidenum">
              <a:rPr lang="en-US" smtClean="0"/>
              <a:pPr/>
              <a:t>53</a:t>
            </a:fld>
            <a:endParaRPr lang="en-US" dirty="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674924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098BE7C6-D691-471F-A822-E26E8A5ED9D2}" type="slidenum">
              <a:rPr lang="en-US" smtClean="0"/>
              <a:pPr/>
              <a:t>54</a:t>
            </a:fld>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4290226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55</a:t>
            </a:fld>
            <a:endParaRPr lang="en-US" dirty="0"/>
          </a:p>
        </p:txBody>
      </p:sp>
    </p:spTree>
    <p:extLst>
      <p:ext uri="{BB962C8B-B14F-4D97-AF65-F5344CB8AC3E}">
        <p14:creationId xmlns:p14="http://schemas.microsoft.com/office/powerpoint/2010/main" val="3595430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0E742B6-5B54-45B6-9D35-8A20A179A87F}" type="slidenum">
              <a:rPr lang="en-US" smtClean="0"/>
              <a:pPr/>
              <a:t>57</a:t>
            </a:fld>
            <a:endParaRPr lang="en-US" dirty="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787989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0AFFD36E-1D14-401B-85A1-3FEB5D87735A}" type="slidenum">
              <a:rPr lang="en-US" smtClean="0"/>
              <a:pPr/>
              <a:t>58</a:t>
            </a:fld>
            <a:endParaRPr lang="en-US" dirty="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6144827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59</a:t>
            </a:fld>
            <a:endParaRPr lang="en-US" dirty="0"/>
          </a:p>
        </p:txBody>
      </p:sp>
    </p:spTree>
    <p:extLst>
      <p:ext uri="{BB962C8B-B14F-4D97-AF65-F5344CB8AC3E}">
        <p14:creationId xmlns:p14="http://schemas.microsoft.com/office/powerpoint/2010/main" val="31148590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B0BA4DF5-6326-4FDA-86C7-1262CBE42615}" type="slidenum">
              <a:rPr lang="en-US" smtClean="0"/>
              <a:pPr/>
              <a:t>63</a:t>
            </a:fld>
            <a:endParaRPr lang="en-US" dirty="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575775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79F5DC9C-EB6F-4800-B5F6-E463C3CF2F40}" type="slidenum">
              <a:rPr lang="en-US" smtClean="0"/>
              <a:pPr/>
              <a:t>11</a:t>
            </a:fld>
            <a:endParaRPr lang="en-US" dirty="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98513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6FC5AF2D-77BB-4B1F-87D4-FC758E31D119}" type="slidenum">
              <a:rPr lang="en-US" smtClean="0"/>
              <a:pPr/>
              <a:t>12</a:t>
            </a:fld>
            <a:endParaRPr lang="en-US" dirty="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r>
              <a:rPr lang="en-US" dirty="0"/>
              <a:t>“swollen” liver?</a:t>
            </a:r>
          </a:p>
        </p:txBody>
      </p:sp>
    </p:spTree>
    <p:extLst>
      <p:ext uri="{BB962C8B-B14F-4D97-AF65-F5344CB8AC3E}">
        <p14:creationId xmlns:p14="http://schemas.microsoft.com/office/powerpoint/2010/main" val="3735772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47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A75B49-5816-4CE0-8B37-6B2C4F9D0E54}" type="slidenum">
              <a:rPr lang="en-US"/>
              <a:pPr fontAlgn="base">
                <a:spcBef>
                  <a:spcPct val="0"/>
                </a:spcBef>
                <a:spcAft>
                  <a:spcPct val="0"/>
                </a:spcAft>
              </a:pPr>
              <a:t>13</a:t>
            </a:fld>
            <a:endParaRPr lang="en-US" dirty="0"/>
          </a:p>
        </p:txBody>
      </p:sp>
    </p:spTree>
    <p:extLst>
      <p:ext uri="{BB962C8B-B14F-4D97-AF65-F5344CB8AC3E}">
        <p14:creationId xmlns:p14="http://schemas.microsoft.com/office/powerpoint/2010/main" val="3378864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46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4FBE08-785E-410D-9ABB-493A65FACE7E}" type="slidenum">
              <a:rPr lang="en-US"/>
              <a:pPr fontAlgn="base">
                <a:spcBef>
                  <a:spcPct val="0"/>
                </a:spcBef>
                <a:spcAft>
                  <a:spcPct val="0"/>
                </a:spcAft>
              </a:pPr>
              <a:t>14</a:t>
            </a:fld>
            <a:endParaRPr lang="en-US" dirty="0"/>
          </a:p>
        </p:txBody>
      </p:sp>
    </p:spTree>
    <p:extLst>
      <p:ext uri="{BB962C8B-B14F-4D97-AF65-F5344CB8AC3E}">
        <p14:creationId xmlns:p14="http://schemas.microsoft.com/office/powerpoint/2010/main" val="1271708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9A4DB82E-D9EB-4478-9D81-2AC452FF4498}" type="slidenum">
              <a:rPr lang="en-US" smtClean="0"/>
              <a:pPr/>
              <a:t>15</a:t>
            </a:fld>
            <a:endParaRPr lang="en-US" dirty="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80666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19</a:t>
            </a:fld>
            <a:endParaRPr lang="en-US" dirty="0"/>
          </a:p>
        </p:txBody>
      </p:sp>
    </p:spTree>
    <p:extLst>
      <p:ext uri="{BB962C8B-B14F-4D97-AF65-F5344CB8AC3E}">
        <p14:creationId xmlns:p14="http://schemas.microsoft.com/office/powerpoint/2010/main" val="2444407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35869B91-24A8-4A3E-8DA9-050111573C25}" type="slidenum">
              <a:rPr lang="en-US" smtClean="0"/>
              <a:pPr/>
              <a:t>20</a:t>
            </a:fld>
            <a:endParaRPr lang="en-US" dirty="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914884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34092-E885-7C47-A8F0-16F4E5E785B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595978B-4877-FF42-BAED-F2DD449C2EC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2CF3D05-6857-EB45-B602-7AB0E810C67B}"/>
              </a:ext>
            </a:extLst>
          </p:cNvPr>
          <p:cNvSpPr>
            <a:spLocks noGrp="1"/>
          </p:cNvSpPr>
          <p:nvPr>
            <p:ph type="dt" sz="half" idx="10"/>
          </p:nvPr>
        </p:nvSpPr>
        <p:spPr/>
        <p:txBody>
          <a:bodyPr/>
          <a:lstStyle/>
          <a:p>
            <a:r>
              <a:rPr lang="en-CA" dirty="0"/>
              <a:t>26-01-2021</a:t>
            </a:r>
            <a:endParaRPr lang="en-US" dirty="0"/>
          </a:p>
        </p:txBody>
      </p:sp>
      <p:sp>
        <p:nvSpPr>
          <p:cNvPr id="5" name="Footer Placeholder 4">
            <a:extLst>
              <a:ext uri="{FF2B5EF4-FFF2-40B4-BE49-F238E27FC236}">
                <a16:creationId xmlns:a16="http://schemas.microsoft.com/office/drawing/2014/main" id="{5C7A8796-B347-904C-AB90-B200AE7D2F49}"/>
              </a:ext>
            </a:extLst>
          </p:cNvPr>
          <p:cNvSpPr>
            <a:spLocks noGrp="1"/>
          </p:cNvSpPr>
          <p:nvPr>
            <p:ph type="ftr" sz="quarter" idx="11"/>
          </p:nvPr>
        </p:nvSpPr>
        <p:spPr/>
        <p:txBody>
          <a:bodyPr/>
          <a:lstStyle/>
          <a:p>
            <a:r>
              <a:rPr lang="en-US" dirty="0"/>
              <a:t>Dr. Wajd Althakfi</a:t>
            </a:r>
          </a:p>
        </p:txBody>
      </p:sp>
      <p:sp>
        <p:nvSpPr>
          <p:cNvPr id="6" name="Slide Number Placeholder 5">
            <a:extLst>
              <a:ext uri="{FF2B5EF4-FFF2-40B4-BE49-F238E27FC236}">
                <a16:creationId xmlns:a16="http://schemas.microsoft.com/office/drawing/2014/main" id="{3D0F06C9-09B6-0A41-88E1-E001CF240EE5}"/>
              </a:ext>
            </a:extLst>
          </p:cNvPr>
          <p:cNvSpPr>
            <a:spLocks noGrp="1"/>
          </p:cNvSpPr>
          <p:nvPr>
            <p:ph type="sldNum" sz="quarter" idx="12"/>
          </p:nvPr>
        </p:nvSpPr>
        <p:spPr/>
        <p:txBody>
          <a:bodyPr/>
          <a:lstStyle/>
          <a:p>
            <a:fld id="{1AEBD49D-256D-49CD-932D-340D3D5ECF92}" type="slidenum">
              <a:rPr lang="en-US" smtClean="0"/>
              <a:pPr/>
              <a:t>‹#›</a:t>
            </a:fld>
            <a:endParaRPr lang="en-US" dirty="0"/>
          </a:p>
        </p:txBody>
      </p:sp>
    </p:spTree>
    <p:extLst>
      <p:ext uri="{BB962C8B-B14F-4D97-AF65-F5344CB8AC3E}">
        <p14:creationId xmlns:p14="http://schemas.microsoft.com/office/powerpoint/2010/main" val="1621558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DC390-2EF5-F948-98E4-BD34EE88BD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2F527D-3573-4444-A187-B64A1DFD97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E148B9-59A3-BB40-B20B-DF72DFEF0877}"/>
              </a:ext>
            </a:extLst>
          </p:cNvPr>
          <p:cNvSpPr>
            <a:spLocks noGrp="1"/>
          </p:cNvSpPr>
          <p:nvPr>
            <p:ph type="dt" sz="half" idx="10"/>
          </p:nvPr>
        </p:nvSpPr>
        <p:spPr/>
        <p:txBody>
          <a:bodyPr/>
          <a:lstStyle/>
          <a:p>
            <a:r>
              <a:rPr lang="en-CA" dirty="0"/>
              <a:t>26-01-2021</a:t>
            </a:r>
            <a:endParaRPr lang="en-US" dirty="0"/>
          </a:p>
        </p:txBody>
      </p:sp>
      <p:sp>
        <p:nvSpPr>
          <p:cNvPr id="5" name="Footer Placeholder 4">
            <a:extLst>
              <a:ext uri="{FF2B5EF4-FFF2-40B4-BE49-F238E27FC236}">
                <a16:creationId xmlns:a16="http://schemas.microsoft.com/office/drawing/2014/main" id="{31571812-F2D7-5B4B-8AA1-37DBDF3A46A4}"/>
              </a:ext>
            </a:extLst>
          </p:cNvPr>
          <p:cNvSpPr>
            <a:spLocks noGrp="1"/>
          </p:cNvSpPr>
          <p:nvPr>
            <p:ph type="ftr" sz="quarter" idx="11"/>
          </p:nvPr>
        </p:nvSpPr>
        <p:spPr/>
        <p:txBody>
          <a:bodyPr/>
          <a:lstStyle/>
          <a:p>
            <a:r>
              <a:rPr lang="en-US" dirty="0"/>
              <a:t>Dr. Wajd Althakfi</a:t>
            </a:r>
          </a:p>
        </p:txBody>
      </p:sp>
      <p:sp>
        <p:nvSpPr>
          <p:cNvPr id="6" name="Slide Number Placeholder 5">
            <a:extLst>
              <a:ext uri="{FF2B5EF4-FFF2-40B4-BE49-F238E27FC236}">
                <a16:creationId xmlns:a16="http://schemas.microsoft.com/office/drawing/2014/main" id="{81C03701-A665-4445-9458-FD631100DE42}"/>
              </a:ext>
            </a:extLst>
          </p:cNvPr>
          <p:cNvSpPr>
            <a:spLocks noGrp="1"/>
          </p:cNvSpPr>
          <p:nvPr>
            <p:ph type="sldNum" sz="quarter" idx="12"/>
          </p:nvPr>
        </p:nvSpPr>
        <p:spPr/>
        <p:txBody>
          <a:bodyPr/>
          <a:lstStyle/>
          <a:p>
            <a:fld id="{1AEBD49D-256D-49CD-932D-340D3D5ECF92}" type="slidenum">
              <a:rPr lang="en-US" smtClean="0"/>
              <a:pPr/>
              <a:t>‹#›</a:t>
            </a:fld>
            <a:endParaRPr lang="en-US" dirty="0"/>
          </a:p>
        </p:txBody>
      </p:sp>
    </p:spTree>
    <p:extLst>
      <p:ext uri="{BB962C8B-B14F-4D97-AF65-F5344CB8AC3E}">
        <p14:creationId xmlns:p14="http://schemas.microsoft.com/office/powerpoint/2010/main" val="2159239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363892-BFB7-0244-8857-2628FF4018D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D6CEB2-92C7-974F-B3E1-04CC7A8F869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A06B50-47BF-8943-8C21-A62073A7F25B}"/>
              </a:ext>
            </a:extLst>
          </p:cNvPr>
          <p:cNvSpPr>
            <a:spLocks noGrp="1"/>
          </p:cNvSpPr>
          <p:nvPr>
            <p:ph type="dt" sz="half" idx="10"/>
          </p:nvPr>
        </p:nvSpPr>
        <p:spPr/>
        <p:txBody>
          <a:bodyPr/>
          <a:lstStyle/>
          <a:p>
            <a:r>
              <a:rPr lang="en-CA" dirty="0"/>
              <a:t>26-01-2021</a:t>
            </a:r>
            <a:endParaRPr lang="en-US" dirty="0"/>
          </a:p>
        </p:txBody>
      </p:sp>
      <p:sp>
        <p:nvSpPr>
          <p:cNvPr id="5" name="Footer Placeholder 4">
            <a:extLst>
              <a:ext uri="{FF2B5EF4-FFF2-40B4-BE49-F238E27FC236}">
                <a16:creationId xmlns:a16="http://schemas.microsoft.com/office/drawing/2014/main" id="{6F6FA8B1-6EBE-3047-96D7-7045F4E73655}"/>
              </a:ext>
            </a:extLst>
          </p:cNvPr>
          <p:cNvSpPr>
            <a:spLocks noGrp="1"/>
          </p:cNvSpPr>
          <p:nvPr>
            <p:ph type="ftr" sz="quarter" idx="11"/>
          </p:nvPr>
        </p:nvSpPr>
        <p:spPr/>
        <p:txBody>
          <a:bodyPr/>
          <a:lstStyle/>
          <a:p>
            <a:r>
              <a:rPr lang="en-US" dirty="0"/>
              <a:t>Dr. Wajd Althakfi</a:t>
            </a:r>
          </a:p>
        </p:txBody>
      </p:sp>
      <p:sp>
        <p:nvSpPr>
          <p:cNvPr id="6" name="Slide Number Placeholder 5">
            <a:extLst>
              <a:ext uri="{FF2B5EF4-FFF2-40B4-BE49-F238E27FC236}">
                <a16:creationId xmlns:a16="http://schemas.microsoft.com/office/drawing/2014/main" id="{28D7FD69-D16A-AF4B-9B2A-859F5D0D6950}"/>
              </a:ext>
            </a:extLst>
          </p:cNvPr>
          <p:cNvSpPr>
            <a:spLocks noGrp="1"/>
          </p:cNvSpPr>
          <p:nvPr>
            <p:ph type="sldNum" sz="quarter" idx="12"/>
          </p:nvPr>
        </p:nvSpPr>
        <p:spPr/>
        <p:txBody>
          <a:bodyPr/>
          <a:lstStyle/>
          <a:p>
            <a:fld id="{1AEBD49D-256D-49CD-932D-340D3D5ECF92}" type="slidenum">
              <a:rPr lang="en-US" smtClean="0"/>
              <a:pPr/>
              <a:t>‹#›</a:t>
            </a:fld>
            <a:endParaRPr lang="en-US" dirty="0"/>
          </a:p>
        </p:txBody>
      </p:sp>
    </p:spTree>
    <p:extLst>
      <p:ext uri="{BB962C8B-B14F-4D97-AF65-F5344CB8AC3E}">
        <p14:creationId xmlns:p14="http://schemas.microsoft.com/office/powerpoint/2010/main" val="1788452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CDAF5-52A5-3044-AD07-EF5CB9B233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8AF872-18C4-E047-8E68-02FC63A80F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C2F29E-C50C-3549-AA85-496C5575B58A}"/>
              </a:ext>
            </a:extLst>
          </p:cNvPr>
          <p:cNvSpPr>
            <a:spLocks noGrp="1"/>
          </p:cNvSpPr>
          <p:nvPr>
            <p:ph type="dt" sz="half" idx="10"/>
          </p:nvPr>
        </p:nvSpPr>
        <p:spPr/>
        <p:txBody>
          <a:bodyPr/>
          <a:lstStyle/>
          <a:p>
            <a:r>
              <a:rPr lang="en-CA" dirty="0"/>
              <a:t>26-01-2021</a:t>
            </a:r>
            <a:endParaRPr lang="en-US" dirty="0"/>
          </a:p>
        </p:txBody>
      </p:sp>
      <p:sp>
        <p:nvSpPr>
          <p:cNvPr id="5" name="Footer Placeholder 4">
            <a:extLst>
              <a:ext uri="{FF2B5EF4-FFF2-40B4-BE49-F238E27FC236}">
                <a16:creationId xmlns:a16="http://schemas.microsoft.com/office/drawing/2014/main" id="{7D687227-08EA-8B4A-B3BF-60D3C8A45F09}"/>
              </a:ext>
            </a:extLst>
          </p:cNvPr>
          <p:cNvSpPr>
            <a:spLocks noGrp="1"/>
          </p:cNvSpPr>
          <p:nvPr>
            <p:ph type="ftr" sz="quarter" idx="11"/>
          </p:nvPr>
        </p:nvSpPr>
        <p:spPr/>
        <p:txBody>
          <a:bodyPr/>
          <a:lstStyle/>
          <a:p>
            <a:r>
              <a:rPr lang="en-US" dirty="0"/>
              <a:t>Dr. Wajd Althakfi</a:t>
            </a:r>
          </a:p>
        </p:txBody>
      </p:sp>
      <p:sp>
        <p:nvSpPr>
          <p:cNvPr id="6" name="Slide Number Placeholder 5">
            <a:extLst>
              <a:ext uri="{FF2B5EF4-FFF2-40B4-BE49-F238E27FC236}">
                <a16:creationId xmlns:a16="http://schemas.microsoft.com/office/drawing/2014/main" id="{213B715A-2F58-FD40-8AC2-AFDF3218C13D}"/>
              </a:ext>
            </a:extLst>
          </p:cNvPr>
          <p:cNvSpPr>
            <a:spLocks noGrp="1"/>
          </p:cNvSpPr>
          <p:nvPr>
            <p:ph type="sldNum" sz="quarter" idx="12"/>
          </p:nvPr>
        </p:nvSpPr>
        <p:spPr/>
        <p:txBody>
          <a:bodyPr/>
          <a:lstStyle/>
          <a:p>
            <a:fld id="{1AEBD49D-256D-49CD-932D-340D3D5ECF92}" type="slidenum">
              <a:rPr lang="en-US" smtClean="0"/>
              <a:pPr/>
              <a:t>‹#›</a:t>
            </a:fld>
            <a:endParaRPr lang="en-US" dirty="0"/>
          </a:p>
        </p:txBody>
      </p:sp>
    </p:spTree>
    <p:extLst>
      <p:ext uri="{BB962C8B-B14F-4D97-AF65-F5344CB8AC3E}">
        <p14:creationId xmlns:p14="http://schemas.microsoft.com/office/powerpoint/2010/main" val="3234332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21F87-6B74-F540-8124-1C9BF6B72300}"/>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6B5F9F5-F08A-9140-889B-E4D90F32FD8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301455-1E5E-E24A-95AB-07C93F9F5884}"/>
              </a:ext>
            </a:extLst>
          </p:cNvPr>
          <p:cNvSpPr>
            <a:spLocks noGrp="1"/>
          </p:cNvSpPr>
          <p:nvPr>
            <p:ph type="dt" sz="half" idx="10"/>
          </p:nvPr>
        </p:nvSpPr>
        <p:spPr/>
        <p:txBody>
          <a:bodyPr/>
          <a:lstStyle/>
          <a:p>
            <a:r>
              <a:rPr lang="en-CA" dirty="0"/>
              <a:t>26-01-2021</a:t>
            </a:r>
            <a:endParaRPr lang="en-US" dirty="0"/>
          </a:p>
        </p:txBody>
      </p:sp>
      <p:sp>
        <p:nvSpPr>
          <p:cNvPr id="5" name="Footer Placeholder 4">
            <a:extLst>
              <a:ext uri="{FF2B5EF4-FFF2-40B4-BE49-F238E27FC236}">
                <a16:creationId xmlns:a16="http://schemas.microsoft.com/office/drawing/2014/main" id="{EA88A47A-A13E-344F-A0B5-2C75127F9A70}"/>
              </a:ext>
            </a:extLst>
          </p:cNvPr>
          <p:cNvSpPr>
            <a:spLocks noGrp="1"/>
          </p:cNvSpPr>
          <p:nvPr>
            <p:ph type="ftr" sz="quarter" idx="11"/>
          </p:nvPr>
        </p:nvSpPr>
        <p:spPr/>
        <p:txBody>
          <a:bodyPr/>
          <a:lstStyle/>
          <a:p>
            <a:r>
              <a:rPr lang="en-US" dirty="0"/>
              <a:t>Dr. Wajd Althakfi</a:t>
            </a:r>
          </a:p>
        </p:txBody>
      </p:sp>
      <p:sp>
        <p:nvSpPr>
          <p:cNvPr id="6" name="Slide Number Placeholder 5">
            <a:extLst>
              <a:ext uri="{FF2B5EF4-FFF2-40B4-BE49-F238E27FC236}">
                <a16:creationId xmlns:a16="http://schemas.microsoft.com/office/drawing/2014/main" id="{3F9D6957-4F73-0C47-86A5-F5BE3DED8E98}"/>
              </a:ext>
            </a:extLst>
          </p:cNvPr>
          <p:cNvSpPr>
            <a:spLocks noGrp="1"/>
          </p:cNvSpPr>
          <p:nvPr>
            <p:ph type="sldNum" sz="quarter" idx="12"/>
          </p:nvPr>
        </p:nvSpPr>
        <p:spPr/>
        <p:txBody>
          <a:bodyPr/>
          <a:lstStyle/>
          <a:p>
            <a:fld id="{1AEBD49D-256D-49CD-932D-340D3D5ECF92}" type="slidenum">
              <a:rPr lang="en-US" smtClean="0"/>
              <a:pPr/>
              <a:t>‹#›</a:t>
            </a:fld>
            <a:endParaRPr lang="en-US" dirty="0"/>
          </a:p>
        </p:txBody>
      </p:sp>
    </p:spTree>
    <p:extLst>
      <p:ext uri="{BB962C8B-B14F-4D97-AF65-F5344CB8AC3E}">
        <p14:creationId xmlns:p14="http://schemas.microsoft.com/office/powerpoint/2010/main" val="984034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C0640-49BB-A844-9E24-C245E273A1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771E37-6E05-9444-B2D6-E5D3748EAA5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BD65AB-59A5-3E48-B2E5-29EFAE529D9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322B19-37F7-DE45-8263-6A72392CFCC9}"/>
              </a:ext>
            </a:extLst>
          </p:cNvPr>
          <p:cNvSpPr>
            <a:spLocks noGrp="1"/>
          </p:cNvSpPr>
          <p:nvPr>
            <p:ph type="dt" sz="half" idx="10"/>
          </p:nvPr>
        </p:nvSpPr>
        <p:spPr/>
        <p:txBody>
          <a:bodyPr/>
          <a:lstStyle/>
          <a:p>
            <a:r>
              <a:rPr lang="en-CA" dirty="0"/>
              <a:t>26-01-2021</a:t>
            </a:r>
            <a:endParaRPr lang="en-US" dirty="0"/>
          </a:p>
        </p:txBody>
      </p:sp>
      <p:sp>
        <p:nvSpPr>
          <p:cNvPr id="6" name="Footer Placeholder 5">
            <a:extLst>
              <a:ext uri="{FF2B5EF4-FFF2-40B4-BE49-F238E27FC236}">
                <a16:creationId xmlns:a16="http://schemas.microsoft.com/office/drawing/2014/main" id="{525931EC-D477-4749-B347-EE54BA6473C0}"/>
              </a:ext>
            </a:extLst>
          </p:cNvPr>
          <p:cNvSpPr>
            <a:spLocks noGrp="1"/>
          </p:cNvSpPr>
          <p:nvPr>
            <p:ph type="ftr" sz="quarter" idx="11"/>
          </p:nvPr>
        </p:nvSpPr>
        <p:spPr/>
        <p:txBody>
          <a:bodyPr/>
          <a:lstStyle/>
          <a:p>
            <a:r>
              <a:rPr lang="en-US" dirty="0"/>
              <a:t>Dr. Wajd Althakfi</a:t>
            </a:r>
          </a:p>
        </p:txBody>
      </p:sp>
      <p:sp>
        <p:nvSpPr>
          <p:cNvPr id="7" name="Slide Number Placeholder 6">
            <a:extLst>
              <a:ext uri="{FF2B5EF4-FFF2-40B4-BE49-F238E27FC236}">
                <a16:creationId xmlns:a16="http://schemas.microsoft.com/office/drawing/2014/main" id="{F4477D90-66AF-1F42-9DDC-7B406D51EF81}"/>
              </a:ext>
            </a:extLst>
          </p:cNvPr>
          <p:cNvSpPr>
            <a:spLocks noGrp="1"/>
          </p:cNvSpPr>
          <p:nvPr>
            <p:ph type="sldNum" sz="quarter" idx="12"/>
          </p:nvPr>
        </p:nvSpPr>
        <p:spPr/>
        <p:txBody>
          <a:bodyPr/>
          <a:lstStyle/>
          <a:p>
            <a:fld id="{1AEBD49D-256D-49CD-932D-340D3D5ECF92}" type="slidenum">
              <a:rPr lang="en-US" smtClean="0"/>
              <a:pPr/>
              <a:t>‹#›</a:t>
            </a:fld>
            <a:endParaRPr lang="en-US" dirty="0"/>
          </a:p>
        </p:txBody>
      </p:sp>
    </p:spTree>
    <p:extLst>
      <p:ext uri="{BB962C8B-B14F-4D97-AF65-F5344CB8AC3E}">
        <p14:creationId xmlns:p14="http://schemas.microsoft.com/office/powerpoint/2010/main" val="3136351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4FCCC-B719-2945-B157-A5651912271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F50669-7B25-A047-B886-A09F2F42365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2B073C6-35B1-5644-9597-88BEE60D9249}"/>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FB644F-85D4-D945-AC81-1DB43A22B9C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CC6C616-416B-FC41-9CD3-0B170B44E22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E446C6-2351-7148-915C-64F69013B144}"/>
              </a:ext>
            </a:extLst>
          </p:cNvPr>
          <p:cNvSpPr>
            <a:spLocks noGrp="1"/>
          </p:cNvSpPr>
          <p:nvPr>
            <p:ph type="dt" sz="half" idx="10"/>
          </p:nvPr>
        </p:nvSpPr>
        <p:spPr/>
        <p:txBody>
          <a:bodyPr/>
          <a:lstStyle/>
          <a:p>
            <a:r>
              <a:rPr lang="en-CA" dirty="0"/>
              <a:t>26-01-2021</a:t>
            </a:r>
            <a:endParaRPr lang="en-US" dirty="0"/>
          </a:p>
        </p:txBody>
      </p:sp>
      <p:sp>
        <p:nvSpPr>
          <p:cNvPr id="8" name="Footer Placeholder 7">
            <a:extLst>
              <a:ext uri="{FF2B5EF4-FFF2-40B4-BE49-F238E27FC236}">
                <a16:creationId xmlns:a16="http://schemas.microsoft.com/office/drawing/2014/main" id="{A25FD5FD-F53F-134B-BD45-FB771FA23558}"/>
              </a:ext>
            </a:extLst>
          </p:cNvPr>
          <p:cNvSpPr>
            <a:spLocks noGrp="1"/>
          </p:cNvSpPr>
          <p:nvPr>
            <p:ph type="ftr" sz="quarter" idx="11"/>
          </p:nvPr>
        </p:nvSpPr>
        <p:spPr/>
        <p:txBody>
          <a:bodyPr/>
          <a:lstStyle/>
          <a:p>
            <a:r>
              <a:rPr lang="en-US" dirty="0"/>
              <a:t>Dr. Wajd Althakfi</a:t>
            </a:r>
          </a:p>
        </p:txBody>
      </p:sp>
      <p:sp>
        <p:nvSpPr>
          <p:cNvPr id="9" name="Slide Number Placeholder 8">
            <a:extLst>
              <a:ext uri="{FF2B5EF4-FFF2-40B4-BE49-F238E27FC236}">
                <a16:creationId xmlns:a16="http://schemas.microsoft.com/office/drawing/2014/main" id="{817E0744-8A31-0149-A2CA-9003E4E1C8E5}"/>
              </a:ext>
            </a:extLst>
          </p:cNvPr>
          <p:cNvSpPr>
            <a:spLocks noGrp="1"/>
          </p:cNvSpPr>
          <p:nvPr>
            <p:ph type="sldNum" sz="quarter" idx="12"/>
          </p:nvPr>
        </p:nvSpPr>
        <p:spPr/>
        <p:txBody>
          <a:bodyPr/>
          <a:lstStyle/>
          <a:p>
            <a:fld id="{1AEBD49D-256D-49CD-932D-340D3D5ECF92}" type="slidenum">
              <a:rPr lang="en-US" smtClean="0"/>
              <a:pPr/>
              <a:t>‹#›</a:t>
            </a:fld>
            <a:endParaRPr lang="en-US" dirty="0"/>
          </a:p>
        </p:txBody>
      </p:sp>
    </p:spTree>
    <p:extLst>
      <p:ext uri="{BB962C8B-B14F-4D97-AF65-F5344CB8AC3E}">
        <p14:creationId xmlns:p14="http://schemas.microsoft.com/office/powerpoint/2010/main" val="1978458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D6D02-AB0F-1A43-992F-74962DF707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1EE9BF-2E6F-944E-A544-A1E93D4E7A16}"/>
              </a:ext>
            </a:extLst>
          </p:cNvPr>
          <p:cNvSpPr>
            <a:spLocks noGrp="1"/>
          </p:cNvSpPr>
          <p:nvPr>
            <p:ph type="dt" sz="half" idx="10"/>
          </p:nvPr>
        </p:nvSpPr>
        <p:spPr/>
        <p:txBody>
          <a:bodyPr/>
          <a:lstStyle/>
          <a:p>
            <a:r>
              <a:rPr lang="en-CA" dirty="0"/>
              <a:t>26-01-2021</a:t>
            </a:r>
            <a:endParaRPr lang="en-US" dirty="0"/>
          </a:p>
        </p:txBody>
      </p:sp>
      <p:sp>
        <p:nvSpPr>
          <p:cNvPr id="4" name="Footer Placeholder 3">
            <a:extLst>
              <a:ext uri="{FF2B5EF4-FFF2-40B4-BE49-F238E27FC236}">
                <a16:creationId xmlns:a16="http://schemas.microsoft.com/office/drawing/2014/main" id="{6A08C0CF-CFD8-C645-BEEF-C276A93BB4B5}"/>
              </a:ext>
            </a:extLst>
          </p:cNvPr>
          <p:cNvSpPr>
            <a:spLocks noGrp="1"/>
          </p:cNvSpPr>
          <p:nvPr>
            <p:ph type="ftr" sz="quarter" idx="11"/>
          </p:nvPr>
        </p:nvSpPr>
        <p:spPr/>
        <p:txBody>
          <a:bodyPr/>
          <a:lstStyle/>
          <a:p>
            <a:r>
              <a:rPr lang="en-US" dirty="0"/>
              <a:t>Dr. Wajd Althakfi</a:t>
            </a:r>
          </a:p>
        </p:txBody>
      </p:sp>
      <p:sp>
        <p:nvSpPr>
          <p:cNvPr id="5" name="Slide Number Placeholder 4">
            <a:extLst>
              <a:ext uri="{FF2B5EF4-FFF2-40B4-BE49-F238E27FC236}">
                <a16:creationId xmlns:a16="http://schemas.microsoft.com/office/drawing/2014/main" id="{B5B334AE-D62B-F040-A287-BC72351350A9}"/>
              </a:ext>
            </a:extLst>
          </p:cNvPr>
          <p:cNvSpPr>
            <a:spLocks noGrp="1"/>
          </p:cNvSpPr>
          <p:nvPr>
            <p:ph type="sldNum" sz="quarter" idx="12"/>
          </p:nvPr>
        </p:nvSpPr>
        <p:spPr/>
        <p:txBody>
          <a:bodyPr/>
          <a:lstStyle/>
          <a:p>
            <a:fld id="{1AEBD49D-256D-49CD-932D-340D3D5ECF92}" type="slidenum">
              <a:rPr lang="en-US" smtClean="0"/>
              <a:pPr/>
              <a:t>‹#›</a:t>
            </a:fld>
            <a:endParaRPr lang="en-US" dirty="0"/>
          </a:p>
        </p:txBody>
      </p:sp>
    </p:spTree>
    <p:extLst>
      <p:ext uri="{BB962C8B-B14F-4D97-AF65-F5344CB8AC3E}">
        <p14:creationId xmlns:p14="http://schemas.microsoft.com/office/powerpoint/2010/main" val="757896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DE569D-3EEE-AA42-BCE1-66A322ABFC53}"/>
              </a:ext>
            </a:extLst>
          </p:cNvPr>
          <p:cNvSpPr>
            <a:spLocks noGrp="1"/>
          </p:cNvSpPr>
          <p:nvPr>
            <p:ph type="dt" sz="half" idx="10"/>
          </p:nvPr>
        </p:nvSpPr>
        <p:spPr/>
        <p:txBody>
          <a:bodyPr/>
          <a:lstStyle/>
          <a:p>
            <a:r>
              <a:rPr lang="en-CA" dirty="0"/>
              <a:t>26-01-2021</a:t>
            </a:r>
            <a:endParaRPr lang="en-US" dirty="0"/>
          </a:p>
        </p:txBody>
      </p:sp>
      <p:sp>
        <p:nvSpPr>
          <p:cNvPr id="3" name="Footer Placeholder 2">
            <a:extLst>
              <a:ext uri="{FF2B5EF4-FFF2-40B4-BE49-F238E27FC236}">
                <a16:creationId xmlns:a16="http://schemas.microsoft.com/office/drawing/2014/main" id="{DDE4C477-250E-DD44-B7E7-763149C434F7}"/>
              </a:ext>
            </a:extLst>
          </p:cNvPr>
          <p:cNvSpPr>
            <a:spLocks noGrp="1"/>
          </p:cNvSpPr>
          <p:nvPr>
            <p:ph type="ftr" sz="quarter" idx="11"/>
          </p:nvPr>
        </p:nvSpPr>
        <p:spPr/>
        <p:txBody>
          <a:bodyPr/>
          <a:lstStyle/>
          <a:p>
            <a:r>
              <a:rPr lang="en-US" dirty="0"/>
              <a:t>Dr. Wajd Althakfi</a:t>
            </a:r>
          </a:p>
        </p:txBody>
      </p:sp>
      <p:sp>
        <p:nvSpPr>
          <p:cNvPr id="4" name="Slide Number Placeholder 3">
            <a:extLst>
              <a:ext uri="{FF2B5EF4-FFF2-40B4-BE49-F238E27FC236}">
                <a16:creationId xmlns:a16="http://schemas.microsoft.com/office/drawing/2014/main" id="{13050AD4-91A5-C849-A2AA-5B1E7724DE55}"/>
              </a:ext>
            </a:extLst>
          </p:cNvPr>
          <p:cNvSpPr>
            <a:spLocks noGrp="1"/>
          </p:cNvSpPr>
          <p:nvPr>
            <p:ph type="sldNum" sz="quarter" idx="12"/>
          </p:nvPr>
        </p:nvSpPr>
        <p:spPr/>
        <p:txBody>
          <a:bodyPr/>
          <a:lstStyle/>
          <a:p>
            <a:fld id="{1AEBD49D-256D-49CD-932D-340D3D5ECF92}" type="slidenum">
              <a:rPr lang="en-US" smtClean="0"/>
              <a:pPr/>
              <a:t>‹#›</a:t>
            </a:fld>
            <a:endParaRPr lang="en-US" dirty="0"/>
          </a:p>
        </p:txBody>
      </p:sp>
    </p:spTree>
    <p:extLst>
      <p:ext uri="{BB962C8B-B14F-4D97-AF65-F5344CB8AC3E}">
        <p14:creationId xmlns:p14="http://schemas.microsoft.com/office/powerpoint/2010/main" val="2417095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B2DB9-D0AA-D640-93BB-FA4AD93BD35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9AEA07B-0135-DB4C-ABA1-1D895D1DA2F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88A559-9B38-BB40-9296-ED757248F15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ADF9178-2C3A-0C43-91BE-3E17CD74C21B}"/>
              </a:ext>
            </a:extLst>
          </p:cNvPr>
          <p:cNvSpPr>
            <a:spLocks noGrp="1"/>
          </p:cNvSpPr>
          <p:nvPr>
            <p:ph type="dt" sz="half" idx="10"/>
          </p:nvPr>
        </p:nvSpPr>
        <p:spPr/>
        <p:txBody>
          <a:bodyPr/>
          <a:lstStyle/>
          <a:p>
            <a:r>
              <a:rPr lang="en-CA" dirty="0"/>
              <a:t>26-01-2021</a:t>
            </a:r>
            <a:endParaRPr lang="en-US" dirty="0"/>
          </a:p>
        </p:txBody>
      </p:sp>
      <p:sp>
        <p:nvSpPr>
          <p:cNvPr id="6" name="Footer Placeholder 5">
            <a:extLst>
              <a:ext uri="{FF2B5EF4-FFF2-40B4-BE49-F238E27FC236}">
                <a16:creationId xmlns:a16="http://schemas.microsoft.com/office/drawing/2014/main" id="{F78FA1AA-55CC-5A48-A3B6-02EEF0A01F7E}"/>
              </a:ext>
            </a:extLst>
          </p:cNvPr>
          <p:cNvSpPr>
            <a:spLocks noGrp="1"/>
          </p:cNvSpPr>
          <p:nvPr>
            <p:ph type="ftr" sz="quarter" idx="11"/>
          </p:nvPr>
        </p:nvSpPr>
        <p:spPr/>
        <p:txBody>
          <a:bodyPr/>
          <a:lstStyle/>
          <a:p>
            <a:r>
              <a:rPr lang="en-US" dirty="0"/>
              <a:t>Dr. Wajd Althakfi</a:t>
            </a:r>
          </a:p>
        </p:txBody>
      </p:sp>
      <p:sp>
        <p:nvSpPr>
          <p:cNvPr id="7" name="Slide Number Placeholder 6">
            <a:extLst>
              <a:ext uri="{FF2B5EF4-FFF2-40B4-BE49-F238E27FC236}">
                <a16:creationId xmlns:a16="http://schemas.microsoft.com/office/drawing/2014/main" id="{9CE56BF1-8E10-3E4E-8668-0EA7F38A600F}"/>
              </a:ext>
            </a:extLst>
          </p:cNvPr>
          <p:cNvSpPr>
            <a:spLocks noGrp="1"/>
          </p:cNvSpPr>
          <p:nvPr>
            <p:ph type="sldNum" sz="quarter" idx="12"/>
          </p:nvPr>
        </p:nvSpPr>
        <p:spPr/>
        <p:txBody>
          <a:bodyPr/>
          <a:lstStyle/>
          <a:p>
            <a:fld id="{1AEBD49D-256D-49CD-932D-340D3D5ECF92}" type="slidenum">
              <a:rPr lang="en-US" smtClean="0"/>
              <a:pPr/>
              <a:t>‹#›</a:t>
            </a:fld>
            <a:endParaRPr lang="en-US" dirty="0"/>
          </a:p>
        </p:txBody>
      </p:sp>
    </p:spTree>
    <p:extLst>
      <p:ext uri="{BB962C8B-B14F-4D97-AF65-F5344CB8AC3E}">
        <p14:creationId xmlns:p14="http://schemas.microsoft.com/office/powerpoint/2010/main" val="3351403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E524D-AA67-3F4D-8F0C-3ACE098775C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5E5F0E0-2E33-474B-B80B-3AA41210858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E8D74CB3-4600-2F44-84D4-540E0D23C6F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23E360A-7163-AD43-9733-681578640159}"/>
              </a:ext>
            </a:extLst>
          </p:cNvPr>
          <p:cNvSpPr>
            <a:spLocks noGrp="1"/>
          </p:cNvSpPr>
          <p:nvPr>
            <p:ph type="dt" sz="half" idx="10"/>
          </p:nvPr>
        </p:nvSpPr>
        <p:spPr/>
        <p:txBody>
          <a:bodyPr/>
          <a:lstStyle/>
          <a:p>
            <a:r>
              <a:rPr lang="en-CA" dirty="0"/>
              <a:t>26-01-2021</a:t>
            </a:r>
            <a:endParaRPr lang="en-US" dirty="0"/>
          </a:p>
        </p:txBody>
      </p:sp>
      <p:sp>
        <p:nvSpPr>
          <p:cNvPr id="6" name="Footer Placeholder 5">
            <a:extLst>
              <a:ext uri="{FF2B5EF4-FFF2-40B4-BE49-F238E27FC236}">
                <a16:creationId xmlns:a16="http://schemas.microsoft.com/office/drawing/2014/main" id="{F877DA84-6612-9444-938E-88AF78F1A3EF}"/>
              </a:ext>
            </a:extLst>
          </p:cNvPr>
          <p:cNvSpPr>
            <a:spLocks noGrp="1"/>
          </p:cNvSpPr>
          <p:nvPr>
            <p:ph type="ftr" sz="quarter" idx="11"/>
          </p:nvPr>
        </p:nvSpPr>
        <p:spPr/>
        <p:txBody>
          <a:bodyPr/>
          <a:lstStyle/>
          <a:p>
            <a:r>
              <a:rPr lang="en-US" dirty="0"/>
              <a:t>Dr. Wajd Althakfi</a:t>
            </a:r>
          </a:p>
        </p:txBody>
      </p:sp>
      <p:sp>
        <p:nvSpPr>
          <p:cNvPr id="7" name="Slide Number Placeholder 6">
            <a:extLst>
              <a:ext uri="{FF2B5EF4-FFF2-40B4-BE49-F238E27FC236}">
                <a16:creationId xmlns:a16="http://schemas.microsoft.com/office/drawing/2014/main" id="{B8F799BA-587C-6D4E-903F-280B222455C7}"/>
              </a:ext>
            </a:extLst>
          </p:cNvPr>
          <p:cNvSpPr>
            <a:spLocks noGrp="1"/>
          </p:cNvSpPr>
          <p:nvPr>
            <p:ph type="sldNum" sz="quarter" idx="12"/>
          </p:nvPr>
        </p:nvSpPr>
        <p:spPr/>
        <p:txBody>
          <a:bodyPr/>
          <a:lstStyle/>
          <a:p>
            <a:fld id="{1AEBD49D-256D-49CD-932D-340D3D5ECF92}" type="slidenum">
              <a:rPr lang="en-US" smtClean="0"/>
              <a:pPr/>
              <a:t>‹#›</a:t>
            </a:fld>
            <a:endParaRPr lang="en-US" dirty="0"/>
          </a:p>
        </p:txBody>
      </p:sp>
    </p:spTree>
    <p:extLst>
      <p:ext uri="{BB962C8B-B14F-4D97-AF65-F5344CB8AC3E}">
        <p14:creationId xmlns:p14="http://schemas.microsoft.com/office/powerpoint/2010/main" val="3522187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E9329A-6180-8C4F-94F2-69E4A9AD0D0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654138-1042-3A4C-A216-C62A52F045D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1B40C5-C4F9-6E4D-8B88-167BAA7AC4F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CA" dirty="0"/>
              <a:t>26-01-2021</a:t>
            </a:r>
            <a:endParaRPr lang="en-US" dirty="0"/>
          </a:p>
        </p:txBody>
      </p:sp>
      <p:sp>
        <p:nvSpPr>
          <p:cNvPr id="5" name="Footer Placeholder 4">
            <a:extLst>
              <a:ext uri="{FF2B5EF4-FFF2-40B4-BE49-F238E27FC236}">
                <a16:creationId xmlns:a16="http://schemas.microsoft.com/office/drawing/2014/main" id="{D4109705-ADE3-D242-B357-37371F7D1A8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Dr. Wajd Althakfi</a:t>
            </a:r>
          </a:p>
        </p:txBody>
      </p:sp>
      <p:sp>
        <p:nvSpPr>
          <p:cNvPr id="6" name="Slide Number Placeholder 5">
            <a:extLst>
              <a:ext uri="{FF2B5EF4-FFF2-40B4-BE49-F238E27FC236}">
                <a16:creationId xmlns:a16="http://schemas.microsoft.com/office/drawing/2014/main" id="{B8A856D9-5A6C-D24A-B0FB-F7112C1A633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AEBD49D-256D-49CD-932D-340D3D5ECF92}" type="slidenum">
              <a:rPr lang="en-US" smtClean="0"/>
              <a:pPr/>
              <a:t>‹#›</a:t>
            </a:fld>
            <a:endParaRPr lang="en-US" dirty="0"/>
          </a:p>
        </p:txBody>
      </p:sp>
    </p:spTree>
    <p:extLst>
      <p:ext uri="{BB962C8B-B14F-4D97-AF65-F5344CB8AC3E}">
        <p14:creationId xmlns:p14="http://schemas.microsoft.com/office/powerpoint/2010/main" val="2239528834"/>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file:////upload.wikimedia.org/wikipedia/commons/9/90/Gallbladder_cholesterolosis_micro.jpg"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30936" y="932961"/>
            <a:ext cx="3665763" cy="1777419"/>
          </a:xfrm>
        </p:spPr>
        <p:txBody>
          <a:bodyPr vert="horz" lIns="91440" tIns="45720" rIns="91440" bIns="45720" rtlCol="0" anchor="b">
            <a:normAutofit/>
          </a:bodyPr>
          <a:lstStyle/>
          <a:p>
            <a:pPr defTabSz="914400"/>
            <a:r>
              <a:rPr lang="en-US" sz="3000" b="1" i="1" dirty="0">
                <a:effectLst>
                  <a:outerShdw blurRad="38100" dist="38100" dir="2700000" algn="tl">
                    <a:srgbClr val="000000">
                      <a:alpha val="43137"/>
                    </a:srgbClr>
                  </a:outerShdw>
                </a:effectLst>
              </a:rPr>
              <a:t>GIT BLOCK</a:t>
            </a:r>
            <a:br>
              <a:rPr lang="en-US" sz="3000" b="1" i="1" dirty="0"/>
            </a:br>
            <a:br>
              <a:rPr lang="en-US" sz="3000" b="1" i="1" dirty="0"/>
            </a:br>
            <a:r>
              <a:rPr lang="en-US" sz="3000" b="1" i="1" dirty="0">
                <a:effectLst>
                  <a:outerShdw blurRad="38100" dist="38100" dir="2700000" algn="tl">
                    <a:srgbClr val="000000">
                      <a:alpha val="43137"/>
                    </a:srgbClr>
                  </a:outerShdw>
                </a:effectLst>
              </a:rPr>
              <a:t> PATHOLOGY  PRACTICAL</a:t>
            </a:r>
          </a:p>
        </p:txBody>
      </p:sp>
      <p:sp>
        <p:nvSpPr>
          <p:cNvPr id="9" name="TextBox 8"/>
          <p:cNvSpPr txBox="1"/>
          <p:nvPr/>
        </p:nvSpPr>
        <p:spPr>
          <a:xfrm>
            <a:off x="630936" y="2894530"/>
            <a:ext cx="3665763" cy="3209544"/>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90000"/>
              </a:lnSpc>
              <a:spcAft>
                <a:spcPts val="600"/>
              </a:spcAft>
            </a:pPr>
            <a:r>
              <a:rPr lang="en-US" sz="1700" dirty="0"/>
              <a:t>Dr. Wajd Althakfi, MD</a:t>
            </a:r>
          </a:p>
          <a:p>
            <a:pPr lvl="0" algn="ctr">
              <a:lnSpc>
                <a:spcPct val="90000"/>
              </a:lnSpc>
              <a:spcAft>
                <a:spcPts val="600"/>
              </a:spcAft>
            </a:pPr>
            <a:r>
              <a:rPr lang="en-US" sz="1700" dirty="0"/>
              <a:t>Consultant Histopathology</a:t>
            </a:r>
          </a:p>
          <a:p>
            <a:pPr lvl="0" algn="ctr">
              <a:lnSpc>
                <a:spcPct val="90000"/>
              </a:lnSpc>
              <a:spcAft>
                <a:spcPts val="600"/>
              </a:spcAft>
            </a:pPr>
            <a:r>
              <a:rPr lang="en-US" sz="1700" dirty="0"/>
              <a:t>KSU-KKUH</a:t>
            </a:r>
          </a:p>
        </p:txBody>
      </p:sp>
      <p:cxnSp>
        <p:nvCxnSpPr>
          <p:cNvPr id="1029" name="Straight Connector 72">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894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Digestive Organs Medicine Hepatobiliary Surgery Diseases Digestive Organs">
            <a:extLst>
              <a:ext uri="{FF2B5EF4-FFF2-40B4-BE49-F238E27FC236}">
                <a16:creationId xmlns:a16="http://schemas.microsoft.com/office/drawing/2014/main" id="{E82196DC-C645-114F-A66D-778C7E69E2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773" r="32449" b="-2"/>
          <a:stretch/>
        </p:blipFill>
        <p:spPr bwMode="auto">
          <a:xfrm>
            <a:off x="5061858" y="573678"/>
            <a:ext cx="3827405" cy="5710645"/>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36EF88A8-9867-8F41-AC8C-A38377754D6F}"/>
              </a:ext>
            </a:extLst>
          </p:cNvPr>
          <p:cNvSpPr>
            <a:spLocks noGrp="1"/>
          </p:cNvSpPr>
          <p:nvPr>
            <p:ph type="dt" sz="half" idx="10"/>
          </p:nvPr>
        </p:nvSpPr>
        <p:spPr/>
        <p:txBody>
          <a:bodyPr/>
          <a:lstStyle/>
          <a:p>
            <a:r>
              <a:rPr lang="en-CA" dirty="0"/>
              <a:t>26-01-2021</a:t>
            </a:r>
            <a:endParaRPr lang="en-US" dirty="0"/>
          </a:p>
        </p:txBody>
      </p:sp>
      <p:sp>
        <p:nvSpPr>
          <p:cNvPr id="4" name="Footer Placeholder 3">
            <a:extLst>
              <a:ext uri="{FF2B5EF4-FFF2-40B4-BE49-F238E27FC236}">
                <a16:creationId xmlns:a16="http://schemas.microsoft.com/office/drawing/2014/main" id="{A51963B3-7F3D-0747-98A1-49E3C441A89E}"/>
              </a:ext>
            </a:extLst>
          </p:cNvPr>
          <p:cNvSpPr>
            <a:spLocks noGrp="1"/>
          </p:cNvSpPr>
          <p:nvPr>
            <p:ph type="ftr" sz="quarter" idx="11"/>
          </p:nvPr>
        </p:nvSpPr>
        <p:spPr/>
        <p:txBody>
          <a:bodyPr/>
          <a:lstStyle/>
          <a:p>
            <a:r>
              <a:rPr lang="en-US" dirty="0"/>
              <a:t>Dr. Wajd Althakfi</a:t>
            </a:r>
          </a:p>
        </p:txBody>
      </p:sp>
      <p:sp>
        <p:nvSpPr>
          <p:cNvPr id="5" name="Slide Number Placeholder 4">
            <a:extLst>
              <a:ext uri="{FF2B5EF4-FFF2-40B4-BE49-F238E27FC236}">
                <a16:creationId xmlns:a16="http://schemas.microsoft.com/office/drawing/2014/main" id="{B34653E1-7207-AD4F-8277-DDF129806BA3}"/>
              </a:ext>
            </a:extLst>
          </p:cNvPr>
          <p:cNvSpPr>
            <a:spLocks noGrp="1"/>
          </p:cNvSpPr>
          <p:nvPr>
            <p:ph type="sldNum" sz="quarter" idx="12"/>
          </p:nvPr>
        </p:nvSpPr>
        <p:spPr/>
        <p:txBody>
          <a:bodyPr/>
          <a:lstStyle/>
          <a:p>
            <a:fld id="{1AEBD49D-256D-49CD-932D-340D3D5ECF92}" type="slidenum">
              <a:rPr lang="en-US" smtClean="0"/>
              <a:pPr/>
              <a:t>1</a:t>
            </a:fld>
            <a:endParaRPr lang="en-US" dirty="0"/>
          </a:p>
        </p:txBody>
      </p:sp>
    </p:spTree>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911DBBF1-3229-4BD9-B3D1-B4CA571E74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843625"/>
            <a:ext cx="9141618"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5BC87C3E-1040-4EE4-9BDB-9537F7A1B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968282"/>
            <a:ext cx="9141618" cy="4946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ctrTitle"/>
          </p:nvPr>
        </p:nvSpPr>
        <p:spPr>
          <a:xfrm>
            <a:off x="596503" y="1566473"/>
            <a:ext cx="7950994" cy="2166723"/>
          </a:xfrm>
        </p:spPr>
        <p:txBody>
          <a:bodyPr>
            <a:normAutofit/>
          </a:bodyPr>
          <a:lstStyle/>
          <a:p>
            <a:r>
              <a:rPr lang="en-US" sz="5700" b="1" i="1" dirty="0">
                <a:solidFill>
                  <a:srgbClr val="660066"/>
                </a:solidFill>
                <a:effectLst>
                  <a:outerShdw blurRad="38100" dist="38100" dir="2700000" algn="tl">
                    <a:srgbClr val="000000">
                      <a:alpha val="43137"/>
                    </a:srgbClr>
                  </a:outerShdw>
                </a:effectLst>
              </a:rPr>
              <a:t>Chronic VIRAL hepatitis </a:t>
            </a:r>
            <a:br>
              <a:rPr lang="en-US" sz="5700" b="1" i="1" dirty="0">
                <a:solidFill>
                  <a:srgbClr val="660066"/>
                </a:solidFill>
                <a:effectLst>
                  <a:outerShdw blurRad="38100" dist="38100" dir="2700000" algn="tl">
                    <a:srgbClr val="000000">
                      <a:alpha val="43137"/>
                    </a:srgbClr>
                  </a:outerShdw>
                </a:effectLst>
              </a:rPr>
            </a:br>
            <a:r>
              <a:rPr lang="en-US" sz="5700" b="1" i="1" dirty="0">
                <a:solidFill>
                  <a:srgbClr val="660066"/>
                </a:solidFill>
                <a:effectLst>
                  <a:outerShdw blurRad="38100" dist="38100" dir="2700000" algn="tl">
                    <a:srgbClr val="000000">
                      <a:alpha val="43137"/>
                    </a:srgbClr>
                  </a:outerShdw>
                </a:effectLst>
              </a:rPr>
              <a:t>(HBV &amp; HCV)</a:t>
            </a:r>
          </a:p>
        </p:txBody>
      </p:sp>
      <p:cxnSp>
        <p:nvCxnSpPr>
          <p:cNvPr id="18" name="Straight Connector 17">
            <a:extLst>
              <a:ext uri="{FF2B5EF4-FFF2-40B4-BE49-F238E27FC236}">
                <a16:creationId xmlns:a16="http://schemas.microsoft.com/office/drawing/2014/main" id="{42CDBECE-872A-4C73-9DC1-BB4E805E2C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3894594"/>
            <a:ext cx="2057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5CD5A0B-CDD7-427C-AA42-2EECFDFA18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028863"/>
            <a:ext cx="9141618"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68FB5A29-880D-8E4E-A561-061B1E065D1D}"/>
              </a:ext>
            </a:extLst>
          </p:cNvPr>
          <p:cNvSpPr>
            <a:spLocks noGrp="1"/>
          </p:cNvSpPr>
          <p:nvPr>
            <p:ph type="dt" sz="half" idx="10"/>
          </p:nvPr>
        </p:nvSpPr>
        <p:spPr>
          <a:xfrm>
            <a:off x="628650" y="6159710"/>
            <a:ext cx="2057400" cy="365125"/>
          </a:xfrm>
        </p:spPr>
        <p:txBody>
          <a:bodyPr>
            <a:normAutofit/>
          </a:bodyPr>
          <a:lstStyle/>
          <a:p>
            <a:pPr>
              <a:spcAft>
                <a:spcPts val="600"/>
              </a:spcAft>
            </a:pPr>
            <a:r>
              <a:rPr lang="en-CA" sz="1000" dirty="0">
                <a:solidFill>
                  <a:schemeClr val="bg1"/>
                </a:solidFill>
              </a:rPr>
              <a:t>26-01-2021</a:t>
            </a:r>
            <a:endParaRPr lang="en-US" sz="1000" dirty="0">
              <a:solidFill>
                <a:schemeClr val="bg1"/>
              </a:solidFill>
            </a:endParaRPr>
          </a:p>
        </p:txBody>
      </p:sp>
      <p:sp>
        <p:nvSpPr>
          <p:cNvPr id="6" name="Footer Placeholder 5">
            <a:extLst>
              <a:ext uri="{FF2B5EF4-FFF2-40B4-BE49-F238E27FC236}">
                <a16:creationId xmlns:a16="http://schemas.microsoft.com/office/drawing/2014/main" id="{2411A90D-8B09-9940-A2D9-23CD09A9F38C}"/>
              </a:ext>
            </a:extLst>
          </p:cNvPr>
          <p:cNvSpPr>
            <a:spLocks noGrp="1"/>
          </p:cNvSpPr>
          <p:nvPr>
            <p:ph type="ftr" sz="quarter" idx="11"/>
          </p:nvPr>
        </p:nvSpPr>
        <p:spPr>
          <a:xfrm>
            <a:off x="3028950" y="6159710"/>
            <a:ext cx="3086100" cy="365125"/>
          </a:xfrm>
        </p:spPr>
        <p:txBody>
          <a:bodyPr>
            <a:normAutofit/>
          </a:bodyPr>
          <a:lstStyle/>
          <a:p>
            <a:pPr>
              <a:spcAft>
                <a:spcPts val="600"/>
              </a:spcAft>
            </a:pPr>
            <a:r>
              <a:rPr lang="en-US" sz="1000" dirty="0">
                <a:solidFill>
                  <a:schemeClr val="bg1"/>
                </a:solidFill>
              </a:rPr>
              <a:t>Dr. Wajd Althakfi</a:t>
            </a:r>
          </a:p>
        </p:txBody>
      </p:sp>
      <p:sp>
        <p:nvSpPr>
          <p:cNvPr id="7" name="Slide Number Placeholder 6">
            <a:extLst>
              <a:ext uri="{FF2B5EF4-FFF2-40B4-BE49-F238E27FC236}">
                <a16:creationId xmlns:a16="http://schemas.microsoft.com/office/drawing/2014/main" id="{1A9C215E-7617-AD41-A0BA-76AFDD53F0CD}"/>
              </a:ext>
            </a:extLst>
          </p:cNvPr>
          <p:cNvSpPr>
            <a:spLocks noGrp="1"/>
          </p:cNvSpPr>
          <p:nvPr>
            <p:ph type="sldNum" sz="quarter" idx="12"/>
          </p:nvPr>
        </p:nvSpPr>
        <p:spPr>
          <a:xfrm>
            <a:off x="6457950" y="6159710"/>
            <a:ext cx="2057400" cy="365125"/>
          </a:xfrm>
        </p:spPr>
        <p:txBody>
          <a:bodyPr>
            <a:normAutofit/>
          </a:bodyPr>
          <a:lstStyle/>
          <a:p>
            <a:pPr>
              <a:spcAft>
                <a:spcPts val="600"/>
              </a:spcAft>
            </a:pPr>
            <a:fld id="{1AEBD49D-256D-49CD-932D-340D3D5ECF92}" type="slidenum">
              <a:rPr lang="en-US" sz="1000">
                <a:solidFill>
                  <a:schemeClr val="bg1"/>
                </a:solidFill>
              </a:rPr>
              <a:pPr>
                <a:spcAft>
                  <a:spcPts val="600"/>
                </a:spcAft>
              </a:pPr>
              <a:t>10</a:t>
            </a:fld>
            <a:endParaRPr lang="en-US" sz="1000" dirty="0">
              <a:solidFill>
                <a:schemeClr val="bg1"/>
              </a:solidFill>
            </a:endParaRPr>
          </a:p>
        </p:txBody>
      </p:sp>
    </p:spTree>
    <p:extLst>
      <p:ext uri="{BB962C8B-B14F-4D97-AF65-F5344CB8AC3E}">
        <p14:creationId xmlns:p14="http://schemas.microsoft.com/office/powerpoint/2010/main" val="3580612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4535249"/>
            <a:ext cx="4248472" cy="2062103"/>
          </a:xfrm>
          <a:prstGeom prst="rect">
            <a:avLst/>
          </a:prstGeom>
        </p:spPr>
        <p:txBody>
          <a:bodyPr wrap="square">
            <a:spAutoFit/>
          </a:bodyPr>
          <a:lstStyle/>
          <a:p>
            <a:pPr algn="ctr"/>
            <a:r>
              <a:rPr lang="en-US" sz="1600" b="1" i="1" dirty="0"/>
              <a:t> </a:t>
            </a:r>
            <a:r>
              <a:rPr lang="en-US" sz="1600" b="1" i="1" dirty="0">
                <a:solidFill>
                  <a:srgbClr val="FF0000"/>
                </a:solidFill>
              </a:rPr>
              <a:t>Normal Liver</a:t>
            </a:r>
            <a:r>
              <a:rPr lang="en-US" sz="1600" b="1" i="1" dirty="0"/>
              <a:t>: has a brown color. Near the hilum here, note the portal vein carrying blood to the liver, which branches at center left, with accompanying hepatic artery and bile ducts. At the lower right is a branch of hepatic vein draining blood from the liver to the inferior vena cava.</a:t>
            </a:r>
          </a:p>
        </p:txBody>
      </p:sp>
      <p:sp>
        <p:nvSpPr>
          <p:cNvPr id="7" name="Rectangle 6"/>
          <p:cNvSpPr/>
          <p:nvPr/>
        </p:nvSpPr>
        <p:spPr>
          <a:xfrm>
            <a:off x="4572000" y="4643446"/>
            <a:ext cx="4214810" cy="1354217"/>
          </a:xfrm>
          <a:prstGeom prst="rect">
            <a:avLst/>
          </a:prstGeom>
        </p:spPr>
        <p:txBody>
          <a:bodyPr wrap="square">
            <a:spAutoFit/>
          </a:bodyPr>
          <a:lstStyle/>
          <a:p>
            <a:pPr algn="ctr"/>
            <a:r>
              <a:rPr lang="en-US" sz="1600" b="1" i="1" dirty="0">
                <a:solidFill>
                  <a:srgbClr val="FF0000"/>
                </a:solidFill>
              </a:rPr>
              <a:t>Chronic Hepatitis</a:t>
            </a:r>
            <a:r>
              <a:rPr lang="en-US" sz="1600" b="1" i="1" dirty="0"/>
              <a:t>: The necrosis and lobular collapse is seen here as areas of hemorrhage and irregular furrows and granularity on the </a:t>
            </a:r>
          </a:p>
          <a:p>
            <a:pPr algn="ctr"/>
            <a:r>
              <a:rPr lang="en-US" sz="1600" b="1" i="1" dirty="0"/>
              <a:t>cut surface of the liver.</a:t>
            </a:r>
          </a:p>
        </p:txBody>
      </p:sp>
      <p:sp>
        <p:nvSpPr>
          <p:cNvPr id="9" name="Rounded Rectangle 8"/>
          <p:cNvSpPr/>
          <p:nvPr/>
        </p:nvSpPr>
        <p:spPr>
          <a:xfrm>
            <a:off x="928662" y="285728"/>
            <a:ext cx="7215238" cy="57150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latin typeface="+mj-lt"/>
              </a:rPr>
              <a:t>Cut Section of Normal Liver &amp; Ch. Hepatitis</a:t>
            </a:r>
          </a:p>
        </p:txBody>
      </p:sp>
      <p:pic>
        <p:nvPicPr>
          <p:cNvPr id="11" name="Picture 4"/>
          <p:cNvPicPr>
            <a:picLocks noChangeAspect="1" noChangeArrowheads="1"/>
          </p:cNvPicPr>
          <p:nvPr/>
        </p:nvPicPr>
        <p:blipFill>
          <a:blip r:embed="rId3" cstate="print"/>
          <a:srcRect/>
          <a:stretch>
            <a:fillRect/>
          </a:stretch>
        </p:blipFill>
        <p:spPr bwMode="auto">
          <a:xfrm>
            <a:off x="4499991" y="1196752"/>
            <a:ext cx="4128459" cy="3240360"/>
          </a:xfrm>
          <a:prstGeom prst="rect">
            <a:avLst/>
          </a:prstGeom>
          <a:noFill/>
          <a:ln w="9525">
            <a:noFill/>
            <a:miter lim="800000"/>
            <a:headEnd/>
            <a:tailEnd/>
          </a:ln>
          <a:effectLst/>
          <a:scene3d>
            <a:camera prst="orthographicFront">
              <a:rot lat="0" lon="0" rev="0"/>
            </a:camera>
            <a:lightRig rig="glow" dir="t">
              <a:rot lat="0" lon="0" rev="4800000"/>
            </a:lightRig>
          </a:scene3d>
          <a:sp3d prstMaterial="matte">
            <a:bevelT w="127000" h="63500"/>
          </a:sp3d>
        </p:spPr>
      </p:pic>
      <p:pic>
        <p:nvPicPr>
          <p:cNvPr id="100354" name="Picture 2" descr="http://library.med.utah.edu/WebPath/jpeg4/LIVER083.jpg"/>
          <p:cNvPicPr>
            <a:picLocks noChangeAspect="1" noChangeArrowheads="1"/>
          </p:cNvPicPr>
          <p:nvPr/>
        </p:nvPicPr>
        <p:blipFill>
          <a:blip r:embed="rId4" cstate="print"/>
          <a:srcRect/>
          <a:stretch>
            <a:fillRect/>
          </a:stretch>
        </p:blipFill>
        <p:spPr bwMode="auto">
          <a:xfrm>
            <a:off x="179512" y="1196753"/>
            <a:ext cx="4176464" cy="3240360"/>
          </a:xfrm>
          <a:prstGeom prst="rect">
            <a:avLst/>
          </a:prstGeom>
          <a:noFill/>
        </p:spPr>
      </p:pic>
      <p:sp>
        <p:nvSpPr>
          <p:cNvPr id="2" name="Date Placeholder 1">
            <a:extLst>
              <a:ext uri="{FF2B5EF4-FFF2-40B4-BE49-F238E27FC236}">
                <a16:creationId xmlns:a16="http://schemas.microsoft.com/office/drawing/2014/main" id="{9BCAAB96-F5AA-2F44-BC16-F29EA4DBEAA3}"/>
              </a:ext>
            </a:extLst>
          </p:cNvPr>
          <p:cNvSpPr>
            <a:spLocks noGrp="1"/>
          </p:cNvSpPr>
          <p:nvPr>
            <p:ph type="dt" sz="half" idx="10"/>
          </p:nvPr>
        </p:nvSpPr>
        <p:spPr/>
        <p:txBody>
          <a:bodyPr/>
          <a:lstStyle/>
          <a:p>
            <a:r>
              <a:rPr lang="en-CA" dirty="0"/>
              <a:t>26-01-2021</a:t>
            </a:r>
            <a:endParaRPr lang="en-US" dirty="0"/>
          </a:p>
        </p:txBody>
      </p:sp>
      <p:sp>
        <p:nvSpPr>
          <p:cNvPr id="3" name="Footer Placeholder 2">
            <a:extLst>
              <a:ext uri="{FF2B5EF4-FFF2-40B4-BE49-F238E27FC236}">
                <a16:creationId xmlns:a16="http://schemas.microsoft.com/office/drawing/2014/main" id="{719394A1-AC38-A448-B022-995D667A7E46}"/>
              </a:ext>
            </a:extLst>
          </p:cNvPr>
          <p:cNvSpPr>
            <a:spLocks noGrp="1"/>
          </p:cNvSpPr>
          <p:nvPr>
            <p:ph type="ftr" sz="quarter" idx="11"/>
          </p:nvPr>
        </p:nvSpPr>
        <p:spPr/>
        <p:txBody>
          <a:bodyPr/>
          <a:lstStyle/>
          <a:p>
            <a:r>
              <a:rPr lang="en-US" dirty="0"/>
              <a:t>Dr. Wajd Althakfi</a:t>
            </a:r>
          </a:p>
        </p:txBody>
      </p:sp>
      <p:sp>
        <p:nvSpPr>
          <p:cNvPr id="5" name="Slide Number Placeholder 4">
            <a:extLst>
              <a:ext uri="{FF2B5EF4-FFF2-40B4-BE49-F238E27FC236}">
                <a16:creationId xmlns:a16="http://schemas.microsoft.com/office/drawing/2014/main" id="{DB962622-6747-2A40-8FEF-4507C6283C3A}"/>
              </a:ext>
            </a:extLst>
          </p:cNvPr>
          <p:cNvSpPr>
            <a:spLocks noGrp="1"/>
          </p:cNvSpPr>
          <p:nvPr>
            <p:ph type="sldNum" sz="quarter" idx="12"/>
          </p:nvPr>
        </p:nvSpPr>
        <p:spPr/>
        <p:txBody>
          <a:bodyPr/>
          <a:lstStyle/>
          <a:p>
            <a:fld id="{1AEBD49D-256D-49CD-932D-340D3D5ECF92}" type="slidenum">
              <a:rPr lang="en-US" smtClean="0"/>
              <a:pPr/>
              <a:t>11</a:t>
            </a:fld>
            <a:endParaRPr lang="en-US" dirty="0"/>
          </a:p>
        </p:txBody>
      </p:sp>
    </p:spTree>
    <p:extLst>
      <p:ext uri="{BB962C8B-B14F-4D97-AF65-F5344CB8AC3E}">
        <p14:creationId xmlns:p14="http://schemas.microsoft.com/office/powerpoint/2010/main" val="905739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504" y="5013176"/>
            <a:ext cx="8884096" cy="1477328"/>
          </a:xfrm>
          <a:prstGeom prst="rect">
            <a:avLst/>
          </a:prstGeom>
        </p:spPr>
        <p:txBody>
          <a:bodyPr wrap="square">
            <a:spAutoFit/>
          </a:bodyPr>
          <a:lstStyle/>
          <a:p>
            <a:pPr algn="ctr"/>
            <a:r>
              <a:rPr lang="en-US" b="1" i="1" dirty="0"/>
              <a:t>Viral hepatitis leads to liver cell destruction. A mononuclear inflammatory cell infiltrate extends from portal areas and disrupts the limiting plate of hepatocytes which are undergoing necrosis, the so-called "piecemeal" necrosis of chronic active hepatitis. In this case, the hepatitis B surface antigen (HBsAg) and hepatitis B core antibody (HBcAb) were positive.</a:t>
            </a:r>
          </a:p>
        </p:txBody>
      </p:sp>
      <p:pic>
        <p:nvPicPr>
          <p:cNvPr id="98306" name="Picture 2" descr="http://library.med.utah.edu/WebPath/jpeg4/LIVER038.jpg"/>
          <p:cNvPicPr>
            <a:picLocks noChangeAspect="1" noChangeArrowheads="1"/>
          </p:cNvPicPr>
          <p:nvPr/>
        </p:nvPicPr>
        <p:blipFill>
          <a:blip r:embed="rId3" cstate="print"/>
          <a:srcRect/>
          <a:stretch>
            <a:fillRect/>
          </a:stretch>
        </p:blipFill>
        <p:spPr bwMode="auto">
          <a:xfrm>
            <a:off x="381000" y="980728"/>
            <a:ext cx="8382000" cy="4016871"/>
          </a:xfrm>
          <a:prstGeom prst="rect">
            <a:avLst/>
          </a:prstGeom>
          <a:noFill/>
          <a:ln>
            <a:solidFill>
              <a:schemeClr val="accent1"/>
            </a:solidFill>
          </a:ln>
        </p:spPr>
      </p:pic>
      <p:sp>
        <p:nvSpPr>
          <p:cNvPr id="5" name="Rounded Rectangle 4"/>
          <p:cNvSpPr/>
          <p:nvPr/>
        </p:nvSpPr>
        <p:spPr>
          <a:xfrm>
            <a:off x="899592" y="260648"/>
            <a:ext cx="7344816"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latin typeface="+mj-lt"/>
              </a:rPr>
              <a:t>Chronic Viral Hepatitis B – Microscopic view</a:t>
            </a:r>
          </a:p>
        </p:txBody>
      </p:sp>
      <p:sp>
        <p:nvSpPr>
          <p:cNvPr id="2" name="Date Placeholder 1">
            <a:extLst>
              <a:ext uri="{FF2B5EF4-FFF2-40B4-BE49-F238E27FC236}">
                <a16:creationId xmlns:a16="http://schemas.microsoft.com/office/drawing/2014/main" id="{83DF6C75-7EEF-4A4A-8539-9DE7DF4C9621}"/>
              </a:ext>
            </a:extLst>
          </p:cNvPr>
          <p:cNvSpPr>
            <a:spLocks noGrp="1"/>
          </p:cNvSpPr>
          <p:nvPr>
            <p:ph type="dt" sz="half" idx="10"/>
          </p:nvPr>
        </p:nvSpPr>
        <p:spPr/>
        <p:txBody>
          <a:bodyPr/>
          <a:lstStyle/>
          <a:p>
            <a:r>
              <a:rPr lang="en-CA" dirty="0"/>
              <a:t>26-01-2021</a:t>
            </a:r>
            <a:endParaRPr lang="en-US" dirty="0"/>
          </a:p>
        </p:txBody>
      </p:sp>
      <p:sp>
        <p:nvSpPr>
          <p:cNvPr id="4" name="Footer Placeholder 3">
            <a:extLst>
              <a:ext uri="{FF2B5EF4-FFF2-40B4-BE49-F238E27FC236}">
                <a16:creationId xmlns:a16="http://schemas.microsoft.com/office/drawing/2014/main" id="{AB83912F-ADDA-AE4D-991F-44E0341AF133}"/>
              </a:ext>
            </a:extLst>
          </p:cNvPr>
          <p:cNvSpPr>
            <a:spLocks noGrp="1"/>
          </p:cNvSpPr>
          <p:nvPr>
            <p:ph type="ftr" sz="quarter" idx="11"/>
          </p:nvPr>
        </p:nvSpPr>
        <p:spPr/>
        <p:txBody>
          <a:bodyPr/>
          <a:lstStyle/>
          <a:p>
            <a:r>
              <a:rPr lang="en-US" dirty="0"/>
              <a:t>Dr. Wajd Althakfi</a:t>
            </a:r>
          </a:p>
        </p:txBody>
      </p:sp>
      <p:sp>
        <p:nvSpPr>
          <p:cNvPr id="8" name="Slide Number Placeholder 7">
            <a:extLst>
              <a:ext uri="{FF2B5EF4-FFF2-40B4-BE49-F238E27FC236}">
                <a16:creationId xmlns:a16="http://schemas.microsoft.com/office/drawing/2014/main" id="{E8EE1C90-0488-8945-8205-812117957122}"/>
              </a:ext>
            </a:extLst>
          </p:cNvPr>
          <p:cNvSpPr>
            <a:spLocks noGrp="1"/>
          </p:cNvSpPr>
          <p:nvPr>
            <p:ph type="sldNum" sz="quarter" idx="12"/>
          </p:nvPr>
        </p:nvSpPr>
        <p:spPr/>
        <p:txBody>
          <a:bodyPr/>
          <a:lstStyle/>
          <a:p>
            <a:fld id="{1AEBD49D-256D-49CD-932D-340D3D5ECF92}" type="slidenum">
              <a:rPr lang="en-US" smtClean="0"/>
              <a:pPr/>
              <a:t>12</a:t>
            </a:fld>
            <a:endParaRPr lang="en-US" dirty="0"/>
          </a:p>
        </p:txBody>
      </p:sp>
    </p:spTree>
    <p:extLst>
      <p:ext uri="{BB962C8B-B14F-4D97-AF65-F5344CB8AC3E}">
        <p14:creationId xmlns:p14="http://schemas.microsoft.com/office/powerpoint/2010/main" val="682341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extBox 2"/>
          <p:cNvSpPr txBox="1">
            <a:spLocks noChangeArrowheads="1"/>
          </p:cNvSpPr>
          <p:nvPr/>
        </p:nvSpPr>
        <p:spPr bwMode="auto">
          <a:xfrm>
            <a:off x="535496" y="5184696"/>
            <a:ext cx="8001000" cy="1354217"/>
          </a:xfrm>
          <a:prstGeom prst="rect">
            <a:avLst/>
          </a:prstGeom>
          <a:noFill/>
          <a:ln w="9525">
            <a:noFill/>
            <a:miter lim="800000"/>
            <a:headEnd/>
            <a:tailEnd/>
          </a:ln>
          <a:effectLst/>
        </p:spPr>
        <p:txBody>
          <a:bodyPr wrap="square">
            <a:spAutoFit/>
          </a:bodyPr>
          <a:lstStyle/>
          <a:p>
            <a:pPr marL="91440" indent="-533400" algn="ctr"/>
            <a:r>
              <a:rPr lang="en-US" b="1" i="1" dirty="0"/>
              <a:t>Moderate chronic inflammatory cells infiltration consisting of lymphocytes and histiocytes in both portal tracts and liver parenchyma. Piecemeal necrosis, hepatocytes swelling, and “spotty” hepatocytes necrosis are also noticed. </a:t>
            </a:r>
          </a:p>
          <a:p>
            <a:pPr marL="91440" indent="-533400" algn="ctr"/>
            <a:r>
              <a:rPr lang="en-US" b="1" i="1" dirty="0"/>
              <a:t>No evidence of cirrhosis or malignancy noted</a:t>
            </a:r>
            <a:r>
              <a:rPr lang="en-US" sz="2800" dirty="0">
                <a:latin typeface="Franklin Gothic Demi" pitchFamily="34" charset="0"/>
              </a:rPr>
              <a:t> </a:t>
            </a:r>
          </a:p>
        </p:txBody>
      </p:sp>
      <p:pic>
        <p:nvPicPr>
          <p:cNvPr id="5" name="Picture 6"/>
          <p:cNvPicPr>
            <a:picLocks noChangeAspect="1" noChangeArrowheads="1"/>
          </p:cNvPicPr>
          <p:nvPr/>
        </p:nvPicPr>
        <p:blipFill>
          <a:blip r:embed="rId3" cstate="print">
            <a:lum bright="20000" contrast="20000"/>
          </a:blip>
          <a:srcRect/>
          <a:stretch>
            <a:fillRect/>
          </a:stretch>
        </p:blipFill>
        <p:spPr bwMode="auto">
          <a:xfrm>
            <a:off x="1259632" y="980729"/>
            <a:ext cx="6552728" cy="4176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ounded Rectangle 5"/>
          <p:cNvSpPr/>
          <p:nvPr/>
        </p:nvSpPr>
        <p:spPr>
          <a:xfrm>
            <a:off x="1475656" y="260648"/>
            <a:ext cx="6192688"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latin typeface="+mj-lt"/>
              </a:rPr>
              <a:t>Chronic Viral Hepatitis B – HPF</a:t>
            </a:r>
          </a:p>
        </p:txBody>
      </p:sp>
      <p:sp>
        <p:nvSpPr>
          <p:cNvPr id="2" name="Date Placeholder 1">
            <a:extLst>
              <a:ext uri="{FF2B5EF4-FFF2-40B4-BE49-F238E27FC236}">
                <a16:creationId xmlns:a16="http://schemas.microsoft.com/office/drawing/2014/main" id="{79C19634-5E56-8447-8929-5FC2E83C0E51}"/>
              </a:ext>
            </a:extLst>
          </p:cNvPr>
          <p:cNvSpPr>
            <a:spLocks noGrp="1"/>
          </p:cNvSpPr>
          <p:nvPr>
            <p:ph type="dt" sz="half" idx="10"/>
          </p:nvPr>
        </p:nvSpPr>
        <p:spPr/>
        <p:txBody>
          <a:bodyPr/>
          <a:lstStyle/>
          <a:p>
            <a:r>
              <a:rPr lang="en-CA" dirty="0"/>
              <a:t>26-01-2021</a:t>
            </a:r>
            <a:endParaRPr lang="en-US" dirty="0"/>
          </a:p>
        </p:txBody>
      </p:sp>
      <p:sp>
        <p:nvSpPr>
          <p:cNvPr id="3" name="Footer Placeholder 2">
            <a:extLst>
              <a:ext uri="{FF2B5EF4-FFF2-40B4-BE49-F238E27FC236}">
                <a16:creationId xmlns:a16="http://schemas.microsoft.com/office/drawing/2014/main" id="{C47BB526-E9B9-BB4A-B577-674E0397FAC0}"/>
              </a:ext>
            </a:extLst>
          </p:cNvPr>
          <p:cNvSpPr>
            <a:spLocks noGrp="1"/>
          </p:cNvSpPr>
          <p:nvPr>
            <p:ph type="ftr" sz="quarter" idx="11"/>
          </p:nvPr>
        </p:nvSpPr>
        <p:spPr/>
        <p:txBody>
          <a:bodyPr/>
          <a:lstStyle/>
          <a:p>
            <a:r>
              <a:rPr lang="en-US" dirty="0"/>
              <a:t>Dr. Wajd Althakfi</a:t>
            </a:r>
          </a:p>
        </p:txBody>
      </p:sp>
      <p:sp>
        <p:nvSpPr>
          <p:cNvPr id="4" name="Slide Number Placeholder 3">
            <a:extLst>
              <a:ext uri="{FF2B5EF4-FFF2-40B4-BE49-F238E27FC236}">
                <a16:creationId xmlns:a16="http://schemas.microsoft.com/office/drawing/2014/main" id="{5ECC5451-2C86-F140-873B-A0290FE06CDA}"/>
              </a:ext>
            </a:extLst>
          </p:cNvPr>
          <p:cNvSpPr>
            <a:spLocks noGrp="1"/>
          </p:cNvSpPr>
          <p:nvPr>
            <p:ph type="sldNum" sz="quarter" idx="12"/>
          </p:nvPr>
        </p:nvSpPr>
        <p:spPr/>
        <p:txBody>
          <a:bodyPr/>
          <a:lstStyle/>
          <a:p>
            <a:fld id="{1AEBD49D-256D-49CD-932D-340D3D5ECF92}" type="slidenum">
              <a:rPr lang="en-US" smtClean="0"/>
              <a:pPr/>
              <a:t>13</a:t>
            </a:fld>
            <a:endParaRPr lang="en-US" dirty="0"/>
          </a:p>
        </p:txBody>
      </p:sp>
    </p:spTree>
    <p:extLst>
      <p:ext uri="{BB962C8B-B14F-4D97-AF65-F5344CB8AC3E}">
        <p14:creationId xmlns:p14="http://schemas.microsoft.com/office/powerpoint/2010/main" val="138397442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5156607"/>
            <a:ext cx="8371656" cy="1200329"/>
          </a:xfrm>
          <a:prstGeom prst="rect">
            <a:avLst/>
          </a:prstGeom>
        </p:spPr>
        <p:txBody>
          <a:bodyPr wrap="square">
            <a:spAutoFit/>
          </a:bodyPr>
          <a:lstStyle/>
          <a:p>
            <a:pPr algn="ctr"/>
            <a:r>
              <a:rPr lang="en-US" b="1" i="1" dirty="0"/>
              <a:t>This is a case of viral hepatitis C, which in half of cases leads to chronic liver disease. The extent of chronic hepatitis can be graded by the degree of activity (necrosis and inflammation) and staged by the degree of fibrosis. In this case, necrosis and inflammation are prominent, and there is some steatosis as well.</a:t>
            </a:r>
          </a:p>
        </p:txBody>
      </p:sp>
      <p:sp>
        <p:nvSpPr>
          <p:cNvPr id="6" name="Rounded Rectangle 5"/>
          <p:cNvSpPr/>
          <p:nvPr/>
        </p:nvSpPr>
        <p:spPr>
          <a:xfrm>
            <a:off x="1475656" y="260648"/>
            <a:ext cx="648072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latin typeface="+mj-lt"/>
              </a:rPr>
              <a:t>Chronic Viral Hepatitis C – HPF</a:t>
            </a:r>
          </a:p>
        </p:txBody>
      </p:sp>
      <p:pic>
        <p:nvPicPr>
          <p:cNvPr id="92162" name="Picture 2" descr="http://library.med.utah.edu/WebPath/jpeg4/LIVER082.jpg"/>
          <p:cNvPicPr>
            <a:picLocks noChangeAspect="1" noChangeArrowheads="1"/>
          </p:cNvPicPr>
          <p:nvPr/>
        </p:nvPicPr>
        <p:blipFill>
          <a:blip r:embed="rId3" cstate="print"/>
          <a:srcRect/>
          <a:stretch>
            <a:fillRect/>
          </a:stretch>
        </p:blipFill>
        <p:spPr bwMode="auto">
          <a:xfrm>
            <a:off x="467544" y="980728"/>
            <a:ext cx="8219256" cy="4176464"/>
          </a:xfrm>
          <a:prstGeom prst="rect">
            <a:avLst/>
          </a:prstGeom>
          <a:noFill/>
          <a:ln>
            <a:solidFill>
              <a:schemeClr val="accent1"/>
            </a:solidFill>
          </a:ln>
        </p:spPr>
      </p:pic>
      <p:sp>
        <p:nvSpPr>
          <p:cNvPr id="2" name="Date Placeholder 1">
            <a:extLst>
              <a:ext uri="{FF2B5EF4-FFF2-40B4-BE49-F238E27FC236}">
                <a16:creationId xmlns:a16="http://schemas.microsoft.com/office/drawing/2014/main" id="{0BF5F346-3A55-1048-BDF4-BD9300F31DCF}"/>
              </a:ext>
            </a:extLst>
          </p:cNvPr>
          <p:cNvSpPr>
            <a:spLocks noGrp="1"/>
          </p:cNvSpPr>
          <p:nvPr>
            <p:ph type="dt" sz="half" idx="10"/>
          </p:nvPr>
        </p:nvSpPr>
        <p:spPr/>
        <p:txBody>
          <a:bodyPr/>
          <a:lstStyle/>
          <a:p>
            <a:r>
              <a:rPr lang="en-CA" dirty="0"/>
              <a:t>26-01-2021</a:t>
            </a:r>
            <a:endParaRPr lang="en-US" dirty="0"/>
          </a:p>
        </p:txBody>
      </p:sp>
      <p:sp>
        <p:nvSpPr>
          <p:cNvPr id="3" name="Footer Placeholder 2">
            <a:extLst>
              <a:ext uri="{FF2B5EF4-FFF2-40B4-BE49-F238E27FC236}">
                <a16:creationId xmlns:a16="http://schemas.microsoft.com/office/drawing/2014/main" id="{36B0BCA5-54C4-0D47-8F61-F751AA21F8C3}"/>
              </a:ext>
            </a:extLst>
          </p:cNvPr>
          <p:cNvSpPr>
            <a:spLocks noGrp="1"/>
          </p:cNvSpPr>
          <p:nvPr>
            <p:ph type="ftr" sz="quarter" idx="11"/>
          </p:nvPr>
        </p:nvSpPr>
        <p:spPr/>
        <p:txBody>
          <a:bodyPr/>
          <a:lstStyle/>
          <a:p>
            <a:r>
              <a:rPr lang="en-US" dirty="0"/>
              <a:t>Dr. Wajd Althakfi</a:t>
            </a:r>
          </a:p>
        </p:txBody>
      </p:sp>
      <p:sp>
        <p:nvSpPr>
          <p:cNvPr id="8" name="Slide Number Placeholder 7">
            <a:extLst>
              <a:ext uri="{FF2B5EF4-FFF2-40B4-BE49-F238E27FC236}">
                <a16:creationId xmlns:a16="http://schemas.microsoft.com/office/drawing/2014/main" id="{B0CC6EA6-E797-064C-A653-F8C14F85CA93}"/>
              </a:ext>
            </a:extLst>
          </p:cNvPr>
          <p:cNvSpPr>
            <a:spLocks noGrp="1"/>
          </p:cNvSpPr>
          <p:nvPr>
            <p:ph type="sldNum" sz="quarter" idx="12"/>
          </p:nvPr>
        </p:nvSpPr>
        <p:spPr/>
        <p:txBody>
          <a:bodyPr/>
          <a:lstStyle/>
          <a:p>
            <a:fld id="{1AEBD49D-256D-49CD-932D-340D3D5ECF92}" type="slidenum">
              <a:rPr lang="en-US" smtClean="0"/>
              <a:pPr/>
              <a:t>14</a:t>
            </a:fld>
            <a:endParaRPr lang="en-US" dirty="0"/>
          </a:p>
        </p:txBody>
      </p:sp>
    </p:spTree>
    <p:extLst>
      <p:ext uri="{BB962C8B-B14F-4D97-AF65-F5344CB8AC3E}">
        <p14:creationId xmlns:p14="http://schemas.microsoft.com/office/powerpoint/2010/main" val="317169907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3" cstate="print"/>
          <a:srcRect/>
          <a:stretch>
            <a:fillRect/>
          </a:stretch>
        </p:blipFill>
        <p:spPr bwMode="auto">
          <a:xfrm>
            <a:off x="467544" y="764704"/>
            <a:ext cx="7809318" cy="5040560"/>
          </a:xfrm>
          <a:prstGeom prst="rect">
            <a:avLst/>
          </a:prstGeom>
          <a:noFill/>
          <a:ln w="9525">
            <a:noFill/>
            <a:miter lim="800000"/>
            <a:headEnd/>
            <a:tailEnd/>
          </a:ln>
        </p:spPr>
      </p:pic>
      <p:sp>
        <p:nvSpPr>
          <p:cNvPr id="26627" name="Text Box 5"/>
          <p:cNvSpPr txBox="1">
            <a:spLocks noChangeArrowheads="1"/>
          </p:cNvSpPr>
          <p:nvPr/>
        </p:nvSpPr>
        <p:spPr bwMode="auto">
          <a:xfrm>
            <a:off x="504056" y="5877272"/>
            <a:ext cx="7380312" cy="707886"/>
          </a:xfrm>
          <a:prstGeom prst="rect">
            <a:avLst/>
          </a:prstGeom>
          <a:noFill/>
          <a:ln w="9525">
            <a:noFill/>
            <a:miter lim="800000"/>
            <a:headEnd/>
            <a:tailEnd/>
          </a:ln>
        </p:spPr>
        <p:txBody>
          <a:bodyPr wrap="square">
            <a:spAutoFit/>
          </a:bodyPr>
          <a:lstStyle/>
          <a:p>
            <a:pPr algn="ctr">
              <a:spcBef>
                <a:spcPct val="50000"/>
              </a:spcBef>
            </a:pPr>
            <a:r>
              <a:rPr lang="en-US" sz="2000" b="1" i="1" dirty="0"/>
              <a:t>More severe portal infiltrates with sinusoidal infiltrates also</a:t>
            </a:r>
          </a:p>
        </p:txBody>
      </p:sp>
      <p:sp>
        <p:nvSpPr>
          <p:cNvPr id="4" name="Rounded Rectangle 3"/>
          <p:cNvSpPr/>
          <p:nvPr/>
        </p:nvSpPr>
        <p:spPr>
          <a:xfrm>
            <a:off x="762000" y="260648"/>
            <a:ext cx="7543800"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Portal Inflammation in Chronic Hepatitis - HPF</a:t>
            </a:r>
          </a:p>
        </p:txBody>
      </p:sp>
      <p:sp>
        <p:nvSpPr>
          <p:cNvPr id="2" name="Date Placeholder 1">
            <a:extLst>
              <a:ext uri="{FF2B5EF4-FFF2-40B4-BE49-F238E27FC236}">
                <a16:creationId xmlns:a16="http://schemas.microsoft.com/office/drawing/2014/main" id="{A6CDAABD-812C-1748-BEA2-957816772D9E}"/>
              </a:ext>
            </a:extLst>
          </p:cNvPr>
          <p:cNvSpPr>
            <a:spLocks noGrp="1"/>
          </p:cNvSpPr>
          <p:nvPr>
            <p:ph type="dt" sz="half" idx="10"/>
          </p:nvPr>
        </p:nvSpPr>
        <p:spPr/>
        <p:txBody>
          <a:bodyPr/>
          <a:lstStyle/>
          <a:p>
            <a:r>
              <a:rPr lang="en-CA" dirty="0"/>
              <a:t>26-01-2021</a:t>
            </a:r>
            <a:endParaRPr lang="en-US" dirty="0"/>
          </a:p>
        </p:txBody>
      </p:sp>
      <p:sp>
        <p:nvSpPr>
          <p:cNvPr id="3" name="Footer Placeholder 2">
            <a:extLst>
              <a:ext uri="{FF2B5EF4-FFF2-40B4-BE49-F238E27FC236}">
                <a16:creationId xmlns:a16="http://schemas.microsoft.com/office/drawing/2014/main" id="{992A89F7-C76A-E942-94B3-E3A3FAADCDE2}"/>
              </a:ext>
            </a:extLst>
          </p:cNvPr>
          <p:cNvSpPr>
            <a:spLocks noGrp="1"/>
          </p:cNvSpPr>
          <p:nvPr>
            <p:ph type="ftr" sz="quarter" idx="11"/>
          </p:nvPr>
        </p:nvSpPr>
        <p:spPr/>
        <p:txBody>
          <a:bodyPr/>
          <a:lstStyle/>
          <a:p>
            <a:r>
              <a:rPr lang="en-US" dirty="0"/>
              <a:t>Dr. Wajd Althakfi</a:t>
            </a:r>
          </a:p>
        </p:txBody>
      </p:sp>
      <p:sp>
        <p:nvSpPr>
          <p:cNvPr id="7" name="Slide Number Placeholder 6">
            <a:extLst>
              <a:ext uri="{FF2B5EF4-FFF2-40B4-BE49-F238E27FC236}">
                <a16:creationId xmlns:a16="http://schemas.microsoft.com/office/drawing/2014/main" id="{F7BE574F-3713-AB43-A969-B37BD35AFC4E}"/>
              </a:ext>
            </a:extLst>
          </p:cNvPr>
          <p:cNvSpPr>
            <a:spLocks noGrp="1"/>
          </p:cNvSpPr>
          <p:nvPr>
            <p:ph type="sldNum" sz="quarter" idx="12"/>
          </p:nvPr>
        </p:nvSpPr>
        <p:spPr/>
        <p:txBody>
          <a:bodyPr/>
          <a:lstStyle/>
          <a:p>
            <a:fld id="{1AEBD49D-256D-49CD-932D-340D3D5ECF92}" type="slidenum">
              <a:rPr lang="en-US" smtClean="0"/>
              <a:pPr/>
              <a:t>15</a:t>
            </a:fld>
            <a:endParaRPr lang="en-US" dirty="0"/>
          </a:p>
        </p:txBody>
      </p:sp>
    </p:spTree>
    <p:extLst>
      <p:ext uri="{BB962C8B-B14F-4D97-AF65-F5344CB8AC3E}">
        <p14:creationId xmlns:p14="http://schemas.microsoft.com/office/powerpoint/2010/main" val="903060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911DBBF1-3229-4BD9-B3D1-B4CA571E74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843625"/>
            <a:ext cx="9141618"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5BC87C3E-1040-4EE4-9BDB-9537F7A1B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968282"/>
            <a:ext cx="9141618" cy="4946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ctrTitle"/>
          </p:nvPr>
        </p:nvSpPr>
        <p:spPr>
          <a:xfrm>
            <a:off x="596503" y="1566473"/>
            <a:ext cx="7950994" cy="2166723"/>
          </a:xfrm>
        </p:spPr>
        <p:txBody>
          <a:bodyPr>
            <a:normAutofit/>
          </a:bodyPr>
          <a:lstStyle/>
          <a:p>
            <a:r>
              <a:rPr lang="en-US" sz="5400" b="1" i="1" dirty="0">
                <a:solidFill>
                  <a:srgbClr val="1010C6"/>
                </a:solidFill>
                <a:effectLst>
                  <a:outerShdw blurRad="38100" dist="38100" dir="2700000" algn="tl">
                    <a:srgbClr val="000000">
                      <a:alpha val="43137"/>
                    </a:srgbClr>
                  </a:outerShdw>
                </a:effectLst>
              </a:rPr>
              <a:t>Hepatic cirrhosis</a:t>
            </a:r>
            <a:endParaRPr lang="en-US" sz="5700" b="1" i="1" dirty="0">
              <a:solidFill>
                <a:srgbClr val="660066"/>
              </a:solidFill>
              <a:effectLst>
                <a:outerShdw blurRad="38100" dist="38100" dir="2700000" algn="tl">
                  <a:srgbClr val="000000">
                    <a:alpha val="43137"/>
                  </a:srgbClr>
                </a:outerShdw>
              </a:effectLst>
            </a:endParaRPr>
          </a:p>
        </p:txBody>
      </p:sp>
      <p:cxnSp>
        <p:nvCxnSpPr>
          <p:cNvPr id="18" name="Straight Connector 17">
            <a:extLst>
              <a:ext uri="{FF2B5EF4-FFF2-40B4-BE49-F238E27FC236}">
                <a16:creationId xmlns:a16="http://schemas.microsoft.com/office/drawing/2014/main" id="{42CDBECE-872A-4C73-9DC1-BB4E805E2C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3894594"/>
            <a:ext cx="2057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5CD5A0B-CDD7-427C-AA42-2EECFDFA18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028863"/>
            <a:ext cx="9141618"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68FB5A29-880D-8E4E-A561-061B1E065D1D}"/>
              </a:ext>
            </a:extLst>
          </p:cNvPr>
          <p:cNvSpPr>
            <a:spLocks noGrp="1"/>
          </p:cNvSpPr>
          <p:nvPr>
            <p:ph type="dt" sz="half" idx="10"/>
          </p:nvPr>
        </p:nvSpPr>
        <p:spPr>
          <a:xfrm>
            <a:off x="628650" y="6159710"/>
            <a:ext cx="2057400" cy="365125"/>
          </a:xfrm>
        </p:spPr>
        <p:txBody>
          <a:bodyPr>
            <a:normAutofit/>
          </a:bodyPr>
          <a:lstStyle/>
          <a:p>
            <a:pPr>
              <a:spcAft>
                <a:spcPts val="600"/>
              </a:spcAft>
            </a:pPr>
            <a:r>
              <a:rPr lang="en-CA" sz="1000" dirty="0">
                <a:solidFill>
                  <a:schemeClr val="bg1"/>
                </a:solidFill>
              </a:rPr>
              <a:t>26-01-2021</a:t>
            </a:r>
            <a:endParaRPr lang="en-US" sz="1000" dirty="0">
              <a:solidFill>
                <a:schemeClr val="bg1"/>
              </a:solidFill>
            </a:endParaRPr>
          </a:p>
        </p:txBody>
      </p:sp>
      <p:sp>
        <p:nvSpPr>
          <p:cNvPr id="6" name="Footer Placeholder 5">
            <a:extLst>
              <a:ext uri="{FF2B5EF4-FFF2-40B4-BE49-F238E27FC236}">
                <a16:creationId xmlns:a16="http://schemas.microsoft.com/office/drawing/2014/main" id="{2411A90D-8B09-9940-A2D9-23CD09A9F38C}"/>
              </a:ext>
            </a:extLst>
          </p:cNvPr>
          <p:cNvSpPr>
            <a:spLocks noGrp="1"/>
          </p:cNvSpPr>
          <p:nvPr>
            <p:ph type="ftr" sz="quarter" idx="11"/>
          </p:nvPr>
        </p:nvSpPr>
        <p:spPr>
          <a:xfrm>
            <a:off x="3028950" y="6159710"/>
            <a:ext cx="3086100" cy="365125"/>
          </a:xfrm>
        </p:spPr>
        <p:txBody>
          <a:bodyPr>
            <a:normAutofit/>
          </a:bodyPr>
          <a:lstStyle/>
          <a:p>
            <a:pPr>
              <a:spcAft>
                <a:spcPts val="600"/>
              </a:spcAft>
            </a:pPr>
            <a:r>
              <a:rPr lang="en-US" sz="1000" dirty="0">
                <a:solidFill>
                  <a:schemeClr val="bg1"/>
                </a:solidFill>
              </a:rPr>
              <a:t>Dr. Wajd Althakfi</a:t>
            </a:r>
          </a:p>
        </p:txBody>
      </p:sp>
      <p:sp>
        <p:nvSpPr>
          <p:cNvPr id="7" name="Slide Number Placeholder 6">
            <a:extLst>
              <a:ext uri="{FF2B5EF4-FFF2-40B4-BE49-F238E27FC236}">
                <a16:creationId xmlns:a16="http://schemas.microsoft.com/office/drawing/2014/main" id="{1A9C215E-7617-AD41-A0BA-76AFDD53F0CD}"/>
              </a:ext>
            </a:extLst>
          </p:cNvPr>
          <p:cNvSpPr>
            <a:spLocks noGrp="1"/>
          </p:cNvSpPr>
          <p:nvPr>
            <p:ph type="sldNum" sz="quarter" idx="12"/>
          </p:nvPr>
        </p:nvSpPr>
        <p:spPr>
          <a:xfrm>
            <a:off x="6457950" y="6159710"/>
            <a:ext cx="2057400" cy="365125"/>
          </a:xfrm>
        </p:spPr>
        <p:txBody>
          <a:bodyPr>
            <a:normAutofit/>
          </a:bodyPr>
          <a:lstStyle/>
          <a:p>
            <a:pPr>
              <a:spcAft>
                <a:spcPts val="600"/>
              </a:spcAft>
            </a:pPr>
            <a:fld id="{1AEBD49D-256D-49CD-932D-340D3D5ECF92}" type="slidenum">
              <a:rPr lang="en-US" sz="1000">
                <a:solidFill>
                  <a:schemeClr val="bg1"/>
                </a:solidFill>
              </a:rPr>
              <a:pPr>
                <a:spcAft>
                  <a:spcPts val="600"/>
                </a:spcAft>
              </a:pPr>
              <a:t>16</a:t>
            </a:fld>
            <a:endParaRPr lang="en-US" sz="1000" dirty="0">
              <a:solidFill>
                <a:schemeClr val="bg1"/>
              </a:solidFill>
            </a:endParaRPr>
          </a:p>
        </p:txBody>
      </p:sp>
    </p:spTree>
    <p:extLst>
      <p:ext uri="{BB962C8B-B14F-4D97-AF65-F5344CB8AC3E}">
        <p14:creationId xmlns:p14="http://schemas.microsoft.com/office/powerpoint/2010/main" val="3021578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2" descr="http://library.med.utah.edu/WebPath/jpeg4/LIVER011.jpg"/>
          <p:cNvPicPr>
            <a:picLocks noChangeAspect="1" noChangeArrowheads="1"/>
          </p:cNvPicPr>
          <p:nvPr/>
        </p:nvPicPr>
        <p:blipFill>
          <a:blip r:embed="rId2" cstate="print"/>
          <a:srcRect/>
          <a:stretch>
            <a:fillRect/>
          </a:stretch>
        </p:blipFill>
        <p:spPr bwMode="auto">
          <a:xfrm>
            <a:off x="971600" y="908720"/>
            <a:ext cx="6984776" cy="4194752"/>
          </a:xfrm>
          <a:prstGeom prst="rect">
            <a:avLst/>
          </a:prstGeom>
          <a:noFill/>
        </p:spPr>
      </p:pic>
      <p:sp>
        <p:nvSpPr>
          <p:cNvPr id="4" name="Rounded Rectangle 3"/>
          <p:cNvSpPr/>
          <p:nvPr/>
        </p:nvSpPr>
        <p:spPr>
          <a:xfrm>
            <a:off x="1043608" y="260648"/>
            <a:ext cx="6768752" cy="504056"/>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latin typeface="+mj-lt"/>
              </a:rPr>
              <a:t>Micronodular Hepatic Cirrhosis - MRI</a:t>
            </a:r>
          </a:p>
        </p:txBody>
      </p:sp>
      <p:sp>
        <p:nvSpPr>
          <p:cNvPr id="5" name="Rectangle 4"/>
          <p:cNvSpPr/>
          <p:nvPr/>
        </p:nvSpPr>
        <p:spPr>
          <a:xfrm>
            <a:off x="611560" y="5210616"/>
            <a:ext cx="7344816" cy="1477328"/>
          </a:xfrm>
          <a:prstGeom prst="rect">
            <a:avLst/>
          </a:prstGeom>
        </p:spPr>
        <p:txBody>
          <a:bodyPr wrap="square">
            <a:spAutoFit/>
          </a:bodyPr>
          <a:lstStyle/>
          <a:p>
            <a:pPr algn="ctr"/>
            <a:r>
              <a:rPr lang="en-US" b="1" i="1" dirty="0"/>
              <a:t>This is an example of a micronodular cirrhosis. </a:t>
            </a:r>
          </a:p>
          <a:p>
            <a:pPr algn="ctr"/>
            <a:r>
              <a:rPr lang="en-US" b="1" i="1" dirty="0"/>
              <a:t>The regenerative nodules are quite small, averaging less than 3 mm in size. The most common cause for this is chronic alcoholism. The process of cirrhosis develops over many years.</a:t>
            </a:r>
          </a:p>
        </p:txBody>
      </p:sp>
      <p:sp>
        <p:nvSpPr>
          <p:cNvPr id="2" name="Date Placeholder 1">
            <a:extLst>
              <a:ext uri="{FF2B5EF4-FFF2-40B4-BE49-F238E27FC236}">
                <a16:creationId xmlns:a16="http://schemas.microsoft.com/office/drawing/2014/main" id="{6C0B2446-A5F5-8E47-A978-3F9C2BC058FE}"/>
              </a:ext>
            </a:extLst>
          </p:cNvPr>
          <p:cNvSpPr>
            <a:spLocks noGrp="1"/>
          </p:cNvSpPr>
          <p:nvPr>
            <p:ph type="dt" sz="half" idx="10"/>
          </p:nvPr>
        </p:nvSpPr>
        <p:spPr/>
        <p:txBody>
          <a:bodyPr/>
          <a:lstStyle/>
          <a:p>
            <a:r>
              <a:rPr lang="en-CA" dirty="0"/>
              <a:t>26-01-2021</a:t>
            </a:r>
            <a:endParaRPr lang="en-US" dirty="0"/>
          </a:p>
        </p:txBody>
      </p:sp>
      <p:sp>
        <p:nvSpPr>
          <p:cNvPr id="3" name="Footer Placeholder 2">
            <a:extLst>
              <a:ext uri="{FF2B5EF4-FFF2-40B4-BE49-F238E27FC236}">
                <a16:creationId xmlns:a16="http://schemas.microsoft.com/office/drawing/2014/main" id="{3694CD2E-08BB-214E-B864-719B5B99567B}"/>
              </a:ext>
            </a:extLst>
          </p:cNvPr>
          <p:cNvSpPr>
            <a:spLocks noGrp="1"/>
          </p:cNvSpPr>
          <p:nvPr>
            <p:ph type="ftr" sz="quarter" idx="11"/>
          </p:nvPr>
        </p:nvSpPr>
        <p:spPr/>
        <p:txBody>
          <a:bodyPr/>
          <a:lstStyle/>
          <a:p>
            <a:r>
              <a:rPr lang="en-US" dirty="0"/>
              <a:t>Dr. Wajd Althakfi</a:t>
            </a:r>
          </a:p>
        </p:txBody>
      </p:sp>
      <p:sp>
        <p:nvSpPr>
          <p:cNvPr id="8" name="Slide Number Placeholder 7">
            <a:extLst>
              <a:ext uri="{FF2B5EF4-FFF2-40B4-BE49-F238E27FC236}">
                <a16:creationId xmlns:a16="http://schemas.microsoft.com/office/drawing/2014/main" id="{39CBD1B4-A74F-EC4C-A280-913DA07EE673}"/>
              </a:ext>
            </a:extLst>
          </p:cNvPr>
          <p:cNvSpPr>
            <a:spLocks noGrp="1"/>
          </p:cNvSpPr>
          <p:nvPr>
            <p:ph type="sldNum" sz="quarter" idx="12"/>
          </p:nvPr>
        </p:nvSpPr>
        <p:spPr/>
        <p:txBody>
          <a:bodyPr/>
          <a:lstStyle/>
          <a:p>
            <a:fld id="{1AEBD49D-256D-49CD-932D-340D3D5ECF92}" type="slidenum">
              <a:rPr lang="en-US" smtClean="0"/>
              <a:pPr/>
              <a:t>17</a:t>
            </a:fld>
            <a:endParaRPr lang="en-US" dirty="0"/>
          </a:p>
        </p:txBody>
      </p:sp>
    </p:spTree>
    <p:extLst>
      <p:ext uri="{BB962C8B-B14F-4D97-AF65-F5344CB8AC3E}">
        <p14:creationId xmlns:p14="http://schemas.microsoft.com/office/powerpoint/2010/main" val="1348755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descr="http://library.med.utah.edu/WebPath/jpeg4/LIVER013.jpg"/>
          <p:cNvPicPr>
            <a:picLocks noChangeAspect="1" noChangeArrowheads="1"/>
          </p:cNvPicPr>
          <p:nvPr/>
        </p:nvPicPr>
        <p:blipFill>
          <a:blip r:embed="rId2" cstate="print"/>
          <a:srcRect/>
          <a:stretch>
            <a:fillRect/>
          </a:stretch>
        </p:blipFill>
        <p:spPr bwMode="auto">
          <a:xfrm>
            <a:off x="457200" y="836712"/>
            <a:ext cx="8130158" cy="4392488"/>
          </a:xfrm>
          <a:prstGeom prst="rect">
            <a:avLst/>
          </a:prstGeom>
          <a:noFill/>
          <a:ln>
            <a:solidFill>
              <a:srgbClr val="1010C6"/>
            </a:solidFill>
          </a:ln>
        </p:spPr>
      </p:pic>
      <p:sp>
        <p:nvSpPr>
          <p:cNvPr id="4" name="Rounded Rectangle 3"/>
          <p:cNvSpPr/>
          <p:nvPr/>
        </p:nvSpPr>
        <p:spPr>
          <a:xfrm>
            <a:off x="971600" y="260648"/>
            <a:ext cx="7128792" cy="501352"/>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latin typeface="+mj-lt"/>
              </a:rPr>
              <a:t>Micronodular cirrhosis with fatty liver- Gross</a:t>
            </a:r>
          </a:p>
        </p:txBody>
      </p:sp>
      <p:sp>
        <p:nvSpPr>
          <p:cNvPr id="5" name="Rectangle 4"/>
          <p:cNvSpPr/>
          <p:nvPr/>
        </p:nvSpPr>
        <p:spPr>
          <a:xfrm>
            <a:off x="750404" y="5279955"/>
            <a:ext cx="7543750" cy="923330"/>
          </a:xfrm>
          <a:prstGeom prst="rect">
            <a:avLst/>
          </a:prstGeom>
        </p:spPr>
        <p:txBody>
          <a:bodyPr wrap="square">
            <a:spAutoFit/>
          </a:bodyPr>
          <a:lstStyle/>
          <a:p>
            <a:pPr algn="ctr"/>
            <a:r>
              <a:rPr lang="en-US" b="1" i="1" dirty="0"/>
              <a:t>A close-up view of a micronodular cirrhosis in a liver with fatty change demonstrates the small, yellow nodules. Micronodular cirrhosis may also be seen with Wilson's disease, primary biliary cirrhosis, and hemochromatosis.</a:t>
            </a:r>
          </a:p>
        </p:txBody>
      </p:sp>
      <p:sp>
        <p:nvSpPr>
          <p:cNvPr id="2" name="Date Placeholder 1">
            <a:extLst>
              <a:ext uri="{FF2B5EF4-FFF2-40B4-BE49-F238E27FC236}">
                <a16:creationId xmlns:a16="http://schemas.microsoft.com/office/drawing/2014/main" id="{40112E4D-B081-6843-ADCD-3A9819DAB7B2}"/>
              </a:ext>
            </a:extLst>
          </p:cNvPr>
          <p:cNvSpPr>
            <a:spLocks noGrp="1"/>
          </p:cNvSpPr>
          <p:nvPr>
            <p:ph type="dt" sz="half" idx="10"/>
          </p:nvPr>
        </p:nvSpPr>
        <p:spPr/>
        <p:txBody>
          <a:bodyPr/>
          <a:lstStyle/>
          <a:p>
            <a:r>
              <a:rPr lang="en-CA" dirty="0"/>
              <a:t>26-01-2021</a:t>
            </a:r>
            <a:endParaRPr lang="en-US" dirty="0"/>
          </a:p>
        </p:txBody>
      </p:sp>
      <p:sp>
        <p:nvSpPr>
          <p:cNvPr id="3" name="Footer Placeholder 2">
            <a:extLst>
              <a:ext uri="{FF2B5EF4-FFF2-40B4-BE49-F238E27FC236}">
                <a16:creationId xmlns:a16="http://schemas.microsoft.com/office/drawing/2014/main" id="{9FED27DA-FC7C-E74A-A777-FC0CC6818E58}"/>
              </a:ext>
            </a:extLst>
          </p:cNvPr>
          <p:cNvSpPr>
            <a:spLocks noGrp="1"/>
          </p:cNvSpPr>
          <p:nvPr>
            <p:ph type="ftr" sz="quarter" idx="11"/>
          </p:nvPr>
        </p:nvSpPr>
        <p:spPr/>
        <p:txBody>
          <a:bodyPr/>
          <a:lstStyle/>
          <a:p>
            <a:r>
              <a:rPr lang="en-US" dirty="0"/>
              <a:t>Dr. Wajd Althakfi</a:t>
            </a:r>
          </a:p>
        </p:txBody>
      </p:sp>
      <p:sp>
        <p:nvSpPr>
          <p:cNvPr id="8" name="Slide Number Placeholder 7">
            <a:extLst>
              <a:ext uri="{FF2B5EF4-FFF2-40B4-BE49-F238E27FC236}">
                <a16:creationId xmlns:a16="http://schemas.microsoft.com/office/drawing/2014/main" id="{308DCC0B-9127-F046-BAD5-9939B528C6CC}"/>
              </a:ext>
            </a:extLst>
          </p:cNvPr>
          <p:cNvSpPr>
            <a:spLocks noGrp="1"/>
          </p:cNvSpPr>
          <p:nvPr>
            <p:ph type="sldNum" sz="quarter" idx="12"/>
          </p:nvPr>
        </p:nvSpPr>
        <p:spPr/>
        <p:txBody>
          <a:bodyPr/>
          <a:lstStyle/>
          <a:p>
            <a:fld id="{1AEBD49D-256D-49CD-932D-340D3D5ECF92}" type="slidenum">
              <a:rPr lang="en-US" smtClean="0"/>
              <a:pPr/>
              <a:t>18</a:t>
            </a:fld>
            <a:endParaRPr lang="en-US" dirty="0"/>
          </a:p>
        </p:txBody>
      </p:sp>
    </p:spTree>
    <p:extLst>
      <p:ext uri="{BB962C8B-B14F-4D97-AF65-F5344CB8AC3E}">
        <p14:creationId xmlns:p14="http://schemas.microsoft.com/office/powerpoint/2010/main" val="3773814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4817183"/>
            <a:ext cx="7488832" cy="369332"/>
          </a:xfrm>
          <a:prstGeom prst="rect">
            <a:avLst/>
          </a:prstGeom>
        </p:spPr>
        <p:txBody>
          <a:bodyPr wrap="square">
            <a:spAutoFit/>
          </a:bodyPr>
          <a:lstStyle/>
          <a:p>
            <a:pPr algn="ctr"/>
            <a:r>
              <a:rPr lang="en-US" b="1" i="1" dirty="0"/>
              <a:t>Gross picture shows multiple nodules of variable sizes with fibrosis. </a:t>
            </a:r>
          </a:p>
        </p:txBody>
      </p:sp>
      <p:sp>
        <p:nvSpPr>
          <p:cNvPr id="6" name="Rounded Rectangle 5"/>
          <p:cNvSpPr/>
          <p:nvPr/>
        </p:nvSpPr>
        <p:spPr>
          <a:xfrm>
            <a:off x="971600" y="188640"/>
            <a:ext cx="7056784" cy="504056"/>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latin typeface="+mj-lt"/>
              </a:rPr>
              <a:t>Hepatic Macronodular Cirrhosis – Gross</a:t>
            </a:r>
          </a:p>
        </p:txBody>
      </p:sp>
      <p:pic>
        <p:nvPicPr>
          <p:cNvPr id="84993" name="Picture 1"/>
          <p:cNvPicPr>
            <a:picLocks noChangeAspect="1" noChangeArrowheads="1"/>
          </p:cNvPicPr>
          <p:nvPr/>
        </p:nvPicPr>
        <p:blipFill>
          <a:blip r:embed="rId3" cstate="print"/>
          <a:srcRect/>
          <a:stretch>
            <a:fillRect/>
          </a:stretch>
        </p:blipFill>
        <p:spPr bwMode="auto">
          <a:xfrm>
            <a:off x="762000" y="888109"/>
            <a:ext cx="7488832" cy="3804323"/>
          </a:xfrm>
          <a:prstGeom prst="rect">
            <a:avLst/>
          </a:prstGeom>
          <a:noFill/>
          <a:ln w="9525">
            <a:solidFill>
              <a:schemeClr val="accent4">
                <a:lumMod val="50000"/>
              </a:schemeClr>
            </a:solidFill>
            <a:miter lim="800000"/>
            <a:headEnd/>
            <a:tailEnd/>
          </a:ln>
        </p:spPr>
      </p:pic>
      <p:sp>
        <p:nvSpPr>
          <p:cNvPr id="2" name="Rectangle 1"/>
          <p:cNvSpPr/>
          <p:nvPr/>
        </p:nvSpPr>
        <p:spPr>
          <a:xfrm>
            <a:off x="228600" y="5186515"/>
            <a:ext cx="4572000" cy="1200329"/>
          </a:xfrm>
          <a:prstGeom prst="rect">
            <a:avLst/>
          </a:prstGeom>
        </p:spPr>
        <p:txBody>
          <a:bodyPr>
            <a:spAutoFit/>
          </a:bodyPr>
          <a:lstStyle/>
          <a:p>
            <a:r>
              <a:rPr lang="en-US" sz="1200" b="1" dirty="0"/>
              <a:t>Complications:</a:t>
            </a:r>
          </a:p>
          <a:p>
            <a:pPr marL="285750" indent="-285750">
              <a:buFont typeface="Arial" panose="020B0604020202020204" pitchFamily="34" charset="0"/>
              <a:buChar char="•"/>
            </a:pPr>
            <a:r>
              <a:rPr lang="en-US" sz="1200" dirty="0"/>
              <a:t>Portal hypertension</a:t>
            </a:r>
          </a:p>
          <a:p>
            <a:pPr marL="285750" indent="-285750">
              <a:buFont typeface="Arial" panose="020B0604020202020204" pitchFamily="34" charset="0"/>
              <a:buChar char="•"/>
            </a:pPr>
            <a:r>
              <a:rPr lang="en-US" sz="1200" dirty="0"/>
              <a:t>Esophageal varices</a:t>
            </a:r>
          </a:p>
          <a:p>
            <a:pPr marL="285750" indent="-285750">
              <a:buFont typeface="Arial" panose="020B0604020202020204" pitchFamily="34" charset="0"/>
              <a:buChar char="•"/>
            </a:pPr>
            <a:r>
              <a:rPr lang="en-US" sz="1200" dirty="0"/>
              <a:t>Hepatic failure</a:t>
            </a:r>
          </a:p>
          <a:p>
            <a:pPr marL="285750" indent="-285750">
              <a:buFont typeface="Arial" panose="020B0604020202020204" pitchFamily="34" charset="0"/>
              <a:buChar char="•"/>
            </a:pPr>
            <a:r>
              <a:rPr lang="en-US" sz="1200" dirty="0"/>
              <a:t>Liver cell dysplasia and carcinoma</a:t>
            </a:r>
          </a:p>
          <a:p>
            <a:pPr marL="285750" indent="-285750">
              <a:buFont typeface="Arial" panose="020B0604020202020204" pitchFamily="34" charset="0"/>
              <a:buChar char="•"/>
            </a:pPr>
            <a:r>
              <a:rPr lang="en-US" sz="1200" dirty="0"/>
              <a:t>Gynecomastia</a:t>
            </a:r>
          </a:p>
        </p:txBody>
      </p:sp>
      <p:sp>
        <p:nvSpPr>
          <p:cNvPr id="3" name="Date Placeholder 2">
            <a:extLst>
              <a:ext uri="{FF2B5EF4-FFF2-40B4-BE49-F238E27FC236}">
                <a16:creationId xmlns:a16="http://schemas.microsoft.com/office/drawing/2014/main" id="{D754724B-E5B3-604B-8E7B-4DE28C29EA97}"/>
              </a:ext>
            </a:extLst>
          </p:cNvPr>
          <p:cNvSpPr>
            <a:spLocks noGrp="1"/>
          </p:cNvSpPr>
          <p:nvPr>
            <p:ph type="dt" sz="half" idx="10"/>
          </p:nvPr>
        </p:nvSpPr>
        <p:spPr/>
        <p:txBody>
          <a:bodyPr/>
          <a:lstStyle/>
          <a:p>
            <a:r>
              <a:rPr lang="en-CA" dirty="0"/>
              <a:t>26-01-2021</a:t>
            </a:r>
            <a:endParaRPr lang="en-US" dirty="0"/>
          </a:p>
        </p:txBody>
      </p:sp>
      <p:sp>
        <p:nvSpPr>
          <p:cNvPr id="8" name="Footer Placeholder 7">
            <a:extLst>
              <a:ext uri="{FF2B5EF4-FFF2-40B4-BE49-F238E27FC236}">
                <a16:creationId xmlns:a16="http://schemas.microsoft.com/office/drawing/2014/main" id="{F6CD1A4E-D9F4-9A45-B10D-A8D13B3AD456}"/>
              </a:ext>
            </a:extLst>
          </p:cNvPr>
          <p:cNvSpPr>
            <a:spLocks noGrp="1"/>
          </p:cNvSpPr>
          <p:nvPr>
            <p:ph type="ftr" sz="quarter" idx="11"/>
          </p:nvPr>
        </p:nvSpPr>
        <p:spPr/>
        <p:txBody>
          <a:bodyPr/>
          <a:lstStyle/>
          <a:p>
            <a:r>
              <a:rPr lang="en-US" dirty="0"/>
              <a:t>Dr. Wajd Althakfi</a:t>
            </a:r>
          </a:p>
        </p:txBody>
      </p:sp>
      <p:sp>
        <p:nvSpPr>
          <p:cNvPr id="9" name="Slide Number Placeholder 8">
            <a:extLst>
              <a:ext uri="{FF2B5EF4-FFF2-40B4-BE49-F238E27FC236}">
                <a16:creationId xmlns:a16="http://schemas.microsoft.com/office/drawing/2014/main" id="{D9E67D22-276F-F347-851A-2C6747313364}"/>
              </a:ext>
            </a:extLst>
          </p:cNvPr>
          <p:cNvSpPr>
            <a:spLocks noGrp="1"/>
          </p:cNvSpPr>
          <p:nvPr>
            <p:ph type="sldNum" sz="quarter" idx="12"/>
          </p:nvPr>
        </p:nvSpPr>
        <p:spPr/>
        <p:txBody>
          <a:bodyPr/>
          <a:lstStyle/>
          <a:p>
            <a:fld id="{1AEBD49D-256D-49CD-932D-340D3D5ECF92}" type="slidenum">
              <a:rPr lang="en-US" smtClean="0"/>
              <a:pPr/>
              <a:t>19</a:t>
            </a:fld>
            <a:endParaRPr lang="en-US" dirty="0"/>
          </a:p>
        </p:txBody>
      </p:sp>
    </p:spTree>
    <p:extLst>
      <p:ext uri="{BB962C8B-B14F-4D97-AF65-F5344CB8AC3E}">
        <p14:creationId xmlns:p14="http://schemas.microsoft.com/office/powerpoint/2010/main" val="3768149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9">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050" y="465745"/>
            <a:ext cx="83439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8650" y="894027"/>
            <a:ext cx="2620771" cy="4782873"/>
          </a:xfrm>
        </p:spPr>
        <p:txBody>
          <a:bodyPr>
            <a:normAutofit/>
          </a:bodyPr>
          <a:lstStyle/>
          <a:p>
            <a:pPr algn="r"/>
            <a:r>
              <a:rPr lang="en-GB" b="1" dirty="0">
                <a:solidFill>
                  <a:schemeClr val="bg1"/>
                </a:solidFill>
                <a:effectLst>
                  <a:outerShdw blurRad="38100" dist="38100" dir="2700000" algn="tl">
                    <a:srgbClr val="000000">
                      <a:alpha val="43137"/>
                    </a:srgbClr>
                  </a:outerShdw>
                </a:effectLst>
              </a:rPr>
              <a:t>Objectives:</a:t>
            </a: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732024" y="894027"/>
            <a:ext cx="4783326" cy="4782873"/>
          </a:xfrm>
        </p:spPr>
        <p:txBody>
          <a:bodyPr anchor="ctr">
            <a:normAutofit/>
          </a:bodyPr>
          <a:lstStyle/>
          <a:p>
            <a:pPr marL="0" indent="0">
              <a:buNone/>
            </a:pPr>
            <a:r>
              <a:rPr lang="en-US" dirty="0">
                <a:solidFill>
                  <a:schemeClr val="bg1"/>
                </a:solidFill>
                <a:latin typeface="+mj-lt"/>
              </a:rPr>
              <a:t>At the end of these practical sessions, the students will be able to:</a:t>
            </a:r>
          </a:p>
          <a:p>
            <a:r>
              <a:rPr lang="en-US" dirty="0">
                <a:solidFill>
                  <a:schemeClr val="bg1"/>
                </a:solidFill>
                <a:latin typeface="+mj-lt"/>
              </a:rPr>
              <a:t> Recognize, describe and understand the morphological appearance (both macroscopic and microscopic) of some of the common diseases of the hepatobiliary system and pancreas.</a:t>
            </a:r>
            <a:endParaRPr lang="en-GB" dirty="0">
              <a:solidFill>
                <a:schemeClr val="bg1"/>
              </a:solidFill>
              <a:latin typeface="+mj-lt"/>
            </a:endParaRPr>
          </a:p>
          <a:p>
            <a:endParaRPr lang="en-GB" dirty="0">
              <a:solidFill>
                <a:schemeClr val="bg1"/>
              </a:solidFill>
            </a:endParaRPr>
          </a:p>
        </p:txBody>
      </p:sp>
      <p:sp>
        <p:nvSpPr>
          <p:cNvPr id="4" name="Date Placeholder 3">
            <a:extLst>
              <a:ext uri="{FF2B5EF4-FFF2-40B4-BE49-F238E27FC236}">
                <a16:creationId xmlns:a16="http://schemas.microsoft.com/office/drawing/2014/main" id="{AE103526-229C-6843-85A2-5FBDF89B0138}"/>
              </a:ext>
            </a:extLst>
          </p:cNvPr>
          <p:cNvSpPr>
            <a:spLocks noGrp="1"/>
          </p:cNvSpPr>
          <p:nvPr>
            <p:ph type="dt" sz="half" idx="10"/>
          </p:nvPr>
        </p:nvSpPr>
        <p:spPr/>
        <p:txBody>
          <a:bodyPr/>
          <a:lstStyle/>
          <a:p>
            <a:r>
              <a:rPr lang="en-CA" dirty="0"/>
              <a:t>26-01-2021</a:t>
            </a:r>
            <a:endParaRPr lang="en-US" dirty="0"/>
          </a:p>
        </p:txBody>
      </p:sp>
      <p:sp>
        <p:nvSpPr>
          <p:cNvPr id="5" name="Footer Placeholder 4">
            <a:extLst>
              <a:ext uri="{FF2B5EF4-FFF2-40B4-BE49-F238E27FC236}">
                <a16:creationId xmlns:a16="http://schemas.microsoft.com/office/drawing/2014/main" id="{35337986-DC6E-1546-8C9F-5D9C99940AF3}"/>
              </a:ext>
            </a:extLst>
          </p:cNvPr>
          <p:cNvSpPr>
            <a:spLocks noGrp="1"/>
          </p:cNvSpPr>
          <p:nvPr>
            <p:ph type="ftr" sz="quarter" idx="11"/>
          </p:nvPr>
        </p:nvSpPr>
        <p:spPr/>
        <p:txBody>
          <a:bodyPr/>
          <a:lstStyle/>
          <a:p>
            <a:r>
              <a:rPr lang="en-US" dirty="0"/>
              <a:t>Dr. Wajd Althakfi</a:t>
            </a:r>
          </a:p>
        </p:txBody>
      </p:sp>
      <p:sp>
        <p:nvSpPr>
          <p:cNvPr id="6" name="Slide Number Placeholder 5">
            <a:extLst>
              <a:ext uri="{FF2B5EF4-FFF2-40B4-BE49-F238E27FC236}">
                <a16:creationId xmlns:a16="http://schemas.microsoft.com/office/drawing/2014/main" id="{B91F084B-F7F1-BC4D-84D2-6719265F0D84}"/>
              </a:ext>
            </a:extLst>
          </p:cNvPr>
          <p:cNvSpPr>
            <a:spLocks noGrp="1"/>
          </p:cNvSpPr>
          <p:nvPr>
            <p:ph type="sldNum" sz="quarter" idx="12"/>
          </p:nvPr>
        </p:nvSpPr>
        <p:spPr/>
        <p:txBody>
          <a:bodyPr/>
          <a:lstStyle/>
          <a:p>
            <a:fld id="{1AEBD49D-256D-49CD-932D-340D3D5ECF92}" type="slidenum">
              <a:rPr lang="en-US" smtClean="0"/>
              <a:pPr/>
              <a:t>2</a:t>
            </a:fld>
            <a:endParaRPr lang="en-US" dirty="0"/>
          </a:p>
        </p:txBody>
      </p:sp>
    </p:spTree>
    <p:extLst>
      <p:ext uri="{BB962C8B-B14F-4D97-AF65-F5344CB8AC3E}">
        <p14:creationId xmlns:p14="http://schemas.microsoft.com/office/powerpoint/2010/main" val="399600896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3" cstate="print"/>
          <a:srcRect/>
          <a:stretch>
            <a:fillRect/>
          </a:stretch>
        </p:blipFill>
        <p:spPr bwMode="auto">
          <a:xfrm>
            <a:off x="838200" y="908720"/>
            <a:ext cx="7262192" cy="5040560"/>
          </a:xfrm>
          <a:prstGeom prst="rect">
            <a:avLst/>
          </a:prstGeom>
          <a:noFill/>
          <a:ln w="9525">
            <a:solidFill>
              <a:srgbClr val="1010C6"/>
            </a:solidFill>
            <a:miter lim="800000"/>
            <a:headEnd/>
            <a:tailEnd/>
          </a:ln>
        </p:spPr>
      </p:pic>
      <p:sp>
        <p:nvSpPr>
          <p:cNvPr id="36867" name="Text Box 5"/>
          <p:cNvSpPr txBox="1">
            <a:spLocks noChangeArrowheads="1"/>
          </p:cNvSpPr>
          <p:nvPr/>
        </p:nvSpPr>
        <p:spPr bwMode="auto">
          <a:xfrm>
            <a:off x="539552" y="5992623"/>
            <a:ext cx="7560840" cy="400110"/>
          </a:xfrm>
          <a:prstGeom prst="rect">
            <a:avLst/>
          </a:prstGeom>
          <a:noFill/>
          <a:ln w="9525">
            <a:noFill/>
            <a:miter lim="800000"/>
            <a:headEnd/>
            <a:tailEnd/>
          </a:ln>
        </p:spPr>
        <p:txBody>
          <a:bodyPr wrap="square">
            <a:spAutoFit/>
          </a:bodyPr>
          <a:lstStyle/>
          <a:p>
            <a:pPr algn="ctr">
              <a:spcBef>
                <a:spcPct val="50000"/>
              </a:spcBef>
            </a:pPr>
            <a:r>
              <a:rPr lang="en-US" sz="2000" b="1" i="1" dirty="0"/>
              <a:t>Irregular nodules separated by Portal-to-Portal fibrous bands  </a:t>
            </a:r>
          </a:p>
        </p:txBody>
      </p:sp>
      <p:sp>
        <p:nvSpPr>
          <p:cNvPr id="6" name="Rounded Rectangle 5"/>
          <p:cNvSpPr/>
          <p:nvPr/>
        </p:nvSpPr>
        <p:spPr>
          <a:xfrm>
            <a:off x="1187624" y="260648"/>
            <a:ext cx="6696744" cy="504056"/>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latin typeface="+mj-lt"/>
              </a:rPr>
              <a:t>Hepatic cirrhosis – LPF</a:t>
            </a:r>
          </a:p>
        </p:txBody>
      </p:sp>
      <p:sp>
        <p:nvSpPr>
          <p:cNvPr id="2" name="Date Placeholder 1">
            <a:extLst>
              <a:ext uri="{FF2B5EF4-FFF2-40B4-BE49-F238E27FC236}">
                <a16:creationId xmlns:a16="http://schemas.microsoft.com/office/drawing/2014/main" id="{704EAA6D-4B38-6A40-A56C-54C7139A03E5}"/>
              </a:ext>
            </a:extLst>
          </p:cNvPr>
          <p:cNvSpPr>
            <a:spLocks noGrp="1"/>
          </p:cNvSpPr>
          <p:nvPr>
            <p:ph type="dt" sz="half" idx="10"/>
          </p:nvPr>
        </p:nvSpPr>
        <p:spPr/>
        <p:txBody>
          <a:bodyPr/>
          <a:lstStyle/>
          <a:p>
            <a:r>
              <a:rPr lang="en-CA" dirty="0"/>
              <a:t>26-01-2021</a:t>
            </a:r>
            <a:endParaRPr lang="en-US" dirty="0"/>
          </a:p>
        </p:txBody>
      </p:sp>
      <p:sp>
        <p:nvSpPr>
          <p:cNvPr id="3" name="Footer Placeholder 2">
            <a:extLst>
              <a:ext uri="{FF2B5EF4-FFF2-40B4-BE49-F238E27FC236}">
                <a16:creationId xmlns:a16="http://schemas.microsoft.com/office/drawing/2014/main" id="{12B70568-C500-DE45-8871-4E46D99E13B0}"/>
              </a:ext>
            </a:extLst>
          </p:cNvPr>
          <p:cNvSpPr>
            <a:spLocks noGrp="1"/>
          </p:cNvSpPr>
          <p:nvPr>
            <p:ph type="ftr" sz="quarter" idx="11"/>
          </p:nvPr>
        </p:nvSpPr>
        <p:spPr/>
        <p:txBody>
          <a:bodyPr/>
          <a:lstStyle/>
          <a:p>
            <a:r>
              <a:rPr lang="en-US" dirty="0"/>
              <a:t>Dr. Wajd Althakfi</a:t>
            </a:r>
          </a:p>
        </p:txBody>
      </p:sp>
      <p:sp>
        <p:nvSpPr>
          <p:cNvPr id="4" name="Slide Number Placeholder 3">
            <a:extLst>
              <a:ext uri="{FF2B5EF4-FFF2-40B4-BE49-F238E27FC236}">
                <a16:creationId xmlns:a16="http://schemas.microsoft.com/office/drawing/2014/main" id="{00C0A89D-DF8A-5C42-AB92-84EE74445280}"/>
              </a:ext>
            </a:extLst>
          </p:cNvPr>
          <p:cNvSpPr>
            <a:spLocks noGrp="1"/>
          </p:cNvSpPr>
          <p:nvPr>
            <p:ph type="sldNum" sz="quarter" idx="12"/>
          </p:nvPr>
        </p:nvSpPr>
        <p:spPr/>
        <p:txBody>
          <a:bodyPr/>
          <a:lstStyle/>
          <a:p>
            <a:fld id="{1AEBD49D-256D-49CD-932D-340D3D5ECF92}" type="slidenum">
              <a:rPr lang="en-US" smtClean="0"/>
              <a:pPr/>
              <a:t>20</a:t>
            </a:fld>
            <a:endParaRPr lang="en-US" dirty="0"/>
          </a:p>
        </p:txBody>
      </p:sp>
    </p:spTree>
    <p:extLst>
      <p:ext uri="{BB962C8B-B14F-4D97-AF65-F5344CB8AC3E}">
        <p14:creationId xmlns:p14="http://schemas.microsoft.com/office/powerpoint/2010/main" val="856812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adiology.uchc.edu/eatlas/images/GI/7253b.gif"/>
          <p:cNvPicPr>
            <a:picLocks noChangeAspect="1" noChangeArrowheads="1"/>
          </p:cNvPicPr>
          <p:nvPr/>
        </p:nvPicPr>
        <p:blipFill>
          <a:blip r:embed="rId3" cstate="print"/>
          <a:srcRect/>
          <a:stretch>
            <a:fillRect/>
          </a:stretch>
        </p:blipFill>
        <p:spPr bwMode="auto">
          <a:xfrm>
            <a:off x="1259632" y="980728"/>
            <a:ext cx="6552728" cy="4320480"/>
          </a:xfrm>
          <a:prstGeom prst="rect">
            <a:avLst/>
          </a:prstGeom>
          <a:noFill/>
          <a:ln>
            <a:solidFill>
              <a:schemeClr val="tx1"/>
            </a:solidFill>
          </a:ln>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628650" y="5369440"/>
            <a:ext cx="7525344" cy="1015663"/>
          </a:xfrm>
          <a:prstGeom prst="rect">
            <a:avLst/>
          </a:prstGeom>
        </p:spPr>
        <p:txBody>
          <a:bodyPr wrap="square">
            <a:spAutoFit/>
          </a:bodyPr>
          <a:lstStyle/>
          <a:p>
            <a:pPr algn="ctr"/>
            <a:r>
              <a:rPr lang="en-US" b="1" i="1" dirty="0"/>
              <a:t>• </a:t>
            </a:r>
            <a:r>
              <a:rPr lang="en-US" sz="2000" b="1" i="1" dirty="0"/>
              <a:t>The parenchyma shows darker tan nodules of varying sizes.</a:t>
            </a:r>
          </a:p>
          <a:p>
            <a:pPr algn="ctr"/>
            <a:r>
              <a:rPr lang="en-US" sz="2000" b="1" i="1" dirty="0"/>
              <a:t>• These nodules are composed of hepatocytes. </a:t>
            </a:r>
          </a:p>
          <a:p>
            <a:pPr algn="ctr"/>
            <a:r>
              <a:rPr lang="en-US" sz="2000" b="1" i="1" dirty="0"/>
              <a:t>• The paler areas in between are collagen. </a:t>
            </a:r>
          </a:p>
        </p:txBody>
      </p:sp>
      <p:sp>
        <p:nvSpPr>
          <p:cNvPr id="4" name="Rounded Rectangle 3"/>
          <p:cNvSpPr/>
          <p:nvPr/>
        </p:nvSpPr>
        <p:spPr>
          <a:xfrm>
            <a:off x="1187624" y="260648"/>
            <a:ext cx="6696744" cy="504056"/>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latin typeface="+mj-lt"/>
              </a:rPr>
              <a:t>Hepatic cirrhosis – LPF</a:t>
            </a:r>
          </a:p>
        </p:txBody>
      </p:sp>
      <p:sp>
        <p:nvSpPr>
          <p:cNvPr id="2" name="Date Placeholder 1">
            <a:extLst>
              <a:ext uri="{FF2B5EF4-FFF2-40B4-BE49-F238E27FC236}">
                <a16:creationId xmlns:a16="http://schemas.microsoft.com/office/drawing/2014/main" id="{A590E727-F37E-2048-BEF8-5BE2C169C6D2}"/>
              </a:ext>
            </a:extLst>
          </p:cNvPr>
          <p:cNvSpPr>
            <a:spLocks noGrp="1"/>
          </p:cNvSpPr>
          <p:nvPr>
            <p:ph type="dt" sz="half" idx="10"/>
          </p:nvPr>
        </p:nvSpPr>
        <p:spPr/>
        <p:txBody>
          <a:bodyPr/>
          <a:lstStyle/>
          <a:p>
            <a:r>
              <a:rPr lang="en-CA" dirty="0"/>
              <a:t>26-01-2021</a:t>
            </a:r>
            <a:endParaRPr lang="en-US" dirty="0"/>
          </a:p>
        </p:txBody>
      </p:sp>
      <p:sp>
        <p:nvSpPr>
          <p:cNvPr id="7" name="Footer Placeholder 6">
            <a:extLst>
              <a:ext uri="{FF2B5EF4-FFF2-40B4-BE49-F238E27FC236}">
                <a16:creationId xmlns:a16="http://schemas.microsoft.com/office/drawing/2014/main" id="{C1213F3D-F4CE-E345-8448-0149E53173BC}"/>
              </a:ext>
            </a:extLst>
          </p:cNvPr>
          <p:cNvSpPr>
            <a:spLocks noGrp="1"/>
          </p:cNvSpPr>
          <p:nvPr>
            <p:ph type="ftr" sz="quarter" idx="11"/>
          </p:nvPr>
        </p:nvSpPr>
        <p:spPr/>
        <p:txBody>
          <a:bodyPr/>
          <a:lstStyle/>
          <a:p>
            <a:r>
              <a:rPr lang="en-US" dirty="0"/>
              <a:t>Dr. Wajd Althakfi</a:t>
            </a:r>
          </a:p>
        </p:txBody>
      </p:sp>
      <p:sp>
        <p:nvSpPr>
          <p:cNvPr id="8" name="Slide Number Placeholder 7">
            <a:extLst>
              <a:ext uri="{FF2B5EF4-FFF2-40B4-BE49-F238E27FC236}">
                <a16:creationId xmlns:a16="http://schemas.microsoft.com/office/drawing/2014/main" id="{568981E7-CEDE-2A4B-9D3F-7632088D027C}"/>
              </a:ext>
            </a:extLst>
          </p:cNvPr>
          <p:cNvSpPr>
            <a:spLocks noGrp="1"/>
          </p:cNvSpPr>
          <p:nvPr>
            <p:ph type="sldNum" sz="quarter" idx="12"/>
          </p:nvPr>
        </p:nvSpPr>
        <p:spPr/>
        <p:txBody>
          <a:bodyPr/>
          <a:lstStyle/>
          <a:p>
            <a:fld id="{1AEBD49D-256D-49CD-932D-340D3D5ECF92}" type="slidenum">
              <a:rPr lang="en-US" smtClean="0"/>
              <a:pPr/>
              <a:t>21</a:t>
            </a:fld>
            <a:endParaRPr lang="en-US" dirty="0"/>
          </a:p>
        </p:txBody>
      </p:sp>
    </p:spTree>
    <p:extLst>
      <p:ext uri="{BB962C8B-B14F-4D97-AF65-F5344CB8AC3E}">
        <p14:creationId xmlns:p14="http://schemas.microsoft.com/office/powerpoint/2010/main" val="3086876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Box 2"/>
          <p:cNvSpPr txBox="1">
            <a:spLocks noChangeArrowheads="1"/>
          </p:cNvSpPr>
          <p:nvPr/>
        </p:nvSpPr>
        <p:spPr bwMode="auto">
          <a:xfrm>
            <a:off x="179512" y="5181600"/>
            <a:ext cx="8659688" cy="1631216"/>
          </a:xfrm>
          <a:prstGeom prst="rect">
            <a:avLst/>
          </a:prstGeom>
          <a:noFill/>
          <a:ln w="9525">
            <a:noFill/>
            <a:miter lim="800000"/>
            <a:headEnd/>
            <a:tailEnd/>
          </a:ln>
        </p:spPr>
        <p:txBody>
          <a:bodyPr wrap="square">
            <a:spAutoFit/>
          </a:bodyPr>
          <a:lstStyle/>
          <a:p>
            <a:pPr marL="533400" indent="-533400" algn="ctr"/>
            <a:r>
              <a:rPr lang="en-US" sz="2000" b="1" i="1" dirty="0"/>
              <a:t>Loss of lobular architecture and formation of </a:t>
            </a:r>
            <a:r>
              <a:rPr lang="en-US" sz="2000" b="1" i="1" dirty="0">
                <a:solidFill>
                  <a:srgbClr val="00B050"/>
                </a:solidFill>
              </a:rPr>
              <a:t>regenerative hepatic nodules </a:t>
            </a:r>
            <a:r>
              <a:rPr lang="en-US" sz="2000" b="1" i="1" dirty="0"/>
              <a:t>of variable size and shape, surrounded by </a:t>
            </a:r>
            <a:r>
              <a:rPr lang="en-US" sz="2000" b="1" i="1" dirty="0">
                <a:solidFill>
                  <a:srgbClr val="FFC000"/>
                </a:solidFill>
              </a:rPr>
              <a:t>fibrosis</a:t>
            </a:r>
            <a:r>
              <a:rPr lang="en-US" sz="2000" b="1" i="1" dirty="0"/>
              <a:t>.</a:t>
            </a:r>
          </a:p>
          <a:p>
            <a:pPr marL="533400" indent="-533400" algn="ctr"/>
            <a:r>
              <a:rPr lang="en-US" sz="2000" b="1" i="1" dirty="0"/>
              <a:t>Each nodules consists of liver cells without any arrangement and with no central vein. Large number of proliferated bile ducts and chronic inflammatory cells are present in fibrous tissue.</a:t>
            </a:r>
          </a:p>
        </p:txBody>
      </p:sp>
      <p:pic>
        <p:nvPicPr>
          <p:cNvPr id="5" name="Picture 2"/>
          <p:cNvPicPr>
            <a:picLocks noChangeAspect="1" noChangeArrowheads="1"/>
          </p:cNvPicPr>
          <p:nvPr/>
        </p:nvPicPr>
        <p:blipFill>
          <a:blip r:embed="rId3" cstate="print"/>
          <a:srcRect/>
          <a:stretch>
            <a:fillRect/>
          </a:stretch>
        </p:blipFill>
        <p:spPr bwMode="auto">
          <a:xfrm>
            <a:off x="899592" y="764704"/>
            <a:ext cx="7200800" cy="4340696"/>
          </a:xfrm>
          <a:prstGeom prst="rect">
            <a:avLst/>
          </a:prstGeom>
          <a:noFill/>
          <a:ln w="9525">
            <a:solidFill>
              <a:srgbClr val="1010C6"/>
            </a:solidFill>
            <a:miter lim="800000"/>
            <a:headEnd/>
            <a:tailEnd/>
          </a:ln>
        </p:spPr>
      </p:pic>
      <p:sp>
        <p:nvSpPr>
          <p:cNvPr id="6" name="Rounded Rectangle 5"/>
          <p:cNvSpPr/>
          <p:nvPr/>
        </p:nvSpPr>
        <p:spPr>
          <a:xfrm>
            <a:off x="1676400" y="78532"/>
            <a:ext cx="5486400" cy="640988"/>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latin typeface="+mj-lt"/>
              </a:rPr>
              <a:t>Cirrhosis – </a:t>
            </a:r>
            <a:r>
              <a:rPr lang="en-US" sz="2800" b="1" dirty="0">
                <a:latin typeface="+mj-lt"/>
              </a:rPr>
              <a:t>Masson trichrome </a:t>
            </a:r>
            <a:r>
              <a:rPr lang="en-US" sz="2800" b="1" i="1" dirty="0">
                <a:latin typeface="+mj-lt"/>
              </a:rPr>
              <a:t>stain</a:t>
            </a:r>
          </a:p>
        </p:txBody>
      </p:sp>
      <p:sp>
        <p:nvSpPr>
          <p:cNvPr id="2" name="Date Placeholder 1">
            <a:extLst>
              <a:ext uri="{FF2B5EF4-FFF2-40B4-BE49-F238E27FC236}">
                <a16:creationId xmlns:a16="http://schemas.microsoft.com/office/drawing/2014/main" id="{24F3C0DD-06A2-2D40-A6A6-3CD88A0F0F88}"/>
              </a:ext>
            </a:extLst>
          </p:cNvPr>
          <p:cNvSpPr>
            <a:spLocks noGrp="1"/>
          </p:cNvSpPr>
          <p:nvPr>
            <p:ph type="dt" sz="half" idx="10"/>
          </p:nvPr>
        </p:nvSpPr>
        <p:spPr/>
        <p:txBody>
          <a:bodyPr/>
          <a:lstStyle/>
          <a:p>
            <a:r>
              <a:rPr lang="en-CA" dirty="0"/>
              <a:t>26-01-2021</a:t>
            </a:r>
            <a:endParaRPr lang="en-US" dirty="0"/>
          </a:p>
        </p:txBody>
      </p:sp>
      <p:sp>
        <p:nvSpPr>
          <p:cNvPr id="4" name="Slide Number Placeholder 3">
            <a:extLst>
              <a:ext uri="{FF2B5EF4-FFF2-40B4-BE49-F238E27FC236}">
                <a16:creationId xmlns:a16="http://schemas.microsoft.com/office/drawing/2014/main" id="{8B14211D-3A95-184F-BADD-FFF91FDD571C}"/>
              </a:ext>
            </a:extLst>
          </p:cNvPr>
          <p:cNvSpPr>
            <a:spLocks noGrp="1"/>
          </p:cNvSpPr>
          <p:nvPr>
            <p:ph type="sldNum" sz="quarter" idx="12"/>
          </p:nvPr>
        </p:nvSpPr>
        <p:spPr/>
        <p:txBody>
          <a:bodyPr/>
          <a:lstStyle/>
          <a:p>
            <a:fld id="{1AEBD49D-256D-49CD-932D-340D3D5ECF92}" type="slidenum">
              <a:rPr lang="en-US" smtClean="0"/>
              <a:pPr/>
              <a:t>22</a:t>
            </a:fld>
            <a:endParaRPr lang="en-US" dirty="0"/>
          </a:p>
        </p:txBody>
      </p:sp>
    </p:spTree>
    <p:extLst>
      <p:ext uri="{BB962C8B-B14F-4D97-AF65-F5344CB8AC3E}">
        <p14:creationId xmlns:p14="http://schemas.microsoft.com/office/powerpoint/2010/main" val="260051921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9552" y="5733256"/>
            <a:ext cx="7632848" cy="1015663"/>
          </a:xfrm>
          <a:prstGeom prst="rect">
            <a:avLst/>
          </a:prstGeom>
        </p:spPr>
        <p:txBody>
          <a:bodyPr wrap="square">
            <a:spAutoFit/>
          </a:bodyPr>
          <a:lstStyle/>
          <a:p>
            <a:pPr algn="ctr"/>
            <a:r>
              <a:rPr lang="en-US" sz="2000" b="1" i="1" dirty="0"/>
              <a:t>Micronodular cirrhosis is seen along with moderate fatty change. Note the regenerative nodule surrounded by fibrous connective tissue extending between portal regions.</a:t>
            </a:r>
          </a:p>
        </p:txBody>
      </p:sp>
      <p:pic>
        <p:nvPicPr>
          <p:cNvPr id="310274" name="Picture 2" descr="http://library.med.utah.edu/WebPath/jpeg4/LIVER063.jpg"/>
          <p:cNvPicPr>
            <a:picLocks noChangeAspect="1" noChangeArrowheads="1"/>
          </p:cNvPicPr>
          <p:nvPr/>
        </p:nvPicPr>
        <p:blipFill>
          <a:blip r:embed="rId2" cstate="print"/>
          <a:srcRect/>
          <a:stretch>
            <a:fillRect/>
          </a:stretch>
        </p:blipFill>
        <p:spPr bwMode="auto">
          <a:xfrm>
            <a:off x="930701" y="836712"/>
            <a:ext cx="7103118" cy="4808960"/>
          </a:xfrm>
          <a:prstGeom prst="rect">
            <a:avLst/>
          </a:prstGeom>
          <a:noFill/>
          <a:ln>
            <a:noFill/>
          </a:ln>
        </p:spPr>
      </p:pic>
      <p:sp>
        <p:nvSpPr>
          <p:cNvPr id="5" name="Rounded Rectangle 4"/>
          <p:cNvSpPr/>
          <p:nvPr/>
        </p:nvSpPr>
        <p:spPr>
          <a:xfrm>
            <a:off x="930700" y="152400"/>
            <a:ext cx="7103119" cy="540296"/>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latin typeface="+mj-lt"/>
              </a:rPr>
              <a:t>Micronodular cirrhosis with fatty liver- LPF</a:t>
            </a:r>
          </a:p>
        </p:txBody>
      </p:sp>
      <p:sp>
        <p:nvSpPr>
          <p:cNvPr id="2" name="Date Placeholder 1">
            <a:extLst>
              <a:ext uri="{FF2B5EF4-FFF2-40B4-BE49-F238E27FC236}">
                <a16:creationId xmlns:a16="http://schemas.microsoft.com/office/drawing/2014/main" id="{E5F1A512-E34E-F641-9217-66E40652D9AF}"/>
              </a:ext>
            </a:extLst>
          </p:cNvPr>
          <p:cNvSpPr>
            <a:spLocks noGrp="1"/>
          </p:cNvSpPr>
          <p:nvPr>
            <p:ph type="dt" sz="half" idx="10"/>
          </p:nvPr>
        </p:nvSpPr>
        <p:spPr/>
        <p:txBody>
          <a:bodyPr/>
          <a:lstStyle/>
          <a:p>
            <a:r>
              <a:rPr lang="en-CA" dirty="0"/>
              <a:t>26-01-2021</a:t>
            </a:r>
            <a:endParaRPr lang="en-US" dirty="0"/>
          </a:p>
        </p:txBody>
      </p:sp>
      <p:sp>
        <p:nvSpPr>
          <p:cNvPr id="4" name="Footer Placeholder 3">
            <a:extLst>
              <a:ext uri="{FF2B5EF4-FFF2-40B4-BE49-F238E27FC236}">
                <a16:creationId xmlns:a16="http://schemas.microsoft.com/office/drawing/2014/main" id="{DD94886A-B021-DB47-8B89-72AD64CABD60}"/>
              </a:ext>
            </a:extLst>
          </p:cNvPr>
          <p:cNvSpPr>
            <a:spLocks noGrp="1"/>
          </p:cNvSpPr>
          <p:nvPr>
            <p:ph type="ftr" sz="quarter" idx="11"/>
          </p:nvPr>
        </p:nvSpPr>
        <p:spPr/>
        <p:txBody>
          <a:bodyPr/>
          <a:lstStyle/>
          <a:p>
            <a:r>
              <a:rPr lang="en-US" dirty="0"/>
              <a:t>Dr. Wajd Althakfi</a:t>
            </a:r>
          </a:p>
        </p:txBody>
      </p:sp>
      <p:sp>
        <p:nvSpPr>
          <p:cNvPr id="8" name="Slide Number Placeholder 7">
            <a:extLst>
              <a:ext uri="{FF2B5EF4-FFF2-40B4-BE49-F238E27FC236}">
                <a16:creationId xmlns:a16="http://schemas.microsoft.com/office/drawing/2014/main" id="{7F93131E-F19B-544A-925C-0442EDD3DEDA}"/>
              </a:ext>
            </a:extLst>
          </p:cNvPr>
          <p:cNvSpPr>
            <a:spLocks noGrp="1"/>
          </p:cNvSpPr>
          <p:nvPr>
            <p:ph type="sldNum" sz="quarter" idx="12"/>
          </p:nvPr>
        </p:nvSpPr>
        <p:spPr/>
        <p:txBody>
          <a:bodyPr/>
          <a:lstStyle/>
          <a:p>
            <a:fld id="{1AEBD49D-256D-49CD-932D-340D3D5ECF92}" type="slidenum">
              <a:rPr lang="en-US" smtClean="0"/>
              <a:pPr/>
              <a:t>23</a:t>
            </a:fld>
            <a:endParaRPr lang="en-US" dirty="0"/>
          </a:p>
        </p:txBody>
      </p:sp>
    </p:spTree>
    <p:extLst>
      <p:ext uri="{BB962C8B-B14F-4D97-AF65-F5344CB8AC3E}">
        <p14:creationId xmlns:p14="http://schemas.microsoft.com/office/powerpoint/2010/main" val="3996401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0" name="Picture 2" descr="http://library.med.utah.edu/WebPath/jpeg4/LIVER014.jpg"/>
          <p:cNvPicPr>
            <a:picLocks noChangeAspect="1" noChangeArrowheads="1"/>
          </p:cNvPicPr>
          <p:nvPr/>
        </p:nvPicPr>
        <p:blipFill>
          <a:blip r:embed="rId2" cstate="print"/>
          <a:srcRect/>
          <a:stretch>
            <a:fillRect/>
          </a:stretch>
        </p:blipFill>
        <p:spPr bwMode="auto">
          <a:xfrm>
            <a:off x="971600" y="908720"/>
            <a:ext cx="6984776" cy="4304904"/>
          </a:xfrm>
          <a:prstGeom prst="rect">
            <a:avLst/>
          </a:prstGeom>
          <a:noFill/>
          <a:ln>
            <a:noFill/>
          </a:ln>
        </p:spPr>
      </p:pic>
      <p:sp>
        <p:nvSpPr>
          <p:cNvPr id="4" name="Rectangle 3"/>
          <p:cNvSpPr/>
          <p:nvPr/>
        </p:nvSpPr>
        <p:spPr>
          <a:xfrm>
            <a:off x="152400" y="5264040"/>
            <a:ext cx="8915400" cy="1323439"/>
          </a:xfrm>
          <a:prstGeom prst="rect">
            <a:avLst/>
          </a:prstGeom>
        </p:spPr>
        <p:txBody>
          <a:bodyPr wrap="square">
            <a:spAutoFit/>
          </a:bodyPr>
          <a:lstStyle/>
          <a:p>
            <a:pPr algn="ctr"/>
            <a:r>
              <a:rPr lang="en-US" sz="2000" b="1" i="1" dirty="0"/>
              <a:t>Microscopically with cirrhosis, the regenerative nodules of hepatocytes are surrounded by fibrous connective tissue that bridges between portal tracts. Within this collagenous tissue are scattered lymphocytes as well as a proliferation of bile ducts</a:t>
            </a:r>
          </a:p>
        </p:txBody>
      </p:sp>
      <p:sp>
        <p:nvSpPr>
          <p:cNvPr id="5" name="Rounded Rectangle 4"/>
          <p:cNvSpPr/>
          <p:nvPr/>
        </p:nvSpPr>
        <p:spPr>
          <a:xfrm>
            <a:off x="1187624" y="228600"/>
            <a:ext cx="6696744" cy="533400"/>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latin typeface="+mj-lt"/>
              </a:rPr>
              <a:t>Hepatic cirrhosis – LPF</a:t>
            </a:r>
          </a:p>
        </p:txBody>
      </p:sp>
      <p:sp>
        <p:nvSpPr>
          <p:cNvPr id="2" name="Date Placeholder 1">
            <a:extLst>
              <a:ext uri="{FF2B5EF4-FFF2-40B4-BE49-F238E27FC236}">
                <a16:creationId xmlns:a16="http://schemas.microsoft.com/office/drawing/2014/main" id="{08D65853-CB74-E94E-BA42-FF056DD4C1C9}"/>
              </a:ext>
            </a:extLst>
          </p:cNvPr>
          <p:cNvSpPr>
            <a:spLocks noGrp="1"/>
          </p:cNvSpPr>
          <p:nvPr>
            <p:ph type="dt" sz="half" idx="10"/>
          </p:nvPr>
        </p:nvSpPr>
        <p:spPr/>
        <p:txBody>
          <a:bodyPr/>
          <a:lstStyle/>
          <a:p>
            <a:r>
              <a:rPr lang="en-CA" dirty="0"/>
              <a:t>26-01-2021</a:t>
            </a:r>
            <a:endParaRPr lang="en-US" dirty="0"/>
          </a:p>
        </p:txBody>
      </p:sp>
      <p:sp>
        <p:nvSpPr>
          <p:cNvPr id="3" name="Footer Placeholder 2">
            <a:extLst>
              <a:ext uri="{FF2B5EF4-FFF2-40B4-BE49-F238E27FC236}">
                <a16:creationId xmlns:a16="http://schemas.microsoft.com/office/drawing/2014/main" id="{0A9F738F-8C38-2845-B35C-F4625023490A}"/>
              </a:ext>
            </a:extLst>
          </p:cNvPr>
          <p:cNvSpPr>
            <a:spLocks noGrp="1"/>
          </p:cNvSpPr>
          <p:nvPr>
            <p:ph type="ftr" sz="quarter" idx="11"/>
          </p:nvPr>
        </p:nvSpPr>
        <p:spPr/>
        <p:txBody>
          <a:bodyPr/>
          <a:lstStyle/>
          <a:p>
            <a:r>
              <a:rPr lang="en-US" dirty="0"/>
              <a:t>Dr. Wajd Althakfi</a:t>
            </a:r>
          </a:p>
        </p:txBody>
      </p:sp>
      <p:sp>
        <p:nvSpPr>
          <p:cNvPr id="8" name="Slide Number Placeholder 7">
            <a:extLst>
              <a:ext uri="{FF2B5EF4-FFF2-40B4-BE49-F238E27FC236}">
                <a16:creationId xmlns:a16="http://schemas.microsoft.com/office/drawing/2014/main" id="{A275FE36-E3B2-944C-81B6-C06CAAF392CE}"/>
              </a:ext>
            </a:extLst>
          </p:cNvPr>
          <p:cNvSpPr>
            <a:spLocks noGrp="1"/>
          </p:cNvSpPr>
          <p:nvPr>
            <p:ph type="sldNum" sz="quarter" idx="12"/>
          </p:nvPr>
        </p:nvSpPr>
        <p:spPr/>
        <p:txBody>
          <a:bodyPr/>
          <a:lstStyle/>
          <a:p>
            <a:fld id="{1AEBD49D-256D-49CD-932D-340D3D5ECF92}" type="slidenum">
              <a:rPr lang="en-US" smtClean="0"/>
              <a:pPr/>
              <a:t>24</a:t>
            </a:fld>
            <a:endParaRPr lang="en-US" dirty="0"/>
          </a:p>
        </p:txBody>
      </p:sp>
    </p:spTree>
    <p:extLst>
      <p:ext uri="{BB962C8B-B14F-4D97-AF65-F5344CB8AC3E}">
        <p14:creationId xmlns:p14="http://schemas.microsoft.com/office/powerpoint/2010/main" val="23127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911DBBF1-3229-4BD9-B3D1-B4CA571E74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843625"/>
            <a:ext cx="9141618"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5BC87C3E-1040-4EE4-9BDB-9537F7A1B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968282"/>
            <a:ext cx="9141618" cy="4946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ctrTitle"/>
          </p:nvPr>
        </p:nvSpPr>
        <p:spPr>
          <a:xfrm>
            <a:off x="596503" y="1566473"/>
            <a:ext cx="7950994" cy="2166723"/>
          </a:xfrm>
        </p:spPr>
        <p:txBody>
          <a:bodyPr>
            <a:normAutofit/>
          </a:bodyPr>
          <a:lstStyle/>
          <a:p>
            <a:r>
              <a:rPr lang="en-US" sz="5400" b="1" i="1" dirty="0">
                <a:solidFill>
                  <a:srgbClr val="006600"/>
                </a:solidFill>
                <a:effectLst>
                  <a:outerShdw blurRad="38100" dist="38100" dir="2700000" algn="tl">
                    <a:srgbClr val="000000">
                      <a:alpha val="43137"/>
                    </a:srgbClr>
                  </a:outerShdw>
                </a:effectLst>
              </a:rPr>
              <a:t>HEPATIC ADENOMA</a:t>
            </a:r>
            <a:endParaRPr lang="en-US" sz="5700" b="1" i="1" dirty="0">
              <a:solidFill>
                <a:srgbClr val="660066"/>
              </a:solidFill>
              <a:effectLst>
                <a:outerShdw blurRad="38100" dist="38100" dir="2700000" algn="tl">
                  <a:srgbClr val="000000">
                    <a:alpha val="43137"/>
                  </a:srgbClr>
                </a:outerShdw>
              </a:effectLst>
            </a:endParaRPr>
          </a:p>
        </p:txBody>
      </p:sp>
      <p:cxnSp>
        <p:nvCxnSpPr>
          <p:cNvPr id="18" name="Straight Connector 17">
            <a:extLst>
              <a:ext uri="{FF2B5EF4-FFF2-40B4-BE49-F238E27FC236}">
                <a16:creationId xmlns:a16="http://schemas.microsoft.com/office/drawing/2014/main" id="{42CDBECE-872A-4C73-9DC1-BB4E805E2C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3894594"/>
            <a:ext cx="2057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5CD5A0B-CDD7-427C-AA42-2EECFDFA18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028863"/>
            <a:ext cx="9141618"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68FB5A29-880D-8E4E-A561-061B1E065D1D}"/>
              </a:ext>
            </a:extLst>
          </p:cNvPr>
          <p:cNvSpPr>
            <a:spLocks noGrp="1"/>
          </p:cNvSpPr>
          <p:nvPr>
            <p:ph type="dt" sz="half" idx="10"/>
          </p:nvPr>
        </p:nvSpPr>
        <p:spPr>
          <a:xfrm>
            <a:off x="628650" y="6159710"/>
            <a:ext cx="2057400" cy="365125"/>
          </a:xfrm>
        </p:spPr>
        <p:txBody>
          <a:bodyPr>
            <a:normAutofit/>
          </a:bodyPr>
          <a:lstStyle/>
          <a:p>
            <a:pPr>
              <a:spcAft>
                <a:spcPts val="600"/>
              </a:spcAft>
            </a:pPr>
            <a:r>
              <a:rPr lang="en-CA" sz="1000" dirty="0">
                <a:solidFill>
                  <a:schemeClr val="bg1"/>
                </a:solidFill>
              </a:rPr>
              <a:t>26-01-2021</a:t>
            </a:r>
            <a:endParaRPr lang="en-US" sz="1000" dirty="0">
              <a:solidFill>
                <a:schemeClr val="bg1"/>
              </a:solidFill>
            </a:endParaRPr>
          </a:p>
        </p:txBody>
      </p:sp>
      <p:sp>
        <p:nvSpPr>
          <p:cNvPr id="6" name="Footer Placeholder 5">
            <a:extLst>
              <a:ext uri="{FF2B5EF4-FFF2-40B4-BE49-F238E27FC236}">
                <a16:creationId xmlns:a16="http://schemas.microsoft.com/office/drawing/2014/main" id="{2411A90D-8B09-9940-A2D9-23CD09A9F38C}"/>
              </a:ext>
            </a:extLst>
          </p:cNvPr>
          <p:cNvSpPr>
            <a:spLocks noGrp="1"/>
          </p:cNvSpPr>
          <p:nvPr>
            <p:ph type="ftr" sz="quarter" idx="11"/>
          </p:nvPr>
        </p:nvSpPr>
        <p:spPr>
          <a:xfrm>
            <a:off x="3028950" y="6159710"/>
            <a:ext cx="3086100" cy="365125"/>
          </a:xfrm>
        </p:spPr>
        <p:txBody>
          <a:bodyPr>
            <a:normAutofit/>
          </a:bodyPr>
          <a:lstStyle/>
          <a:p>
            <a:pPr>
              <a:spcAft>
                <a:spcPts val="600"/>
              </a:spcAft>
            </a:pPr>
            <a:r>
              <a:rPr lang="en-US" sz="1000" dirty="0">
                <a:solidFill>
                  <a:schemeClr val="bg1"/>
                </a:solidFill>
              </a:rPr>
              <a:t>Dr. Wajd Althakfi</a:t>
            </a:r>
          </a:p>
        </p:txBody>
      </p:sp>
      <p:sp>
        <p:nvSpPr>
          <p:cNvPr id="7" name="Slide Number Placeholder 6">
            <a:extLst>
              <a:ext uri="{FF2B5EF4-FFF2-40B4-BE49-F238E27FC236}">
                <a16:creationId xmlns:a16="http://schemas.microsoft.com/office/drawing/2014/main" id="{1A9C215E-7617-AD41-A0BA-76AFDD53F0CD}"/>
              </a:ext>
            </a:extLst>
          </p:cNvPr>
          <p:cNvSpPr>
            <a:spLocks noGrp="1"/>
          </p:cNvSpPr>
          <p:nvPr>
            <p:ph type="sldNum" sz="quarter" idx="12"/>
          </p:nvPr>
        </p:nvSpPr>
        <p:spPr>
          <a:xfrm>
            <a:off x="6457950" y="6159710"/>
            <a:ext cx="2057400" cy="365125"/>
          </a:xfrm>
        </p:spPr>
        <p:txBody>
          <a:bodyPr>
            <a:normAutofit/>
          </a:bodyPr>
          <a:lstStyle/>
          <a:p>
            <a:pPr>
              <a:spcAft>
                <a:spcPts val="600"/>
              </a:spcAft>
            </a:pPr>
            <a:fld id="{1AEBD49D-256D-49CD-932D-340D3D5ECF92}" type="slidenum">
              <a:rPr lang="en-US" sz="1000">
                <a:solidFill>
                  <a:schemeClr val="bg1"/>
                </a:solidFill>
              </a:rPr>
              <a:pPr>
                <a:spcAft>
                  <a:spcPts val="600"/>
                </a:spcAft>
              </a:pPr>
              <a:t>25</a:t>
            </a:fld>
            <a:endParaRPr lang="en-US" sz="1000" dirty="0">
              <a:solidFill>
                <a:schemeClr val="bg1"/>
              </a:solidFill>
            </a:endParaRPr>
          </a:p>
        </p:txBody>
      </p:sp>
    </p:spTree>
    <p:extLst>
      <p:ext uri="{BB962C8B-B14F-4D97-AF65-F5344CB8AC3E}">
        <p14:creationId xmlns:p14="http://schemas.microsoft.com/office/powerpoint/2010/main" val="3786442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0" name="Picture 2" descr="http://library.med.utah.edu/WebPath/jpeg4/LIVER023.jpg"/>
          <p:cNvPicPr>
            <a:picLocks noChangeAspect="1" noChangeArrowheads="1"/>
          </p:cNvPicPr>
          <p:nvPr/>
        </p:nvPicPr>
        <p:blipFill>
          <a:blip r:embed="rId2" cstate="print"/>
          <a:srcRect/>
          <a:stretch>
            <a:fillRect/>
          </a:stretch>
        </p:blipFill>
        <p:spPr bwMode="auto">
          <a:xfrm>
            <a:off x="1115616" y="1052736"/>
            <a:ext cx="6696744" cy="4608512"/>
          </a:xfrm>
          <a:prstGeom prst="rect">
            <a:avLst/>
          </a:prstGeom>
          <a:noFill/>
        </p:spPr>
      </p:pic>
      <p:sp>
        <p:nvSpPr>
          <p:cNvPr id="4" name="Rounded Rectangle 3"/>
          <p:cNvSpPr/>
          <p:nvPr/>
        </p:nvSpPr>
        <p:spPr>
          <a:xfrm>
            <a:off x="1259632" y="332656"/>
            <a:ext cx="6336704" cy="504056"/>
          </a:xfrm>
          <a:prstGeom prst="roundRect">
            <a:avLst/>
          </a:prstGeom>
          <a:solidFill>
            <a:srgbClr val="0033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latin typeface="+mj-lt"/>
              </a:rPr>
              <a:t>Hepatic Adenoma - Gross</a:t>
            </a:r>
          </a:p>
        </p:txBody>
      </p:sp>
      <p:sp>
        <p:nvSpPr>
          <p:cNvPr id="5" name="Rectangle 4"/>
          <p:cNvSpPr/>
          <p:nvPr/>
        </p:nvSpPr>
        <p:spPr>
          <a:xfrm>
            <a:off x="570384" y="5784159"/>
            <a:ext cx="7715200" cy="707886"/>
          </a:xfrm>
          <a:prstGeom prst="rect">
            <a:avLst/>
          </a:prstGeom>
        </p:spPr>
        <p:txBody>
          <a:bodyPr wrap="square">
            <a:spAutoFit/>
          </a:bodyPr>
          <a:lstStyle/>
          <a:p>
            <a:pPr algn="ctr"/>
            <a:r>
              <a:rPr lang="en-US" sz="2000" b="1" i="1" dirty="0"/>
              <a:t>At the upper right is a well-circumscribed neoplasm that is arising in liver. This is an hepatic adenoma.</a:t>
            </a:r>
          </a:p>
        </p:txBody>
      </p:sp>
      <p:sp>
        <p:nvSpPr>
          <p:cNvPr id="2" name="Date Placeholder 1">
            <a:extLst>
              <a:ext uri="{FF2B5EF4-FFF2-40B4-BE49-F238E27FC236}">
                <a16:creationId xmlns:a16="http://schemas.microsoft.com/office/drawing/2014/main" id="{3875E208-F410-DA47-B2AC-82A9ED19CAFD}"/>
              </a:ext>
            </a:extLst>
          </p:cNvPr>
          <p:cNvSpPr>
            <a:spLocks noGrp="1"/>
          </p:cNvSpPr>
          <p:nvPr>
            <p:ph type="dt" sz="half" idx="10"/>
          </p:nvPr>
        </p:nvSpPr>
        <p:spPr/>
        <p:txBody>
          <a:bodyPr/>
          <a:lstStyle/>
          <a:p>
            <a:r>
              <a:rPr lang="en-CA" dirty="0"/>
              <a:t>26-01-2021</a:t>
            </a:r>
            <a:endParaRPr lang="en-US" dirty="0"/>
          </a:p>
        </p:txBody>
      </p:sp>
      <p:sp>
        <p:nvSpPr>
          <p:cNvPr id="3" name="Footer Placeholder 2">
            <a:extLst>
              <a:ext uri="{FF2B5EF4-FFF2-40B4-BE49-F238E27FC236}">
                <a16:creationId xmlns:a16="http://schemas.microsoft.com/office/drawing/2014/main" id="{AC136303-7E08-DD48-B96A-254C8E5A022A}"/>
              </a:ext>
            </a:extLst>
          </p:cNvPr>
          <p:cNvSpPr>
            <a:spLocks noGrp="1"/>
          </p:cNvSpPr>
          <p:nvPr>
            <p:ph type="ftr" sz="quarter" idx="11"/>
          </p:nvPr>
        </p:nvSpPr>
        <p:spPr/>
        <p:txBody>
          <a:bodyPr/>
          <a:lstStyle/>
          <a:p>
            <a:r>
              <a:rPr lang="en-US" dirty="0"/>
              <a:t>Dr. Wajd Althakfi</a:t>
            </a:r>
          </a:p>
        </p:txBody>
      </p:sp>
      <p:sp>
        <p:nvSpPr>
          <p:cNvPr id="8" name="Slide Number Placeholder 7">
            <a:extLst>
              <a:ext uri="{FF2B5EF4-FFF2-40B4-BE49-F238E27FC236}">
                <a16:creationId xmlns:a16="http://schemas.microsoft.com/office/drawing/2014/main" id="{A045FCF1-CEFA-3643-B26E-BBE81FAA9A76}"/>
              </a:ext>
            </a:extLst>
          </p:cNvPr>
          <p:cNvSpPr>
            <a:spLocks noGrp="1"/>
          </p:cNvSpPr>
          <p:nvPr>
            <p:ph type="sldNum" sz="quarter" idx="12"/>
          </p:nvPr>
        </p:nvSpPr>
        <p:spPr/>
        <p:txBody>
          <a:bodyPr/>
          <a:lstStyle/>
          <a:p>
            <a:fld id="{1AEBD49D-256D-49CD-932D-340D3D5ECF92}" type="slidenum">
              <a:rPr lang="en-US" smtClean="0"/>
              <a:pPr/>
              <a:t>26</a:t>
            </a:fld>
            <a:endParaRPr lang="en-US" dirty="0"/>
          </a:p>
        </p:txBody>
      </p:sp>
    </p:spTree>
    <p:extLst>
      <p:ext uri="{BB962C8B-B14F-4D97-AF65-F5344CB8AC3E}">
        <p14:creationId xmlns:p14="http://schemas.microsoft.com/office/powerpoint/2010/main" val="3008271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187624" y="332656"/>
            <a:ext cx="6552728" cy="504056"/>
          </a:xfrm>
          <a:prstGeom prst="roundRect">
            <a:avLst/>
          </a:prstGeom>
          <a:solidFill>
            <a:srgbClr val="0033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latin typeface="+mj-lt"/>
              </a:rPr>
              <a:t>Hepatic Adenoma – Cut Section Gross</a:t>
            </a:r>
          </a:p>
        </p:txBody>
      </p:sp>
      <p:pic>
        <p:nvPicPr>
          <p:cNvPr id="316418" name="Picture 2" descr="http://library.med.utah.edu/WebPath/jpeg4/LIVER058.jpg"/>
          <p:cNvPicPr>
            <a:picLocks noChangeAspect="1" noChangeArrowheads="1"/>
          </p:cNvPicPr>
          <p:nvPr/>
        </p:nvPicPr>
        <p:blipFill>
          <a:blip r:embed="rId2" cstate="print"/>
          <a:srcRect/>
          <a:stretch>
            <a:fillRect/>
          </a:stretch>
        </p:blipFill>
        <p:spPr bwMode="auto">
          <a:xfrm>
            <a:off x="1043609" y="980728"/>
            <a:ext cx="6969764" cy="4577365"/>
          </a:xfrm>
          <a:prstGeom prst="rect">
            <a:avLst/>
          </a:prstGeom>
          <a:noFill/>
        </p:spPr>
      </p:pic>
      <p:sp>
        <p:nvSpPr>
          <p:cNvPr id="5" name="Rectangle 4"/>
          <p:cNvSpPr/>
          <p:nvPr/>
        </p:nvSpPr>
        <p:spPr>
          <a:xfrm>
            <a:off x="0" y="5633125"/>
            <a:ext cx="8991600" cy="1015663"/>
          </a:xfrm>
          <a:prstGeom prst="rect">
            <a:avLst/>
          </a:prstGeom>
        </p:spPr>
        <p:txBody>
          <a:bodyPr wrap="square">
            <a:spAutoFit/>
          </a:bodyPr>
          <a:lstStyle/>
          <a:p>
            <a:pPr algn="ctr"/>
            <a:r>
              <a:rPr lang="en-US" sz="2000" b="1" i="1" dirty="0"/>
              <a:t>The cut surface of the liver reveals the hepatic adenoma. Note how well circumscribed it is. The remaining liver is a pale yellow brown because of fatty change from chronic alcoholism.</a:t>
            </a:r>
          </a:p>
        </p:txBody>
      </p:sp>
      <p:sp>
        <p:nvSpPr>
          <p:cNvPr id="2" name="Date Placeholder 1">
            <a:extLst>
              <a:ext uri="{FF2B5EF4-FFF2-40B4-BE49-F238E27FC236}">
                <a16:creationId xmlns:a16="http://schemas.microsoft.com/office/drawing/2014/main" id="{CB3BADAC-E551-7B49-9186-AB399E840B81}"/>
              </a:ext>
            </a:extLst>
          </p:cNvPr>
          <p:cNvSpPr>
            <a:spLocks noGrp="1"/>
          </p:cNvSpPr>
          <p:nvPr>
            <p:ph type="dt" sz="half" idx="10"/>
          </p:nvPr>
        </p:nvSpPr>
        <p:spPr/>
        <p:txBody>
          <a:bodyPr/>
          <a:lstStyle/>
          <a:p>
            <a:r>
              <a:rPr lang="en-CA" dirty="0"/>
              <a:t>26-01-2021</a:t>
            </a:r>
            <a:endParaRPr lang="en-US" dirty="0"/>
          </a:p>
        </p:txBody>
      </p:sp>
      <p:sp>
        <p:nvSpPr>
          <p:cNvPr id="8" name="Slide Number Placeholder 7">
            <a:extLst>
              <a:ext uri="{FF2B5EF4-FFF2-40B4-BE49-F238E27FC236}">
                <a16:creationId xmlns:a16="http://schemas.microsoft.com/office/drawing/2014/main" id="{DE998941-8EA0-0345-8A2A-E76222F7C448}"/>
              </a:ext>
            </a:extLst>
          </p:cNvPr>
          <p:cNvSpPr>
            <a:spLocks noGrp="1"/>
          </p:cNvSpPr>
          <p:nvPr>
            <p:ph type="sldNum" sz="quarter" idx="12"/>
          </p:nvPr>
        </p:nvSpPr>
        <p:spPr/>
        <p:txBody>
          <a:bodyPr/>
          <a:lstStyle/>
          <a:p>
            <a:fld id="{1AEBD49D-256D-49CD-932D-340D3D5ECF92}" type="slidenum">
              <a:rPr lang="en-US" smtClean="0"/>
              <a:pPr/>
              <a:t>27</a:t>
            </a:fld>
            <a:endParaRPr lang="en-US" dirty="0"/>
          </a:p>
        </p:txBody>
      </p:sp>
    </p:spTree>
    <p:extLst>
      <p:ext uri="{BB962C8B-B14F-4D97-AF65-F5344CB8AC3E}">
        <p14:creationId xmlns:p14="http://schemas.microsoft.com/office/powerpoint/2010/main" val="860518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187624" y="188640"/>
            <a:ext cx="6480720" cy="576064"/>
          </a:xfrm>
          <a:prstGeom prst="roundRect">
            <a:avLst/>
          </a:prstGeom>
          <a:solidFill>
            <a:srgbClr val="0033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latin typeface="+mj-lt"/>
              </a:rPr>
              <a:t>Hepatic Adenoma – Microscopic view</a:t>
            </a:r>
          </a:p>
        </p:txBody>
      </p:sp>
      <p:pic>
        <p:nvPicPr>
          <p:cNvPr id="315394" name="Picture 2" descr="http://library.med.utah.edu/WebPath/jpeg4/LIVER025.jpg"/>
          <p:cNvPicPr>
            <a:picLocks noChangeAspect="1" noChangeArrowheads="1"/>
          </p:cNvPicPr>
          <p:nvPr/>
        </p:nvPicPr>
        <p:blipFill>
          <a:blip r:embed="rId2" cstate="print"/>
          <a:srcRect/>
          <a:stretch>
            <a:fillRect/>
          </a:stretch>
        </p:blipFill>
        <p:spPr bwMode="auto">
          <a:xfrm>
            <a:off x="985292" y="925971"/>
            <a:ext cx="7173416" cy="4248472"/>
          </a:xfrm>
          <a:prstGeom prst="rect">
            <a:avLst/>
          </a:prstGeom>
          <a:noFill/>
          <a:ln>
            <a:solidFill>
              <a:schemeClr val="accent4">
                <a:lumMod val="50000"/>
              </a:schemeClr>
            </a:solidFill>
          </a:ln>
        </p:spPr>
      </p:pic>
      <p:sp>
        <p:nvSpPr>
          <p:cNvPr id="5" name="Rectangle 4"/>
          <p:cNvSpPr/>
          <p:nvPr/>
        </p:nvSpPr>
        <p:spPr>
          <a:xfrm>
            <a:off x="433396" y="5184871"/>
            <a:ext cx="8087816" cy="1323439"/>
          </a:xfrm>
          <a:prstGeom prst="rect">
            <a:avLst/>
          </a:prstGeom>
        </p:spPr>
        <p:txBody>
          <a:bodyPr wrap="square">
            <a:spAutoFit/>
          </a:bodyPr>
          <a:lstStyle/>
          <a:p>
            <a:pPr algn="ctr"/>
            <a:r>
              <a:rPr lang="en-US" sz="2000" b="1" i="1" dirty="0"/>
              <a:t>Normal liver tissue with a portal tract is seen on the left. The hepatic adenoma is on the right and is composed of cells that closely resemble normal hepatocytes, but the neoplastic liver tissue is disorganized hepatocyte cords and does not contain a normal lobular architecture.</a:t>
            </a:r>
          </a:p>
        </p:txBody>
      </p:sp>
      <p:sp>
        <p:nvSpPr>
          <p:cNvPr id="2" name="Date Placeholder 1">
            <a:extLst>
              <a:ext uri="{FF2B5EF4-FFF2-40B4-BE49-F238E27FC236}">
                <a16:creationId xmlns:a16="http://schemas.microsoft.com/office/drawing/2014/main" id="{7FFEEC4F-67FE-B74C-82C2-5277A812F582}"/>
              </a:ext>
            </a:extLst>
          </p:cNvPr>
          <p:cNvSpPr>
            <a:spLocks noGrp="1"/>
          </p:cNvSpPr>
          <p:nvPr>
            <p:ph type="dt" sz="half" idx="10"/>
          </p:nvPr>
        </p:nvSpPr>
        <p:spPr/>
        <p:txBody>
          <a:bodyPr/>
          <a:lstStyle/>
          <a:p>
            <a:r>
              <a:rPr lang="en-CA" dirty="0"/>
              <a:t>26-01-2021</a:t>
            </a:r>
            <a:endParaRPr lang="en-US" dirty="0"/>
          </a:p>
        </p:txBody>
      </p:sp>
      <p:sp>
        <p:nvSpPr>
          <p:cNvPr id="8" name="Slide Number Placeholder 7">
            <a:extLst>
              <a:ext uri="{FF2B5EF4-FFF2-40B4-BE49-F238E27FC236}">
                <a16:creationId xmlns:a16="http://schemas.microsoft.com/office/drawing/2014/main" id="{A83E06FD-30D7-DE47-A05B-8FC7914597C5}"/>
              </a:ext>
            </a:extLst>
          </p:cNvPr>
          <p:cNvSpPr>
            <a:spLocks noGrp="1"/>
          </p:cNvSpPr>
          <p:nvPr>
            <p:ph type="sldNum" sz="quarter" idx="12"/>
          </p:nvPr>
        </p:nvSpPr>
        <p:spPr/>
        <p:txBody>
          <a:bodyPr/>
          <a:lstStyle/>
          <a:p>
            <a:fld id="{1AEBD49D-256D-49CD-932D-340D3D5ECF92}" type="slidenum">
              <a:rPr lang="en-US" smtClean="0"/>
              <a:pPr/>
              <a:t>28</a:t>
            </a:fld>
            <a:endParaRPr lang="en-US" dirty="0"/>
          </a:p>
        </p:txBody>
      </p:sp>
    </p:spTree>
    <p:extLst>
      <p:ext uri="{BB962C8B-B14F-4D97-AF65-F5344CB8AC3E}">
        <p14:creationId xmlns:p14="http://schemas.microsoft.com/office/powerpoint/2010/main" val="19032130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911DBBF1-3229-4BD9-B3D1-B4CA571E74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843625"/>
            <a:ext cx="9141618"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5BC87C3E-1040-4EE4-9BDB-9537F7A1B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968282"/>
            <a:ext cx="9141618" cy="4946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ctrTitle"/>
          </p:nvPr>
        </p:nvSpPr>
        <p:spPr>
          <a:xfrm>
            <a:off x="596503" y="1566473"/>
            <a:ext cx="7950994" cy="2166723"/>
          </a:xfrm>
        </p:spPr>
        <p:txBody>
          <a:bodyPr>
            <a:normAutofit/>
          </a:bodyPr>
          <a:lstStyle/>
          <a:p>
            <a:r>
              <a:rPr lang="en-US" sz="5400" b="1" i="1" dirty="0">
                <a:solidFill>
                  <a:srgbClr val="0B0B8F"/>
                </a:solidFill>
                <a:effectLst>
                  <a:outerShdw blurRad="38100" dist="38100" dir="2700000" algn="tl">
                    <a:srgbClr val="000000">
                      <a:alpha val="43137"/>
                    </a:srgbClr>
                  </a:outerShdw>
                </a:effectLst>
              </a:rPr>
              <a:t>HEPATOCELLULAR CARCINOMA</a:t>
            </a:r>
            <a:endParaRPr lang="en-US" sz="5700" b="1" i="1" dirty="0">
              <a:solidFill>
                <a:srgbClr val="660066"/>
              </a:solidFill>
              <a:effectLst>
                <a:outerShdw blurRad="38100" dist="38100" dir="2700000" algn="tl">
                  <a:srgbClr val="000000">
                    <a:alpha val="43137"/>
                  </a:srgbClr>
                </a:outerShdw>
              </a:effectLst>
            </a:endParaRPr>
          </a:p>
        </p:txBody>
      </p:sp>
      <p:cxnSp>
        <p:nvCxnSpPr>
          <p:cNvPr id="18" name="Straight Connector 17">
            <a:extLst>
              <a:ext uri="{FF2B5EF4-FFF2-40B4-BE49-F238E27FC236}">
                <a16:creationId xmlns:a16="http://schemas.microsoft.com/office/drawing/2014/main" id="{42CDBECE-872A-4C73-9DC1-BB4E805E2C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3894594"/>
            <a:ext cx="2057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5CD5A0B-CDD7-427C-AA42-2EECFDFA18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028863"/>
            <a:ext cx="9141618"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68FB5A29-880D-8E4E-A561-061B1E065D1D}"/>
              </a:ext>
            </a:extLst>
          </p:cNvPr>
          <p:cNvSpPr>
            <a:spLocks noGrp="1"/>
          </p:cNvSpPr>
          <p:nvPr>
            <p:ph type="dt" sz="half" idx="10"/>
          </p:nvPr>
        </p:nvSpPr>
        <p:spPr>
          <a:xfrm>
            <a:off x="628650" y="6159710"/>
            <a:ext cx="2057400" cy="365125"/>
          </a:xfrm>
        </p:spPr>
        <p:txBody>
          <a:bodyPr>
            <a:normAutofit/>
          </a:bodyPr>
          <a:lstStyle/>
          <a:p>
            <a:pPr>
              <a:spcAft>
                <a:spcPts val="600"/>
              </a:spcAft>
            </a:pPr>
            <a:r>
              <a:rPr lang="en-CA" sz="1000" dirty="0">
                <a:solidFill>
                  <a:schemeClr val="bg1"/>
                </a:solidFill>
              </a:rPr>
              <a:t>26-01-2021</a:t>
            </a:r>
            <a:endParaRPr lang="en-US" sz="1000" dirty="0">
              <a:solidFill>
                <a:schemeClr val="bg1"/>
              </a:solidFill>
            </a:endParaRPr>
          </a:p>
        </p:txBody>
      </p:sp>
      <p:sp>
        <p:nvSpPr>
          <p:cNvPr id="6" name="Footer Placeholder 5">
            <a:extLst>
              <a:ext uri="{FF2B5EF4-FFF2-40B4-BE49-F238E27FC236}">
                <a16:creationId xmlns:a16="http://schemas.microsoft.com/office/drawing/2014/main" id="{2411A90D-8B09-9940-A2D9-23CD09A9F38C}"/>
              </a:ext>
            </a:extLst>
          </p:cNvPr>
          <p:cNvSpPr>
            <a:spLocks noGrp="1"/>
          </p:cNvSpPr>
          <p:nvPr>
            <p:ph type="ftr" sz="quarter" idx="11"/>
          </p:nvPr>
        </p:nvSpPr>
        <p:spPr>
          <a:xfrm>
            <a:off x="3028950" y="6159710"/>
            <a:ext cx="3086100" cy="365125"/>
          </a:xfrm>
        </p:spPr>
        <p:txBody>
          <a:bodyPr>
            <a:normAutofit/>
          </a:bodyPr>
          <a:lstStyle/>
          <a:p>
            <a:pPr>
              <a:spcAft>
                <a:spcPts val="600"/>
              </a:spcAft>
            </a:pPr>
            <a:r>
              <a:rPr lang="en-US" sz="1000" dirty="0">
                <a:solidFill>
                  <a:schemeClr val="bg1"/>
                </a:solidFill>
              </a:rPr>
              <a:t>Dr. Wajd Althakfi</a:t>
            </a:r>
          </a:p>
        </p:txBody>
      </p:sp>
      <p:sp>
        <p:nvSpPr>
          <p:cNvPr id="7" name="Slide Number Placeholder 6">
            <a:extLst>
              <a:ext uri="{FF2B5EF4-FFF2-40B4-BE49-F238E27FC236}">
                <a16:creationId xmlns:a16="http://schemas.microsoft.com/office/drawing/2014/main" id="{1A9C215E-7617-AD41-A0BA-76AFDD53F0CD}"/>
              </a:ext>
            </a:extLst>
          </p:cNvPr>
          <p:cNvSpPr>
            <a:spLocks noGrp="1"/>
          </p:cNvSpPr>
          <p:nvPr>
            <p:ph type="sldNum" sz="quarter" idx="12"/>
          </p:nvPr>
        </p:nvSpPr>
        <p:spPr>
          <a:xfrm>
            <a:off x="6457950" y="6159710"/>
            <a:ext cx="2057400" cy="365125"/>
          </a:xfrm>
        </p:spPr>
        <p:txBody>
          <a:bodyPr>
            <a:normAutofit/>
          </a:bodyPr>
          <a:lstStyle/>
          <a:p>
            <a:pPr>
              <a:spcAft>
                <a:spcPts val="600"/>
              </a:spcAft>
            </a:pPr>
            <a:fld id="{1AEBD49D-256D-49CD-932D-340D3D5ECF92}" type="slidenum">
              <a:rPr lang="en-US" sz="1000">
                <a:solidFill>
                  <a:schemeClr val="bg1"/>
                </a:solidFill>
              </a:rPr>
              <a:pPr>
                <a:spcAft>
                  <a:spcPts val="600"/>
                </a:spcAft>
              </a:pPr>
              <a:t>29</a:t>
            </a:fld>
            <a:endParaRPr lang="en-US" sz="1000" dirty="0">
              <a:solidFill>
                <a:schemeClr val="bg1"/>
              </a:solidFill>
            </a:endParaRPr>
          </a:p>
        </p:txBody>
      </p:sp>
    </p:spTree>
    <p:extLst>
      <p:ext uri="{BB962C8B-B14F-4D97-AF65-F5344CB8AC3E}">
        <p14:creationId xmlns:p14="http://schemas.microsoft.com/office/powerpoint/2010/main" val="4054806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050" y="465745"/>
            <a:ext cx="83439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8650" y="894027"/>
            <a:ext cx="2620771" cy="4782873"/>
          </a:xfrm>
        </p:spPr>
        <p:txBody>
          <a:bodyPr vert="horz" lIns="91440" tIns="45720" rIns="91440" bIns="45720" rtlCol="0" anchor="ctr">
            <a:normAutofit/>
          </a:bodyPr>
          <a:lstStyle/>
          <a:p>
            <a:pPr algn="r" defTabSz="914400"/>
            <a:r>
              <a:rPr lang="en-US" sz="4400" b="1" kern="1200" dirty="0">
                <a:solidFill>
                  <a:schemeClr val="bg1"/>
                </a:solidFill>
                <a:effectLst>
                  <a:outerShdw blurRad="38100" dist="38100" dir="2700000" algn="tl">
                    <a:srgbClr val="000000">
                      <a:alpha val="43137"/>
                    </a:srgbClr>
                  </a:outerShdw>
                </a:effectLst>
                <a:latin typeface="+mj-lt"/>
                <a:ea typeface="+mj-ea"/>
                <a:cs typeface="+mj-cs"/>
              </a:rPr>
              <a:t>Contents</a:t>
            </a:r>
            <a:endParaRPr lang="en-US" sz="4400" kern="1200" dirty="0">
              <a:solidFill>
                <a:schemeClr val="bg1"/>
              </a:solidFill>
              <a:latin typeface="+mj-lt"/>
              <a:ea typeface="+mj-ea"/>
              <a:cs typeface="+mj-cs"/>
            </a:endParaRPr>
          </a:p>
        </p:txBody>
      </p:sp>
      <p:cxnSp>
        <p:nvCxnSpPr>
          <p:cNvPr id="13" name="Straight Connector 12">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3732024" y="894027"/>
            <a:ext cx="4783326" cy="4782873"/>
          </a:xfrm>
          <a:prstGeom prst="rect">
            <a:avLst/>
          </a:prstGeom>
        </p:spPr>
        <p:txBody>
          <a:bodyPr vert="horz" lIns="91440" tIns="45720" rIns="91440" bIns="45720" rtlCol="0" anchor="ctr">
            <a:normAutofit/>
          </a:bodyPr>
          <a:lstStyle/>
          <a:p>
            <a:pPr lvl="0" indent="-228600">
              <a:lnSpc>
                <a:spcPct val="90000"/>
              </a:lnSpc>
              <a:spcAft>
                <a:spcPts val="600"/>
              </a:spcAft>
              <a:buFont typeface="Arial" panose="020B0604020202020204" pitchFamily="34" charset="0"/>
              <a:buChar char="•"/>
            </a:pPr>
            <a:r>
              <a:rPr lang="en-US" sz="2100" b="1" dirty="0">
                <a:solidFill>
                  <a:schemeClr val="bg1"/>
                </a:solidFill>
                <a:latin typeface="+mj-lt"/>
              </a:rPr>
              <a:t>Hepatobiliary system:</a:t>
            </a:r>
            <a:endParaRPr lang="en-US" sz="2100" dirty="0">
              <a:solidFill>
                <a:schemeClr val="bg1"/>
              </a:solidFill>
              <a:latin typeface="+mj-lt"/>
            </a:endParaRPr>
          </a:p>
          <a:p>
            <a:pPr marL="800100" lvl="1" indent="-228600">
              <a:lnSpc>
                <a:spcPct val="90000"/>
              </a:lnSpc>
              <a:spcAft>
                <a:spcPts val="600"/>
              </a:spcAft>
              <a:buFont typeface="Arial" panose="020B0604020202020204" pitchFamily="34" charset="0"/>
              <a:buChar char="•"/>
            </a:pPr>
            <a:r>
              <a:rPr lang="en-US" sz="2100" dirty="0">
                <a:solidFill>
                  <a:schemeClr val="bg1"/>
                </a:solidFill>
                <a:latin typeface="+mj-lt"/>
              </a:rPr>
              <a:t>Chronic hepatitis.</a:t>
            </a:r>
          </a:p>
          <a:p>
            <a:pPr marL="800100" lvl="1" indent="-228600">
              <a:lnSpc>
                <a:spcPct val="90000"/>
              </a:lnSpc>
              <a:spcAft>
                <a:spcPts val="600"/>
              </a:spcAft>
              <a:buFont typeface="Arial" panose="020B0604020202020204" pitchFamily="34" charset="0"/>
              <a:buChar char="•"/>
            </a:pPr>
            <a:r>
              <a:rPr lang="en-US" sz="2100" dirty="0">
                <a:solidFill>
                  <a:schemeClr val="bg1"/>
                </a:solidFill>
                <a:latin typeface="+mj-lt"/>
              </a:rPr>
              <a:t>Hepatic cirrhosis.</a:t>
            </a:r>
          </a:p>
          <a:p>
            <a:pPr marL="800100" lvl="1" indent="-228600">
              <a:lnSpc>
                <a:spcPct val="90000"/>
              </a:lnSpc>
              <a:spcAft>
                <a:spcPts val="600"/>
              </a:spcAft>
              <a:buFont typeface="Arial" panose="020B0604020202020204" pitchFamily="34" charset="0"/>
              <a:buChar char="•"/>
            </a:pPr>
            <a:r>
              <a:rPr lang="en-US" sz="2100" dirty="0">
                <a:solidFill>
                  <a:schemeClr val="bg1"/>
                </a:solidFill>
                <a:latin typeface="+mj-lt"/>
              </a:rPr>
              <a:t>Hepato-cellular carcinoma.</a:t>
            </a:r>
          </a:p>
          <a:p>
            <a:pPr marL="800100" lvl="1" indent="-228600">
              <a:lnSpc>
                <a:spcPct val="90000"/>
              </a:lnSpc>
              <a:spcAft>
                <a:spcPts val="600"/>
              </a:spcAft>
              <a:buFont typeface="Arial" panose="020B0604020202020204" pitchFamily="34" charset="0"/>
              <a:buChar char="•"/>
            </a:pPr>
            <a:r>
              <a:rPr lang="en-US" sz="2100" dirty="0">
                <a:solidFill>
                  <a:schemeClr val="bg1"/>
                </a:solidFill>
                <a:latin typeface="+mj-lt"/>
              </a:rPr>
              <a:t>Chronic cholecystitis with stones.</a:t>
            </a:r>
          </a:p>
          <a:p>
            <a:pPr lvl="0" indent="-228600">
              <a:lnSpc>
                <a:spcPct val="90000"/>
              </a:lnSpc>
              <a:spcAft>
                <a:spcPts val="600"/>
              </a:spcAft>
              <a:buFont typeface="Arial" panose="020B0604020202020204" pitchFamily="34" charset="0"/>
              <a:buChar char="•"/>
            </a:pPr>
            <a:r>
              <a:rPr lang="en-US" sz="2100" b="1" dirty="0">
                <a:solidFill>
                  <a:schemeClr val="bg1"/>
                </a:solidFill>
                <a:latin typeface="+mj-lt"/>
              </a:rPr>
              <a:t>Pancreas:</a:t>
            </a:r>
            <a:endParaRPr lang="en-US" sz="2100" dirty="0">
              <a:solidFill>
                <a:schemeClr val="bg1"/>
              </a:solidFill>
              <a:latin typeface="+mj-lt"/>
            </a:endParaRPr>
          </a:p>
          <a:p>
            <a:pPr marL="800100" lvl="1" indent="-228600">
              <a:lnSpc>
                <a:spcPct val="90000"/>
              </a:lnSpc>
              <a:spcAft>
                <a:spcPts val="600"/>
              </a:spcAft>
              <a:buFont typeface="Arial" panose="020B0604020202020204" pitchFamily="34" charset="0"/>
              <a:buChar char="•"/>
            </a:pPr>
            <a:r>
              <a:rPr lang="en-US" sz="2100" dirty="0">
                <a:solidFill>
                  <a:schemeClr val="bg1"/>
                </a:solidFill>
                <a:latin typeface="+mj-lt"/>
              </a:rPr>
              <a:t>Chronic pancreatitis.</a:t>
            </a:r>
          </a:p>
          <a:p>
            <a:pPr marL="800100" lvl="1" indent="-228600">
              <a:lnSpc>
                <a:spcPct val="90000"/>
              </a:lnSpc>
              <a:spcAft>
                <a:spcPts val="600"/>
              </a:spcAft>
              <a:buFont typeface="Arial" panose="020B0604020202020204" pitchFamily="34" charset="0"/>
              <a:buChar char="•"/>
            </a:pPr>
            <a:r>
              <a:rPr lang="en-US" sz="2100" dirty="0">
                <a:solidFill>
                  <a:schemeClr val="bg1"/>
                </a:solidFill>
                <a:latin typeface="+mj-lt"/>
              </a:rPr>
              <a:t>Pancreatic adenocarcinoma. </a:t>
            </a:r>
          </a:p>
        </p:txBody>
      </p:sp>
      <p:sp>
        <p:nvSpPr>
          <p:cNvPr id="3" name="Date Placeholder 2">
            <a:extLst>
              <a:ext uri="{FF2B5EF4-FFF2-40B4-BE49-F238E27FC236}">
                <a16:creationId xmlns:a16="http://schemas.microsoft.com/office/drawing/2014/main" id="{3605C377-08ED-F844-A16C-1E435DA3B782}"/>
              </a:ext>
            </a:extLst>
          </p:cNvPr>
          <p:cNvSpPr>
            <a:spLocks noGrp="1"/>
          </p:cNvSpPr>
          <p:nvPr>
            <p:ph type="dt" sz="half" idx="10"/>
          </p:nvPr>
        </p:nvSpPr>
        <p:spPr/>
        <p:txBody>
          <a:bodyPr/>
          <a:lstStyle/>
          <a:p>
            <a:r>
              <a:rPr lang="en-CA" dirty="0"/>
              <a:t>26-01-2021</a:t>
            </a:r>
            <a:endParaRPr lang="en-US" dirty="0"/>
          </a:p>
        </p:txBody>
      </p:sp>
      <p:sp>
        <p:nvSpPr>
          <p:cNvPr id="5" name="Footer Placeholder 4">
            <a:extLst>
              <a:ext uri="{FF2B5EF4-FFF2-40B4-BE49-F238E27FC236}">
                <a16:creationId xmlns:a16="http://schemas.microsoft.com/office/drawing/2014/main" id="{345A951C-37DE-D844-A318-53431F9DD7B2}"/>
              </a:ext>
            </a:extLst>
          </p:cNvPr>
          <p:cNvSpPr>
            <a:spLocks noGrp="1"/>
          </p:cNvSpPr>
          <p:nvPr>
            <p:ph type="ftr" sz="quarter" idx="11"/>
          </p:nvPr>
        </p:nvSpPr>
        <p:spPr/>
        <p:txBody>
          <a:bodyPr/>
          <a:lstStyle/>
          <a:p>
            <a:r>
              <a:rPr lang="en-US" dirty="0"/>
              <a:t>Dr. Wajd Althakfi</a:t>
            </a:r>
          </a:p>
        </p:txBody>
      </p:sp>
      <p:sp>
        <p:nvSpPr>
          <p:cNvPr id="6" name="Slide Number Placeholder 5">
            <a:extLst>
              <a:ext uri="{FF2B5EF4-FFF2-40B4-BE49-F238E27FC236}">
                <a16:creationId xmlns:a16="http://schemas.microsoft.com/office/drawing/2014/main" id="{F102D757-772F-1048-9DEA-3B4AA35B62DB}"/>
              </a:ext>
            </a:extLst>
          </p:cNvPr>
          <p:cNvSpPr>
            <a:spLocks noGrp="1"/>
          </p:cNvSpPr>
          <p:nvPr>
            <p:ph type="sldNum" sz="quarter" idx="12"/>
          </p:nvPr>
        </p:nvSpPr>
        <p:spPr/>
        <p:txBody>
          <a:bodyPr/>
          <a:lstStyle/>
          <a:p>
            <a:fld id="{1AEBD49D-256D-49CD-932D-340D3D5ECF92}" type="slidenum">
              <a:rPr lang="en-US" smtClean="0"/>
              <a:pPr/>
              <a:t>3</a:t>
            </a:fld>
            <a:endParaRPr lang="en-US" dirty="0"/>
          </a:p>
        </p:txBody>
      </p:sp>
    </p:spTree>
    <p:extLst>
      <p:ext uri="{BB962C8B-B14F-4D97-AF65-F5344CB8AC3E}">
        <p14:creationId xmlns:p14="http://schemas.microsoft.com/office/powerpoint/2010/main" val="754410768"/>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library.med.utah.edu/WebPath/jpeg4/LIVER026.jpg"/>
          <p:cNvPicPr>
            <a:picLocks noChangeAspect="1" noChangeArrowheads="1"/>
          </p:cNvPicPr>
          <p:nvPr/>
        </p:nvPicPr>
        <p:blipFill>
          <a:blip r:embed="rId2" cstate="print"/>
          <a:srcRect/>
          <a:stretch>
            <a:fillRect/>
          </a:stretch>
        </p:blipFill>
        <p:spPr bwMode="auto">
          <a:xfrm>
            <a:off x="971600" y="836712"/>
            <a:ext cx="6984776" cy="4032448"/>
          </a:xfrm>
          <a:prstGeom prst="rect">
            <a:avLst/>
          </a:prstGeom>
          <a:noFill/>
        </p:spPr>
      </p:pic>
      <p:sp>
        <p:nvSpPr>
          <p:cNvPr id="4" name="Rectangle 3"/>
          <p:cNvSpPr/>
          <p:nvPr/>
        </p:nvSpPr>
        <p:spPr>
          <a:xfrm>
            <a:off x="683568" y="4876800"/>
            <a:ext cx="7344816" cy="1938992"/>
          </a:xfrm>
          <a:prstGeom prst="rect">
            <a:avLst/>
          </a:prstGeom>
        </p:spPr>
        <p:txBody>
          <a:bodyPr wrap="square">
            <a:spAutoFit/>
          </a:bodyPr>
          <a:lstStyle/>
          <a:p>
            <a:pPr algn="ctr"/>
            <a:r>
              <a:rPr lang="en-US" sz="2000" b="1" i="1" dirty="0"/>
              <a:t>Here is a hepatocellular carcinoma. Such liver cancers arise in the setting of cirrhosis. Worldwide, viral hepatitis is the most common cause, but in the U.S., chronic alcoholism is the most common cause. The neoplasm is large and bulky and has a greenish cast because it contains bile. To the right of the main mass are smaller satellite nodules.</a:t>
            </a:r>
          </a:p>
        </p:txBody>
      </p:sp>
      <p:sp>
        <p:nvSpPr>
          <p:cNvPr id="5" name="Rounded Rectangle 4"/>
          <p:cNvSpPr/>
          <p:nvPr/>
        </p:nvSpPr>
        <p:spPr>
          <a:xfrm>
            <a:off x="1403648" y="188640"/>
            <a:ext cx="5904656"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latin typeface="+mj-lt"/>
              </a:rPr>
              <a:t>Hepatocellular Carcinoma - Gross</a:t>
            </a:r>
          </a:p>
        </p:txBody>
      </p:sp>
      <p:sp>
        <p:nvSpPr>
          <p:cNvPr id="2" name="Date Placeholder 1">
            <a:extLst>
              <a:ext uri="{FF2B5EF4-FFF2-40B4-BE49-F238E27FC236}">
                <a16:creationId xmlns:a16="http://schemas.microsoft.com/office/drawing/2014/main" id="{C585DDB7-8D79-CB4B-89B8-83F2A663F44F}"/>
              </a:ext>
            </a:extLst>
          </p:cNvPr>
          <p:cNvSpPr>
            <a:spLocks noGrp="1"/>
          </p:cNvSpPr>
          <p:nvPr>
            <p:ph type="dt" sz="half" idx="10"/>
          </p:nvPr>
        </p:nvSpPr>
        <p:spPr/>
        <p:txBody>
          <a:bodyPr/>
          <a:lstStyle/>
          <a:p>
            <a:r>
              <a:rPr lang="en-CA" dirty="0"/>
              <a:t>26-01-2021</a:t>
            </a:r>
            <a:endParaRPr lang="en-US" dirty="0"/>
          </a:p>
        </p:txBody>
      </p:sp>
      <p:sp>
        <p:nvSpPr>
          <p:cNvPr id="8" name="Slide Number Placeholder 7">
            <a:extLst>
              <a:ext uri="{FF2B5EF4-FFF2-40B4-BE49-F238E27FC236}">
                <a16:creationId xmlns:a16="http://schemas.microsoft.com/office/drawing/2014/main" id="{DE84A695-9EBF-9849-9FB6-96D40C367206}"/>
              </a:ext>
            </a:extLst>
          </p:cNvPr>
          <p:cNvSpPr>
            <a:spLocks noGrp="1"/>
          </p:cNvSpPr>
          <p:nvPr>
            <p:ph type="sldNum" sz="quarter" idx="12"/>
          </p:nvPr>
        </p:nvSpPr>
        <p:spPr/>
        <p:txBody>
          <a:bodyPr/>
          <a:lstStyle/>
          <a:p>
            <a:fld id="{1AEBD49D-256D-49CD-932D-340D3D5ECF92}" type="slidenum">
              <a:rPr lang="en-US" smtClean="0"/>
              <a:pPr/>
              <a:t>30</a:t>
            </a:fld>
            <a:endParaRPr lang="en-US" dirty="0"/>
          </a:p>
        </p:txBody>
      </p:sp>
    </p:spTree>
    <p:extLst>
      <p:ext uri="{BB962C8B-B14F-4D97-AF65-F5344CB8AC3E}">
        <p14:creationId xmlns:p14="http://schemas.microsoft.com/office/powerpoint/2010/main" val="3182702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descr="http://library.med.utah.edu/WebPath/jpeg4/LIVER028.jpg"/>
          <p:cNvPicPr>
            <a:picLocks noChangeAspect="1" noChangeArrowheads="1"/>
          </p:cNvPicPr>
          <p:nvPr/>
        </p:nvPicPr>
        <p:blipFill>
          <a:blip r:embed="rId2" cstate="print"/>
          <a:srcRect/>
          <a:stretch>
            <a:fillRect/>
          </a:stretch>
        </p:blipFill>
        <p:spPr bwMode="auto">
          <a:xfrm>
            <a:off x="1043608" y="908720"/>
            <a:ext cx="6912768" cy="4248472"/>
          </a:xfrm>
          <a:prstGeom prst="rect">
            <a:avLst/>
          </a:prstGeom>
          <a:noFill/>
        </p:spPr>
      </p:pic>
      <p:sp>
        <p:nvSpPr>
          <p:cNvPr id="5" name="Rounded Rectangle 4"/>
          <p:cNvSpPr/>
          <p:nvPr/>
        </p:nvSpPr>
        <p:spPr>
          <a:xfrm>
            <a:off x="1403648" y="188640"/>
            <a:ext cx="5904656"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latin typeface="+mj-lt"/>
              </a:rPr>
              <a:t>Hepatocellular Carcinoma - Gross</a:t>
            </a:r>
          </a:p>
        </p:txBody>
      </p:sp>
      <p:sp>
        <p:nvSpPr>
          <p:cNvPr id="6" name="Rectangle 5"/>
          <p:cNvSpPr/>
          <p:nvPr/>
        </p:nvSpPr>
        <p:spPr>
          <a:xfrm>
            <a:off x="971600" y="5229200"/>
            <a:ext cx="7128792" cy="1323439"/>
          </a:xfrm>
          <a:prstGeom prst="rect">
            <a:avLst/>
          </a:prstGeom>
        </p:spPr>
        <p:txBody>
          <a:bodyPr wrap="square">
            <a:spAutoFit/>
          </a:bodyPr>
          <a:lstStyle/>
          <a:p>
            <a:pPr algn="ctr"/>
            <a:r>
              <a:rPr lang="en-US" sz="2000" b="1" i="1" dirty="0"/>
              <a:t>Here is another hepatocellular carcinoma with a greenish yellow hue. One clue to the presence of such a neoplasm is an elevated serum alpha-fetoprotein. Such masses may also focally obstruct the biliary tract and lead to an elevated alkaline phosphatase</a:t>
            </a:r>
          </a:p>
        </p:txBody>
      </p:sp>
      <p:sp>
        <p:nvSpPr>
          <p:cNvPr id="2" name="Date Placeholder 1">
            <a:extLst>
              <a:ext uri="{FF2B5EF4-FFF2-40B4-BE49-F238E27FC236}">
                <a16:creationId xmlns:a16="http://schemas.microsoft.com/office/drawing/2014/main" id="{40D787ED-C713-714A-9691-ECCABEAC5251}"/>
              </a:ext>
            </a:extLst>
          </p:cNvPr>
          <p:cNvSpPr>
            <a:spLocks noGrp="1"/>
          </p:cNvSpPr>
          <p:nvPr>
            <p:ph type="dt" sz="half" idx="10"/>
          </p:nvPr>
        </p:nvSpPr>
        <p:spPr/>
        <p:txBody>
          <a:bodyPr/>
          <a:lstStyle/>
          <a:p>
            <a:r>
              <a:rPr lang="en-CA" dirty="0"/>
              <a:t>26-01-2021</a:t>
            </a:r>
            <a:endParaRPr lang="en-US" dirty="0"/>
          </a:p>
        </p:txBody>
      </p:sp>
      <p:sp>
        <p:nvSpPr>
          <p:cNvPr id="3" name="Footer Placeholder 2">
            <a:extLst>
              <a:ext uri="{FF2B5EF4-FFF2-40B4-BE49-F238E27FC236}">
                <a16:creationId xmlns:a16="http://schemas.microsoft.com/office/drawing/2014/main" id="{2DBF8250-F286-DA47-BA24-D870794A041B}"/>
              </a:ext>
            </a:extLst>
          </p:cNvPr>
          <p:cNvSpPr>
            <a:spLocks noGrp="1"/>
          </p:cNvSpPr>
          <p:nvPr>
            <p:ph type="ftr" sz="quarter" idx="11"/>
          </p:nvPr>
        </p:nvSpPr>
        <p:spPr/>
        <p:txBody>
          <a:bodyPr/>
          <a:lstStyle/>
          <a:p>
            <a:r>
              <a:rPr lang="en-US" dirty="0"/>
              <a:t>Dr. Wajd Althakfi</a:t>
            </a:r>
          </a:p>
        </p:txBody>
      </p:sp>
      <p:sp>
        <p:nvSpPr>
          <p:cNvPr id="4" name="Slide Number Placeholder 3">
            <a:extLst>
              <a:ext uri="{FF2B5EF4-FFF2-40B4-BE49-F238E27FC236}">
                <a16:creationId xmlns:a16="http://schemas.microsoft.com/office/drawing/2014/main" id="{3733ED95-5024-AA47-9CE6-613E98AE8F3A}"/>
              </a:ext>
            </a:extLst>
          </p:cNvPr>
          <p:cNvSpPr>
            <a:spLocks noGrp="1"/>
          </p:cNvSpPr>
          <p:nvPr>
            <p:ph type="sldNum" sz="quarter" idx="12"/>
          </p:nvPr>
        </p:nvSpPr>
        <p:spPr/>
        <p:txBody>
          <a:bodyPr/>
          <a:lstStyle/>
          <a:p>
            <a:fld id="{1AEBD49D-256D-49CD-932D-340D3D5ECF92}" type="slidenum">
              <a:rPr lang="en-US" smtClean="0"/>
              <a:pPr/>
              <a:t>31</a:t>
            </a:fld>
            <a:endParaRPr lang="en-US" dirty="0"/>
          </a:p>
        </p:txBody>
      </p:sp>
    </p:spTree>
    <p:extLst>
      <p:ext uri="{BB962C8B-B14F-4D97-AF65-F5344CB8AC3E}">
        <p14:creationId xmlns:p14="http://schemas.microsoft.com/office/powerpoint/2010/main" val="7309248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7584" y="6021288"/>
            <a:ext cx="7056784" cy="707886"/>
          </a:xfrm>
          <a:prstGeom prst="rect">
            <a:avLst/>
          </a:prstGeom>
        </p:spPr>
        <p:txBody>
          <a:bodyPr wrap="square">
            <a:spAutoFit/>
          </a:bodyPr>
          <a:lstStyle/>
          <a:p>
            <a:pPr algn="ctr"/>
            <a:r>
              <a:rPr lang="en-US" sz="2000" b="1" i="1" dirty="0"/>
              <a:t>This example of well-differentiated HCC shows </a:t>
            </a:r>
          </a:p>
          <a:p>
            <a:pPr algn="ctr"/>
            <a:r>
              <a:rPr lang="en-US" sz="2000" b="1" i="1" dirty="0"/>
              <a:t>a trabecular pattern with intervening sinusoids.</a:t>
            </a:r>
          </a:p>
        </p:txBody>
      </p:sp>
      <p:pic>
        <p:nvPicPr>
          <p:cNvPr id="66561" name="Picture 1"/>
          <p:cNvPicPr>
            <a:picLocks noChangeAspect="1" noChangeArrowheads="1"/>
          </p:cNvPicPr>
          <p:nvPr/>
        </p:nvPicPr>
        <p:blipFill>
          <a:blip r:embed="rId3" cstate="print"/>
          <a:srcRect/>
          <a:stretch>
            <a:fillRect/>
          </a:stretch>
        </p:blipFill>
        <p:spPr bwMode="auto">
          <a:xfrm>
            <a:off x="899592" y="908720"/>
            <a:ext cx="7056784" cy="5040560"/>
          </a:xfrm>
          <a:prstGeom prst="rect">
            <a:avLst/>
          </a:prstGeom>
          <a:noFill/>
          <a:ln w="9525">
            <a:noFill/>
            <a:miter lim="800000"/>
            <a:headEnd/>
            <a:tailEnd/>
          </a:ln>
        </p:spPr>
      </p:pic>
      <p:sp>
        <p:nvSpPr>
          <p:cNvPr id="5" name="Rounded Rectangle 4"/>
          <p:cNvSpPr/>
          <p:nvPr/>
        </p:nvSpPr>
        <p:spPr>
          <a:xfrm>
            <a:off x="1403648" y="188640"/>
            <a:ext cx="5904656"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latin typeface="+mj-lt"/>
              </a:rPr>
              <a:t>Hepatocellular Carcinoma - LPF</a:t>
            </a:r>
          </a:p>
        </p:txBody>
      </p:sp>
      <p:sp>
        <p:nvSpPr>
          <p:cNvPr id="2" name="Date Placeholder 1">
            <a:extLst>
              <a:ext uri="{FF2B5EF4-FFF2-40B4-BE49-F238E27FC236}">
                <a16:creationId xmlns:a16="http://schemas.microsoft.com/office/drawing/2014/main" id="{BCA94F7B-4DE4-EC46-B627-C2FBEA1F56C0}"/>
              </a:ext>
            </a:extLst>
          </p:cNvPr>
          <p:cNvSpPr>
            <a:spLocks noGrp="1"/>
          </p:cNvSpPr>
          <p:nvPr>
            <p:ph type="dt" sz="half" idx="10"/>
          </p:nvPr>
        </p:nvSpPr>
        <p:spPr/>
        <p:txBody>
          <a:bodyPr/>
          <a:lstStyle/>
          <a:p>
            <a:r>
              <a:rPr lang="en-CA" dirty="0"/>
              <a:t>26-01-2021</a:t>
            </a:r>
            <a:endParaRPr lang="en-US" dirty="0"/>
          </a:p>
        </p:txBody>
      </p:sp>
      <p:sp>
        <p:nvSpPr>
          <p:cNvPr id="8" name="Slide Number Placeholder 7">
            <a:extLst>
              <a:ext uri="{FF2B5EF4-FFF2-40B4-BE49-F238E27FC236}">
                <a16:creationId xmlns:a16="http://schemas.microsoft.com/office/drawing/2014/main" id="{1B2DEAA9-F776-7B4F-9037-D282DCDAB803}"/>
              </a:ext>
            </a:extLst>
          </p:cNvPr>
          <p:cNvSpPr>
            <a:spLocks noGrp="1"/>
          </p:cNvSpPr>
          <p:nvPr>
            <p:ph type="sldNum" sz="quarter" idx="12"/>
          </p:nvPr>
        </p:nvSpPr>
        <p:spPr/>
        <p:txBody>
          <a:bodyPr/>
          <a:lstStyle/>
          <a:p>
            <a:fld id="{1AEBD49D-256D-49CD-932D-340D3D5ECF92}" type="slidenum">
              <a:rPr lang="en-US" smtClean="0"/>
              <a:pPr/>
              <a:t>32</a:t>
            </a:fld>
            <a:endParaRPr lang="en-US" dirty="0"/>
          </a:p>
        </p:txBody>
      </p:sp>
    </p:spTree>
    <p:extLst>
      <p:ext uri="{BB962C8B-B14F-4D97-AF65-F5344CB8AC3E}">
        <p14:creationId xmlns:p14="http://schemas.microsoft.com/office/powerpoint/2010/main" val="2517652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epatocellular carcinoma, histopathology image"/>
          <p:cNvPicPr>
            <a:picLocks noChangeAspect="1" noChangeArrowheads="1"/>
          </p:cNvPicPr>
          <p:nvPr/>
        </p:nvPicPr>
        <p:blipFill>
          <a:blip r:embed="rId3" cstate="print"/>
          <a:srcRect/>
          <a:stretch>
            <a:fillRect/>
          </a:stretch>
        </p:blipFill>
        <p:spPr bwMode="auto">
          <a:xfrm>
            <a:off x="784375" y="800708"/>
            <a:ext cx="7677150" cy="4320480"/>
          </a:xfrm>
          <a:prstGeom prst="rect">
            <a:avLst/>
          </a:prstGeom>
          <a:noFill/>
          <a:ln>
            <a:noFill/>
          </a:ln>
        </p:spPr>
      </p:pic>
      <p:sp>
        <p:nvSpPr>
          <p:cNvPr id="3" name="Rectangle 2"/>
          <p:cNvSpPr/>
          <p:nvPr/>
        </p:nvSpPr>
        <p:spPr>
          <a:xfrm>
            <a:off x="539552" y="5229200"/>
            <a:ext cx="8147248" cy="1323439"/>
          </a:xfrm>
          <a:prstGeom prst="rect">
            <a:avLst/>
          </a:prstGeom>
        </p:spPr>
        <p:txBody>
          <a:bodyPr wrap="square">
            <a:spAutoFit/>
          </a:bodyPr>
          <a:lstStyle/>
          <a:p>
            <a:pPr algn="ctr"/>
            <a:r>
              <a:rPr lang="en-US" sz="2000" b="1" i="1" dirty="0"/>
              <a:t>The key to the identification of HCC is its resemblance to hepatocytes, the presence of more than 2-3 cell-thick hepatocellular plates/cords composed of </a:t>
            </a:r>
            <a:r>
              <a:rPr lang="en-US" sz="2000" b="1" i="1" dirty="0">
                <a:solidFill>
                  <a:srgbClr val="1010C6"/>
                </a:solidFill>
              </a:rPr>
              <a:t>malignant hepatocytes</a:t>
            </a:r>
            <a:r>
              <a:rPr lang="en-US" sz="2000" b="1" i="1" dirty="0"/>
              <a:t>, nuclear atypia, and absence of portal tracts. Note the hepatic plates are separated from each other by </a:t>
            </a:r>
            <a:r>
              <a:rPr lang="en-US" sz="2000" b="1" i="1" dirty="0">
                <a:solidFill>
                  <a:srgbClr val="FFC000"/>
                </a:solidFill>
              </a:rPr>
              <a:t>sinusoids</a:t>
            </a:r>
            <a:r>
              <a:rPr lang="en-US" sz="2000" b="1" i="1" dirty="0"/>
              <a:t>. </a:t>
            </a:r>
          </a:p>
        </p:txBody>
      </p:sp>
      <p:sp>
        <p:nvSpPr>
          <p:cNvPr id="4" name="Rounded Rectangle 3"/>
          <p:cNvSpPr/>
          <p:nvPr/>
        </p:nvSpPr>
        <p:spPr>
          <a:xfrm>
            <a:off x="1187624" y="260648"/>
            <a:ext cx="6624736" cy="432048"/>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latin typeface="+mj-lt"/>
              </a:rPr>
              <a:t>Hepatocellular Carcinoma - MPF</a:t>
            </a:r>
          </a:p>
        </p:txBody>
      </p:sp>
      <p:sp>
        <p:nvSpPr>
          <p:cNvPr id="2" name="Date Placeholder 1">
            <a:extLst>
              <a:ext uri="{FF2B5EF4-FFF2-40B4-BE49-F238E27FC236}">
                <a16:creationId xmlns:a16="http://schemas.microsoft.com/office/drawing/2014/main" id="{AF9B141C-C9AF-C341-8E85-4C91FA0116B4}"/>
              </a:ext>
            </a:extLst>
          </p:cNvPr>
          <p:cNvSpPr>
            <a:spLocks noGrp="1"/>
          </p:cNvSpPr>
          <p:nvPr>
            <p:ph type="dt" sz="half" idx="10"/>
          </p:nvPr>
        </p:nvSpPr>
        <p:spPr/>
        <p:txBody>
          <a:bodyPr/>
          <a:lstStyle/>
          <a:p>
            <a:r>
              <a:rPr lang="en-CA" dirty="0"/>
              <a:t>26-01-2021</a:t>
            </a:r>
            <a:endParaRPr lang="en-US" dirty="0"/>
          </a:p>
        </p:txBody>
      </p:sp>
      <p:sp>
        <p:nvSpPr>
          <p:cNvPr id="8" name="Slide Number Placeholder 7">
            <a:extLst>
              <a:ext uri="{FF2B5EF4-FFF2-40B4-BE49-F238E27FC236}">
                <a16:creationId xmlns:a16="http://schemas.microsoft.com/office/drawing/2014/main" id="{32EB2D9B-6AC4-9D4D-B262-B8A44A652C4F}"/>
              </a:ext>
            </a:extLst>
          </p:cNvPr>
          <p:cNvSpPr>
            <a:spLocks noGrp="1"/>
          </p:cNvSpPr>
          <p:nvPr>
            <p:ph type="sldNum" sz="quarter" idx="12"/>
          </p:nvPr>
        </p:nvSpPr>
        <p:spPr/>
        <p:txBody>
          <a:bodyPr/>
          <a:lstStyle/>
          <a:p>
            <a:fld id="{1AEBD49D-256D-49CD-932D-340D3D5ECF92}" type="slidenum">
              <a:rPr lang="en-US" smtClean="0"/>
              <a:pPr/>
              <a:t>33</a:t>
            </a:fld>
            <a:endParaRPr lang="en-US" dirty="0"/>
          </a:p>
        </p:txBody>
      </p:sp>
    </p:spTree>
    <p:extLst>
      <p:ext uri="{BB962C8B-B14F-4D97-AF65-F5344CB8AC3E}">
        <p14:creationId xmlns:p14="http://schemas.microsoft.com/office/powerpoint/2010/main" val="2341938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5486400"/>
            <a:ext cx="7560840" cy="1323439"/>
          </a:xfrm>
          <a:prstGeom prst="rect">
            <a:avLst/>
          </a:prstGeom>
        </p:spPr>
        <p:txBody>
          <a:bodyPr wrap="square">
            <a:spAutoFit/>
          </a:bodyPr>
          <a:lstStyle/>
          <a:p>
            <a:pPr algn="ctr"/>
            <a:r>
              <a:rPr lang="en-US" sz="2000" b="1" i="1" dirty="0"/>
              <a:t>Note that this hepatocellular carcinoma is composed of liver cords that are much wider than the normal liver plate that is two cells thick. There is no discernable normal lobular architecture, though vascular structures are present.</a:t>
            </a:r>
          </a:p>
        </p:txBody>
      </p:sp>
      <p:pic>
        <p:nvPicPr>
          <p:cNvPr id="313346" name="Picture 2" descr="http://library.med.utah.edu/WebPath/jpeg4/LIVER030.jpg"/>
          <p:cNvPicPr>
            <a:picLocks noChangeAspect="1" noChangeArrowheads="1"/>
          </p:cNvPicPr>
          <p:nvPr/>
        </p:nvPicPr>
        <p:blipFill>
          <a:blip r:embed="rId2" cstate="print"/>
          <a:srcRect/>
          <a:stretch>
            <a:fillRect/>
          </a:stretch>
        </p:blipFill>
        <p:spPr bwMode="auto">
          <a:xfrm>
            <a:off x="827584" y="937156"/>
            <a:ext cx="7193180" cy="4473044"/>
          </a:xfrm>
          <a:prstGeom prst="rect">
            <a:avLst/>
          </a:prstGeom>
          <a:noFill/>
          <a:ln>
            <a:noFill/>
          </a:ln>
        </p:spPr>
      </p:pic>
      <p:sp>
        <p:nvSpPr>
          <p:cNvPr id="4" name="Rounded Rectangle 3"/>
          <p:cNvSpPr/>
          <p:nvPr/>
        </p:nvSpPr>
        <p:spPr>
          <a:xfrm>
            <a:off x="1371600" y="304800"/>
            <a:ext cx="5904656"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latin typeface="+mj-lt"/>
              </a:rPr>
              <a:t>Hepatocellular Carcinoma - MPF</a:t>
            </a:r>
          </a:p>
        </p:txBody>
      </p:sp>
      <p:sp>
        <p:nvSpPr>
          <p:cNvPr id="3" name="Date Placeholder 2">
            <a:extLst>
              <a:ext uri="{FF2B5EF4-FFF2-40B4-BE49-F238E27FC236}">
                <a16:creationId xmlns:a16="http://schemas.microsoft.com/office/drawing/2014/main" id="{0DCF1570-80D4-2E4E-97EE-915BCE890D18}"/>
              </a:ext>
            </a:extLst>
          </p:cNvPr>
          <p:cNvSpPr>
            <a:spLocks noGrp="1"/>
          </p:cNvSpPr>
          <p:nvPr>
            <p:ph type="dt" sz="half" idx="10"/>
          </p:nvPr>
        </p:nvSpPr>
        <p:spPr/>
        <p:txBody>
          <a:bodyPr/>
          <a:lstStyle/>
          <a:p>
            <a:r>
              <a:rPr lang="en-CA" dirty="0"/>
              <a:t>26-01-2021</a:t>
            </a:r>
            <a:endParaRPr lang="en-US" dirty="0"/>
          </a:p>
        </p:txBody>
      </p:sp>
      <p:sp>
        <p:nvSpPr>
          <p:cNvPr id="8" name="Slide Number Placeholder 7">
            <a:extLst>
              <a:ext uri="{FF2B5EF4-FFF2-40B4-BE49-F238E27FC236}">
                <a16:creationId xmlns:a16="http://schemas.microsoft.com/office/drawing/2014/main" id="{B8AE3C52-F4ED-F942-ADCB-BD267907CC0E}"/>
              </a:ext>
            </a:extLst>
          </p:cNvPr>
          <p:cNvSpPr>
            <a:spLocks noGrp="1"/>
          </p:cNvSpPr>
          <p:nvPr>
            <p:ph type="sldNum" sz="quarter" idx="12"/>
          </p:nvPr>
        </p:nvSpPr>
        <p:spPr/>
        <p:txBody>
          <a:bodyPr/>
          <a:lstStyle/>
          <a:p>
            <a:fld id="{1AEBD49D-256D-49CD-932D-340D3D5ECF92}" type="slidenum">
              <a:rPr lang="en-US" smtClean="0"/>
              <a:pPr/>
              <a:t>34</a:t>
            </a:fld>
            <a:endParaRPr lang="en-US" dirty="0"/>
          </a:p>
        </p:txBody>
      </p:sp>
    </p:spTree>
    <p:extLst>
      <p:ext uri="{BB962C8B-B14F-4D97-AF65-F5344CB8AC3E}">
        <p14:creationId xmlns:p14="http://schemas.microsoft.com/office/powerpoint/2010/main" val="40155746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7584" y="5410200"/>
            <a:ext cx="7344816" cy="1323439"/>
          </a:xfrm>
          <a:prstGeom prst="rect">
            <a:avLst/>
          </a:prstGeom>
        </p:spPr>
        <p:txBody>
          <a:bodyPr wrap="square">
            <a:spAutoFit/>
          </a:bodyPr>
          <a:lstStyle/>
          <a:p>
            <a:pPr algn="ctr"/>
            <a:r>
              <a:rPr lang="en-US" sz="2000" b="1" i="1" dirty="0"/>
              <a:t>Anaplastic tumor giant cells can be seen in poorly differentiated HCC (arrow). Mitoses are numerous.</a:t>
            </a:r>
          </a:p>
          <a:p>
            <a:pPr algn="ctr"/>
            <a:r>
              <a:rPr lang="en-US" sz="2000" b="1" i="1" dirty="0"/>
              <a:t>Malignant liver cells are  pleomorphic, binucleated or forming giant cells with hyperchromatic nuclei.</a:t>
            </a:r>
          </a:p>
        </p:txBody>
      </p:sp>
      <p:sp>
        <p:nvSpPr>
          <p:cNvPr id="4" name="Rounded Rectangle 3"/>
          <p:cNvSpPr/>
          <p:nvPr/>
        </p:nvSpPr>
        <p:spPr>
          <a:xfrm>
            <a:off x="1207477" y="304800"/>
            <a:ext cx="6624736"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latin typeface="+mj-lt"/>
              </a:rPr>
              <a:t>Hepatocellular Carcinoma - Microscopic</a:t>
            </a:r>
          </a:p>
        </p:txBody>
      </p:sp>
      <p:pic>
        <p:nvPicPr>
          <p:cNvPr id="61441" name="Picture 1"/>
          <p:cNvPicPr>
            <a:picLocks noChangeAspect="1" noChangeArrowheads="1"/>
          </p:cNvPicPr>
          <p:nvPr/>
        </p:nvPicPr>
        <p:blipFill>
          <a:blip r:embed="rId3" cstate="print"/>
          <a:srcRect/>
          <a:stretch>
            <a:fillRect/>
          </a:stretch>
        </p:blipFill>
        <p:spPr bwMode="auto">
          <a:xfrm>
            <a:off x="971600" y="1052737"/>
            <a:ext cx="6984776" cy="4205063"/>
          </a:xfrm>
          <a:prstGeom prst="rect">
            <a:avLst/>
          </a:prstGeom>
          <a:noFill/>
          <a:ln w="9525">
            <a:solidFill>
              <a:schemeClr val="accent4">
                <a:lumMod val="50000"/>
              </a:schemeClr>
            </a:solidFill>
            <a:miter lim="800000"/>
            <a:headEnd/>
            <a:tailEnd/>
          </a:ln>
        </p:spPr>
      </p:pic>
      <p:sp>
        <p:nvSpPr>
          <p:cNvPr id="2" name="Date Placeholder 1">
            <a:extLst>
              <a:ext uri="{FF2B5EF4-FFF2-40B4-BE49-F238E27FC236}">
                <a16:creationId xmlns:a16="http://schemas.microsoft.com/office/drawing/2014/main" id="{F960035B-4B36-AB4F-B9FD-9BD186961C09}"/>
              </a:ext>
            </a:extLst>
          </p:cNvPr>
          <p:cNvSpPr>
            <a:spLocks noGrp="1"/>
          </p:cNvSpPr>
          <p:nvPr>
            <p:ph type="dt" sz="half" idx="10"/>
          </p:nvPr>
        </p:nvSpPr>
        <p:spPr/>
        <p:txBody>
          <a:bodyPr/>
          <a:lstStyle/>
          <a:p>
            <a:r>
              <a:rPr lang="en-CA" dirty="0"/>
              <a:t>26-01-2021</a:t>
            </a:r>
            <a:endParaRPr lang="en-US" dirty="0"/>
          </a:p>
        </p:txBody>
      </p:sp>
      <p:sp>
        <p:nvSpPr>
          <p:cNvPr id="8" name="Slide Number Placeholder 7">
            <a:extLst>
              <a:ext uri="{FF2B5EF4-FFF2-40B4-BE49-F238E27FC236}">
                <a16:creationId xmlns:a16="http://schemas.microsoft.com/office/drawing/2014/main" id="{0F5F2C5E-F176-1A42-9409-070EE2D3058E}"/>
              </a:ext>
            </a:extLst>
          </p:cNvPr>
          <p:cNvSpPr>
            <a:spLocks noGrp="1"/>
          </p:cNvSpPr>
          <p:nvPr>
            <p:ph type="sldNum" sz="quarter" idx="12"/>
          </p:nvPr>
        </p:nvSpPr>
        <p:spPr/>
        <p:txBody>
          <a:bodyPr/>
          <a:lstStyle/>
          <a:p>
            <a:fld id="{1AEBD49D-256D-49CD-932D-340D3D5ECF92}" type="slidenum">
              <a:rPr lang="en-US" smtClean="0"/>
              <a:pPr/>
              <a:t>35</a:t>
            </a:fld>
            <a:endParaRPr lang="en-US" dirty="0"/>
          </a:p>
        </p:txBody>
      </p:sp>
    </p:spTree>
    <p:extLst>
      <p:ext uri="{BB962C8B-B14F-4D97-AF65-F5344CB8AC3E}">
        <p14:creationId xmlns:p14="http://schemas.microsoft.com/office/powerpoint/2010/main" val="33819191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911DBBF1-3229-4BD9-B3D1-B4CA571E74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843625"/>
            <a:ext cx="9141618"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5BC87C3E-1040-4EE4-9BDB-9537F7A1B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968282"/>
            <a:ext cx="9141618" cy="4946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ctrTitle"/>
          </p:nvPr>
        </p:nvSpPr>
        <p:spPr>
          <a:xfrm>
            <a:off x="596503" y="1566473"/>
            <a:ext cx="7950994" cy="2166723"/>
          </a:xfrm>
        </p:spPr>
        <p:txBody>
          <a:bodyPr>
            <a:normAutofit/>
          </a:bodyPr>
          <a:lstStyle/>
          <a:p>
            <a:r>
              <a:rPr lang="en-US" sz="5400" b="1" i="1" dirty="0">
                <a:solidFill>
                  <a:srgbClr val="FF9900"/>
                </a:solidFill>
                <a:effectLst>
                  <a:outerShdw blurRad="38100" dist="38100" dir="2700000" algn="tl">
                    <a:srgbClr val="000000">
                      <a:alpha val="43137"/>
                    </a:srgbClr>
                  </a:outerShdw>
                </a:effectLst>
              </a:rPr>
              <a:t>CHRONIC CHOLECYSTITIS WITH STONES</a:t>
            </a:r>
            <a:endParaRPr lang="en-US" sz="5700" b="1" i="1" dirty="0">
              <a:solidFill>
                <a:srgbClr val="660066"/>
              </a:solidFill>
              <a:effectLst>
                <a:outerShdw blurRad="38100" dist="38100" dir="2700000" algn="tl">
                  <a:srgbClr val="000000">
                    <a:alpha val="43137"/>
                  </a:srgbClr>
                </a:outerShdw>
              </a:effectLst>
            </a:endParaRPr>
          </a:p>
        </p:txBody>
      </p:sp>
      <p:cxnSp>
        <p:nvCxnSpPr>
          <p:cNvPr id="18" name="Straight Connector 17">
            <a:extLst>
              <a:ext uri="{FF2B5EF4-FFF2-40B4-BE49-F238E27FC236}">
                <a16:creationId xmlns:a16="http://schemas.microsoft.com/office/drawing/2014/main" id="{42CDBECE-872A-4C73-9DC1-BB4E805E2C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3894594"/>
            <a:ext cx="2057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5CD5A0B-CDD7-427C-AA42-2EECFDFA18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028863"/>
            <a:ext cx="9141618"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68FB5A29-880D-8E4E-A561-061B1E065D1D}"/>
              </a:ext>
            </a:extLst>
          </p:cNvPr>
          <p:cNvSpPr>
            <a:spLocks noGrp="1"/>
          </p:cNvSpPr>
          <p:nvPr>
            <p:ph type="dt" sz="half" idx="10"/>
          </p:nvPr>
        </p:nvSpPr>
        <p:spPr>
          <a:xfrm>
            <a:off x="628650" y="6159710"/>
            <a:ext cx="2057400" cy="365125"/>
          </a:xfrm>
        </p:spPr>
        <p:txBody>
          <a:bodyPr>
            <a:normAutofit/>
          </a:bodyPr>
          <a:lstStyle/>
          <a:p>
            <a:pPr>
              <a:spcAft>
                <a:spcPts val="600"/>
              </a:spcAft>
            </a:pPr>
            <a:r>
              <a:rPr lang="en-CA" sz="1000" dirty="0">
                <a:solidFill>
                  <a:schemeClr val="bg1"/>
                </a:solidFill>
              </a:rPr>
              <a:t>26-01-2021</a:t>
            </a:r>
            <a:endParaRPr lang="en-US" sz="1000" dirty="0">
              <a:solidFill>
                <a:schemeClr val="bg1"/>
              </a:solidFill>
            </a:endParaRPr>
          </a:p>
        </p:txBody>
      </p:sp>
      <p:sp>
        <p:nvSpPr>
          <p:cNvPr id="6" name="Footer Placeholder 5">
            <a:extLst>
              <a:ext uri="{FF2B5EF4-FFF2-40B4-BE49-F238E27FC236}">
                <a16:creationId xmlns:a16="http://schemas.microsoft.com/office/drawing/2014/main" id="{2411A90D-8B09-9940-A2D9-23CD09A9F38C}"/>
              </a:ext>
            </a:extLst>
          </p:cNvPr>
          <p:cNvSpPr>
            <a:spLocks noGrp="1"/>
          </p:cNvSpPr>
          <p:nvPr>
            <p:ph type="ftr" sz="quarter" idx="11"/>
          </p:nvPr>
        </p:nvSpPr>
        <p:spPr>
          <a:xfrm>
            <a:off x="3028950" y="6159710"/>
            <a:ext cx="3086100" cy="365125"/>
          </a:xfrm>
        </p:spPr>
        <p:txBody>
          <a:bodyPr>
            <a:normAutofit/>
          </a:bodyPr>
          <a:lstStyle/>
          <a:p>
            <a:pPr>
              <a:spcAft>
                <a:spcPts val="600"/>
              </a:spcAft>
            </a:pPr>
            <a:r>
              <a:rPr lang="en-US" sz="1000" dirty="0">
                <a:solidFill>
                  <a:schemeClr val="bg1"/>
                </a:solidFill>
              </a:rPr>
              <a:t>Dr. Wajd Althakfi</a:t>
            </a:r>
          </a:p>
        </p:txBody>
      </p:sp>
      <p:sp>
        <p:nvSpPr>
          <p:cNvPr id="7" name="Slide Number Placeholder 6">
            <a:extLst>
              <a:ext uri="{FF2B5EF4-FFF2-40B4-BE49-F238E27FC236}">
                <a16:creationId xmlns:a16="http://schemas.microsoft.com/office/drawing/2014/main" id="{1A9C215E-7617-AD41-A0BA-76AFDD53F0CD}"/>
              </a:ext>
            </a:extLst>
          </p:cNvPr>
          <p:cNvSpPr>
            <a:spLocks noGrp="1"/>
          </p:cNvSpPr>
          <p:nvPr>
            <p:ph type="sldNum" sz="quarter" idx="12"/>
          </p:nvPr>
        </p:nvSpPr>
        <p:spPr>
          <a:xfrm>
            <a:off x="6457950" y="6159710"/>
            <a:ext cx="2057400" cy="365125"/>
          </a:xfrm>
        </p:spPr>
        <p:txBody>
          <a:bodyPr>
            <a:normAutofit/>
          </a:bodyPr>
          <a:lstStyle/>
          <a:p>
            <a:pPr>
              <a:spcAft>
                <a:spcPts val="600"/>
              </a:spcAft>
            </a:pPr>
            <a:fld id="{1AEBD49D-256D-49CD-932D-340D3D5ECF92}" type="slidenum">
              <a:rPr lang="en-US" sz="1000">
                <a:solidFill>
                  <a:schemeClr val="bg1"/>
                </a:solidFill>
              </a:rPr>
              <a:pPr>
                <a:spcAft>
                  <a:spcPts val="600"/>
                </a:spcAft>
              </a:pPr>
              <a:t>36</a:t>
            </a:fld>
            <a:endParaRPr lang="en-US" sz="1000" dirty="0">
              <a:solidFill>
                <a:schemeClr val="bg1"/>
              </a:solidFill>
            </a:endParaRPr>
          </a:p>
        </p:txBody>
      </p:sp>
    </p:spTree>
    <p:extLst>
      <p:ext uri="{BB962C8B-B14F-4D97-AF65-F5344CB8AC3E}">
        <p14:creationId xmlns:p14="http://schemas.microsoft.com/office/powerpoint/2010/main" val="4124672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11560" y="5445224"/>
            <a:ext cx="7488832" cy="1015663"/>
          </a:xfrm>
          <a:prstGeom prst="rect">
            <a:avLst/>
          </a:prstGeom>
        </p:spPr>
        <p:txBody>
          <a:bodyPr wrap="square">
            <a:spAutoFit/>
          </a:bodyPr>
          <a:lstStyle/>
          <a:p>
            <a:pPr algn="ctr"/>
            <a:r>
              <a:rPr lang="en-US" sz="2000" b="1" i="1" dirty="0"/>
              <a:t>Gross appearance of gallbladder after sectioning longitudinally. Notice thickness of gallbladder wall, abundant polyhedric stones and small papillary tumor in the cystic duct. </a:t>
            </a:r>
          </a:p>
        </p:txBody>
      </p:sp>
      <p:pic>
        <p:nvPicPr>
          <p:cNvPr id="55298" name="Picture 2" descr="Gallbladder with Papillary Adenocarcinoma (gross)"/>
          <p:cNvPicPr>
            <a:picLocks noChangeAspect="1" noChangeArrowheads="1"/>
          </p:cNvPicPr>
          <p:nvPr/>
        </p:nvPicPr>
        <p:blipFill>
          <a:blip r:embed="rId3" cstate="print"/>
          <a:srcRect/>
          <a:stretch>
            <a:fillRect/>
          </a:stretch>
        </p:blipFill>
        <p:spPr bwMode="auto">
          <a:xfrm>
            <a:off x="1043608" y="980728"/>
            <a:ext cx="6840760" cy="4338812"/>
          </a:xfrm>
          <a:prstGeom prst="rect">
            <a:avLst/>
          </a:prstGeom>
          <a:noFill/>
        </p:spPr>
      </p:pic>
      <p:sp>
        <p:nvSpPr>
          <p:cNvPr id="5" name="Rounded Rectangle 4"/>
          <p:cNvSpPr/>
          <p:nvPr/>
        </p:nvSpPr>
        <p:spPr>
          <a:xfrm>
            <a:off x="838200" y="260648"/>
            <a:ext cx="7239000"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latin typeface="+mj-lt"/>
              </a:rPr>
              <a:t>Chronic Cholecystitis with Gall stones - Gross</a:t>
            </a:r>
          </a:p>
        </p:txBody>
      </p:sp>
      <p:sp>
        <p:nvSpPr>
          <p:cNvPr id="2" name="Date Placeholder 1">
            <a:extLst>
              <a:ext uri="{FF2B5EF4-FFF2-40B4-BE49-F238E27FC236}">
                <a16:creationId xmlns:a16="http://schemas.microsoft.com/office/drawing/2014/main" id="{E4B6E0A4-2660-004D-9F10-8D86B33F13A4}"/>
              </a:ext>
            </a:extLst>
          </p:cNvPr>
          <p:cNvSpPr>
            <a:spLocks noGrp="1"/>
          </p:cNvSpPr>
          <p:nvPr>
            <p:ph type="dt" sz="half" idx="10"/>
          </p:nvPr>
        </p:nvSpPr>
        <p:spPr/>
        <p:txBody>
          <a:bodyPr/>
          <a:lstStyle/>
          <a:p>
            <a:r>
              <a:rPr lang="en-CA" dirty="0"/>
              <a:t>26-01-2021</a:t>
            </a:r>
            <a:endParaRPr lang="en-US" dirty="0"/>
          </a:p>
        </p:txBody>
      </p:sp>
      <p:sp>
        <p:nvSpPr>
          <p:cNvPr id="4" name="Footer Placeholder 3">
            <a:extLst>
              <a:ext uri="{FF2B5EF4-FFF2-40B4-BE49-F238E27FC236}">
                <a16:creationId xmlns:a16="http://schemas.microsoft.com/office/drawing/2014/main" id="{622E4CA9-0229-1143-8976-B44CAE48902C}"/>
              </a:ext>
            </a:extLst>
          </p:cNvPr>
          <p:cNvSpPr>
            <a:spLocks noGrp="1"/>
          </p:cNvSpPr>
          <p:nvPr>
            <p:ph type="ftr" sz="quarter" idx="11"/>
          </p:nvPr>
        </p:nvSpPr>
        <p:spPr/>
        <p:txBody>
          <a:bodyPr/>
          <a:lstStyle/>
          <a:p>
            <a:r>
              <a:rPr lang="en-US" dirty="0"/>
              <a:t>Dr. Wajd Althakfi</a:t>
            </a:r>
          </a:p>
        </p:txBody>
      </p:sp>
      <p:sp>
        <p:nvSpPr>
          <p:cNvPr id="8" name="Slide Number Placeholder 7">
            <a:extLst>
              <a:ext uri="{FF2B5EF4-FFF2-40B4-BE49-F238E27FC236}">
                <a16:creationId xmlns:a16="http://schemas.microsoft.com/office/drawing/2014/main" id="{449C1C16-2BBB-6347-93FA-6CEC2B9A21A8}"/>
              </a:ext>
            </a:extLst>
          </p:cNvPr>
          <p:cNvSpPr>
            <a:spLocks noGrp="1"/>
          </p:cNvSpPr>
          <p:nvPr>
            <p:ph type="sldNum" sz="quarter" idx="12"/>
          </p:nvPr>
        </p:nvSpPr>
        <p:spPr/>
        <p:txBody>
          <a:bodyPr/>
          <a:lstStyle/>
          <a:p>
            <a:fld id="{1AEBD49D-256D-49CD-932D-340D3D5ECF92}" type="slidenum">
              <a:rPr lang="en-US" smtClean="0"/>
              <a:pPr/>
              <a:t>37</a:t>
            </a:fld>
            <a:endParaRPr lang="en-US" dirty="0"/>
          </a:p>
        </p:txBody>
      </p:sp>
    </p:spTree>
    <p:extLst>
      <p:ext uri="{BB962C8B-B14F-4D97-AF65-F5344CB8AC3E}">
        <p14:creationId xmlns:p14="http://schemas.microsoft.com/office/powerpoint/2010/main" val="27211517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File:Gallbladder cholesterolosis micro.jpg">
            <a:hlinkClick r:id="rId3"/>
          </p:cNvPr>
          <p:cNvPicPr>
            <a:picLocks noChangeAspect="1" noChangeArrowheads="1"/>
          </p:cNvPicPr>
          <p:nvPr/>
        </p:nvPicPr>
        <p:blipFill>
          <a:blip r:embed="rId4" cstate="print"/>
          <a:srcRect/>
          <a:stretch>
            <a:fillRect/>
          </a:stretch>
        </p:blipFill>
        <p:spPr bwMode="auto">
          <a:xfrm>
            <a:off x="827584" y="836712"/>
            <a:ext cx="7344816" cy="4268688"/>
          </a:xfrm>
          <a:prstGeom prst="rect">
            <a:avLst/>
          </a:prstGeom>
          <a:noFill/>
          <a:ln>
            <a:noFill/>
          </a:ln>
        </p:spPr>
      </p:pic>
      <p:sp>
        <p:nvSpPr>
          <p:cNvPr id="4" name="Rectangle 3"/>
          <p:cNvSpPr/>
          <p:nvPr/>
        </p:nvSpPr>
        <p:spPr>
          <a:xfrm>
            <a:off x="323528" y="5181600"/>
            <a:ext cx="7848872" cy="1631216"/>
          </a:xfrm>
          <a:prstGeom prst="rect">
            <a:avLst/>
          </a:prstGeom>
        </p:spPr>
        <p:txBody>
          <a:bodyPr wrap="square">
            <a:spAutoFit/>
          </a:bodyPr>
          <a:lstStyle/>
          <a:p>
            <a:pPr algn="ctr"/>
            <a:r>
              <a:rPr lang="en-US" sz="2000" b="1" i="1" dirty="0"/>
              <a:t> Dead lipid laden macrophages (foam cells) are seen in the finger-like projections into the gallbladder lumen. It should be apparent that this is gallbladder, as no muscularis mucosae is present (as elsewhere in the gastrointestinal tract). The blood vessels are congested and the subserosa edematous.</a:t>
            </a:r>
          </a:p>
        </p:txBody>
      </p:sp>
      <p:sp>
        <p:nvSpPr>
          <p:cNvPr id="5" name="Rounded Rectangle 4"/>
          <p:cNvSpPr/>
          <p:nvPr/>
        </p:nvSpPr>
        <p:spPr>
          <a:xfrm>
            <a:off x="971600" y="188640"/>
            <a:ext cx="7128792"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latin typeface="+mj-lt"/>
              </a:rPr>
              <a:t>Chronic Cholecystitis – Microscopic view</a:t>
            </a:r>
          </a:p>
        </p:txBody>
      </p:sp>
      <p:sp>
        <p:nvSpPr>
          <p:cNvPr id="2" name="Date Placeholder 1">
            <a:extLst>
              <a:ext uri="{FF2B5EF4-FFF2-40B4-BE49-F238E27FC236}">
                <a16:creationId xmlns:a16="http://schemas.microsoft.com/office/drawing/2014/main" id="{6A7473AE-892B-0443-8377-F8A0A2F8E040}"/>
              </a:ext>
            </a:extLst>
          </p:cNvPr>
          <p:cNvSpPr>
            <a:spLocks noGrp="1"/>
          </p:cNvSpPr>
          <p:nvPr>
            <p:ph type="dt" sz="half" idx="10"/>
          </p:nvPr>
        </p:nvSpPr>
        <p:spPr/>
        <p:txBody>
          <a:bodyPr/>
          <a:lstStyle/>
          <a:p>
            <a:r>
              <a:rPr lang="en-CA" dirty="0"/>
              <a:t>26-01-2021</a:t>
            </a:r>
            <a:endParaRPr lang="en-US" dirty="0"/>
          </a:p>
        </p:txBody>
      </p:sp>
      <p:sp>
        <p:nvSpPr>
          <p:cNvPr id="8" name="Slide Number Placeholder 7">
            <a:extLst>
              <a:ext uri="{FF2B5EF4-FFF2-40B4-BE49-F238E27FC236}">
                <a16:creationId xmlns:a16="http://schemas.microsoft.com/office/drawing/2014/main" id="{A7D792A2-F212-604D-81B9-33C5BF8F0C83}"/>
              </a:ext>
            </a:extLst>
          </p:cNvPr>
          <p:cNvSpPr>
            <a:spLocks noGrp="1"/>
          </p:cNvSpPr>
          <p:nvPr>
            <p:ph type="sldNum" sz="quarter" idx="12"/>
          </p:nvPr>
        </p:nvSpPr>
        <p:spPr/>
        <p:txBody>
          <a:bodyPr/>
          <a:lstStyle/>
          <a:p>
            <a:fld id="{1AEBD49D-256D-49CD-932D-340D3D5ECF92}" type="slidenum">
              <a:rPr lang="en-US" smtClean="0"/>
              <a:pPr/>
              <a:t>38</a:t>
            </a:fld>
            <a:endParaRPr lang="en-US" dirty="0"/>
          </a:p>
        </p:txBody>
      </p:sp>
    </p:spTree>
    <p:extLst>
      <p:ext uri="{BB962C8B-B14F-4D97-AF65-F5344CB8AC3E}">
        <p14:creationId xmlns:p14="http://schemas.microsoft.com/office/powerpoint/2010/main" val="5746665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ecure.health.utas.edu.au/intranet/cds/pathprac/Files/Cases/Liver/Case22/Pictures22/M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908720"/>
            <a:ext cx="6858000" cy="439248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405438" y="188640"/>
            <a:ext cx="6262905"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latin typeface="+mj-lt"/>
              </a:rPr>
              <a:t>Chronic Cholecystitis – Microscopic view</a:t>
            </a:r>
          </a:p>
        </p:txBody>
      </p:sp>
      <p:sp>
        <p:nvSpPr>
          <p:cNvPr id="5" name="TextBox 2"/>
          <p:cNvSpPr txBox="1">
            <a:spLocks noChangeArrowheads="1"/>
          </p:cNvSpPr>
          <p:nvPr/>
        </p:nvSpPr>
        <p:spPr bwMode="auto">
          <a:xfrm>
            <a:off x="251520" y="5373216"/>
            <a:ext cx="8280920" cy="1323439"/>
          </a:xfrm>
          <a:prstGeom prst="rect">
            <a:avLst/>
          </a:prstGeom>
          <a:noFill/>
          <a:ln w="9525">
            <a:noFill/>
            <a:miter lim="800000"/>
            <a:headEnd/>
            <a:tailEnd/>
          </a:ln>
        </p:spPr>
        <p:txBody>
          <a:bodyPr wrap="square">
            <a:spAutoFit/>
          </a:bodyPr>
          <a:lstStyle/>
          <a:p>
            <a:pPr marL="533400" indent="-533400" algn="ctr"/>
            <a:r>
              <a:rPr lang="en-US" sz="2000" b="1" i="1" dirty="0"/>
              <a:t>Irregular mucosal folds and foci of ulceration in mucosa.</a:t>
            </a:r>
          </a:p>
          <a:p>
            <a:pPr marL="533400" indent="-533400" algn="ctr"/>
            <a:r>
              <a:rPr lang="en-US" sz="2000" b="1" i="1" dirty="0"/>
              <a:t>Wall is penetrated by mucosal glands which are present in </a:t>
            </a:r>
          </a:p>
          <a:p>
            <a:pPr marL="533400" indent="-533400" algn="ctr"/>
            <a:r>
              <a:rPr lang="en-US" sz="2000" b="1" i="1" dirty="0"/>
              <a:t>muscle coat ( Rokitansky- Aschoff sinuses).</a:t>
            </a:r>
          </a:p>
          <a:p>
            <a:pPr marL="533400" indent="-533400" algn="ctr"/>
            <a:r>
              <a:rPr lang="en-US" sz="2000" b="1" i="1" dirty="0"/>
              <a:t>All layers show chronic inflammatory cells infiltration and fibrosis. </a:t>
            </a:r>
          </a:p>
        </p:txBody>
      </p:sp>
      <p:sp>
        <p:nvSpPr>
          <p:cNvPr id="2" name="Date Placeholder 1">
            <a:extLst>
              <a:ext uri="{FF2B5EF4-FFF2-40B4-BE49-F238E27FC236}">
                <a16:creationId xmlns:a16="http://schemas.microsoft.com/office/drawing/2014/main" id="{4D95E876-8662-F941-914D-2EB74051DDCD}"/>
              </a:ext>
            </a:extLst>
          </p:cNvPr>
          <p:cNvSpPr>
            <a:spLocks noGrp="1"/>
          </p:cNvSpPr>
          <p:nvPr>
            <p:ph type="dt" sz="half" idx="10"/>
          </p:nvPr>
        </p:nvSpPr>
        <p:spPr/>
        <p:txBody>
          <a:bodyPr/>
          <a:lstStyle/>
          <a:p>
            <a:r>
              <a:rPr lang="en-CA" dirty="0"/>
              <a:t>26-01-2021</a:t>
            </a:r>
            <a:endParaRPr lang="en-US" dirty="0"/>
          </a:p>
        </p:txBody>
      </p:sp>
      <p:sp>
        <p:nvSpPr>
          <p:cNvPr id="8" name="Slide Number Placeholder 7">
            <a:extLst>
              <a:ext uri="{FF2B5EF4-FFF2-40B4-BE49-F238E27FC236}">
                <a16:creationId xmlns:a16="http://schemas.microsoft.com/office/drawing/2014/main" id="{D17F032D-A4C8-E941-821E-78AA19A7FF89}"/>
              </a:ext>
            </a:extLst>
          </p:cNvPr>
          <p:cNvSpPr>
            <a:spLocks noGrp="1"/>
          </p:cNvSpPr>
          <p:nvPr>
            <p:ph type="sldNum" sz="quarter" idx="12"/>
          </p:nvPr>
        </p:nvSpPr>
        <p:spPr/>
        <p:txBody>
          <a:bodyPr/>
          <a:lstStyle/>
          <a:p>
            <a:fld id="{1AEBD49D-256D-49CD-932D-340D3D5ECF92}" type="slidenum">
              <a:rPr lang="en-US" smtClean="0"/>
              <a:pPr/>
              <a:t>39</a:t>
            </a:fld>
            <a:endParaRPr lang="en-US" dirty="0"/>
          </a:p>
        </p:txBody>
      </p:sp>
    </p:spTree>
    <p:extLst>
      <p:ext uri="{BB962C8B-B14F-4D97-AF65-F5344CB8AC3E}">
        <p14:creationId xmlns:p14="http://schemas.microsoft.com/office/powerpoint/2010/main" val="4137722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8" name="Picture 4" descr="http://library.med.utah.edu/WebPath/jpeg4/LIVER002.jpg"/>
          <p:cNvPicPr>
            <a:picLocks noChangeAspect="1" noChangeArrowheads="1"/>
          </p:cNvPicPr>
          <p:nvPr/>
        </p:nvPicPr>
        <p:blipFill>
          <a:blip r:embed="rId2" cstate="print"/>
          <a:srcRect/>
          <a:stretch>
            <a:fillRect/>
          </a:stretch>
        </p:blipFill>
        <p:spPr bwMode="auto">
          <a:xfrm>
            <a:off x="107504" y="1484784"/>
            <a:ext cx="4464496" cy="3312368"/>
          </a:xfrm>
          <a:prstGeom prst="rect">
            <a:avLst/>
          </a:prstGeom>
          <a:noFill/>
        </p:spPr>
      </p:pic>
      <p:sp>
        <p:nvSpPr>
          <p:cNvPr id="6" name="Rectangle 5"/>
          <p:cNvSpPr/>
          <p:nvPr/>
        </p:nvSpPr>
        <p:spPr>
          <a:xfrm>
            <a:off x="179512" y="4869160"/>
            <a:ext cx="4104456" cy="1200329"/>
          </a:xfrm>
          <a:prstGeom prst="rect">
            <a:avLst/>
          </a:prstGeom>
        </p:spPr>
        <p:txBody>
          <a:bodyPr wrap="square">
            <a:spAutoFit/>
          </a:bodyPr>
          <a:lstStyle/>
          <a:p>
            <a:pPr algn="ctr"/>
            <a:r>
              <a:rPr lang="en-US" b="1" i="1" dirty="0"/>
              <a:t>This is the external surface of a normal liver. The color is brown, and the surface is smooth. A normal liver is about 1200 to 1600 grams.</a:t>
            </a:r>
          </a:p>
        </p:txBody>
      </p:sp>
      <p:sp>
        <p:nvSpPr>
          <p:cNvPr id="7" name="Rounded Rectangle 6"/>
          <p:cNvSpPr/>
          <p:nvPr/>
        </p:nvSpPr>
        <p:spPr>
          <a:xfrm>
            <a:off x="755576" y="332656"/>
            <a:ext cx="7416824" cy="504056"/>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latin typeface="+mj-lt"/>
              </a:rPr>
              <a:t>Normal Liver anatomy  - Gross &amp; Cut surface</a:t>
            </a:r>
          </a:p>
        </p:txBody>
      </p:sp>
      <p:pic>
        <p:nvPicPr>
          <p:cNvPr id="333830" name="Picture 6" descr="http://library.med.utah.edu/WebPath/jpeg4/LIVER083.jpg"/>
          <p:cNvPicPr>
            <a:picLocks noChangeAspect="1" noChangeArrowheads="1"/>
          </p:cNvPicPr>
          <p:nvPr/>
        </p:nvPicPr>
        <p:blipFill>
          <a:blip r:embed="rId3" cstate="print"/>
          <a:srcRect/>
          <a:stretch>
            <a:fillRect/>
          </a:stretch>
        </p:blipFill>
        <p:spPr bwMode="auto">
          <a:xfrm>
            <a:off x="4644008" y="1484784"/>
            <a:ext cx="4080520" cy="3296791"/>
          </a:xfrm>
          <a:prstGeom prst="rect">
            <a:avLst/>
          </a:prstGeom>
          <a:noFill/>
        </p:spPr>
      </p:pic>
      <p:sp>
        <p:nvSpPr>
          <p:cNvPr id="9" name="TextBox 8"/>
          <p:cNvSpPr txBox="1"/>
          <p:nvPr/>
        </p:nvSpPr>
        <p:spPr>
          <a:xfrm>
            <a:off x="1115616" y="980728"/>
            <a:ext cx="2448272" cy="400110"/>
          </a:xfrm>
          <a:prstGeom prst="rect">
            <a:avLst/>
          </a:prstGeom>
          <a:noFill/>
        </p:spPr>
        <p:txBody>
          <a:bodyPr wrap="square" rtlCol="0">
            <a:spAutoFit/>
          </a:bodyPr>
          <a:lstStyle/>
          <a:p>
            <a:pPr algn="ctr"/>
            <a:r>
              <a:rPr lang="en-US" sz="2000" b="1" i="1" dirty="0">
                <a:latin typeface="+mj-lt"/>
              </a:rPr>
              <a:t>External surface</a:t>
            </a:r>
          </a:p>
        </p:txBody>
      </p:sp>
      <p:sp>
        <p:nvSpPr>
          <p:cNvPr id="10" name="TextBox 9"/>
          <p:cNvSpPr txBox="1"/>
          <p:nvPr/>
        </p:nvSpPr>
        <p:spPr>
          <a:xfrm>
            <a:off x="5508104" y="980728"/>
            <a:ext cx="2448272" cy="400110"/>
          </a:xfrm>
          <a:prstGeom prst="rect">
            <a:avLst/>
          </a:prstGeom>
          <a:noFill/>
        </p:spPr>
        <p:txBody>
          <a:bodyPr wrap="square" rtlCol="0">
            <a:spAutoFit/>
          </a:bodyPr>
          <a:lstStyle/>
          <a:p>
            <a:pPr algn="ctr"/>
            <a:r>
              <a:rPr lang="en-US" sz="2000" b="1" i="1" dirty="0">
                <a:latin typeface="+mj-lt"/>
              </a:rPr>
              <a:t>Cut surface</a:t>
            </a:r>
          </a:p>
        </p:txBody>
      </p:sp>
      <p:sp>
        <p:nvSpPr>
          <p:cNvPr id="11" name="Rectangle 10"/>
          <p:cNvSpPr/>
          <p:nvPr/>
        </p:nvSpPr>
        <p:spPr>
          <a:xfrm>
            <a:off x="4499992" y="4915034"/>
            <a:ext cx="4415408" cy="1477328"/>
          </a:xfrm>
          <a:prstGeom prst="rect">
            <a:avLst/>
          </a:prstGeom>
        </p:spPr>
        <p:txBody>
          <a:bodyPr wrap="square">
            <a:spAutoFit/>
          </a:bodyPr>
          <a:lstStyle/>
          <a:p>
            <a:pPr algn="ctr"/>
            <a:r>
              <a:rPr lang="en-US" b="1" i="1" dirty="0"/>
              <a:t>Near the hilum, note the portal vein, which branches at center left, with accompanying hepatic artery and bile ducts. </a:t>
            </a:r>
          </a:p>
          <a:p>
            <a:pPr algn="ctr"/>
            <a:r>
              <a:rPr lang="en-US" b="1" i="1" dirty="0"/>
              <a:t>At the lower right is a branch</a:t>
            </a:r>
          </a:p>
          <a:p>
            <a:pPr algn="ctr"/>
            <a:r>
              <a:rPr lang="en-US" b="1" i="1" dirty="0"/>
              <a:t> of hepatic vein</a:t>
            </a:r>
          </a:p>
        </p:txBody>
      </p:sp>
      <p:sp>
        <p:nvSpPr>
          <p:cNvPr id="2" name="Date Placeholder 1">
            <a:extLst>
              <a:ext uri="{FF2B5EF4-FFF2-40B4-BE49-F238E27FC236}">
                <a16:creationId xmlns:a16="http://schemas.microsoft.com/office/drawing/2014/main" id="{0820B49D-DFA6-6C41-84FC-852C9128A57D}"/>
              </a:ext>
            </a:extLst>
          </p:cNvPr>
          <p:cNvSpPr>
            <a:spLocks noGrp="1"/>
          </p:cNvSpPr>
          <p:nvPr>
            <p:ph type="dt" sz="half" idx="10"/>
          </p:nvPr>
        </p:nvSpPr>
        <p:spPr/>
        <p:txBody>
          <a:bodyPr/>
          <a:lstStyle/>
          <a:p>
            <a:r>
              <a:rPr lang="en-CA" dirty="0"/>
              <a:t>26-01-2021</a:t>
            </a:r>
            <a:endParaRPr lang="en-US" dirty="0"/>
          </a:p>
        </p:txBody>
      </p:sp>
      <p:sp>
        <p:nvSpPr>
          <p:cNvPr id="3" name="Footer Placeholder 2">
            <a:extLst>
              <a:ext uri="{FF2B5EF4-FFF2-40B4-BE49-F238E27FC236}">
                <a16:creationId xmlns:a16="http://schemas.microsoft.com/office/drawing/2014/main" id="{046D9011-22A0-B346-BBEC-CE9674BA66F3}"/>
              </a:ext>
            </a:extLst>
          </p:cNvPr>
          <p:cNvSpPr>
            <a:spLocks noGrp="1"/>
          </p:cNvSpPr>
          <p:nvPr>
            <p:ph type="ftr" sz="quarter" idx="11"/>
          </p:nvPr>
        </p:nvSpPr>
        <p:spPr/>
        <p:txBody>
          <a:bodyPr/>
          <a:lstStyle/>
          <a:p>
            <a:r>
              <a:rPr lang="en-US" dirty="0"/>
              <a:t>Dr. Wajd Althakfi</a:t>
            </a:r>
          </a:p>
        </p:txBody>
      </p:sp>
      <p:sp>
        <p:nvSpPr>
          <p:cNvPr id="4" name="Slide Number Placeholder 3">
            <a:extLst>
              <a:ext uri="{FF2B5EF4-FFF2-40B4-BE49-F238E27FC236}">
                <a16:creationId xmlns:a16="http://schemas.microsoft.com/office/drawing/2014/main" id="{C2EC3C57-A89C-A640-A46B-475026398E16}"/>
              </a:ext>
            </a:extLst>
          </p:cNvPr>
          <p:cNvSpPr>
            <a:spLocks noGrp="1"/>
          </p:cNvSpPr>
          <p:nvPr>
            <p:ph type="sldNum" sz="quarter" idx="12"/>
          </p:nvPr>
        </p:nvSpPr>
        <p:spPr/>
        <p:txBody>
          <a:bodyPr/>
          <a:lstStyle/>
          <a:p>
            <a:fld id="{1AEBD49D-256D-49CD-932D-340D3D5ECF92}" type="slidenum">
              <a:rPr lang="en-US" smtClean="0"/>
              <a:pPr/>
              <a:t>4</a:t>
            </a:fld>
            <a:endParaRPr lang="en-US" dirty="0"/>
          </a:p>
        </p:txBody>
      </p:sp>
    </p:spTree>
    <p:extLst>
      <p:ext uri="{BB962C8B-B14F-4D97-AF65-F5344CB8AC3E}">
        <p14:creationId xmlns:p14="http://schemas.microsoft.com/office/powerpoint/2010/main" val="22727849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path.utah.edu/casepath/gi%20cases/gicase3/G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1" y="888251"/>
            <a:ext cx="7162800" cy="4674349"/>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405438" y="188640"/>
            <a:ext cx="6262905"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latin typeface="+mj-lt"/>
              </a:rPr>
              <a:t>Chronic Cholecystitis – Microscopic view</a:t>
            </a:r>
          </a:p>
        </p:txBody>
      </p:sp>
      <p:sp>
        <p:nvSpPr>
          <p:cNvPr id="5" name="TextBox 2"/>
          <p:cNvSpPr txBox="1">
            <a:spLocks noChangeArrowheads="1"/>
          </p:cNvSpPr>
          <p:nvPr/>
        </p:nvSpPr>
        <p:spPr bwMode="auto">
          <a:xfrm>
            <a:off x="251520" y="5715000"/>
            <a:ext cx="8280920" cy="1015663"/>
          </a:xfrm>
          <a:prstGeom prst="rect">
            <a:avLst/>
          </a:prstGeom>
          <a:noFill/>
          <a:ln w="9525">
            <a:noFill/>
            <a:miter lim="800000"/>
            <a:headEnd/>
            <a:tailEnd/>
          </a:ln>
        </p:spPr>
        <p:txBody>
          <a:bodyPr wrap="square">
            <a:spAutoFit/>
          </a:bodyPr>
          <a:lstStyle/>
          <a:p>
            <a:pPr marL="533400" indent="-533400" algn="ctr"/>
            <a:r>
              <a:rPr lang="en-US" sz="2000" b="1" i="1" dirty="0"/>
              <a:t>Mucosa wall is penetrated by mucosal glands which are present in </a:t>
            </a:r>
          </a:p>
          <a:p>
            <a:pPr marL="533400" indent="-533400" algn="ctr"/>
            <a:r>
              <a:rPr lang="en-US" sz="2000" b="1" i="1" dirty="0"/>
              <a:t>muscle coat ( Rokitansky- Aschoff sinuses).</a:t>
            </a:r>
          </a:p>
          <a:p>
            <a:pPr marL="533400" indent="-533400" algn="ctr"/>
            <a:r>
              <a:rPr lang="en-US" sz="2000" b="1" i="1" dirty="0"/>
              <a:t>All layers show chronic inflammatory cells infiltration and fibrosis. </a:t>
            </a:r>
          </a:p>
        </p:txBody>
      </p:sp>
      <p:sp>
        <p:nvSpPr>
          <p:cNvPr id="2" name="Date Placeholder 1">
            <a:extLst>
              <a:ext uri="{FF2B5EF4-FFF2-40B4-BE49-F238E27FC236}">
                <a16:creationId xmlns:a16="http://schemas.microsoft.com/office/drawing/2014/main" id="{ED86469F-9C59-3F43-862D-36B20BB4A126}"/>
              </a:ext>
            </a:extLst>
          </p:cNvPr>
          <p:cNvSpPr>
            <a:spLocks noGrp="1"/>
          </p:cNvSpPr>
          <p:nvPr>
            <p:ph type="dt" sz="half" idx="10"/>
          </p:nvPr>
        </p:nvSpPr>
        <p:spPr/>
        <p:txBody>
          <a:bodyPr/>
          <a:lstStyle/>
          <a:p>
            <a:r>
              <a:rPr lang="en-CA" dirty="0"/>
              <a:t>26-01-2021</a:t>
            </a:r>
            <a:endParaRPr lang="en-US" dirty="0"/>
          </a:p>
        </p:txBody>
      </p:sp>
      <p:sp>
        <p:nvSpPr>
          <p:cNvPr id="8" name="Slide Number Placeholder 7">
            <a:extLst>
              <a:ext uri="{FF2B5EF4-FFF2-40B4-BE49-F238E27FC236}">
                <a16:creationId xmlns:a16="http://schemas.microsoft.com/office/drawing/2014/main" id="{EED70D25-C9A3-5145-B9CE-BC305F186BA3}"/>
              </a:ext>
            </a:extLst>
          </p:cNvPr>
          <p:cNvSpPr>
            <a:spLocks noGrp="1"/>
          </p:cNvSpPr>
          <p:nvPr>
            <p:ph type="sldNum" sz="quarter" idx="12"/>
          </p:nvPr>
        </p:nvSpPr>
        <p:spPr/>
        <p:txBody>
          <a:bodyPr/>
          <a:lstStyle/>
          <a:p>
            <a:fld id="{1AEBD49D-256D-49CD-932D-340D3D5ECF92}" type="slidenum">
              <a:rPr lang="en-US" smtClean="0"/>
              <a:pPr/>
              <a:t>40</a:t>
            </a:fld>
            <a:endParaRPr lang="en-US" dirty="0"/>
          </a:p>
        </p:txBody>
      </p:sp>
    </p:spTree>
    <p:extLst>
      <p:ext uri="{BB962C8B-B14F-4D97-AF65-F5344CB8AC3E}">
        <p14:creationId xmlns:p14="http://schemas.microsoft.com/office/powerpoint/2010/main" val="33732370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96503" y="981075"/>
            <a:ext cx="7950994"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p:cNvSpPr/>
          <p:nvPr/>
        </p:nvSpPr>
        <p:spPr>
          <a:xfrm>
            <a:off x="1152822" y="1428750"/>
            <a:ext cx="6838356" cy="210502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b="1" i="1" kern="1200" cap="none" spc="0" dirty="0">
                <a:ln w="12700">
                  <a:solidFill>
                    <a:schemeClr val="accent5"/>
                  </a:solidFill>
                  <a:prstDash val="solid"/>
                </a:ln>
                <a:solidFill>
                  <a:schemeClr val="tx1"/>
                </a:solidFill>
                <a:effectLst/>
                <a:latin typeface="+mj-lt"/>
                <a:ea typeface="+mj-ea"/>
                <a:cs typeface="+mj-cs"/>
              </a:rPr>
              <a:t>PANCREAS</a:t>
            </a:r>
          </a:p>
        </p:txBody>
      </p:sp>
      <p:cxnSp>
        <p:nvCxnSpPr>
          <p:cNvPr id="16" name="Straight Connector 15">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514600" y="3771366"/>
            <a:ext cx="41148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D6D4C83A-8784-2148-B1A1-C6BC0B587ABE}"/>
              </a:ext>
            </a:extLst>
          </p:cNvPr>
          <p:cNvSpPr>
            <a:spLocks noGrp="1"/>
          </p:cNvSpPr>
          <p:nvPr>
            <p:ph type="dt" sz="half" idx="10"/>
          </p:nvPr>
        </p:nvSpPr>
        <p:spPr>
          <a:xfrm>
            <a:off x="628650" y="6159710"/>
            <a:ext cx="2057400" cy="365125"/>
          </a:xfrm>
        </p:spPr>
        <p:txBody>
          <a:bodyPr vert="horz" lIns="91440" tIns="45720" rIns="91440" bIns="45720" rtlCol="0" anchor="ctr">
            <a:normAutofit/>
          </a:bodyPr>
          <a:lstStyle/>
          <a:p>
            <a:pPr>
              <a:spcAft>
                <a:spcPts val="600"/>
              </a:spcAft>
            </a:pPr>
            <a:r>
              <a:rPr lang="en-US" sz="1000" dirty="0">
                <a:solidFill>
                  <a:schemeClr val="bg1"/>
                </a:solidFill>
              </a:rPr>
              <a:t>26-01-2021</a:t>
            </a:r>
          </a:p>
        </p:txBody>
      </p:sp>
      <p:sp>
        <p:nvSpPr>
          <p:cNvPr id="6" name="Footer Placeholder 5">
            <a:extLst>
              <a:ext uri="{FF2B5EF4-FFF2-40B4-BE49-F238E27FC236}">
                <a16:creationId xmlns:a16="http://schemas.microsoft.com/office/drawing/2014/main" id="{56C91F10-B9C9-B844-8B57-E8E10F12655E}"/>
              </a:ext>
            </a:extLst>
          </p:cNvPr>
          <p:cNvSpPr>
            <a:spLocks noGrp="1"/>
          </p:cNvSpPr>
          <p:nvPr>
            <p:ph type="ftr" sz="quarter" idx="11"/>
          </p:nvPr>
        </p:nvSpPr>
        <p:spPr>
          <a:xfrm>
            <a:off x="3028950" y="6159710"/>
            <a:ext cx="3086100" cy="365125"/>
          </a:xfrm>
        </p:spPr>
        <p:txBody>
          <a:bodyPr vert="horz" lIns="91440" tIns="45720" rIns="91440" bIns="45720" rtlCol="0" anchor="ctr">
            <a:normAutofit/>
          </a:bodyPr>
          <a:lstStyle/>
          <a:p>
            <a:pPr>
              <a:spcAft>
                <a:spcPts val="600"/>
              </a:spcAft>
            </a:pPr>
            <a:r>
              <a:rPr lang="en-US" sz="1000" kern="1200" dirty="0">
                <a:solidFill>
                  <a:schemeClr val="bg1"/>
                </a:solidFill>
                <a:latin typeface="+mn-lt"/>
                <a:ea typeface="+mn-ea"/>
                <a:cs typeface="+mn-cs"/>
              </a:rPr>
              <a:t>Dr. Wajd Althakfi</a:t>
            </a:r>
          </a:p>
        </p:txBody>
      </p:sp>
      <p:sp>
        <p:nvSpPr>
          <p:cNvPr id="7" name="Slide Number Placeholder 6">
            <a:extLst>
              <a:ext uri="{FF2B5EF4-FFF2-40B4-BE49-F238E27FC236}">
                <a16:creationId xmlns:a16="http://schemas.microsoft.com/office/drawing/2014/main" id="{20D7B8E3-6E47-1F47-A7F8-73F48177A659}"/>
              </a:ext>
            </a:extLst>
          </p:cNvPr>
          <p:cNvSpPr>
            <a:spLocks noGrp="1"/>
          </p:cNvSpPr>
          <p:nvPr>
            <p:ph type="sldNum" sz="quarter" idx="12"/>
          </p:nvPr>
        </p:nvSpPr>
        <p:spPr>
          <a:xfrm>
            <a:off x="6457950" y="6159710"/>
            <a:ext cx="2057400" cy="365125"/>
          </a:xfrm>
        </p:spPr>
        <p:txBody>
          <a:bodyPr vert="horz" lIns="91440" tIns="45720" rIns="91440" bIns="45720" rtlCol="0" anchor="ctr">
            <a:normAutofit/>
          </a:bodyPr>
          <a:lstStyle/>
          <a:p>
            <a:pPr>
              <a:spcAft>
                <a:spcPts val="600"/>
              </a:spcAft>
            </a:pPr>
            <a:fld id="{1AEBD49D-256D-49CD-932D-340D3D5ECF92}" type="slidenum">
              <a:rPr lang="en-US" sz="1000">
                <a:solidFill>
                  <a:schemeClr val="bg1"/>
                </a:solidFill>
              </a:rPr>
              <a:pPr>
                <a:spcAft>
                  <a:spcPts val="600"/>
                </a:spcAft>
              </a:pPr>
              <a:t>41</a:t>
            </a:fld>
            <a:endParaRPr lang="en-US" sz="1000" dirty="0">
              <a:solidFill>
                <a:schemeClr val="bg1"/>
              </a:solidFill>
            </a:endParaRPr>
          </a:p>
        </p:txBody>
      </p:sp>
    </p:spTree>
    <p:extLst>
      <p:ext uri="{BB962C8B-B14F-4D97-AF65-F5344CB8AC3E}">
        <p14:creationId xmlns:p14="http://schemas.microsoft.com/office/powerpoint/2010/main" val="10687181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pancreasmodel"/>
          <p:cNvPicPr>
            <a:picLocks noChangeAspect="1" noChangeArrowheads="1"/>
          </p:cNvPicPr>
          <p:nvPr/>
        </p:nvPicPr>
        <p:blipFill>
          <a:blip r:embed="rId3" cstate="print"/>
          <a:srcRect/>
          <a:stretch>
            <a:fillRect/>
          </a:stretch>
        </p:blipFill>
        <p:spPr bwMode="auto">
          <a:xfrm>
            <a:off x="539552" y="1412776"/>
            <a:ext cx="7590893" cy="4752528"/>
          </a:xfrm>
          <a:prstGeom prst="rect">
            <a:avLst/>
          </a:prstGeom>
          <a:noFill/>
          <a:ln w="9525">
            <a:noFill/>
            <a:miter lim="800000"/>
            <a:headEnd/>
            <a:tailEnd/>
          </a:ln>
        </p:spPr>
      </p:pic>
      <p:sp>
        <p:nvSpPr>
          <p:cNvPr id="4" name="Rounded Rectangle 3"/>
          <p:cNvSpPr/>
          <p:nvPr/>
        </p:nvSpPr>
        <p:spPr>
          <a:xfrm>
            <a:off x="971600" y="404664"/>
            <a:ext cx="6408712"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latin typeface="+mj-lt"/>
              </a:rPr>
              <a:t>PANCREAS – Normal Anatomy</a:t>
            </a:r>
          </a:p>
        </p:txBody>
      </p:sp>
      <p:sp>
        <p:nvSpPr>
          <p:cNvPr id="2" name="Date Placeholder 1">
            <a:extLst>
              <a:ext uri="{FF2B5EF4-FFF2-40B4-BE49-F238E27FC236}">
                <a16:creationId xmlns:a16="http://schemas.microsoft.com/office/drawing/2014/main" id="{B7197760-959F-514E-BA49-7BCB58330AA6}"/>
              </a:ext>
            </a:extLst>
          </p:cNvPr>
          <p:cNvSpPr>
            <a:spLocks noGrp="1"/>
          </p:cNvSpPr>
          <p:nvPr>
            <p:ph type="dt" sz="half" idx="10"/>
          </p:nvPr>
        </p:nvSpPr>
        <p:spPr/>
        <p:txBody>
          <a:bodyPr/>
          <a:lstStyle/>
          <a:p>
            <a:r>
              <a:rPr lang="en-CA" dirty="0"/>
              <a:t>26-01-2021</a:t>
            </a:r>
            <a:endParaRPr lang="en-US" dirty="0"/>
          </a:p>
        </p:txBody>
      </p:sp>
      <p:sp>
        <p:nvSpPr>
          <p:cNvPr id="3" name="Footer Placeholder 2">
            <a:extLst>
              <a:ext uri="{FF2B5EF4-FFF2-40B4-BE49-F238E27FC236}">
                <a16:creationId xmlns:a16="http://schemas.microsoft.com/office/drawing/2014/main" id="{3D42FF75-5014-DD4F-9DEB-7EB3345C3B49}"/>
              </a:ext>
            </a:extLst>
          </p:cNvPr>
          <p:cNvSpPr>
            <a:spLocks noGrp="1"/>
          </p:cNvSpPr>
          <p:nvPr>
            <p:ph type="ftr" sz="quarter" idx="11"/>
          </p:nvPr>
        </p:nvSpPr>
        <p:spPr/>
        <p:txBody>
          <a:bodyPr/>
          <a:lstStyle/>
          <a:p>
            <a:r>
              <a:rPr lang="en-US" dirty="0"/>
              <a:t>Dr. Wajd Althakfi</a:t>
            </a:r>
          </a:p>
        </p:txBody>
      </p:sp>
      <p:sp>
        <p:nvSpPr>
          <p:cNvPr id="7" name="Slide Number Placeholder 6">
            <a:extLst>
              <a:ext uri="{FF2B5EF4-FFF2-40B4-BE49-F238E27FC236}">
                <a16:creationId xmlns:a16="http://schemas.microsoft.com/office/drawing/2014/main" id="{D83DD44A-9F88-9646-B5B5-C1ED86944A28}"/>
              </a:ext>
            </a:extLst>
          </p:cNvPr>
          <p:cNvSpPr>
            <a:spLocks noGrp="1"/>
          </p:cNvSpPr>
          <p:nvPr>
            <p:ph type="sldNum" sz="quarter" idx="12"/>
          </p:nvPr>
        </p:nvSpPr>
        <p:spPr/>
        <p:txBody>
          <a:bodyPr/>
          <a:lstStyle/>
          <a:p>
            <a:fld id="{1AEBD49D-256D-49CD-932D-340D3D5ECF92}" type="slidenum">
              <a:rPr lang="en-US" smtClean="0"/>
              <a:pPr/>
              <a:t>42</a:t>
            </a:fld>
            <a:endParaRPr lang="en-US" dirty="0"/>
          </a:p>
        </p:txBody>
      </p:sp>
    </p:spTree>
    <p:extLst>
      <p:ext uri="{BB962C8B-B14F-4D97-AF65-F5344CB8AC3E}">
        <p14:creationId xmlns:p14="http://schemas.microsoft.com/office/powerpoint/2010/main" val="38811464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3" cstate="print"/>
          <a:srcRect/>
          <a:stretch>
            <a:fillRect/>
          </a:stretch>
        </p:blipFill>
        <p:spPr bwMode="auto">
          <a:xfrm>
            <a:off x="197768" y="1052737"/>
            <a:ext cx="8748464" cy="5303614"/>
          </a:xfrm>
          <a:prstGeom prst="rect">
            <a:avLst/>
          </a:prstGeom>
          <a:noFill/>
          <a:ln w="9525">
            <a:noFill/>
            <a:miter lim="800000"/>
            <a:headEnd/>
            <a:tailEnd/>
          </a:ln>
        </p:spPr>
      </p:pic>
      <p:sp>
        <p:nvSpPr>
          <p:cNvPr id="3" name="Rounded Rectangle 2"/>
          <p:cNvSpPr/>
          <p:nvPr/>
        </p:nvSpPr>
        <p:spPr>
          <a:xfrm>
            <a:off x="971600" y="404664"/>
            <a:ext cx="6984776"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latin typeface="+mj-lt"/>
              </a:rPr>
              <a:t>PANCREAS – Normal Histology (Diagram)</a:t>
            </a:r>
          </a:p>
        </p:txBody>
      </p:sp>
      <p:sp>
        <p:nvSpPr>
          <p:cNvPr id="2" name="Date Placeholder 1">
            <a:extLst>
              <a:ext uri="{FF2B5EF4-FFF2-40B4-BE49-F238E27FC236}">
                <a16:creationId xmlns:a16="http://schemas.microsoft.com/office/drawing/2014/main" id="{ADC73FDA-FA0D-184D-BF22-A396C0F638E3}"/>
              </a:ext>
            </a:extLst>
          </p:cNvPr>
          <p:cNvSpPr>
            <a:spLocks noGrp="1"/>
          </p:cNvSpPr>
          <p:nvPr>
            <p:ph type="dt" sz="half" idx="10"/>
          </p:nvPr>
        </p:nvSpPr>
        <p:spPr/>
        <p:txBody>
          <a:bodyPr/>
          <a:lstStyle/>
          <a:p>
            <a:r>
              <a:rPr lang="en-CA" dirty="0"/>
              <a:t>26-01-2021</a:t>
            </a:r>
            <a:endParaRPr lang="en-US" dirty="0"/>
          </a:p>
        </p:txBody>
      </p:sp>
      <p:sp>
        <p:nvSpPr>
          <p:cNvPr id="6" name="Footer Placeholder 5">
            <a:extLst>
              <a:ext uri="{FF2B5EF4-FFF2-40B4-BE49-F238E27FC236}">
                <a16:creationId xmlns:a16="http://schemas.microsoft.com/office/drawing/2014/main" id="{B7EEF0D7-831D-DA47-8A66-690CB0288B11}"/>
              </a:ext>
            </a:extLst>
          </p:cNvPr>
          <p:cNvSpPr>
            <a:spLocks noGrp="1"/>
          </p:cNvSpPr>
          <p:nvPr>
            <p:ph type="ftr" sz="quarter" idx="11"/>
          </p:nvPr>
        </p:nvSpPr>
        <p:spPr/>
        <p:txBody>
          <a:bodyPr/>
          <a:lstStyle/>
          <a:p>
            <a:r>
              <a:rPr lang="en-US" dirty="0"/>
              <a:t>Dr. Wajd Althakfi</a:t>
            </a:r>
          </a:p>
        </p:txBody>
      </p:sp>
      <p:sp>
        <p:nvSpPr>
          <p:cNvPr id="7" name="Slide Number Placeholder 6">
            <a:extLst>
              <a:ext uri="{FF2B5EF4-FFF2-40B4-BE49-F238E27FC236}">
                <a16:creationId xmlns:a16="http://schemas.microsoft.com/office/drawing/2014/main" id="{04C465C1-CAE1-D24D-8585-10FA0F333F7C}"/>
              </a:ext>
            </a:extLst>
          </p:cNvPr>
          <p:cNvSpPr>
            <a:spLocks noGrp="1"/>
          </p:cNvSpPr>
          <p:nvPr>
            <p:ph type="sldNum" sz="quarter" idx="12"/>
          </p:nvPr>
        </p:nvSpPr>
        <p:spPr/>
        <p:txBody>
          <a:bodyPr/>
          <a:lstStyle/>
          <a:p>
            <a:fld id="{1AEBD49D-256D-49CD-932D-340D3D5ECF92}" type="slidenum">
              <a:rPr lang="en-US" smtClean="0"/>
              <a:pPr/>
              <a:t>43</a:t>
            </a:fld>
            <a:endParaRPr lang="en-US" dirty="0"/>
          </a:p>
        </p:txBody>
      </p:sp>
    </p:spTree>
    <p:extLst>
      <p:ext uri="{BB962C8B-B14F-4D97-AF65-F5344CB8AC3E}">
        <p14:creationId xmlns:p14="http://schemas.microsoft.com/office/powerpoint/2010/main" val="22156754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8" name="Picture 2" descr="http://library.med.utah.edu/WebPath/jpeg4/ENDO032.jpg"/>
          <p:cNvPicPr>
            <a:picLocks noChangeAspect="1" noChangeArrowheads="1"/>
          </p:cNvPicPr>
          <p:nvPr/>
        </p:nvPicPr>
        <p:blipFill>
          <a:blip r:embed="rId2" cstate="print"/>
          <a:srcRect/>
          <a:stretch>
            <a:fillRect/>
          </a:stretch>
        </p:blipFill>
        <p:spPr bwMode="auto">
          <a:xfrm>
            <a:off x="1115616" y="980728"/>
            <a:ext cx="6696744" cy="4248472"/>
          </a:xfrm>
          <a:prstGeom prst="rect">
            <a:avLst/>
          </a:prstGeom>
          <a:noFill/>
          <a:ln>
            <a:solidFill>
              <a:srgbClr val="003300"/>
            </a:solidFill>
          </a:ln>
        </p:spPr>
      </p:pic>
      <p:sp>
        <p:nvSpPr>
          <p:cNvPr id="3" name="Rounded Rectangle 2"/>
          <p:cNvSpPr/>
          <p:nvPr/>
        </p:nvSpPr>
        <p:spPr>
          <a:xfrm>
            <a:off x="1043608" y="188640"/>
            <a:ext cx="6768752"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latin typeface="+mj-lt"/>
              </a:rPr>
              <a:t>PANCREAS – Normal Histology -LPF</a:t>
            </a:r>
          </a:p>
        </p:txBody>
      </p:sp>
      <p:sp>
        <p:nvSpPr>
          <p:cNvPr id="4" name="Rectangle 3"/>
          <p:cNvSpPr/>
          <p:nvPr/>
        </p:nvSpPr>
        <p:spPr>
          <a:xfrm>
            <a:off x="152400" y="5373216"/>
            <a:ext cx="8839200" cy="1015663"/>
          </a:xfrm>
          <a:prstGeom prst="rect">
            <a:avLst/>
          </a:prstGeom>
        </p:spPr>
        <p:txBody>
          <a:bodyPr wrap="square">
            <a:spAutoFit/>
          </a:bodyPr>
          <a:lstStyle/>
          <a:p>
            <a:pPr algn="ctr"/>
            <a:r>
              <a:rPr lang="en-US" sz="2000" b="1" i="1" dirty="0"/>
              <a:t>Here is a normal pancreatic islet of Langerhans surrounded by normal exocrine pancreatic acinar tissue. The islets contain alpha cells secreting glucagon, beta cells secreting insulin, and delta cells secreting somatostatin.</a:t>
            </a:r>
          </a:p>
        </p:txBody>
      </p:sp>
      <p:sp>
        <p:nvSpPr>
          <p:cNvPr id="2" name="Date Placeholder 1">
            <a:extLst>
              <a:ext uri="{FF2B5EF4-FFF2-40B4-BE49-F238E27FC236}">
                <a16:creationId xmlns:a16="http://schemas.microsoft.com/office/drawing/2014/main" id="{42ACA65C-08D8-D04A-BC3C-05C3D7200C49}"/>
              </a:ext>
            </a:extLst>
          </p:cNvPr>
          <p:cNvSpPr>
            <a:spLocks noGrp="1"/>
          </p:cNvSpPr>
          <p:nvPr>
            <p:ph type="dt" sz="half" idx="10"/>
          </p:nvPr>
        </p:nvSpPr>
        <p:spPr/>
        <p:txBody>
          <a:bodyPr/>
          <a:lstStyle/>
          <a:p>
            <a:r>
              <a:rPr lang="en-CA" dirty="0"/>
              <a:t>26-01-2021</a:t>
            </a:r>
            <a:endParaRPr lang="en-US" dirty="0"/>
          </a:p>
        </p:txBody>
      </p:sp>
      <p:sp>
        <p:nvSpPr>
          <p:cNvPr id="7" name="Footer Placeholder 6">
            <a:extLst>
              <a:ext uri="{FF2B5EF4-FFF2-40B4-BE49-F238E27FC236}">
                <a16:creationId xmlns:a16="http://schemas.microsoft.com/office/drawing/2014/main" id="{7C98BA66-54B2-AC4E-876A-6DFB7A687A89}"/>
              </a:ext>
            </a:extLst>
          </p:cNvPr>
          <p:cNvSpPr>
            <a:spLocks noGrp="1"/>
          </p:cNvSpPr>
          <p:nvPr>
            <p:ph type="ftr" sz="quarter" idx="11"/>
          </p:nvPr>
        </p:nvSpPr>
        <p:spPr/>
        <p:txBody>
          <a:bodyPr/>
          <a:lstStyle/>
          <a:p>
            <a:r>
              <a:rPr lang="en-US" dirty="0"/>
              <a:t>Dr. Wajd Althakfi</a:t>
            </a:r>
          </a:p>
        </p:txBody>
      </p:sp>
      <p:sp>
        <p:nvSpPr>
          <p:cNvPr id="8" name="Slide Number Placeholder 7">
            <a:extLst>
              <a:ext uri="{FF2B5EF4-FFF2-40B4-BE49-F238E27FC236}">
                <a16:creationId xmlns:a16="http://schemas.microsoft.com/office/drawing/2014/main" id="{B7435757-2F74-7D4C-B959-9988A979F496}"/>
              </a:ext>
            </a:extLst>
          </p:cNvPr>
          <p:cNvSpPr>
            <a:spLocks noGrp="1"/>
          </p:cNvSpPr>
          <p:nvPr>
            <p:ph type="sldNum" sz="quarter" idx="12"/>
          </p:nvPr>
        </p:nvSpPr>
        <p:spPr/>
        <p:txBody>
          <a:bodyPr/>
          <a:lstStyle/>
          <a:p>
            <a:fld id="{1AEBD49D-256D-49CD-932D-340D3D5ECF92}" type="slidenum">
              <a:rPr lang="en-US" smtClean="0"/>
              <a:pPr/>
              <a:t>44</a:t>
            </a:fld>
            <a:endParaRPr lang="en-US" dirty="0"/>
          </a:p>
        </p:txBody>
      </p:sp>
    </p:spTree>
    <p:extLst>
      <p:ext uri="{BB962C8B-B14F-4D97-AF65-F5344CB8AC3E}">
        <p14:creationId xmlns:p14="http://schemas.microsoft.com/office/powerpoint/2010/main" val="39288256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5229200"/>
            <a:ext cx="8663880" cy="1323439"/>
          </a:xfrm>
          <a:prstGeom prst="rect">
            <a:avLst/>
          </a:prstGeom>
        </p:spPr>
        <p:txBody>
          <a:bodyPr wrap="square">
            <a:spAutoFit/>
          </a:bodyPr>
          <a:lstStyle/>
          <a:p>
            <a:pPr algn="ctr"/>
            <a:r>
              <a:rPr lang="en-US" sz="2000" b="1" i="1" dirty="0"/>
              <a:t>This section of pancreas shows a small duct in the center of the field. The wall of the duct is made of simple cuboidal epithelium. Exocrine gland ducts of this type are made of cuboidal cells arranged like bricks in a wall. As the duct enlarges there may be a transition from cuboidal to a columnar shape</a:t>
            </a:r>
            <a:endParaRPr lang="en-US" sz="2000" i="1" dirty="0"/>
          </a:p>
        </p:txBody>
      </p:sp>
      <p:pic>
        <p:nvPicPr>
          <p:cNvPr id="322562" name="Picture 2" descr="http://www.vetmed.vt.edu/education/curriculum/vm8054/Labs/Lab4/IMAGES/SIMP%20CUB%20PANCREAS%20B.JPG"/>
          <p:cNvPicPr>
            <a:picLocks noChangeAspect="1" noChangeArrowheads="1"/>
          </p:cNvPicPr>
          <p:nvPr/>
        </p:nvPicPr>
        <p:blipFill>
          <a:blip r:embed="rId2" cstate="print"/>
          <a:srcRect/>
          <a:stretch>
            <a:fillRect/>
          </a:stretch>
        </p:blipFill>
        <p:spPr bwMode="auto">
          <a:xfrm>
            <a:off x="1043608" y="980728"/>
            <a:ext cx="6840760" cy="4202435"/>
          </a:xfrm>
          <a:prstGeom prst="rect">
            <a:avLst/>
          </a:prstGeom>
          <a:noFill/>
        </p:spPr>
      </p:pic>
      <p:sp>
        <p:nvSpPr>
          <p:cNvPr id="4" name="Rounded Rectangle 3"/>
          <p:cNvSpPr/>
          <p:nvPr/>
        </p:nvSpPr>
        <p:spPr>
          <a:xfrm>
            <a:off x="971600" y="188640"/>
            <a:ext cx="6984776"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latin typeface="+mj-lt"/>
              </a:rPr>
              <a:t>PANCREAS – Normal Histology -HPF</a:t>
            </a:r>
          </a:p>
        </p:txBody>
      </p:sp>
      <p:pic>
        <p:nvPicPr>
          <p:cNvPr id="5" name="Picture 5" descr="image004"/>
          <p:cNvPicPr>
            <a:picLocks noChangeAspect="1" noChangeArrowheads="1"/>
          </p:cNvPicPr>
          <p:nvPr/>
        </p:nvPicPr>
        <p:blipFill>
          <a:blip r:embed="rId3" cstate="print"/>
          <a:srcRect/>
          <a:stretch>
            <a:fillRect/>
          </a:stretch>
        </p:blipFill>
        <p:spPr bwMode="auto">
          <a:xfrm>
            <a:off x="6876256" y="980728"/>
            <a:ext cx="1656184" cy="2078751"/>
          </a:xfrm>
          <a:prstGeom prst="rect">
            <a:avLst/>
          </a:prstGeom>
          <a:noFill/>
          <a:ln w="9525">
            <a:solidFill>
              <a:srgbClr val="003300"/>
            </a:solidFill>
            <a:miter lim="800000"/>
            <a:headEnd/>
            <a:tailEnd/>
          </a:ln>
        </p:spPr>
      </p:pic>
      <p:sp>
        <p:nvSpPr>
          <p:cNvPr id="3" name="Date Placeholder 2">
            <a:extLst>
              <a:ext uri="{FF2B5EF4-FFF2-40B4-BE49-F238E27FC236}">
                <a16:creationId xmlns:a16="http://schemas.microsoft.com/office/drawing/2014/main" id="{D53E21C3-AD49-A545-BD94-7750A0E234BB}"/>
              </a:ext>
            </a:extLst>
          </p:cNvPr>
          <p:cNvSpPr>
            <a:spLocks noGrp="1"/>
          </p:cNvSpPr>
          <p:nvPr>
            <p:ph type="dt" sz="half" idx="10"/>
          </p:nvPr>
        </p:nvSpPr>
        <p:spPr/>
        <p:txBody>
          <a:bodyPr/>
          <a:lstStyle/>
          <a:p>
            <a:r>
              <a:rPr lang="en-CA" dirty="0"/>
              <a:t>26-01-2021</a:t>
            </a:r>
            <a:endParaRPr lang="en-US" dirty="0"/>
          </a:p>
        </p:txBody>
      </p:sp>
      <p:sp>
        <p:nvSpPr>
          <p:cNvPr id="8" name="Footer Placeholder 7">
            <a:extLst>
              <a:ext uri="{FF2B5EF4-FFF2-40B4-BE49-F238E27FC236}">
                <a16:creationId xmlns:a16="http://schemas.microsoft.com/office/drawing/2014/main" id="{74978A3C-F342-2C44-B431-DCE38F858F5B}"/>
              </a:ext>
            </a:extLst>
          </p:cNvPr>
          <p:cNvSpPr>
            <a:spLocks noGrp="1"/>
          </p:cNvSpPr>
          <p:nvPr>
            <p:ph type="ftr" sz="quarter" idx="11"/>
          </p:nvPr>
        </p:nvSpPr>
        <p:spPr/>
        <p:txBody>
          <a:bodyPr/>
          <a:lstStyle/>
          <a:p>
            <a:r>
              <a:rPr lang="en-US" dirty="0"/>
              <a:t>Dr. Wajd Althakfi</a:t>
            </a:r>
          </a:p>
        </p:txBody>
      </p:sp>
      <p:sp>
        <p:nvSpPr>
          <p:cNvPr id="9" name="Slide Number Placeholder 8">
            <a:extLst>
              <a:ext uri="{FF2B5EF4-FFF2-40B4-BE49-F238E27FC236}">
                <a16:creationId xmlns:a16="http://schemas.microsoft.com/office/drawing/2014/main" id="{7BFFC1D0-B4FD-E449-A180-48A455AA9DD5}"/>
              </a:ext>
            </a:extLst>
          </p:cNvPr>
          <p:cNvSpPr>
            <a:spLocks noGrp="1"/>
          </p:cNvSpPr>
          <p:nvPr>
            <p:ph type="sldNum" sz="quarter" idx="12"/>
          </p:nvPr>
        </p:nvSpPr>
        <p:spPr/>
        <p:txBody>
          <a:bodyPr/>
          <a:lstStyle/>
          <a:p>
            <a:fld id="{1AEBD49D-256D-49CD-932D-340D3D5ECF92}" type="slidenum">
              <a:rPr lang="en-US" smtClean="0"/>
              <a:pPr/>
              <a:t>45</a:t>
            </a:fld>
            <a:endParaRPr lang="en-US" dirty="0"/>
          </a:p>
        </p:txBody>
      </p:sp>
    </p:spTree>
    <p:extLst>
      <p:ext uri="{BB962C8B-B14F-4D97-AF65-F5344CB8AC3E}">
        <p14:creationId xmlns:p14="http://schemas.microsoft.com/office/powerpoint/2010/main" val="36568134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911DBBF1-3229-4BD9-B3D1-B4CA571E74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843625"/>
            <a:ext cx="9141618"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5BC87C3E-1040-4EE4-9BDB-9537F7A1B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968282"/>
            <a:ext cx="9141618" cy="4946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ctrTitle"/>
          </p:nvPr>
        </p:nvSpPr>
        <p:spPr>
          <a:xfrm>
            <a:off x="596503" y="1566473"/>
            <a:ext cx="7950994" cy="2166723"/>
          </a:xfrm>
        </p:spPr>
        <p:txBody>
          <a:bodyPr>
            <a:normAutofit/>
          </a:bodyPr>
          <a:lstStyle/>
          <a:p>
            <a:r>
              <a:rPr lang="en-US" sz="6000" b="1" i="1" dirty="0">
                <a:solidFill>
                  <a:srgbClr val="660066"/>
                </a:solidFill>
                <a:effectLst>
                  <a:outerShdw blurRad="38100" dist="38100" dir="2700000" algn="tl">
                    <a:srgbClr val="000000">
                      <a:alpha val="43137"/>
                    </a:srgbClr>
                  </a:outerShdw>
                </a:effectLst>
              </a:rPr>
              <a:t>GROSS &amp; HISTOPATHOLOGY</a:t>
            </a:r>
            <a:endParaRPr lang="en-US" sz="5700" b="1" i="1" dirty="0">
              <a:solidFill>
                <a:srgbClr val="660066"/>
              </a:solidFill>
              <a:effectLst>
                <a:outerShdw blurRad="38100" dist="38100" dir="2700000" algn="tl">
                  <a:srgbClr val="000000">
                    <a:alpha val="43137"/>
                  </a:srgbClr>
                </a:outerShdw>
              </a:effectLst>
            </a:endParaRPr>
          </a:p>
        </p:txBody>
      </p:sp>
      <p:cxnSp>
        <p:nvCxnSpPr>
          <p:cNvPr id="18" name="Straight Connector 17">
            <a:extLst>
              <a:ext uri="{FF2B5EF4-FFF2-40B4-BE49-F238E27FC236}">
                <a16:creationId xmlns:a16="http://schemas.microsoft.com/office/drawing/2014/main" id="{42CDBECE-872A-4C73-9DC1-BB4E805E2C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3894594"/>
            <a:ext cx="2057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5CD5A0B-CDD7-427C-AA42-2EECFDFA18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028863"/>
            <a:ext cx="9141618"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BF1B5490-C333-8043-8E55-70BDFAB4024A}"/>
              </a:ext>
            </a:extLst>
          </p:cNvPr>
          <p:cNvSpPr>
            <a:spLocks noGrp="1"/>
          </p:cNvSpPr>
          <p:nvPr>
            <p:ph type="dt" sz="half" idx="10"/>
          </p:nvPr>
        </p:nvSpPr>
        <p:spPr>
          <a:xfrm>
            <a:off x="628650" y="6159710"/>
            <a:ext cx="2057400" cy="365125"/>
          </a:xfrm>
        </p:spPr>
        <p:txBody>
          <a:bodyPr>
            <a:normAutofit/>
          </a:bodyPr>
          <a:lstStyle/>
          <a:p>
            <a:pPr>
              <a:spcAft>
                <a:spcPts val="600"/>
              </a:spcAft>
            </a:pPr>
            <a:r>
              <a:rPr lang="en-CA" sz="1000" dirty="0">
                <a:solidFill>
                  <a:schemeClr val="bg1"/>
                </a:solidFill>
              </a:rPr>
              <a:t>26-01-2021</a:t>
            </a:r>
            <a:endParaRPr lang="en-US" sz="1000" dirty="0">
              <a:solidFill>
                <a:schemeClr val="bg1"/>
              </a:solidFill>
            </a:endParaRPr>
          </a:p>
        </p:txBody>
      </p:sp>
      <p:sp>
        <p:nvSpPr>
          <p:cNvPr id="6" name="Footer Placeholder 5">
            <a:extLst>
              <a:ext uri="{FF2B5EF4-FFF2-40B4-BE49-F238E27FC236}">
                <a16:creationId xmlns:a16="http://schemas.microsoft.com/office/drawing/2014/main" id="{7C7B4C8E-AE6E-D948-BF3B-FA59228CEAE2}"/>
              </a:ext>
            </a:extLst>
          </p:cNvPr>
          <p:cNvSpPr>
            <a:spLocks noGrp="1"/>
          </p:cNvSpPr>
          <p:nvPr>
            <p:ph type="ftr" sz="quarter" idx="11"/>
          </p:nvPr>
        </p:nvSpPr>
        <p:spPr>
          <a:xfrm>
            <a:off x="3028950" y="6159710"/>
            <a:ext cx="3086100" cy="365125"/>
          </a:xfrm>
        </p:spPr>
        <p:txBody>
          <a:bodyPr>
            <a:normAutofit/>
          </a:bodyPr>
          <a:lstStyle/>
          <a:p>
            <a:pPr>
              <a:spcAft>
                <a:spcPts val="600"/>
              </a:spcAft>
            </a:pPr>
            <a:r>
              <a:rPr lang="en-US" sz="1000" dirty="0">
                <a:solidFill>
                  <a:schemeClr val="bg1"/>
                </a:solidFill>
              </a:rPr>
              <a:t>Dr. Wajd Althakfi</a:t>
            </a:r>
          </a:p>
        </p:txBody>
      </p:sp>
      <p:sp>
        <p:nvSpPr>
          <p:cNvPr id="7" name="Slide Number Placeholder 6">
            <a:extLst>
              <a:ext uri="{FF2B5EF4-FFF2-40B4-BE49-F238E27FC236}">
                <a16:creationId xmlns:a16="http://schemas.microsoft.com/office/drawing/2014/main" id="{73513CDD-FC77-D34D-99E6-968C31C5DA3C}"/>
              </a:ext>
            </a:extLst>
          </p:cNvPr>
          <p:cNvSpPr>
            <a:spLocks noGrp="1"/>
          </p:cNvSpPr>
          <p:nvPr>
            <p:ph type="sldNum" sz="quarter" idx="12"/>
          </p:nvPr>
        </p:nvSpPr>
        <p:spPr>
          <a:xfrm>
            <a:off x="6457950" y="6159710"/>
            <a:ext cx="2057400" cy="365125"/>
          </a:xfrm>
        </p:spPr>
        <p:txBody>
          <a:bodyPr>
            <a:normAutofit/>
          </a:bodyPr>
          <a:lstStyle/>
          <a:p>
            <a:pPr>
              <a:spcAft>
                <a:spcPts val="600"/>
              </a:spcAft>
            </a:pPr>
            <a:fld id="{1AEBD49D-256D-49CD-932D-340D3D5ECF92}" type="slidenum">
              <a:rPr lang="en-US" sz="1000">
                <a:solidFill>
                  <a:schemeClr val="bg1"/>
                </a:solidFill>
              </a:rPr>
              <a:pPr>
                <a:spcAft>
                  <a:spcPts val="600"/>
                </a:spcAft>
              </a:pPr>
              <a:t>46</a:t>
            </a:fld>
            <a:endParaRPr lang="en-US" sz="1000" dirty="0">
              <a:solidFill>
                <a:schemeClr val="bg1"/>
              </a:solidFill>
            </a:endParaRPr>
          </a:p>
        </p:txBody>
      </p:sp>
    </p:spTree>
    <p:extLst>
      <p:ext uri="{BB962C8B-B14F-4D97-AF65-F5344CB8AC3E}">
        <p14:creationId xmlns:p14="http://schemas.microsoft.com/office/powerpoint/2010/main" val="29510608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idx="1"/>
          </p:nvPr>
        </p:nvSpPr>
        <p:spPr>
          <a:xfrm>
            <a:off x="395536" y="1219200"/>
            <a:ext cx="8136904" cy="1108720"/>
          </a:xfrm>
        </p:spPr>
        <p:txBody>
          <a:bodyPr>
            <a:normAutofit/>
          </a:bodyPr>
          <a:lstStyle/>
          <a:p>
            <a:pPr eaLnBrk="1" hangingPunct="1"/>
            <a:r>
              <a:rPr lang="en-US" sz="2800" b="1" i="1" dirty="0">
                <a:solidFill>
                  <a:srgbClr val="CC0099"/>
                </a:solidFill>
              </a:rPr>
              <a:t>ACUTE   </a:t>
            </a:r>
            <a:r>
              <a:rPr lang="en-US" sz="2800" b="1" i="1" dirty="0">
                <a:solidFill>
                  <a:srgbClr val="1010C6"/>
                </a:solidFill>
              </a:rPr>
              <a:t>(Very serious)</a:t>
            </a:r>
          </a:p>
          <a:p>
            <a:pPr eaLnBrk="1" hangingPunct="1"/>
            <a:r>
              <a:rPr lang="en-US" sz="2800" b="1" i="1" dirty="0">
                <a:solidFill>
                  <a:srgbClr val="CC0099"/>
                </a:solidFill>
              </a:rPr>
              <a:t>CHRONIC </a:t>
            </a:r>
            <a:r>
              <a:rPr lang="en-US" sz="2800" b="1" i="1" dirty="0">
                <a:solidFill>
                  <a:srgbClr val="1010C6"/>
                </a:solidFill>
              </a:rPr>
              <a:t>(Calcifications, Pseudocyst)</a:t>
            </a:r>
          </a:p>
        </p:txBody>
      </p:sp>
      <p:pic>
        <p:nvPicPr>
          <p:cNvPr id="4" name="Picture 4" descr="image012"/>
          <p:cNvPicPr>
            <a:picLocks noChangeAspect="1" noChangeArrowheads="1"/>
          </p:cNvPicPr>
          <p:nvPr/>
        </p:nvPicPr>
        <p:blipFill>
          <a:blip r:embed="rId3" cstate="print"/>
          <a:srcRect/>
          <a:stretch>
            <a:fillRect/>
          </a:stretch>
        </p:blipFill>
        <p:spPr bwMode="auto">
          <a:xfrm>
            <a:off x="971600" y="2438400"/>
            <a:ext cx="7056784" cy="4032448"/>
          </a:xfrm>
          <a:prstGeom prst="rect">
            <a:avLst/>
          </a:prstGeom>
          <a:noFill/>
          <a:ln w="9525">
            <a:noFill/>
            <a:miter lim="800000"/>
            <a:headEnd/>
            <a:tailEnd/>
          </a:ln>
        </p:spPr>
      </p:pic>
      <p:sp>
        <p:nvSpPr>
          <p:cNvPr id="5" name="Rounded Rectangle 4"/>
          <p:cNvSpPr/>
          <p:nvPr/>
        </p:nvSpPr>
        <p:spPr>
          <a:xfrm>
            <a:off x="1043608" y="260648"/>
            <a:ext cx="6840760" cy="576064"/>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latin typeface="+mj-lt"/>
              </a:rPr>
              <a:t>PANCREATITIS - Types</a:t>
            </a:r>
          </a:p>
        </p:txBody>
      </p:sp>
      <p:sp>
        <p:nvSpPr>
          <p:cNvPr id="2" name="Date Placeholder 1">
            <a:extLst>
              <a:ext uri="{FF2B5EF4-FFF2-40B4-BE49-F238E27FC236}">
                <a16:creationId xmlns:a16="http://schemas.microsoft.com/office/drawing/2014/main" id="{12767C62-EA43-844A-BFA7-6CDBD3F30967}"/>
              </a:ext>
            </a:extLst>
          </p:cNvPr>
          <p:cNvSpPr>
            <a:spLocks noGrp="1"/>
          </p:cNvSpPr>
          <p:nvPr>
            <p:ph type="dt" sz="half" idx="10"/>
          </p:nvPr>
        </p:nvSpPr>
        <p:spPr/>
        <p:txBody>
          <a:bodyPr/>
          <a:lstStyle/>
          <a:p>
            <a:r>
              <a:rPr lang="en-CA" dirty="0"/>
              <a:t>26-01-2021</a:t>
            </a:r>
            <a:endParaRPr lang="en-US" dirty="0"/>
          </a:p>
        </p:txBody>
      </p:sp>
      <p:sp>
        <p:nvSpPr>
          <p:cNvPr id="3" name="Footer Placeholder 2">
            <a:extLst>
              <a:ext uri="{FF2B5EF4-FFF2-40B4-BE49-F238E27FC236}">
                <a16:creationId xmlns:a16="http://schemas.microsoft.com/office/drawing/2014/main" id="{840C7623-EB7C-5942-AB4B-E5169286D24F}"/>
              </a:ext>
            </a:extLst>
          </p:cNvPr>
          <p:cNvSpPr>
            <a:spLocks noGrp="1"/>
          </p:cNvSpPr>
          <p:nvPr>
            <p:ph type="ftr" sz="quarter" idx="11"/>
          </p:nvPr>
        </p:nvSpPr>
        <p:spPr/>
        <p:txBody>
          <a:bodyPr/>
          <a:lstStyle/>
          <a:p>
            <a:r>
              <a:rPr lang="en-US" dirty="0"/>
              <a:t>Dr. Wajd Althakfi</a:t>
            </a:r>
          </a:p>
        </p:txBody>
      </p:sp>
      <p:sp>
        <p:nvSpPr>
          <p:cNvPr id="8" name="Slide Number Placeholder 7">
            <a:extLst>
              <a:ext uri="{FF2B5EF4-FFF2-40B4-BE49-F238E27FC236}">
                <a16:creationId xmlns:a16="http://schemas.microsoft.com/office/drawing/2014/main" id="{7A448C06-23AC-BD4D-AC25-A16A59B25B84}"/>
              </a:ext>
            </a:extLst>
          </p:cNvPr>
          <p:cNvSpPr>
            <a:spLocks noGrp="1"/>
          </p:cNvSpPr>
          <p:nvPr>
            <p:ph type="sldNum" sz="quarter" idx="12"/>
          </p:nvPr>
        </p:nvSpPr>
        <p:spPr/>
        <p:txBody>
          <a:bodyPr/>
          <a:lstStyle/>
          <a:p>
            <a:fld id="{1AEBD49D-256D-49CD-932D-340D3D5ECF92}" type="slidenum">
              <a:rPr lang="en-US" smtClean="0"/>
              <a:pPr/>
              <a:t>47</a:t>
            </a:fld>
            <a:endParaRPr lang="en-US" dirty="0"/>
          </a:p>
        </p:txBody>
      </p:sp>
    </p:spTree>
    <p:extLst>
      <p:ext uri="{BB962C8B-B14F-4D97-AF65-F5344CB8AC3E}">
        <p14:creationId xmlns:p14="http://schemas.microsoft.com/office/powerpoint/2010/main" val="17866816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6" descr="64"/>
          <p:cNvPicPr>
            <a:picLocks noGrp="1" noChangeAspect="1" noChangeArrowheads="1"/>
          </p:cNvPicPr>
          <p:nvPr>
            <p:ph idx="1"/>
          </p:nvPr>
        </p:nvPicPr>
        <p:blipFill>
          <a:blip r:embed="rId2" cstate="print">
            <a:lum contrast="20000"/>
          </a:blip>
          <a:srcRect/>
          <a:stretch>
            <a:fillRect/>
          </a:stretch>
        </p:blipFill>
        <p:spPr>
          <a:xfrm>
            <a:off x="683568" y="908720"/>
            <a:ext cx="7522730" cy="5454427"/>
          </a:xfrm>
          <a:noFill/>
          <a:ln>
            <a:noFill/>
          </a:ln>
        </p:spPr>
      </p:pic>
      <p:sp>
        <p:nvSpPr>
          <p:cNvPr id="4" name="Rounded Rectangle 3"/>
          <p:cNvSpPr/>
          <p:nvPr/>
        </p:nvSpPr>
        <p:spPr>
          <a:xfrm>
            <a:off x="755576" y="260648"/>
            <a:ext cx="7416824" cy="576064"/>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latin typeface="+mj-lt"/>
              </a:rPr>
              <a:t>PANCREATITIS – Common causes</a:t>
            </a:r>
          </a:p>
        </p:txBody>
      </p:sp>
      <p:sp>
        <p:nvSpPr>
          <p:cNvPr id="2" name="Date Placeholder 1">
            <a:extLst>
              <a:ext uri="{FF2B5EF4-FFF2-40B4-BE49-F238E27FC236}">
                <a16:creationId xmlns:a16="http://schemas.microsoft.com/office/drawing/2014/main" id="{83A61300-AF3D-E142-A2AC-13A9B31F9B93}"/>
              </a:ext>
            </a:extLst>
          </p:cNvPr>
          <p:cNvSpPr>
            <a:spLocks noGrp="1"/>
          </p:cNvSpPr>
          <p:nvPr>
            <p:ph type="dt" sz="half" idx="10"/>
          </p:nvPr>
        </p:nvSpPr>
        <p:spPr/>
        <p:txBody>
          <a:bodyPr/>
          <a:lstStyle/>
          <a:p>
            <a:r>
              <a:rPr lang="en-CA" dirty="0"/>
              <a:t>26-01-2021</a:t>
            </a:r>
            <a:endParaRPr lang="en-US" dirty="0"/>
          </a:p>
        </p:txBody>
      </p:sp>
      <p:sp>
        <p:nvSpPr>
          <p:cNvPr id="3" name="Footer Placeholder 2">
            <a:extLst>
              <a:ext uri="{FF2B5EF4-FFF2-40B4-BE49-F238E27FC236}">
                <a16:creationId xmlns:a16="http://schemas.microsoft.com/office/drawing/2014/main" id="{107FC5B4-876C-D140-B660-FFC2AE1EDC56}"/>
              </a:ext>
            </a:extLst>
          </p:cNvPr>
          <p:cNvSpPr>
            <a:spLocks noGrp="1"/>
          </p:cNvSpPr>
          <p:nvPr>
            <p:ph type="ftr" sz="quarter" idx="11"/>
          </p:nvPr>
        </p:nvSpPr>
        <p:spPr/>
        <p:txBody>
          <a:bodyPr/>
          <a:lstStyle/>
          <a:p>
            <a:r>
              <a:rPr lang="en-US" dirty="0"/>
              <a:t>Dr. Wajd Althakfi</a:t>
            </a:r>
          </a:p>
        </p:txBody>
      </p:sp>
      <p:sp>
        <p:nvSpPr>
          <p:cNvPr id="7" name="Slide Number Placeholder 6">
            <a:extLst>
              <a:ext uri="{FF2B5EF4-FFF2-40B4-BE49-F238E27FC236}">
                <a16:creationId xmlns:a16="http://schemas.microsoft.com/office/drawing/2014/main" id="{6EB86BDB-018E-314A-AE56-2E8315F2E8DC}"/>
              </a:ext>
            </a:extLst>
          </p:cNvPr>
          <p:cNvSpPr>
            <a:spLocks noGrp="1"/>
          </p:cNvSpPr>
          <p:nvPr>
            <p:ph type="sldNum" sz="quarter" idx="12"/>
          </p:nvPr>
        </p:nvSpPr>
        <p:spPr/>
        <p:txBody>
          <a:bodyPr/>
          <a:lstStyle/>
          <a:p>
            <a:fld id="{1AEBD49D-256D-49CD-932D-340D3D5ECF92}" type="slidenum">
              <a:rPr lang="en-US" smtClean="0"/>
              <a:pPr/>
              <a:t>48</a:t>
            </a:fld>
            <a:endParaRPr lang="en-US" dirty="0"/>
          </a:p>
        </p:txBody>
      </p:sp>
    </p:spTree>
    <p:extLst>
      <p:ext uri="{BB962C8B-B14F-4D97-AF65-F5344CB8AC3E}">
        <p14:creationId xmlns:p14="http://schemas.microsoft.com/office/powerpoint/2010/main" val="15998349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911DBBF1-3229-4BD9-B3D1-B4CA571E74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843625"/>
            <a:ext cx="9141618"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5BC87C3E-1040-4EE4-9BDB-9537F7A1B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968282"/>
            <a:ext cx="9141618" cy="4946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ctrTitle"/>
          </p:nvPr>
        </p:nvSpPr>
        <p:spPr>
          <a:xfrm>
            <a:off x="596503" y="1566473"/>
            <a:ext cx="7950994" cy="2166723"/>
          </a:xfrm>
        </p:spPr>
        <p:txBody>
          <a:bodyPr>
            <a:normAutofit/>
          </a:bodyPr>
          <a:lstStyle/>
          <a:p>
            <a:r>
              <a:rPr lang="en-US" sz="5700" b="1" i="1" dirty="0">
                <a:solidFill>
                  <a:srgbClr val="660066"/>
                </a:solidFill>
                <a:effectLst>
                  <a:outerShdw blurRad="38100" dist="38100" dir="2700000" algn="tl">
                    <a:srgbClr val="000000">
                      <a:alpha val="43137"/>
                    </a:srgbClr>
                  </a:outerShdw>
                </a:effectLst>
              </a:rPr>
              <a:t>Acute pancreatitis</a:t>
            </a:r>
          </a:p>
        </p:txBody>
      </p:sp>
      <p:cxnSp>
        <p:nvCxnSpPr>
          <p:cNvPr id="18" name="Straight Connector 17">
            <a:extLst>
              <a:ext uri="{FF2B5EF4-FFF2-40B4-BE49-F238E27FC236}">
                <a16:creationId xmlns:a16="http://schemas.microsoft.com/office/drawing/2014/main" id="{42CDBECE-872A-4C73-9DC1-BB4E805E2C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3894594"/>
            <a:ext cx="2057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5CD5A0B-CDD7-427C-AA42-2EECFDFA18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028863"/>
            <a:ext cx="9141618"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F2BAEB94-7B63-A84C-81AA-BF19151A55C4}"/>
              </a:ext>
            </a:extLst>
          </p:cNvPr>
          <p:cNvSpPr>
            <a:spLocks noGrp="1"/>
          </p:cNvSpPr>
          <p:nvPr>
            <p:ph type="dt" sz="half" idx="10"/>
          </p:nvPr>
        </p:nvSpPr>
        <p:spPr>
          <a:xfrm>
            <a:off x="628650" y="6159710"/>
            <a:ext cx="2057400" cy="365125"/>
          </a:xfrm>
        </p:spPr>
        <p:txBody>
          <a:bodyPr>
            <a:normAutofit/>
          </a:bodyPr>
          <a:lstStyle/>
          <a:p>
            <a:pPr>
              <a:spcAft>
                <a:spcPts val="600"/>
              </a:spcAft>
            </a:pPr>
            <a:r>
              <a:rPr lang="en-CA" sz="1000" dirty="0">
                <a:solidFill>
                  <a:schemeClr val="bg1"/>
                </a:solidFill>
              </a:rPr>
              <a:t>26-01-2021</a:t>
            </a:r>
            <a:endParaRPr lang="en-US" sz="1000" dirty="0">
              <a:solidFill>
                <a:schemeClr val="bg1"/>
              </a:solidFill>
            </a:endParaRPr>
          </a:p>
        </p:txBody>
      </p:sp>
      <p:sp>
        <p:nvSpPr>
          <p:cNvPr id="6" name="Footer Placeholder 5">
            <a:extLst>
              <a:ext uri="{FF2B5EF4-FFF2-40B4-BE49-F238E27FC236}">
                <a16:creationId xmlns:a16="http://schemas.microsoft.com/office/drawing/2014/main" id="{63EEDCC8-BC5E-6547-A96E-7838FDBF29CD}"/>
              </a:ext>
            </a:extLst>
          </p:cNvPr>
          <p:cNvSpPr>
            <a:spLocks noGrp="1"/>
          </p:cNvSpPr>
          <p:nvPr>
            <p:ph type="ftr" sz="quarter" idx="11"/>
          </p:nvPr>
        </p:nvSpPr>
        <p:spPr>
          <a:xfrm>
            <a:off x="3028950" y="6159710"/>
            <a:ext cx="3086100" cy="365125"/>
          </a:xfrm>
        </p:spPr>
        <p:txBody>
          <a:bodyPr>
            <a:normAutofit/>
          </a:bodyPr>
          <a:lstStyle/>
          <a:p>
            <a:pPr>
              <a:spcAft>
                <a:spcPts val="600"/>
              </a:spcAft>
            </a:pPr>
            <a:r>
              <a:rPr lang="en-US" sz="1000" dirty="0">
                <a:solidFill>
                  <a:schemeClr val="bg1"/>
                </a:solidFill>
              </a:rPr>
              <a:t>Dr. Wajd Althakfi</a:t>
            </a:r>
          </a:p>
        </p:txBody>
      </p:sp>
      <p:sp>
        <p:nvSpPr>
          <p:cNvPr id="7" name="Slide Number Placeholder 6">
            <a:extLst>
              <a:ext uri="{FF2B5EF4-FFF2-40B4-BE49-F238E27FC236}">
                <a16:creationId xmlns:a16="http://schemas.microsoft.com/office/drawing/2014/main" id="{BF5F0472-2761-7543-85A9-0BD3FBCCB84F}"/>
              </a:ext>
            </a:extLst>
          </p:cNvPr>
          <p:cNvSpPr>
            <a:spLocks noGrp="1"/>
          </p:cNvSpPr>
          <p:nvPr>
            <p:ph type="sldNum" sz="quarter" idx="12"/>
          </p:nvPr>
        </p:nvSpPr>
        <p:spPr>
          <a:xfrm>
            <a:off x="6457950" y="6159710"/>
            <a:ext cx="2057400" cy="365125"/>
          </a:xfrm>
        </p:spPr>
        <p:txBody>
          <a:bodyPr>
            <a:normAutofit/>
          </a:bodyPr>
          <a:lstStyle/>
          <a:p>
            <a:pPr>
              <a:spcAft>
                <a:spcPts val="600"/>
              </a:spcAft>
            </a:pPr>
            <a:fld id="{1AEBD49D-256D-49CD-932D-340D3D5ECF92}" type="slidenum">
              <a:rPr lang="en-US" sz="1000">
                <a:solidFill>
                  <a:schemeClr val="bg1"/>
                </a:solidFill>
              </a:rPr>
              <a:pPr>
                <a:spcAft>
                  <a:spcPts val="600"/>
                </a:spcAft>
              </a:pPr>
              <a:t>49</a:t>
            </a:fld>
            <a:endParaRPr lang="en-US" sz="1000" dirty="0">
              <a:solidFill>
                <a:schemeClr val="bg1"/>
              </a:solidFill>
            </a:endParaRPr>
          </a:p>
        </p:txBody>
      </p:sp>
    </p:spTree>
    <p:extLst>
      <p:ext uri="{BB962C8B-B14F-4D97-AF65-F5344CB8AC3E}">
        <p14:creationId xmlns:p14="http://schemas.microsoft.com/office/powerpoint/2010/main" val="1000828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liver6"/>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Date Placeholder 1">
            <a:extLst>
              <a:ext uri="{FF2B5EF4-FFF2-40B4-BE49-F238E27FC236}">
                <a16:creationId xmlns:a16="http://schemas.microsoft.com/office/drawing/2014/main" id="{6C072ABD-E3E1-D44C-8808-11C14AB5AD5A}"/>
              </a:ext>
            </a:extLst>
          </p:cNvPr>
          <p:cNvSpPr>
            <a:spLocks noGrp="1"/>
          </p:cNvSpPr>
          <p:nvPr>
            <p:ph type="dt" sz="half" idx="10"/>
          </p:nvPr>
        </p:nvSpPr>
        <p:spPr/>
        <p:txBody>
          <a:bodyPr/>
          <a:lstStyle/>
          <a:p>
            <a:r>
              <a:rPr lang="en-CA" dirty="0"/>
              <a:t>26-01-2021</a:t>
            </a:r>
            <a:endParaRPr lang="en-US" dirty="0"/>
          </a:p>
        </p:txBody>
      </p:sp>
      <p:sp>
        <p:nvSpPr>
          <p:cNvPr id="5" name="Footer Placeholder 4">
            <a:extLst>
              <a:ext uri="{FF2B5EF4-FFF2-40B4-BE49-F238E27FC236}">
                <a16:creationId xmlns:a16="http://schemas.microsoft.com/office/drawing/2014/main" id="{12525D1E-AFD0-9142-824F-A62B44DFDB4A}"/>
              </a:ext>
            </a:extLst>
          </p:cNvPr>
          <p:cNvSpPr>
            <a:spLocks noGrp="1"/>
          </p:cNvSpPr>
          <p:nvPr>
            <p:ph type="ftr" sz="quarter" idx="11"/>
          </p:nvPr>
        </p:nvSpPr>
        <p:spPr/>
        <p:txBody>
          <a:bodyPr/>
          <a:lstStyle/>
          <a:p>
            <a:r>
              <a:rPr lang="en-US" dirty="0"/>
              <a:t>Dr. Wajd Althakfi</a:t>
            </a:r>
          </a:p>
        </p:txBody>
      </p:sp>
      <p:sp>
        <p:nvSpPr>
          <p:cNvPr id="6" name="Slide Number Placeholder 5">
            <a:extLst>
              <a:ext uri="{FF2B5EF4-FFF2-40B4-BE49-F238E27FC236}">
                <a16:creationId xmlns:a16="http://schemas.microsoft.com/office/drawing/2014/main" id="{605CC15F-A198-F847-8FBE-8BCA8C6C773E}"/>
              </a:ext>
            </a:extLst>
          </p:cNvPr>
          <p:cNvSpPr>
            <a:spLocks noGrp="1"/>
          </p:cNvSpPr>
          <p:nvPr>
            <p:ph type="sldNum" sz="quarter" idx="12"/>
          </p:nvPr>
        </p:nvSpPr>
        <p:spPr/>
        <p:txBody>
          <a:bodyPr/>
          <a:lstStyle/>
          <a:p>
            <a:fld id="{1AEBD49D-256D-49CD-932D-340D3D5ECF92}" type="slidenum">
              <a:rPr lang="en-US" smtClean="0"/>
              <a:pPr/>
              <a:t>5</a:t>
            </a:fld>
            <a:endParaRPr lang="en-US" dirty="0"/>
          </a:p>
        </p:txBody>
      </p:sp>
    </p:spTree>
    <p:extLst>
      <p:ext uri="{BB962C8B-B14F-4D97-AF65-F5344CB8AC3E}">
        <p14:creationId xmlns:p14="http://schemas.microsoft.com/office/powerpoint/2010/main" val="12258391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idx="1"/>
          </p:nvPr>
        </p:nvSpPr>
        <p:spPr>
          <a:xfrm>
            <a:off x="611560" y="1628800"/>
            <a:ext cx="7560840" cy="4896544"/>
          </a:xfrm>
        </p:spPr>
        <p:txBody>
          <a:bodyPr>
            <a:normAutofit/>
          </a:bodyPr>
          <a:lstStyle/>
          <a:p>
            <a:pPr eaLnBrk="1" hangingPunct="1">
              <a:buFont typeface="Wingdings" pitchFamily="2" charset="2"/>
              <a:buChar char="Ø"/>
            </a:pPr>
            <a:r>
              <a:rPr lang="en-US" sz="3200" b="1" i="1" dirty="0">
                <a:solidFill>
                  <a:srgbClr val="1010C6"/>
                </a:solidFill>
              </a:rPr>
              <a:t> </a:t>
            </a:r>
            <a:r>
              <a:rPr lang="en-US" sz="2800" b="1" i="1" dirty="0">
                <a:solidFill>
                  <a:srgbClr val="1010C6"/>
                </a:solidFill>
              </a:rPr>
              <a:t>Alcoholism</a:t>
            </a:r>
          </a:p>
          <a:p>
            <a:pPr eaLnBrk="1" hangingPunct="1">
              <a:buFont typeface="Wingdings" pitchFamily="2" charset="2"/>
              <a:buChar char="Ø"/>
            </a:pPr>
            <a:r>
              <a:rPr lang="en-US" sz="2800" b="1" i="1" dirty="0">
                <a:solidFill>
                  <a:srgbClr val="1010C6"/>
                </a:solidFill>
              </a:rPr>
              <a:t> Bile reflux  </a:t>
            </a:r>
          </a:p>
          <a:p>
            <a:pPr eaLnBrk="1" hangingPunct="1">
              <a:buFont typeface="Wingdings" pitchFamily="2" charset="2"/>
              <a:buChar char="Ø"/>
            </a:pPr>
            <a:r>
              <a:rPr lang="en-US" sz="2800" b="1" i="1" dirty="0">
                <a:solidFill>
                  <a:srgbClr val="1010C6"/>
                </a:solidFill>
              </a:rPr>
              <a:t> Medications (thiazides)</a:t>
            </a:r>
          </a:p>
          <a:p>
            <a:pPr eaLnBrk="1" hangingPunct="1">
              <a:buFont typeface="Wingdings" pitchFamily="2" charset="2"/>
              <a:buChar char="Ø"/>
            </a:pPr>
            <a:r>
              <a:rPr lang="en-US" sz="2800" b="1" i="1" dirty="0">
                <a:solidFill>
                  <a:srgbClr val="1010C6"/>
                </a:solidFill>
              </a:rPr>
              <a:t> Hypertriglyceridemia, hypercalcemia</a:t>
            </a:r>
          </a:p>
          <a:p>
            <a:pPr eaLnBrk="1" hangingPunct="1">
              <a:buFont typeface="Wingdings" pitchFamily="2" charset="2"/>
              <a:buChar char="Ø"/>
            </a:pPr>
            <a:r>
              <a:rPr lang="en-US" sz="2800" b="1" i="1" dirty="0">
                <a:solidFill>
                  <a:srgbClr val="1010C6"/>
                </a:solidFill>
              </a:rPr>
              <a:t> Acute ischemia</a:t>
            </a:r>
          </a:p>
          <a:p>
            <a:pPr eaLnBrk="1" hangingPunct="1">
              <a:buFont typeface="Wingdings" pitchFamily="2" charset="2"/>
              <a:buChar char="Ø"/>
            </a:pPr>
            <a:r>
              <a:rPr lang="en-US" sz="2800" b="1" i="1" dirty="0">
                <a:solidFill>
                  <a:srgbClr val="1010C6"/>
                </a:solidFill>
              </a:rPr>
              <a:t> Trauma, blunt, iatrogenic</a:t>
            </a:r>
          </a:p>
          <a:p>
            <a:pPr eaLnBrk="1" hangingPunct="1">
              <a:buFont typeface="Wingdings" pitchFamily="2" charset="2"/>
              <a:buChar char="Ø"/>
            </a:pPr>
            <a:r>
              <a:rPr lang="en-US" sz="2800" b="1" i="1" dirty="0">
                <a:solidFill>
                  <a:srgbClr val="1010C6"/>
                </a:solidFill>
              </a:rPr>
              <a:t> Genes: PRSS1, SPINK1</a:t>
            </a:r>
          </a:p>
          <a:p>
            <a:pPr eaLnBrk="1" hangingPunct="1">
              <a:buFont typeface="Wingdings" pitchFamily="2" charset="2"/>
              <a:buChar char="Ø"/>
            </a:pPr>
            <a:r>
              <a:rPr lang="en-US" sz="2800" b="1" i="1" dirty="0">
                <a:solidFill>
                  <a:srgbClr val="1010C6"/>
                </a:solidFill>
              </a:rPr>
              <a:t> Idiopathic, 10-20%</a:t>
            </a:r>
          </a:p>
        </p:txBody>
      </p:sp>
      <p:sp>
        <p:nvSpPr>
          <p:cNvPr id="5" name="Rounded Rectangle 4"/>
          <p:cNvSpPr/>
          <p:nvPr/>
        </p:nvSpPr>
        <p:spPr>
          <a:xfrm>
            <a:off x="1043608" y="404664"/>
            <a:ext cx="6840760" cy="576064"/>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latin typeface="+mj-lt"/>
              </a:rPr>
              <a:t>ACUTE  PANCREATITIS - Causes</a:t>
            </a:r>
          </a:p>
        </p:txBody>
      </p:sp>
      <p:sp>
        <p:nvSpPr>
          <p:cNvPr id="2" name="Date Placeholder 1">
            <a:extLst>
              <a:ext uri="{FF2B5EF4-FFF2-40B4-BE49-F238E27FC236}">
                <a16:creationId xmlns:a16="http://schemas.microsoft.com/office/drawing/2014/main" id="{C62D612A-F464-E945-B261-EF3ABDD618AF}"/>
              </a:ext>
            </a:extLst>
          </p:cNvPr>
          <p:cNvSpPr>
            <a:spLocks noGrp="1"/>
          </p:cNvSpPr>
          <p:nvPr>
            <p:ph type="dt" sz="half" idx="10"/>
          </p:nvPr>
        </p:nvSpPr>
        <p:spPr/>
        <p:txBody>
          <a:bodyPr/>
          <a:lstStyle/>
          <a:p>
            <a:r>
              <a:rPr lang="en-CA" dirty="0"/>
              <a:t>26-01-2021</a:t>
            </a:r>
            <a:endParaRPr lang="en-US" dirty="0"/>
          </a:p>
        </p:txBody>
      </p:sp>
      <p:sp>
        <p:nvSpPr>
          <p:cNvPr id="3" name="Footer Placeholder 2">
            <a:extLst>
              <a:ext uri="{FF2B5EF4-FFF2-40B4-BE49-F238E27FC236}">
                <a16:creationId xmlns:a16="http://schemas.microsoft.com/office/drawing/2014/main" id="{4EB1C9B0-3898-EE44-8707-B0BC0C3B4556}"/>
              </a:ext>
            </a:extLst>
          </p:cNvPr>
          <p:cNvSpPr>
            <a:spLocks noGrp="1"/>
          </p:cNvSpPr>
          <p:nvPr>
            <p:ph type="ftr" sz="quarter" idx="11"/>
          </p:nvPr>
        </p:nvSpPr>
        <p:spPr/>
        <p:txBody>
          <a:bodyPr/>
          <a:lstStyle/>
          <a:p>
            <a:r>
              <a:rPr lang="en-US" dirty="0"/>
              <a:t>Dr. Wajd Althakfi</a:t>
            </a:r>
          </a:p>
        </p:txBody>
      </p:sp>
      <p:sp>
        <p:nvSpPr>
          <p:cNvPr id="7" name="Slide Number Placeholder 6">
            <a:extLst>
              <a:ext uri="{FF2B5EF4-FFF2-40B4-BE49-F238E27FC236}">
                <a16:creationId xmlns:a16="http://schemas.microsoft.com/office/drawing/2014/main" id="{76EE8FFC-9FC9-0B42-ABF1-3430A5E5A66A}"/>
              </a:ext>
            </a:extLst>
          </p:cNvPr>
          <p:cNvSpPr>
            <a:spLocks noGrp="1"/>
          </p:cNvSpPr>
          <p:nvPr>
            <p:ph type="sldNum" sz="quarter" idx="12"/>
          </p:nvPr>
        </p:nvSpPr>
        <p:spPr/>
        <p:txBody>
          <a:bodyPr/>
          <a:lstStyle/>
          <a:p>
            <a:fld id="{1AEBD49D-256D-49CD-932D-340D3D5ECF92}" type="slidenum">
              <a:rPr lang="en-US" smtClean="0"/>
              <a:pPr/>
              <a:t>50</a:t>
            </a:fld>
            <a:endParaRPr lang="en-US" dirty="0"/>
          </a:p>
        </p:txBody>
      </p:sp>
    </p:spTree>
    <p:extLst>
      <p:ext uri="{BB962C8B-B14F-4D97-AF65-F5344CB8AC3E}">
        <p14:creationId xmlns:p14="http://schemas.microsoft.com/office/powerpoint/2010/main" val="23461523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idx="1"/>
          </p:nvPr>
        </p:nvSpPr>
        <p:spPr>
          <a:xfrm>
            <a:off x="457200" y="1600200"/>
            <a:ext cx="7467600" cy="4205064"/>
          </a:xfrm>
        </p:spPr>
        <p:txBody>
          <a:bodyPr>
            <a:normAutofit/>
          </a:bodyPr>
          <a:lstStyle/>
          <a:p>
            <a:pPr eaLnBrk="1" hangingPunct="1">
              <a:buNone/>
            </a:pPr>
            <a:r>
              <a:rPr lang="en-US" sz="2800" b="1" i="1" dirty="0">
                <a:solidFill>
                  <a:srgbClr val="1010C6"/>
                </a:solidFill>
              </a:rPr>
              <a:t> </a:t>
            </a:r>
          </a:p>
          <a:p>
            <a:pPr eaLnBrk="1" hangingPunct="1">
              <a:buFont typeface="Wingdings" pitchFamily="2" charset="2"/>
              <a:buChar char="Ø"/>
            </a:pPr>
            <a:r>
              <a:rPr lang="en-US" sz="2800" b="1" i="1" dirty="0">
                <a:solidFill>
                  <a:srgbClr val="1010C6"/>
                </a:solidFill>
              </a:rPr>
              <a:t>SEVERE ABDOMINAL PAIN</a:t>
            </a:r>
          </a:p>
          <a:p>
            <a:pPr eaLnBrk="1" hangingPunct="1">
              <a:buFont typeface="Wingdings" pitchFamily="2" charset="2"/>
              <a:buChar char="Ø"/>
            </a:pPr>
            <a:r>
              <a:rPr lang="en-US" sz="2800" b="1" i="1" dirty="0">
                <a:solidFill>
                  <a:srgbClr val="1010C6"/>
                </a:solidFill>
              </a:rPr>
              <a:t> Extreme Emergency Situation</a:t>
            </a:r>
          </a:p>
          <a:p>
            <a:pPr eaLnBrk="1" hangingPunct="1">
              <a:buFont typeface="Wingdings" pitchFamily="2" charset="2"/>
              <a:buChar char="Ø"/>
            </a:pPr>
            <a:r>
              <a:rPr lang="en-US" sz="2800" b="1" i="1" dirty="0">
                <a:solidFill>
                  <a:srgbClr val="1010C6"/>
                </a:solidFill>
              </a:rPr>
              <a:t> High Mortality</a:t>
            </a:r>
          </a:p>
          <a:p>
            <a:pPr eaLnBrk="1" hangingPunct="1">
              <a:buFont typeface="Wingdings" pitchFamily="2" charset="2"/>
              <a:buChar char="Ø"/>
            </a:pPr>
            <a:endParaRPr lang="en-US" sz="2800" b="1" i="1" dirty="0">
              <a:solidFill>
                <a:srgbClr val="1010C6"/>
              </a:solidFill>
            </a:endParaRPr>
          </a:p>
          <a:p>
            <a:pPr>
              <a:spcBef>
                <a:spcPct val="50000"/>
              </a:spcBef>
              <a:buFont typeface="Wingdings" pitchFamily="2" charset="2"/>
              <a:buChar char="Ø"/>
            </a:pPr>
            <a:r>
              <a:rPr lang="en-US" sz="2800" b="1" i="1" dirty="0">
                <a:solidFill>
                  <a:srgbClr val="1010C6"/>
                </a:solidFill>
              </a:rPr>
              <a:t>The MOST important lab test is……….?????  </a:t>
            </a:r>
            <a:r>
              <a:rPr lang="en-US" sz="2800" b="1" i="1" dirty="0">
                <a:solidFill>
                  <a:srgbClr val="1010C6"/>
                </a:solidFill>
                <a:sym typeface="Wingdings" pitchFamily="2" charset="2"/>
              </a:rPr>
              <a:t>  </a:t>
            </a:r>
            <a:r>
              <a:rPr lang="el-GR" sz="2800" b="1" i="1" dirty="0">
                <a:solidFill>
                  <a:srgbClr val="CC0000"/>
                </a:solidFill>
                <a:sym typeface="Wingdings" pitchFamily="2" charset="2"/>
              </a:rPr>
              <a:t>α</a:t>
            </a:r>
            <a:r>
              <a:rPr lang="en-US" sz="2800" b="1" i="1" dirty="0">
                <a:solidFill>
                  <a:srgbClr val="1010C6"/>
                </a:solidFill>
                <a:sym typeface="Wingdings" pitchFamily="2" charset="2"/>
              </a:rPr>
              <a:t> </a:t>
            </a:r>
            <a:r>
              <a:rPr lang="en-US" sz="2800" b="1" i="1" dirty="0">
                <a:solidFill>
                  <a:srgbClr val="FF0000"/>
                </a:solidFill>
                <a:sym typeface="Wingdings" pitchFamily="2" charset="2"/>
              </a:rPr>
              <a:t>–</a:t>
            </a:r>
            <a:r>
              <a:rPr lang="en-US" sz="2800" b="1" i="1" dirty="0">
                <a:solidFill>
                  <a:srgbClr val="1010C6"/>
                </a:solidFill>
                <a:sym typeface="Wingdings" pitchFamily="2" charset="2"/>
              </a:rPr>
              <a:t> </a:t>
            </a:r>
            <a:r>
              <a:rPr lang="en-US" sz="2800" b="1" i="1" dirty="0">
                <a:solidFill>
                  <a:srgbClr val="CC0000"/>
                </a:solidFill>
              </a:rPr>
              <a:t>AMYLASE estimation</a:t>
            </a:r>
            <a:endParaRPr lang="en-US" sz="2800" b="1" dirty="0">
              <a:solidFill>
                <a:srgbClr val="3333FF"/>
              </a:solidFill>
            </a:endParaRPr>
          </a:p>
          <a:p>
            <a:pPr eaLnBrk="1" hangingPunct="1"/>
            <a:endParaRPr lang="en-US" sz="2800" b="1" i="1" dirty="0">
              <a:solidFill>
                <a:srgbClr val="1010C6"/>
              </a:solidFill>
            </a:endParaRPr>
          </a:p>
        </p:txBody>
      </p:sp>
      <p:sp>
        <p:nvSpPr>
          <p:cNvPr id="6" name="Rounded Rectangle 5"/>
          <p:cNvSpPr/>
          <p:nvPr/>
        </p:nvSpPr>
        <p:spPr>
          <a:xfrm>
            <a:off x="1143000" y="404664"/>
            <a:ext cx="6934200" cy="720080"/>
          </a:xfrm>
          <a:prstGeom prst="roundRect">
            <a:avLst/>
          </a:prstGeom>
          <a:solidFill>
            <a:srgbClr val="691D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latin typeface="+mj-lt"/>
              </a:rPr>
              <a:t>ACUTE  PANCREATITIS – Clinical Features</a:t>
            </a:r>
          </a:p>
        </p:txBody>
      </p:sp>
      <p:sp>
        <p:nvSpPr>
          <p:cNvPr id="2" name="Date Placeholder 1">
            <a:extLst>
              <a:ext uri="{FF2B5EF4-FFF2-40B4-BE49-F238E27FC236}">
                <a16:creationId xmlns:a16="http://schemas.microsoft.com/office/drawing/2014/main" id="{C4C7E8AF-BF93-314D-BB71-0CCFCC0A4018}"/>
              </a:ext>
            </a:extLst>
          </p:cNvPr>
          <p:cNvSpPr>
            <a:spLocks noGrp="1"/>
          </p:cNvSpPr>
          <p:nvPr>
            <p:ph type="dt" sz="half" idx="10"/>
          </p:nvPr>
        </p:nvSpPr>
        <p:spPr/>
        <p:txBody>
          <a:bodyPr/>
          <a:lstStyle/>
          <a:p>
            <a:r>
              <a:rPr lang="en-CA" dirty="0"/>
              <a:t>26-01-2021</a:t>
            </a:r>
            <a:endParaRPr lang="en-US" dirty="0"/>
          </a:p>
        </p:txBody>
      </p:sp>
      <p:sp>
        <p:nvSpPr>
          <p:cNvPr id="3" name="Footer Placeholder 2">
            <a:extLst>
              <a:ext uri="{FF2B5EF4-FFF2-40B4-BE49-F238E27FC236}">
                <a16:creationId xmlns:a16="http://schemas.microsoft.com/office/drawing/2014/main" id="{3C3CA64F-1DC4-3C4E-A06B-3A5EBD883966}"/>
              </a:ext>
            </a:extLst>
          </p:cNvPr>
          <p:cNvSpPr>
            <a:spLocks noGrp="1"/>
          </p:cNvSpPr>
          <p:nvPr>
            <p:ph type="ftr" sz="quarter" idx="11"/>
          </p:nvPr>
        </p:nvSpPr>
        <p:spPr/>
        <p:txBody>
          <a:bodyPr/>
          <a:lstStyle/>
          <a:p>
            <a:r>
              <a:rPr lang="en-US" dirty="0"/>
              <a:t>Dr. Wajd Althakfi</a:t>
            </a:r>
          </a:p>
        </p:txBody>
      </p:sp>
      <p:sp>
        <p:nvSpPr>
          <p:cNvPr id="7" name="Slide Number Placeholder 6">
            <a:extLst>
              <a:ext uri="{FF2B5EF4-FFF2-40B4-BE49-F238E27FC236}">
                <a16:creationId xmlns:a16="http://schemas.microsoft.com/office/drawing/2014/main" id="{3BB212D9-368A-4849-8CA3-3CD1B5D10CD9}"/>
              </a:ext>
            </a:extLst>
          </p:cNvPr>
          <p:cNvSpPr>
            <a:spLocks noGrp="1"/>
          </p:cNvSpPr>
          <p:nvPr>
            <p:ph type="sldNum" sz="quarter" idx="12"/>
          </p:nvPr>
        </p:nvSpPr>
        <p:spPr/>
        <p:txBody>
          <a:bodyPr/>
          <a:lstStyle/>
          <a:p>
            <a:fld id="{1AEBD49D-256D-49CD-932D-340D3D5ECF92}" type="slidenum">
              <a:rPr lang="en-US" smtClean="0"/>
              <a:pPr/>
              <a:t>51</a:t>
            </a:fld>
            <a:endParaRPr lang="en-US" dirty="0"/>
          </a:p>
        </p:txBody>
      </p:sp>
    </p:spTree>
    <p:extLst>
      <p:ext uri="{BB962C8B-B14F-4D97-AF65-F5344CB8AC3E}">
        <p14:creationId xmlns:p14="http://schemas.microsoft.com/office/powerpoint/2010/main" val="18895506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idx="1"/>
          </p:nvPr>
        </p:nvSpPr>
        <p:spPr>
          <a:xfrm>
            <a:off x="755576" y="1844824"/>
            <a:ext cx="7200800" cy="2921496"/>
          </a:xfrm>
        </p:spPr>
        <p:txBody>
          <a:bodyPr>
            <a:normAutofit/>
          </a:bodyPr>
          <a:lstStyle/>
          <a:p>
            <a:pPr eaLnBrk="1" hangingPunct="1"/>
            <a:r>
              <a:rPr lang="en-US" b="1" i="1" dirty="0">
                <a:solidFill>
                  <a:srgbClr val="1010C6"/>
                </a:solidFill>
              </a:rPr>
              <a:t> EDEMA</a:t>
            </a:r>
          </a:p>
          <a:p>
            <a:pPr eaLnBrk="1" hangingPunct="1"/>
            <a:r>
              <a:rPr lang="en-US" b="1" i="1" dirty="0">
                <a:solidFill>
                  <a:srgbClr val="1010C6"/>
                </a:solidFill>
              </a:rPr>
              <a:t> FAT NECROSIS</a:t>
            </a:r>
          </a:p>
          <a:p>
            <a:pPr eaLnBrk="1" hangingPunct="1"/>
            <a:r>
              <a:rPr lang="en-US" b="1" i="1" dirty="0">
                <a:solidFill>
                  <a:srgbClr val="1010C6"/>
                </a:solidFill>
              </a:rPr>
              <a:t> ACUTE INFLAMMATORY INFILTRATE</a:t>
            </a:r>
          </a:p>
          <a:p>
            <a:pPr eaLnBrk="1" hangingPunct="1"/>
            <a:r>
              <a:rPr lang="en-US" b="1" i="1" dirty="0">
                <a:solidFill>
                  <a:srgbClr val="1010C6"/>
                </a:solidFill>
              </a:rPr>
              <a:t> PANCREAS AUTODIGESTION</a:t>
            </a:r>
          </a:p>
          <a:p>
            <a:pPr eaLnBrk="1" hangingPunct="1"/>
            <a:r>
              <a:rPr lang="en-US" b="1" i="1" dirty="0">
                <a:solidFill>
                  <a:srgbClr val="1010C6"/>
                </a:solidFill>
              </a:rPr>
              <a:t> BLOOD VESSEL DESTRUCTION</a:t>
            </a:r>
          </a:p>
          <a:p>
            <a:pPr eaLnBrk="1" hangingPunct="1"/>
            <a:r>
              <a:rPr lang="en-US" b="1" i="1" dirty="0">
                <a:solidFill>
                  <a:srgbClr val="1010C6"/>
                </a:solidFill>
              </a:rPr>
              <a:t> “SAPONIFICATION”</a:t>
            </a:r>
          </a:p>
          <a:p>
            <a:pPr eaLnBrk="1" hangingPunct="1">
              <a:buFontTx/>
              <a:buNone/>
            </a:pPr>
            <a:endParaRPr lang="en-US" b="1" dirty="0">
              <a:solidFill>
                <a:srgbClr val="CC0099"/>
              </a:solidFill>
            </a:endParaRPr>
          </a:p>
        </p:txBody>
      </p:sp>
      <p:sp>
        <p:nvSpPr>
          <p:cNvPr id="6" name="Rounded Rectangle 5"/>
          <p:cNvSpPr/>
          <p:nvPr/>
        </p:nvSpPr>
        <p:spPr>
          <a:xfrm>
            <a:off x="1219200" y="332656"/>
            <a:ext cx="6781800" cy="720080"/>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latin typeface="+mj-lt"/>
              </a:rPr>
              <a:t>ACUTE  PANCREATITIS – Consequences</a:t>
            </a:r>
          </a:p>
        </p:txBody>
      </p:sp>
      <p:sp>
        <p:nvSpPr>
          <p:cNvPr id="2" name="Date Placeholder 1">
            <a:extLst>
              <a:ext uri="{FF2B5EF4-FFF2-40B4-BE49-F238E27FC236}">
                <a16:creationId xmlns:a16="http://schemas.microsoft.com/office/drawing/2014/main" id="{A5EC7502-A78A-2A45-AC1A-ACD4C979B8D1}"/>
              </a:ext>
            </a:extLst>
          </p:cNvPr>
          <p:cNvSpPr>
            <a:spLocks noGrp="1"/>
          </p:cNvSpPr>
          <p:nvPr>
            <p:ph type="dt" sz="half" idx="10"/>
          </p:nvPr>
        </p:nvSpPr>
        <p:spPr/>
        <p:txBody>
          <a:bodyPr/>
          <a:lstStyle/>
          <a:p>
            <a:r>
              <a:rPr lang="en-CA" dirty="0"/>
              <a:t>26-01-2021</a:t>
            </a:r>
            <a:endParaRPr lang="en-US" dirty="0"/>
          </a:p>
        </p:txBody>
      </p:sp>
      <p:sp>
        <p:nvSpPr>
          <p:cNvPr id="3" name="Footer Placeholder 2">
            <a:extLst>
              <a:ext uri="{FF2B5EF4-FFF2-40B4-BE49-F238E27FC236}">
                <a16:creationId xmlns:a16="http://schemas.microsoft.com/office/drawing/2014/main" id="{54AEF60B-F648-7F48-A468-4FD8396CDA95}"/>
              </a:ext>
            </a:extLst>
          </p:cNvPr>
          <p:cNvSpPr>
            <a:spLocks noGrp="1"/>
          </p:cNvSpPr>
          <p:nvPr>
            <p:ph type="ftr" sz="quarter" idx="11"/>
          </p:nvPr>
        </p:nvSpPr>
        <p:spPr/>
        <p:txBody>
          <a:bodyPr/>
          <a:lstStyle/>
          <a:p>
            <a:r>
              <a:rPr lang="en-US" dirty="0"/>
              <a:t>Dr. Wajd Althakfi</a:t>
            </a:r>
          </a:p>
        </p:txBody>
      </p:sp>
      <p:sp>
        <p:nvSpPr>
          <p:cNvPr id="7" name="Slide Number Placeholder 6">
            <a:extLst>
              <a:ext uri="{FF2B5EF4-FFF2-40B4-BE49-F238E27FC236}">
                <a16:creationId xmlns:a16="http://schemas.microsoft.com/office/drawing/2014/main" id="{DF0FA5C1-3098-6945-8017-6277CD2FAF55}"/>
              </a:ext>
            </a:extLst>
          </p:cNvPr>
          <p:cNvSpPr>
            <a:spLocks noGrp="1"/>
          </p:cNvSpPr>
          <p:nvPr>
            <p:ph type="sldNum" sz="quarter" idx="12"/>
          </p:nvPr>
        </p:nvSpPr>
        <p:spPr/>
        <p:txBody>
          <a:bodyPr/>
          <a:lstStyle/>
          <a:p>
            <a:fld id="{1AEBD49D-256D-49CD-932D-340D3D5ECF92}" type="slidenum">
              <a:rPr lang="en-US" smtClean="0"/>
              <a:pPr/>
              <a:t>52</a:t>
            </a:fld>
            <a:endParaRPr lang="en-US" dirty="0"/>
          </a:p>
        </p:txBody>
      </p:sp>
    </p:spTree>
    <p:extLst>
      <p:ext uri="{BB962C8B-B14F-4D97-AF65-F5344CB8AC3E}">
        <p14:creationId xmlns:p14="http://schemas.microsoft.com/office/powerpoint/2010/main" val="5644311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image008"/>
          <p:cNvPicPr>
            <a:picLocks noChangeAspect="1" noChangeArrowheads="1"/>
          </p:cNvPicPr>
          <p:nvPr/>
        </p:nvPicPr>
        <p:blipFill>
          <a:blip r:embed="rId3" cstate="print"/>
          <a:srcRect/>
          <a:stretch>
            <a:fillRect/>
          </a:stretch>
        </p:blipFill>
        <p:spPr bwMode="auto">
          <a:xfrm>
            <a:off x="1070457" y="1196752"/>
            <a:ext cx="6957927" cy="4104694"/>
          </a:xfrm>
          <a:prstGeom prst="rect">
            <a:avLst/>
          </a:prstGeom>
          <a:noFill/>
          <a:ln w="9525">
            <a:noFill/>
            <a:miter lim="800000"/>
            <a:headEnd/>
            <a:tailEnd/>
          </a:ln>
        </p:spPr>
      </p:pic>
      <p:sp>
        <p:nvSpPr>
          <p:cNvPr id="3" name="Rounded Rectangle 2"/>
          <p:cNvSpPr/>
          <p:nvPr/>
        </p:nvSpPr>
        <p:spPr>
          <a:xfrm>
            <a:off x="1187624" y="332656"/>
            <a:ext cx="6696744" cy="576064"/>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latin typeface="+mj-lt"/>
              </a:rPr>
              <a:t>ACUTE  PANCREATITIS – Gross</a:t>
            </a:r>
          </a:p>
        </p:txBody>
      </p:sp>
      <p:sp>
        <p:nvSpPr>
          <p:cNvPr id="4" name="Rectangle 3"/>
          <p:cNvSpPr/>
          <p:nvPr/>
        </p:nvSpPr>
        <p:spPr>
          <a:xfrm>
            <a:off x="1187624" y="5661248"/>
            <a:ext cx="6696744" cy="707886"/>
          </a:xfrm>
          <a:prstGeom prst="rect">
            <a:avLst/>
          </a:prstGeom>
        </p:spPr>
        <p:txBody>
          <a:bodyPr wrap="square">
            <a:spAutoFit/>
          </a:bodyPr>
          <a:lstStyle/>
          <a:p>
            <a:pPr algn="ctr"/>
            <a:r>
              <a:rPr lang="en-US" sz="2000" b="1" i="1" dirty="0"/>
              <a:t>Acute Pancreatitis : Fat necrosis appears as chalky white calcium soaps. </a:t>
            </a:r>
          </a:p>
        </p:txBody>
      </p:sp>
      <p:sp>
        <p:nvSpPr>
          <p:cNvPr id="2" name="Date Placeholder 1">
            <a:extLst>
              <a:ext uri="{FF2B5EF4-FFF2-40B4-BE49-F238E27FC236}">
                <a16:creationId xmlns:a16="http://schemas.microsoft.com/office/drawing/2014/main" id="{2069ADBE-5B46-184A-9163-420884555D86}"/>
              </a:ext>
            </a:extLst>
          </p:cNvPr>
          <p:cNvSpPr>
            <a:spLocks noGrp="1"/>
          </p:cNvSpPr>
          <p:nvPr>
            <p:ph type="dt" sz="half" idx="10"/>
          </p:nvPr>
        </p:nvSpPr>
        <p:spPr/>
        <p:txBody>
          <a:bodyPr/>
          <a:lstStyle/>
          <a:p>
            <a:r>
              <a:rPr lang="en-CA" dirty="0"/>
              <a:t>26-01-2021</a:t>
            </a:r>
            <a:endParaRPr lang="en-US" dirty="0"/>
          </a:p>
        </p:txBody>
      </p:sp>
      <p:sp>
        <p:nvSpPr>
          <p:cNvPr id="7" name="Footer Placeholder 6">
            <a:extLst>
              <a:ext uri="{FF2B5EF4-FFF2-40B4-BE49-F238E27FC236}">
                <a16:creationId xmlns:a16="http://schemas.microsoft.com/office/drawing/2014/main" id="{08D47355-8A3C-DF4D-B8D8-28B88BC15535}"/>
              </a:ext>
            </a:extLst>
          </p:cNvPr>
          <p:cNvSpPr>
            <a:spLocks noGrp="1"/>
          </p:cNvSpPr>
          <p:nvPr>
            <p:ph type="ftr" sz="quarter" idx="11"/>
          </p:nvPr>
        </p:nvSpPr>
        <p:spPr/>
        <p:txBody>
          <a:bodyPr/>
          <a:lstStyle/>
          <a:p>
            <a:r>
              <a:rPr lang="en-US" dirty="0"/>
              <a:t>Dr. Wajd Althakfi</a:t>
            </a:r>
          </a:p>
        </p:txBody>
      </p:sp>
      <p:sp>
        <p:nvSpPr>
          <p:cNvPr id="8" name="Slide Number Placeholder 7">
            <a:extLst>
              <a:ext uri="{FF2B5EF4-FFF2-40B4-BE49-F238E27FC236}">
                <a16:creationId xmlns:a16="http://schemas.microsoft.com/office/drawing/2014/main" id="{C96D0068-EF8E-904B-A1ED-EB8899CE6082}"/>
              </a:ext>
            </a:extLst>
          </p:cNvPr>
          <p:cNvSpPr>
            <a:spLocks noGrp="1"/>
          </p:cNvSpPr>
          <p:nvPr>
            <p:ph type="sldNum" sz="quarter" idx="12"/>
          </p:nvPr>
        </p:nvSpPr>
        <p:spPr/>
        <p:txBody>
          <a:bodyPr/>
          <a:lstStyle/>
          <a:p>
            <a:fld id="{1AEBD49D-256D-49CD-932D-340D3D5ECF92}" type="slidenum">
              <a:rPr lang="en-US" smtClean="0"/>
              <a:pPr/>
              <a:t>53</a:t>
            </a:fld>
            <a:endParaRPr lang="en-US" dirty="0"/>
          </a:p>
        </p:txBody>
      </p:sp>
    </p:spTree>
    <p:extLst>
      <p:ext uri="{BB962C8B-B14F-4D97-AF65-F5344CB8AC3E}">
        <p14:creationId xmlns:p14="http://schemas.microsoft.com/office/powerpoint/2010/main" val="15870047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3"/>
          <p:cNvSpPr txBox="1">
            <a:spLocks/>
          </p:cNvSpPr>
          <p:nvPr/>
        </p:nvSpPr>
        <p:spPr>
          <a:xfrm>
            <a:off x="827584" y="5373216"/>
            <a:ext cx="7121599" cy="1295623"/>
          </a:xfrm>
          <a:prstGeom prst="rect">
            <a:avLst/>
          </a:prstGeom>
        </p:spPr>
        <p:txBody>
          <a:bodyPr>
            <a:noAutofit/>
          </a:bodyPr>
          <a:lstStyle/>
          <a:p>
            <a:pPr marL="274320" marR="0" lvl="0" indent="-274320" algn="ctr" defTabSz="914400" rtl="0" eaLnBrk="1" fontAlgn="auto" latinLnBrk="0" hangingPunct="1">
              <a:lnSpc>
                <a:spcPct val="100000"/>
              </a:lnSpc>
              <a:spcBef>
                <a:spcPts val="600"/>
              </a:spcBef>
              <a:spcAft>
                <a:spcPts val="0"/>
              </a:spcAft>
              <a:buClr>
                <a:schemeClr val="accent1"/>
              </a:buClr>
              <a:buSzPct val="70000"/>
              <a:tabLst/>
              <a:defRPr/>
            </a:pPr>
            <a:r>
              <a:rPr kumimoji="0" lang="en-US" sz="2000" b="1" i="1" u="none" strike="noStrike" kern="1200" cap="none" spc="0" normalizeH="0" baseline="0" noProof="0" dirty="0">
                <a:ln>
                  <a:noFill/>
                </a:ln>
                <a:solidFill>
                  <a:schemeClr val="tx1"/>
                </a:solidFill>
                <a:effectLst/>
                <a:uLnTx/>
                <a:uFillTx/>
                <a:latin typeface="+mn-lt"/>
                <a:ea typeface="+mn-ea"/>
                <a:cs typeface="+mn-cs"/>
              </a:rPr>
              <a:t>In severe acute pancreatitis, black areas of hemorrhage are present within the pancreas as well as chalky, yellow-white areas of fat necrosis. Pancreatic parenchyma is soft and gray-white due to necrosis</a:t>
            </a:r>
          </a:p>
        </p:txBody>
      </p:sp>
      <p:pic>
        <p:nvPicPr>
          <p:cNvPr id="4" name="Picture 2" descr="http://www.studentconsult.com/content/9781416031215/Kumar_Cases_PBD8/liv5/liv570.jpg"/>
          <p:cNvPicPr>
            <a:picLocks noChangeAspect="1" noChangeArrowheads="1"/>
          </p:cNvPicPr>
          <p:nvPr/>
        </p:nvPicPr>
        <p:blipFill>
          <a:blip r:embed="rId3" cstate="print"/>
          <a:srcRect/>
          <a:stretch>
            <a:fillRect/>
          </a:stretch>
        </p:blipFill>
        <p:spPr bwMode="auto">
          <a:xfrm>
            <a:off x="1187624" y="980728"/>
            <a:ext cx="6624736" cy="4293295"/>
          </a:xfrm>
          <a:prstGeom prst="rect">
            <a:avLst/>
          </a:prstGeom>
          <a:noFill/>
          <a:ln w="9525">
            <a:noFill/>
            <a:miter lim="800000"/>
            <a:headEnd/>
            <a:tailEnd/>
          </a:ln>
        </p:spPr>
      </p:pic>
      <p:sp>
        <p:nvSpPr>
          <p:cNvPr id="5" name="Rounded Rectangle 4"/>
          <p:cNvSpPr/>
          <p:nvPr/>
        </p:nvSpPr>
        <p:spPr>
          <a:xfrm>
            <a:off x="1187624" y="188640"/>
            <a:ext cx="6696744" cy="576064"/>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latin typeface="+mj-lt"/>
              </a:rPr>
              <a:t>ACUTE  PANCREATITIS – Gross</a:t>
            </a:r>
          </a:p>
        </p:txBody>
      </p:sp>
      <p:sp>
        <p:nvSpPr>
          <p:cNvPr id="2" name="Date Placeholder 1">
            <a:extLst>
              <a:ext uri="{FF2B5EF4-FFF2-40B4-BE49-F238E27FC236}">
                <a16:creationId xmlns:a16="http://schemas.microsoft.com/office/drawing/2014/main" id="{B1D3CF93-ED2B-B049-A06A-34F83227A554}"/>
              </a:ext>
            </a:extLst>
          </p:cNvPr>
          <p:cNvSpPr>
            <a:spLocks noGrp="1"/>
          </p:cNvSpPr>
          <p:nvPr>
            <p:ph type="dt" sz="half" idx="10"/>
          </p:nvPr>
        </p:nvSpPr>
        <p:spPr/>
        <p:txBody>
          <a:bodyPr/>
          <a:lstStyle/>
          <a:p>
            <a:r>
              <a:rPr lang="en-CA" dirty="0"/>
              <a:t>26-01-2021</a:t>
            </a:r>
            <a:endParaRPr lang="en-US" dirty="0"/>
          </a:p>
        </p:txBody>
      </p:sp>
      <p:sp>
        <p:nvSpPr>
          <p:cNvPr id="9" name="Slide Number Placeholder 8">
            <a:extLst>
              <a:ext uri="{FF2B5EF4-FFF2-40B4-BE49-F238E27FC236}">
                <a16:creationId xmlns:a16="http://schemas.microsoft.com/office/drawing/2014/main" id="{B2F7BD1B-AE89-5241-81AD-2740D1B529E2}"/>
              </a:ext>
            </a:extLst>
          </p:cNvPr>
          <p:cNvSpPr>
            <a:spLocks noGrp="1"/>
          </p:cNvSpPr>
          <p:nvPr>
            <p:ph type="sldNum" sz="quarter" idx="12"/>
          </p:nvPr>
        </p:nvSpPr>
        <p:spPr/>
        <p:txBody>
          <a:bodyPr/>
          <a:lstStyle/>
          <a:p>
            <a:fld id="{1AEBD49D-256D-49CD-932D-340D3D5ECF92}" type="slidenum">
              <a:rPr lang="en-US" smtClean="0"/>
              <a:pPr/>
              <a:t>54</a:t>
            </a:fld>
            <a:endParaRPr lang="en-US" dirty="0"/>
          </a:p>
        </p:txBody>
      </p:sp>
    </p:spTree>
    <p:extLst>
      <p:ext uri="{BB962C8B-B14F-4D97-AF65-F5344CB8AC3E}">
        <p14:creationId xmlns:p14="http://schemas.microsoft.com/office/powerpoint/2010/main" val="21287369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www.studentconsult.com/content/9781416031215/Kumar_Cases_PBD8/liv5/liv580.jpg"/>
          <p:cNvPicPr>
            <a:picLocks noChangeAspect="1" noChangeArrowheads="1"/>
          </p:cNvPicPr>
          <p:nvPr/>
        </p:nvPicPr>
        <p:blipFill>
          <a:blip r:embed="rId3" cstate="print"/>
          <a:srcRect/>
          <a:stretch>
            <a:fillRect/>
          </a:stretch>
        </p:blipFill>
        <p:spPr bwMode="auto">
          <a:xfrm>
            <a:off x="899592" y="980728"/>
            <a:ext cx="7132637" cy="4320480"/>
          </a:xfrm>
          <a:prstGeom prst="rect">
            <a:avLst/>
          </a:prstGeom>
          <a:noFill/>
          <a:ln w="9525">
            <a:solidFill>
              <a:srgbClr val="003300"/>
            </a:solidFill>
            <a:miter lim="800000"/>
            <a:headEnd/>
            <a:tailEnd/>
          </a:ln>
        </p:spPr>
      </p:pic>
      <p:sp>
        <p:nvSpPr>
          <p:cNvPr id="3" name="Rectangle 2"/>
          <p:cNvSpPr/>
          <p:nvPr/>
        </p:nvSpPr>
        <p:spPr>
          <a:xfrm>
            <a:off x="533400" y="5380672"/>
            <a:ext cx="7772400" cy="1477328"/>
          </a:xfrm>
          <a:prstGeom prst="rect">
            <a:avLst/>
          </a:prstGeom>
          <a:noFill/>
        </p:spPr>
        <p:txBody>
          <a:bodyPr>
            <a:spAutoFit/>
          </a:bodyPr>
          <a:lstStyle/>
          <a:p>
            <a:pPr algn="ctr">
              <a:defRPr/>
            </a:pPr>
            <a:r>
              <a:rPr lang="en-US" b="1" i="1" dirty="0"/>
              <a:t>Severe acute pancreatitis shows an area of acute inflammation with necrosis. Within the necrotic area is a blood vessel showing fibrinoid necrosis of the vessel wall leads to severe, hemorrhagic, acute pancreatitis. Common causes of acute pancreatitis are alcoholism , gall stones impaction , traumatic , hereditary and idiopathic .</a:t>
            </a:r>
          </a:p>
        </p:txBody>
      </p:sp>
      <p:sp>
        <p:nvSpPr>
          <p:cNvPr id="4" name="Rounded Rectangle 3"/>
          <p:cNvSpPr/>
          <p:nvPr/>
        </p:nvSpPr>
        <p:spPr>
          <a:xfrm>
            <a:off x="1187624" y="188640"/>
            <a:ext cx="6696744" cy="576064"/>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latin typeface="+mj-lt"/>
              </a:rPr>
              <a:t>ACUTE  PANCREATITIS – LPF</a:t>
            </a:r>
          </a:p>
        </p:txBody>
      </p:sp>
      <p:sp>
        <p:nvSpPr>
          <p:cNvPr id="2" name="Date Placeholder 1">
            <a:extLst>
              <a:ext uri="{FF2B5EF4-FFF2-40B4-BE49-F238E27FC236}">
                <a16:creationId xmlns:a16="http://schemas.microsoft.com/office/drawing/2014/main" id="{A0A3C944-3F9E-044C-9C39-F56244E8E017}"/>
              </a:ext>
            </a:extLst>
          </p:cNvPr>
          <p:cNvSpPr>
            <a:spLocks noGrp="1"/>
          </p:cNvSpPr>
          <p:nvPr>
            <p:ph type="dt" sz="half" idx="10"/>
          </p:nvPr>
        </p:nvSpPr>
        <p:spPr/>
        <p:txBody>
          <a:bodyPr/>
          <a:lstStyle/>
          <a:p>
            <a:r>
              <a:rPr lang="en-CA" dirty="0"/>
              <a:t>26-01-2021</a:t>
            </a:r>
            <a:endParaRPr lang="en-US" dirty="0"/>
          </a:p>
        </p:txBody>
      </p:sp>
      <p:sp>
        <p:nvSpPr>
          <p:cNvPr id="8" name="Slide Number Placeholder 7">
            <a:extLst>
              <a:ext uri="{FF2B5EF4-FFF2-40B4-BE49-F238E27FC236}">
                <a16:creationId xmlns:a16="http://schemas.microsoft.com/office/drawing/2014/main" id="{78EA7847-1750-E140-BBBE-D599C801677C}"/>
              </a:ext>
            </a:extLst>
          </p:cNvPr>
          <p:cNvSpPr>
            <a:spLocks noGrp="1"/>
          </p:cNvSpPr>
          <p:nvPr>
            <p:ph type="sldNum" sz="quarter" idx="12"/>
          </p:nvPr>
        </p:nvSpPr>
        <p:spPr/>
        <p:txBody>
          <a:bodyPr/>
          <a:lstStyle/>
          <a:p>
            <a:fld id="{1AEBD49D-256D-49CD-932D-340D3D5ECF92}" type="slidenum">
              <a:rPr lang="en-US" smtClean="0"/>
              <a:pPr/>
              <a:t>55</a:t>
            </a:fld>
            <a:endParaRPr lang="en-US" dirty="0"/>
          </a:p>
        </p:txBody>
      </p:sp>
    </p:spTree>
    <p:extLst>
      <p:ext uri="{BB962C8B-B14F-4D97-AF65-F5344CB8AC3E}">
        <p14:creationId xmlns:p14="http://schemas.microsoft.com/office/powerpoint/2010/main" val="39490279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911DBBF1-3229-4BD9-B3D1-B4CA571E74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843625"/>
            <a:ext cx="9141618"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5BC87C3E-1040-4EE4-9BDB-9537F7A1B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968282"/>
            <a:ext cx="9141618" cy="4946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ctrTitle"/>
          </p:nvPr>
        </p:nvSpPr>
        <p:spPr>
          <a:xfrm>
            <a:off x="596503" y="1566473"/>
            <a:ext cx="7950994" cy="2166723"/>
          </a:xfrm>
        </p:spPr>
        <p:txBody>
          <a:bodyPr>
            <a:normAutofit/>
          </a:bodyPr>
          <a:lstStyle/>
          <a:p>
            <a:r>
              <a:rPr lang="en-US" sz="5700" b="1" i="1" dirty="0">
                <a:solidFill>
                  <a:schemeClr val="tx2">
                    <a:lumMod val="75000"/>
                  </a:schemeClr>
                </a:solidFill>
                <a:effectLst>
                  <a:outerShdw blurRad="38100" dist="38100" dir="2700000" algn="tl">
                    <a:srgbClr val="000000">
                      <a:alpha val="43137"/>
                    </a:srgbClr>
                  </a:outerShdw>
                </a:effectLst>
              </a:rPr>
              <a:t>Chronic pancreatitis</a:t>
            </a:r>
          </a:p>
        </p:txBody>
      </p:sp>
      <p:cxnSp>
        <p:nvCxnSpPr>
          <p:cNvPr id="18" name="Straight Connector 17">
            <a:extLst>
              <a:ext uri="{FF2B5EF4-FFF2-40B4-BE49-F238E27FC236}">
                <a16:creationId xmlns:a16="http://schemas.microsoft.com/office/drawing/2014/main" id="{42CDBECE-872A-4C73-9DC1-BB4E805E2C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3894594"/>
            <a:ext cx="2057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5CD5A0B-CDD7-427C-AA42-2EECFDFA18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028863"/>
            <a:ext cx="9141618"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A5647A64-8EE1-F242-8356-54EF54E3FCBD}"/>
              </a:ext>
            </a:extLst>
          </p:cNvPr>
          <p:cNvSpPr>
            <a:spLocks noGrp="1"/>
          </p:cNvSpPr>
          <p:nvPr>
            <p:ph type="dt" sz="half" idx="10"/>
          </p:nvPr>
        </p:nvSpPr>
        <p:spPr>
          <a:xfrm>
            <a:off x="628650" y="6159710"/>
            <a:ext cx="2057400" cy="365125"/>
          </a:xfrm>
        </p:spPr>
        <p:txBody>
          <a:bodyPr>
            <a:normAutofit/>
          </a:bodyPr>
          <a:lstStyle/>
          <a:p>
            <a:pPr>
              <a:spcAft>
                <a:spcPts val="600"/>
              </a:spcAft>
            </a:pPr>
            <a:r>
              <a:rPr lang="en-CA" sz="1000" dirty="0">
                <a:solidFill>
                  <a:schemeClr val="bg1"/>
                </a:solidFill>
              </a:rPr>
              <a:t>26-01-2021</a:t>
            </a:r>
            <a:endParaRPr lang="en-US" sz="1000" dirty="0">
              <a:solidFill>
                <a:schemeClr val="bg1"/>
              </a:solidFill>
            </a:endParaRPr>
          </a:p>
        </p:txBody>
      </p:sp>
      <p:sp>
        <p:nvSpPr>
          <p:cNvPr id="6" name="Footer Placeholder 5">
            <a:extLst>
              <a:ext uri="{FF2B5EF4-FFF2-40B4-BE49-F238E27FC236}">
                <a16:creationId xmlns:a16="http://schemas.microsoft.com/office/drawing/2014/main" id="{A8358A73-6BAE-9C43-84B3-4F1BA9C17B3C}"/>
              </a:ext>
            </a:extLst>
          </p:cNvPr>
          <p:cNvSpPr>
            <a:spLocks noGrp="1"/>
          </p:cNvSpPr>
          <p:nvPr>
            <p:ph type="ftr" sz="quarter" idx="11"/>
          </p:nvPr>
        </p:nvSpPr>
        <p:spPr>
          <a:xfrm>
            <a:off x="3028950" y="6159710"/>
            <a:ext cx="3086100" cy="365125"/>
          </a:xfrm>
        </p:spPr>
        <p:txBody>
          <a:bodyPr>
            <a:normAutofit/>
          </a:bodyPr>
          <a:lstStyle/>
          <a:p>
            <a:pPr>
              <a:spcAft>
                <a:spcPts val="600"/>
              </a:spcAft>
            </a:pPr>
            <a:r>
              <a:rPr lang="en-US" sz="1000" dirty="0">
                <a:solidFill>
                  <a:schemeClr val="bg1"/>
                </a:solidFill>
              </a:rPr>
              <a:t>Dr. Wajd Althakfi</a:t>
            </a:r>
          </a:p>
        </p:txBody>
      </p:sp>
      <p:sp>
        <p:nvSpPr>
          <p:cNvPr id="7" name="Slide Number Placeholder 6">
            <a:extLst>
              <a:ext uri="{FF2B5EF4-FFF2-40B4-BE49-F238E27FC236}">
                <a16:creationId xmlns:a16="http://schemas.microsoft.com/office/drawing/2014/main" id="{106A788A-26D3-FE4F-8AB9-18210A316D72}"/>
              </a:ext>
            </a:extLst>
          </p:cNvPr>
          <p:cNvSpPr>
            <a:spLocks noGrp="1"/>
          </p:cNvSpPr>
          <p:nvPr>
            <p:ph type="sldNum" sz="quarter" idx="12"/>
          </p:nvPr>
        </p:nvSpPr>
        <p:spPr>
          <a:xfrm>
            <a:off x="6457950" y="6159710"/>
            <a:ext cx="2057400" cy="365125"/>
          </a:xfrm>
        </p:spPr>
        <p:txBody>
          <a:bodyPr>
            <a:normAutofit/>
          </a:bodyPr>
          <a:lstStyle/>
          <a:p>
            <a:pPr>
              <a:spcAft>
                <a:spcPts val="600"/>
              </a:spcAft>
            </a:pPr>
            <a:fld id="{1AEBD49D-256D-49CD-932D-340D3D5ECF92}" type="slidenum">
              <a:rPr lang="en-US" sz="1000">
                <a:solidFill>
                  <a:schemeClr val="bg1"/>
                </a:solidFill>
              </a:rPr>
              <a:pPr>
                <a:spcAft>
                  <a:spcPts val="600"/>
                </a:spcAft>
              </a:pPr>
              <a:t>56</a:t>
            </a:fld>
            <a:endParaRPr lang="en-US" sz="1000" dirty="0">
              <a:solidFill>
                <a:schemeClr val="bg1"/>
              </a:solidFill>
            </a:endParaRPr>
          </a:p>
        </p:txBody>
      </p:sp>
    </p:spTree>
    <p:extLst>
      <p:ext uri="{BB962C8B-B14F-4D97-AF65-F5344CB8AC3E}">
        <p14:creationId xmlns:p14="http://schemas.microsoft.com/office/powerpoint/2010/main" val="23932669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5517232"/>
            <a:ext cx="7315200" cy="1015663"/>
          </a:xfrm>
          <a:prstGeom prst="rect">
            <a:avLst/>
          </a:prstGeom>
        </p:spPr>
        <p:txBody>
          <a:bodyPr wrap="square">
            <a:spAutoFit/>
          </a:bodyPr>
          <a:lstStyle/>
          <a:p>
            <a:pPr algn="ctr"/>
            <a:r>
              <a:rPr lang="en-US" sz="2000" b="1" i="1" dirty="0"/>
              <a:t>Calcium deposition is secondary to fat necrosis and dystrophic calcification . Possible causes of chronic pancreatitis are gall stones , alcoholism, tropical , hereditary and idiopathic .</a:t>
            </a:r>
          </a:p>
        </p:txBody>
      </p:sp>
      <p:pic>
        <p:nvPicPr>
          <p:cNvPr id="15361" name="Picture 1"/>
          <p:cNvPicPr>
            <a:picLocks noChangeAspect="1" noChangeArrowheads="1"/>
          </p:cNvPicPr>
          <p:nvPr/>
        </p:nvPicPr>
        <p:blipFill>
          <a:blip r:embed="rId3" cstate="print"/>
          <a:srcRect/>
          <a:stretch>
            <a:fillRect/>
          </a:stretch>
        </p:blipFill>
        <p:spPr bwMode="auto">
          <a:xfrm>
            <a:off x="899592" y="980729"/>
            <a:ext cx="7128792" cy="4464496"/>
          </a:xfrm>
          <a:prstGeom prst="rect">
            <a:avLst/>
          </a:prstGeom>
          <a:noFill/>
          <a:ln w="9525">
            <a:solidFill>
              <a:schemeClr val="tx2">
                <a:lumMod val="75000"/>
              </a:schemeClr>
            </a:solidFill>
            <a:miter lim="800000"/>
            <a:headEnd/>
            <a:tailEnd/>
          </a:ln>
        </p:spPr>
      </p:pic>
      <p:sp>
        <p:nvSpPr>
          <p:cNvPr id="5" name="Rounded Rectangle 4"/>
          <p:cNvSpPr/>
          <p:nvPr/>
        </p:nvSpPr>
        <p:spPr>
          <a:xfrm>
            <a:off x="1187624" y="188640"/>
            <a:ext cx="6696744" cy="57606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latin typeface="+mj-lt"/>
              </a:rPr>
              <a:t>CHRONIC  PANCREATITIS – GROSS</a:t>
            </a:r>
          </a:p>
        </p:txBody>
      </p:sp>
      <p:sp>
        <p:nvSpPr>
          <p:cNvPr id="2" name="Date Placeholder 1">
            <a:extLst>
              <a:ext uri="{FF2B5EF4-FFF2-40B4-BE49-F238E27FC236}">
                <a16:creationId xmlns:a16="http://schemas.microsoft.com/office/drawing/2014/main" id="{51B0092B-9F29-E14F-AB89-36C7ED6D8FA8}"/>
              </a:ext>
            </a:extLst>
          </p:cNvPr>
          <p:cNvSpPr>
            <a:spLocks noGrp="1"/>
          </p:cNvSpPr>
          <p:nvPr>
            <p:ph type="dt" sz="half" idx="10"/>
          </p:nvPr>
        </p:nvSpPr>
        <p:spPr/>
        <p:txBody>
          <a:bodyPr/>
          <a:lstStyle/>
          <a:p>
            <a:r>
              <a:rPr lang="en-CA" dirty="0"/>
              <a:t>26-01-2021</a:t>
            </a:r>
            <a:endParaRPr lang="en-US" dirty="0"/>
          </a:p>
        </p:txBody>
      </p:sp>
      <p:sp>
        <p:nvSpPr>
          <p:cNvPr id="4" name="Footer Placeholder 3">
            <a:extLst>
              <a:ext uri="{FF2B5EF4-FFF2-40B4-BE49-F238E27FC236}">
                <a16:creationId xmlns:a16="http://schemas.microsoft.com/office/drawing/2014/main" id="{A22763F2-5EA4-6D44-B8CA-32B9915F42E0}"/>
              </a:ext>
            </a:extLst>
          </p:cNvPr>
          <p:cNvSpPr>
            <a:spLocks noGrp="1"/>
          </p:cNvSpPr>
          <p:nvPr>
            <p:ph type="ftr" sz="quarter" idx="11"/>
          </p:nvPr>
        </p:nvSpPr>
        <p:spPr/>
        <p:txBody>
          <a:bodyPr/>
          <a:lstStyle/>
          <a:p>
            <a:r>
              <a:rPr lang="en-US" dirty="0"/>
              <a:t>Dr. Wajd Althakfi</a:t>
            </a:r>
          </a:p>
        </p:txBody>
      </p:sp>
      <p:sp>
        <p:nvSpPr>
          <p:cNvPr id="8" name="Slide Number Placeholder 7">
            <a:extLst>
              <a:ext uri="{FF2B5EF4-FFF2-40B4-BE49-F238E27FC236}">
                <a16:creationId xmlns:a16="http://schemas.microsoft.com/office/drawing/2014/main" id="{86375A82-7B8A-8D4B-B4D6-B0D185A223DE}"/>
              </a:ext>
            </a:extLst>
          </p:cNvPr>
          <p:cNvSpPr>
            <a:spLocks noGrp="1"/>
          </p:cNvSpPr>
          <p:nvPr>
            <p:ph type="sldNum" sz="quarter" idx="12"/>
          </p:nvPr>
        </p:nvSpPr>
        <p:spPr/>
        <p:txBody>
          <a:bodyPr/>
          <a:lstStyle/>
          <a:p>
            <a:fld id="{1AEBD49D-256D-49CD-932D-340D3D5ECF92}" type="slidenum">
              <a:rPr lang="en-US" smtClean="0"/>
              <a:pPr/>
              <a:t>57</a:t>
            </a:fld>
            <a:endParaRPr lang="en-US" dirty="0"/>
          </a:p>
        </p:txBody>
      </p:sp>
    </p:spTree>
    <p:extLst>
      <p:ext uri="{BB962C8B-B14F-4D97-AF65-F5344CB8AC3E}">
        <p14:creationId xmlns:p14="http://schemas.microsoft.com/office/powerpoint/2010/main" val="12054454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3" cstate="print"/>
          <a:srcRect/>
          <a:stretch>
            <a:fillRect/>
          </a:stretch>
        </p:blipFill>
        <p:spPr bwMode="auto">
          <a:xfrm>
            <a:off x="1187624" y="908720"/>
            <a:ext cx="6696744" cy="4608512"/>
          </a:xfrm>
          <a:prstGeom prst="rect">
            <a:avLst/>
          </a:prstGeom>
          <a:noFill/>
          <a:ln w="9525">
            <a:solidFill>
              <a:schemeClr val="tx2">
                <a:lumMod val="75000"/>
              </a:schemeClr>
            </a:solidFill>
            <a:miter lim="800000"/>
            <a:headEnd/>
            <a:tailEnd/>
          </a:ln>
        </p:spPr>
      </p:pic>
      <p:sp>
        <p:nvSpPr>
          <p:cNvPr id="3" name="Rounded Rectangle 2"/>
          <p:cNvSpPr/>
          <p:nvPr/>
        </p:nvSpPr>
        <p:spPr>
          <a:xfrm>
            <a:off x="1187624" y="188640"/>
            <a:ext cx="6696744" cy="576064"/>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latin typeface="+mj-lt"/>
              </a:rPr>
              <a:t>CHRONIC  PANCREATITIS – LPF</a:t>
            </a:r>
          </a:p>
        </p:txBody>
      </p:sp>
      <p:sp>
        <p:nvSpPr>
          <p:cNvPr id="4" name="Rectangle 3"/>
          <p:cNvSpPr/>
          <p:nvPr/>
        </p:nvSpPr>
        <p:spPr>
          <a:xfrm>
            <a:off x="1187624" y="5807005"/>
            <a:ext cx="6624736" cy="707886"/>
          </a:xfrm>
          <a:prstGeom prst="rect">
            <a:avLst/>
          </a:prstGeom>
        </p:spPr>
        <p:txBody>
          <a:bodyPr wrap="square">
            <a:spAutoFit/>
          </a:bodyPr>
          <a:lstStyle/>
          <a:p>
            <a:pPr algn="ctr"/>
            <a:r>
              <a:rPr lang="en-US" sz="2000" b="1" i="1" dirty="0"/>
              <a:t>Unfortunately, dense fibrosis is a feature BOTH of chronic pancreatitis as well as adenocarcinoma.</a:t>
            </a:r>
          </a:p>
        </p:txBody>
      </p:sp>
      <p:sp>
        <p:nvSpPr>
          <p:cNvPr id="2" name="Date Placeholder 1">
            <a:extLst>
              <a:ext uri="{FF2B5EF4-FFF2-40B4-BE49-F238E27FC236}">
                <a16:creationId xmlns:a16="http://schemas.microsoft.com/office/drawing/2014/main" id="{26D1CE2A-BF56-1546-9CFC-D6680AE0D2FD}"/>
              </a:ext>
            </a:extLst>
          </p:cNvPr>
          <p:cNvSpPr>
            <a:spLocks noGrp="1"/>
          </p:cNvSpPr>
          <p:nvPr>
            <p:ph type="dt" sz="half" idx="10"/>
          </p:nvPr>
        </p:nvSpPr>
        <p:spPr/>
        <p:txBody>
          <a:bodyPr/>
          <a:lstStyle/>
          <a:p>
            <a:r>
              <a:rPr lang="en-CA" dirty="0"/>
              <a:t>26-01-2021</a:t>
            </a:r>
            <a:endParaRPr lang="en-US" dirty="0"/>
          </a:p>
        </p:txBody>
      </p:sp>
      <p:sp>
        <p:nvSpPr>
          <p:cNvPr id="7" name="Footer Placeholder 6">
            <a:extLst>
              <a:ext uri="{FF2B5EF4-FFF2-40B4-BE49-F238E27FC236}">
                <a16:creationId xmlns:a16="http://schemas.microsoft.com/office/drawing/2014/main" id="{3F437752-2A01-824B-A2E5-7529A264C6D8}"/>
              </a:ext>
            </a:extLst>
          </p:cNvPr>
          <p:cNvSpPr>
            <a:spLocks noGrp="1"/>
          </p:cNvSpPr>
          <p:nvPr>
            <p:ph type="ftr" sz="quarter" idx="11"/>
          </p:nvPr>
        </p:nvSpPr>
        <p:spPr/>
        <p:txBody>
          <a:bodyPr/>
          <a:lstStyle/>
          <a:p>
            <a:r>
              <a:rPr lang="en-US" dirty="0"/>
              <a:t>Dr. Wajd Althakfi</a:t>
            </a:r>
          </a:p>
        </p:txBody>
      </p:sp>
      <p:sp>
        <p:nvSpPr>
          <p:cNvPr id="8" name="Slide Number Placeholder 7">
            <a:extLst>
              <a:ext uri="{FF2B5EF4-FFF2-40B4-BE49-F238E27FC236}">
                <a16:creationId xmlns:a16="http://schemas.microsoft.com/office/drawing/2014/main" id="{F1DDB831-F9C1-EF44-9DE3-D3187DBB8103}"/>
              </a:ext>
            </a:extLst>
          </p:cNvPr>
          <p:cNvSpPr>
            <a:spLocks noGrp="1"/>
          </p:cNvSpPr>
          <p:nvPr>
            <p:ph type="sldNum" sz="quarter" idx="12"/>
          </p:nvPr>
        </p:nvSpPr>
        <p:spPr/>
        <p:txBody>
          <a:bodyPr/>
          <a:lstStyle/>
          <a:p>
            <a:fld id="{1AEBD49D-256D-49CD-932D-340D3D5ECF92}" type="slidenum">
              <a:rPr lang="en-US" smtClean="0"/>
              <a:pPr/>
              <a:t>58</a:t>
            </a:fld>
            <a:endParaRPr lang="en-US" dirty="0"/>
          </a:p>
        </p:txBody>
      </p:sp>
    </p:spTree>
    <p:extLst>
      <p:ext uri="{BB962C8B-B14F-4D97-AF65-F5344CB8AC3E}">
        <p14:creationId xmlns:p14="http://schemas.microsoft.com/office/powerpoint/2010/main" val="18249165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6" descr="63"/>
          <p:cNvPicPr>
            <a:picLocks noGrp="1" noChangeAspect="1" noChangeArrowheads="1"/>
          </p:cNvPicPr>
          <p:nvPr>
            <p:ph idx="1"/>
          </p:nvPr>
        </p:nvPicPr>
        <p:blipFill>
          <a:blip r:embed="rId3" cstate="print">
            <a:lum contrast="20000"/>
          </a:blip>
          <a:srcRect/>
          <a:stretch>
            <a:fillRect/>
          </a:stretch>
        </p:blipFill>
        <p:spPr>
          <a:xfrm>
            <a:off x="827584" y="908720"/>
            <a:ext cx="7291536" cy="4320480"/>
          </a:xfrm>
          <a:noFill/>
          <a:ln>
            <a:solidFill>
              <a:schemeClr val="tx2">
                <a:lumMod val="75000"/>
              </a:schemeClr>
            </a:solidFill>
          </a:ln>
        </p:spPr>
      </p:pic>
      <p:sp>
        <p:nvSpPr>
          <p:cNvPr id="5" name="Rectangle 4"/>
          <p:cNvSpPr/>
          <p:nvPr/>
        </p:nvSpPr>
        <p:spPr>
          <a:xfrm>
            <a:off x="827584" y="5397023"/>
            <a:ext cx="7272808" cy="1323439"/>
          </a:xfrm>
          <a:prstGeom prst="rect">
            <a:avLst/>
          </a:prstGeom>
        </p:spPr>
        <p:txBody>
          <a:bodyPr wrap="square">
            <a:spAutoFit/>
          </a:bodyPr>
          <a:lstStyle/>
          <a:p>
            <a:pPr algn="ctr"/>
            <a:r>
              <a:rPr lang="en-US" sz="2000" b="1" i="1" dirty="0"/>
              <a:t>Chronic Pancreatitis: parenchymal fibrosis, chronic inflammatory infiltrate and reduced number and size of acini with variable dilatation of pancreatic ducts and relative sparing of islets of Langerhans ( arrow )</a:t>
            </a:r>
          </a:p>
        </p:txBody>
      </p:sp>
      <p:sp>
        <p:nvSpPr>
          <p:cNvPr id="6" name="Rounded Rectangle 5"/>
          <p:cNvSpPr/>
          <p:nvPr/>
        </p:nvSpPr>
        <p:spPr>
          <a:xfrm>
            <a:off x="1187624" y="188640"/>
            <a:ext cx="6696744" cy="504056"/>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latin typeface="+mj-lt"/>
              </a:rPr>
              <a:t>CHRONIC  PANCREATITIS – LPF</a:t>
            </a:r>
          </a:p>
        </p:txBody>
      </p:sp>
      <p:sp>
        <p:nvSpPr>
          <p:cNvPr id="2" name="Date Placeholder 1">
            <a:extLst>
              <a:ext uri="{FF2B5EF4-FFF2-40B4-BE49-F238E27FC236}">
                <a16:creationId xmlns:a16="http://schemas.microsoft.com/office/drawing/2014/main" id="{7978A0D9-B1C4-C442-87B3-7D9D16613929}"/>
              </a:ext>
            </a:extLst>
          </p:cNvPr>
          <p:cNvSpPr>
            <a:spLocks noGrp="1"/>
          </p:cNvSpPr>
          <p:nvPr>
            <p:ph type="dt" sz="half" idx="10"/>
          </p:nvPr>
        </p:nvSpPr>
        <p:spPr/>
        <p:txBody>
          <a:bodyPr/>
          <a:lstStyle/>
          <a:p>
            <a:r>
              <a:rPr lang="en-CA" dirty="0"/>
              <a:t>26-01-2021</a:t>
            </a:r>
            <a:endParaRPr lang="en-US" dirty="0"/>
          </a:p>
        </p:txBody>
      </p:sp>
      <p:sp>
        <p:nvSpPr>
          <p:cNvPr id="4" name="Slide Number Placeholder 3">
            <a:extLst>
              <a:ext uri="{FF2B5EF4-FFF2-40B4-BE49-F238E27FC236}">
                <a16:creationId xmlns:a16="http://schemas.microsoft.com/office/drawing/2014/main" id="{0BC56EE2-6F54-C44E-94D0-A8CC19FC9014}"/>
              </a:ext>
            </a:extLst>
          </p:cNvPr>
          <p:cNvSpPr>
            <a:spLocks noGrp="1"/>
          </p:cNvSpPr>
          <p:nvPr>
            <p:ph type="sldNum" sz="quarter" idx="12"/>
          </p:nvPr>
        </p:nvSpPr>
        <p:spPr/>
        <p:txBody>
          <a:bodyPr/>
          <a:lstStyle/>
          <a:p>
            <a:fld id="{1AEBD49D-256D-49CD-932D-340D3D5ECF92}" type="slidenum">
              <a:rPr lang="en-US" smtClean="0"/>
              <a:pPr/>
              <a:t>59</a:t>
            </a:fld>
            <a:endParaRPr lang="en-US" dirty="0"/>
          </a:p>
        </p:txBody>
      </p:sp>
    </p:spTree>
    <p:extLst>
      <p:ext uri="{BB962C8B-B14F-4D97-AF65-F5344CB8AC3E}">
        <p14:creationId xmlns:p14="http://schemas.microsoft.com/office/powerpoint/2010/main" val="1904129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Liver2"/>
          <p:cNvPicPr>
            <a:picLocks noChangeAspect="1" noChangeArrowheads="1"/>
          </p:cNvPicPr>
          <p:nvPr/>
        </p:nvPicPr>
        <p:blipFill>
          <a:blip r:embed="rId3" cstate="print"/>
          <a:srcRect/>
          <a:stretch>
            <a:fillRect/>
          </a:stretch>
        </p:blipFill>
        <p:spPr bwMode="auto">
          <a:xfrm>
            <a:off x="827584" y="908719"/>
            <a:ext cx="7200800" cy="5040561"/>
          </a:xfrm>
          <a:prstGeom prst="rect">
            <a:avLst/>
          </a:prstGeom>
          <a:noFill/>
          <a:ln w="9525">
            <a:solidFill>
              <a:schemeClr val="tx1"/>
            </a:solidFill>
            <a:miter lim="800000"/>
            <a:headEnd/>
            <a:tailEnd/>
          </a:ln>
        </p:spPr>
      </p:pic>
      <p:sp>
        <p:nvSpPr>
          <p:cNvPr id="5" name="Rectangle 4"/>
          <p:cNvSpPr/>
          <p:nvPr/>
        </p:nvSpPr>
        <p:spPr>
          <a:xfrm>
            <a:off x="899592" y="5949280"/>
            <a:ext cx="7056784" cy="646331"/>
          </a:xfrm>
          <a:prstGeom prst="rect">
            <a:avLst/>
          </a:prstGeom>
        </p:spPr>
        <p:txBody>
          <a:bodyPr wrap="square">
            <a:spAutoFit/>
          </a:bodyPr>
          <a:lstStyle/>
          <a:p>
            <a:pPr algn="ctr"/>
            <a:r>
              <a:rPr lang="en-US" b="1" i="1" dirty="0"/>
              <a:t>The classical view of liver tissue from a liver biopsy, H&amp;E stained</a:t>
            </a:r>
          </a:p>
        </p:txBody>
      </p:sp>
      <p:sp>
        <p:nvSpPr>
          <p:cNvPr id="6" name="Rounded Rectangle 5"/>
          <p:cNvSpPr/>
          <p:nvPr/>
        </p:nvSpPr>
        <p:spPr>
          <a:xfrm>
            <a:off x="1676400" y="276852"/>
            <a:ext cx="5544616" cy="504056"/>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latin typeface="+mj-lt"/>
              </a:rPr>
              <a:t>Normal Liver Histology - Gross</a:t>
            </a:r>
          </a:p>
        </p:txBody>
      </p:sp>
      <p:sp>
        <p:nvSpPr>
          <p:cNvPr id="2" name="Date Placeholder 1">
            <a:extLst>
              <a:ext uri="{FF2B5EF4-FFF2-40B4-BE49-F238E27FC236}">
                <a16:creationId xmlns:a16="http://schemas.microsoft.com/office/drawing/2014/main" id="{5F7498C4-0BB1-5D4B-B6D4-A08E88F88B9E}"/>
              </a:ext>
            </a:extLst>
          </p:cNvPr>
          <p:cNvSpPr>
            <a:spLocks noGrp="1"/>
          </p:cNvSpPr>
          <p:nvPr>
            <p:ph type="dt" sz="half" idx="10"/>
          </p:nvPr>
        </p:nvSpPr>
        <p:spPr/>
        <p:txBody>
          <a:bodyPr/>
          <a:lstStyle/>
          <a:p>
            <a:r>
              <a:rPr lang="en-CA" dirty="0"/>
              <a:t>26-01-2021</a:t>
            </a:r>
            <a:endParaRPr lang="en-US" dirty="0"/>
          </a:p>
        </p:txBody>
      </p:sp>
      <p:sp>
        <p:nvSpPr>
          <p:cNvPr id="3" name="Footer Placeholder 2">
            <a:extLst>
              <a:ext uri="{FF2B5EF4-FFF2-40B4-BE49-F238E27FC236}">
                <a16:creationId xmlns:a16="http://schemas.microsoft.com/office/drawing/2014/main" id="{892EB024-C947-B247-A7BD-4EC4E0107CE4}"/>
              </a:ext>
            </a:extLst>
          </p:cNvPr>
          <p:cNvSpPr>
            <a:spLocks noGrp="1"/>
          </p:cNvSpPr>
          <p:nvPr>
            <p:ph type="ftr" sz="quarter" idx="11"/>
          </p:nvPr>
        </p:nvSpPr>
        <p:spPr/>
        <p:txBody>
          <a:bodyPr/>
          <a:lstStyle/>
          <a:p>
            <a:r>
              <a:rPr lang="en-US" dirty="0"/>
              <a:t>Dr. Wajd Althakfi</a:t>
            </a:r>
          </a:p>
        </p:txBody>
      </p:sp>
      <p:sp>
        <p:nvSpPr>
          <p:cNvPr id="4" name="Slide Number Placeholder 3">
            <a:extLst>
              <a:ext uri="{FF2B5EF4-FFF2-40B4-BE49-F238E27FC236}">
                <a16:creationId xmlns:a16="http://schemas.microsoft.com/office/drawing/2014/main" id="{82CDFA09-2A0B-754F-A292-23C5C065A5DB}"/>
              </a:ext>
            </a:extLst>
          </p:cNvPr>
          <p:cNvSpPr>
            <a:spLocks noGrp="1"/>
          </p:cNvSpPr>
          <p:nvPr>
            <p:ph type="sldNum" sz="quarter" idx="12"/>
          </p:nvPr>
        </p:nvSpPr>
        <p:spPr/>
        <p:txBody>
          <a:bodyPr/>
          <a:lstStyle/>
          <a:p>
            <a:fld id="{1AEBD49D-256D-49CD-932D-340D3D5ECF92}" type="slidenum">
              <a:rPr lang="en-US" smtClean="0"/>
              <a:pPr/>
              <a:t>6</a:t>
            </a:fld>
            <a:endParaRPr lang="en-US" dirty="0"/>
          </a:p>
        </p:txBody>
      </p:sp>
    </p:spTree>
    <p:extLst>
      <p:ext uri="{BB962C8B-B14F-4D97-AF65-F5344CB8AC3E}">
        <p14:creationId xmlns:p14="http://schemas.microsoft.com/office/powerpoint/2010/main" val="38966908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911DBBF1-3229-4BD9-B3D1-B4CA571E74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843625"/>
            <a:ext cx="9141618"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5BC87C3E-1040-4EE4-9BDB-9537F7A1B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968282"/>
            <a:ext cx="9141618" cy="4946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596503" y="1566473"/>
            <a:ext cx="7950994" cy="2166723"/>
          </a:xfrm>
        </p:spPr>
        <p:txBody>
          <a:bodyPr>
            <a:normAutofit/>
          </a:bodyPr>
          <a:lstStyle/>
          <a:p>
            <a:r>
              <a:rPr lang="en-US" sz="5700" b="1" i="1" dirty="0">
                <a:solidFill>
                  <a:srgbClr val="C00000"/>
                </a:solidFill>
                <a:effectLst>
                  <a:outerShdw blurRad="38100" dist="38100" dir="2700000" algn="tl">
                    <a:srgbClr val="000000">
                      <a:alpha val="43137"/>
                    </a:srgbClr>
                  </a:outerShdw>
                </a:effectLst>
              </a:rPr>
              <a:t>Pancreatic adenocarcinoma</a:t>
            </a:r>
          </a:p>
        </p:txBody>
      </p:sp>
      <p:cxnSp>
        <p:nvCxnSpPr>
          <p:cNvPr id="18" name="Straight Connector 17">
            <a:extLst>
              <a:ext uri="{FF2B5EF4-FFF2-40B4-BE49-F238E27FC236}">
                <a16:creationId xmlns:a16="http://schemas.microsoft.com/office/drawing/2014/main" id="{42CDBECE-872A-4C73-9DC1-BB4E805E2C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3894594"/>
            <a:ext cx="2057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5CD5A0B-CDD7-427C-AA42-2EECFDFA18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028863"/>
            <a:ext cx="9141618"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B246714D-4B89-FF4D-990A-812ECF15DDB5}"/>
              </a:ext>
            </a:extLst>
          </p:cNvPr>
          <p:cNvSpPr>
            <a:spLocks noGrp="1"/>
          </p:cNvSpPr>
          <p:nvPr>
            <p:ph type="dt" sz="half" idx="10"/>
          </p:nvPr>
        </p:nvSpPr>
        <p:spPr>
          <a:xfrm>
            <a:off x="628650" y="6159710"/>
            <a:ext cx="2057400" cy="365125"/>
          </a:xfrm>
        </p:spPr>
        <p:txBody>
          <a:bodyPr>
            <a:normAutofit/>
          </a:bodyPr>
          <a:lstStyle/>
          <a:p>
            <a:pPr>
              <a:spcAft>
                <a:spcPts val="600"/>
              </a:spcAft>
            </a:pPr>
            <a:r>
              <a:rPr lang="en-CA" sz="1000" dirty="0">
                <a:solidFill>
                  <a:schemeClr val="bg1"/>
                </a:solidFill>
              </a:rPr>
              <a:t>26-01-2021</a:t>
            </a:r>
            <a:endParaRPr lang="en-US" sz="1000" dirty="0">
              <a:solidFill>
                <a:schemeClr val="bg1"/>
              </a:solidFill>
            </a:endParaRPr>
          </a:p>
        </p:txBody>
      </p:sp>
      <p:sp>
        <p:nvSpPr>
          <p:cNvPr id="6" name="Footer Placeholder 5">
            <a:extLst>
              <a:ext uri="{FF2B5EF4-FFF2-40B4-BE49-F238E27FC236}">
                <a16:creationId xmlns:a16="http://schemas.microsoft.com/office/drawing/2014/main" id="{E3938424-32C1-BC42-8142-816342CBC59B}"/>
              </a:ext>
            </a:extLst>
          </p:cNvPr>
          <p:cNvSpPr>
            <a:spLocks noGrp="1"/>
          </p:cNvSpPr>
          <p:nvPr>
            <p:ph type="ftr" sz="quarter" idx="11"/>
          </p:nvPr>
        </p:nvSpPr>
        <p:spPr>
          <a:xfrm>
            <a:off x="3028950" y="6159710"/>
            <a:ext cx="3086100" cy="365125"/>
          </a:xfrm>
        </p:spPr>
        <p:txBody>
          <a:bodyPr>
            <a:normAutofit/>
          </a:bodyPr>
          <a:lstStyle/>
          <a:p>
            <a:pPr>
              <a:spcAft>
                <a:spcPts val="600"/>
              </a:spcAft>
            </a:pPr>
            <a:r>
              <a:rPr lang="en-US" sz="1000" dirty="0">
                <a:solidFill>
                  <a:schemeClr val="bg1"/>
                </a:solidFill>
              </a:rPr>
              <a:t>Dr. Wajd Althakfi</a:t>
            </a:r>
          </a:p>
        </p:txBody>
      </p:sp>
      <p:sp>
        <p:nvSpPr>
          <p:cNvPr id="7" name="Slide Number Placeholder 6">
            <a:extLst>
              <a:ext uri="{FF2B5EF4-FFF2-40B4-BE49-F238E27FC236}">
                <a16:creationId xmlns:a16="http://schemas.microsoft.com/office/drawing/2014/main" id="{7B1E7D5D-A478-614E-8B5B-92A5A3576035}"/>
              </a:ext>
            </a:extLst>
          </p:cNvPr>
          <p:cNvSpPr>
            <a:spLocks noGrp="1"/>
          </p:cNvSpPr>
          <p:nvPr>
            <p:ph type="sldNum" sz="quarter" idx="12"/>
          </p:nvPr>
        </p:nvSpPr>
        <p:spPr>
          <a:xfrm>
            <a:off x="6457950" y="6159710"/>
            <a:ext cx="2057400" cy="365125"/>
          </a:xfrm>
        </p:spPr>
        <p:txBody>
          <a:bodyPr>
            <a:normAutofit/>
          </a:bodyPr>
          <a:lstStyle/>
          <a:p>
            <a:pPr>
              <a:spcAft>
                <a:spcPts val="600"/>
              </a:spcAft>
            </a:pPr>
            <a:fld id="{1AEBD49D-256D-49CD-932D-340D3D5ECF92}" type="slidenum">
              <a:rPr lang="en-US" sz="1000">
                <a:solidFill>
                  <a:schemeClr val="bg1"/>
                </a:solidFill>
              </a:rPr>
              <a:pPr>
                <a:spcAft>
                  <a:spcPts val="600"/>
                </a:spcAft>
              </a:pPr>
              <a:t>60</a:t>
            </a:fld>
            <a:endParaRPr lang="en-US" sz="1000" dirty="0">
              <a:solidFill>
                <a:schemeClr val="bg1"/>
              </a:solidFill>
            </a:endParaRPr>
          </a:p>
        </p:txBody>
      </p:sp>
    </p:spTree>
    <p:extLst>
      <p:ext uri="{BB962C8B-B14F-4D97-AF65-F5344CB8AC3E}">
        <p14:creationId xmlns:p14="http://schemas.microsoft.com/office/powerpoint/2010/main" val="23199931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pathologyoutlines.com/caseofweek/case154image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07818" y="914400"/>
            <a:ext cx="4747288" cy="38862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066800" y="188640"/>
            <a:ext cx="6934200" cy="576064"/>
          </a:xfrm>
          <a:prstGeom prst="round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latin typeface="+mj-lt"/>
              </a:rPr>
              <a:t>PANCREATIC ADENOCARCINOMA – Gross</a:t>
            </a:r>
          </a:p>
        </p:txBody>
      </p:sp>
      <p:sp>
        <p:nvSpPr>
          <p:cNvPr id="6" name="Rectangle 5"/>
          <p:cNvSpPr/>
          <p:nvPr/>
        </p:nvSpPr>
        <p:spPr>
          <a:xfrm>
            <a:off x="2895600" y="4866382"/>
            <a:ext cx="5857891" cy="1077218"/>
          </a:xfrm>
          <a:prstGeom prst="rect">
            <a:avLst/>
          </a:prstGeom>
        </p:spPr>
        <p:txBody>
          <a:bodyPr wrap="square">
            <a:spAutoFit/>
          </a:bodyPr>
          <a:lstStyle/>
          <a:p>
            <a:pPr algn="ctr"/>
            <a:r>
              <a:rPr lang="en-US" sz="1600" b="1" i="1" dirty="0"/>
              <a:t>  Horizontal section of pancreas showing a well circumscribed tumor nodule at the </a:t>
            </a:r>
            <a:r>
              <a:rPr lang="en-US" sz="1600" b="1" i="1" u="sng" dirty="0"/>
              <a:t>head of pancreas</a:t>
            </a:r>
            <a:r>
              <a:rPr lang="en-US" sz="1600" b="1" i="1" dirty="0"/>
              <a:t>. Note the presence of a dilated main pancreatic duct. Part of the duodenum is seen on the left and the spleen on the right side.</a:t>
            </a:r>
          </a:p>
        </p:txBody>
      </p:sp>
      <p:sp>
        <p:nvSpPr>
          <p:cNvPr id="3" name="Rectangle 2"/>
          <p:cNvSpPr/>
          <p:nvPr/>
        </p:nvSpPr>
        <p:spPr>
          <a:xfrm>
            <a:off x="628650" y="1647823"/>
            <a:ext cx="2133600" cy="1815882"/>
          </a:xfrm>
          <a:prstGeom prst="rect">
            <a:avLst/>
          </a:prstGeom>
        </p:spPr>
        <p:txBody>
          <a:bodyPr wrap="square">
            <a:spAutoFit/>
          </a:bodyPr>
          <a:lstStyle/>
          <a:p>
            <a:r>
              <a:rPr lang="en-US" sz="1400" b="1" dirty="0"/>
              <a:t>predispose to PANCREATIC ADENOCARCINOMA: </a:t>
            </a:r>
          </a:p>
          <a:p>
            <a:pPr marL="171450" indent="-171450">
              <a:buFont typeface="Arial" panose="020B0604020202020204" pitchFamily="34" charset="0"/>
              <a:buChar char="•"/>
            </a:pPr>
            <a:r>
              <a:rPr lang="en-US" sz="1400" dirty="0"/>
              <a:t>Chronic pancreatitis</a:t>
            </a:r>
          </a:p>
          <a:p>
            <a:pPr marL="171450" indent="-171450">
              <a:buFont typeface="Arial" panose="020B0604020202020204" pitchFamily="34" charset="0"/>
              <a:buChar char="•"/>
            </a:pPr>
            <a:r>
              <a:rPr lang="en-US" sz="1400" dirty="0"/>
              <a:t>Diabetic mellitus</a:t>
            </a:r>
          </a:p>
          <a:p>
            <a:pPr marL="171450" indent="-171450">
              <a:buFont typeface="Arial" panose="020B0604020202020204" pitchFamily="34" charset="0"/>
              <a:buChar char="•"/>
            </a:pPr>
            <a:r>
              <a:rPr lang="en-US" sz="1400" dirty="0"/>
              <a:t>Smoking</a:t>
            </a:r>
          </a:p>
          <a:p>
            <a:pPr marL="171450" indent="-171450">
              <a:buFont typeface="Arial" panose="020B0604020202020204" pitchFamily="34" charset="0"/>
              <a:buChar char="•"/>
            </a:pPr>
            <a:r>
              <a:rPr lang="en-US" sz="1400" dirty="0"/>
              <a:t>Germline mutation in BRCA2.</a:t>
            </a:r>
          </a:p>
        </p:txBody>
      </p:sp>
      <p:sp>
        <p:nvSpPr>
          <p:cNvPr id="2" name="Rectangle 1">
            <a:extLst>
              <a:ext uri="{FF2B5EF4-FFF2-40B4-BE49-F238E27FC236}">
                <a16:creationId xmlns:a16="http://schemas.microsoft.com/office/drawing/2014/main" id="{0CFA70B5-4F9D-4314-B2A2-22128F503C62}"/>
              </a:ext>
            </a:extLst>
          </p:cNvPr>
          <p:cNvSpPr/>
          <p:nvPr/>
        </p:nvSpPr>
        <p:spPr>
          <a:xfrm>
            <a:off x="122144" y="3621980"/>
            <a:ext cx="3485674" cy="1200329"/>
          </a:xfrm>
          <a:prstGeom prst="rect">
            <a:avLst/>
          </a:prstGeom>
        </p:spPr>
        <p:txBody>
          <a:bodyPr wrap="square">
            <a:spAutoFit/>
          </a:bodyPr>
          <a:lstStyle/>
          <a:p>
            <a:r>
              <a:rPr lang="en-US" sz="1200" b="1" dirty="0">
                <a:latin typeface="Arial" panose="020B0604020202020204" pitchFamily="34" charset="0"/>
                <a:cs typeface="Arial" panose="020B0604020202020204" pitchFamily="34" charset="0"/>
              </a:rPr>
              <a:t>The recent sequencing of the pancreatic cancer genome</a:t>
            </a:r>
          </a:p>
          <a:p>
            <a:r>
              <a:rPr lang="en-US" sz="1200" b="1" dirty="0">
                <a:latin typeface="Arial" panose="020B0604020202020204" pitchFamily="34" charset="0"/>
                <a:cs typeface="Arial" panose="020B0604020202020204" pitchFamily="34" charset="0"/>
              </a:rPr>
              <a:t>has confirmed that four genes are most affected. by somatic mutations in this neoplasm: </a:t>
            </a:r>
            <a:r>
              <a:rPr lang="en-US" sz="1200" b="1" i="1" dirty="0">
                <a:solidFill>
                  <a:srgbClr val="C00000"/>
                </a:solidFill>
                <a:latin typeface="Arial" panose="020B0604020202020204" pitchFamily="34" charset="0"/>
                <a:cs typeface="Arial" panose="020B0604020202020204" pitchFamily="34" charset="0"/>
              </a:rPr>
              <a:t>KRAS, CDKNA2A/p16,</a:t>
            </a:r>
          </a:p>
          <a:p>
            <a:r>
              <a:rPr lang="en-US" sz="1200" b="1" i="1" dirty="0">
                <a:solidFill>
                  <a:srgbClr val="C00000"/>
                </a:solidFill>
                <a:latin typeface="Arial" panose="020B0604020202020204" pitchFamily="34" charset="0"/>
                <a:cs typeface="Arial" panose="020B0604020202020204" pitchFamily="34" charset="0"/>
              </a:rPr>
              <a:t>SMAD4, </a:t>
            </a:r>
            <a:r>
              <a:rPr lang="en-US" sz="1200" b="1" dirty="0">
                <a:solidFill>
                  <a:srgbClr val="C00000"/>
                </a:solidFill>
                <a:latin typeface="Arial" panose="020B0604020202020204" pitchFamily="34" charset="0"/>
                <a:cs typeface="Arial" panose="020B0604020202020204" pitchFamily="34" charset="0"/>
              </a:rPr>
              <a:t>and </a:t>
            </a:r>
            <a:r>
              <a:rPr lang="en-US" sz="1200" b="1" i="1" dirty="0">
                <a:solidFill>
                  <a:srgbClr val="C00000"/>
                </a:solidFill>
                <a:latin typeface="Arial" panose="020B0604020202020204" pitchFamily="34" charset="0"/>
                <a:cs typeface="Arial" panose="020B0604020202020204" pitchFamily="34" charset="0"/>
              </a:rPr>
              <a:t>TP53</a:t>
            </a:r>
            <a:r>
              <a:rPr lang="en-US" sz="1200" b="1" dirty="0">
                <a:solidFill>
                  <a:srgbClr val="C00000"/>
                </a:solidFill>
                <a:latin typeface="Arial" panose="020B0604020202020204" pitchFamily="34" charset="0"/>
                <a:cs typeface="Arial" panose="020B0604020202020204" pitchFamily="34" charset="0"/>
              </a:rPr>
              <a:t>:</a:t>
            </a:r>
          </a:p>
        </p:txBody>
      </p:sp>
      <p:sp>
        <p:nvSpPr>
          <p:cNvPr id="4" name="Date Placeholder 3">
            <a:extLst>
              <a:ext uri="{FF2B5EF4-FFF2-40B4-BE49-F238E27FC236}">
                <a16:creationId xmlns:a16="http://schemas.microsoft.com/office/drawing/2014/main" id="{6261B162-44DC-9845-B16A-EE727648ED9C}"/>
              </a:ext>
            </a:extLst>
          </p:cNvPr>
          <p:cNvSpPr>
            <a:spLocks noGrp="1"/>
          </p:cNvSpPr>
          <p:nvPr>
            <p:ph type="dt" sz="half" idx="10"/>
          </p:nvPr>
        </p:nvSpPr>
        <p:spPr/>
        <p:txBody>
          <a:bodyPr/>
          <a:lstStyle/>
          <a:p>
            <a:r>
              <a:rPr lang="en-CA" dirty="0"/>
              <a:t>26-01-2021</a:t>
            </a:r>
            <a:endParaRPr lang="en-US" dirty="0"/>
          </a:p>
        </p:txBody>
      </p:sp>
      <p:sp>
        <p:nvSpPr>
          <p:cNvPr id="9" name="Footer Placeholder 8">
            <a:extLst>
              <a:ext uri="{FF2B5EF4-FFF2-40B4-BE49-F238E27FC236}">
                <a16:creationId xmlns:a16="http://schemas.microsoft.com/office/drawing/2014/main" id="{AA683820-0E8D-974E-90FD-29F5E20C6261}"/>
              </a:ext>
            </a:extLst>
          </p:cNvPr>
          <p:cNvSpPr>
            <a:spLocks noGrp="1"/>
          </p:cNvSpPr>
          <p:nvPr>
            <p:ph type="ftr" sz="quarter" idx="11"/>
          </p:nvPr>
        </p:nvSpPr>
        <p:spPr/>
        <p:txBody>
          <a:bodyPr/>
          <a:lstStyle/>
          <a:p>
            <a:r>
              <a:rPr lang="en-US" dirty="0"/>
              <a:t>Dr. Wajd Althakfi</a:t>
            </a:r>
          </a:p>
        </p:txBody>
      </p:sp>
      <p:sp>
        <p:nvSpPr>
          <p:cNvPr id="10" name="Slide Number Placeholder 9">
            <a:extLst>
              <a:ext uri="{FF2B5EF4-FFF2-40B4-BE49-F238E27FC236}">
                <a16:creationId xmlns:a16="http://schemas.microsoft.com/office/drawing/2014/main" id="{7DD23BE6-4A1D-4747-A849-4F0FE957F24A}"/>
              </a:ext>
            </a:extLst>
          </p:cNvPr>
          <p:cNvSpPr>
            <a:spLocks noGrp="1"/>
          </p:cNvSpPr>
          <p:nvPr>
            <p:ph type="sldNum" sz="quarter" idx="12"/>
          </p:nvPr>
        </p:nvSpPr>
        <p:spPr/>
        <p:txBody>
          <a:bodyPr/>
          <a:lstStyle/>
          <a:p>
            <a:fld id="{1AEBD49D-256D-49CD-932D-340D3D5ECF92}" type="slidenum">
              <a:rPr lang="en-US" smtClean="0"/>
              <a:pPr/>
              <a:t>61</a:t>
            </a:fld>
            <a:endParaRPr lang="en-US" dirty="0"/>
          </a:p>
        </p:txBody>
      </p:sp>
    </p:spTree>
    <p:extLst>
      <p:ext uri="{BB962C8B-B14F-4D97-AF65-F5344CB8AC3E}">
        <p14:creationId xmlns:p14="http://schemas.microsoft.com/office/powerpoint/2010/main" val="31122008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nfortunately we are unable to provide accessible alternative text for this. If you require assistance to access this image, please contact help@nature.com or the autho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1020870"/>
            <a:ext cx="6552728" cy="44682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9600" y="5734997"/>
            <a:ext cx="7696200" cy="707886"/>
          </a:xfrm>
          <a:prstGeom prst="rect">
            <a:avLst/>
          </a:prstGeom>
        </p:spPr>
        <p:txBody>
          <a:bodyPr wrap="square">
            <a:spAutoFit/>
          </a:bodyPr>
          <a:lstStyle/>
          <a:p>
            <a:pPr algn="ctr"/>
            <a:r>
              <a:rPr lang="en-US" sz="2000" b="1" i="1" dirty="0">
                <a:solidFill>
                  <a:srgbClr val="000000"/>
                </a:solidFill>
                <a:latin typeface="+mj-lt"/>
              </a:rPr>
              <a:t>Gross appearance of large duct type ductal adenocarcinoma. A microcystic pattern with cysts measuring from millimeters up to 1</a:t>
            </a:r>
            <a:r>
              <a:rPr lang="en-US" sz="2000" b="1" i="1" dirty="0">
                <a:solidFill>
                  <a:srgbClr val="000000"/>
                </a:solidFill>
                <a:latin typeface="+mj-lt"/>
                <a:ea typeface="arial unicode ms" panose="020B0604020202020204" pitchFamily="34" charset="-128"/>
              </a:rPr>
              <a:t> </a:t>
            </a:r>
            <a:r>
              <a:rPr lang="en-US" sz="2000" b="1" i="1" dirty="0">
                <a:solidFill>
                  <a:srgbClr val="000000"/>
                </a:solidFill>
                <a:latin typeface="+mj-lt"/>
              </a:rPr>
              <a:t>cm.</a:t>
            </a:r>
            <a:endParaRPr lang="en-US" sz="2000" b="1" i="1" dirty="0">
              <a:latin typeface="+mj-lt"/>
            </a:endParaRPr>
          </a:p>
        </p:txBody>
      </p:sp>
      <p:sp>
        <p:nvSpPr>
          <p:cNvPr id="6" name="Rounded Rectangle 5"/>
          <p:cNvSpPr/>
          <p:nvPr/>
        </p:nvSpPr>
        <p:spPr>
          <a:xfrm>
            <a:off x="755576" y="188640"/>
            <a:ext cx="7488832" cy="576064"/>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latin typeface="+mj-lt"/>
              </a:rPr>
              <a:t>PANCREATIC ADENOCARCINOMA – Cut surface</a:t>
            </a:r>
          </a:p>
        </p:txBody>
      </p:sp>
      <p:sp>
        <p:nvSpPr>
          <p:cNvPr id="2" name="Date Placeholder 1">
            <a:extLst>
              <a:ext uri="{FF2B5EF4-FFF2-40B4-BE49-F238E27FC236}">
                <a16:creationId xmlns:a16="http://schemas.microsoft.com/office/drawing/2014/main" id="{1E51364B-9F30-654D-B99D-7336C1A7B863}"/>
              </a:ext>
            </a:extLst>
          </p:cNvPr>
          <p:cNvSpPr>
            <a:spLocks noGrp="1"/>
          </p:cNvSpPr>
          <p:nvPr>
            <p:ph type="dt" sz="half" idx="10"/>
          </p:nvPr>
        </p:nvSpPr>
        <p:spPr/>
        <p:txBody>
          <a:bodyPr/>
          <a:lstStyle/>
          <a:p>
            <a:r>
              <a:rPr lang="en-CA" dirty="0"/>
              <a:t>26-01-2021</a:t>
            </a:r>
            <a:endParaRPr lang="en-US" dirty="0"/>
          </a:p>
        </p:txBody>
      </p:sp>
      <p:sp>
        <p:nvSpPr>
          <p:cNvPr id="3" name="Footer Placeholder 2">
            <a:extLst>
              <a:ext uri="{FF2B5EF4-FFF2-40B4-BE49-F238E27FC236}">
                <a16:creationId xmlns:a16="http://schemas.microsoft.com/office/drawing/2014/main" id="{98473845-4245-6840-9F9E-F6E54CEDFA41}"/>
              </a:ext>
            </a:extLst>
          </p:cNvPr>
          <p:cNvSpPr>
            <a:spLocks noGrp="1"/>
          </p:cNvSpPr>
          <p:nvPr>
            <p:ph type="ftr" sz="quarter" idx="11"/>
          </p:nvPr>
        </p:nvSpPr>
        <p:spPr/>
        <p:txBody>
          <a:bodyPr/>
          <a:lstStyle/>
          <a:p>
            <a:r>
              <a:rPr lang="en-US" dirty="0"/>
              <a:t>Dr. Wajd Althakfi</a:t>
            </a:r>
          </a:p>
        </p:txBody>
      </p:sp>
      <p:sp>
        <p:nvSpPr>
          <p:cNvPr id="5" name="Slide Number Placeholder 4">
            <a:extLst>
              <a:ext uri="{FF2B5EF4-FFF2-40B4-BE49-F238E27FC236}">
                <a16:creationId xmlns:a16="http://schemas.microsoft.com/office/drawing/2014/main" id="{1BEA1209-3D3B-B943-AA06-82A2860933F7}"/>
              </a:ext>
            </a:extLst>
          </p:cNvPr>
          <p:cNvSpPr>
            <a:spLocks noGrp="1"/>
          </p:cNvSpPr>
          <p:nvPr>
            <p:ph type="sldNum" sz="quarter" idx="12"/>
          </p:nvPr>
        </p:nvSpPr>
        <p:spPr/>
        <p:txBody>
          <a:bodyPr/>
          <a:lstStyle/>
          <a:p>
            <a:fld id="{1AEBD49D-256D-49CD-932D-340D3D5ECF92}" type="slidenum">
              <a:rPr lang="en-US" smtClean="0"/>
              <a:pPr/>
              <a:t>62</a:t>
            </a:fld>
            <a:endParaRPr lang="en-US" dirty="0"/>
          </a:p>
        </p:txBody>
      </p:sp>
    </p:spTree>
    <p:extLst>
      <p:ext uri="{BB962C8B-B14F-4D97-AF65-F5344CB8AC3E}">
        <p14:creationId xmlns:p14="http://schemas.microsoft.com/office/powerpoint/2010/main" val="959831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image025"/>
          <p:cNvPicPr>
            <a:picLocks noChangeAspect="1" noChangeArrowheads="1"/>
          </p:cNvPicPr>
          <p:nvPr/>
        </p:nvPicPr>
        <p:blipFill>
          <a:blip r:embed="rId3" cstate="print"/>
          <a:srcRect/>
          <a:stretch>
            <a:fillRect/>
          </a:stretch>
        </p:blipFill>
        <p:spPr bwMode="auto">
          <a:xfrm>
            <a:off x="179512" y="980728"/>
            <a:ext cx="8424936" cy="4608512"/>
          </a:xfrm>
          <a:prstGeom prst="rect">
            <a:avLst/>
          </a:prstGeom>
          <a:noFill/>
          <a:ln w="9525">
            <a:solidFill>
              <a:schemeClr val="tx2">
                <a:lumMod val="75000"/>
              </a:schemeClr>
            </a:solidFill>
            <a:miter lim="800000"/>
            <a:headEnd/>
            <a:tailEnd/>
          </a:ln>
        </p:spPr>
      </p:pic>
      <p:sp>
        <p:nvSpPr>
          <p:cNvPr id="4" name="Rounded Rectangle 3"/>
          <p:cNvSpPr/>
          <p:nvPr/>
        </p:nvSpPr>
        <p:spPr>
          <a:xfrm>
            <a:off x="323528" y="188640"/>
            <a:ext cx="8280920" cy="576064"/>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latin typeface="+mj-lt"/>
              </a:rPr>
              <a:t>PANCREATIC ADENOCARCINOMA – Gross &amp; LPF</a:t>
            </a:r>
          </a:p>
        </p:txBody>
      </p:sp>
      <p:sp>
        <p:nvSpPr>
          <p:cNvPr id="6" name="Rectangle 5"/>
          <p:cNvSpPr/>
          <p:nvPr/>
        </p:nvSpPr>
        <p:spPr>
          <a:xfrm>
            <a:off x="323528" y="5746030"/>
            <a:ext cx="8177562" cy="1015663"/>
          </a:xfrm>
          <a:prstGeom prst="rect">
            <a:avLst/>
          </a:prstGeom>
        </p:spPr>
        <p:txBody>
          <a:bodyPr wrap="square">
            <a:spAutoFit/>
          </a:bodyPr>
          <a:lstStyle/>
          <a:p>
            <a:pPr algn="ctr"/>
            <a:r>
              <a:rPr lang="en-US" sz="2000" b="1" i="1" dirty="0"/>
              <a:t>Gross picture shows ill defined pale and firm pancreatic mass ( left ).  Microscopic picture shows malignant glands or acini surrounded by desmoplastic fibrous stroma ( right) .</a:t>
            </a:r>
          </a:p>
        </p:txBody>
      </p:sp>
      <p:sp>
        <p:nvSpPr>
          <p:cNvPr id="2" name="Date Placeholder 1">
            <a:extLst>
              <a:ext uri="{FF2B5EF4-FFF2-40B4-BE49-F238E27FC236}">
                <a16:creationId xmlns:a16="http://schemas.microsoft.com/office/drawing/2014/main" id="{EF5F6163-88C9-A444-AE44-7EF8DBDC06DF}"/>
              </a:ext>
            </a:extLst>
          </p:cNvPr>
          <p:cNvSpPr>
            <a:spLocks noGrp="1"/>
          </p:cNvSpPr>
          <p:nvPr>
            <p:ph type="dt" sz="half" idx="10"/>
          </p:nvPr>
        </p:nvSpPr>
        <p:spPr/>
        <p:txBody>
          <a:bodyPr/>
          <a:lstStyle/>
          <a:p>
            <a:r>
              <a:rPr lang="en-CA" dirty="0"/>
              <a:t>26-01-2021</a:t>
            </a:r>
            <a:endParaRPr lang="en-US" dirty="0"/>
          </a:p>
        </p:txBody>
      </p:sp>
      <p:sp>
        <p:nvSpPr>
          <p:cNvPr id="3" name="Footer Placeholder 2">
            <a:extLst>
              <a:ext uri="{FF2B5EF4-FFF2-40B4-BE49-F238E27FC236}">
                <a16:creationId xmlns:a16="http://schemas.microsoft.com/office/drawing/2014/main" id="{938ED804-D2BD-BD44-8420-59A8675BD766}"/>
              </a:ext>
            </a:extLst>
          </p:cNvPr>
          <p:cNvSpPr>
            <a:spLocks noGrp="1"/>
          </p:cNvSpPr>
          <p:nvPr>
            <p:ph type="ftr" sz="quarter" idx="11"/>
          </p:nvPr>
        </p:nvSpPr>
        <p:spPr/>
        <p:txBody>
          <a:bodyPr/>
          <a:lstStyle/>
          <a:p>
            <a:r>
              <a:rPr lang="en-US" dirty="0"/>
              <a:t>Dr. Wajd Althakfi</a:t>
            </a:r>
          </a:p>
        </p:txBody>
      </p:sp>
      <p:sp>
        <p:nvSpPr>
          <p:cNvPr id="8" name="Slide Number Placeholder 7">
            <a:extLst>
              <a:ext uri="{FF2B5EF4-FFF2-40B4-BE49-F238E27FC236}">
                <a16:creationId xmlns:a16="http://schemas.microsoft.com/office/drawing/2014/main" id="{1E9501A0-91CF-DD4A-98A9-B1FCA1C7F86C}"/>
              </a:ext>
            </a:extLst>
          </p:cNvPr>
          <p:cNvSpPr>
            <a:spLocks noGrp="1"/>
          </p:cNvSpPr>
          <p:nvPr>
            <p:ph type="sldNum" sz="quarter" idx="12"/>
          </p:nvPr>
        </p:nvSpPr>
        <p:spPr/>
        <p:txBody>
          <a:bodyPr/>
          <a:lstStyle/>
          <a:p>
            <a:fld id="{1AEBD49D-256D-49CD-932D-340D3D5ECF92}" type="slidenum">
              <a:rPr lang="en-US" smtClean="0"/>
              <a:pPr/>
              <a:t>63</a:t>
            </a:fld>
            <a:endParaRPr lang="en-US" dirty="0"/>
          </a:p>
        </p:txBody>
      </p:sp>
    </p:spTree>
    <p:extLst>
      <p:ext uri="{BB962C8B-B14F-4D97-AF65-F5344CB8AC3E}">
        <p14:creationId xmlns:p14="http://schemas.microsoft.com/office/powerpoint/2010/main" val="20457164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6" descr="62"/>
          <p:cNvPicPr>
            <a:picLocks noGrp="1" noChangeAspect="1" noChangeArrowheads="1"/>
          </p:cNvPicPr>
          <p:nvPr>
            <p:ph idx="1"/>
          </p:nvPr>
        </p:nvPicPr>
        <p:blipFill>
          <a:blip r:embed="rId2" cstate="print">
            <a:lum contrast="20000"/>
          </a:blip>
          <a:srcRect/>
          <a:stretch>
            <a:fillRect/>
          </a:stretch>
        </p:blipFill>
        <p:spPr>
          <a:xfrm>
            <a:off x="971600" y="980728"/>
            <a:ext cx="6984085" cy="4392488"/>
          </a:xfrm>
          <a:noFill/>
          <a:ln w="19050">
            <a:solidFill>
              <a:schemeClr val="tx2">
                <a:lumMod val="75000"/>
              </a:schemeClr>
            </a:solidFill>
          </a:ln>
        </p:spPr>
      </p:pic>
      <p:sp>
        <p:nvSpPr>
          <p:cNvPr id="4" name="Rounded Rectangle 3"/>
          <p:cNvSpPr/>
          <p:nvPr/>
        </p:nvSpPr>
        <p:spPr>
          <a:xfrm>
            <a:off x="971600" y="188640"/>
            <a:ext cx="6984085" cy="576064"/>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latin typeface="+mj-lt"/>
              </a:rPr>
              <a:t>PANCREATIC ADENOCARCINOMA – LPF</a:t>
            </a:r>
          </a:p>
        </p:txBody>
      </p:sp>
      <p:sp>
        <p:nvSpPr>
          <p:cNvPr id="6" name="Rectangle 5"/>
          <p:cNvSpPr/>
          <p:nvPr/>
        </p:nvSpPr>
        <p:spPr>
          <a:xfrm>
            <a:off x="706315" y="5450461"/>
            <a:ext cx="7128792" cy="1015663"/>
          </a:xfrm>
          <a:prstGeom prst="rect">
            <a:avLst/>
          </a:prstGeom>
        </p:spPr>
        <p:txBody>
          <a:bodyPr wrap="square">
            <a:spAutoFit/>
          </a:bodyPr>
          <a:lstStyle/>
          <a:p>
            <a:pPr algn="ctr"/>
            <a:r>
              <a:rPr lang="en-US" sz="2000" b="1" i="1" dirty="0"/>
              <a:t>Deeply infiltrative growth pattern with irregular shape and distribution , Desmoplasia , Marked nuclear pleomorphism with nucleoli, Loss of polarity and  Mitotic figures </a:t>
            </a:r>
          </a:p>
        </p:txBody>
      </p:sp>
      <p:sp>
        <p:nvSpPr>
          <p:cNvPr id="2" name="Rectangle 1"/>
          <p:cNvSpPr/>
          <p:nvPr/>
        </p:nvSpPr>
        <p:spPr>
          <a:xfrm>
            <a:off x="5943600" y="1295400"/>
            <a:ext cx="3025187" cy="369332"/>
          </a:xfrm>
          <a:prstGeom prst="rect">
            <a:avLst/>
          </a:prstGeom>
        </p:spPr>
        <p:txBody>
          <a:bodyPr wrap="none">
            <a:spAutoFit/>
          </a:bodyPr>
          <a:lstStyle/>
          <a:p>
            <a:r>
              <a:rPr lang="en-US" dirty="0">
                <a:solidFill>
                  <a:srgbClr val="FF0000"/>
                </a:solidFill>
              </a:rPr>
              <a:t>Malignant and atypical glands</a:t>
            </a:r>
          </a:p>
        </p:txBody>
      </p:sp>
      <p:sp>
        <p:nvSpPr>
          <p:cNvPr id="3" name="Rectangle 2"/>
          <p:cNvSpPr/>
          <p:nvPr/>
        </p:nvSpPr>
        <p:spPr>
          <a:xfrm>
            <a:off x="298171" y="2598874"/>
            <a:ext cx="1994457" cy="369332"/>
          </a:xfrm>
          <a:prstGeom prst="rect">
            <a:avLst/>
          </a:prstGeom>
        </p:spPr>
        <p:txBody>
          <a:bodyPr wrap="none">
            <a:spAutoFit/>
          </a:bodyPr>
          <a:lstStyle/>
          <a:p>
            <a:r>
              <a:rPr lang="en-US" dirty="0">
                <a:solidFill>
                  <a:srgbClr val="FF9900"/>
                </a:solidFill>
              </a:rPr>
              <a:t>Islet of Langerhans</a:t>
            </a:r>
          </a:p>
        </p:txBody>
      </p:sp>
      <p:sp>
        <p:nvSpPr>
          <p:cNvPr id="8" name="Rectangle 7"/>
          <p:cNvSpPr/>
          <p:nvPr/>
        </p:nvSpPr>
        <p:spPr>
          <a:xfrm>
            <a:off x="2667000" y="2229542"/>
            <a:ext cx="2563522" cy="369332"/>
          </a:xfrm>
          <a:prstGeom prst="rect">
            <a:avLst/>
          </a:prstGeom>
        </p:spPr>
        <p:txBody>
          <a:bodyPr wrap="none">
            <a:spAutoFit/>
          </a:bodyPr>
          <a:lstStyle/>
          <a:p>
            <a:r>
              <a:rPr lang="en-US" dirty="0">
                <a:solidFill>
                  <a:srgbClr val="00B050"/>
                </a:solidFill>
              </a:rPr>
              <a:t>Fibrosis and desmoplasia</a:t>
            </a:r>
          </a:p>
        </p:txBody>
      </p:sp>
      <p:sp>
        <p:nvSpPr>
          <p:cNvPr id="9" name="Date Placeholder 8">
            <a:extLst>
              <a:ext uri="{FF2B5EF4-FFF2-40B4-BE49-F238E27FC236}">
                <a16:creationId xmlns:a16="http://schemas.microsoft.com/office/drawing/2014/main" id="{6671C2AB-8D16-3040-B13B-BD0FE5FBC530}"/>
              </a:ext>
            </a:extLst>
          </p:cNvPr>
          <p:cNvSpPr>
            <a:spLocks noGrp="1"/>
          </p:cNvSpPr>
          <p:nvPr>
            <p:ph type="dt" sz="half" idx="10"/>
          </p:nvPr>
        </p:nvSpPr>
        <p:spPr/>
        <p:txBody>
          <a:bodyPr/>
          <a:lstStyle/>
          <a:p>
            <a:r>
              <a:rPr lang="en-CA" dirty="0"/>
              <a:t>26-01-2021</a:t>
            </a:r>
            <a:endParaRPr lang="en-US" dirty="0"/>
          </a:p>
        </p:txBody>
      </p:sp>
      <p:sp>
        <p:nvSpPr>
          <p:cNvPr id="10" name="Footer Placeholder 9">
            <a:extLst>
              <a:ext uri="{FF2B5EF4-FFF2-40B4-BE49-F238E27FC236}">
                <a16:creationId xmlns:a16="http://schemas.microsoft.com/office/drawing/2014/main" id="{726D5DA0-470C-A847-B0F9-4F44BBD67EF5}"/>
              </a:ext>
            </a:extLst>
          </p:cNvPr>
          <p:cNvSpPr>
            <a:spLocks noGrp="1"/>
          </p:cNvSpPr>
          <p:nvPr>
            <p:ph type="ftr" sz="quarter" idx="11"/>
          </p:nvPr>
        </p:nvSpPr>
        <p:spPr/>
        <p:txBody>
          <a:bodyPr/>
          <a:lstStyle/>
          <a:p>
            <a:r>
              <a:rPr lang="en-US" dirty="0"/>
              <a:t>Dr. Wajd Althakfi</a:t>
            </a:r>
          </a:p>
        </p:txBody>
      </p:sp>
      <p:sp>
        <p:nvSpPr>
          <p:cNvPr id="11" name="Slide Number Placeholder 10">
            <a:extLst>
              <a:ext uri="{FF2B5EF4-FFF2-40B4-BE49-F238E27FC236}">
                <a16:creationId xmlns:a16="http://schemas.microsoft.com/office/drawing/2014/main" id="{A631A58B-E626-ED44-854B-3DFFD72ED3D8}"/>
              </a:ext>
            </a:extLst>
          </p:cNvPr>
          <p:cNvSpPr>
            <a:spLocks noGrp="1"/>
          </p:cNvSpPr>
          <p:nvPr>
            <p:ph type="sldNum" sz="quarter" idx="12"/>
          </p:nvPr>
        </p:nvSpPr>
        <p:spPr/>
        <p:txBody>
          <a:bodyPr/>
          <a:lstStyle/>
          <a:p>
            <a:fld id="{1AEBD49D-256D-49CD-932D-340D3D5ECF92}" type="slidenum">
              <a:rPr lang="en-US" smtClean="0"/>
              <a:pPr/>
              <a:t>64</a:t>
            </a:fld>
            <a:endParaRPr lang="en-US" dirty="0"/>
          </a:p>
        </p:txBody>
      </p:sp>
    </p:spTree>
    <p:extLst>
      <p:ext uri="{BB962C8B-B14F-4D97-AF65-F5344CB8AC3E}">
        <p14:creationId xmlns:p14="http://schemas.microsoft.com/office/powerpoint/2010/main" val="4701721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1640" y="2780928"/>
            <a:ext cx="6048672" cy="1152128"/>
          </a:xfrm>
        </p:spPr>
        <p:txBody>
          <a:bodyPr>
            <a:normAutofit/>
          </a:bodyPr>
          <a:lstStyle/>
          <a:p>
            <a:pPr marL="0" indent="0" algn="ctr">
              <a:buNone/>
            </a:pPr>
            <a:r>
              <a:rPr lang="en-US" sz="6600" b="1" i="1" dirty="0"/>
              <a:t>THE END</a:t>
            </a:r>
          </a:p>
        </p:txBody>
      </p:sp>
      <p:sp>
        <p:nvSpPr>
          <p:cNvPr id="2" name="Date Placeholder 1">
            <a:extLst>
              <a:ext uri="{FF2B5EF4-FFF2-40B4-BE49-F238E27FC236}">
                <a16:creationId xmlns:a16="http://schemas.microsoft.com/office/drawing/2014/main" id="{ABCC805D-CBF0-8A48-B693-240050C84D2D}"/>
              </a:ext>
            </a:extLst>
          </p:cNvPr>
          <p:cNvSpPr>
            <a:spLocks noGrp="1"/>
          </p:cNvSpPr>
          <p:nvPr>
            <p:ph type="dt" sz="half" idx="10"/>
          </p:nvPr>
        </p:nvSpPr>
        <p:spPr/>
        <p:txBody>
          <a:bodyPr/>
          <a:lstStyle/>
          <a:p>
            <a:r>
              <a:rPr lang="en-CA" dirty="0"/>
              <a:t>26-01-2021</a:t>
            </a:r>
            <a:endParaRPr lang="en-US" dirty="0"/>
          </a:p>
        </p:txBody>
      </p:sp>
      <p:sp>
        <p:nvSpPr>
          <p:cNvPr id="4" name="Footer Placeholder 3">
            <a:extLst>
              <a:ext uri="{FF2B5EF4-FFF2-40B4-BE49-F238E27FC236}">
                <a16:creationId xmlns:a16="http://schemas.microsoft.com/office/drawing/2014/main" id="{71EBB472-2452-6241-B743-B228275A4190}"/>
              </a:ext>
            </a:extLst>
          </p:cNvPr>
          <p:cNvSpPr>
            <a:spLocks noGrp="1"/>
          </p:cNvSpPr>
          <p:nvPr>
            <p:ph type="ftr" sz="quarter" idx="11"/>
          </p:nvPr>
        </p:nvSpPr>
        <p:spPr/>
        <p:txBody>
          <a:bodyPr/>
          <a:lstStyle/>
          <a:p>
            <a:r>
              <a:rPr lang="en-US" dirty="0"/>
              <a:t>Dr. Wajd Althakfi</a:t>
            </a:r>
          </a:p>
        </p:txBody>
      </p:sp>
      <p:sp>
        <p:nvSpPr>
          <p:cNvPr id="5" name="Slide Number Placeholder 4">
            <a:extLst>
              <a:ext uri="{FF2B5EF4-FFF2-40B4-BE49-F238E27FC236}">
                <a16:creationId xmlns:a16="http://schemas.microsoft.com/office/drawing/2014/main" id="{718C3144-6D52-1545-AD28-FEDAD9CB8AB8}"/>
              </a:ext>
            </a:extLst>
          </p:cNvPr>
          <p:cNvSpPr>
            <a:spLocks noGrp="1"/>
          </p:cNvSpPr>
          <p:nvPr>
            <p:ph type="sldNum" sz="quarter" idx="12"/>
          </p:nvPr>
        </p:nvSpPr>
        <p:spPr/>
        <p:txBody>
          <a:bodyPr/>
          <a:lstStyle/>
          <a:p>
            <a:fld id="{1AEBD49D-256D-49CD-932D-340D3D5ECF92}" type="slidenum">
              <a:rPr lang="en-US" smtClean="0"/>
              <a:pPr/>
              <a:t>65</a:t>
            </a:fld>
            <a:endParaRPr lang="en-US" dirty="0"/>
          </a:p>
        </p:txBody>
      </p:sp>
    </p:spTree>
    <p:extLst>
      <p:ext uri="{BB962C8B-B14F-4D97-AF65-F5344CB8AC3E}">
        <p14:creationId xmlns:p14="http://schemas.microsoft.com/office/powerpoint/2010/main" val="3246957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2" descr="http://library.med.utah.edu/WebPath/jpeg4/LIVER003.jpg"/>
          <p:cNvPicPr>
            <a:picLocks noChangeAspect="1" noChangeArrowheads="1"/>
          </p:cNvPicPr>
          <p:nvPr/>
        </p:nvPicPr>
        <p:blipFill>
          <a:blip r:embed="rId2" cstate="print"/>
          <a:srcRect/>
          <a:stretch>
            <a:fillRect/>
          </a:stretch>
        </p:blipFill>
        <p:spPr bwMode="auto">
          <a:xfrm>
            <a:off x="1043608" y="908720"/>
            <a:ext cx="6984776" cy="4501070"/>
          </a:xfrm>
          <a:prstGeom prst="rect">
            <a:avLst/>
          </a:prstGeom>
          <a:noFill/>
        </p:spPr>
      </p:pic>
      <p:sp>
        <p:nvSpPr>
          <p:cNvPr id="3" name="Rectangle 2"/>
          <p:cNvSpPr/>
          <p:nvPr/>
        </p:nvSpPr>
        <p:spPr>
          <a:xfrm>
            <a:off x="762000" y="5433021"/>
            <a:ext cx="7620000" cy="923330"/>
          </a:xfrm>
          <a:prstGeom prst="rect">
            <a:avLst/>
          </a:prstGeom>
        </p:spPr>
        <p:txBody>
          <a:bodyPr wrap="square">
            <a:spAutoFit/>
          </a:bodyPr>
          <a:lstStyle/>
          <a:p>
            <a:pPr algn="ctr"/>
            <a:r>
              <a:rPr lang="en-US" b="1" i="1" dirty="0"/>
              <a:t>Liver is divided histologically into lobules. The center of the lobule is the central vein. At the periphery of the lobule are portal triads. Functionally, the liver can be divided into three zones, based upon oxygen supply.</a:t>
            </a:r>
          </a:p>
        </p:txBody>
      </p:sp>
      <p:sp>
        <p:nvSpPr>
          <p:cNvPr id="4" name="Rounded Rectangle 3"/>
          <p:cNvSpPr/>
          <p:nvPr/>
        </p:nvSpPr>
        <p:spPr>
          <a:xfrm>
            <a:off x="1691680" y="260648"/>
            <a:ext cx="5544616" cy="504056"/>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Normal Liver Histology</a:t>
            </a:r>
          </a:p>
        </p:txBody>
      </p:sp>
      <p:sp>
        <p:nvSpPr>
          <p:cNvPr id="2" name="Date Placeholder 1">
            <a:extLst>
              <a:ext uri="{FF2B5EF4-FFF2-40B4-BE49-F238E27FC236}">
                <a16:creationId xmlns:a16="http://schemas.microsoft.com/office/drawing/2014/main" id="{C94F737F-2E6E-1B4A-9ED3-613C40A501CD}"/>
              </a:ext>
            </a:extLst>
          </p:cNvPr>
          <p:cNvSpPr>
            <a:spLocks noGrp="1"/>
          </p:cNvSpPr>
          <p:nvPr>
            <p:ph type="dt" sz="half" idx="10"/>
          </p:nvPr>
        </p:nvSpPr>
        <p:spPr/>
        <p:txBody>
          <a:bodyPr/>
          <a:lstStyle/>
          <a:p>
            <a:r>
              <a:rPr lang="en-CA" dirty="0"/>
              <a:t>26-01-2021</a:t>
            </a:r>
            <a:endParaRPr lang="en-US" dirty="0"/>
          </a:p>
        </p:txBody>
      </p:sp>
      <p:sp>
        <p:nvSpPr>
          <p:cNvPr id="7" name="Footer Placeholder 6">
            <a:extLst>
              <a:ext uri="{FF2B5EF4-FFF2-40B4-BE49-F238E27FC236}">
                <a16:creationId xmlns:a16="http://schemas.microsoft.com/office/drawing/2014/main" id="{BE134EB7-1FDD-904D-A3BD-95A3F71F695B}"/>
              </a:ext>
            </a:extLst>
          </p:cNvPr>
          <p:cNvSpPr>
            <a:spLocks noGrp="1"/>
          </p:cNvSpPr>
          <p:nvPr>
            <p:ph type="ftr" sz="quarter" idx="11"/>
          </p:nvPr>
        </p:nvSpPr>
        <p:spPr/>
        <p:txBody>
          <a:bodyPr/>
          <a:lstStyle/>
          <a:p>
            <a:r>
              <a:rPr lang="en-US" dirty="0"/>
              <a:t>Dr. Wajd Althakfi</a:t>
            </a:r>
          </a:p>
        </p:txBody>
      </p:sp>
      <p:sp>
        <p:nvSpPr>
          <p:cNvPr id="8" name="Slide Number Placeholder 7">
            <a:extLst>
              <a:ext uri="{FF2B5EF4-FFF2-40B4-BE49-F238E27FC236}">
                <a16:creationId xmlns:a16="http://schemas.microsoft.com/office/drawing/2014/main" id="{B73DB9E2-65B8-594E-A211-B937C3523977}"/>
              </a:ext>
            </a:extLst>
          </p:cNvPr>
          <p:cNvSpPr>
            <a:spLocks noGrp="1"/>
          </p:cNvSpPr>
          <p:nvPr>
            <p:ph type="sldNum" sz="quarter" idx="12"/>
          </p:nvPr>
        </p:nvSpPr>
        <p:spPr/>
        <p:txBody>
          <a:bodyPr/>
          <a:lstStyle/>
          <a:p>
            <a:fld id="{1AEBD49D-256D-49CD-932D-340D3D5ECF92}" type="slidenum">
              <a:rPr lang="en-US" smtClean="0"/>
              <a:pPr/>
              <a:t>7</a:t>
            </a:fld>
            <a:endParaRPr lang="en-US" dirty="0"/>
          </a:p>
        </p:txBody>
      </p:sp>
    </p:spTree>
    <p:extLst>
      <p:ext uri="{BB962C8B-B14F-4D97-AF65-F5344CB8AC3E}">
        <p14:creationId xmlns:p14="http://schemas.microsoft.com/office/powerpoint/2010/main" val="3284547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unlabeled gallbladder and extrahepatic bile ducts"/>
          <p:cNvPicPr>
            <a:picLocks noChangeArrowheads="1"/>
          </p:cNvPicPr>
          <p:nvPr/>
        </p:nvPicPr>
        <p:blipFill>
          <a:blip r:embed="rId2" cstate="print"/>
          <a:srcRect/>
          <a:stretch>
            <a:fillRect/>
          </a:stretch>
        </p:blipFill>
        <p:spPr bwMode="auto">
          <a:xfrm>
            <a:off x="285720" y="428604"/>
            <a:ext cx="4286280" cy="3427413"/>
          </a:xfrm>
          <a:prstGeom prst="rect">
            <a:avLst/>
          </a:prstGeom>
          <a:noFill/>
        </p:spPr>
      </p:pic>
      <p:pic>
        <p:nvPicPr>
          <p:cNvPr id="7172" name="Picture 4" descr="gallbladder and extrahepatic bile ducts - sectioned"/>
          <p:cNvPicPr>
            <a:picLocks noChangeArrowheads="1"/>
          </p:cNvPicPr>
          <p:nvPr/>
        </p:nvPicPr>
        <p:blipFill>
          <a:blip r:embed="rId3" cstate="print"/>
          <a:srcRect/>
          <a:stretch>
            <a:fillRect/>
          </a:stretch>
        </p:blipFill>
        <p:spPr bwMode="auto">
          <a:xfrm>
            <a:off x="4500562" y="357166"/>
            <a:ext cx="3929058" cy="3286148"/>
          </a:xfrm>
          <a:prstGeom prst="rect">
            <a:avLst/>
          </a:prstGeom>
          <a:noFill/>
        </p:spPr>
      </p:pic>
      <p:sp>
        <p:nvSpPr>
          <p:cNvPr id="7173" name="Text Box 5"/>
          <p:cNvSpPr txBox="1">
            <a:spLocks noChangeArrowheads="1"/>
          </p:cNvSpPr>
          <p:nvPr/>
        </p:nvSpPr>
        <p:spPr bwMode="auto">
          <a:xfrm>
            <a:off x="3659187" y="0"/>
            <a:ext cx="5484813" cy="4648200"/>
          </a:xfrm>
          <a:prstGeom prst="rect">
            <a:avLst/>
          </a:prstGeom>
          <a:noFill/>
          <a:ln w="9525">
            <a:noFill/>
            <a:miter lim="800000"/>
            <a:headEnd/>
            <a:tailEnd/>
          </a:ln>
          <a:effectLst/>
        </p:spPr>
        <p:txBody>
          <a:bodyPr/>
          <a:lstStyle/>
          <a:p>
            <a:pPr>
              <a:spcBef>
                <a:spcPct val="50000"/>
              </a:spcBef>
              <a:buFontTx/>
              <a:buChar char="-"/>
            </a:pPr>
            <a:endParaRPr lang="en-US" sz="1400" dirty="0"/>
          </a:p>
        </p:txBody>
      </p:sp>
      <p:pic>
        <p:nvPicPr>
          <p:cNvPr id="7174" name="Picture 6" descr="gall bladder  H&amp;E"/>
          <p:cNvPicPr>
            <a:picLocks noChangeArrowheads="1"/>
          </p:cNvPicPr>
          <p:nvPr/>
        </p:nvPicPr>
        <p:blipFill>
          <a:blip r:embed="rId4" cstate="print"/>
          <a:srcRect/>
          <a:stretch>
            <a:fillRect/>
          </a:stretch>
        </p:blipFill>
        <p:spPr bwMode="auto">
          <a:xfrm>
            <a:off x="285720" y="3927455"/>
            <a:ext cx="4214842" cy="2435609"/>
          </a:xfrm>
          <a:prstGeom prst="rect">
            <a:avLst/>
          </a:prstGeom>
          <a:noFill/>
        </p:spPr>
      </p:pic>
      <p:pic>
        <p:nvPicPr>
          <p:cNvPr id="7175" name="Picture 7" descr="L2019"/>
          <p:cNvPicPr>
            <a:picLocks noChangeArrowheads="1"/>
          </p:cNvPicPr>
          <p:nvPr/>
        </p:nvPicPr>
        <p:blipFill>
          <a:blip r:embed="rId5" cstate="print"/>
          <a:srcRect/>
          <a:stretch>
            <a:fillRect/>
          </a:stretch>
        </p:blipFill>
        <p:spPr bwMode="auto">
          <a:xfrm>
            <a:off x="4643440" y="3927455"/>
            <a:ext cx="4214842" cy="2435609"/>
          </a:xfrm>
          <a:prstGeom prst="rect">
            <a:avLst/>
          </a:prstGeom>
          <a:noFill/>
        </p:spPr>
      </p:pic>
      <p:sp>
        <p:nvSpPr>
          <p:cNvPr id="2" name="Date Placeholder 1">
            <a:extLst>
              <a:ext uri="{FF2B5EF4-FFF2-40B4-BE49-F238E27FC236}">
                <a16:creationId xmlns:a16="http://schemas.microsoft.com/office/drawing/2014/main" id="{E7ED6B0D-6E5E-6547-89E5-A0A3859EDA2A}"/>
              </a:ext>
            </a:extLst>
          </p:cNvPr>
          <p:cNvSpPr>
            <a:spLocks noGrp="1"/>
          </p:cNvSpPr>
          <p:nvPr>
            <p:ph type="dt" sz="half" idx="10"/>
          </p:nvPr>
        </p:nvSpPr>
        <p:spPr/>
        <p:txBody>
          <a:bodyPr/>
          <a:lstStyle/>
          <a:p>
            <a:r>
              <a:rPr lang="en-CA" dirty="0"/>
              <a:t>26-01-2021</a:t>
            </a:r>
            <a:endParaRPr lang="en-US" dirty="0"/>
          </a:p>
        </p:txBody>
      </p:sp>
      <p:sp>
        <p:nvSpPr>
          <p:cNvPr id="3" name="Footer Placeholder 2">
            <a:extLst>
              <a:ext uri="{FF2B5EF4-FFF2-40B4-BE49-F238E27FC236}">
                <a16:creationId xmlns:a16="http://schemas.microsoft.com/office/drawing/2014/main" id="{A3552F8D-9E03-334F-970A-F57C7F700F0E}"/>
              </a:ext>
            </a:extLst>
          </p:cNvPr>
          <p:cNvSpPr>
            <a:spLocks noGrp="1"/>
          </p:cNvSpPr>
          <p:nvPr>
            <p:ph type="ftr" sz="quarter" idx="11"/>
          </p:nvPr>
        </p:nvSpPr>
        <p:spPr/>
        <p:txBody>
          <a:bodyPr/>
          <a:lstStyle/>
          <a:p>
            <a:r>
              <a:rPr lang="en-US" dirty="0"/>
              <a:t>Dr. Wajd Althakfi</a:t>
            </a:r>
          </a:p>
        </p:txBody>
      </p:sp>
      <p:sp>
        <p:nvSpPr>
          <p:cNvPr id="4" name="Slide Number Placeholder 3">
            <a:extLst>
              <a:ext uri="{FF2B5EF4-FFF2-40B4-BE49-F238E27FC236}">
                <a16:creationId xmlns:a16="http://schemas.microsoft.com/office/drawing/2014/main" id="{C7D3C522-326A-B04B-866D-2FF9F08B3199}"/>
              </a:ext>
            </a:extLst>
          </p:cNvPr>
          <p:cNvSpPr>
            <a:spLocks noGrp="1"/>
          </p:cNvSpPr>
          <p:nvPr>
            <p:ph type="sldNum" sz="quarter" idx="12"/>
          </p:nvPr>
        </p:nvSpPr>
        <p:spPr/>
        <p:txBody>
          <a:bodyPr/>
          <a:lstStyle/>
          <a:p>
            <a:fld id="{1AEBD49D-256D-49CD-932D-340D3D5ECF92}" type="slidenum">
              <a:rPr lang="en-US" smtClean="0"/>
              <a:pPr/>
              <a:t>8</a:t>
            </a:fld>
            <a:endParaRPr lang="en-US" dirty="0"/>
          </a:p>
        </p:txBody>
      </p:sp>
    </p:spTree>
    <p:extLst>
      <p:ext uri="{BB962C8B-B14F-4D97-AF65-F5344CB8AC3E}">
        <p14:creationId xmlns:p14="http://schemas.microsoft.com/office/powerpoint/2010/main" val="996662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911DBBF1-3229-4BD9-B3D1-B4CA571E74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843625"/>
            <a:ext cx="9141618"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5BC87C3E-1040-4EE4-9BDB-9537F7A1B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968282"/>
            <a:ext cx="9141618" cy="4946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596503" y="1566473"/>
            <a:ext cx="7950994" cy="2166723"/>
          </a:xfrm>
        </p:spPr>
        <p:txBody>
          <a:bodyPr>
            <a:normAutofit/>
          </a:bodyPr>
          <a:lstStyle/>
          <a:p>
            <a:r>
              <a:rPr lang="en-US" sz="5700" b="1" i="1" dirty="0">
                <a:effectLst>
                  <a:outerShdw blurRad="38100" dist="38100" dir="2700000" algn="tl">
                    <a:srgbClr val="000000">
                      <a:alpha val="43137"/>
                    </a:srgbClr>
                  </a:outerShdw>
                </a:effectLst>
              </a:rPr>
              <a:t>Gross and histopathology</a:t>
            </a:r>
          </a:p>
        </p:txBody>
      </p:sp>
      <p:cxnSp>
        <p:nvCxnSpPr>
          <p:cNvPr id="18" name="Straight Connector 17">
            <a:extLst>
              <a:ext uri="{FF2B5EF4-FFF2-40B4-BE49-F238E27FC236}">
                <a16:creationId xmlns:a16="http://schemas.microsoft.com/office/drawing/2014/main" id="{42CDBECE-872A-4C73-9DC1-BB4E805E2C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3894594"/>
            <a:ext cx="2057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5CD5A0B-CDD7-427C-AA42-2EECFDFA18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028863"/>
            <a:ext cx="9141618"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3B5224B1-01A3-D647-B7EB-C01F813BF9A1}"/>
              </a:ext>
            </a:extLst>
          </p:cNvPr>
          <p:cNvSpPr>
            <a:spLocks noGrp="1"/>
          </p:cNvSpPr>
          <p:nvPr>
            <p:ph type="dt" sz="half" idx="10"/>
          </p:nvPr>
        </p:nvSpPr>
        <p:spPr>
          <a:xfrm>
            <a:off x="628650" y="6159710"/>
            <a:ext cx="2057400" cy="365125"/>
          </a:xfrm>
        </p:spPr>
        <p:txBody>
          <a:bodyPr>
            <a:normAutofit/>
          </a:bodyPr>
          <a:lstStyle/>
          <a:p>
            <a:pPr>
              <a:spcAft>
                <a:spcPts val="600"/>
              </a:spcAft>
            </a:pPr>
            <a:r>
              <a:rPr lang="en-CA" sz="1000" dirty="0">
                <a:solidFill>
                  <a:schemeClr val="bg1"/>
                </a:solidFill>
              </a:rPr>
              <a:t>26-01-2021</a:t>
            </a:r>
            <a:endParaRPr lang="en-US" sz="1000" dirty="0">
              <a:solidFill>
                <a:schemeClr val="bg1"/>
              </a:solidFill>
            </a:endParaRPr>
          </a:p>
        </p:txBody>
      </p:sp>
      <p:sp>
        <p:nvSpPr>
          <p:cNvPr id="6" name="Footer Placeholder 5">
            <a:extLst>
              <a:ext uri="{FF2B5EF4-FFF2-40B4-BE49-F238E27FC236}">
                <a16:creationId xmlns:a16="http://schemas.microsoft.com/office/drawing/2014/main" id="{91886F39-26E1-664A-9393-0D98DF89FEC1}"/>
              </a:ext>
            </a:extLst>
          </p:cNvPr>
          <p:cNvSpPr>
            <a:spLocks noGrp="1"/>
          </p:cNvSpPr>
          <p:nvPr>
            <p:ph type="ftr" sz="quarter" idx="11"/>
          </p:nvPr>
        </p:nvSpPr>
        <p:spPr>
          <a:xfrm>
            <a:off x="3028950" y="6159710"/>
            <a:ext cx="3086100" cy="365125"/>
          </a:xfrm>
        </p:spPr>
        <p:txBody>
          <a:bodyPr>
            <a:normAutofit/>
          </a:bodyPr>
          <a:lstStyle/>
          <a:p>
            <a:pPr>
              <a:spcAft>
                <a:spcPts val="600"/>
              </a:spcAft>
            </a:pPr>
            <a:r>
              <a:rPr lang="en-US" sz="1000" dirty="0">
                <a:solidFill>
                  <a:schemeClr val="bg1"/>
                </a:solidFill>
              </a:rPr>
              <a:t>Dr. Wajd Althakfi</a:t>
            </a:r>
          </a:p>
        </p:txBody>
      </p:sp>
      <p:sp>
        <p:nvSpPr>
          <p:cNvPr id="7" name="Slide Number Placeholder 6">
            <a:extLst>
              <a:ext uri="{FF2B5EF4-FFF2-40B4-BE49-F238E27FC236}">
                <a16:creationId xmlns:a16="http://schemas.microsoft.com/office/drawing/2014/main" id="{3732CA25-F0FE-1B49-9844-077D6CC3DE2D}"/>
              </a:ext>
            </a:extLst>
          </p:cNvPr>
          <p:cNvSpPr>
            <a:spLocks noGrp="1"/>
          </p:cNvSpPr>
          <p:nvPr>
            <p:ph type="sldNum" sz="quarter" idx="12"/>
          </p:nvPr>
        </p:nvSpPr>
        <p:spPr>
          <a:xfrm>
            <a:off x="6457950" y="6159710"/>
            <a:ext cx="2057400" cy="365125"/>
          </a:xfrm>
        </p:spPr>
        <p:txBody>
          <a:bodyPr>
            <a:normAutofit/>
          </a:bodyPr>
          <a:lstStyle/>
          <a:p>
            <a:pPr>
              <a:spcAft>
                <a:spcPts val="600"/>
              </a:spcAft>
            </a:pPr>
            <a:fld id="{1AEBD49D-256D-49CD-932D-340D3D5ECF92}" type="slidenum">
              <a:rPr lang="en-US" sz="1000">
                <a:solidFill>
                  <a:schemeClr val="bg1"/>
                </a:solidFill>
              </a:rPr>
              <a:pPr>
                <a:spcAft>
                  <a:spcPts val="600"/>
                </a:spcAft>
              </a:pPr>
              <a:t>9</a:t>
            </a:fld>
            <a:endParaRPr lang="en-US" sz="1000" dirty="0">
              <a:solidFill>
                <a:schemeClr val="bg1"/>
              </a:solidFill>
            </a:endParaRPr>
          </a:p>
        </p:txBody>
      </p:sp>
    </p:spTree>
    <p:extLst>
      <p:ext uri="{BB962C8B-B14F-4D97-AF65-F5344CB8AC3E}">
        <p14:creationId xmlns:p14="http://schemas.microsoft.com/office/powerpoint/2010/main" val="13399437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2798</TotalTime>
  <Words>2405</Words>
  <Application>Microsoft Macintosh PowerPoint</Application>
  <PresentationFormat>On-screen Show (4:3)</PresentationFormat>
  <Paragraphs>391</Paragraphs>
  <Slides>65</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65</vt:i4>
      </vt:variant>
    </vt:vector>
  </HeadingPairs>
  <TitlesOfParts>
    <vt:vector size="71" baseType="lpstr">
      <vt:lpstr>Arial</vt:lpstr>
      <vt:lpstr>Calibri</vt:lpstr>
      <vt:lpstr>Calibri Light</vt:lpstr>
      <vt:lpstr>Franklin Gothic Demi</vt:lpstr>
      <vt:lpstr>Wingdings</vt:lpstr>
      <vt:lpstr>Office Theme</vt:lpstr>
      <vt:lpstr>GIT BLOCK   PATHOLOGY  PRACTICAL</vt:lpstr>
      <vt:lpstr>Objectives:</vt:lpstr>
      <vt:lpstr>Contents</vt:lpstr>
      <vt:lpstr>PowerPoint Presentation</vt:lpstr>
      <vt:lpstr>PowerPoint Presentation</vt:lpstr>
      <vt:lpstr>PowerPoint Presentation</vt:lpstr>
      <vt:lpstr>PowerPoint Presentation</vt:lpstr>
      <vt:lpstr>PowerPoint Presentation</vt:lpstr>
      <vt:lpstr>Gross and histopathology</vt:lpstr>
      <vt:lpstr>Chronic VIRAL hepatitis  (HBV &amp; HCV)</vt:lpstr>
      <vt:lpstr>PowerPoint Presentation</vt:lpstr>
      <vt:lpstr>PowerPoint Presentation</vt:lpstr>
      <vt:lpstr>PowerPoint Presentation</vt:lpstr>
      <vt:lpstr>PowerPoint Presentation</vt:lpstr>
      <vt:lpstr>PowerPoint Presentation</vt:lpstr>
      <vt:lpstr>Hepatic cirrhosis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HEPATIC ADENOMA</vt:lpstr>
      <vt:lpstr>PowerPoint Presentation</vt:lpstr>
      <vt:lpstr>PowerPoint Presentation</vt:lpstr>
      <vt:lpstr>PowerPoint Presentation</vt:lpstr>
      <vt:lpstr>HEPATOCELLULAR CARCINOMA</vt:lpstr>
      <vt:lpstr>PowerPoint Presentation</vt:lpstr>
      <vt:lpstr>PowerPoint Presentation</vt:lpstr>
      <vt:lpstr>PowerPoint Presentation</vt:lpstr>
      <vt:lpstr>PowerPoint Presentation</vt:lpstr>
      <vt:lpstr>PowerPoint Presentation</vt:lpstr>
      <vt:lpstr>PowerPoint Presentation</vt:lpstr>
      <vt:lpstr>CHRONIC CHOLECYSTITIS WITH STONES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GROSS &amp; HISTOPATHOLOGY</vt:lpstr>
      <vt:lpstr>PowerPoint Presentation</vt:lpstr>
      <vt:lpstr>PowerPoint Presentation</vt:lpstr>
      <vt:lpstr>Acute pancreatitis</vt:lpstr>
      <vt:lpstr>PowerPoint Presentation</vt:lpstr>
      <vt:lpstr>PowerPoint Presentation</vt:lpstr>
      <vt:lpstr>PowerPoint Presentation</vt:lpstr>
      <vt:lpstr>PowerPoint Presentation</vt:lpstr>
      <vt:lpstr>PowerPoint Presentation</vt:lpstr>
      <vt:lpstr>PowerPoint Presentation</vt:lpstr>
      <vt:lpstr>Chronic pancreatitis</vt:lpstr>
      <vt:lpstr>PowerPoint Presentation</vt:lpstr>
      <vt:lpstr>PowerPoint Presentation</vt:lpstr>
      <vt:lpstr>PowerPoint Presentation</vt:lpstr>
      <vt:lpstr>Pancreatic adenocarcinoma</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GIT BLOCK   PATHOLOGY  PRACTICAL</dc:title>
  <dc:creator>Wajd Ahmed A Althakfi</dc:creator>
  <cp:lastModifiedBy>Wajd Ahmed A Althakfi</cp:lastModifiedBy>
  <cp:revision>5</cp:revision>
  <dcterms:created xsi:type="dcterms:W3CDTF">2021-01-23T19:31:31Z</dcterms:created>
  <dcterms:modified xsi:type="dcterms:W3CDTF">2021-01-25T18:10:19Z</dcterms:modified>
</cp:coreProperties>
</file>