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127E-1D3B-4654-8D13-96687BD33DAF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6DB4-F10A-4712-82C8-13072BEB0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Integrated Practical</a:t>
            </a:r>
            <a:br>
              <a:rPr lang="en-US" dirty="0" smtClean="0"/>
            </a:br>
            <a:r>
              <a:rPr lang="en-US" dirty="0" smtClean="0"/>
              <a:t> Acute &amp; Chronic Pancreatitis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 </a:t>
            </a:r>
            <a:r>
              <a:rPr lang="en-US" b="1" dirty="0"/>
              <a:t>1</a:t>
            </a:r>
            <a:endParaRPr lang="en-US" dirty="0"/>
          </a:p>
          <a:p>
            <a:r>
              <a:rPr lang="en-US" b="1" dirty="0"/>
              <a:t>Pathology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7056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2018 </a:t>
            </a:r>
          </a:p>
          <a:p>
            <a:pPr algn="ctr"/>
            <a:r>
              <a:rPr lang="en-US" dirty="0" smtClean="0"/>
              <a:t>GNT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Severe acute pancreatitis: black areas of hemorrhage are present within the pancreas as well as chalky, yellow-white areas of fat necrosis. Pancreatic parenchyma is soft and gray-white due to necrosis.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789" t="13741" r="12281" b="11586"/>
          <a:stretch>
            <a:fillRect/>
          </a:stretch>
        </p:blipFill>
        <p:spPr bwMode="auto">
          <a:xfrm>
            <a:off x="367145" y="2133600"/>
            <a:ext cx="4509655" cy="362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Severe acute pancreatitis: shows an area of acute inflammation with necrosis. Within the necrotic area is a blood vessel showing </a:t>
            </a:r>
            <a:r>
              <a:rPr lang="en-US" dirty="0" err="1" smtClean="0"/>
              <a:t>fibrinoid</a:t>
            </a:r>
            <a:r>
              <a:rPr lang="en-US" dirty="0" smtClean="0"/>
              <a:t> necrosis of the vessel wall leads to severe, hemorrhagic, acute pancreatitis.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724400" cy="42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Case 2: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James Michael is a 55-year-old engineer who works with a Saudi construction in Riyadh.  He travels a lot</a:t>
            </a:r>
            <a:r>
              <a:rPr lang="en-US" u="sng" dirty="0"/>
              <a:t> </a:t>
            </a:r>
            <a:r>
              <a:rPr lang="en-US" dirty="0"/>
              <a:t>from the UK to Riyadh to supervise the developments of the joint projects, and at times spent 30-40 days abroad.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his last visit to Riyadh, </a:t>
            </a:r>
            <a:r>
              <a:rPr lang="en-US" u="sng" dirty="0"/>
              <a:t>he has upper abdominal pain</a:t>
            </a:r>
            <a:r>
              <a:rPr lang="en-US" dirty="0"/>
              <a:t> and was admitted to </a:t>
            </a:r>
            <a:r>
              <a:rPr lang="en-US" dirty="0" smtClean="0"/>
              <a:t>KKUH. </a:t>
            </a:r>
            <a:r>
              <a:rPr lang="en-US" dirty="0"/>
              <a:t>He gives a </a:t>
            </a:r>
            <a:r>
              <a:rPr lang="en-US" u="sng" dirty="0"/>
              <a:t>history of recurrent upper abdominal pain for over 2 years</a:t>
            </a:r>
            <a:r>
              <a:rPr lang="en-US" dirty="0"/>
              <a:t>.  The pain this time is felt also into his back. 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has </a:t>
            </a:r>
            <a:r>
              <a:rPr lang="en-US" u="sng" dirty="0"/>
              <a:t>loose bowel motions</a:t>
            </a:r>
            <a:r>
              <a:rPr lang="en-US" dirty="0"/>
              <a:t> for some time and he gives a history </a:t>
            </a:r>
            <a:r>
              <a:rPr lang="en-US" u="sng" dirty="0"/>
              <a:t>of loss of 3 kg in body weight</a:t>
            </a:r>
            <a:r>
              <a:rPr lang="en-US" dirty="0"/>
              <a:t>.  He has no family history of diabetes or hypertension.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On examination, his vital signs are within normal range. His Body Mass Index is 25 Kg/m</a:t>
            </a:r>
            <a:r>
              <a:rPr lang="en-US" baseline="30000" dirty="0"/>
              <a:t>2</a:t>
            </a:r>
            <a:r>
              <a:rPr lang="en-US" dirty="0"/>
              <a:t>. The doctor arranges for some investigations and the results are shown in the </a:t>
            </a:r>
            <a:r>
              <a:rPr lang="en-US" dirty="0" smtClean="0"/>
              <a:t>table: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Stool tests: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63001" cy="16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18181" y="2621577"/>
            <a:ext cx="3833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Biochemistry tests: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276600"/>
            <a:ext cx="8839199" cy="10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4572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Liver function Tests</a:t>
            </a:r>
            <a:r>
              <a:rPr lang="en-US" sz="2400" dirty="0"/>
              <a:t> (including serum </a:t>
            </a:r>
            <a:r>
              <a:rPr lang="en-US" sz="2400" dirty="0" err="1"/>
              <a:t>bilirubin</a:t>
            </a:r>
            <a:r>
              <a:rPr lang="en-US" sz="2400" dirty="0"/>
              <a:t>, AST, ALT, Alkaline </a:t>
            </a:r>
            <a:r>
              <a:rPr lang="en-US" sz="2400" dirty="0" err="1"/>
              <a:t>phosphatase</a:t>
            </a:r>
            <a:r>
              <a:rPr lang="en-US" sz="2400" dirty="0"/>
              <a:t>, serum albumin, and </a:t>
            </a:r>
            <a:r>
              <a:rPr lang="en-US" sz="2400" dirty="0" err="1"/>
              <a:t>prothrombin</a:t>
            </a:r>
            <a:r>
              <a:rPr lang="en-US" sz="2400" dirty="0"/>
              <a:t> time): all within normal range.</a:t>
            </a:r>
          </a:p>
          <a:p>
            <a:r>
              <a:rPr lang="en-US" sz="2400" b="1" dirty="0"/>
              <a:t>Complete blood count:</a:t>
            </a:r>
            <a:r>
              <a:rPr lang="en-US" sz="2400" dirty="0"/>
              <a:t>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/>
              <a:t>Question 1: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Which body organ do you think is the source of his pain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Pancreas.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524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Question 2: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Interpret the clinical presentation and the laboratory test results.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What </a:t>
            </a:r>
            <a:r>
              <a:rPr lang="en-US" sz="2400" dirty="0"/>
              <a:t>is the significance of high </a:t>
            </a:r>
            <a:r>
              <a:rPr lang="en-US" sz="2400" dirty="0" err="1"/>
              <a:t>faecal</a:t>
            </a:r>
            <a:r>
              <a:rPr lang="en-US" sz="2400" dirty="0"/>
              <a:t> fats together with a raised blood glucose level?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History of recurrent upper abdominal pain for over 2 years, loose bowel motions and loss of 3 kg in body weight.</a:t>
            </a:r>
          </a:p>
          <a:p>
            <a:r>
              <a:rPr lang="en-US" dirty="0" smtClean="0"/>
              <a:t>Significance of high </a:t>
            </a:r>
            <a:r>
              <a:rPr lang="en-US" dirty="0" err="1" smtClean="0"/>
              <a:t>faecal</a:t>
            </a:r>
            <a:r>
              <a:rPr lang="en-US" dirty="0" smtClean="0"/>
              <a:t> fats together with a raised blood glucose level:  </a:t>
            </a:r>
            <a:endParaRPr lang="en-US" dirty="0"/>
          </a:p>
          <a:p>
            <a:pPr lvl="1"/>
            <a:r>
              <a:rPr lang="en-US" dirty="0"/>
              <a:t>Chronic pancreatitis is characterized by irreversible </a:t>
            </a:r>
            <a:r>
              <a:rPr lang="en-US" dirty="0" err="1"/>
              <a:t>parenchymal</a:t>
            </a:r>
            <a:r>
              <a:rPr lang="en-US" dirty="0"/>
              <a:t> damage caused by long-standing inflammation, fibrosis, and destruction of the exocrine (</a:t>
            </a:r>
            <a:r>
              <a:rPr lang="en-US" dirty="0" err="1"/>
              <a:t>acini</a:t>
            </a:r>
            <a:r>
              <a:rPr lang="en-US" dirty="0"/>
              <a:t>) pancreas; in its late stages, the endocrine parenchyma (islet cells) also is lost.</a:t>
            </a:r>
          </a:p>
          <a:p>
            <a:pPr lvl="1"/>
            <a:r>
              <a:rPr lang="en-US" dirty="0"/>
              <a:t>Increased </a:t>
            </a:r>
            <a:r>
              <a:rPr lang="en-US" dirty="0" err="1"/>
              <a:t>faecal</a:t>
            </a:r>
            <a:r>
              <a:rPr lang="en-US" dirty="0"/>
              <a:t> fat due to decreased lipase from pancreatic </a:t>
            </a:r>
            <a:r>
              <a:rPr lang="en-US" dirty="0" err="1"/>
              <a:t>acini</a:t>
            </a:r>
            <a:r>
              <a:rPr lang="en-US" dirty="0"/>
              <a:t> leading to </a:t>
            </a:r>
            <a:r>
              <a:rPr lang="en-US" dirty="0" err="1"/>
              <a:t>steatorrhea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Increased Fasting blood glucose due to decreased insulin caused by islet cell loss.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u="sng" dirty="0"/>
              <a:t>Question 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What is your possible diagnosis? Justify your views.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Chronic pancreatitis resulting from recurrent bouts of acute pancreatitis.</a:t>
            </a:r>
          </a:p>
          <a:p>
            <a:pPr lvl="0"/>
            <a:r>
              <a:rPr lang="en-US" dirty="0"/>
              <a:t>It is not caused by alcohol abuse because liver function tests are normal.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/>
              <a:t>Question 4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/>
              <a:t>Which </a:t>
            </a:r>
            <a:r>
              <a:rPr lang="en-US" sz="2700" b="1" u="sng" dirty="0"/>
              <a:t>one/or more </a:t>
            </a:r>
            <a:r>
              <a:rPr lang="en-US" sz="2700" dirty="0"/>
              <a:t>of the following images represents the pathological changes you would expect? </a:t>
            </a:r>
            <a:br>
              <a:rPr lang="en-US" sz="2700" dirty="0"/>
            </a:br>
            <a:r>
              <a:rPr lang="en-US" sz="2700" dirty="0"/>
              <a:t>Describe the pathological changes in the image you have selected. </a:t>
            </a:r>
            <a:br>
              <a:rPr lang="en-US" sz="2700" dirty="0"/>
            </a:br>
            <a:r>
              <a:rPr lang="en-US" sz="2700" dirty="0"/>
              <a:t>Justify your views for selecting this particular image. 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081713" cy="41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0" y="5791200"/>
            <a:ext cx="2035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Image B and C.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4316" y="2057400"/>
            <a:ext cx="4524085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Chronic </a:t>
            </a:r>
            <a:r>
              <a:rPr lang="en-US" dirty="0"/>
              <a:t>pancreatitis showing calcium deposition is secondary to fat necrosis and dystrophic calcification.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/>
              <a:t>Objectives of the Practical Class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dirty="0"/>
              <a:t>Understand the uses of serum amylase in the assessment of patients with acute pancreatitis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Hands-on training on measurement of serum amylase by using a biochemical kit and spectrophotometer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Discuss and work on cases covering concepts related to the practical class and application of knowledge learnt.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Image 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Chronic </a:t>
            </a:r>
            <a:r>
              <a:rPr lang="en-US" dirty="0"/>
              <a:t>Pancreatitis: </a:t>
            </a:r>
            <a:r>
              <a:rPr lang="en-US" dirty="0" err="1"/>
              <a:t>parenchymal</a:t>
            </a:r>
            <a:r>
              <a:rPr lang="en-US" dirty="0"/>
              <a:t> fibrosis, chronic inflammatory infiltrate and reduced number and size of </a:t>
            </a:r>
            <a:r>
              <a:rPr lang="en-US" dirty="0" err="1"/>
              <a:t>acini</a:t>
            </a:r>
            <a:r>
              <a:rPr lang="en-US" dirty="0"/>
              <a:t> with variable dilatation of pancreatic ducts and relative sparing of islets of </a:t>
            </a:r>
            <a:r>
              <a:rPr lang="en-US" dirty="0" err="1"/>
              <a:t>langerhans</a:t>
            </a:r>
            <a:r>
              <a:rPr lang="en-US" dirty="0"/>
              <a:t> (arrow).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2" y="1981200"/>
            <a:ext cx="4770127" cy="404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9050"/>
            <a:ext cx="78105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65-year-old retired school teacher is referred to King Khalid Hospital by his general practitioner because of </a:t>
            </a:r>
            <a:r>
              <a:rPr lang="en-US" u="sng" dirty="0"/>
              <a:t>repeated abdominal pain</a:t>
            </a:r>
            <a:r>
              <a:rPr lang="en-US" dirty="0"/>
              <a:t> and </a:t>
            </a:r>
            <a:r>
              <a:rPr lang="en-US" u="sng" dirty="0"/>
              <a:t>evidence of gallstones shown by ultrasound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/>
              <a:t>On arrival to the hospital, he has </a:t>
            </a:r>
            <a:r>
              <a:rPr lang="en-US" u="sng" dirty="0"/>
              <a:t>upper abdominal pain</a:t>
            </a:r>
            <a:r>
              <a:rPr lang="en-US" dirty="0"/>
              <a:t>, vomited once, and tenderness in the </a:t>
            </a:r>
            <a:r>
              <a:rPr lang="en-US" dirty="0" err="1"/>
              <a:t>epigastrium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His vital signs are shown in the </a:t>
            </a:r>
            <a:r>
              <a:rPr lang="en-US" dirty="0" smtClean="0"/>
              <a:t>table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ital signs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622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r>
              <a:rPr lang="en-US" dirty="0"/>
              <a:t>tests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824781" cy="20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3962400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Liver function Tests</a:t>
            </a:r>
            <a:r>
              <a:rPr lang="en-US" sz="2400" dirty="0"/>
              <a:t> (including serum </a:t>
            </a:r>
            <a:r>
              <a:rPr lang="en-US" sz="2400" dirty="0" err="1"/>
              <a:t>bilirubin</a:t>
            </a:r>
            <a:r>
              <a:rPr lang="en-US" sz="2400" dirty="0"/>
              <a:t>, </a:t>
            </a:r>
            <a:r>
              <a:rPr lang="en-US" sz="2400" dirty="0" err="1"/>
              <a:t>Aspartate</a:t>
            </a:r>
            <a:r>
              <a:rPr lang="en-US" sz="2400" dirty="0"/>
              <a:t> </a:t>
            </a:r>
            <a:r>
              <a:rPr lang="en-US" sz="2400" dirty="0" err="1"/>
              <a:t>aminotransferase</a:t>
            </a:r>
            <a:r>
              <a:rPr lang="en-US" sz="2400" dirty="0"/>
              <a:t> (AST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Alanine</a:t>
            </a:r>
            <a:r>
              <a:rPr lang="en-US" sz="2400" dirty="0"/>
              <a:t> </a:t>
            </a:r>
            <a:r>
              <a:rPr lang="en-US" sz="2400" dirty="0" err="1"/>
              <a:t>aminotransferase</a:t>
            </a:r>
            <a:r>
              <a:rPr lang="en-US" sz="2400" dirty="0"/>
              <a:t> (ALT), </a:t>
            </a:r>
            <a:endParaRPr lang="en-US" sz="2400" dirty="0" smtClean="0"/>
          </a:p>
          <a:p>
            <a:r>
              <a:rPr lang="en-US" sz="2400" dirty="0" smtClean="0"/>
              <a:t>Alkaline </a:t>
            </a:r>
            <a:r>
              <a:rPr lang="en-US" sz="2400" dirty="0" err="1"/>
              <a:t>phosphatase</a:t>
            </a:r>
            <a:r>
              <a:rPr lang="en-US" sz="2400" dirty="0"/>
              <a:t> (ALP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serum albumin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and </a:t>
            </a:r>
            <a:r>
              <a:rPr lang="en-US" sz="2400" dirty="0" err="1"/>
              <a:t>prothrombin</a:t>
            </a:r>
            <a:r>
              <a:rPr lang="en-US" sz="2400" dirty="0"/>
              <a:t> </a:t>
            </a:r>
            <a:r>
              <a:rPr lang="en-US" sz="2400" dirty="0" smtClean="0"/>
              <a:t>time): </a:t>
            </a:r>
            <a:r>
              <a:rPr lang="en-US" sz="2400" dirty="0"/>
              <a:t>all within normal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Question 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Which body organ do you think is the source of his pain?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419100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Pancreas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Question 2: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Interpret the clinical presentation and the laboratory test results.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315200" cy="381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Upper abdominal pain, vomiting, and tenderness in the </a:t>
            </a:r>
            <a:r>
              <a:rPr lang="en-US" dirty="0" err="1"/>
              <a:t>epigastrium</a:t>
            </a:r>
            <a:r>
              <a:rPr lang="en-US" dirty="0"/>
              <a:t>.</a:t>
            </a:r>
          </a:p>
          <a:p>
            <a:r>
              <a:rPr lang="en-US" dirty="0"/>
              <a:t>Lab:  Increased serum amylase and lipase.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Question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your possible diagnosis? Justify your views.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914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Acute Pancreatitis </a:t>
            </a:r>
            <a:endParaRPr lang="en-US" dirty="0" smtClean="0"/>
          </a:p>
          <a:p>
            <a:r>
              <a:rPr lang="en-US" dirty="0"/>
              <a:t>due to gallstones obstructing the exocrine pancreatic ducts leading to auto digestion of the pancreatic substance and release of amylase and lipase in circulating blood.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/>
              <a:t>Question 4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Which </a:t>
            </a:r>
            <a:r>
              <a:rPr lang="en-US" sz="3100" b="1" u="sng" dirty="0"/>
              <a:t>one/or more</a:t>
            </a:r>
            <a:r>
              <a:rPr lang="en-US" sz="3100" dirty="0"/>
              <a:t> of the following images represents the pathological changes you would expect? </a:t>
            </a:r>
            <a:br>
              <a:rPr lang="en-US" sz="3100" dirty="0"/>
            </a:br>
            <a:r>
              <a:rPr lang="en-US" sz="3100" dirty="0"/>
              <a:t>Describe the pathological changes in the image you have selected. </a:t>
            </a:r>
            <a:br>
              <a:rPr lang="en-US" sz="3100" dirty="0"/>
            </a:br>
            <a:r>
              <a:rPr lang="en-US" sz="3100" dirty="0"/>
              <a:t>Justify your views for selecting this particular image.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867636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6019800"/>
            <a:ext cx="1958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Image B and 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645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Integrated Practical  Acute &amp; Chronic Pancreatitis</vt:lpstr>
      <vt:lpstr>Slide 2</vt:lpstr>
      <vt:lpstr>Case 1</vt:lpstr>
      <vt:lpstr>Vital signs</vt:lpstr>
      <vt:lpstr>Blood tests</vt:lpstr>
      <vt:lpstr>Question 1:  Which body organ do you think is the source of his pain? </vt:lpstr>
      <vt:lpstr>Question 2:  Interpret the clinical presentation and the laboratory test results. </vt:lpstr>
      <vt:lpstr>Question 3 What is your possible diagnosis? Justify your views. </vt:lpstr>
      <vt:lpstr>Question 4 Which one/or more of the following images represents the pathological changes you would expect?  Describe the pathological changes in the image you have selected.  Justify your views for selecting this particular image.  </vt:lpstr>
      <vt:lpstr>Image B </vt:lpstr>
      <vt:lpstr>Image C </vt:lpstr>
      <vt:lpstr>Case 2: </vt:lpstr>
      <vt:lpstr>Case 2</vt:lpstr>
      <vt:lpstr>Stool tests: </vt:lpstr>
      <vt:lpstr>Question 1:  Which body organ do you think is the source of his pain? </vt:lpstr>
      <vt:lpstr>Question 2:  Interpret the clinical presentation and the laboratory test results.  What is the significance of high faecal fats together with a raised blood glucose level? </vt:lpstr>
      <vt:lpstr>Question 3 What is your possible diagnosis? Justify your views. </vt:lpstr>
      <vt:lpstr>Question 4 Which one/or more of the following images represents the pathological changes you would expect?  Describe the pathological changes in the image you have selected.  Justify your views for selecting this particular image.    </vt:lpstr>
      <vt:lpstr>Image B </vt:lpstr>
      <vt:lpstr>Image C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Practical  Acute &amp; Chronic Pancreatitis</dc:title>
  <dc:creator>Maha Arafah</dc:creator>
  <cp:lastModifiedBy>Maha Arafah</cp:lastModifiedBy>
  <cp:revision>7</cp:revision>
  <dcterms:created xsi:type="dcterms:W3CDTF">2018-11-28T18:03:22Z</dcterms:created>
  <dcterms:modified xsi:type="dcterms:W3CDTF">2020-12-16T13:12:01Z</dcterms:modified>
</cp:coreProperties>
</file>