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513" r:id="rId3"/>
    <p:sldId id="512" r:id="rId4"/>
    <p:sldId id="511" r:id="rId5"/>
    <p:sldId id="510" r:id="rId6"/>
    <p:sldId id="506" r:id="rId7"/>
    <p:sldId id="515" r:id="rId8"/>
    <p:sldId id="337" r:id="rId9"/>
    <p:sldId id="340" r:id="rId10"/>
    <p:sldId id="339" r:id="rId11"/>
    <p:sldId id="342" r:id="rId12"/>
    <p:sldId id="540" r:id="rId13"/>
    <p:sldId id="345" r:id="rId14"/>
    <p:sldId id="344" r:id="rId15"/>
    <p:sldId id="356" r:id="rId16"/>
    <p:sldId id="536" r:id="rId17"/>
    <p:sldId id="353" r:id="rId18"/>
    <p:sldId id="355" r:id="rId19"/>
    <p:sldId id="538" r:id="rId20"/>
    <p:sldId id="359" r:id="rId21"/>
    <p:sldId id="361" r:id="rId22"/>
    <p:sldId id="368" r:id="rId23"/>
    <p:sldId id="509" r:id="rId24"/>
    <p:sldId id="543" r:id="rId25"/>
    <p:sldId id="542" r:id="rId26"/>
    <p:sldId id="365" r:id="rId27"/>
    <p:sldId id="366" r:id="rId28"/>
    <p:sldId id="367" r:id="rId29"/>
    <p:sldId id="369" r:id="rId30"/>
    <p:sldId id="374" r:id="rId31"/>
    <p:sldId id="375" r:id="rId32"/>
    <p:sldId id="379" r:id="rId33"/>
    <p:sldId id="370" r:id="rId34"/>
    <p:sldId id="541" r:id="rId35"/>
    <p:sldId id="380" r:id="rId36"/>
    <p:sldId id="334" r:id="rId37"/>
    <p:sldId id="381" r:id="rId38"/>
    <p:sldId id="544" r:id="rId39"/>
    <p:sldId id="546" r:id="rId40"/>
    <p:sldId id="547" r:id="rId41"/>
    <p:sldId id="548" r:id="rId42"/>
    <p:sldId id="549" r:id="rId43"/>
    <p:sldId id="550" r:id="rId44"/>
    <p:sldId id="551" r:id="rId45"/>
    <p:sldId id="552" r:id="rId46"/>
    <p:sldId id="553" r:id="rId47"/>
    <p:sldId id="554" r:id="rId48"/>
    <p:sldId id="555" r:id="rId49"/>
    <p:sldId id="556" r:id="rId50"/>
    <p:sldId id="557" r:id="rId51"/>
    <p:sldId id="559" r:id="rId52"/>
    <p:sldId id="560" r:id="rId53"/>
    <p:sldId id="561" r:id="rId54"/>
    <p:sldId id="562" r:id="rId55"/>
    <p:sldId id="563" r:id="rId56"/>
    <p:sldId id="565" r:id="rId57"/>
    <p:sldId id="566" r:id="rId58"/>
    <p:sldId id="567" r:id="rId59"/>
    <p:sldId id="568" r:id="rId60"/>
    <p:sldId id="569" r:id="rId61"/>
    <p:sldId id="570" r:id="rId62"/>
    <p:sldId id="579" r:id="rId63"/>
    <p:sldId id="571" r:id="rId64"/>
    <p:sldId id="572" r:id="rId65"/>
    <p:sldId id="573" r:id="rId66"/>
    <p:sldId id="574" r:id="rId67"/>
    <p:sldId id="575" r:id="rId68"/>
    <p:sldId id="576" r:id="rId69"/>
    <p:sldId id="577" r:id="rId70"/>
    <p:sldId id="57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0310" autoAdjust="0"/>
  </p:normalViewPr>
  <p:slideViewPr>
    <p:cSldViewPr>
      <p:cViewPr>
        <p:scale>
          <a:sx n="60" d="100"/>
          <a:sy n="60" d="100"/>
        </p:scale>
        <p:origin x="-1212" y="15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16B225-E22B-4AF6-9FA0-D3552B48732A}" type="datetimeFigureOut">
              <a:rPr lang="en-US" smtClean="0"/>
              <a:pPr/>
              <a:t>1/26/2021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C29E3C-A7A0-4781-9108-4A44678AF1E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5285D4CC-7051-45FC-BDF8-188C6FEB921C}" type="slidenum">
              <a:rPr lang="en-US" smtClean="0"/>
              <a:pPr/>
              <a:t>3</a:t>
            </a:fld>
            <a:endParaRPr lang="en-US"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7"/>
          <p:cNvSpPr>
            <a:spLocks noGrp="1" noChangeArrowheads="1"/>
          </p:cNvSpPr>
          <p:nvPr>
            <p:ph type="sldNum" sz="quarter"/>
          </p:nvPr>
        </p:nvSpPr>
        <p:spPr>
          <a:noFill/>
        </p:spPr>
        <p:txBody>
          <a:bodyPr/>
          <a:lstStyle/>
          <a:p>
            <a:fld id="{A9D5B6B9-50CC-497F-9890-55EEA74FAC78}" type="slidenum">
              <a:rPr lang="en-GB" smtClean="0">
                <a:cs typeface="Lucida Sans Unicode" charset="0"/>
              </a:rPr>
              <a:pPr/>
              <a:t>14</a:t>
            </a:fld>
            <a:endParaRPr lang="en-GB" smtClean="0">
              <a:cs typeface="Lucida Sans Unicode" charset="0"/>
            </a:endParaRPr>
          </a:p>
        </p:txBody>
      </p:sp>
      <p:sp>
        <p:nvSpPr>
          <p:cNvPr id="22425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426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gross photograph illustrates a </a:t>
            </a:r>
            <a:r>
              <a:rPr lang="en-US" dirty="0" err="1" smtClean="0"/>
              <a:t>squamous</a:t>
            </a:r>
            <a:r>
              <a:rPr lang="en-US" dirty="0" smtClean="0"/>
              <a:t> cell carcinoma of the esophagus in a patient who presented with progressive </a:t>
            </a:r>
            <a:r>
              <a:rPr lang="en-US" dirty="0" err="1" smtClean="0"/>
              <a:t>dysphagia</a:t>
            </a:r>
            <a:r>
              <a:rPr lang="en-US" dirty="0" smtClean="0"/>
              <a:t>. It is easy to see how this mass produced this symptom. The oval structure adjacent to the esophagus represents </a:t>
            </a:r>
            <a:r>
              <a:rPr lang="en-US" dirty="0" err="1" smtClean="0"/>
              <a:t>metatastic</a:t>
            </a:r>
            <a:r>
              <a:rPr lang="en-US" dirty="0" smtClean="0"/>
              <a:t> </a:t>
            </a:r>
            <a:r>
              <a:rPr lang="en-US" dirty="0" err="1" smtClean="0"/>
              <a:t>squamous</a:t>
            </a:r>
            <a:r>
              <a:rPr lang="en-US" dirty="0" smtClean="0"/>
              <a:t> cell carcinoma within a lymph node.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7"/>
          <p:cNvSpPr>
            <a:spLocks noGrp="1" noChangeArrowheads="1"/>
          </p:cNvSpPr>
          <p:nvPr>
            <p:ph type="sldNum" sz="quarter"/>
          </p:nvPr>
        </p:nvSpPr>
        <p:spPr>
          <a:noFill/>
        </p:spPr>
        <p:txBody>
          <a:bodyPr/>
          <a:lstStyle/>
          <a:p>
            <a:fld id="{686709CA-4D4E-4055-B77E-4E364EFFE640}" type="slidenum">
              <a:rPr lang="en-GB" smtClean="0">
                <a:cs typeface="Lucida Sans Unicode" charset="0"/>
              </a:rPr>
              <a:pPr/>
              <a:t>17</a:t>
            </a:fld>
            <a:endParaRPr lang="en-GB" smtClean="0">
              <a:cs typeface="Lucida Sans Unicode" charset="0"/>
            </a:endParaRPr>
          </a:p>
        </p:txBody>
      </p:sp>
      <p:sp>
        <p:nvSpPr>
          <p:cNvPr id="233475"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3476" name="Rectangle 2"/>
          <p:cNvSpPr>
            <a:spLocks noGrp="1" noChangeArrowheads="1"/>
          </p:cNvSpPr>
          <p:nvPr>
            <p:ph type="body" idx="1"/>
          </p:nvPr>
        </p:nvSpPr>
        <p:spPr>
          <a:xfrm>
            <a:off x="685800" y="4343400"/>
            <a:ext cx="5486400" cy="4114800"/>
          </a:xfrm>
          <a:noFill/>
          <a:ln/>
        </p:spPr>
        <p:txBody>
          <a:bodyPr wrap="none" anchor="ctr"/>
          <a:lstStyle/>
          <a:p>
            <a:r>
              <a:rPr lang="en-US" dirty="0" smtClean="0"/>
              <a:t>Would you call this </a:t>
            </a:r>
            <a:r>
              <a:rPr lang="en-US" dirty="0" err="1" smtClean="0"/>
              <a:t>squamous</a:t>
            </a:r>
            <a:r>
              <a:rPr lang="en-US" dirty="0" smtClean="0"/>
              <a:t> “dysplasia”? Answer: YES</a:t>
            </a:r>
          </a:p>
          <a:p>
            <a:r>
              <a:rPr lang="en-US" dirty="0" smtClean="0"/>
              <a:t>Would your fear it would develop into </a:t>
            </a:r>
            <a:r>
              <a:rPr lang="en-US" dirty="0" err="1" smtClean="0"/>
              <a:t>squamous</a:t>
            </a:r>
            <a:r>
              <a:rPr lang="en-US" dirty="0" smtClean="0"/>
              <a:t> cell carcinoma? Answer: YES</a:t>
            </a:r>
          </a:p>
          <a:p>
            <a:r>
              <a:rPr lang="en-US" dirty="0" smtClean="0"/>
              <a:t>Does it always? Answer: NO</a:t>
            </a:r>
          </a:p>
          <a:p>
            <a:r>
              <a:rPr lang="en-US" dirty="0" smtClean="0"/>
              <a:t>Does it usually? Answer: With time, YES</a:t>
            </a:r>
          </a:p>
          <a:p>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22" name="Rectangle 7"/>
          <p:cNvSpPr>
            <a:spLocks noGrp="1" noChangeArrowheads="1"/>
          </p:cNvSpPr>
          <p:nvPr>
            <p:ph type="sldNum" sz="quarter"/>
          </p:nvPr>
        </p:nvSpPr>
        <p:spPr>
          <a:noFill/>
        </p:spPr>
        <p:txBody>
          <a:bodyPr/>
          <a:lstStyle/>
          <a:p>
            <a:fld id="{4AF58C4C-3E70-47D4-A49E-4A81D30D2F68}" type="slidenum">
              <a:rPr lang="en-GB" smtClean="0">
                <a:cs typeface="Lucida Sans Unicode" charset="0"/>
              </a:rPr>
              <a:pPr/>
              <a:t>18</a:t>
            </a:fld>
            <a:endParaRPr lang="en-GB" smtClean="0">
              <a:cs typeface="Lucida Sans Unicode" charset="0"/>
            </a:endParaRPr>
          </a:p>
        </p:txBody>
      </p:sp>
      <p:sp>
        <p:nvSpPr>
          <p:cNvPr id="23552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3552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p:nvPr>
        </p:nvSpPr>
        <p:spPr>
          <a:noFill/>
        </p:spPr>
        <p:txBody>
          <a:bodyPr/>
          <a:lstStyle/>
          <a:p>
            <a:fld id="{2DD8B869-CA60-4DD7-B643-D9775705D013}" type="slidenum">
              <a:rPr lang="en-GB" smtClean="0"/>
              <a:pPr/>
              <a:t>22</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Chronic gastric peptic ulcer </a:t>
            </a:r>
            <a:r>
              <a:rPr lang="en-US" dirty="0" smtClean="0"/>
              <a:t> </a:t>
            </a:r>
            <a:br>
              <a:rPr lang="en-US" dirty="0" smtClean="0"/>
            </a:b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p:nvPr>
        </p:nvSpPr>
        <p:spPr>
          <a:noFill/>
        </p:spPr>
        <p:txBody>
          <a:bodyPr/>
          <a:lstStyle/>
          <a:p>
            <a:fld id="{02874661-B70C-4E96-B8F1-9BDC6219F1E6}" type="slidenum">
              <a:rPr lang="en-GB" smtClean="0"/>
              <a:pPr/>
              <a:t>27</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p:spPr>
        <p:txBody>
          <a:bodyPr/>
          <a:lstStyle/>
          <a:p>
            <a:r>
              <a:rPr lang="en-US" smtClean="0"/>
              <a:t>Helicobacter pylori, gastric biopsy, silver stain on left, giemsa stain on right.</a:t>
            </a:r>
          </a:p>
        </p:txBody>
      </p:sp>
      <p:sp>
        <p:nvSpPr>
          <p:cNvPr id="257028" name="Slide Number Placeholder 3"/>
          <p:cNvSpPr>
            <a:spLocks noGrp="1"/>
          </p:cNvSpPr>
          <p:nvPr>
            <p:ph type="sldNum" sz="quarter"/>
          </p:nvPr>
        </p:nvSpPr>
        <p:spPr>
          <a:noFill/>
        </p:spPr>
        <p:txBody>
          <a:bodyPr/>
          <a:lstStyle/>
          <a:p>
            <a:fld id="{8CD17421-7D63-402A-9A4B-B00C04D037D0}" type="slidenum">
              <a:rPr lang="en-GB" smtClean="0">
                <a:cs typeface="Lucida Sans Unicode" charset="0"/>
              </a:rPr>
              <a:pPr/>
              <a:t>28</a:t>
            </a:fld>
            <a:endParaRPr lang="en-GB" smtClean="0">
              <a:cs typeface="Lucida Sans Unico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3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DE989B-9060-4595-9765-2EDDDDA71842}" type="slidenum">
              <a:rPr lang="en-US" smtClean="0"/>
              <a:pPr fontAlgn="base">
                <a:spcBef>
                  <a:spcPct val="0"/>
                </a:spcBef>
                <a:spcAft>
                  <a:spcPct val="0"/>
                </a:spcAft>
                <a:defRPr/>
              </a:pPr>
              <a:t>30</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r>
              <a:rPr lang="en-US" smtClean="0"/>
              <a:t>The LINITIS PLASTICA is the most SPECTACULAR, and most FEARED, of all gastric adenocarcinomas. It grows DIFFUSELY through all layers of the stomach, greatly thickening its wall, and giving the stomach a classic LEATHER BOTTLE appearance. It has a horrible prognosis.</a:t>
            </a:r>
          </a:p>
        </p:txBody>
      </p:sp>
      <p:sp>
        <p:nvSpPr>
          <p:cNvPr id="281604" name="Slide Number Placeholder 3"/>
          <p:cNvSpPr>
            <a:spLocks noGrp="1"/>
          </p:cNvSpPr>
          <p:nvPr>
            <p:ph type="sldNum" sz="quarter"/>
          </p:nvPr>
        </p:nvSpPr>
        <p:spPr>
          <a:noFill/>
        </p:spPr>
        <p:txBody>
          <a:bodyPr/>
          <a:lstStyle/>
          <a:p>
            <a:fld id="{3F1A7356-0E49-44D4-BC35-B9E54D1D9C4D}" type="slidenum">
              <a:rPr lang="en-GB" smtClean="0">
                <a:cs typeface="Lucida Sans Unicode" charset="0"/>
              </a:rPr>
              <a:pPr/>
              <a:t>31</a:t>
            </a:fld>
            <a:endParaRPr lang="en-GB" smtClean="0">
              <a:cs typeface="Lucida Sans Unico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4F8BBB-E528-49CE-93C8-FAEB5AC572DC}" type="slidenum">
              <a:rPr lang="en-US" smtClean="0"/>
              <a:pPr/>
              <a:t>4</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smtClean="0"/>
              <a:t>The classic place for ANY visible parotid swelling or tumor to present, between the tip of the ear and the tip (angle) of the mandible.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r>
              <a:rPr lang="en-US" smtClean="0"/>
              <a:t>Signet ring cells are POORLY differentiated adenocarcinoma cells, and are OFTEN seen with linitis plastica. Could those large “holes” in the cytoplasm possibly be mucicarmine positive” Answer: YES</a:t>
            </a:r>
          </a:p>
        </p:txBody>
      </p:sp>
      <p:sp>
        <p:nvSpPr>
          <p:cNvPr id="285700" name="Slide Number Placeholder 3"/>
          <p:cNvSpPr>
            <a:spLocks noGrp="1"/>
          </p:cNvSpPr>
          <p:nvPr>
            <p:ph type="sldNum" sz="quarter"/>
          </p:nvPr>
        </p:nvSpPr>
        <p:spPr>
          <a:noFill/>
        </p:spPr>
        <p:txBody>
          <a:bodyPr/>
          <a:lstStyle/>
          <a:p>
            <a:fld id="{4AED4C48-D252-4FE2-ACF3-6DC75FDD3CFF}" type="slidenum">
              <a:rPr lang="en-GB" smtClean="0">
                <a:cs typeface="Lucida Sans Unicode" charset="0"/>
              </a:rPr>
              <a:pPr/>
              <a:t>32</a:t>
            </a:fld>
            <a:endParaRPr lang="en-GB" smtClean="0">
              <a:cs typeface="Lucida Sans Unico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9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E1F140-A877-47AA-9B7D-3ABD4055084F}" type="slidenum">
              <a:rPr lang="en-US" smtClean="0"/>
              <a:pPr fontAlgn="base">
                <a:spcBef>
                  <a:spcPct val="0"/>
                </a:spcBef>
                <a:spcAft>
                  <a:spcPct val="0"/>
                </a:spcAft>
                <a:defRPr/>
              </a:pPr>
              <a:t>33</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Photomicrograph of  intestinal type adenocarcinoma of the stomach.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r>
              <a:rPr lang="en-US" smtClean="0"/>
              <a:t>The SI has a “villous” or “papillary”, i.e., hairy surface appearance, while the LI has a configuration similar to the stomach, i.e., “pits and glands”</a:t>
            </a:r>
          </a:p>
        </p:txBody>
      </p:sp>
      <p:sp>
        <p:nvSpPr>
          <p:cNvPr id="291844" name="Slide Number Placeholder 3"/>
          <p:cNvSpPr>
            <a:spLocks noGrp="1"/>
          </p:cNvSpPr>
          <p:nvPr>
            <p:ph type="sldNum" sz="quarter"/>
          </p:nvPr>
        </p:nvSpPr>
        <p:spPr>
          <a:noFill/>
        </p:spPr>
        <p:txBody>
          <a:bodyPr/>
          <a:lstStyle/>
          <a:p>
            <a:fld id="{E93ACFA8-3171-44E7-9C77-5113547538AF}" type="slidenum">
              <a:rPr lang="en-GB" smtClean="0"/>
              <a:pPr/>
              <a:t>36</a:t>
            </a:fld>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6FD0-2BAE-417E-92C3-191D471CDED3}" type="slidenum">
              <a:rPr lang="en-US"/>
              <a:pPr/>
              <a:t>38</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21E2E8-EA98-44C3-BFAA-329982B1792C}" type="slidenum">
              <a:rPr lang="en-US"/>
              <a:pPr fontAlgn="base">
                <a:spcBef>
                  <a:spcPct val="0"/>
                </a:spcBef>
                <a:spcAft>
                  <a:spcPct val="0"/>
                </a:spcAft>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72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A94C1-7284-47BC-B816-C2A0DCF2AD94}" type="slidenum">
              <a:rPr lang="en-US"/>
              <a:pPr fontAlgn="base">
                <a:spcBef>
                  <a:spcPct val="0"/>
                </a:spcBef>
                <a:spcAft>
                  <a:spcPct val="0"/>
                </a:spcAft>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inflammation has produced large, irregularly shaped to rake-like ulcers that are separated from each other by mucosa that appears close to normal.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p:cNvSpPr>
            <a:spLocks noGrp="1" noRot="1" noChangeAspect="1" noTextEdit="1"/>
          </p:cNvSpPr>
          <p:nvPr>
            <p:ph type="sldImg"/>
          </p:nvPr>
        </p:nvSpPr>
        <p:spPr bwMode="auto">
          <a:noFill/>
          <a:ln>
            <a:solidFill>
              <a:srgbClr val="000000"/>
            </a:solidFill>
            <a:miter lim="800000"/>
            <a:headEnd/>
            <a:tailEnd/>
          </a:ln>
        </p:spPr>
      </p:sp>
      <p:sp>
        <p:nvSpPr>
          <p:cNvPr id="487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7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FC6F80-B797-46E7-A431-AB8F4E137D32}" type="slidenum">
              <a:rPr lang="en-US" smtClean="0"/>
              <a:pPr fontAlgn="base">
                <a:spcBef>
                  <a:spcPct val="0"/>
                </a:spcBef>
                <a:spcAft>
                  <a:spcPct val="0"/>
                </a:spcAft>
                <a:defRPr/>
              </a:pPr>
              <a:t>47</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218D320-F9FB-4A7C-8050-A884ECE144EF}" type="slidenum">
              <a:rPr lang="en-US"/>
              <a:pPr fontAlgn="base">
                <a:spcBef>
                  <a:spcPct val="0"/>
                </a:spcBef>
                <a:spcAft>
                  <a:spcPct val="0"/>
                </a:spcAft>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45845B4-0A0F-4D89-80B8-65842B8CE2F1}" type="slidenum">
              <a:rPr lang="en-US" smtClean="0"/>
              <a:pPr/>
              <a:t>5</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smtClean="0"/>
              <a:t>Mixed tumors are generally benign, have BOTH connective tissue (i.e., usually cartilagenous) components as well as glandular components, hence the name pleomorphic or mixed, they generally look and feel like little round soft cartilage balls.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entire colon is abnormal, and the usual transverse </a:t>
            </a:r>
            <a:r>
              <a:rPr lang="en-US" dirty="0" err="1" smtClean="0"/>
              <a:t>rugal</a:t>
            </a:r>
            <a:r>
              <a:rPr lang="en-US" dirty="0" smtClean="0"/>
              <a:t> folds have been almost completely effaced. </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p:spPr>
      </p:sp>
      <p:sp>
        <p:nvSpPr>
          <p:cNvPr id="496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Inflammatory</a:t>
            </a:r>
            <a:r>
              <a:rPr lang="en-US" baseline="0" dirty="0" smtClean="0"/>
              <a:t> </a:t>
            </a:r>
            <a:r>
              <a:rPr lang="en-US" baseline="0" dirty="0" err="1" smtClean="0"/>
              <a:t>pseudopolyp</a:t>
            </a:r>
            <a:endParaRPr lang="en-US" dirty="0" smtClean="0"/>
          </a:p>
        </p:txBody>
      </p:sp>
      <p:sp>
        <p:nvSpPr>
          <p:cNvPr id="496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F14DD4-F646-4F28-B7DF-22861FF1D4D6}" type="slidenum">
              <a:rPr lang="en-US" smtClean="0"/>
              <a:pPr fontAlgn="base">
                <a:spcBef>
                  <a:spcPct val="0"/>
                </a:spcBef>
                <a:spcAft>
                  <a:spcPct val="0"/>
                </a:spcAft>
                <a:defRPr/>
              </a:pPr>
              <a:t>53</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r>
              <a:rPr lang="en-US" smtClean="0"/>
              <a:t>TUBULAR adenoma, note how all the epithelial (glandular) cells look the same.</a:t>
            </a:r>
          </a:p>
        </p:txBody>
      </p:sp>
      <p:sp>
        <p:nvSpPr>
          <p:cNvPr id="357380" name="Slide Number Placeholder 3"/>
          <p:cNvSpPr>
            <a:spLocks noGrp="1"/>
          </p:cNvSpPr>
          <p:nvPr>
            <p:ph type="sldNum" sz="quarter"/>
          </p:nvPr>
        </p:nvSpPr>
        <p:spPr>
          <a:noFill/>
        </p:spPr>
        <p:txBody>
          <a:bodyPr/>
          <a:lstStyle/>
          <a:p>
            <a:fld id="{752F5D8B-3DDA-4013-8759-A3A306C7381D}" type="slidenum">
              <a:rPr lang="en-GB" smtClean="0"/>
              <a:pPr/>
              <a:t>60</a:t>
            </a:fld>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r>
              <a:rPr lang="en-US" smtClean="0"/>
              <a:t>Villous adenomas behave more aggressively than tubular adenomas. They have a HIGHER rate of developing into frank adenocarcinomas than the “tubular” patterns.</a:t>
            </a:r>
          </a:p>
        </p:txBody>
      </p:sp>
      <p:sp>
        <p:nvSpPr>
          <p:cNvPr id="358404" name="Slide Number Placeholder 3"/>
          <p:cNvSpPr>
            <a:spLocks noGrp="1"/>
          </p:cNvSpPr>
          <p:nvPr>
            <p:ph type="sldNum" sz="quarter"/>
          </p:nvPr>
        </p:nvSpPr>
        <p:spPr>
          <a:noFill/>
        </p:spPr>
        <p:txBody>
          <a:bodyPr/>
          <a:lstStyle/>
          <a:p>
            <a:fld id="{A732ADFE-4E98-41CD-A819-BF208450C779}" type="slidenum">
              <a:rPr lang="en-GB" smtClean="0"/>
              <a:pPr/>
              <a:t>61</a:t>
            </a:fld>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It is caused by mutations</a:t>
            </a:r>
            <a:r>
              <a:rPr lang="en-US" baseline="0" dirty="0" smtClean="0"/>
              <a:t> of the </a:t>
            </a:r>
            <a:r>
              <a:rPr lang="en-US" baseline="0" dirty="0" err="1" smtClean="0"/>
              <a:t>adenomatous</a:t>
            </a:r>
            <a:r>
              <a:rPr lang="en-US" baseline="0" dirty="0" smtClean="0"/>
              <a:t> </a:t>
            </a:r>
            <a:r>
              <a:rPr lang="en-US" baseline="0" dirty="0" err="1" smtClean="0"/>
              <a:t>polyposis</a:t>
            </a:r>
            <a:r>
              <a:rPr lang="en-US" baseline="0" dirty="0" smtClean="0"/>
              <a:t> coli , or APC gene .</a:t>
            </a:r>
            <a:endParaRPr lang="en-US" dirty="0" smtClean="0"/>
          </a:p>
        </p:txBody>
      </p:sp>
      <p:sp>
        <p:nvSpPr>
          <p:cNvPr id="505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7F84CC-2D60-4EEC-A4C6-9237E41E0F87}" type="slidenum">
              <a:rPr lang="en-US" smtClean="0"/>
              <a:pPr fontAlgn="base">
                <a:spcBef>
                  <a:spcPct val="0"/>
                </a:spcBef>
                <a:spcAft>
                  <a:spcPct val="0"/>
                </a:spcAft>
                <a:defRPr/>
              </a:pPr>
              <a:t>64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p:spPr>
      </p:sp>
      <p:sp>
        <p:nvSpPr>
          <p:cNvPr id="1351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51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989EBA-0858-4FD2-BF59-4F64D090762B}" type="slidenum">
              <a:rPr lang="en-US"/>
              <a:pPr fontAlgn="base">
                <a:spcBef>
                  <a:spcPct val="0"/>
                </a:spcBef>
                <a:spcAft>
                  <a:spcPct val="0"/>
                </a:spcAft>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7"/>
          <p:cNvSpPr>
            <a:spLocks noGrp="1" noChangeArrowheads="1"/>
          </p:cNvSpPr>
          <p:nvPr>
            <p:ph type="sldNum" sz="quarter"/>
          </p:nvPr>
        </p:nvSpPr>
        <p:spPr>
          <a:noFill/>
        </p:spPr>
        <p:txBody>
          <a:bodyPr/>
          <a:lstStyle/>
          <a:p>
            <a:fld id="{59873A60-664D-49F8-A5D3-9502C584F4C3}" type="slidenum">
              <a:rPr lang="en-GB" smtClean="0">
                <a:cs typeface="Lucida Sans Unicode" charset="0"/>
              </a:rPr>
              <a:pPr/>
              <a:t>9</a:t>
            </a:fld>
            <a:endParaRPr lang="en-GB" smtClean="0">
              <a:cs typeface="Lucida Sans Unicode" charset="0"/>
            </a:endParaRPr>
          </a:p>
        </p:txBody>
      </p:sp>
      <p:sp>
        <p:nvSpPr>
          <p:cNvPr id="22016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0164"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9138" name="Rectangle 7"/>
          <p:cNvSpPr>
            <a:spLocks noGrp="1" noChangeArrowheads="1"/>
          </p:cNvSpPr>
          <p:nvPr>
            <p:ph type="sldNum" sz="quarter"/>
          </p:nvPr>
        </p:nvSpPr>
        <p:spPr>
          <a:noFill/>
        </p:spPr>
        <p:txBody>
          <a:bodyPr/>
          <a:lstStyle/>
          <a:p>
            <a:fld id="{FBA1627E-B996-458F-B1F7-B539025AA160}" type="slidenum">
              <a:rPr lang="en-GB" smtClean="0">
                <a:cs typeface="Lucida Sans Unicode" charset="0"/>
              </a:rPr>
              <a:pPr/>
              <a:t>10</a:t>
            </a:fld>
            <a:endParaRPr lang="en-GB" smtClean="0">
              <a:cs typeface="Lucida Sans Unicode" charset="0"/>
            </a:endParaRPr>
          </a:p>
        </p:txBody>
      </p:sp>
      <p:sp>
        <p:nvSpPr>
          <p:cNvPr id="219139"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19140"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7"/>
          <p:cNvSpPr>
            <a:spLocks noGrp="1" noChangeArrowheads="1"/>
          </p:cNvSpPr>
          <p:nvPr>
            <p:ph type="sldNum" sz="quarter"/>
          </p:nvPr>
        </p:nvSpPr>
        <p:spPr>
          <a:noFill/>
        </p:spPr>
        <p:txBody>
          <a:bodyPr/>
          <a:lstStyle/>
          <a:p>
            <a:fld id="{5889E62B-868B-4AA2-955C-4CF23A95E306}" type="slidenum">
              <a:rPr lang="en-GB" smtClean="0">
                <a:cs typeface="Lucida Sans Unicode" charset="0"/>
              </a:rPr>
              <a:pPr/>
              <a:t>11</a:t>
            </a:fld>
            <a:endParaRPr lang="en-GB" smtClean="0">
              <a:cs typeface="Lucida Sans Unicode" charset="0"/>
            </a:endParaRPr>
          </a:p>
        </p:txBody>
      </p:sp>
      <p:sp>
        <p:nvSpPr>
          <p:cNvPr id="222211"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2212" name="Rectangle 2"/>
          <p:cNvSpPr>
            <a:spLocks noGrp="1" noChangeArrowheads="1"/>
          </p:cNvSpPr>
          <p:nvPr>
            <p:ph type="body" idx="1"/>
          </p:nvPr>
        </p:nvSpPr>
        <p:spPr>
          <a:xfrm>
            <a:off x="685800" y="4343400"/>
            <a:ext cx="5486400" cy="4114800"/>
          </a:xfrm>
          <a:noFill/>
          <a:ln/>
        </p:spPr>
        <p:txBody>
          <a:bodyPr wrap="none"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"Barrett's esophagus" in which there is gastric-type mucosa above the </a:t>
            </a:r>
            <a:r>
              <a:rPr lang="en-US" dirty="0" err="1" smtClean="0"/>
              <a:t>gastroesophageal</a:t>
            </a:r>
            <a:r>
              <a:rPr lang="en-US" dirty="0" smtClean="0"/>
              <a:t> junction. Note the columnar epithelium to the left and the </a:t>
            </a:r>
            <a:r>
              <a:rPr lang="en-US" dirty="0" err="1" smtClean="0"/>
              <a:t>squamous</a:t>
            </a:r>
            <a:r>
              <a:rPr lang="en-US" dirty="0" smtClean="0"/>
              <a:t> epithelium at the right. This is "typical" Barrett's mucosa, because there is intestinal </a:t>
            </a:r>
            <a:r>
              <a:rPr lang="en-US" dirty="0" err="1" smtClean="0"/>
              <a:t>metaplasia</a:t>
            </a:r>
            <a:r>
              <a:rPr lang="en-US" dirty="0" smtClean="0"/>
              <a:t> as well (note the goblet cells in the columnar mucosa).</a:t>
            </a:r>
            <a:endParaRPr lang="en-US" dirty="0"/>
          </a:p>
        </p:txBody>
      </p:sp>
      <p:sp>
        <p:nvSpPr>
          <p:cNvPr id="4" name="Slide Number Placeholder 3"/>
          <p:cNvSpPr>
            <a:spLocks noGrp="1"/>
          </p:cNvSpPr>
          <p:nvPr>
            <p:ph type="sldNum" sz="quarter" idx="10"/>
          </p:nvPr>
        </p:nvSpPr>
        <p:spPr/>
        <p:txBody>
          <a:bodyPr/>
          <a:lstStyle/>
          <a:p>
            <a:fld id="{45C29E3C-A7A0-4781-9108-4A44678AF1E5}"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7"/>
          <p:cNvSpPr>
            <a:spLocks noGrp="1" noChangeArrowheads="1"/>
          </p:cNvSpPr>
          <p:nvPr>
            <p:ph type="sldNum" sz="quarter"/>
          </p:nvPr>
        </p:nvSpPr>
        <p:spPr>
          <a:noFill/>
        </p:spPr>
        <p:txBody>
          <a:bodyPr/>
          <a:lstStyle/>
          <a:p>
            <a:fld id="{2BAB8591-1B5C-4971-A4E0-76708EFA935C}" type="slidenum">
              <a:rPr lang="en-GB" smtClean="0">
                <a:cs typeface="Lucida Sans Unicode" charset="0"/>
              </a:rPr>
              <a:pPr/>
              <a:t>13</a:t>
            </a:fld>
            <a:endParaRPr lang="en-GB" smtClean="0">
              <a:cs typeface="Lucida Sans Unicode" charset="0"/>
            </a:endParaRPr>
          </a:p>
        </p:txBody>
      </p:sp>
      <p:sp>
        <p:nvSpPr>
          <p:cNvPr id="225283"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225284" name="Rectangle 2"/>
          <p:cNvSpPr>
            <a:spLocks noGrp="1" noChangeArrowheads="1"/>
          </p:cNvSpPr>
          <p:nvPr>
            <p:ph type="body" idx="1"/>
          </p:nvPr>
        </p:nvSpPr>
        <p:spPr>
          <a:xfrm>
            <a:off x="685800" y="4343400"/>
            <a:ext cx="5486400" cy="4114800"/>
          </a:xfrm>
          <a:noFill/>
          <a:ln/>
        </p:spPr>
        <p:txBody>
          <a:bodyPr wrap="none" anchor="ctr"/>
          <a:lstStyle/>
          <a:p>
            <a:r>
              <a:rPr lang="en-US" smtClean="0"/>
              <a:t>Glandular “dysplasia”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131A16-B614-45A7-B5A5-D789006B2C58}"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131A16-B614-45A7-B5A5-D789006B2C58}"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131A16-B614-45A7-B5A5-D789006B2C58}"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131A16-B614-45A7-B5A5-D789006B2C58}" type="datetimeFigureOut">
              <a:rPr lang="en-US" smtClean="0"/>
              <a:pPr/>
              <a:t>1/26/2021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131A16-B614-45A7-B5A5-D789006B2C58}"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31A16-B614-45A7-B5A5-D789006B2C58}"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131A16-B614-45A7-B5A5-D789006B2C58}"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EBD49D-256D-49CD-932D-340D3D5ECF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131A16-B614-45A7-B5A5-D789006B2C58}" type="datetimeFigureOut">
              <a:rPr lang="en-US" smtClean="0"/>
              <a:pPr/>
              <a:t>1/26/2021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BD49D-256D-49CD-932D-340D3D5ECF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anatpat.unicamp.br/lamtgi1.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44.w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988840"/>
            <a:ext cx="7772400" cy="3486249"/>
          </a:xfrm>
        </p:spPr>
        <p:style>
          <a:lnRef idx="1">
            <a:schemeClr val="accent2"/>
          </a:lnRef>
          <a:fillRef idx="2">
            <a:schemeClr val="accent2"/>
          </a:fillRef>
          <a:effectRef idx="1">
            <a:schemeClr val="accent2"/>
          </a:effectRef>
          <a:fontRef idx="minor">
            <a:schemeClr val="dk1"/>
          </a:fontRef>
        </p:style>
        <p:txBody>
          <a:bodyPr>
            <a:normAutofit/>
          </a:bodyPr>
          <a:lstStyle/>
          <a:p>
            <a:r>
              <a:rPr lang="en-US" dirty="0" smtClean="0"/>
              <a:t>Salivary gland</a:t>
            </a:r>
            <a:r>
              <a:rPr lang="en-US" dirty="0" smtClean="0"/>
              <a:t/>
            </a:r>
            <a:br>
              <a:rPr lang="en-US" dirty="0" smtClean="0"/>
            </a:br>
            <a:r>
              <a:rPr lang="en-US" dirty="0" smtClean="0"/>
              <a:t>Esophagus</a:t>
            </a:r>
            <a:br>
              <a:rPr lang="en-US" dirty="0" smtClean="0"/>
            </a:br>
            <a:r>
              <a:rPr lang="en-US" dirty="0" smtClean="0"/>
              <a:t>Stomach</a:t>
            </a:r>
            <a:br>
              <a:rPr lang="en-US" dirty="0" smtClean="0"/>
            </a:br>
            <a:r>
              <a:rPr lang="en-US" dirty="0" smtClean="0"/>
              <a:t>Small intestine</a:t>
            </a:r>
            <a:br>
              <a:rPr lang="en-US" dirty="0" smtClean="0"/>
            </a:br>
            <a:r>
              <a:rPr lang="en-US" dirty="0" smtClean="0"/>
              <a:t>Large intestine</a:t>
            </a:r>
            <a:endParaRPr lang="en-US" dirty="0"/>
          </a:p>
        </p:txBody>
      </p:sp>
      <p:sp>
        <p:nvSpPr>
          <p:cNvPr id="4" name="TextBox 3"/>
          <p:cNvSpPr txBox="1"/>
          <p:nvPr/>
        </p:nvSpPr>
        <p:spPr>
          <a:xfrm>
            <a:off x="3059832" y="620688"/>
            <a:ext cx="2613408" cy="830997"/>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sz="2400" b="1" dirty="0" smtClean="0"/>
              <a:t>GNT Block</a:t>
            </a:r>
          </a:p>
          <a:p>
            <a:pPr algn="ctr"/>
            <a:r>
              <a:rPr lang="en-US" sz="2400" b="1" dirty="0" smtClean="0"/>
              <a:t>Pathology Practical</a:t>
            </a:r>
            <a:endParaRPr lang="en-US"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304800" y="-220663"/>
            <a:ext cx="8382000" cy="1431926"/>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dirty="0">
                <a:solidFill>
                  <a:srgbClr val="0000FF"/>
                </a:solidFill>
                <a:latin typeface="Calibri" pitchFamily="32" charset="0"/>
              </a:rPr>
              <a:t>REFLUX/GERD</a:t>
            </a:r>
            <a:endParaRPr lang="en-GB" sz="8800" b="1" dirty="0">
              <a:solidFill>
                <a:srgbClr val="0000FF"/>
              </a:solidFill>
              <a:latin typeface="Calibri" pitchFamily="32" charset="0"/>
            </a:endParaRPr>
          </a:p>
        </p:txBody>
      </p:sp>
      <p:sp>
        <p:nvSpPr>
          <p:cNvPr id="25603" name="Text Box 2"/>
          <p:cNvSpPr txBox="1">
            <a:spLocks noChangeArrowheads="1"/>
          </p:cNvSpPr>
          <p:nvPr/>
        </p:nvSpPr>
        <p:spPr bwMode="auto">
          <a:xfrm>
            <a:off x="0" y="990600"/>
            <a:ext cx="9144000" cy="6070600"/>
          </a:xfrm>
          <a:prstGeom prst="rect">
            <a:avLst/>
          </a:prstGeom>
          <a:noFill/>
          <a:ln w="9525">
            <a:noFill/>
            <a:round/>
            <a:headEnd/>
            <a:tailEnd/>
          </a:ln>
        </p:spPr>
        <p:txBody>
          <a:bodyPr/>
          <a:lstStyle/>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dirty="0">
                <a:solidFill>
                  <a:srgbClr val="CC0066"/>
                </a:solidFill>
                <a:latin typeface="Calibri" pitchFamily="32" charset="0"/>
              </a:rPr>
              <a:t>Inflammatory Cells</a:t>
            </a: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dirty="0" err="1">
                <a:solidFill>
                  <a:srgbClr val="CC0066"/>
                </a:solidFill>
                <a:latin typeface="Calibri" pitchFamily="32" charset="0"/>
              </a:rPr>
              <a:t>Eosinophils</a:t>
            </a:r>
            <a:endParaRPr lang="en-GB" sz="4000" b="1" dirty="0">
              <a:solidFill>
                <a:srgbClr val="CC0066"/>
              </a:solidFill>
              <a:latin typeface="Calibri" pitchFamily="32" charset="0"/>
            </a:endParaRP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dirty="0" err="1">
                <a:solidFill>
                  <a:srgbClr val="CC0066"/>
                </a:solidFill>
                <a:latin typeface="Calibri" pitchFamily="32" charset="0"/>
              </a:rPr>
              <a:t>Neutrophils</a:t>
            </a:r>
            <a:endParaRPr lang="en-GB" sz="4000" b="1" dirty="0">
              <a:solidFill>
                <a:srgbClr val="CC0066"/>
              </a:solidFill>
              <a:latin typeface="Calibri" pitchFamily="32" charset="0"/>
            </a:endParaRPr>
          </a:p>
          <a:p>
            <a:pPr marL="741363" lvl="1" indent="-284163">
              <a:lnSpc>
                <a:spcPct val="100000"/>
              </a:lnSpc>
              <a:spcBef>
                <a:spcPts val="10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dirty="0">
                <a:solidFill>
                  <a:srgbClr val="CC0066"/>
                </a:solidFill>
                <a:latin typeface="Calibri" pitchFamily="32" charset="0"/>
              </a:rPr>
              <a:t>Lymphocytes</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dirty="0">
                <a:solidFill>
                  <a:srgbClr val="CC0066"/>
                </a:solidFill>
                <a:latin typeface="Calibri" pitchFamily="32" charset="0"/>
              </a:rPr>
              <a:t>Basal zone hyperplasia</a:t>
            </a:r>
          </a:p>
          <a:p>
            <a:pPr marL="341313" indent="-341313">
              <a:lnSpc>
                <a:spcPct val="100000"/>
              </a:lnSpc>
              <a:spcBef>
                <a:spcPts val="11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4400" b="1" dirty="0">
                <a:solidFill>
                  <a:srgbClr val="CC0066"/>
                </a:solidFill>
                <a:latin typeface="Calibri" pitchFamily="32" charset="0"/>
              </a:rPr>
              <a:t>Lamina </a:t>
            </a:r>
            <a:r>
              <a:rPr lang="en-GB" sz="4400" b="1" dirty="0" err="1">
                <a:solidFill>
                  <a:srgbClr val="CC0066"/>
                </a:solidFill>
                <a:latin typeface="Calibri" pitchFamily="32" charset="0"/>
              </a:rPr>
              <a:t>Propria</a:t>
            </a:r>
            <a:r>
              <a:rPr lang="en-GB" sz="4400" b="1" dirty="0">
                <a:solidFill>
                  <a:srgbClr val="CC0066"/>
                </a:solidFill>
                <a:latin typeface="Calibri" pitchFamily="32" charset="0"/>
              </a:rPr>
              <a:t> papillae elongated and congested</a:t>
            </a:r>
          </a:p>
          <a:p>
            <a:pPr marL="341313" indent="-341313">
              <a:lnSpc>
                <a:spcPct val="100000"/>
              </a:lnSpc>
              <a:spcBef>
                <a:spcPts val="1100"/>
              </a:spcBef>
              <a:buClr>
                <a:srgbClr val="CC0066"/>
              </a:buCl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sz="4400" b="1" dirty="0">
              <a:solidFill>
                <a:srgbClr val="CC0066"/>
              </a:solidFill>
              <a:latin typeface="Calibri" pitchFamily="32"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683568" y="260648"/>
            <a:ext cx="7956376" cy="9731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dirty="0">
                <a:solidFill>
                  <a:srgbClr val="0000FF"/>
                </a:solidFill>
                <a:latin typeface="Calibri" pitchFamily="32" charset="0"/>
              </a:rPr>
              <a:t>BARRETT’S</a:t>
            </a:r>
            <a:r>
              <a:rPr lang="en-GB" sz="8800" b="1" dirty="0">
                <a:solidFill>
                  <a:srgbClr val="0000FF"/>
                </a:solidFill>
                <a:latin typeface="Calibri" pitchFamily="32" charset="0"/>
              </a:rPr>
              <a:t> </a:t>
            </a:r>
            <a:r>
              <a:rPr lang="en-GB" sz="4400" b="1" dirty="0">
                <a:solidFill>
                  <a:srgbClr val="0000FF"/>
                </a:solidFill>
                <a:latin typeface="Calibri" pitchFamily="32" charset="0"/>
              </a:rPr>
              <a:t>ESOPHAGUS</a:t>
            </a:r>
            <a:endParaRPr lang="en-GB" sz="8800" b="1" dirty="0">
              <a:solidFill>
                <a:srgbClr val="0000FF"/>
              </a:solidFill>
              <a:latin typeface="Calibri" pitchFamily="32" charset="0"/>
            </a:endParaRPr>
          </a:p>
        </p:txBody>
      </p:sp>
      <p:grpSp>
        <p:nvGrpSpPr>
          <p:cNvPr id="2" name="Group 2"/>
          <p:cNvGrpSpPr>
            <a:grpSpLocks/>
          </p:cNvGrpSpPr>
          <p:nvPr/>
        </p:nvGrpSpPr>
        <p:grpSpPr bwMode="auto">
          <a:xfrm>
            <a:off x="381000" y="1556792"/>
            <a:ext cx="8511480" cy="4248472"/>
            <a:chOff x="240" y="1584"/>
            <a:chExt cx="5279" cy="2460"/>
          </a:xfrm>
        </p:grpSpPr>
        <p:pic>
          <p:nvPicPr>
            <p:cNvPr id="28676" name="Picture 3"/>
            <p:cNvPicPr>
              <a:picLocks noChangeAspect="1" noChangeArrowheads="1"/>
            </p:cNvPicPr>
            <p:nvPr/>
          </p:nvPicPr>
          <p:blipFill>
            <a:blip r:embed="rId3" cstate="print"/>
            <a:srcRect/>
            <a:stretch>
              <a:fillRect/>
            </a:stretch>
          </p:blipFill>
          <p:spPr bwMode="auto">
            <a:xfrm>
              <a:off x="240" y="1584"/>
              <a:ext cx="5280" cy="2461"/>
            </a:xfrm>
            <a:prstGeom prst="rect">
              <a:avLst/>
            </a:prstGeom>
            <a:noFill/>
            <a:ln w="9525">
              <a:noFill/>
              <a:round/>
              <a:headEnd/>
              <a:tailEnd/>
            </a:ln>
          </p:spPr>
        </p:pic>
        <p:sp>
          <p:nvSpPr>
            <p:cNvPr id="28677" name="Text Box 4"/>
            <p:cNvSpPr txBox="1">
              <a:spLocks noChangeArrowheads="1"/>
            </p:cNvSpPr>
            <p:nvPr/>
          </p:nvSpPr>
          <p:spPr bwMode="auto">
            <a:xfrm>
              <a:off x="240" y="1584"/>
              <a:ext cx="5280" cy="2461"/>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http://library.med.utah.edu/WebPath/jpeg4/GI171.jpg"/>
          <p:cNvPicPr>
            <a:picLocks noChangeAspect="1" noChangeArrowheads="1"/>
          </p:cNvPicPr>
          <p:nvPr/>
        </p:nvPicPr>
        <p:blipFill>
          <a:blip r:embed="rId3" cstate="print"/>
          <a:srcRect/>
          <a:stretch>
            <a:fillRect/>
          </a:stretch>
        </p:blipFill>
        <p:spPr bwMode="auto">
          <a:xfrm>
            <a:off x="755576" y="332656"/>
            <a:ext cx="7992888" cy="61206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0" y="0"/>
            <a:ext cx="9144000" cy="6853238"/>
          </a:xfrm>
          <a:prstGeom prst="rect">
            <a:avLst/>
          </a:prstGeom>
          <a:noFill/>
          <a:ln w="9525">
            <a:noFill/>
            <a:round/>
            <a:headEnd/>
            <a:tailEnd/>
          </a:ln>
        </p:spPr>
      </p:pic>
      <p:sp>
        <p:nvSpPr>
          <p:cNvPr id="3" name="Rectangle 2"/>
          <p:cNvSpPr/>
          <p:nvPr/>
        </p:nvSpPr>
        <p:spPr>
          <a:xfrm>
            <a:off x="4499992" y="2636912"/>
            <a:ext cx="1127232"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latin typeface="Franklin Gothic Demi" pitchFamily="34" charset="0"/>
              </a:rPr>
              <a:t>dysplasia</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0" y="-166688"/>
            <a:ext cx="9144000" cy="2773363"/>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4400" b="1" dirty="0">
                <a:solidFill>
                  <a:srgbClr val="0000FF"/>
                </a:solidFill>
                <a:latin typeface="Calibri" pitchFamily="32" charset="0"/>
              </a:rPr>
              <a:t>BARRETT’S ESOPHAGUS</a:t>
            </a:r>
          </a:p>
        </p:txBody>
      </p:sp>
      <p:sp>
        <p:nvSpPr>
          <p:cNvPr id="30723" name="Text Box 2"/>
          <p:cNvSpPr txBox="1">
            <a:spLocks noChangeArrowheads="1"/>
          </p:cNvSpPr>
          <p:nvPr/>
        </p:nvSpPr>
        <p:spPr bwMode="auto">
          <a:xfrm>
            <a:off x="432048" y="1559024"/>
            <a:ext cx="8172400" cy="3886200"/>
          </a:xfrm>
          <a:prstGeom prst="rect">
            <a:avLst/>
          </a:prstGeom>
          <a:noFill/>
          <a:ln w="9525">
            <a:noFill/>
            <a:round/>
            <a:headEnd/>
            <a:tailEnd/>
          </a:ln>
        </p:spPr>
        <p:txBody>
          <a:bodyPr/>
          <a:lstStyle/>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INTESTINALIZED (GASTRICIZED) mucosa is AT RISK for glandular dysplasia.</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Searching for dysplasia when BARRETT’s is present is of utmost importance</a:t>
            </a:r>
          </a:p>
          <a:p>
            <a:pPr marL="341313" indent="-341313">
              <a:lnSpc>
                <a:spcPct val="100000"/>
              </a:lnSpc>
              <a:spcBef>
                <a:spcPts val="800"/>
              </a:spcBef>
              <a:buClr>
                <a:srgbClr val="CC0066"/>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dirty="0">
                <a:solidFill>
                  <a:srgbClr val="CC0066"/>
                </a:solidFill>
                <a:latin typeface="Calibri" pitchFamily="32" charset="0"/>
              </a:rPr>
              <a:t>MOST/ALL </a:t>
            </a:r>
            <a:r>
              <a:rPr lang="en-GB" sz="3200" b="1" dirty="0" err="1">
                <a:solidFill>
                  <a:srgbClr val="CC0066"/>
                </a:solidFill>
                <a:latin typeface="Calibri" pitchFamily="32" charset="0"/>
              </a:rPr>
              <a:t>adenocarcinomas</a:t>
            </a:r>
            <a:r>
              <a:rPr lang="en-GB" sz="3200" b="1" dirty="0">
                <a:solidFill>
                  <a:srgbClr val="CC0066"/>
                </a:solidFill>
                <a:latin typeface="Calibri" pitchFamily="32" charset="0"/>
              </a:rPr>
              <a:t> arising in the </a:t>
            </a:r>
            <a:r>
              <a:rPr lang="en-GB" sz="3200" b="1" dirty="0" err="1">
                <a:solidFill>
                  <a:srgbClr val="CC0066"/>
                </a:solidFill>
                <a:latin typeface="Calibri" pitchFamily="32" charset="0"/>
              </a:rPr>
              <a:t>esophagus</a:t>
            </a:r>
            <a:r>
              <a:rPr lang="en-GB" sz="3200" b="1" dirty="0">
                <a:solidFill>
                  <a:srgbClr val="CC0066"/>
                </a:solidFill>
                <a:latin typeface="Calibri" pitchFamily="32" charset="0"/>
              </a:rPr>
              <a:t> arise from previously existing BARRETT’s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esophagus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http://www.pathology.washington.edu/about/education/gallery/jpgs575/spa/img0014.jpg"/>
          <p:cNvPicPr>
            <a:picLocks noChangeAspect="1" noChangeArrowheads="1"/>
          </p:cNvPicPr>
          <p:nvPr/>
        </p:nvPicPr>
        <p:blipFill>
          <a:blip r:embed="rId3" cstate="print"/>
          <a:srcRect/>
          <a:stretch>
            <a:fillRect/>
          </a:stretch>
        </p:blipFill>
        <p:spPr bwMode="auto">
          <a:xfrm>
            <a:off x="827584" y="620688"/>
            <a:ext cx="7488832" cy="5184576"/>
          </a:xfrm>
          <a:prstGeom prst="rect">
            <a:avLst/>
          </a:prstGeom>
          <a:noFill/>
        </p:spPr>
      </p:pic>
      <p:sp>
        <p:nvSpPr>
          <p:cNvPr id="3" name="Rectangle 2"/>
          <p:cNvSpPr/>
          <p:nvPr/>
        </p:nvSpPr>
        <p:spPr>
          <a:xfrm>
            <a:off x="2483768" y="692696"/>
            <a:ext cx="427982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smtClean="0"/>
              <a:t>Squamous cell carcinoma of the esophagus </a:t>
            </a:r>
            <a:endParaRPr lang="en-US" dirty="0"/>
          </a:p>
        </p:txBody>
      </p:sp>
      <p:sp>
        <p:nvSpPr>
          <p:cNvPr id="4" name="Rectangle 3"/>
          <p:cNvSpPr/>
          <p:nvPr/>
        </p:nvSpPr>
        <p:spPr>
          <a:xfrm>
            <a:off x="827584" y="4725144"/>
            <a:ext cx="7540919"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i="1" dirty="0" smtClean="0"/>
              <a:t>Esophageal squamous cell carcinoma</a:t>
            </a:r>
            <a:r>
              <a:rPr lang="en-US" dirty="0" smtClean="0"/>
              <a:t> is associated with alcohol and tobacco use, poverty, caustic esophageal injury, </a:t>
            </a:r>
            <a:r>
              <a:rPr lang="en-US" dirty="0" err="1" smtClean="0"/>
              <a:t>achalasia</a:t>
            </a:r>
            <a:r>
              <a:rPr lang="en-US" dirty="0" smtClean="0"/>
              <a:t>, </a:t>
            </a:r>
            <a:r>
              <a:rPr lang="en-US" dirty="0" err="1" smtClean="0"/>
              <a:t>tylosis</a:t>
            </a:r>
            <a:r>
              <a:rPr lang="en-US" dirty="0" smtClean="0"/>
              <a:t>, and Plummer-Vinson syndrome.</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0" y="0"/>
            <a:ext cx="91313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0" y="0"/>
            <a:ext cx="9144000" cy="68516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pathology.washington.edu/about/education/gallery/jpgs575/spa/img0016.jpg"/>
          <p:cNvPicPr>
            <a:picLocks noChangeAspect="1" noChangeArrowheads="1"/>
          </p:cNvPicPr>
          <p:nvPr/>
        </p:nvPicPr>
        <p:blipFill>
          <a:blip r:embed="rId2" cstate="print"/>
          <a:srcRect/>
          <a:stretch>
            <a:fillRect/>
          </a:stretch>
        </p:blipFill>
        <p:spPr bwMode="auto">
          <a:xfrm>
            <a:off x="971600" y="764704"/>
            <a:ext cx="6696744" cy="54006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SALIVARY GLAND</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Stomach</a:t>
            </a:r>
            <a:endParaRPr lang="en-US" dirty="0"/>
          </a:p>
        </p:txBody>
      </p:sp>
      <p:sp>
        <p:nvSpPr>
          <p:cNvPr id="3" name="Subtitle 2"/>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Chronic gastric ulcer</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457200" y="0"/>
            <a:ext cx="8228013" cy="990600"/>
          </a:xfrm>
        </p:spPr>
        <p:txBody>
          <a:bodyPr>
            <a:normAutofit/>
          </a:bodyPr>
          <a:lstStyle/>
          <a:p>
            <a:r>
              <a:rPr lang="en-US" b="1" dirty="0" smtClean="0">
                <a:solidFill>
                  <a:srgbClr val="0E03EF"/>
                </a:solidFill>
              </a:rPr>
              <a:t>“PEPTIC” ULCERS</a:t>
            </a:r>
          </a:p>
        </p:txBody>
      </p:sp>
      <p:sp>
        <p:nvSpPr>
          <p:cNvPr id="67587" name="Content Placeholder 2"/>
          <p:cNvSpPr>
            <a:spLocks noGrp="1"/>
          </p:cNvSpPr>
          <p:nvPr>
            <p:ph idx="1"/>
          </p:nvPr>
        </p:nvSpPr>
        <p:spPr>
          <a:xfrm>
            <a:off x="0" y="914400"/>
            <a:ext cx="9144000" cy="4648200"/>
          </a:xfrm>
        </p:spPr>
        <p:txBody>
          <a:bodyPr>
            <a:normAutofit fontScale="92500" lnSpcReduction="10000"/>
          </a:bodyPr>
          <a:lstStyle/>
          <a:p>
            <a:r>
              <a:rPr lang="en-US" b="1" dirty="0" smtClean="0">
                <a:solidFill>
                  <a:srgbClr val="A203BD"/>
                </a:solidFill>
              </a:rPr>
              <a:t>“PEPTIC” implies acid cause/aggravation</a:t>
            </a:r>
          </a:p>
          <a:p>
            <a:r>
              <a:rPr lang="en-US" b="1" dirty="0" smtClean="0">
                <a:solidFill>
                  <a:srgbClr val="A203BD"/>
                </a:solidFill>
              </a:rPr>
              <a:t>ULCER vs. EROSION (</a:t>
            </a:r>
            <a:r>
              <a:rPr lang="en-US" b="1" dirty="0" err="1" smtClean="0">
                <a:solidFill>
                  <a:srgbClr val="A203BD"/>
                </a:solidFill>
              </a:rPr>
              <a:t>muscularis</a:t>
            </a:r>
            <a:r>
              <a:rPr lang="en-US" b="1" dirty="0" smtClean="0">
                <a:solidFill>
                  <a:srgbClr val="A203BD"/>
                </a:solidFill>
              </a:rPr>
              <a:t> mucosa intact)</a:t>
            </a:r>
          </a:p>
          <a:p>
            <a:r>
              <a:rPr lang="en-US" b="1" dirty="0" smtClean="0">
                <a:solidFill>
                  <a:srgbClr val="A203BD"/>
                </a:solidFill>
              </a:rPr>
              <a:t>MUC</a:t>
            </a:r>
            <a:r>
              <a:rPr lang="en-US" b="1" dirty="0" smtClean="0">
                <a:solidFill>
                  <a:srgbClr val="A203BD"/>
                </a:solidFill>
                <a:sym typeface="Wingdings" charset="2"/>
              </a:rPr>
              <a:t>SUBMUCMUSCULARISSEROSA</a:t>
            </a:r>
          </a:p>
          <a:p>
            <a:r>
              <a:rPr lang="en-US" b="1" dirty="0" smtClean="0">
                <a:solidFill>
                  <a:srgbClr val="A203BD"/>
                </a:solidFill>
                <a:sym typeface="Wingdings" charset="2"/>
              </a:rPr>
              <a:t>Chronic, solitary (usually), adults</a:t>
            </a:r>
          </a:p>
          <a:p>
            <a:r>
              <a:rPr lang="en-US" b="1" dirty="0" smtClean="0">
                <a:solidFill>
                  <a:srgbClr val="A203BD"/>
                </a:solidFill>
                <a:sym typeface="Wingdings" charset="2"/>
              </a:rPr>
              <a:t>80% caused by H. pylori in stomach</a:t>
            </a:r>
          </a:p>
          <a:p>
            <a:r>
              <a:rPr lang="en-US" b="1" dirty="0" smtClean="0">
                <a:solidFill>
                  <a:srgbClr val="A203BD"/>
                </a:solidFill>
                <a:sym typeface="Wingdings" charset="2"/>
              </a:rPr>
              <a:t>100% caused by H. pylori in</a:t>
            </a:r>
          </a:p>
          <a:p>
            <a:pPr>
              <a:buFont typeface="Arial" charset="0"/>
              <a:buNone/>
            </a:pPr>
            <a:r>
              <a:rPr lang="en-US" b="1" dirty="0" smtClean="0">
                <a:solidFill>
                  <a:srgbClr val="A203BD"/>
                </a:solidFill>
                <a:sym typeface="Wingdings" charset="2"/>
              </a:rPr>
              <a:t>     duodenum</a:t>
            </a:r>
          </a:p>
          <a:p>
            <a:r>
              <a:rPr lang="en-US" b="1" dirty="0" smtClean="0">
                <a:solidFill>
                  <a:srgbClr val="A203BD"/>
                </a:solidFill>
                <a:sym typeface="Wingdings" charset="2"/>
              </a:rPr>
              <a:t>NSAIDS</a:t>
            </a:r>
          </a:p>
          <a:p>
            <a:pPr>
              <a:buFont typeface="Arial" charset="0"/>
              <a:buNone/>
            </a:pPr>
            <a:r>
              <a:rPr lang="en-US" b="1" dirty="0" smtClean="0">
                <a:solidFill>
                  <a:srgbClr val="A203BD"/>
                </a:solidFill>
                <a:sym typeface="Wingdings" charset="2"/>
              </a:rPr>
              <a:t>   “STRESS”</a:t>
            </a:r>
          </a:p>
          <a:p>
            <a:endParaRPr lang="en-US" dirty="0" smtClean="0"/>
          </a:p>
        </p:txBody>
      </p:sp>
      <p:pic>
        <p:nvPicPr>
          <p:cNvPr id="67588" name="Picture 2"/>
          <p:cNvPicPr>
            <a:picLocks noChangeAspect="1" noChangeArrowheads="1"/>
          </p:cNvPicPr>
          <p:nvPr/>
        </p:nvPicPr>
        <p:blipFill>
          <a:blip r:embed="rId3" cstate="print"/>
          <a:srcRect/>
          <a:stretch>
            <a:fillRect/>
          </a:stretch>
        </p:blipFill>
        <p:spPr bwMode="auto">
          <a:xfrm>
            <a:off x="6081713" y="3733800"/>
            <a:ext cx="3062287" cy="3124200"/>
          </a:xfrm>
          <a:prstGeom prst="rect">
            <a:avLst/>
          </a:prstGeom>
          <a:noFill/>
          <a:ln w="9525">
            <a:noFill/>
            <a:miter lim="800000"/>
            <a:headEnd/>
            <a:tailEnd/>
          </a:ln>
        </p:spPr>
      </p:pic>
      <p:pic>
        <p:nvPicPr>
          <p:cNvPr id="67589" name="Picture 3"/>
          <p:cNvPicPr>
            <a:picLocks noChangeAspect="1" noChangeArrowheads="1"/>
          </p:cNvPicPr>
          <p:nvPr/>
        </p:nvPicPr>
        <p:blipFill>
          <a:blip r:embed="rId4" cstate="print"/>
          <a:srcRect/>
          <a:stretch>
            <a:fillRect/>
          </a:stretch>
        </p:blipFill>
        <p:spPr bwMode="auto">
          <a:xfrm>
            <a:off x="2895600" y="4921250"/>
            <a:ext cx="3248025" cy="1936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Grp="1" noChangeArrowheads="1"/>
          </p:cNvSpPr>
          <p:nvPr>
            <p:ph type="title"/>
          </p:nvPr>
        </p:nvSpPr>
        <p:spPr>
          <a:xfrm>
            <a:off x="0" y="6477000"/>
            <a:ext cx="9144000" cy="381000"/>
          </a:xfrm>
        </p:spPr>
        <p:txBody>
          <a:bodyPr>
            <a:normAutofit fontScale="90000"/>
          </a:bodyPr>
          <a:lstStyle/>
          <a:p>
            <a:pPr eaLnBrk="1" hangingPunct="1"/>
            <a:r>
              <a:rPr lang="en-US" sz="2400" dirty="0" smtClean="0">
                <a:solidFill>
                  <a:schemeClr val="accent1">
                    <a:lumMod val="25000"/>
                  </a:schemeClr>
                </a:solidFill>
                <a:effectLst>
                  <a:outerShdw blurRad="38100" dist="38100" dir="2700000" algn="tl">
                    <a:srgbClr val="000000">
                      <a:alpha val="43137"/>
                    </a:srgbClr>
                  </a:outerShdw>
                </a:effectLst>
              </a:rPr>
              <a:t>Chronic gastric ulcer</a:t>
            </a:r>
          </a:p>
        </p:txBody>
      </p:sp>
      <p:pic>
        <p:nvPicPr>
          <p:cNvPr id="6147" name="Picture 6" descr="44"/>
          <p:cNvPicPr>
            <a:picLocks noGrp="1" noChangeAspect="1" noChangeArrowheads="1"/>
          </p:cNvPicPr>
          <p:nvPr>
            <p:ph idx="1"/>
          </p:nvPr>
        </p:nvPicPr>
        <p:blipFill>
          <a:blip r:embed="rId2" cstate="print">
            <a:lum contrast="20000"/>
          </a:blip>
          <a:srcRect/>
          <a:stretch>
            <a:fillRect/>
          </a:stretch>
        </p:blipFill>
        <p:spPr>
          <a:xfrm>
            <a:off x="152400" y="533400"/>
            <a:ext cx="8923976" cy="5973763"/>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anatpat.unicamp.br/minDscn3737+.jpg">
            <a:hlinkClick r:id="rId3"/>
          </p:cNvPr>
          <p:cNvPicPr>
            <a:picLocks noChangeAspect="1" noChangeArrowheads="1"/>
          </p:cNvPicPr>
          <p:nvPr/>
        </p:nvPicPr>
        <p:blipFill>
          <a:blip r:embed="rId4" cstate="print"/>
          <a:srcRect/>
          <a:stretch>
            <a:fillRect/>
          </a:stretch>
        </p:blipFill>
        <p:spPr bwMode="auto">
          <a:xfrm>
            <a:off x="827584" y="620688"/>
            <a:ext cx="7488832" cy="568863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The Base of a Non-perforated Chronic Peptic Ulcer"/>
          <p:cNvPicPr>
            <a:picLocks noChangeAspect="1" noChangeArrowheads="1"/>
          </p:cNvPicPr>
          <p:nvPr/>
        </p:nvPicPr>
        <p:blipFill>
          <a:blip r:embed="rId2" cstate="print"/>
          <a:srcRect/>
          <a:stretch>
            <a:fillRect/>
          </a:stretch>
        </p:blipFill>
        <p:spPr bwMode="auto">
          <a:xfrm>
            <a:off x="0" y="0"/>
            <a:ext cx="9161749" cy="716403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Gastritis Helicobacter induced</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8013" cy="914400"/>
          </a:xfrm>
        </p:spPr>
        <p:txBody>
          <a:bodyPr>
            <a:normAutofit/>
          </a:bodyPr>
          <a:lstStyle/>
          <a:p>
            <a:r>
              <a:rPr lang="en-US" b="1" dirty="0" smtClean="0">
                <a:solidFill>
                  <a:srgbClr val="0E03EF"/>
                </a:solidFill>
              </a:rPr>
              <a:t>GASTRITIS</a:t>
            </a:r>
            <a:endParaRPr lang="en-US" sz="8000" b="1" dirty="0" smtClean="0">
              <a:solidFill>
                <a:srgbClr val="0E03EF"/>
              </a:solidFill>
            </a:endParaRPr>
          </a:p>
        </p:txBody>
      </p:sp>
      <p:sp>
        <p:nvSpPr>
          <p:cNvPr id="62467" name="Content Placeholder 2"/>
          <p:cNvSpPr>
            <a:spLocks noGrp="1"/>
          </p:cNvSpPr>
          <p:nvPr>
            <p:ph idx="1"/>
          </p:nvPr>
        </p:nvSpPr>
        <p:spPr>
          <a:xfrm>
            <a:off x="0" y="914400"/>
            <a:ext cx="9144000" cy="2590800"/>
          </a:xfrm>
        </p:spPr>
        <p:txBody>
          <a:bodyPr>
            <a:normAutofit fontScale="85000" lnSpcReduction="20000"/>
          </a:bodyPr>
          <a:lstStyle/>
          <a:p>
            <a:r>
              <a:rPr lang="en-US" sz="3600" b="1" u="sng" dirty="0" smtClean="0">
                <a:solidFill>
                  <a:srgbClr val="FF0000"/>
                </a:solidFill>
              </a:rPr>
              <a:t>CHRONIC</a:t>
            </a:r>
            <a:r>
              <a:rPr lang="en-US" sz="3600" b="1" dirty="0" smtClean="0">
                <a:solidFill>
                  <a:srgbClr val="FF0000"/>
                </a:solidFill>
              </a:rPr>
              <a:t>, NO EROSIONS, NO HEMORRHAGE</a:t>
            </a:r>
          </a:p>
          <a:p>
            <a:r>
              <a:rPr lang="en-US" sz="2800" b="1" dirty="0" smtClean="0">
                <a:solidFill>
                  <a:srgbClr val="A203BD"/>
                </a:solidFill>
              </a:rPr>
              <a:t>Perhaps some </a:t>
            </a:r>
            <a:r>
              <a:rPr lang="en-US" sz="2800" b="1" dirty="0" err="1" smtClean="0">
                <a:solidFill>
                  <a:srgbClr val="A203BD"/>
                </a:solidFill>
              </a:rPr>
              <a:t>neutrophils</a:t>
            </a:r>
            <a:endParaRPr lang="en-US" sz="2800" b="1" dirty="0" smtClean="0">
              <a:solidFill>
                <a:srgbClr val="A203BD"/>
              </a:solidFill>
            </a:endParaRPr>
          </a:p>
          <a:p>
            <a:r>
              <a:rPr lang="en-US" sz="2800" b="1" dirty="0" smtClean="0">
                <a:solidFill>
                  <a:srgbClr val="A203BD"/>
                </a:solidFill>
              </a:rPr>
              <a:t>Lymphocytes, lymphoid follicles</a:t>
            </a:r>
          </a:p>
          <a:p>
            <a:r>
              <a:rPr lang="en-US" sz="2800" b="1" dirty="0" smtClean="0">
                <a:solidFill>
                  <a:srgbClr val="A203BD"/>
                </a:solidFill>
              </a:rPr>
              <a:t>REGENERATIVE CHANGES</a:t>
            </a:r>
          </a:p>
          <a:p>
            <a:pPr lvl="1"/>
            <a:r>
              <a:rPr lang="en-US" sz="2400" b="1" dirty="0" smtClean="0">
                <a:solidFill>
                  <a:srgbClr val="A203BD"/>
                </a:solidFill>
              </a:rPr>
              <a:t>METAPLASIA, intestinal</a:t>
            </a:r>
          </a:p>
          <a:p>
            <a:pPr lvl="1"/>
            <a:r>
              <a:rPr lang="en-US" sz="2400" b="1" dirty="0" smtClean="0">
                <a:solidFill>
                  <a:srgbClr val="A203BD"/>
                </a:solidFill>
              </a:rPr>
              <a:t>ATROPHY, mucosal </a:t>
            </a:r>
            <a:r>
              <a:rPr lang="en-US" sz="2400" b="1" dirty="0" err="1" smtClean="0">
                <a:solidFill>
                  <a:srgbClr val="A203BD"/>
                </a:solidFill>
              </a:rPr>
              <a:t>hypoplasia</a:t>
            </a:r>
            <a:r>
              <a:rPr lang="en-US" sz="2400" b="1" dirty="0" smtClean="0">
                <a:solidFill>
                  <a:srgbClr val="A203BD"/>
                </a:solidFill>
              </a:rPr>
              <a:t>, “thinning”</a:t>
            </a:r>
          </a:p>
          <a:p>
            <a:pPr lvl="1"/>
            <a:r>
              <a:rPr lang="en-US" sz="2400" b="1" dirty="0" smtClean="0">
                <a:solidFill>
                  <a:srgbClr val="A203BD"/>
                </a:solidFill>
              </a:rPr>
              <a:t>DYSPLASIA</a:t>
            </a:r>
          </a:p>
          <a:p>
            <a:endParaRPr lang="en-US" sz="2800" b="1" dirty="0" smtClean="0">
              <a:solidFill>
                <a:srgbClr val="A203BD"/>
              </a:solidFill>
            </a:endParaRPr>
          </a:p>
          <a:p>
            <a:endParaRPr lang="en-US" sz="3600" b="1" dirty="0" smtClean="0">
              <a:solidFill>
                <a:srgbClr val="A203BD"/>
              </a:solidFill>
            </a:endParaRPr>
          </a:p>
        </p:txBody>
      </p:sp>
      <p:pic>
        <p:nvPicPr>
          <p:cNvPr id="62468" name="Picture 3"/>
          <p:cNvPicPr>
            <a:picLocks noChangeAspect="1" noChangeArrowheads="1"/>
          </p:cNvPicPr>
          <p:nvPr/>
        </p:nvPicPr>
        <p:blipFill>
          <a:blip r:embed="rId3" cstate="print"/>
          <a:srcRect/>
          <a:stretch>
            <a:fillRect/>
          </a:stretch>
        </p:blipFill>
        <p:spPr bwMode="auto">
          <a:xfrm>
            <a:off x="2771800" y="3136111"/>
            <a:ext cx="4314800" cy="28851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cstate="print"/>
          <a:srcRect/>
          <a:stretch>
            <a:fillRect/>
          </a:stretch>
        </p:blipFill>
        <p:spPr bwMode="auto">
          <a:xfrm>
            <a:off x="0" y="30163"/>
            <a:ext cx="4271963" cy="6827837"/>
          </a:xfrm>
          <a:prstGeom prst="rect">
            <a:avLst/>
          </a:prstGeom>
          <a:noFill/>
          <a:ln w="9525">
            <a:noFill/>
            <a:miter lim="800000"/>
            <a:headEnd/>
            <a:tailEnd/>
          </a:ln>
        </p:spPr>
      </p:pic>
      <p:pic>
        <p:nvPicPr>
          <p:cNvPr id="63491" name="Picture 6" descr="http://upload.wikimedia.org/wikipedia/commons/5/55/Stomach_helicobacter_giemsa.JPG"/>
          <p:cNvPicPr>
            <a:picLocks noChangeAspect="1" noChangeArrowheads="1"/>
          </p:cNvPicPr>
          <p:nvPr/>
        </p:nvPicPr>
        <p:blipFill>
          <a:blip r:embed="rId4" cstate="print"/>
          <a:srcRect/>
          <a:stretch>
            <a:fillRect/>
          </a:stretch>
        </p:blipFill>
        <p:spPr bwMode="auto">
          <a:xfrm>
            <a:off x="4267200" y="0"/>
            <a:ext cx="4876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Carcinoma of the stomach</a:t>
            </a:r>
            <a:endParaRPr lang="en-US" sz="4000" dirty="0"/>
          </a:p>
        </p:txBody>
      </p:sp>
      <p:sp>
        <p:nvSpPr>
          <p:cNvPr id="3" name="Subtitle 2"/>
          <p:cNvSpPr>
            <a:spLocks noGrp="1"/>
          </p:cNvSpPr>
          <p:nvPr>
            <p:ph type="subTitle" idx="1"/>
          </p:nvPr>
        </p:nvSpPr>
        <p:spPr/>
        <p:txBody>
          <a:bodyPr/>
          <a:lstStyle/>
          <a:p>
            <a:r>
              <a:rPr lang="en-US" dirty="0" smtClean="0"/>
              <a:t>Two types: </a:t>
            </a:r>
          </a:p>
          <a:p>
            <a:r>
              <a:rPr lang="en-US" dirty="0" smtClean="0"/>
              <a:t>1.Diffuse</a:t>
            </a:r>
          </a:p>
          <a:p>
            <a:r>
              <a:rPr lang="en-US" dirty="0" smtClean="0"/>
              <a:t>2. Intestinal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9635" name="Text Box 5"/>
          <p:cNvSpPr txBox="1">
            <a:spLocks noChangeArrowheads="1"/>
          </p:cNvSpPr>
          <p:nvPr/>
        </p:nvSpPr>
        <p:spPr bwMode="auto">
          <a:xfrm>
            <a:off x="0" y="6334780"/>
            <a:ext cx="4495800" cy="523220"/>
          </a:xfrm>
          <a:prstGeom prst="rect">
            <a:avLst/>
          </a:prstGeom>
          <a:solidFill>
            <a:srgbClr val="FFFF00"/>
          </a:solidFill>
          <a:ln w="9525">
            <a:noFill/>
            <a:miter lim="800000"/>
            <a:headEnd/>
            <a:tailEnd/>
          </a:ln>
        </p:spPr>
        <p:txBody>
          <a:bodyPr wrap="square">
            <a:spAutoFit/>
          </a:bodyPr>
          <a:lstStyle/>
          <a:p>
            <a:pPr>
              <a:spcBef>
                <a:spcPct val="50000"/>
              </a:spcBef>
            </a:pPr>
            <a:r>
              <a:rPr lang="en-US" sz="2800" b="1" dirty="0" smtClean="0">
                <a:solidFill>
                  <a:srgbClr val="3333FF"/>
                </a:solidFill>
              </a:rPr>
              <a:t>NORMAL</a:t>
            </a:r>
            <a:endParaRPr lang="en-US" sz="2800" b="1" dirty="0">
              <a:solidFill>
                <a:srgbClr val="3333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1"/>
          <p:cNvPicPr>
            <a:picLocks noChangeAspect="1"/>
          </p:cNvPicPr>
          <p:nvPr/>
        </p:nvPicPr>
        <p:blipFill>
          <a:blip r:embed="rId3" cstate="print"/>
          <a:srcRect/>
          <a:stretch>
            <a:fillRect/>
          </a:stretch>
        </p:blipFill>
        <p:spPr bwMode="auto">
          <a:xfrm>
            <a:off x="2267744" y="260648"/>
            <a:ext cx="5257800" cy="6229350"/>
          </a:xfrm>
          <a:prstGeom prst="rect">
            <a:avLst/>
          </a:prstGeom>
          <a:noFill/>
          <a:ln w="9525">
            <a:noFill/>
            <a:miter lim="800000"/>
            <a:headEnd/>
            <a:tailEnd/>
          </a:ln>
        </p:spPr>
      </p:pic>
      <p:sp>
        <p:nvSpPr>
          <p:cNvPr id="3" name="Rectangle 2"/>
          <p:cNvSpPr/>
          <p:nvPr/>
        </p:nvSpPr>
        <p:spPr>
          <a:xfrm>
            <a:off x="539552" y="332656"/>
            <a:ext cx="2016224"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t>Diffuse gastric CA</a:t>
            </a:r>
          </a:p>
          <a:p>
            <a:r>
              <a:rPr lang="en-US" dirty="0" err="1" smtClean="0"/>
              <a:t>Linitis</a:t>
            </a:r>
            <a:r>
              <a:rPr lang="en-US" dirty="0" smtClean="0"/>
              <a:t> </a:t>
            </a:r>
            <a:r>
              <a:rPr lang="en-US" dirty="0" err="1" smtClean="0"/>
              <a:t>plastica</a:t>
            </a:r>
            <a:r>
              <a:rPr lang="en-US" dirty="0" smtClean="0"/>
              <a:t>. The gastric wall is markedly thickened</a:t>
            </a:r>
            <a:endParaRPr lang="en-US" dirty="0"/>
          </a:p>
        </p:txBody>
      </p:sp>
      <p:sp>
        <p:nvSpPr>
          <p:cNvPr id="4" name="Rectangle 3"/>
          <p:cNvSpPr/>
          <p:nvPr/>
        </p:nvSpPr>
        <p:spPr>
          <a:xfrm>
            <a:off x="6228184" y="620688"/>
            <a:ext cx="89159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latin typeface="Franklin Gothic Demi" pitchFamily="34" charset="0"/>
              </a:rPr>
              <a:t>normal</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0" y="0"/>
            <a:ext cx="9144000" cy="1981200"/>
          </a:xfrm>
        </p:spPr>
        <p:txBody>
          <a:bodyPr>
            <a:normAutofit/>
          </a:bodyPr>
          <a:lstStyle/>
          <a:p>
            <a:r>
              <a:rPr lang="en-US" b="1" dirty="0" smtClean="0">
                <a:solidFill>
                  <a:srgbClr val="0E03EF"/>
                </a:solidFill>
              </a:rPr>
              <a:t>ADENOCARCINOMA</a:t>
            </a:r>
            <a:br>
              <a:rPr lang="en-US" b="1" dirty="0" smtClean="0">
                <a:solidFill>
                  <a:srgbClr val="0E03EF"/>
                </a:solidFill>
              </a:rPr>
            </a:br>
            <a:r>
              <a:rPr lang="en-US" b="1" dirty="0" smtClean="0">
                <a:solidFill>
                  <a:srgbClr val="0E03EF"/>
                </a:solidFill>
              </a:rPr>
              <a:t>DIFFUSE GROWTH PATTERNS</a:t>
            </a:r>
          </a:p>
        </p:txBody>
      </p:sp>
      <p:pic>
        <p:nvPicPr>
          <p:cNvPr id="88067" name="Picture 2"/>
          <p:cNvPicPr>
            <a:picLocks noGrp="1" noChangeAspect="1" noChangeArrowheads="1"/>
          </p:cNvPicPr>
          <p:nvPr>
            <p:ph idx="1"/>
          </p:nvPr>
        </p:nvPicPr>
        <p:blipFill>
          <a:blip r:embed="rId3" cstate="print"/>
          <a:srcRect/>
          <a:stretch>
            <a:fillRect/>
          </a:stretch>
        </p:blipFill>
        <p:spPr>
          <a:xfrm>
            <a:off x="2057400" y="2163763"/>
            <a:ext cx="7086600" cy="4694237"/>
          </a:xfrm>
        </p:spPr>
      </p:pic>
      <p:pic>
        <p:nvPicPr>
          <p:cNvPr id="88069" name="Picture 5"/>
          <p:cNvPicPr>
            <a:picLocks noChangeAspect="1" noChangeArrowheads="1"/>
          </p:cNvPicPr>
          <p:nvPr/>
        </p:nvPicPr>
        <p:blipFill>
          <a:blip r:embed="rId4" cstate="print"/>
          <a:srcRect/>
          <a:stretch>
            <a:fillRect/>
          </a:stretch>
        </p:blipFill>
        <p:spPr bwMode="auto">
          <a:xfrm>
            <a:off x="0" y="4343400"/>
            <a:ext cx="2249488"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normAutofit fontScale="90000"/>
          </a:bodyPr>
          <a:lstStyle/>
          <a:p>
            <a:r>
              <a:rPr lang="en-US" b="1" dirty="0" smtClean="0"/>
              <a:t>Gastric </a:t>
            </a:r>
            <a:r>
              <a:rPr lang="en-US" b="1" dirty="0" err="1" smtClean="0"/>
              <a:t>adenocarcinoma</a:t>
            </a:r>
            <a:r>
              <a:rPr lang="en-US" b="1" dirty="0" smtClean="0"/>
              <a:t> of the diffuse signet ring cell type</a:t>
            </a:r>
          </a:p>
        </p:txBody>
      </p:sp>
      <p:pic>
        <p:nvPicPr>
          <p:cNvPr id="92163" name="Picture 2"/>
          <p:cNvPicPr>
            <a:picLocks noGrp="1" noChangeAspect="1" noChangeArrowheads="1"/>
          </p:cNvPicPr>
          <p:nvPr>
            <p:ph idx="1"/>
          </p:nvPr>
        </p:nvPicPr>
        <p:blipFill>
          <a:blip r:embed="rId3" cstate="print"/>
          <a:srcRect/>
          <a:stretch>
            <a:fillRect/>
          </a:stretch>
        </p:blipFill>
        <p:spPr>
          <a:xfrm>
            <a:off x="1030560" y="1484784"/>
            <a:ext cx="6781800" cy="5086350"/>
          </a:xfrm>
        </p:spPr>
      </p:pic>
      <p:sp>
        <p:nvSpPr>
          <p:cNvPr id="4" name="Rectangle 3"/>
          <p:cNvSpPr/>
          <p:nvPr/>
        </p:nvSpPr>
        <p:spPr>
          <a:xfrm>
            <a:off x="4499992" y="6093296"/>
            <a:ext cx="3299301"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smtClean="0"/>
              <a:t>diffuse</a:t>
            </a:r>
            <a:r>
              <a:rPr lang="en-US" dirty="0" smtClean="0"/>
              <a:t> </a:t>
            </a:r>
            <a:r>
              <a:rPr lang="en-US" b="1" dirty="0" smtClean="0"/>
              <a:t>types with signet ring cell</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p:cNvPicPr>
            <a:picLocks noChangeAspect="1"/>
          </p:cNvPicPr>
          <p:nvPr/>
        </p:nvPicPr>
        <p:blipFill>
          <a:blip r:embed="rId3" cstate="print"/>
          <a:srcRect/>
          <a:stretch>
            <a:fillRect/>
          </a:stretch>
        </p:blipFill>
        <p:spPr bwMode="auto">
          <a:xfrm>
            <a:off x="357188" y="603250"/>
            <a:ext cx="8501062" cy="5653088"/>
          </a:xfrm>
          <a:prstGeom prst="rect">
            <a:avLst/>
          </a:prstGeom>
          <a:noFill/>
          <a:ln w="9525">
            <a:noFill/>
            <a:miter lim="800000"/>
            <a:headEnd/>
            <a:tailEnd/>
          </a:ln>
        </p:spPr>
      </p:pic>
      <p:sp>
        <p:nvSpPr>
          <p:cNvPr id="3" name="Rectangle 2"/>
          <p:cNvSpPr/>
          <p:nvPr/>
        </p:nvSpPr>
        <p:spPr>
          <a:xfrm>
            <a:off x="395536" y="260648"/>
            <a:ext cx="8424936"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smtClean="0"/>
              <a:t>Intestinal-type adenocarcinoma of stomach consisting of an elevated mass with heaped-up borders and central ulceration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http://atlasgeneticsoncology.org/Tumors/Images/GastricOverviewFig1.jpg"/>
          <p:cNvPicPr>
            <a:picLocks noChangeAspect="1" noChangeArrowheads="1"/>
          </p:cNvPicPr>
          <p:nvPr/>
        </p:nvPicPr>
        <p:blipFill>
          <a:blip r:embed="rId3" cstate="print"/>
          <a:srcRect/>
          <a:stretch>
            <a:fillRect/>
          </a:stretch>
        </p:blipFill>
        <p:spPr bwMode="auto">
          <a:xfrm>
            <a:off x="604808" y="548813"/>
            <a:ext cx="7999640" cy="5996021"/>
          </a:xfrm>
          <a:prstGeom prst="rect">
            <a:avLst/>
          </a:prstGeom>
          <a:noFill/>
        </p:spPr>
      </p:pic>
      <p:sp>
        <p:nvSpPr>
          <p:cNvPr id="3" name="Rectangle 2"/>
          <p:cNvSpPr/>
          <p:nvPr/>
        </p:nvSpPr>
        <p:spPr>
          <a:xfrm>
            <a:off x="5364088" y="5949280"/>
            <a:ext cx="2876172"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intestinal-type gastric cancer</a:t>
            </a:r>
            <a:endParaRPr lang="en-US" dirty="0"/>
          </a:p>
        </p:txBody>
      </p:sp>
      <p:sp>
        <p:nvSpPr>
          <p:cNvPr id="4" name="Rectangle 3"/>
          <p:cNvSpPr/>
          <p:nvPr/>
        </p:nvSpPr>
        <p:spPr>
          <a:xfrm>
            <a:off x="1399806" y="476672"/>
            <a:ext cx="6649514"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2000" b="1" dirty="0" smtClean="0"/>
              <a:t>Invasive malignant glands in intestinal type adenocarcinoma </a:t>
            </a:r>
            <a:endParaRPr lang="en-US" sz="20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Small intestine</a:t>
            </a:r>
            <a:endParaRPr lang="en-US" dirty="0"/>
          </a:p>
        </p:txBody>
      </p:sp>
      <p:sp>
        <p:nvSpPr>
          <p:cNvPr id="5" name="Subtitle 4"/>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rmAutofit fontScale="90000"/>
          </a:bodyPr>
          <a:lstStyle/>
          <a:p>
            <a:r>
              <a:rPr lang="en-US" sz="9600" b="1" smtClean="0">
                <a:solidFill>
                  <a:srgbClr val="0E03EF"/>
                </a:solidFill>
              </a:rPr>
              <a:t>MUCOSA</a:t>
            </a:r>
          </a:p>
        </p:txBody>
      </p:sp>
      <p:sp>
        <p:nvSpPr>
          <p:cNvPr id="98307" name="Content Placeholder 2"/>
          <p:cNvSpPr>
            <a:spLocks noGrp="1"/>
          </p:cNvSpPr>
          <p:nvPr>
            <p:ph idx="1"/>
          </p:nvPr>
        </p:nvSpPr>
        <p:spPr>
          <a:xfrm>
            <a:off x="0" y="1447800"/>
            <a:ext cx="9144000" cy="2667000"/>
          </a:xfrm>
        </p:spPr>
        <p:txBody>
          <a:bodyPr>
            <a:normAutofit lnSpcReduction="10000"/>
          </a:bodyPr>
          <a:lstStyle/>
          <a:p>
            <a:r>
              <a:rPr lang="en-US" b="1" smtClean="0">
                <a:solidFill>
                  <a:srgbClr val="A203BD"/>
                </a:solidFill>
              </a:rPr>
              <a:t>SI: ABSORPTIVE, MUCUS, PANETH (apical granules)</a:t>
            </a:r>
          </a:p>
          <a:p>
            <a:pPr lvl="1"/>
            <a:r>
              <a:rPr lang="en-US" b="1" smtClean="0">
                <a:solidFill>
                  <a:srgbClr val="A203BD"/>
                </a:solidFill>
              </a:rPr>
              <a:t>VILLI</a:t>
            </a:r>
          </a:p>
          <a:p>
            <a:r>
              <a:rPr lang="en-US" b="1" smtClean="0">
                <a:solidFill>
                  <a:srgbClr val="A203BD"/>
                </a:solidFill>
              </a:rPr>
              <a:t>LI: MUCUS, ABSORPTIVE, ENTEROENDOCRINE (basal granules)</a:t>
            </a:r>
          </a:p>
          <a:p>
            <a:pPr lvl="1"/>
            <a:r>
              <a:rPr lang="en-US" b="1" smtClean="0">
                <a:solidFill>
                  <a:srgbClr val="A203BD"/>
                </a:solidFill>
              </a:rPr>
              <a:t>CRYPTS</a:t>
            </a:r>
          </a:p>
        </p:txBody>
      </p:sp>
      <p:pic>
        <p:nvPicPr>
          <p:cNvPr id="98308" name="Picture 2"/>
          <p:cNvPicPr>
            <a:picLocks noChangeAspect="1" noChangeArrowheads="1"/>
          </p:cNvPicPr>
          <p:nvPr/>
        </p:nvPicPr>
        <p:blipFill>
          <a:blip r:embed="rId3" cstate="print"/>
          <a:srcRect/>
          <a:stretch>
            <a:fillRect/>
          </a:stretch>
        </p:blipFill>
        <p:spPr bwMode="auto">
          <a:xfrm>
            <a:off x="2514600" y="3357562"/>
            <a:ext cx="66294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Gross and histopathology</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CA80A5B3-F34C-463B-9A4E-BAE82357F68D}" type="datetime1">
              <a:rPr lang="en-US"/>
              <a:pPr/>
              <a:t>1/26/2021</a:t>
            </a:fld>
            <a:endParaRPr lang="en-US"/>
          </a:p>
        </p:txBody>
      </p:sp>
      <p:sp>
        <p:nvSpPr>
          <p:cNvPr id="7" name="Slide Number Placeholder 2"/>
          <p:cNvSpPr>
            <a:spLocks noGrp="1"/>
          </p:cNvSpPr>
          <p:nvPr>
            <p:ph type="sldNum" sz="quarter" idx="11"/>
          </p:nvPr>
        </p:nvSpPr>
        <p:spPr/>
        <p:txBody>
          <a:bodyPr/>
          <a:lstStyle/>
          <a:p>
            <a:fld id="{2DED8143-09CF-44AF-A7AB-B89C6EA027CC}" type="slidenum">
              <a:rPr lang="en-US"/>
              <a:pPr/>
              <a:t>38</a:t>
            </a:fld>
            <a:endParaRPr lang="en-US"/>
          </a:p>
        </p:txBody>
      </p:sp>
      <p:pic>
        <p:nvPicPr>
          <p:cNvPr id="95236" name="Picture 4" descr="S01871-017-f038b"/>
          <p:cNvPicPr>
            <a:picLocks noChangeAspect="1" noChangeArrowheads="1"/>
          </p:cNvPicPr>
          <p:nvPr/>
        </p:nvPicPr>
        <p:blipFill>
          <a:blip r:embed="rId3" cstate="print"/>
          <a:srcRect/>
          <a:stretch>
            <a:fillRect/>
          </a:stretch>
        </p:blipFill>
        <p:spPr bwMode="auto">
          <a:xfrm>
            <a:off x="395288" y="1989138"/>
            <a:ext cx="3503612" cy="2776537"/>
          </a:xfrm>
          <a:prstGeom prst="rect">
            <a:avLst/>
          </a:prstGeom>
          <a:noFill/>
          <a:ln w="9525">
            <a:solidFill>
              <a:schemeClr val="tx1"/>
            </a:solidFill>
            <a:miter lim="800000"/>
            <a:headEnd/>
            <a:tailEnd/>
          </a:ln>
        </p:spPr>
      </p:pic>
      <p:sp>
        <p:nvSpPr>
          <p:cNvPr id="95237" name="Text Box 5"/>
          <p:cNvSpPr txBox="1">
            <a:spLocks noChangeArrowheads="1"/>
          </p:cNvSpPr>
          <p:nvPr/>
        </p:nvSpPr>
        <p:spPr bwMode="auto">
          <a:xfrm>
            <a:off x="395288" y="5013325"/>
            <a:ext cx="3384550" cy="641350"/>
          </a:xfrm>
          <a:prstGeom prst="rect">
            <a:avLst/>
          </a:prstGeom>
          <a:noFill/>
          <a:ln w="9525">
            <a:noFill/>
            <a:miter lim="800000"/>
            <a:headEnd/>
            <a:tailEnd/>
          </a:ln>
          <a:effectLst/>
        </p:spPr>
        <p:txBody>
          <a:bodyPr>
            <a:spAutoFit/>
          </a:bodyPr>
          <a:lstStyle/>
          <a:p>
            <a:pPr>
              <a:spcBef>
                <a:spcPct val="50000"/>
              </a:spcBef>
            </a:pPr>
            <a:r>
              <a:rPr lang="en-US" b="1">
                <a:latin typeface="Century Gothic" pitchFamily="34" charset="0"/>
              </a:rPr>
              <a:t>Villous length to crypt length             3/1</a:t>
            </a:r>
          </a:p>
        </p:txBody>
      </p:sp>
      <p:pic>
        <p:nvPicPr>
          <p:cNvPr id="95238" name="Picture 6" descr="S01871-017-f038a"/>
          <p:cNvPicPr>
            <a:picLocks noChangeAspect="1" noChangeArrowheads="1"/>
          </p:cNvPicPr>
          <p:nvPr/>
        </p:nvPicPr>
        <p:blipFill>
          <a:blip r:embed="rId4" cstate="print"/>
          <a:srcRect/>
          <a:stretch>
            <a:fillRect/>
          </a:stretch>
        </p:blipFill>
        <p:spPr bwMode="auto">
          <a:xfrm>
            <a:off x="4541838" y="1997075"/>
            <a:ext cx="3887787" cy="2840038"/>
          </a:xfrm>
          <a:prstGeom prst="rect">
            <a:avLst/>
          </a:prstGeom>
          <a:noFill/>
          <a:ln w="9525">
            <a:solidFill>
              <a:schemeClr val="tx1"/>
            </a:solidFill>
            <a:miter lim="800000"/>
            <a:headEnd/>
            <a:tailEnd/>
          </a:ln>
        </p:spPr>
      </p:pic>
      <p:sp>
        <p:nvSpPr>
          <p:cNvPr id="8" name="Rectangle 7"/>
          <p:cNvSpPr/>
          <p:nvPr/>
        </p:nvSpPr>
        <p:spPr>
          <a:xfrm>
            <a:off x="2843808" y="332656"/>
            <a:ext cx="3421129" cy="769441"/>
          </a:xfrm>
          <a:prstGeom prst="rect">
            <a:avLst/>
          </a:prstGeom>
        </p:spPr>
        <p:txBody>
          <a:bodyPr wrap="none">
            <a:spAutoFit/>
          </a:bodyPr>
          <a:lstStyle/>
          <a:p>
            <a:r>
              <a:rPr lang="en-US" sz="4400" b="1" dirty="0" smtClean="0"/>
              <a:t>Celiac disease</a:t>
            </a:r>
            <a:endParaRPr lang="en-US" sz="4400" b="1"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28596" y="880626"/>
            <a:ext cx="8286840" cy="5500702"/>
          </a:xfrm>
          <a:prstGeom prst="rect">
            <a:avLst/>
          </a:prstGeom>
          <a:noFill/>
          <a:ln w="9525">
            <a:noFill/>
            <a:miter lim="800000"/>
            <a:headEnd/>
            <a:tailEnd/>
          </a:ln>
          <a:effectLst/>
        </p:spPr>
      </p:pic>
      <p:sp>
        <p:nvSpPr>
          <p:cNvPr id="3" name="Rectangle 2"/>
          <p:cNvSpPr/>
          <p:nvPr/>
        </p:nvSpPr>
        <p:spPr>
          <a:xfrm>
            <a:off x="323528" y="201414"/>
            <a:ext cx="4104456"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t> Low-power view of fully developed celiac disease. Note the elongated crypts with complete lack of </a:t>
            </a:r>
            <a:r>
              <a:rPr lang="en-US" b="1" dirty="0" err="1" smtClean="0"/>
              <a:t>villi</a:t>
            </a:r>
            <a:r>
              <a:rPr lang="en-US" b="1" dirty="0" smtClean="0"/>
              <a:t>. </a:t>
            </a:r>
            <a:endParaRPr lang="en-US" b="1" dirty="0"/>
          </a:p>
        </p:txBody>
      </p:sp>
      <p:sp>
        <p:nvSpPr>
          <p:cNvPr id="4" name="Rectangle 3"/>
          <p:cNvSpPr/>
          <p:nvPr/>
        </p:nvSpPr>
        <p:spPr>
          <a:xfrm>
            <a:off x="4518248" y="478413"/>
            <a:ext cx="4230216"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b="1" dirty="0" smtClean="0"/>
              <a:t>damaged surface epithelium with large numbers of intraepithelial lymphocytes.</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 descr="PleomorAden"/>
          <p:cNvPicPr>
            <a:picLocks noChangeAspect="1" noChangeArrowheads="1"/>
          </p:cNvPicPr>
          <p:nvPr/>
        </p:nvPicPr>
        <p:blipFill>
          <a:blip r:embed="rId3" cstate="print"/>
          <a:srcRect/>
          <a:stretch>
            <a:fillRect/>
          </a:stretch>
        </p:blipFill>
        <p:spPr bwMode="auto">
          <a:xfrm>
            <a:off x="0" y="0"/>
            <a:ext cx="6858000" cy="6858000"/>
          </a:xfrm>
          <a:prstGeom prst="rect">
            <a:avLst/>
          </a:prstGeom>
          <a:noFill/>
          <a:ln w="9525">
            <a:noFill/>
            <a:miter lim="800000"/>
            <a:headEnd/>
            <a:tailEnd/>
          </a:ln>
        </p:spPr>
      </p:pic>
      <p:sp>
        <p:nvSpPr>
          <p:cNvPr id="73731" name="Text Box 6"/>
          <p:cNvSpPr txBox="1">
            <a:spLocks noChangeArrowheads="1"/>
          </p:cNvSpPr>
          <p:nvPr/>
        </p:nvSpPr>
        <p:spPr bwMode="auto">
          <a:xfrm>
            <a:off x="7086600" y="228600"/>
            <a:ext cx="1371600" cy="6188075"/>
          </a:xfrm>
          <a:prstGeom prst="rect">
            <a:avLst/>
          </a:prstGeom>
          <a:noFill/>
          <a:ln w="9525">
            <a:noFill/>
            <a:miter lim="800000"/>
            <a:headEnd/>
            <a:tailEnd/>
          </a:ln>
        </p:spPr>
        <p:txBody>
          <a:bodyPr>
            <a:spAutoFit/>
          </a:bodyPr>
          <a:lstStyle/>
          <a:p>
            <a:pPr algn="ctr">
              <a:spcBef>
                <a:spcPct val="50000"/>
              </a:spcBef>
            </a:pPr>
            <a:r>
              <a:rPr lang="en-US" sz="4000" b="1">
                <a:solidFill>
                  <a:srgbClr val="3333FF"/>
                </a:solidFill>
              </a:rPr>
              <a:t>P</a:t>
            </a:r>
          </a:p>
          <a:p>
            <a:pPr algn="ctr">
              <a:spcBef>
                <a:spcPct val="50000"/>
              </a:spcBef>
            </a:pPr>
            <a:r>
              <a:rPr lang="en-US" sz="4000" b="1">
                <a:solidFill>
                  <a:srgbClr val="3333FF"/>
                </a:solidFill>
              </a:rPr>
              <a:t>A</a:t>
            </a:r>
          </a:p>
          <a:p>
            <a:pPr algn="ctr">
              <a:spcBef>
                <a:spcPct val="50000"/>
              </a:spcBef>
            </a:pPr>
            <a:r>
              <a:rPr lang="en-US" sz="4000" b="1">
                <a:solidFill>
                  <a:srgbClr val="3333FF"/>
                </a:solidFill>
              </a:rPr>
              <a:t>R</a:t>
            </a:r>
          </a:p>
          <a:p>
            <a:pPr algn="ctr">
              <a:spcBef>
                <a:spcPct val="50000"/>
              </a:spcBef>
            </a:pPr>
            <a:r>
              <a:rPr lang="en-US" sz="4000" b="1">
                <a:solidFill>
                  <a:srgbClr val="3333FF"/>
                </a:solidFill>
              </a:rPr>
              <a:t>O</a:t>
            </a:r>
          </a:p>
          <a:p>
            <a:pPr algn="ctr">
              <a:spcBef>
                <a:spcPct val="50000"/>
              </a:spcBef>
            </a:pPr>
            <a:r>
              <a:rPr lang="en-US" sz="4000" b="1">
                <a:solidFill>
                  <a:srgbClr val="3333FF"/>
                </a:solidFill>
              </a:rPr>
              <a:t>T</a:t>
            </a:r>
          </a:p>
          <a:p>
            <a:pPr algn="ctr">
              <a:spcBef>
                <a:spcPct val="50000"/>
              </a:spcBef>
            </a:pPr>
            <a:r>
              <a:rPr lang="en-US" sz="4000" b="1">
                <a:solidFill>
                  <a:srgbClr val="3333FF"/>
                </a:solidFill>
              </a:rPr>
              <a:t>I</a:t>
            </a:r>
          </a:p>
          <a:p>
            <a:pPr algn="ctr">
              <a:spcBef>
                <a:spcPct val="50000"/>
              </a:spcBef>
            </a:pPr>
            <a:r>
              <a:rPr lang="en-US" sz="4000" b="1">
                <a:solidFill>
                  <a:srgbClr val="3333FF"/>
                </a:solidFill>
              </a:rPr>
              <a:t>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Carcinoid</a:t>
            </a:r>
            <a:r>
              <a:rPr lang="en-US" dirty="0" smtClean="0"/>
              <a:t> </a:t>
            </a:r>
            <a:r>
              <a:rPr lang="en-US" dirty="0" err="1" smtClean="0"/>
              <a:t>tumour</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52736"/>
          </a:xfrm>
        </p:spPr>
        <p:txBody>
          <a:bodyPr>
            <a:normAutofit/>
          </a:bodyPr>
          <a:lstStyle/>
          <a:p>
            <a:pPr algn="ctr" fontAlgn="auto">
              <a:spcAft>
                <a:spcPts val="0"/>
              </a:spcAft>
              <a:defRPr/>
            </a:pPr>
            <a:r>
              <a:rPr lang="en-US" sz="3200" dirty="0" smtClean="0">
                <a:latin typeface="Franklin Gothic Demi" pitchFamily="34" charset="0"/>
              </a:rPr>
              <a:t>CARCINOID OF SMALL INTESTINE</a:t>
            </a:r>
            <a:endParaRPr lang="en-US" sz="3200" dirty="0">
              <a:latin typeface="Franklin Gothic Demi" pitchFamily="34" charset="0"/>
            </a:endParaRPr>
          </a:p>
        </p:txBody>
      </p:sp>
      <p:pic>
        <p:nvPicPr>
          <p:cNvPr id="3" name="Picture 2"/>
          <p:cNvPicPr>
            <a:picLocks noChangeAspect="1" noChangeArrowheads="1"/>
          </p:cNvPicPr>
          <p:nvPr/>
        </p:nvPicPr>
        <p:blipFill>
          <a:blip r:embed="rId3" cstate="print">
            <a:lum bright="20000" contrast="20000"/>
          </a:blip>
          <a:srcRect/>
          <a:stretch>
            <a:fillRect/>
          </a:stretch>
        </p:blipFill>
        <p:spPr>
          <a:xfrm>
            <a:off x="342391" y="836712"/>
            <a:ext cx="8550089" cy="5157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95536" y="5661248"/>
            <a:ext cx="8352928"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400" i="1" dirty="0" smtClean="0">
                <a:solidFill>
                  <a:schemeClr val="accent1">
                    <a:satMod val="150000"/>
                  </a:schemeClr>
                </a:solidFill>
                <a:latin typeface="Franklin Gothic Demi" pitchFamily="34" charset="0"/>
              </a:rPr>
              <a:t>Section of small intestine shows surface ulceration and an infiltrating </a:t>
            </a:r>
            <a:r>
              <a:rPr lang="en-US" sz="2400" i="1" dirty="0" err="1" smtClean="0">
                <a:solidFill>
                  <a:schemeClr val="accent1">
                    <a:satMod val="150000"/>
                  </a:schemeClr>
                </a:solidFill>
                <a:latin typeface="Franklin Gothic Demi" pitchFamily="34" charset="0"/>
              </a:rPr>
              <a:t>tumour</a:t>
            </a:r>
            <a:r>
              <a:rPr lang="en-US" sz="2400" i="1" dirty="0" smtClean="0">
                <a:solidFill>
                  <a:schemeClr val="accent1">
                    <a:satMod val="150000"/>
                  </a:schemeClr>
                </a:solidFill>
                <a:latin typeface="Franklin Gothic Demi" pitchFamily="34" charset="0"/>
              </a:rPr>
              <a:t> mass in mucosa and </a:t>
            </a:r>
            <a:r>
              <a:rPr lang="en-US" sz="2400" i="1" dirty="0" err="1" smtClean="0">
                <a:solidFill>
                  <a:schemeClr val="accent1">
                    <a:satMod val="150000"/>
                  </a:schemeClr>
                </a:solidFill>
                <a:latin typeface="Franklin Gothic Demi" pitchFamily="34" charset="0"/>
              </a:rPr>
              <a:t>submucosa</a:t>
            </a:r>
            <a:endParaRPr lang="en-US" sz="2400"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388424" cy="854782"/>
          </a:xfrm>
        </p:spPr>
        <p:txBody>
          <a:bodyPr>
            <a:normAutofit fontScale="90000"/>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CARCINOID TUMOUR OF SMALL INTESTINE</a:t>
            </a:r>
            <a:endParaRPr lang="en-US" sz="3600" dirty="0">
              <a:latin typeface="Franklin Gothic Demi" pitchFamily="34" charset="0"/>
            </a:endParaRPr>
          </a:p>
        </p:txBody>
      </p:sp>
      <p:pic>
        <p:nvPicPr>
          <p:cNvPr id="3" name="Picture 6"/>
          <p:cNvPicPr>
            <a:picLocks noChangeAspect="1" noChangeArrowheads="1"/>
          </p:cNvPicPr>
          <p:nvPr/>
        </p:nvPicPr>
        <p:blipFill>
          <a:blip r:embed="rId3" cstate="print">
            <a:lum bright="20000"/>
          </a:blip>
          <a:srcRect/>
          <a:stretch>
            <a:fillRect/>
          </a:stretch>
        </p:blipFill>
        <p:spPr bwMode="auto">
          <a:xfrm>
            <a:off x="0" y="764704"/>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827584" y="5733256"/>
            <a:ext cx="7416824"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533400" indent="-533400"/>
            <a:r>
              <a:rPr lang="en-US" dirty="0" smtClean="0">
                <a:latin typeface="Franklin Gothic Demi" pitchFamily="34" charset="0"/>
              </a:rPr>
              <a:t>Tumor consists of alveolar groups and clumps of small uniform polygonal cells having centrally placed round nuclei and abundant granular cytoplasm.</a:t>
            </a:r>
            <a:endParaRPr lang="en-US"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Demi" pitchFamily="34" charset="0"/>
              </a:rPr>
              <a:t>CARCINOID TUMOUR</a:t>
            </a:r>
            <a:endParaRPr lang="en-US" dirty="0"/>
          </a:p>
        </p:txBody>
      </p:sp>
      <p:sp>
        <p:nvSpPr>
          <p:cNvPr id="5" name="Content Placeholder 4"/>
          <p:cNvSpPr>
            <a:spLocks noGrp="1"/>
          </p:cNvSpPr>
          <p:nvPr>
            <p:ph sz="half" idx="2"/>
          </p:nvPr>
        </p:nvSpPr>
        <p:spPr>
          <a:xfrm>
            <a:off x="4499992" y="1495325"/>
            <a:ext cx="4038600" cy="4525963"/>
          </a:xfrm>
        </p:spPr>
        <p:txBody>
          <a:bodyPr>
            <a:normAutofit lnSpcReduction="10000"/>
          </a:bodyPr>
          <a:lstStyle/>
          <a:p>
            <a:r>
              <a:rPr lang="en-US" dirty="0" smtClean="0">
                <a:effectLst>
                  <a:outerShdw blurRad="38100" dist="38100" dir="2700000" algn="tl">
                    <a:srgbClr val="000000"/>
                  </a:outerShdw>
                </a:effectLst>
              </a:rPr>
              <a:t>Monotonously similar cells having a scant pink granular cytoplasm and a round-to-oval stippled nucleus</a:t>
            </a:r>
          </a:p>
          <a:p>
            <a:endParaRPr lang="en-US" dirty="0" smtClean="0">
              <a:effectLst>
                <a:outerShdw blurRad="38100" dist="38100" dir="2700000" algn="tl">
                  <a:srgbClr val="000000"/>
                </a:outerShdw>
              </a:effectLst>
            </a:endParaRPr>
          </a:p>
          <a:p>
            <a:r>
              <a:rPr lang="en-GB" dirty="0" err="1" smtClean="0">
                <a:effectLst>
                  <a:outerShdw blurRad="38100" dist="38100" dir="2700000" algn="tl">
                    <a:srgbClr val="000000"/>
                  </a:outerShdw>
                </a:effectLst>
              </a:rPr>
              <a:t>Ultrastructral</a:t>
            </a:r>
            <a:r>
              <a:rPr lang="en-GB" dirty="0" smtClean="0">
                <a:effectLst>
                  <a:outerShdw blurRad="38100" dist="38100" dir="2700000" algn="tl">
                    <a:srgbClr val="000000"/>
                  </a:outerShdw>
                </a:effectLst>
              </a:rPr>
              <a:t> features: </a:t>
            </a:r>
            <a:r>
              <a:rPr lang="en-GB" dirty="0" err="1" smtClean="0">
                <a:effectLst>
                  <a:outerShdw blurRad="38100" dist="38100" dir="2700000" algn="tl">
                    <a:srgbClr val="000000"/>
                  </a:outerShdw>
                </a:effectLst>
              </a:rPr>
              <a:t>neurosecretory</a:t>
            </a:r>
            <a:r>
              <a:rPr lang="en-GB" dirty="0" smtClean="0">
                <a:effectLst>
                  <a:outerShdw blurRad="38100" dist="38100" dir="2700000" algn="tl">
                    <a:srgbClr val="000000"/>
                  </a:outerShdw>
                </a:effectLst>
              </a:rPr>
              <a:t> electron dense bodies in the  cytoplasm</a:t>
            </a:r>
          </a:p>
          <a:p>
            <a:endParaRPr lang="en-US" dirty="0"/>
          </a:p>
        </p:txBody>
      </p:sp>
      <p:pic>
        <p:nvPicPr>
          <p:cNvPr id="6" name="Picture 1026" descr="G:\Cotran\Images\CH18\F018057.jpg"/>
          <p:cNvPicPr>
            <a:picLocks noGrp="1" noChangeAspect="1" noChangeArrowheads="1"/>
          </p:cNvPicPr>
          <p:nvPr>
            <p:ph sz="half" idx="1"/>
          </p:nvPr>
        </p:nvPicPr>
        <p:blipFill>
          <a:blip r:embed="rId2" cstate="print">
            <a:lum bright="-6000" contrast="12000"/>
          </a:blip>
          <a:srcRect l="34133" r="33773"/>
          <a:stretch>
            <a:fillRect/>
          </a:stretch>
        </p:blipFill>
        <p:spPr bwMode="auto">
          <a:xfrm>
            <a:off x="1043608" y="1196752"/>
            <a:ext cx="3170963" cy="2536826"/>
          </a:xfrm>
          <a:prstGeom prst="rect">
            <a:avLst/>
          </a:prstGeom>
          <a:noFill/>
          <a:ln w="9525">
            <a:noFill/>
            <a:miter lim="800000"/>
            <a:headEnd/>
            <a:tailEnd/>
          </a:ln>
        </p:spPr>
      </p:pic>
      <p:pic>
        <p:nvPicPr>
          <p:cNvPr id="7" name="Picture 1026" descr="G:\Cotran\Images\CH18\F018057.jpg"/>
          <p:cNvPicPr>
            <a:picLocks noChangeAspect="1" noChangeArrowheads="1"/>
          </p:cNvPicPr>
          <p:nvPr/>
        </p:nvPicPr>
        <p:blipFill>
          <a:blip r:embed="rId2" cstate="print">
            <a:lum bright="-6000" contrast="12000"/>
          </a:blip>
          <a:srcRect l="66227"/>
          <a:stretch>
            <a:fillRect/>
          </a:stretch>
        </p:blipFill>
        <p:spPr bwMode="auto">
          <a:xfrm>
            <a:off x="899592" y="3861048"/>
            <a:ext cx="3240360" cy="2463454"/>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Large intestine</a:t>
            </a:r>
            <a:endParaRPr lang="en-US" dirty="0"/>
          </a:p>
        </p:txBody>
      </p:sp>
      <p:sp>
        <p:nvSpPr>
          <p:cNvPr id="4" name="Subtitle 3"/>
          <p:cNvSpPr>
            <a:spLocks noGrp="1"/>
          </p:cNvSpPr>
          <p:nvPr>
            <p:ph type="subTitle" idx="1"/>
          </p:nvPr>
        </p:nvSpPr>
        <p:spPr/>
        <p:txBody>
          <a:bodyPr/>
          <a:lstStyle/>
          <a:p>
            <a:endParaRPr lang="en-US"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a:t>
            </a:r>
            <a:r>
              <a:rPr lang="en-US" sz="4000" dirty="0" err="1" smtClean="0"/>
              <a:t>Crohn’s</a:t>
            </a:r>
            <a:r>
              <a:rPr lang="en-US" sz="4000" dirty="0" smtClean="0"/>
              <a:t> disease</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pathology.washington.edu/about/education/gallery/jpgs575/spa/img0023.jpg"/>
          <p:cNvPicPr>
            <a:picLocks noChangeAspect="1" noChangeArrowheads="1"/>
          </p:cNvPicPr>
          <p:nvPr/>
        </p:nvPicPr>
        <p:blipFill>
          <a:blip r:embed="rId3" cstate="print"/>
          <a:srcRect/>
          <a:stretch>
            <a:fillRect/>
          </a:stretch>
        </p:blipFill>
        <p:spPr bwMode="auto">
          <a:xfrm>
            <a:off x="1187624" y="980728"/>
            <a:ext cx="6696744" cy="4896544"/>
          </a:xfrm>
          <a:prstGeom prst="rect">
            <a:avLst/>
          </a:prstGeom>
          <a:noFill/>
        </p:spPr>
      </p:pic>
      <p:sp>
        <p:nvSpPr>
          <p:cNvPr id="3" name="TextBox 2"/>
          <p:cNvSpPr txBox="1"/>
          <p:nvPr/>
        </p:nvSpPr>
        <p:spPr>
          <a:xfrm>
            <a:off x="395536" y="2996952"/>
            <a:ext cx="144757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Inflammation</a:t>
            </a:r>
            <a:endParaRPr lang="en-US" dirty="0"/>
          </a:p>
        </p:txBody>
      </p:sp>
      <p:sp>
        <p:nvSpPr>
          <p:cNvPr id="4" name="TextBox 3"/>
          <p:cNvSpPr txBox="1"/>
          <p:nvPr/>
        </p:nvSpPr>
        <p:spPr>
          <a:xfrm>
            <a:off x="4644008" y="5229200"/>
            <a:ext cx="115563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Ulceration</a:t>
            </a:r>
            <a:endParaRPr lang="en-US" dirty="0"/>
          </a:p>
        </p:txBody>
      </p:sp>
      <p:sp>
        <p:nvSpPr>
          <p:cNvPr id="5" name="TextBox 4"/>
          <p:cNvSpPr txBox="1"/>
          <p:nvPr/>
        </p:nvSpPr>
        <p:spPr>
          <a:xfrm>
            <a:off x="6372200" y="1556792"/>
            <a:ext cx="8835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Normal</a:t>
            </a:r>
            <a:endParaRPr lang="en-US" dirty="0"/>
          </a:p>
        </p:txBody>
      </p:sp>
      <p:sp>
        <p:nvSpPr>
          <p:cNvPr id="6" name="TextBox 5"/>
          <p:cNvSpPr txBox="1"/>
          <p:nvPr/>
        </p:nvSpPr>
        <p:spPr>
          <a:xfrm>
            <a:off x="1907704" y="5003884"/>
            <a:ext cx="883575"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smtClean="0"/>
              <a:t>Normal</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
          <p:cNvPicPr>
            <a:picLocks noChangeAspect="1"/>
          </p:cNvPicPr>
          <p:nvPr/>
        </p:nvPicPr>
        <p:blipFill>
          <a:blip r:embed="rId3" cstate="print"/>
          <a:srcRect/>
          <a:stretch>
            <a:fillRect/>
          </a:stretch>
        </p:blipFill>
        <p:spPr bwMode="auto">
          <a:xfrm>
            <a:off x="428625" y="285750"/>
            <a:ext cx="4000500" cy="6259513"/>
          </a:xfrm>
          <a:prstGeom prst="rect">
            <a:avLst/>
          </a:prstGeom>
          <a:noFill/>
          <a:ln w="9525">
            <a:noFill/>
            <a:miter lim="800000"/>
            <a:headEnd/>
            <a:tailEnd/>
          </a:ln>
        </p:spPr>
      </p:pic>
      <p:sp>
        <p:nvSpPr>
          <p:cNvPr id="3" name="Rectangle 2"/>
          <p:cNvSpPr/>
          <p:nvPr/>
        </p:nvSpPr>
        <p:spPr>
          <a:xfrm>
            <a:off x="4716016" y="2060848"/>
            <a:ext cx="3240360" cy="1077218"/>
          </a:xfrm>
          <a:prstGeom prst="rect">
            <a:avLst/>
          </a:prstGeom>
        </p:spPr>
        <p:txBody>
          <a:bodyPr wrap="square">
            <a:spAutoFit/>
          </a:bodyPr>
          <a:lstStyle/>
          <a:p>
            <a:pPr algn="ctr"/>
            <a:r>
              <a:rPr lang="en-US" sz="2400" b="1" dirty="0" err="1" smtClean="0"/>
              <a:t>Crohn,’s</a:t>
            </a:r>
            <a:r>
              <a:rPr lang="en-US" sz="2400" b="1" dirty="0" smtClean="0"/>
              <a:t> disease</a:t>
            </a:r>
          </a:p>
          <a:p>
            <a:r>
              <a:rPr lang="en-US" sz="2000" b="1" dirty="0" smtClean="0"/>
              <a:t>Linear mucosal ulcers and thickened intestinal wall.</a:t>
            </a:r>
            <a:endParaRPr lang="en-US" sz="20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0" y="5805264"/>
            <a:ext cx="9144000" cy="1052736"/>
          </a:xfrm>
        </p:spPr>
        <p:txBody>
          <a:bodyPr>
            <a:normAutofit/>
          </a:bodyPr>
          <a:lstStyle/>
          <a:p>
            <a:r>
              <a:rPr lang="en-US" sz="2400" dirty="0" err="1" smtClean="0">
                <a:solidFill>
                  <a:schemeClr val="accent1">
                    <a:lumMod val="25000"/>
                  </a:schemeClr>
                </a:solidFill>
                <a:effectLst>
                  <a:outerShdw blurRad="38100" dist="38100" dir="2700000" algn="tl">
                    <a:srgbClr val="000000">
                      <a:alpha val="43137"/>
                    </a:srgbClr>
                  </a:outerShdw>
                </a:effectLst>
              </a:rPr>
              <a:t>Crohns</a:t>
            </a:r>
            <a:r>
              <a:rPr lang="en-US" sz="2400" dirty="0" smtClean="0">
                <a:solidFill>
                  <a:schemeClr val="accent1">
                    <a:lumMod val="25000"/>
                  </a:schemeClr>
                </a:solidFill>
                <a:effectLst>
                  <a:outerShdw blurRad="38100" dist="38100" dir="2700000" algn="tl">
                    <a:srgbClr val="000000">
                      <a:alpha val="43137"/>
                    </a:srgbClr>
                  </a:outerShdw>
                </a:effectLst>
              </a:rPr>
              <a:t> disease</a:t>
            </a:r>
            <a:br>
              <a:rPr lang="en-US" sz="2400" dirty="0" smtClean="0">
                <a:solidFill>
                  <a:schemeClr val="accent1">
                    <a:lumMod val="25000"/>
                  </a:schemeClr>
                </a:solidFill>
                <a:effectLst>
                  <a:outerShdw blurRad="38100" dist="38100" dir="2700000" algn="tl">
                    <a:srgbClr val="000000">
                      <a:alpha val="43137"/>
                    </a:srgbClr>
                  </a:outerShdw>
                </a:effectLst>
              </a:rPr>
            </a:br>
            <a:r>
              <a:rPr lang="en-US" sz="2400" i="1" dirty="0" smtClean="0">
                <a:solidFill>
                  <a:schemeClr val="accent1">
                    <a:satMod val="150000"/>
                  </a:schemeClr>
                </a:solidFill>
                <a:latin typeface="Franklin Gothic Demi" pitchFamily="34" charset="0"/>
              </a:rPr>
              <a:t> </a:t>
            </a:r>
            <a:r>
              <a:rPr lang="en-US" sz="2400" dirty="0" smtClean="0">
                <a:latin typeface="Franklin Gothic Demi" pitchFamily="34" charset="0"/>
              </a:rPr>
              <a:t>alternating normal and ulcerating mucosa</a:t>
            </a:r>
            <a:endParaRPr lang="en-US" sz="2400" dirty="0" smtClean="0">
              <a:effectLst>
                <a:outerShdw blurRad="38100" dist="38100" dir="2700000" algn="tl">
                  <a:srgbClr val="000000">
                    <a:alpha val="43137"/>
                  </a:srgbClr>
                </a:outerShdw>
              </a:effectLst>
            </a:endParaRPr>
          </a:p>
        </p:txBody>
      </p:sp>
      <p:pic>
        <p:nvPicPr>
          <p:cNvPr id="11267" name="Picture 6" descr="39"/>
          <p:cNvPicPr>
            <a:picLocks noGrp="1" noChangeAspect="1" noChangeArrowheads="1"/>
          </p:cNvPicPr>
          <p:nvPr>
            <p:ph idx="1"/>
          </p:nvPr>
        </p:nvPicPr>
        <p:blipFill>
          <a:blip r:embed="rId2" cstate="print">
            <a:lum contrast="20000"/>
          </a:blip>
          <a:srcRect/>
          <a:stretch>
            <a:fillRect/>
          </a:stretch>
        </p:blipFill>
        <p:spPr>
          <a:xfrm>
            <a:off x="152400" y="579437"/>
            <a:ext cx="8888533" cy="5440363"/>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a:bodyPr>
          <a:lstStyle/>
          <a:p>
            <a:pPr>
              <a:defRPr/>
            </a:pPr>
            <a:r>
              <a:rPr lang="en-US" sz="3600" dirty="0" smtClean="0">
                <a:solidFill>
                  <a:schemeClr val="accent1">
                    <a:satMod val="150000"/>
                  </a:schemeClr>
                </a:solidFill>
                <a:latin typeface="Franklin Gothic Demi" pitchFamily="34" charset="0"/>
              </a:rPr>
              <a:t> </a:t>
            </a:r>
            <a:r>
              <a:rPr lang="en-US" sz="3600" dirty="0" smtClean="0">
                <a:latin typeface="Franklin Gothic Demi" pitchFamily="34" charset="0"/>
              </a:rPr>
              <a:t>CROHN’S DISEASE (LARGE BOWEL)</a:t>
            </a:r>
            <a:br>
              <a:rPr lang="en-US" sz="3600" dirty="0" smtClean="0">
                <a:latin typeface="Franklin Gothic Demi" pitchFamily="34" charset="0"/>
              </a:rPr>
            </a:br>
            <a:endParaRPr lang="en-US" sz="2000" dirty="0">
              <a:solidFill>
                <a:schemeClr val="dk1"/>
              </a:solidFill>
              <a:latin typeface="Franklin Gothic Demi" pitchFamily="34" charset="0"/>
              <a:ea typeface="+mn-ea"/>
              <a:cs typeface="+mn-cs"/>
            </a:endParaRPr>
          </a:p>
        </p:txBody>
      </p:sp>
      <p:pic>
        <p:nvPicPr>
          <p:cNvPr id="3" name="Picture 4"/>
          <p:cNvPicPr>
            <a:picLocks noChangeAspect="1" noChangeArrowheads="1"/>
          </p:cNvPicPr>
          <p:nvPr/>
        </p:nvPicPr>
        <p:blipFill>
          <a:blip r:embed="rId3" cstate="print"/>
          <a:srcRect/>
          <a:stretch>
            <a:fillRect/>
          </a:stretch>
        </p:blipFill>
        <p:spPr>
          <a:xfrm>
            <a:off x="251520" y="908720"/>
            <a:ext cx="8784976"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403648" y="6211669"/>
            <a:ext cx="6858000"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latin typeface="Franklin Gothic Demi" pitchFamily="34" charset="0"/>
              </a:rPr>
              <a:t>All layers of intestinal wall show chronic inflammatory cell infiltrate (</a:t>
            </a:r>
            <a:r>
              <a:rPr lang="en-US" dirty="0" err="1" smtClean="0">
                <a:latin typeface="Franklin Gothic Demi" pitchFamily="34" charset="0"/>
              </a:rPr>
              <a:t>transmural</a:t>
            </a:r>
            <a:r>
              <a:rPr lang="en-US" dirty="0" smtClean="0">
                <a:latin typeface="Franklin Gothic Demi" pitchFamily="34" charset="0"/>
              </a:rPr>
              <a:t>), lymphoid aggregates and mild fibrosis</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pleomoradenmicro"/>
          <p:cNvPicPr>
            <a:picLocks noChangeAspect="1" noChangeArrowheads="1"/>
          </p:cNvPicPr>
          <p:nvPr/>
        </p:nvPicPr>
        <p:blipFill>
          <a:blip r:embed="rId3" cstate="print"/>
          <a:srcRect/>
          <a:stretch>
            <a:fillRect/>
          </a:stretch>
        </p:blipFill>
        <p:spPr bwMode="auto">
          <a:xfrm>
            <a:off x="0" y="0"/>
            <a:ext cx="9144000" cy="4368800"/>
          </a:xfrm>
          <a:prstGeom prst="rect">
            <a:avLst/>
          </a:prstGeom>
          <a:noFill/>
          <a:ln w="9525">
            <a:noFill/>
            <a:miter lim="800000"/>
            <a:headEnd/>
            <a:tailEnd/>
          </a:ln>
        </p:spPr>
      </p:pic>
      <p:sp>
        <p:nvSpPr>
          <p:cNvPr id="78851" name="Text Box 5"/>
          <p:cNvSpPr txBox="1">
            <a:spLocks noChangeArrowheads="1"/>
          </p:cNvSpPr>
          <p:nvPr/>
        </p:nvSpPr>
        <p:spPr bwMode="auto">
          <a:xfrm>
            <a:off x="457200" y="4800600"/>
            <a:ext cx="8305800" cy="1922463"/>
          </a:xfrm>
          <a:prstGeom prst="rect">
            <a:avLst/>
          </a:prstGeom>
          <a:noFill/>
          <a:ln w="9525">
            <a:noFill/>
            <a:miter lim="800000"/>
            <a:headEnd/>
            <a:tailEnd/>
          </a:ln>
        </p:spPr>
        <p:txBody>
          <a:bodyPr>
            <a:spAutoFit/>
          </a:bodyPr>
          <a:lstStyle/>
          <a:p>
            <a:pPr algn="ctr">
              <a:spcBef>
                <a:spcPct val="50000"/>
              </a:spcBef>
            </a:pPr>
            <a:r>
              <a:rPr lang="en-US" sz="4800" b="1">
                <a:solidFill>
                  <a:srgbClr val="3333FF"/>
                </a:solidFill>
              </a:rPr>
              <a:t>PLEOMORPHIC ADENOMA</a:t>
            </a:r>
          </a:p>
          <a:p>
            <a:pPr algn="ctr">
              <a:spcBef>
                <a:spcPct val="50000"/>
              </a:spcBef>
            </a:pPr>
            <a:r>
              <a:rPr lang="en-US" sz="4800" b="1">
                <a:solidFill>
                  <a:srgbClr val="3333FF"/>
                </a:solidFill>
              </a:rPr>
              <a:t>i.e., MIXED TUMOR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High magnification micrograph of Crohn's disease (Credit: Wikimedia commons/Nephron)"/>
          <p:cNvPicPr>
            <a:picLocks noChangeAspect="1" noChangeArrowheads="1"/>
          </p:cNvPicPr>
          <p:nvPr/>
        </p:nvPicPr>
        <p:blipFill>
          <a:blip r:embed="rId2" cstate="print"/>
          <a:srcRect/>
          <a:stretch>
            <a:fillRect/>
          </a:stretch>
        </p:blipFill>
        <p:spPr bwMode="auto">
          <a:xfrm>
            <a:off x="683568" y="0"/>
            <a:ext cx="7776864" cy="6858000"/>
          </a:xfrm>
          <a:prstGeom prst="rect">
            <a:avLst/>
          </a:prstGeom>
          <a:noFill/>
        </p:spPr>
      </p:pic>
      <p:sp>
        <p:nvSpPr>
          <p:cNvPr id="3" name="Right Arrow 2"/>
          <p:cNvSpPr/>
          <p:nvPr/>
        </p:nvSpPr>
        <p:spPr>
          <a:xfrm>
            <a:off x="1187624" y="4941168"/>
            <a:ext cx="1914512" cy="10801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Granuloma</a:t>
            </a:r>
            <a:endParaRPr lang="en-US" sz="2400" b="1" dirty="0"/>
          </a:p>
        </p:txBody>
      </p:sp>
      <p:sp>
        <p:nvSpPr>
          <p:cNvPr id="4" name="Rectangle 3"/>
          <p:cNvSpPr/>
          <p:nvPr/>
        </p:nvSpPr>
        <p:spPr>
          <a:xfrm>
            <a:off x="3059832" y="188640"/>
            <a:ext cx="3256084" cy="523220"/>
          </a:xfrm>
          <a:prstGeom prst="rect">
            <a:avLst/>
          </a:prstGeom>
        </p:spPr>
        <p:txBody>
          <a:bodyPr wrap="none">
            <a:spAutoFit/>
          </a:bodyPr>
          <a:lstStyle/>
          <a:p>
            <a:r>
              <a:rPr lang="en-US" dirty="0" smtClean="0">
                <a:solidFill>
                  <a:schemeClr val="accent1">
                    <a:satMod val="150000"/>
                  </a:schemeClr>
                </a:solidFill>
                <a:latin typeface="Franklin Gothic Demi" pitchFamily="34" charset="0"/>
              </a:rPr>
              <a:t> </a:t>
            </a:r>
            <a:r>
              <a:rPr lang="en-US" sz="2800" dirty="0" smtClean="0">
                <a:latin typeface="Franklin Gothic Demi" pitchFamily="34" charset="0"/>
              </a:rPr>
              <a:t>CROHN’S DISEASE </a:t>
            </a:r>
            <a:endParaRPr lang="en-US" sz="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Ulcerative colitis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ttp://www.pathology.washington.edu/about/education/gallery/jpgs575/spa/img0020.jpg"/>
          <p:cNvPicPr>
            <a:picLocks noChangeAspect="1" noChangeArrowheads="1"/>
          </p:cNvPicPr>
          <p:nvPr/>
        </p:nvPicPr>
        <p:blipFill>
          <a:blip r:embed="rId3" cstate="print"/>
          <a:srcRect/>
          <a:stretch>
            <a:fillRect/>
          </a:stretch>
        </p:blipFill>
        <p:spPr bwMode="auto">
          <a:xfrm>
            <a:off x="827584" y="692696"/>
            <a:ext cx="7200800" cy="4968552"/>
          </a:xfrm>
          <a:prstGeom prst="rect">
            <a:avLst/>
          </a:prstGeom>
          <a:noFill/>
        </p:spPr>
      </p:pic>
      <p:sp>
        <p:nvSpPr>
          <p:cNvPr id="3" name="Rectangle 2"/>
          <p:cNvSpPr/>
          <p:nvPr/>
        </p:nvSpPr>
        <p:spPr>
          <a:xfrm>
            <a:off x="1115616" y="5733256"/>
            <a:ext cx="7128792" cy="830997"/>
          </a:xfrm>
          <a:prstGeom prst="rect">
            <a:avLst/>
          </a:prstGeom>
        </p:spPr>
        <p:txBody>
          <a:bodyPr wrap="square">
            <a:spAutoFit/>
          </a:bodyPr>
          <a:lstStyle/>
          <a:p>
            <a:r>
              <a:rPr lang="en-US" sz="2400" dirty="0" smtClean="0"/>
              <a:t>The entire colon is abnormal, and the usual transverse </a:t>
            </a:r>
            <a:r>
              <a:rPr lang="en-US" sz="2400" dirty="0" err="1" smtClean="0"/>
              <a:t>rugal</a:t>
            </a:r>
            <a:r>
              <a:rPr lang="en-US" sz="2400" dirty="0" smtClean="0"/>
              <a:t> folds have been almost completely effaced. </a:t>
            </a:r>
            <a:endParaRPr lang="en-US" sz="2400" dirty="0"/>
          </a:p>
        </p:txBody>
      </p:sp>
      <p:sp>
        <p:nvSpPr>
          <p:cNvPr id="4" name="TextBox 3"/>
          <p:cNvSpPr txBox="1"/>
          <p:nvPr/>
        </p:nvSpPr>
        <p:spPr>
          <a:xfrm>
            <a:off x="2339752" y="44624"/>
            <a:ext cx="3705630" cy="707886"/>
          </a:xfrm>
          <a:prstGeom prst="rect">
            <a:avLst/>
          </a:prstGeom>
          <a:noFill/>
        </p:spPr>
        <p:txBody>
          <a:bodyPr wrap="none" rtlCol="0">
            <a:spAutoFit/>
          </a:bodyPr>
          <a:lstStyle/>
          <a:p>
            <a:r>
              <a:rPr lang="en-US" sz="4000" b="1" dirty="0" smtClean="0"/>
              <a:t>Ulcerative colitis</a:t>
            </a:r>
            <a:endParaRPr lang="en-US" sz="40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
          <p:cNvPicPr>
            <a:picLocks noChangeAspect="1"/>
          </p:cNvPicPr>
          <p:nvPr/>
        </p:nvPicPr>
        <p:blipFill>
          <a:blip r:embed="rId3" cstate="print"/>
          <a:srcRect/>
          <a:stretch>
            <a:fillRect/>
          </a:stretch>
        </p:blipFill>
        <p:spPr bwMode="auto">
          <a:xfrm>
            <a:off x="323528" y="260648"/>
            <a:ext cx="4032448" cy="6293471"/>
          </a:xfrm>
          <a:prstGeom prst="rect">
            <a:avLst/>
          </a:prstGeom>
          <a:noFill/>
          <a:ln w="9525">
            <a:noFill/>
            <a:miter lim="800000"/>
            <a:headEnd/>
            <a:tailEnd/>
          </a:ln>
        </p:spPr>
      </p:pic>
      <p:sp>
        <p:nvSpPr>
          <p:cNvPr id="3" name="Rectangle 2"/>
          <p:cNvSpPr/>
          <p:nvPr/>
        </p:nvSpPr>
        <p:spPr>
          <a:xfrm>
            <a:off x="3923928" y="5589240"/>
            <a:ext cx="3653885"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spcBef>
                <a:spcPct val="0"/>
              </a:spcBef>
            </a:pPr>
            <a:r>
              <a:rPr lang="en-US" sz="2400" b="1" dirty="0" smtClean="0"/>
              <a:t>Inflammatory </a:t>
            </a:r>
            <a:r>
              <a:rPr lang="en-US" sz="2400" b="1" dirty="0" err="1" smtClean="0"/>
              <a:t>pseudopolyp</a:t>
            </a:r>
            <a:endParaRPr lang="en-US" sz="2400" b="1" dirty="0" smtClean="0"/>
          </a:p>
        </p:txBody>
      </p:sp>
      <p:sp>
        <p:nvSpPr>
          <p:cNvPr id="4" name="TextBox 3"/>
          <p:cNvSpPr txBox="1"/>
          <p:nvPr/>
        </p:nvSpPr>
        <p:spPr>
          <a:xfrm>
            <a:off x="4826810" y="44624"/>
            <a:ext cx="3705630" cy="707886"/>
          </a:xfrm>
          <a:prstGeom prst="rect">
            <a:avLst/>
          </a:prstGeom>
          <a:noFill/>
        </p:spPr>
        <p:txBody>
          <a:bodyPr wrap="none" rtlCol="0">
            <a:spAutoFit/>
          </a:bodyPr>
          <a:lstStyle/>
          <a:p>
            <a:r>
              <a:rPr lang="en-US" sz="4000" b="1" dirty="0" smtClean="0"/>
              <a:t>Ulcerative colitis</a:t>
            </a:r>
            <a:endParaRPr lang="en-US" sz="4000" b="1" dirty="0"/>
          </a:p>
        </p:txBody>
      </p:sp>
      <p:sp>
        <p:nvSpPr>
          <p:cNvPr id="5" name="Rectangle 4"/>
          <p:cNvSpPr/>
          <p:nvPr/>
        </p:nvSpPr>
        <p:spPr>
          <a:xfrm>
            <a:off x="3995936" y="2852936"/>
            <a:ext cx="3744416"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400" b="1" dirty="0" smtClean="0">
                <a:solidFill>
                  <a:schemeClr val="dk1"/>
                </a:solidFill>
              </a:rPr>
              <a:t>large bowel show relatively superficial ulcers lined by acute inflammatory </a:t>
            </a:r>
            <a:r>
              <a:rPr lang="en-US" sz="2400" b="1" dirty="0" err="1" smtClean="0">
                <a:solidFill>
                  <a:schemeClr val="dk1"/>
                </a:solidFill>
              </a:rPr>
              <a:t>exudate</a:t>
            </a:r>
            <a:r>
              <a:rPr lang="en-US" sz="2400" b="1" dirty="0" smtClean="0">
                <a:solidFill>
                  <a:schemeClr val="dk1"/>
                </a:solidFill>
              </a:rPr>
              <a:t>. Marked </a:t>
            </a:r>
            <a:r>
              <a:rPr lang="en-US" sz="2400" b="1" dirty="0" err="1" smtClean="0">
                <a:solidFill>
                  <a:schemeClr val="dk1"/>
                </a:solidFill>
              </a:rPr>
              <a:t>oedema</a:t>
            </a:r>
            <a:r>
              <a:rPr lang="en-US" sz="2400" b="1" dirty="0" smtClean="0">
                <a:solidFill>
                  <a:schemeClr val="dk1"/>
                </a:solidFill>
              </a:rPr>
              <a:t> and vascular congestion are seen in the intact mucosa</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ttp://www.pathology.washington.edu/about/education/gallery/jpgs575/spa/img0022.jpg"/>
          <p:cNvPicPr>
            <a:picLocks noChangeAspect="1" noChangeArrowheads="1"/>
          </p:cNvPicPr>
          <p:nvPr/>
        </p:nvPicPr>
        <p:blipFill>
          <a:blip r:embed="rId2" cstate="print"/>
          <a:srcRect/>
          <a:stretch>
            <a:fillRect/>
          </a:stretch>
        </p:blipFill>
        <p:spPr bwMode="auto">
          <a:xfrm>
            <a:off x="1043608" y="332656"/>
            <a:ext cx="6984776" cy="5688632"/>
          </a:xfrm>
          <a:prstGeom prst="rect">
            <a:avLst/>
          </a:prstGeom>
          <a:noFill/>
        </p:spPr>
      </p:pic>
      <p:sp>
        <p:nvSpPr>
          <p:cNvPr id="3" name="TextBox 2"/>
          <p:cNvSpPr txBox="1"/>
          <p:nvPr/>
        </p:nvSpPr>
        <p:spPr>
          <a:xfrm>
            <a:off x="6156176" y="2132856"/>
            <a:ext cx="220130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smtClean="0"/>
              <a:t>Crypt abscess</a:t>
            </a:r>
            <a:endParaRPr lang="en-US" sz="2800" b="1" dirty="0"/>
          </a:p>
        </p:txBody>
      </p:sp>
      <p:sp>
        <p:nvSpPr>
          <p:cNvPr id="4" name="TextBox 3"/>
          <p:cNvSpPr txBox="1"/>
          <p:nvPr/>
        </p:nvSpPr>
        <p:spPr>
          <a:xfrm>
            <a:off x="6660232" y="4581128"/>
            <a:ext cx="2406493"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smtClean="0"/>
              <a:t>Active </a:t>
            </a:r>
            <a:r>
              <a:rPr lang="en-US" sz="2800" b="1" dirty="0" err="1" smtClean="0"/>
              <a:t>cryptitis</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_OwoEg7Db_AE/TTnP29ZByGI/AAAAAAAABqw/BIfhdvt2pB8/s320/Crypt%2Babscess.png"/>
          <p:cNvPicPr>
            <a:picLocks noChangeAspect="1" noChangeArrowheads="1"/>
          </p:cNvPicPr>
          <p:nvPr/>
        </p:nvPicPr>
        <p:blipFill>
          <a:blip r:embed="rId2" cstate="print"/>
          <a:srcRect/>
          <a:stretch>
            <a:fillRect/>
          </a:stretch>
        </p:blipFill>
        <p:spPr bwMode="auto">
          <a:xfrm>
            <a:off x="596616" y="620687"/>
            <a:ext cx="7825774" cy="5544617"/>
          </a:xfrm>
          <a:prstGeom prst="rect">
            <a:avLst/>
          </a:prstGeom>
          <a:noFill/>
        </p:spPr>
      </p:pic>
      <p:sp>
        <p:nvSpPr>
          <p:cNvPr id="3" name="TextBox 2"/>
          <p:cNvSpPr txBox="1"/>
          <p:nvPr/>
        </p:nvSpPr>
        <p:spPr>
          <a:xfrm>
            <a:off x="179512" y="4129916"/>
            <a:ext cx="220130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b="1" dirty="0" smtClean="0"/>
              <a:t>Crypt abscess</a:t>
            </a:r>
            <a:endParaRPr lang="en-US" sz="2800" b="1" dirty="0"/>
          </a:p>
        </p:txBody>
      </p:sp>
      <p:sp>
        <p:nvSpPr>
          <p:cNvPr id="4" name="TextBox 3"/>
          <p:cNvSpPr txBox="1"/>
          <p:nvPr/>
        </p:nvSpPr>
        <p:spPr>
          <a:xfrm>
            <a:off x="3059832" y="6165304"/>
            <a:ext cx="2555508"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smtClean="0">
                <a:latin typeface="Franklin Gothic Demi" pitchFamily="34" charset="0"/>
              </a:rPr>
              <a:t>No </a:t>
            </a:r>
            <a:r>
              <a:rPr lang="en-US" sz="2800" dirty="0" err="1" smtClean="0">
                <a:latin typeface="Franklin Gothic Demi" pitchFamily="34" charset="0"/>
              </a:rPr>
              <a:t>granulomas</a:t>
            </a:r>
            <a:endParaRPr lang="en-US" sz="2800" b="1" dirty="0"/>
          </a:p>
        </p:txBody>
      </p:sp>
      <p:sp>
        <p:nvSpPr>
          <p:cNvPr id="5" name="TextBox 4"/>
          <p:cNvSpPr txBox="1"/>
          <p:nvPr/>
        </p:nvSpPr>
        <p:spPr>
          <a:xfrm>
            <a:off x="2339752" y="44624"/>
            <a:ext cx="3705630" cy="707886"/>
          </a:xfrm>
          <a:prstGeom prst="rect">
            <a:avLst/>
          </a:prstGeom>
          <a:noFill/>
        </p:spPr>
        <p:txBody>
          <a:bodyPr wrap="none" rtlCol="0">
            <a:spAutoFit/>
          </a:bodyPr>
          <a:lstStyle/>
          <a:p>
            <a:r>
              <a:rPr lang="en-US" sz="4000" b="1" dirty="0" smtClean="0"/>
              <a:t>Ulcerative colitis</a:t>
            </a:r>
            <a:endParaRPr lang="en-US" sz="4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3568" y="260649"/>
            <a:ext cx="7772400" cy="1152128"/>
          </a:xfrm>
        </p:spPr>
        <p:style>
          <a:lnRef idx="1">
            <a:schemeClr val="dk1"/>
          </a:lnRef>
          <a:fillRef idx="2">
            <a:schemeClr val="dk1"/>
          </a:fillRef>
          <a:effectRef idx="1">
            <a:schemeClr val="dk1"/>
          </a:effectRef>
          <a:fontRef idx="minor">
            <a:schemeClr val="dk1"/>
          </a:fontRef>
        </p:style>
        <p:txBody>
          <a:bodyPr>
            <a:normAutofit/>
          </a:bodyPr>
          <a:lstStyle/>
          <a:p>
            <a:r>
              <a:rPr lang="en-US" sz="3600" dirty="0" smtClean="0"/>
              <a:t>P</a:t>
            </a:r>
            <a:r>
              <a:rPr lang="en-US" sz="3600" dirty="0" smtClean="0"/>
              <a:t>olyps </a:t>
            </a:r>
            <a:r>
              <a:rPr lang="en-US" sz="3600" dirty="0" smtClean="0"/>
              <a:t>of rectum / colon</a:t>
            </a:r>
            <a:endParaRPr lang="en-US" sz="3600" dirty="0"/>
          </a:p>
        </p:txBody>
      </p:sp>
      <p:sp>
        <p:nvSpPr>
          <p:cNvPr id="4" name="Subtitle 3"/>
          <p:cNvSpPr>
            <a:spLocks noGrp="1"/>
          </p:cNvSpPr>
          <p:nvPr>
            <p:ph type="subTitle" idx="1"/>
          </p:nvPr>
        </p:nvSpPr>
        <p:spPr>
          <a:xfrm>
            <a:off x="1331640" y="1700808"/>
            <a:ext cx="6400800" cy="4824536"/>
          </a:xfrm>
        </p:spPr>
        <p:style>
          <a:lnRef idx="1">
            <a:schemeClr val="accent5"/>
          </a:lnRef>
          <a:fillRef idx="2">
            <a:schemeClr val="accent5"/>
          </a:fillRef>
          <a:effectRef idx="1">
            <a:schemeClr val="accent5"/>
          </a:effectRef>
          <a:fontRef idx="minor">
            <a:schemeClr val="dk1"/>
          </a:fontRef>
        </p:style>
        <p:txBody>
          <a:bodyPr>
            <a:noAutofit/>
          </a:bodyPr>
          <a:lstStyle/>
          <a:p>
            <a:pPr>
              <a:lnSpc>
                <a:spcPct val="90000"/>
              </a:lnSpc>
            </a:pPr>
            <a:r>
              <a:rPr lang="en-US" sz="3600" b="1" i="1" dirty="0" smtClean="0">
                <a:solidFill>
                  <a:srgbClr val="FF0000"/>
                </a:solidFill>
              </a:rPr>
              <a:t>Non-</a:t>
            </a:r>
            <a:r>
              <a:rPr lang="en-US" sz="3600" b="1" i="1" dirty="0" err="1" smtClean="0">
                <a:solidFill>
                  <a:srgbClr val="FF0000"/>
                </a:solidFill>
              </a:rPr>
              <a:t>neoplastic</a:t>
            </a:r>
            <a:r>
              <a:rPr lang="en-US" sz="3600" b="1" i="1" dirty="0" smtClean="0">
                <a:solidFill>
                  <a:srgbClr val="FF0000"/>
                </a:solidFill>
              </a:rPr>
              <a:t> polyps    </a:t>
            </a:r>
            <a:r>
              <a:rPr lang="en-US" sz="3600" b="1" dirty="0" smtClean="0"/>
              <a:t>90% </a:t>
            </a:r>
            <a:endParaRPr lang="en-US" sz="3600" b="1" i="1" dirty="0" smtClean="0">
              <a:solidFill>
                <a:srgbClr val="FFFF66"/>
              </a:solidFill>
            </a:endParaRPr>
          </a:p>
          <a:p>
            <a:pPr lvl="1">
              <a:lnSpc>
                <a:spcPct val="90000"/>
              </a:lnSpc>
            </a:pPr>
            <a:r>
              <a:rPr lang="en-US" sz="3200" dirty="0" err="1" smtClean="0"/>
              <a:t>Hyperplastic</a:t>
            </a:r>
            <a:r>
              <a:rPr lang="en-US" sz="3200" dirty="0" smtClean="0"/>
              <a:t> polyps</a:t>
            </a:r>
          </a:p>
          <a:p>
            <a:pPr lvl="1">
              <a:lnSpc>
                <a:spcPct val="90000"/>
              </a:lnSpc>
            </a:pPr>
            <a:r>
              <a:rPr lang="en-US" sz="3200" dirty="0" err="1" smtClean="0"/>
              <a:t>Hamartomatous</a:t>
            </a:r>
            <a:r>
              <a:rPr lang="en-US" sz="3200" dirty="0" smtClean="0"/>
              <a:t> polyps (Juvenile &amp; </a:t>
            </a:r>
            <a:r>
              <a:rPr lang="en-US" sz="3200" dirty="0" err="1" smtClean="0"/>
              <a:t>Peutz-Jeghers</a:t>
            </a:r>
            <a:r>
              <a:rPr lang="en-US" sz="3200" dirty="0" smtClean="0"/>
              <a:t> polyps)</a:t>
            </a:r>
          </a:p>
          <a:p>
            <a:pPr lvl="1">
              <a:lnSpc>
                <a:spcPct val="90000"/>
              </a:lnSpc>
            </a:pPr>
            <a:r>
              <a:rPr lang="en-US" sz="3200" dirty="0" smtClean="0"/>
              <a:t>Inflammatory polyps</a:t>
            </a:r>
          </a:p>
          <a:p>
            <a:pPr lvl="1">
              <a:lnSpc>
                <a:spcPct val="90000"/>
              </a:lnSpc>
            </a:pPr>
            <a:r>
              <a:rPr lang="en-US" sz="3200" dirty="0" smtClean="0"/>
              <a:t>Lymphoid polyps</a:t>
            </a:r>
          </a:p>
          <a:p>
            <a:pPr lvl="1">
              <a:lnSpc>
                <a:spcPct val="90000"/>
              </a:lnSpc>
            </a:pPr>
            <a:endParaRPr lang="en-US" sz="3200" b="1" i="1" dirty="0" smtClean="0">
              <a:solidFill>
                <a:srgbClr val="FFFF66"/>
              </a:solidFill>
            </a:endParaRPr>
          </a:p>
          <a:p>
            <a:pPr>
              <a:lnSpc>
                <a:spcPct val="90000"/>
              </a:lnSpc>
            </a:pPr>
            <a:r>
              <a:rPr lang="en-US" sz="3600" b="1" i="1" dirty="0" err="1" smtClean="0">
                <a:solidFill>
                  <a:srgbClr val="FF0000"/>
                </a:solidFill>
              </a:rPr>
              <a:t>Neoplastic</a:t>
            </a:r>
            <a:r>
              <a:rPr lang="en-US" sz="3600" b="1" i="1" dirty="0" smtClean="0">
                <a:solidFill>
                  <a:srgbClr val="FF0000"/>
                </a:solidFill>
              </a:rPr>
              <a:t>  polyps  </a:t>
            </a:r>
            <a:r>
              <a:rPr lang="en-US" sz="3600" b="1" i="1" dirty="0" smtClean="0">
                <a:solidFill>
                  <a:srgbClr val="FFFF66"/>
                </a:solidFill>
              </a:rPr>
              <a:t>    </a:t>
            </a:r>
            <a:r>
              <a:rPr lang="en-US" sz="3600" b="1" dirty="0" smtClean="0"/>
              <a:t>10% </a:t>
            </a:r>
            <a:endParaRPr lang="en-US" sz="3600" b="1" i="1" dirty="0" smtClean="0">
              <a:solidFill>
                <a:srgbClr val="FFFF66"/>
              </a:solidFill>
            </a:endParaRPr>
          </a:p>
          <a:p>
            <a:pPr lvl="1">
              <a:lnSpc>
                <a:spcPct val="90000"/>
              </a:lnSpc>
            </a:pPr>
            <a:r>
              <a:rPr lang="en-US" sz="3200" dirty="0" smtClean="0"/>
              <a:t>Adenoma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571612"/>
            <a:ext cx="6715172" cy="1952628"/>
          </a:xfrm>
          <a:prstGeom prst="rect">
            <a:avLst/>
          </a:prstGeom>
          <a:noFill/>
          <a:ln w="12700">
            <a:noFill/>
            <a:miter lim="800000"/>
            <a:headEnd/>
            <a:tailEnd/>
          </a:ln>
        </p:spPr>
      </p:pic>
      <p:sp>
        <p:nvSpPr>
          <p:cNvPr id="4" name="Rectangle 3"/>
          <p:cNvSpPr/>
          <p:nvPr/>
        </p:nvSpPr>
        <p:spPr>
          <a:xfrm>
            <a:off x="2214546" y="4143380"/>
            <a:ext cx="5803255" cy="523220"/>
          </a:xfrm>
          <a:prstGeom prst="rect">
            <a:avLst/>
          </a:prstGeom>
        </p:spPr>
        <p:txBody>
          <a:bodyPr wrap="non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t>
            </a:r>
            <a:r>
              <a:rPr lang="en-US" sz="2800" b="1" dirty="0" smtClean="0"/>
              <a:t>Tubular </a:t>
            </a:r>
            <a:r>
              <a:rPr lang="pl-PL" sz="2800" b="1" dirty="0" smtClean="0"/>
              <a:t>adenoma</a:t>
            </a:r>
            <a:endParaRPr lang="en-US" sz="2800" dirty="0"/>
          </a:p>
        </p:txBody>
      </p:sp>
      <p:sp>
        <p:nvSpPr>
          <p:cNvPr id="5" name="Rectangle 4"/>
          <p:cNvSpPr/>
          <p:nvPr/>
        </p:nvSpPr>
        <p:spPr>
          <a:xfrm>
            <a:off x="1331640" y="692696"/>
            <a:ext cx="6528775" cy="584775"/>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sz="3200" dirty="0" err="1" smtClean="0"/>
              <a:t>Adenomatous</a:t>
            </a:r>
            <a:r>
              <a:rPr lang="en-US" sz="3200" dirty="0" smtClean="0"/>
              <a:t> polyp of rectum / colon</a:t>
            </a:r>
            <a:endParaRPr lang="en-US" sz="3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61.jpg"/>
          <p:cNvPicPr>
            <a:picLocks noChangeAspect="1"/>
          </p:cNvPicPr>
          <p:nvPr/>
        </p:nvPicPr>
        <p:blipFill>
          <a:blip r:embed="rId2" cstate="print"/>
          <a:stretch>
            <a:fillRect/>
          </a:stretch>
        </p:blipFill>
        <p:spPr>
          <a:xfrm>
            <a:off x="2771800" y="404664"/>
            <a:ext cx="4190999" cy="6053665"/>
          </a:xfrm>
          <a:prstGeom prst="rect">
            <a:avLst/>
          </a:prstGeom>
        </p:spPr>
      </p:pic>
      <p:sp>
        <p:nvSpPr>
          <p:cNvPr id="8" name="Text Box 267"/>
          <p:cNvSpPr txBox="1">
            <a:spLocks noChangeArrowheads="1"/>
          </p:cNvSpPr>
          <p:nvPr/>
        </p:nvSpPr>
        <p:spPr bwMode="auto">
          <a:xfrm>
            <a:off x="0" y="6457890"/>
            <a:ext cx="9144000" cy="400110"/>
          </a:xfrm>
          <a:prstGeom prst="rect">
            <a:avLst/>
          </a:prstGeom>
          <a:noFill/>
          <a:ln w="12700">
            <a:noFill/>
            <a:miter lim="800000"/>
            <a:headEnd/>
            <a:tailEnd/>
          </a:ln>
          <a:effectLst/>
        </p:spPr>
        <p:txBody>
          <a:bodyPr wrap="square" anchor="ctr">
            <a:spAutoFit/>
          </a:bodyPr>
          <a:lstStyle/>
          <a:p>
            <a:pPr algn="ctr" eaLnBrk="0" hangingPunct="0"/>
            <a:r>
              <a:rPr lang="en-US" sz="2000" dirty="0" smtClean="0"/>
              <a:t>Colonic </a:t>
            </a:r>
            <a:r>
              <a:rPr lang="en-US" sz="2000" dirty="0" smtClean="0"/>
              <a:t>polyp: </a:t>
            </a:r>
            <a:r>
              <a:rPr lang="en-US" sz="2000" b="1" dirty="0" err="1" smtClean="0"/>
              <a:t>Dx</a:t>
            </a:r>
            <a:r>
              <a:rPr lang="en-US" sz="2000" b="1" dirty="0" smtClean="0"/>
              <a:t>:</a:t>
            </a:r>
            <a:r>
              <a:rPr lang="pl-PL" sz="2000" b="1" dirty="0" smtClean="0"/>
              <a:t> </a:t>
            </a:r>
            <a:r>
              <a:rPr lang="en-US" sz="2000" b="1" dirty="0" smtClean="0"/>
              <a:t>Tubular </a:t>
            </a:r>
            <a:r>
              <a:rPr lang="pl-PL" sz="2000" b="1" dirty="0" smtClean="0"/>
              <a:t>adenoma</a:t>
            </a:r>
            <a:r>
              <a:rPr lang="en-US" sz="2000" dirty="0" smtClean="0"/>
              <a:t> </a:t>
            </a:r>
            <a:endParaRPr lang="en-US" sz="2000" dirty="0"/>
          </a:p>
        </p:txBody>
      </p:sp>
      <p:sp>
        <p:nvSpPr>
          <p:cNvPr id="4" name="Rectangle 3"/>
          <p:cNvSpPr/>
          <p:nvPr/>
        </p:nvSpPr>
        <p:spPr>
          <a:xfrm>
            <a:off x="6228184" y="1556792"/>
            <a:ext cx="1084079"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dirty="0" smtClean="0"/>
              <a:t>Dysplasia</a:t>
            </a:r>
            <a:endParaRPr lang="en-US" dirty="0"/>
          </a:p>
        </p:txBody>
      </p:sp>
      <p:sp>
        <p:nvSpPr>
          <p:cNvPr id="5" name="Rectangle 4"/>
          <p:cNvSpPr/>
          <p:nvPr/>
        </p:nvSpPr>
        <p:spPr>
          <a:xfrm>
            <a:off x="6768739" y="3779748"/>
            <a:ext cx="899605"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dirty="0" smtClean="0"/>
              <a:t>Normal</a:t>
            </a:r>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2322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endParaRPr lang="en-US" sz="2800" b="1" dirty="0">
              <a:ln w="11430"/>
              <a:solidFill>
                <a:srgbClr val="7030A0"/>
              </a:solidFill>
              <a:effectLst>
                <a:outerShdw blurRad="50800" dist="39000" dir="5460000" algn="tl">
                  <a:srgbClr val="000000">
                    <a:alpha val="38000"/>
                  </a:srgbClr>
                </a:outerShdw>
              </a:effectLst>
              <a:cs typeface="+mn-cs"/>
            </a:endParaRPr>
          </a:p>
        </p:txBody>
      </p:sp>
      <p:pic>
        <p:nvPicPr>
          <p:cNvPr id="5" name="Picture 4" descr="62.jpg"/>
          <p:cNvPicPr>
            <a:picLocks noChangeAspect="1"/>
          </p:cNvPicPr>
          <p:nvPr/>
        </p:nvPicPr>
        <p:blipFill>
          <a:blip r:embed="rId2" cstate="print"/>
          <a:stretch>
            <a:fillRect/>
          </a:stretch>
        </p:blipFill>
        <p:spPr>
          <a:xfrm>
            <a:off x="179512" y="404664"/>
            <a:ext cx="8316567" cy="5731267"/>
          </a:xfrm>
          <a:prstGeom prst="rect">
            <a:avLst/>
          </a:prstGeom>
        </p:spPr>
      </p:pic>
      <p:sp>
        <p:nvSpPr>
          <p:cNvPr id="9" name="Text Box 2"/>
          <p:cNvSpPr txBox="1">
            <a:spLocks noChangeArrowheads="1"/>
          </p:cNvSpPr>
          <p:nvPr/>
        </p:nvSpPr>
        <p:spPr bwMode="auto">
          <a:xfrm>
            <a:off x="0" y="6172200"/>
            <a:ext cx="9144000" cy="707886"/>
          </a:xfrm>
          <a:prstGeom prst="rect">
            <a:avLst/>
          </a:prstGeom>
          <a:noFill/>
          <a:ln w="12700">
            <a:noFill/>
            <a:miter lim="800000"/>
            <a:headEnd/>
            <a:tailEnd/>
          </a:ln>
          <a:effectLst/>
        </p:spPr>
        <p:txBody>
          <a:bodyPr wrap="square" anchor="ctr">
            <a:spAutoFit/>
          </a:bodyPr>
          <a:lstStyle/>
          <a:p>
            <a:pPr algn="ctr" eaLnBrk="0" hangingPunct="0"/>
            <a:r>
              <a:rPr lang="en-US" sz="2000" dirty="0" smtClean="0"/>
              <a:t>Mixed </a:t>
            </a:r>
            <a:r>
              <a:rPr lang="en-US" sz="2000" dirty="0"/>
              <a:t>tumor of the parotid gland contains epithelial cells forming ducts and </a:t>
            </a:r>
            <a:r>
              <a:rPr lang="en-US" sz="2000" dirty="0" err="1"/>
              <a:t>myxoid</a:t>
            </a:r>
            <a:r>
              <a:rPr lang="en-US" sz="2000" dirty="0"/>
              <a:t> </a:t>
            </a:r>
            <a:r>
              <a:rPr lang="en-US" sz="2000" dirty="0" err="1"/>
              <a:t>stroma</a:t>
            </a:r>
            <a:r>
              <a:rPr lang="en-US" sz="2000" dirty="0"/>
              <a:t> that resembles cartilage. </a:t>
            </a:r>
          </a:p>
        </p:txBody>
      </p:sp>
      <p:sp>
        <p:nvSpPr>
          <p:cNvPr id="8" name="Rectangle 7"/>
          <p:cNvSpPr/>
          <p:nvPr/>
        </p:nvSpPr>
        <p:spPr>
          <a:xfrm>
            <a:off x="7524328" y="4509120"/>
            <a:ext cx="1261884"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latin typeface="Franklin Gothic Demi" pitchFamily="34" charset="0"/>
              </a:rPr>
              <a:t>epithelium</a:t>
            </a:r>
            <a:endParaRPr lang="en-US" dirty="0"/>
          </a:p>
        </p:txBody>
      </p:sp>
      <p:sp>
        <p:nvSpPr>
          <p:cNvPr id="10" name="Rectangle 9"/>
          <p:cNvSpPr/>
          <p:nvPr/>
        </p:nvSpPr>
        <p:spPr>
          <a:xfrm>
            <a:off x="7380312" y="4005064"/>
            <a:ext cx="1544334"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err="1" smtClean="0">
                <a:latin typeface="Franklin Gothic Demi" pitchFamily="34" charset="0"/>
              </a:rPr>
              <a:t>myoepithelial</a:t>
            </a:r>
            <a:endParaRPr lang="en-US" dirty="0"/>
          </a:p>
        </p:txBody>
      </p:sp>
      <p:sp>
        <p:nvSpPr>
          <p:cNvPr id="11" name="Rectangle 10"/>
          <p:cNvSpPr/>
          <p:nvPr/>
        </p:nvSpPr>
        <p:spPr>
          <a:xfrm>
            <a:off x="5652120" y="1340768"/>
            <a:ext cx="3235116" cy="369332"/>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dirty="0" err="1" smtClean="0">
                <a:latin typeface="Franklin Gothic Demi" pitchFamily="34" charset="0"/>
              </a:rPr>
              <a:t>Myxoid</a:t>
            </a:r>
            <a:r>
              <a:rPr lang="en-US" dirty="0" smtClean="0">
                <a:latin typeface="Franklin Gothic Demi" pitchFamily="34" charset="0"/>
              </a:rPr>
              <a:t> and </a:t>
            </a:r>
            <a:r>
              <a:rPr lang="en-US" dirty="0" err="1" smtClean="0">
                <a:latin typeface="Franklin Gothic Demi" pitchFamily="34" charset="0"/>
              </a:rPr>
              <a:t>chondriod</a:t>
            </a:r>
            <a:r>
              <a:rPr lang="en-US" dirty="0" smtClean="0">
                <a:latin typeface="Franklin Gothic Demi" pitchFamily="34" charset="0"/>
              </a:rPr>
              <a:t> </a:t>
            </a:r>
            <a:r>
              <a:rPr lang="en-US" dirty="0" err="1" smtClean="0">
                <a:latin typeface="Franklin Gothic Demi" pitchFamily="34" charset="0"/>
              </a:rPr>
              <a:t>stroma</a:t>
            </a:r>
            <a:r>
              <a:rPr lang="en-US" dirty="0" smtClean="0">
                <a:latin typeface="Franklin Gothic Demi" pitchFamily="34" charset="0"/>
              </a:rPr>
              <a:t> </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2"/>
          <p:cNvSpPr>
            <a:spLocks noGrp="1"/>
          </p:cNvSpPr>
          <p:nvPr>
            <p:ph type="title"/>
          </p:nvPr>
        </p:nvSpPr>
        <p:spPr>
          <a:xfrm>
            <a:off x="0" y="274638"/>
            <a:ext cx="8991600" cy="1141412"/>
          </a:xfrm>
        </p:spPr>
        <p:txBody>
          <a:bodyPr/>
          <a:lstStyle/>
          <a:p>
            <a:r>
              <a:rPr lang="en-US" b="1" smtClean="0">
                <a:solidFill>
                  <a:srgbClr val="0E03EF"/>
                </a:solidFill>
              </a:rPr>
              <a:t>ADENOMATOUS POLYP (TUBULAR)</a:t>
            </a:r>
          </a:p>
        </p:txBody>
      </p:sp>
      <p:pic>
        <p:nvPicPr>
          <p:cNvPr id="163843" name="Picture 2"/>
          <p:cNvPicPr>
            <a:picLocks noGrp="1" noChangeAspect="1" noChangeArrowheads="1"/>
          </p:cNvPicPr>
          <p:nvPr>
            <p:ph idx="1"/>
          </p:nvPr>
        </p:nvPicPr>
        <p:blipFill>
          <a:blip r:embed="rId3" cstate="print"/>
          <a:srcRect/>
          <a:stretch>
            <a:fillRect/>
          </a:stretch>
        </p:blipFill>
        <p:spPr>
          <a:xfrm>
            <a:off x="1554163" y="1600200"/>
            <a:ext cx="6032500" cy="4524375"/>
          </a:xfr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2"/>
          <p:cNvSpPr>
            <a:spLocks noGrp="1"/>
          </p:cNvSpPr>
          <p:nvPr>
            <p:ph type="title"/>
          </p:nvPr>
        </p:nvSpPr>
        <p:spPr>
          <a:xfrm>
            <a:off x="0" y="274638"/>
            <a:ext cx="8991600" cy="1141412"/>
          </a:xfrm>
        </p:spPr>
        <p:txBody>
          <a:bodyPr/>
          <a:lstStyle/>
          <a:p>
            <a:r>
              <a:rPr lang="en-US" b="1" dirty="0" smtClean="0">
                <a:solidFill>
                  <a:srgbClr val="0E03EF"/>
                </a:solidFill>
              </a:rPr>
              <a:t>ADENOMATOUS POLYP (VILLOUS)</a:t>
            </a:r>
          </a:p>
        </p:txBody>
      </p:sp>
      <p:pic>
        <p:nvPicPr>
          <p:cNvPr id="164867" name="Picture 2"/>
          <p:cNvPicPr>
            <a:picLocks noGrp="1" noChangeAspect="1" noChangeArrowheads="1"/>
          </p:cNvPicPr>
          <p:nvPr>
            <p:ph idx="1"/>
          </p:nvPr>
        </p:nvPicPr>
        <p:blipFill>
          <a:blip r:embed="rId3" cstate="print"/>
          <a:srcRect/>
          <a:stretch>
            <a:fillRect/>
          </a:stretch>
        </p:blipFill>
        <p:spPr>
          <a:xfrm>
            <a:off x="1219200" y="1524000"/>
            <a:ext cx="6096000" cy="4876800"/>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descr="G:\Cotran\Images\CH18\F018048.jpg"/>
          <p:cNvPicPr>
            <a:picLocks noChangeAspect="1" noChangeArrowheads="1"/>
          </p:cNvPicPr>
          <p:nvPr/>
        </p:nvPicPr>
        <p:blipFill>
          <a:blip r:embed="rId2" cstate="print"/>
          <a:srcRect l="2753" r="51376"/>
          <a:stretch>
            <a:fillRect/>
          </a:stretch>
        </p:blipFill>
        <p:spPr bwMode="auto">
          <a:xfrm>
            <a:off x="4716016" y="908720"/>
            <a:ext cx="3937001" cy="2362200"/>
          </a:xfrm>
          <a:prstGeom prst="rect">
            <a:avLst/>
          </a:prstGeom>
          <a:noFill/>
          <a:ln w="9525">
            <a:noFill/>
            <a:miter lim="800000"/>
            <a:headEnd/>
            <a:tailEnd/>
          </a:ln>
        </p:spPr>
      </p:pic>
      <p:pic>
        <p:nvPicPr>
          <p:cNvPr id="5" name="Picture 2" descr="http://www.pubcan.org/images/large/Fig_8-19_A.jpg"/>
          <p:cNvPicPr>
            <a:picLocks noChangeAspect="1" noChangeArrowheads="1"/>
          </p:cNvPicPr>
          <p:nvPr/>
        </p:nvPicPr>
        <p:blipFill>
          <a:blip r:embed="rId3" cstate="print"/>
          <a:srcRect l="10128" r="11378"/>
          <a:stretch>
            <a:fillRect/>
          </a:stretch>
        </p:blipFill>
        <p:spPr bwMode="auto">
          <a:xfrm>
            <a:off x="395536" y="692696"/>
            <a:ext cx="3505200" cy="2743200"/>
          </a:xfrm>
          <a:prstGeom prst="rect">
            <a:avLst/>
          </a:prstGeom>
          <a:noFill/>
        </p:spPr>
      </p:pic>
      <p:pic>
        <p:nvPicPr>
          <p:cNvPr id="6" name="Picture 17" descr="whiteSquare"/>
          <p:cNvPicPr>
            <a:picLocks noChangeAspect="1" noChangeArrowheads="1"/>
          </p:cNvPicPr>
          <p:nvPr/>
        </p:nvPicPr>
        <p:blipFill>
          <a:blip r:embed="rId4" cstate="print"/>
          <a:srcRect/>
          <a:stretch>
            <a:fillRect/>
          </a:stretch>
        </p:blipFill>
        <p:spPr bwMode="auto">
          <a:xfrm>
            <a:off x="3419872" y="3717032"/>
            <a:ext cx="3378886" cy="2286000"/>
          </a:xfrm>
          <a:prstGeom prst="rect">
            <a:avLst/>
          </a:prstGeom>
          <a:noFill/>
          <a:ln w="9525">
            <a:solidFill>
              <a:schemeClr val="bg2"/>
            </a:solidFill>
            <a:miter lim="800000"/>
            <a:headEnd/>
            <a:tailEnd/>
          </a:ln>
        </p:spPr>
      </p:pic>
      <p:sp>
        <p:nvSpPr>
          <p:cNvPr id="7" name="Rectangle 6"/>
          <p:cNvSpPr/>
          <p:nvPr/>
        </p:nvSpPr>
        <p:spPr>
          <a:xfrm>
            <a:off x="4860032" y="3140968"/>
            <a:ext cx="3739550" cy="369332"/>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dirty="0" smtClean="0"/>
              <a:t>Hyperplasic </a:t>
            </a:r>
            <a:r>
              <a:rPr lang="en-US" dirty="0" smtClean="0"/>
              <a:t>polyp </a:t>
            </a:r>
            <a:r>
              <a:rPr lang="en-US" dirty="0" smtClean="0"/>
              <a:t>: </a:t>
            </a:r>
            <a:r>
              <a:rPr lang="en-US" dirty="0" smtClean="0"/>
              <a:t>Star-shaped crypts</a:t>
            </a:r>
            <a:endParaRPr lang="en-US" dirty="0"/>
          </a:p>
        </p:txBody>
      </p:sp>
      <p:sp>
        <p:nvSpPr>
          <p:cNvPr id="8" name="Rectangle 7"/>
          <p:cNvSpPr/>
          <p:nvPr/>
        </p:nvSpPr>
        <p:spPr>
          <a:xfrm>
            <a:off x="899592" y="3068960"/>
            <a:ext cx="2601033"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Juvenile / </a:t>
            </a:r>
            <a:r>
              <a:rPr lang="en-US" dirty="0" err="1" smtClean="0"/>
              <a:t>retension</a:t>
            </a:r>
            <a:r>
              <a:rPr lang="en-US" dirty="0" smtClean="0"/>
              <a:t> polyp</a:t>
            </a:r>
            <a:endParaRPr lang="en-US" dirty="0"/>
          </a:p>
        </p:txBody>
      </p:sp>
      <p:pic>
        <p:nvPicPr>
          <p:cNvPr id="9" name="Content Placeholder 9" descr="COW114B.jpg"/>
          <p:cNvPicPr>
            <a:picLocks noChangeAspect="1"/>
          </p:cNvPicPr>
          <p:nvPr/>
        </p:nvPicPr>
        <p:blipFill>
          <a:blip r:embed="rId5" cstate="print"/>
          <a:stretch>
            <a:fillRect/>
          </a:stretch>
        </p:blipFill>
        <p:spPr>
          <a:xfrm>
            <a:off x="467544" y="3717032"/>
            <a:ext cx="3031067"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1691680" y="5733256"/>
            <a:ext cx="4873257"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err="1" smtClean="0"/>
              <a:t>Hamartomatous</a:t>
            </a:r>
            <a:r>
              <a:rPr lang="en-US" dirty="0" smtClean="0"/>
              <a:t> polyps </a:t>
            </a:r>
            <a:r>
              <a:rPr lang="en-US" dirty="0" smtClean="0"/>
              <a:t>: </a:t>
            </a:r>
            <a:r>
              <a:rPr lang="en-US" dirty="0" err="1" smtClean="0"/>
              <a:t>Peutz-Jeghers</a:t>
            </a:r>
            <a:r>
              <a:rPr lang="en-US" dirty="0" smtClean="0"/>
              <a:t>  </a:t>
            </a:r>
            <a:r>
              <a:rPr lang="en-US" dirty="0" smtClean="0"/>
              <a:t>syndrome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a:t>
            </a:r>
            <a:r>
              <a:rPr lang="en-US" sz="4000" dirty="0" smtClean="0"/>
              <a:t>Familial </a:t>
            </a:r>
            <a:r>
              <a:rPr lang="en-US" sz="4000" dirty="0" err="1" smtClean="0"/>
              <a:t>adenomatous</a:t>
            </a:r>
            <a:r>
              <a:rPr lang="en-US" sz="4000" dirty="0" smtClean="0"/>
              <a:t> </a:t>
            </a:r>
            <a:r>
              <a:rPr lang="en-US" sz="4000" dirty="0" err="1" smtClean="0"/>
              <a:t>polyposis</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p:cNvPicPr>
          <p:nvPr/>
        </p:nvPicPr>
        <p:blipFill>
          <a:blip r:embed="rId3" cstate="print"/>
          <a:srcRect/>
          <a:stretch>
            <a:fillRect/>
          </a:stretch>
        </p:blipFill>
        <p:spPr bwMode="auto">
          <a:xfrm>
            <a:off x="214313" y="214313"/>
            <a:ext cx="3786187" cy="6451600"/>
          </a:xfrm>
          <a:prstGeom prst="rect">
            <a:avLst/>
          </a:prstGeom>
          <a:noFill/>
          <a:ln w="9525">
            <a:noFill/>
            <a:miter lim="800000"/>
            <a:headEnd/>
            <a:tailEnd/>
          </a:ln>
        </p:spPr>
      </p:pic>
      <p:sp>
        <p:nvSpPr>
          <p:cNvPr id="3" name="Rectangle 2"/>
          <p:cNvSpPr/>
          <p:nvPr/>
        </p:nvSpPr>
        <p:spPr>
          <a:xfrm>
            <a:off x="3923928" y="2420888"/>
            <a:ext cx="4176464"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smtClean="0"/>
              <a:t>Numerous </a:t>
            </a:r>
            <a:r>
              <a:rPr lang="en-US" sz="2400" dirty="0" err="1" smtClean="0"/>
              <a:t>neoplastic</a:t>
            </a:r>
            <a:r>
              <a:rPr lang="en-US" sz="2400" dirty="0" smtClean="0"/>
              <a:t> polyps</a:t>
            </a:r>
          </a:p>
          <a:p>
            <a:r>
              <a:rPr lang="en-US" sz="2400" dirty="0" smtClean="0"/>
              <a:t>It </a:t>
            </a:r>
            <a:r>
              <a:rPr lang="en-US" sz="2400" dirty="0" smtClean="0"/>
              <a:t>is caused by mutations of the </a:t>
            </a:r>
            <a:r>
              <a:rPr lang="en-US" sz="2400" dirty="0" err="1" smtClean="0"/>
              <a:t>adenomatous</a:t>
            </a:r>
            <a:r>
              <a:rPr lang="en-US" sz="2400" dirty="0" smtClean="0"/>
              <a:t> </a:t>
            </a:r>
            <a:r>
              <a:rPr lang="en-US" sz="2400" dirty="0" err="1" smtClean="0"/>
              <a:t>polyposis</a:t>
            </a:r>
            <a:r>
              <a:rPr lang="en-US" sz="2400" dirty="0" smtClean="0"/>
              <a:t> coli , or APC gene </a:t>
            </a:r>
            <a:endParaRPr lang="en-US" sz="2400" dirty="0"/>
          </a:p>
        </p:txBody>
      </p:sp>
      <p:sp>
        <p:nvSpPr>
          <p:cNvPr id="4" name="Rectangle 3"/>
          <p:cNvSpPr/>
          <p:nvPr/>
        </p:nvSpPr>
        <p:spPr>
          <a:xfrm>
            <a:off x="4134936" y="1052736"/>
            <a:ext cx="5009064" cy="1354217"/>
          </a:xfrm>
          <a:prstGeom prst="rect">
            <a:avLst/>
          </a:prstGeom>
        </p:spPr>
        <p:txBody>
          <a:bodyPr wrap="none">
            <a:spAutoFit/>
          </a:bodyPr>
          <a:lstStyle/>
          <a:p>
            <a:r>
              <a:rPr lang="en-US" dirty="0" smtClean="0"/>
              <a:t> </a:t>
            </a:r>
            <a:r>
              <a:rPr lang="en-US" sz="2800" b="1" dirty="0" smtClean="0"/>
              <a:t>Familial </a:t>
            </a:r>
            <a:r>
              <a:rPr lang="en-US" sz="2800" b="1" dirty="0" err="1" smtClean="0"/>
              <a:t>adenomatous</a:t>
            </a:r>
            <a:r>
              <a:rPr lang="en-US" sz="2800" b="1" dirty="0" smtClean="0"/>
              <a:t> </a:t>
            </a:r>
            <a:r>
              <a:rPr lang="en-US" sz="2800" b="1" dirty="0" err="1" smtClean="0"/>
              <a:t>polyposis</a:t>
            </a:r>
            <a:endParaRPr lang="en-US" sz="2800" b="1"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00" dirty="0" smtClean="0"/>
              <a:t> Colon carcinoma </a:t>
            </a:r>
            <a:endParaRPr lang="en-US" sz="4000"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323528" y="332656"/>
            <a:ext cx="8568952" cy="6192688"/>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9477375" cy="7372350"/>
          </a:xfrm>
          <a:prstGeom prst="rect">
            <a:avLst/>
          </a:prstGeom>
          <a:noFill/>
          <a:ln w="9525">
            <a:noFill/>
            <a:miter lim="800000"/>
            <a:headEnd/>
            <a:tailEnd/>
          </a:ln>
        </p:spPr>
      </p:pic>
      <p:sp>
        <p:nvSpPr>
          <p:cNvPr id="3" name="Rectangle 2"/>
          <p:cNvSpPr/>
          <p:nvPr/>
        </p:nvSpPr>
        <p:spPr>
          <a:xfrm>
            <a:off x="7055800" y="548680"/>
            <a:ext cx="2088200"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b="1" dirty="0" smtClean="0">
                <a:solidFill>
                  <a:srgbClr val="0E03EF"/>
                </a:solidFill>
              </a:rPr>
              <a:t>VILLOUS ADENOMA</a:t>
            </a:r>
            <a:endParaRPr lang="en-US" dirty="0"/>
          </a:p>
        </p:txBody>
      </p:sp>
      <p:sp>
        <p:nvSpPr>
          <p:cNvPr id="4" name="Rectangle 3"/>
          <p:cNvSpPr/>
          <p:nvPr/>
        </p:nvSpPr>
        <p:spPr>
          <a:xfrm>
            <a:off x="3995936" y="6673334"/>
            <a:ext cx="3182794" cy="36933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smtClean="0">
                <a:solidFill>
                  <a:srgbClr val="0E03EF"/>
                </a:solidFill>
              </a:rPr>
              <a:t>INVASIVE MALIGNANT GLANDS</a:t>
            </a:r>
            <a:endParaRPr lang="en-US" dirty="0"/>
          </a:p>
        </p:txBody>
      </p:sp>
      <p:cxnSp>
        <p:nvCxnSpPr>
          <p:cNvPr id="6" name="Straight Arrow Connector 5"/>
          <p:cNvCxnSpPr>
            <a:stCxn id="4" idx="1"/>
          </p:cNvCxnSpPr>
          <p:nvPr/>
        </p:nvCxnSpPr>
        <p:spPr>
          <a:xfrm flipH="1" flipV="1">
            <a:off x="3275856" y="6381328"/>
            <a:ext cx="720080" cy="476672"/>
          </a:xfrm>
          <a:prstGeom prst="straightConnector1">
            <a:avLst/>
          </a:prstGeom>
          <a:ln w="57150">
            <a:solidFill>
              <a:schemeClr val="accent5">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144000" cy="6084540"/>
          </a:xfrm>
          <a:prstGeom prst="rect">
            <a:avLst/>
          </a:prstGeom>
          <a:noFill/>
          <a:ln w="9525">
            <a:noFill/>
            <a:miter lim="800000"/>
            <a:headEnd/>
            <a:tailEnd/>
          </a:ln>
        </p:spPr>
      </p:pic>
      <p:sp>
        <p:nvSpPr>
          <p:cNvPr id="3" name="Rectangle 2"/>
          <p:cNvSpPr/>
          <p:nvPr/>
        </p:nvSpPr>
        <p:spPr>
          <a:xfrm>
            <a:off x="179512" y="6021288"/>
            <a:ext cx="8371394"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smtClean="0">
                <a:solidFill>
                  <a:srgbClr val="0E03EF"/>
                </a:solidFill>
              </a:rPr>
              <a:t>ADENOCARCINOMA: </a:t>
            </a:r>
          </a:p>
          <a:p>
            <a:r>
              <a:rPr lang="en-US" dirty="0" smtClean="0">
                <a:latin typeface="Franklin Gothic Demi" pitchFamily="34" charset="0"/>
              </a:rPr>
              <a:t>Invasive malignant glands showing </a:t>
            </a:r>
            <a:r>
              <a:rPr lang="en-US" dirty="0" err="1" smtClean="0">
                <a:latin typeface="Franklin Gothic Demi" pitchFamily="34" charset="0"/>
              </a:rPr>
              <a:t>pleomorphism</a:t>
            </a:r>
            <a:r>
              <a:rPr lang="en-US" dirty="0" smtClean="0">
                <a:latin typeface="Franklin Gothic Demi" pitchFamily="34" charset="0"/>
              </a:rPr>
              <a:t>, </a:t>
            </a:r>
            <a:r>
              <a:rPr lang="en-US" dirty="0" err="1" smtClean="0">
                <a:latin typeface="Franklin Gothic Demi" pitchFamily="34" charset="0"/>
              </a:rPr>
              <a:t>hyperchromatism</a:t>
            </a:r>
            <a:r>
              <a:rPr lang="en-US" dirty="0" smtClean="0">
                <a:latin typeface="Franklin Gothic Demi" pitchFamily="34" charset="0"/>
              </a:rPr>
              <a:t> and mitoses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3600" i="1" dirty="0" smtClean="0">
                <a:solidFill>
                  <a:schemeClr val="accent1">
                    <a:satMod val="150000"/>
                  </a:schemeClr>
                </a:solidFill>
                <a:latin typeface="Franklin Gothic Demi" pitchFamily="34" charset="0"/>
              </a:rPr>
              <a:t>Pleomorphic adenoma of the salivary gland:</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shows an incomplete fibrous capsule separating the tumour from normal salivary gland:</a:t>
            </a:r>
            <a:endParaRPr lang="en-US" sz="3600" i="1" dirty="0">
              <a:solidFill>
                <a:schemeClr val="accent1">
                  <a:satMod val="150000"/>
                </a:schemeClr>
              </a:solidFill>
              <a:latin typeface="Franklin Gothic Demi" pitchFamily="34" charset="0"/>
            </a:endParaRPr>
          </a:p>
        </p:txBody>
      </p:sp>
      <p:sp>
        <p:nvSpPr>
          <p:cNvPr id="39939" name="TextBox 4"/>
          <p:cNvSpPr txBox="1">
            <a:spLocks noChangeArrowheads="1"/>
          </p:cNvSpPr>
          <p:nvPr/>
        </p:nvSpPr>
        <p:spPr bwMode="auto">
          <a:xfrm>
            <a:off x="214313" y="1957388"/>
            <a:ext cx="8643937" cy="4400550"/>
          </a:xfrm>
          <a:prstGeom prst="rect">
            <a:avLst/>
          </a:prstGeom>
          <a:noFill/>
          <a:ln w="9525">
            <a:noFill/>
            <a:miter lim="800000"/>
            <a:headEnd/>
            <a:tailEnd/>
          </a:ln>
        </p:spPr>
        <p:txBody>
          <a:bodyPr>
            <a:spAutoFit/>
          </a:bodyPr>
          <a:lstStyle/>
          <a:p>
            <a:pPr marL="533400" indent="-533400" algn="just">
              <a:buFontTx/>
              <a:buBlip>
                <a:blip r:embed="rId3"/>
              </a:buBlip>
            </a:pPr>
            <a:r>
              <a:rPr lang="en-US" sz="2800" dirty="0" err="1">
                <a:latin typeface="Franklin Gothic Demi" pitchFamily="34" charset="0"/>
              </a:rPr>
              <a:t>Tumour</a:t>
            </a:r>
            <a:r>
              <a:rPr lang="en-US" sz="2800" dirty="0">
                <a:latin typeface="Franklin Gothic Demi" pitchFamily="34" charset="0"/>
              </a:rPr>
              <a:t> shows mixed cellular components like epithelial, </a:t>
            </a:r>
            <a:r>
              <a:rPr lang="en-US" sz="2800" dirty="0" err="1">
                <a:latin typeface="Franklin Gothic Demi" pitchFamily="34" charset="0"/>
              </a:rPr>
              <a:t>myoepithelial</a:t>
            </a:r>
            <a:r>
              <a:rPr lang="en-US" sz="2800" dirty="0">
                <a:latin typeface="Franklin Gothic Demi" pitchFamily="34" charset="0"/>
              </a:rPr>
              <a:t>, </a:t>
            </a:r>
            <a:r>
              <a:rPr lang="en-US" sz="2800" dirty="0" err="1">
                <a:latin typeface="Franklin Gothic Demi" pitchFamily="34" charset="0"/>
              </a:rPr>
              <a:t>chondriod</a:t>
            </a:r>
            <a:r>
              <a:rPr lang="en-US" sz="2800" dirty="0">
                <a:latin typeface="Franklin Gothic Demi" pitchFamily="34" charset="0"/>
              </a:rPr>
              <a:t> and </a:t>
            </a:r>
            <a:r>
              <a:rPr lang="en-US" sz="2800" dirty="0" err="1">
                <a:latin typeface="Franklin Gothic Demi" pitchFamily="34" charset="0"/>
              </a:rPr>
              <a:t>myxoid</a:t>
            </a:r>
            <a:r>
              <a:rPr lang="en-US" sz="2800" dirty="0">
                <a:latin typeface="Franklin Gothic Demi" pitchFamily="34" charset="0"/>
              </a:rPr>
              <a:t> elements.</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a:latin typeface="Franklin Gothic Demi" pitchFamily="34" charset="0"/>
              </a:rPr>
              <a:t>Epithelial areas shows small ducts, </a:t>
            </a:r>
            <a:r>
              <a:rPr lang="en-US" sz="2800" dirty="0" err="1">
                <a:latin typeface="Franklin Gothic Demi" pitchFamily="34" charset="0"/>
              </a:rPr>
              <a:t>acini</a:t>
            </a:r>
            <a:r>
              <a:rPr lang="en-US" sz="2800" dirty="0">
                <a:latin typeface="Franklin Gothic Demi" pitchFamily="34" charset="0"/>
              </a:rPr>
              <a:t> and strands or sheets of cells.</a:t>
            </a:r>
          </a:p>
          <a:p>
            <a:pPr marL="533400" indent="-533400" algn="just">
              <a:buFontTx/>
              <a:buBlip>
                <a:blip r:embed="rId3"/>
              </a:buBlip>
            </a:pPr>
            <a:endParaRPr lang="en-US" sz="2800" dirty="0">
              <a:latin typeface="Franklin Gothic Demi" pitchFamily="34" charset="0"/>
            </a:endParaRPr>
          </a:p>
          <a:p>
            <a:pPr marL="533400" indent="-533400" algn="just">
              <a:buFontTx/>
              <a:buBlip>
                <a:blip r:embed="rId3"/>
              </a:buBlip>
            </a:pPr>
            <a:r>
              <a:rPr lang="en-US" sz="2800" dirty="0" err="1">
                <a:latin typeface="Franklin Gothic Demi" pitchFamily="34" charset="0"/>
              </a:rPr>
              <a:t>Myxoid</a:t>
            </a:r>
            <a:r>
              <a:rPr lang="en-US" sz="2800" dirty="0">
                <a:latin typeface="Franklin Gothic Demi" pitchFamily="34" charset="0"/>
              </a:rPr>
              <a:t> areas are formed of loose </a:t>
            </a:r>
            <a:r>
              <a:rPr lang="en-US" sz="2800" dirty="0" err="1">
                <a:latin typeface="Franklin Gothic Demi" pitchFamily="34" charset="0"/>
              </a:rPr>
              <a:t>myxomatous</a:t>
            </a:r>
            <a:r>
              <a:rPr lang="en-US" sz="2800" dirty="0">
                <a:latin typeface="Franklin Gothic Demi" pitchFamily="34" charset="0"/>
              </a:rPr>
              <a:t> tissue and </a:t>
            </a:r>
            <a:r>
              <a:rPr lang="en-US" sz="2800" dirty="0" err="1">
                <a:latin typeface="Franklin Gothic Demi" pitchFamily="34" charset="0"/>
              </a:rPr>
              <a:t>chondriod</a:t>
            </a:r>
            <a:r>
              <a:rPr lang="en-US" sz="2800" dirty="0">
                <a:latin typeface="Franklin Gothic Demi" pitchFamily="34" charset="0"/>
              </a:rPr>
              <a:t> areas consists of pale blue matrix.</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144000" cy="6875933"/>
          </a:xfrm>
          <a:prstGeom prst="rect">
            <a:avLst/>
          </a:prstGeom>
          <a:noFill/>
          <a:ln w="9525">
            <a:noFill/>
            <a:miter lim="800000"/>
            <a:headEnd/>
            <a:tailEnd/>
          </a:ln>
        </p:spPr>
      </p:pic>
      <p:sp>
        <p:nvSpPr>
          <p:cNvPr id="3" name="Rectangle 2"/>
          <p:cNvSpPr/>
          <p:nvPr/>
        </p:nvSpPr>
        <p:spPr>
          <a:xfrm>
            <a:off x="5724128" y="2132856"/>
            <a:ext cx="3182794"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b="1" dirty="0" smtClean="0">
                <a:solidFill>
                  <a:srgbClr val="0E03EF"/>
                </a:solidFill>
              </a:rPr>
              <a:t>ADENOCARCINOMA: </a:t>
            </a:r>
          </a:p>
          <a:p>
            <a:r>
              <a:rPr lang="en-US" b="1" dirty="0" smtClean="0">
                <a:solidFill>
                  <a:srgbClr val="0E03EF"/>
                </a:solidFill>
              </a:rPr>
              <a:t>INVASIVE MALIGNANT GLANDS</a:t>
            </a:r>
            <a:endParaRPr lang="en-US" dirty="0"/>
          </a:p>
        </p:txBody>
      </p:sp>
      <p:sp>
        <p:nvSpPr>
          <p:cNvPr id="4" name="Rectangle 3"/>
          <p:cNvSpPr/>
          <p:nvPr/>
        </p:nvSpPr>
        <p:spPr>
          <a:xfrm>
            <a:off x="0" y="4797152"/>
            <a:ext cx="5680851"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n-US" dirty="0" smtClean="0">
                <a:latin typeface="Franklin Gothic Demi" pitchFamily="34" charset="0"/>
              </a:rPr>
              <a:t>Muscle coat is invaded by </a:t>
            </a:r>
            <a:r>
              <a:rPr lang="en-US" dirty="0" err="1" smtClean="0">
                <a:latin typeface="Franklin Gothic Demi" pitchFamily="34" charset="0"/>
              </a:rPr>
              <a:t>neoplastc</a:t>
            </a:r>
            <a:r>
              <a:rPr lang="en-US" dirty="0" smtClean="0">
                <a:latin typeface="Franklin Gothic Demi" pitchFamily="34" charset="0"/>
              </a:rPr>
              <a:t> glands and </a:t>
            </a:r>
            <a:r>
              <a:rPr lang="en-US" dirty="0" err="1" smtClean="0">
                <a:latin typeface="Franklin Gothic Demi" pitchFamily="34" charset="0"/>
              </a:rPr>
              <a:t>mucin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Esophagus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043608" y="260648"/>
            <a:ext cx="6923112" cy="878607"/>
          </a:xfrm>
          <a:prstGeom prst="rect">
            <a:avLst/>
          </a:prstGeom>
          <a:noFill/>
          <a:ln w="9525">
            <a:noFill/>
            <a:round/>
            <a:headEnd/>
            <a:tailEnd/>
          </a:ln>
        </p:spPr>
        <p:txBody>
          <a:bodyPr anchor="ctr"/>
          <a:lstStyle/>
          <a:p>
            <a:pPr algn="ctr">
              <a:lnSpc>
                <a:spcPct val="100000"/>
              </a:lnSpc>
              <a:buClr>
                <a:srgbClr val="0000FF"/>
              </a:buClr>
              <a:buFont typeface="Calibri" pitchFamily="32"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6000" b="1" dirty="0">
                <a:solidFill>
                  <a:srgbClr val="0000FF"/>
                </a:solidFill>
                <a:latin typeface="Calibri" pitchFamily="32" charset="0"/>
              </a:rPr>
              <a:t>REFLUX/GERD</a:t>
            </a:r>
            <a:endParaRPr lang="en-GB" sz="8800" b="1" dirty="0">
              <a:solidFill>
                <a:srgbClr val="0000FF"/>
              </a:solidFill>
              <a:latin typeface="Calibri" pitchFamily="32" charset="0"/>
            </a:endParaRPr>
          </a:p>
        </p:txBody>
      </p:sp>
      <p:grpSp>
        <p:nvGrpSpPr>
          <p:cNvPr id="2" name="Group 2"/>
          <p:cNvGrpSpPr>
            <a:grpSpLocks/>
          </p:cNvGrpSpPr>
          <p:nvPr/>
        </p:nvGrpSpPr>
        <p:grpSpPr bwMode="auto">
          <a:xfrm>
            <a:off x="990600" y="1219200"/>
            <a:ext cx="7161213" cy="5448300"/>
            <a:chOff x="624" y="768"/>
            <a:chExt cx="4511" cy="3432"/>
          </a:xfrm>
        </p:grpSpPr>
        <p:pic>
          <p:nvPicPr>
            <p:cNvPr id="26628" name="Picture 3"/>
            <p:cNvPicPr>
              <a:picLocks noChangeAspect="1" noChangeArrowheads="1"/>
            </p:cNvPicPr>
            <p:nvPr/>
          </p:nvPicPr>
          <p:blipFill>
            <a:blip r:embed="rId3" cstate="print"/>
            <a:srcRect/>
            <a:stretch>
              <a:fillRect/>
            </a:stretch>
          </p:blipFill>
          <p:spPr bwMode="auto">
            <a:xfrm>
              <a:off x="624" y="768"/>
              <a:ext cx="4512" cy="3433"/>
            </a:xfrm>
            <a:prstGeom prst="rect">
              <a:avLst/>
            </a:prstGeom>
            <a:noFill/>
            <a:ln w="9525">
              <a:noFill/>
              <a:round/>
              <a:headEnd/>
              <a:tailEnd/>
            </a:ln>
          </p:spPr>
        </p:pic>
        <p:sp>
          <p:nvSpPr>
            <p:cNvPr id="26629" name="Text Box 4"/>
            <p:cNvSpPr txBox="1">
              <a:spLocks noChangeArrowheads="1"/>
            </p:cNvSpPr>
            <p:nvPr/>
          </p:nvSpPr>
          <p:spPr bwMode="auto">
            <a:xfrm>
              <a:off x="624" y="768"/>
              <a:ext cx="4512" cy="3433"/>
            </a:xfrm>
            <a:prstGeom prst="rect">
              <a:avLst/>
            </a:prstGeom>
            <a:noFill/>
            <a:ln w="9525">
              <a:noFill/>
              <a:round/>
              <a:headEnd/>
              <a:tailEnd/>
            </a:ln>
          </p:spPr>
          <p:txBody>
            <a:bodyPr wrap="none" anchor="ctr"/>
            <a:lstStyle/>
            <a:p>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TotalTime>
  <Words>1231</Words>
  <Application>Microsoft Office PowerPoint</Application>
  <PresentationFormat>On-screen Show (4:3)</PresentationFormat>
  <Paragraphs>212</Paragraphs>
  <Slides>70</Slides>
  <Notes>34</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Office Theme</vt:lpstr>
      <vt:lpstr>Salivary gland Esophagus Stomach Small intestine Large intestine</vt:lpstr>
      <vt:lpstr>SALIVARY GLAND</vt:lpstr>
      <vt:lpstr>Slide 3</vt:lpstr>
      <vt:lpstr>Slide 4</vt:lpstr>
      <vt:lpstr>Slide 5</vt:lpstr>
      <vt:lpstr>Slide 6</vt:lpstr>
      <vt:lpstr>Pleomorphic adenoma of the salivary gland: Section shows an incomplete fibrous capsule separating the tumour from normal salivary gland:</vt:lpstr>
      <vt:lpstr>Esophagus</vt:lpstr>
      <vt:lpstr>Slide 9</vt:lpstr>
      <vt:lpstr>Slide 10</vt:lpstr>
      <vt:lpstr>Slide 11</vt:lpstr>
      <vt:lpstr>Slide 12</vt:lpstr>
      <vt:lpstr>Slide 13</vt:lpstr>
      <vt:lpstr>Slide 14</vt:lpstr>
      <vt:lpstr> Carcinoma of the esophagus</vt:lpstr>
      <vt:lpstr>Slide 16</vt:lpstr>
      <vt:lpstr>Slide 17</vt:lpstr>
      <vt:lpstr>Slide 18</vt:lpstr>
      <vt:lpstr>Slide 19</vt:lpstr>
      <vt:lpstr>Stomach</vt:lpstr>
      <vt:lpstr> Chronic gastric ulcer</vt:lpstr>
      <vt:lpstr>“PEPTIC” ULCERS</vt:lpstr>
      <vt:lpstr>Chronic gastric ulcer</vt:lpstr>
      <vt:lpstr>Slide 24</vt:lpstr>
      <vt:lpstr>Slide 25</vt:lpstr>
      <vt:lpstr>Gastritis Helicobacter induced</vt:lpstr>
      <vt:lpstr>GASTRITIS</vt:lpstr>
      <vt:lpstr>Slide 28</vt:lpstr>
      <vt:lpstr> Carcinoma of the stomach</vt:lpstr>
      <vt:lpstr>Slide 30</vt:lpstr>
      <vt:lpstr>ADENOCARCINOMA DIFFUSE GROWTH PATTERNS</vt:lpstr>
      <vt:lpstr>Gastric adenocarcinoma of the diffuse signet ring cell type</vt:lpstr>
      <vt:lpstr>Slide 33</vt:lpstr>
      <vt:lpstr>Slide 34</vt:lpstr>
      <vt:lpstr>Small intestine</vt:lpstr>
      <vt:lpstr>MUCOSA</vt:lpstr>
      <vt:lpstr>Gross and histopathology</vt:lpstr>
      <vt:lpstr>Slide 38</vt:lpstr>
      <vt:lpstr>Slide 39</vt:lpstr>
      <vt:lpstr>Carcinoid tumour</vt:lpstr>
      <vt:lpstr>CARCINOID OF SMALL INTESTINE</vt:lpstr>
      <vt:lpstr> CARCINOID TUMOUR OF SMALL INTESTINE</vt:lpstr>
      <vt:lpstr>CARCINOID TUMOUR</vt:lpstr>
      <vt:lpstr>Large intestine</vt:lpstr>
      <vt:lpstr> Crohn’s disease</vt:lpstr>
      <vt:lpstr>Slide 46</vt:lpstr>
      <vt:lpstr>Slide 47</vt:lpstr>
      <vt:lpstr>Crohns disease  alternating normal and ulcerating mucosa</vt:lpstr>
      <vt:lpstr> CROHN’S DISEASE (LARGE BOWEL) </vt:lpstr>
      <vt:lpstr>Slide 50</vt:lpstr>
      <vt:lpstr> Ulcerative colitis</vt:lpstr>
      <vt:lpstr>Slide 52</vt:lpstr>
      <vt:lpstr>Slide 53</vt:lpstr>
      <vt:lpstr>Slide 54</vt:lpstr>
      <vt:lpstr>Slide 55</vt:lpstr>
      <vt:lpstr>Polyps of rectum / colon</vt:lpstr>
      <vt:lpstr>Slide 57</vt:lpstr>
      <vt:lpstr>Slide 58</vt:lpstr>
      <vt:lpstr>Slide 59</vt:lpstr>
      <vt:lpstr>ADENOMATOUS POLYP (TUBULAR)</vt:lpstr>
      <vt:lpstr>ADENOMATOUS POLYP (VILLOUS)</vt:lpstr>
      <vt:lpstr>Slide 62</vt:lpstr>
      <vt:lpstr> Familial adenomatous polyposis</vt:lpstr>
      <vt:lpstr>Slide 64</vt:lpstr>
      <vt:lpstr> Colon carcinoma </vt:lpstr>
      <vt:lpstr>Organ: Colon      Dx: adenocarcinoma</vt:lpstr>
      <vt:lpstr>Slide 67</vt:lpstr>
      <vt:lpstr>Slide 68</vt:lpstr>
      <vt:lpstr>Slide 69</vt:lpstr>
      <vt:lpstr>Slide 70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Alimentary system             practical block</dc:title>
  <dc:creator>Mr. Amer Shafie</dc:creator>
  <cp:lastModifiedBy>Maha Arafah</cp:lastModifiedBy>
  <cp:revision>76</cp:revision>
  <dcterms:created xsi:type="dcterms:W3CDTF">2010-07-19T08:53:06Z</dcterms:created>
  <dcterms:modified xsi:type="dcterms:W3CDTF">2021-01-25T23:55:41Z</dcterms:modified>
</cp:coreProperties>
</file>