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72" r:id="rId3"/>
    <p:sldId id="273" r:id="rId4"/>
    <p:sldId id="274" r:id="rId5"/>
    <p:sldId id="275" r:id="rId6"/>
    <p:sldId id="291" r:id="rId7"/>
    <p:sldId id="293" r:id="rId8"/>
    <p:sldId id="276" r:id="rId9"/>
    <p:sldId id="279" r:id="rId10"/>
    <p:sldId id="281" r:id="rId11"/>
    <p:sldId id="282" r:id="rId12"/>
    <p:sldId id="283" r:id="rId13"/>
    <p:sldId id="284" r:id="rId14"/>
    <p:sldId id="285" r:id="rId15"/>
    <p:sldId id="286" r:id="rId16"/>
    <p:sldId id="287" r:id="rId17"/>
    <p:sldId id="288" r:id="rId18"/>
    <p:sldId id="289" r:id="rId19"/>
    <p:sldId id="290" r:id="rId20"/>
    <p:sldId id="280" r:id="rId21"/>
    <p:sldId id="278" r:id="rId22"/>
    <p:sldId id="271"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717" autoAdjust="0"/>
  </p:normalViewPr>
  <p:slideViewPr>
    <p:cSldViewPr>
      <p:cViewPr varScale="1">
        <p:scale>
          <a:sx n="115" d="100"/>
          <a:sy n="115" d="100"/>
        </p:scale>
        <p:origin x="124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manualLayout>
          <c:layoutTarget val="inner"/>
          <c:xMode val="edge"/>
          <c:yMode val="edge"/>
          <c:x val="0.19004111986001826"/>
          <c:y val="0.19480351414406538"/>
          <c:w val="0.69519269466317979"/>
          <c:h val="0.57070756780402454"/>
        </c:manualLayout>
      </c:layout>
      <c:lineChart>
        <c:grouping val="standard"/>
        <c:varyColors val="0"/>
        <c:ser>
          <c:idx val="1"/>
          <c:order val="0"/>
          <c:tx>
            <c:strRef>
              <c:f>Sheet1!$F$7</c:f>
              <c:strCache>
                <c:ptCount val="1"/>
                <c:pt idx="0">
                  <c:v>Amylase activity (U/L)</c:v>
                </c:pt>
              </c:strCache>
            </c:strRef>
          </c:tx>
          <c:cat>
            <c:strRef>
              <c:f>Sheet1!$E$8:$E$15</c:f>
              <c:strCache>
                <c:ptCount val="8"/>
                <c:pt idx="0">
                  <c:v>20min</c:v>
                </c:pt>
                <c:pt idx="1">
                  <c:v>40min</c:v>
                </c:pt>
                <c:pt idx="2">
                  <c:v>60min</c:v>
                </c:pt>
                <c:pt idx="3">
                  <c:v>120min</c:v>
                </c:pt>
                <c:pt idx="4">
                  <c:v>12hr</c:v>
                </c:pt>
                <c:pt idx="5">
                  <c:v>2days</c:v>
                </c:pt>
                <c:pt idx="6">
                  <c:v>3days</c:v>
                </c:pt>
                <c:pt idx="7">
                  <c:v>6days</c:v>
                </c:pt>
              </c:strCache>
            </c:strRef>
          </c:cat>
          <c:val>
            <c:numRef>
              <c:f>Sheet1!$F$8:$F$15</c:f>
              <c:numCache>
                <c:formatCode>General</c:formatCode>
                <c:ptCount val="8"/>
                <c:pt idx="0">
                  <c:v>200</c:v>
                </c:pt>
                <c:pt idx="1">
                  <c:v>400</c:v>
                </c:pt>
                <c:pt idx="2">
                  <c:v>600</c:v>
                </c:pt>
                <c:pt idx="3">
                  <c:v>800</c:v>
                </c:pt>
                <c:pt idx="4">
                  <c:v>1000</c:v>
                </c:pt>
                <c:pt idx="5">
                  <c:v>950</c:v>
                </c:pt>
                <c:pt idx="6">
                  <c:v>750</c:v>
                </c:pt>
                <c:pt idx="7">
                  <c:v>500</c:v>
                </c:pt>
              </c:numCache>
            </c:numRef>
          </c:val>
          <c:smooth val="0"/>
          <c:extLst>
            <c:ext xmlns:c16="http://schemas.microsoft.com/office/drawing/2014/chart" uri="{C3380CC4-5D6E-409C-BE32-E72D297353CC}">
              <c16:uniqueId val="{00000000-5117-415D-B9D6-ACCE50F21E27}"/>
            </c:ext>
          </c:extLst>
        </c:ser>
        <c:dLbls>
          <c:showLegendKey val="0"/>
          <c:showVal val="0"/>
          <c:showCatName val="0"/>
          <c:showSerName val="0"/>
          <c:showPercent val="0"/>
          <c:showBubbleSize val="0"/>
        </c:dLbls>
        <c:marker val="1"/>
        <c:smooth val="0"/>
        <c:axId val="271779232"/>
        <c:axId val="271780016"/>
      </c:lineChart>
      <c:catAx>
        <c:axId val="271779232"/>
        <c:scaling>
          <c:orientation val="minMax"/>
        </c:scaling>
        <c:delete val="0"/>
        <c:axPos val="b"/>
        <c:title>
          <c:tx>
            <c:rich>
              <a:bodyPr/>
              <a:lstStyle/>
              <a:p>
                <a:pPr>
                  <a:defRPr/>
                </a:pPr>
                <a:r>
                  <a:rPr lang="en-US" baseline="0"/>
                  <a:t>Time</a:t>
                </a:r>
              </a:p>
            </c:rich>
          </c:tx>
          <c:overlay val="0"/>
        </c:title>
        <c:numFmt formatCode="General" sourceLinked="0"/>
        <c:majorTickMark val="out"/>
        <c:minorTickMark val="none"/>
        <c:tickLblPos val="nextTo"/>
        <c:crossAx val="271780016"/>
        <c:crosses val="autoZero"/>
        <c:auto val="1"/>
        <c:lblAlgn val="ctr"/>
        <c:lblOffset val="100"/>
        <c:noMultiLvlLbl val="0"/>
      </c:catAx>
      <c:valAx>
        <c:axId val="271780016"/>
        <c:scaling>
          <c:orientation val="minMax"/>
        </c:scaling>
        <c:delete val="0"/>
        <c:axPos val="l"/>
        <c:majorGridlines/>
        <c:title>
          <c:tx>
            <c:rich>
              <a:bodyPr/>
              <a:lstStyle/>
              <a:p>
                <a:pPr>
                  <a:defRPr baseline="0"/>
                </a:pPr>
                <a:r>
                  <a:rPr lang="en-US" baseline="0"/>
                  <a:t>Amylase activity (U/L)</a:t>
                </a:r>
              </a:p>
            </c:rich>
          </c:tx>
          <c:overlay val="0"/>
          <c:spPr>
            <a:noFill/>
          </c:spPr>
        </c:title>
        <c:numFmt formatCode="General" sourceLinked="1"/>
        <c:majorTickMark val="out"/>
        <c:minorTickMark val="none"/>
        <c:tickLblPos val="nextTo"/>
        <c:crossAx val="271779232"/>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F8EE14-6D97-4C60-BCAC-4D2772DD4C8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68CB8F6-A471-4CA2-9918-E8F06615B4DD}"/>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F94FFAA3-103E-40C7-B1E4-02302FF3497C}" type="datetimeFigureOut">
              <a:rPr lang="en-US"/>
              <a:pPr>
                <a:defRPr/>
              </a:pPr>
              <a:t>12/15/20</a:t>
            </a:fld>
            <a:endParaRPr lang="en-US"/>
          </a:p>
        </p:txBody>
      </p:sp>
      <p:sp>
        <p:nvSpPr>
          <p:cNvPr id="4" name="Footer Placeholder 3">
            <a:extLst>
              <a:ext uri="{FF2B5EF4-FFF2-40B4-BE49-F238E27FC236}">
                <a16:creationId xmlns:a16="http://schemas.microsoft.com/office/drawing/2014/main" id="{D1E8189E-FF9E-43A7-BAB1-70D6AC3C5B63}"/>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9D5E356A-27BA-4F0A-9D9B-23931F44253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375EB30-4F0F-48B0-AD8D-D7EBC87818F0}"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511DAC-A3C7-4B4B-96B4-89082799EB2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C8811A85-0ECE-4DDB-A6A1-147B2064164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FB2F9D87-75D4-4B75-80FE-3B0873E66658}" type="datetimeFigureOut">
              <a:rPr lang="en-US"/>
              <a:pPr>
                <a:defRPr/>
              </a:pPr>
              <a:t>12/15/20</a:t>
            </a:fld>
            <a:endParaRPr lang="en-US"/>
          </a:p>
        </p:txBody>
      </p:sp>
      <p:sp>
        <p:nvSpPr>
          <p:cNvPr id="4" name="Slide Image Placeholder 3">
            <a:extLst>
              <a:ext uri="{FF2B5EF4-FFF2-40B4-BE49-F238E27FC236}">
                <a16:creationId xmlns:a16="http://schemas.microsoft.com/office/drawing/2014/main" id="{D41E9A4F-5F99-4B06-B336-5FADB23B72B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23A976A-F792-4F05-8E37-7A7213D8D71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4AEA2C4-CB06-405C-8209-FA670DD2083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B4B116DA-141D-42B0-9636-137EE74E538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B023395F-D9B4-4747-973F-407A178965A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1915DB7-5BB2-4076-89E4-A13F159FB3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7C669E18-9DA7-4E57-BF3A-AD273937AB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D5A126D-BC93-4F19-AB9C-C1454A0E88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B25488-6206-4ED8-AC2C-CCA049102C2C}" type="slidenum">
              <a:rPr lang="en-US" altLang="en-US">
                <a:latin typeface="Arial" panose="020B0604020202020204" pitchFamily="34" charset="0"/>
              </a:rPr>
              <a:pPr>
                <a:spcBef>
                  <a:spcPct val="0"/>
                </a:spcBef>
              </a:pPr>
              <a:t>21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49E5353-CFD0-4F5B-8DCE-DF63CC68AE72}"/>
              </a:ext>
            </a:extLst>
          </p:cNvPr>
          <p:cNvSpPr>
            <a:spLocks noGrp="1"/>
          </p:cNvSpPr>
          <p:nvPr>
            <p:ph type="dt" sz="half" idx="10"/>
          </p:nvPr>
        </p:nvSpPr>
        <p:spPr/>
        <p:txBody>
          <a:bodyPr/>
          <a:lstStyle>
            <a:lvl1pPr>
              <a:defRPr/>
            </a:lvl1pPr>
          </a:lstStyle>
          <a:p>
            <a:pPr>
              <a:defRPr/>
            </a:pPr>
            <a:fld id="{B36B3F30-2708-455F-B493-FF2C1AF5F907}" type="datetimeFigureOut">
              <a:rPr lang="en-US"/>
              <a:pPr>
                <a:defRPr/>
              </a:pPr>
              <a:t>12/15/20</a:t>
            </a:fld>
            <a:endParaRPr lang="en-US"/>
          </a:p>
        </p:txBody>
      </p:sp>
      <p:sp>
        <p:nvSpPr>
          <p:cNvPr id="5" name="Footer Placeholder 4">
            <a:extLst>
              <a:ext uri="{FF2B5EF4-FFF2-40B4-BE49-F238E27FC236}">
                <a16:creationId xmlns:a16="http://schemas.microsoft.com/office/drawing/2014/main" id="{A73FE3C9-EE1C-4563-AA5E-A9E0A1E735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4102BF-62BD-4B90-9E34-B9BA39D98FB7}"/>
              </a:ext>
            </a:extLst>
          </p:cNvPr>
          <p:cNvSpPr>
            <a:spLocks noGrp="1"/>
          </p:cNvSpPr>
          <p:nvPr>
            <p:ph type="sldNum" sz="quarter" idx="12"/>
          </p:nvPr>
        </p:nvSpPr>
        <p:spPr/>
        <p:txBody>
          <a:bodyPr/>
          <a:lstStyle>
            <a:lvl1pPr>
              <a:defRPr/>
            </a:lvl1pPr>
          </a:lstStyle>
          <a:p>
            <a:fld id="{EA697339-C6D4-4D73-8B0D-9F3B044D52FA}" type="slidenum">
              <a:rPr lang="en-US" altLang="en-US"/>
              <a:pPr/>
              <a:t>‹#›</a:t>
            </a:fld>
            <a:endParaRPr lang="en-US" altLang="en-US"/>
          </a:p>
        </p:txBody>
      </p:sp>
    </p:spTree>
    <p:extLst>
      <p:ext uri="{BB962C8B-B14F-4D97-AF65-F5344CB8AC3E}">
        <p14:creationId xmlns:p14="http://schemas.microsoft.com/office/powerpoint/2010/main" val="179749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6A2D95-FEB3-4C81-9BAA-459B6A4F9B28}"/>
              </a:ext>
            </a:extLst>
          </p:cNvPr>
          <p:cNvSpPr>
            <a:spLocks noGrp="1"/>
          </p:cNvSpPr>
          <p:nvPr>
            <p:ph type="dt" sz="half" idx="10"/>
          </p:nvPr>
        </p:nvSpPr>
        <p:spPr/>
        <p:txBody>
          <a:bodyPr/>
          <a:lstStyle>
            <a:lvl1pPr>
              <a:defRPr/>
            </a:lvl1pPr>
          </a:lstStyle>
          <a:p>
            <a:pPr>
              <a:defRPr/>
            </a:pPr>
            <a:fld id="{15860AC5-420E-46D5-96BF-614D257E8033}" type="datetimeFigureOut">
              <a:rPr lang="en-US"/>
              <a:pPr>
                <a:defRPr/>
              </a:pPr>
              <a:t>12/15/20</a:t>
            </a:fld>
            <a:endParaRPr lang="en-US"/>
          </a:p>
        </p:txBody>
      </p:sp>
      <p:sp>
        <p:nvSpPr>
          <p:cNvPr id="5" name="Footer Placeholder 4">
            <a:extLst>
              <a:ext uri="{FF2B5EF4-FFF2-40B4-BE49-F238E27FC236}">
                <a16:creationId xmlns:a16="http://schemas.microsoft.com/office/drawing/2014/main" id="{044BB6FD-8A6D-4CD9-B83F-C3AC98D2632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4C4214F-BE59-4D3A-96AD-39CD99E4CF14}"/>
              </a:ext>
            </a:extLst>
          </p:cNvPr>
          <p:cNvSpPr>
            <a:spLocks noGrp="1"/>
          </p:cNvSpPr>
          <p:nvPr>
            <p:ph type="sldNum" sz="quarter" idx="12"/>
          </p:nvPr>
        </p:nvSpPr>
        <p:spPr/>
        <p:txBody>
          <a:bodyPr/>
          <a:lstStyle>
            <a:lvl1pPr>
              <a:defRPr/>
            </a:lvl1pPr>
          </a:lstStyle>
          <a:p>
            <a:fld id="{F914800B-D665-4BD9-B7E3-CE52C83DF974}" type="slidenum">
              <a:rPr lang="en-US" altLang="en-US"/>
              <a:pPr/>
              <a:t>‹#›</a:t>
            </a:fld>
            <a:endParaRPr lang="en-US" altLang="en-US"/>
          </a:p>
        </p:txBody>
      </p:sp>
    </p:spTree>
    <p:extLst>
      <p:ext uri="{BB962C8B-B14F-4D97-AF65-F5344CB8AC3E}">
        <p14:creationId xmlns:p14="http://schemas.microsoft.com/office/powerpoint/2010/main" val="3745627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6A72C1-BE6C-4A87-9233-9AC0CF43094D}"/>
              </a:ext>
            </a:extLst>
          </p:cNvPr>
          <p:cNvSpPr>
            <a:spLocks noGrp="1"/>
          </p:cNvSpPr>
          <p:nvPr>
            <p:ph type="dt" sz="half" idx="10"/>
          </p:nvPr>
        </p:nvSpPr>
        <p:spPr/>
        <p:txBody>
          <a:bodyPr/>
          <a:lstStyle>
            <a:lvl1pPr>
              <a:defRPr/>
            </a:lvl1pPr>
          </a:lstStyle>
          <a:p>
            <a:pPr>
              <a:defRPr/>
            </a:pPr>
            <a:fld id="{AAC58F93-44E3-466B-939A-D70C3F6E2290}" type="datetimeFigureOut">
              <a:rPr lang="en-US"/>
              <a:pPr>
                <a:defRPr/>
              </a:pPr>
              <a:t>12/15/20</a:t>
            </a:fld>
            <a:endParaRPr lang="en-US"/>
          </a:p>
        </p:txBody>
      </p:sp>
      <p:sp>
        <p:nvSpPr>
          <p:cNvPr id="5" name="Footer Placeholder 4">
            <a:extLst>
              <a:ext uri="{FF2B5EF4-FFF2-40B4-BE49-F238E27FC236}">
                <a16:creationId xmlns:a16="http://schemas.microsoft.com/office/drawing/2014/main" id="{E5C8C465-F103-4A34-89F0-74652E4E70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B76D74-BB1C-4CF8-82BE-2E503CCC2B4F}"/>
              </a:ext>
            </a:extLst>
          </p:cNvPr>
          <p:cNvSpPr>
            <a:spLocks noGrp="1"/>
          </p:cNvSpPr>
          <p:nvPr>
            <p:ph type="sldNum" sz="quarter" idx="12"/>
          </p:nvPr>
        </p:nvSpPr>
        <p:spPr/>
        <p:txBody>
          <a:bodyPr/>
          <a:lstStyle>
            <a:lvl1pPr>
              <a:defRPr/>
            </a:lvl1pPr>
          </a:lstStyle>
          <a:p>
            <a:fld id="{AD9DD200-8EB6-4EFD-9087-34A74F0EB9F9}" type="slidenum">
              <a:rPr lang="en-US" altLang="en-US"/>
              <a:pPr/>
              <a:t>‹#›</a:t>
            </a:fld>
            <a:endParaRPr lang="en-US" altLang="en-US"/>
          </a:p>
        </p:txBody>
      </p:sp>
    </p:spTree>
    <p:extLst>
      <p:ext uri="{BB962C8B-B14F-4D97-AF65-F5344CB8AC3E}">
        <p14:creationId xmlns:p14="http://schemas.microsoft.com/office/powerpoint/2010/main" val="265050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25A89B-27EC-443A-A74F-B5AB5B37A8E5}"/>
              </a:ext>
            </a:extLst>
          </p:cNvPr>
          <p:cNvSpPr>
            <a:spLocks noGrp="1"/>
          </p:cNvSpPr>
          <p:nvPr>
            <p:ph type="dt" sz="half" idx="10"/>
          </p:nvPr>
        </p:nvSpPr>
        <p:spPr/>
        <p:txBody>
          <a:bodyPr/>
          <a:lstStyle>
            <a:lvl1pPr>
              <a:defRPr/>
            </a:lvl1pPr>
          </a:lstStyle>
          <a:p>
            <a:pPr>
              <a:defRPr/>
            </a:pPr>
            <a:fld id="{65E8B05F-0C23-46A0-9DF6-9FCA15EE07C5}" type="datetimeFigureOut">
              <a:rPr lang="en-US"/>
              <a:pPr>
                <a:defRPr/>
              </a:pPr>
              <a:t>12/15/20</a:t>
            </a:fld>
            <a:endParaRPr lang="en-US"/>
          </a:p>
        </p:txBody>
      </p:sp>
      <p:sp>
        <p:nvSpPr>
          <p:cNvPr id="5" name="Footer Placeholder 4">
            <a:extLst>
              <a:ext uri="{FF2B5EF4-FFF2-40B4-BE49-F238E27FC236}">
                <a16:creationId xmlns:a16="http://schemas.microsoft.com/office/drawing/2014/main" id="{FAC78D17-2B05-405A-81B6-7827BAD39B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69C1CF1-99E6-409F-B2AE-1022D117E1E8}"/>
              </a:ext>
            </a:extLst>
          </p:cNvPr>
          <p:cNvSpPr>
            <a:spLocks noGrp="1"/>
          </p:cNvSpPr>
          <p:nvPr>
            <p:ph type="sldNum" sz="quarter" idx="12"/>
          </p:nvPr>
        </p:nvSpPr>
        <p:spPr/>
        <p:txBody>
          <a:bodyPr/>
          <a:lstStyle>
            <a:lvl1pPr>
              <a:defRPr/>
            </a:lvl1pPr>
          </a:lstStyle>
          <a:p>
            <a:fld id="{CC35B1A2-09C4-4EFE-B64E-9927D8F69F34}" type="slidenum">
              <a:rPr lang="en-US" altLang="en-US"/>
              <a:pPr/>
              <a:t>‹#›</a:t>
            </a:fld>
            <a:endParaRPr lang="en-US" altLang="en-US"/>
          </a:p>
        </p:txBody>
      </p:sp>
    </p:spTree>
    <p:extLst>
      <p:ext uri="{BB962C8B-B14F-4D97-AF65-F5344CB8AC3E}">
        <p14:creationId xmlns:p14="http://schemas.microsoft.com/office/powerpoint/2010/main" val="294803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FD21F7-D60B-4D0B-94E9-4D0ECD58584F}"/>
              </a:ext>
            </a:extLst>
          </p:cNvPr>
          <p:cNvSpPr>
            <a:spLocks noGrp="1"/>
          </p:cNvSpPr>
          <p:nvPr>
            <p:ph type="dt" sz="half" idx="10"/>
          </p:nvPr>
        </p:nvSpPr>
        <p:spPr/>
        <p:txBody>
          <a:bodyPr/>
          <a:lstStyle>
            <a:lvl1pPr>
              <a:defRPr/>
            </a:lvl1pPr>
          </a:lstStyle>
          <a:p>
            <a:pPr>
              <a:defRPr/>
            </a:pPr>
            <a:fld id="{B123C1FB-67BA-4074-866E-083C1231C20E}" type="datetimeFigureOut">
              <a:rPr lang="en-US"/>
              <a:pPr>
                <a:defRPr/>
              </a:pPr>
              <a:t>12/15/20</a:t>
            </a:fld>
            <a:endParaRPr lang="en-US"/>
          </a:p>
        </p:txBody>
      </p:sp>
      <p:sp>
        <p:nvSpPr>
          <p:cNvPr id="5" name="Footer Placeholder 4">
            <a:extLst>
              <a:ext uri="{FF2B5EF4-FFF2-40B4-BE49-F238E27FC236}">
                <a16:creationId xmlns:a16="http://schemas.microsoft.com/office/drawing/2014/main" id="{3180026E-501C-4BC7-8143-66B38D49DBF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F22451A-4C89-4E7F-A78F-1BF62738EA35}"/>
              </a:ext>
            </a:extLst>
          </p:cNvPr>
          <p:cNvSpPr>
            <a:spLocks noGrp="1"/>
          </p:cNvSpPr>
          <p:nvPr>
            <p:ph type="sldNum" sz="quarter" idx="12"/>
          </p:nvPr>
        </p:nvSpPr>
        <p:spPr/>
        <p:txBody>
          <a:bodyPr/>
          <a:lstStyle>
            <a:lvl1pPr>
              <a:defRPr/>
            </a:lvl1pPr>
          </a:lstStyle>
          <a:p>
            <a:fld id="{A174B4A8-2942-4237-8EB1-D1C64E8D1679}" type="slidenum">
              <a:rPr lang="en-US" altLang="en-US"/>
              <a:pPr/>
              <a:t>‹#›</a:t>
            </a:fld>
            <a:endParaRPr lang="en-US" altLang="en-US"/>
          </a:p>
        </p:txBody>
      </p:sp>
    </p:spTree>
    <p:extLst>
      <p:ext uri="{BB962C8B-B14F-4D97-AF65-F5344CB8AC3E}">
        <p14:creationId xmlns:p14="http://schemas.microsoft.com/office/powerpoint/2010/main" val="2788309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15CEE0F-3EAE-46F3-B37E-8C7983E88518}"/>
              </a:ext>
            </a:extLst>
          </p:cNvPr>
          <p:cNvSpPr>
            <a:spLocks noGrp="1"/>
          </p:cNvSpPr>
          <p:nvPr>
            <p:ph type="dt" sz="half" idx="10"/>
          </p:nvPr>
        </p:nvSpPr>
        <p:spPr/>
        <p:txBody>
          <a:bodyPr/>
          <a:lstStyle>
            <a:lvl1pPr>
              <a:defRPr/>
            </a:lvl1pPr>
          </a:lstStyle>
          <a:p>
            <a:pPr>
              <a:defRPr/>
            </a:pPr>
            <a:fld id="{6BC28731-2498-4DF4-BE55-DADB7B10EB7A}" type="datetimeFigureOut">
              <a:rPr lang="en-US"/>
              <a:pPr>
                <a:defRPr/>
              </a:pPr>
              <a:t>12/15/20</a:t>
            </a:fld>
            <a:endParaRPr lang="en-US"/>
          </a:p>
        </p:txBody>
      </p:sp>
      <p:sp>
        <p:nvSpPr>
          <p:cNvPr id="6" name="Footer Placeholder 4">
            <a:extLst>
              <a:ext uri="{FF2B5EF4-FFF2-40B4-BE49-F238E27FC236}">
                <a16:creationId xmlns:a16="http://schemas.microsoft.com/office/drawing/2014/main" id="{84A7FA0C-7EE2-476B-90D4-CD050378EEB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3C13DFB-F067-4A96-A718-7F9EAEB77616}"/>
              </a:ext>
            </a:extLst>
          </p:cNvPr>
          <p:cNvSpPr>
            <a:spLocks noGrp="1"/>
          </p:cNvSpPr>
          <p:nvPr>
            <p:ph type="sldNum" sz="quarter" idx="12"/>
          </p:nvPr>
        </p:nvSpPr>
        <p:spPr/>
        <p:txBody>
          <a:bodyPr/>
          <a:lstStyle>
            <a:lvl1pPr>
              <a:defRPr/>
            </a:lvl1pPr>
          </a:lstStyle>
          <a:p>
            <a:fld id="{E05F26C9-E236-4816-9D84-F63EF2D76658}" type="slidenum">
              <a:rPr lang="en-US" altLang="en-US"/>
              <a:pPr/>
              <a:t>‹#›</a:t>
            </a:fld>
            <a:endParaRPr lang="en-US" altLang="en-US"/>
          </a:p>
        </p:txBody>
      </p:sp>
    </p:spTree>
    <p:extLst>
      <p:ext uri="{BB962C8B-B14F-4D97-AF65-F5344CB8AC3E}">
        <p14:creationId xmlns:p14="http://schemas.microsoft.com/office/powerpoint/2010/main" val="3083395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CEC38D4-884C-4608-83AB-006E60E02385}"/>
              </a:ext>
            </a:extLst>
          </p:cNvPr>
          <p:cNvSpPr>
            <a:spLocks noGrp="1"/>
          </p:cNvSpPr>
          <p:nvPr>
            <p:ph type="dt" sz="half" idx="10"/>
          </p:nvPr>
        </p:nvSpPr>
        <p:spPr/>
        <p:txBody>
          <a:bodyPr/>
          <a:lstStyle>
            <a:lvl1pPr>
              <a:defRPr/>
            </a:lvl1pPr>
          </a:lstStyle>
          <a:p>
            <a:pPr>
              <a:defRPr/>
            </a:pPr>
            <a:fld id="{602E3A47-D43B-4CB0-8BD3-CC19483D4B80}" type="datetimeFigureOut">
              <a:rPr lang="en-US"/>
              <a:pPr>
                <a:defRPr/>
              </a:pPr>
              <a:t>12/15/20</a:t>
            </a:fld>
            <a:endParaRPr lang="en-US"/>
          </a:p>
        </p:txBody>
      </p:sp>
      <p:sp>
        <p:nvSpPr>
          <p:cNvPr id="8" name="Footer Placeholder 4">
            <a:extLst>
              <a:ext uri="{FF2B5EF4-FFF2-40B4-BE49-F238E27FC236}">
                <a16:creationId xmlns:a16="http://schemas.microsoft.com/office/drawing/2014/main" id="{92D99405-65EF-4790-B00F-C25167DDCFA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6A80D7-EB48-4B7E-B305-E3A739E9A03B}"/>
              </a:ext>
            </a:extLst>
          </p:cNvPr>
          <p:cNvSpPr>
            <a:spLocks noGrp="1"/>
          </p:cNvSpPr>
          <p:nvPr>
            <p:ph type="sldNum" sz="quarter" idx="12"/>
          </p:nvPr>
        </p:nvSpPr>
        <p:spPr/>
        <p:txBody>
          <a:bodyPr/>
          <a:lstStyle>
            <a:lvl1pPr>
              <a:defRPr/>
            </a:lvl1pPr>
          </a:lstStyle>
          <a:p>
            <a:fld id="{4A5329B3-2D0C-4AB4-B6BE-3FACE3A71300}" type="slidenum">
              <a:rPr lang="en-US" altLang="en-US"/>
              <a:pPr/>
              <a:t>‹#›</a:t>
            </a:fld>
            <a:endParaRPr lang="en-US" altLang="en-US"/>
          </a:p>
        </p:txBody>
      </p:sp>
    </p:spTree>
    <p:extLst>
      <p:ext uri="{BB962C8B-B14F-4D97-AF65-F5344CB8AC3E}">
        <p14:creationId xmlns:p14="http://schemas.microsoft.com/office/powerpoint/2010/main" val="353260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F350992-389A-4466-B28A-A6B8CC995A2F}"/>
              </a:ext>
            </a:extLst>
          </p:cNvPr>
          <p:cNvSpPr>
            <a:spLocks noGrp="1"/>
          </p:cNvSpPr>
          <p:nvPr>
            <p:ph type="dt" sz="half" idx="10"/>
          </p:nvPr>
        </p:nvSpPr>
        <p:spPr/>
        <p:txBody>
          <a:bodyPr/>
          <a:lstStyle>
            <a:lvl1pPr>
              <a:defRPr/>
            </a:lvl1pPr>
          </a:lstStyle>
          <a:p>
            <a:pPr>
              <a:defRPr/>
            </a:pPr>
            <a:fld id="{82439CFD-0582-4D69-9DB9-6384D225BC0D}" type="datetimeFigureOut">
              <a:rPr lang="en-US"/>
              <a:pPr>
                <a:defRPr/>
              </a:pPr>
              <a:t>12/15/20</a:t>
            </a:fld>
            <a:endParaRPr lang="en-US"/>
          </a:p>
        </p:txBody>
      </p:sp>
      <p:sp>
        <p:nvSpPr>
          <p:cNvPr id="4" name="Footer Placeholder 4">
            <a:extLst>
              <a:ext uri="{FF2B5EF4-FFF2-40B4-BE49-F238E27FC236}">
                <a16:creationId xmlns:a16="http://schemas.microsoft.com/office/drawing/2014/main" id="{C464FBA7-9BEB-420D-AF36-CD8743C4BA9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48CE1F3-EDE3-445E-ADE1-611068CAF9D9}"/>
              </a:ext>
            </a:extLst>
          </p:cNvPr>
          <p:cNvSpPr>
            <a:spLocks noGrp="1"/>
          </p:cNvSpPr>
          <p:nvPr>
            <p:ph type="sldNum" sz="quarter" idx="12"/>
          </p:nvPr>
        </p:nvSpPr>
        <p:spPr/>
        <p:txBody>
          <a:bodyPr/>
          <a:lstStyle>
            <a:lvl1pPr>
              <a:defRPr/>
            </a:lvl1pPr>
          </a:lstStyle>
          <a:p>
            <a:fld id="{9A215913-CCCC-4169-B57B-FA0C80F812D9}" type="slidenum">
              <a:rPr lang="en-US" altLang="en-US"/>
              <a:pPr/>
              <a:t>‹#›</a:t>
            </a:fld>
            <a:endParaRPr lang="en-US" altLang="en-US"/>
          </a:p>
        </p:txBody>
      </p:sp>
    </p:spTree>
    <p:extLst>
      <p:ext uri="{BB962C8B-B14F-4D97-AF65-F5344CB8AC3E}">
        <p14:creationId xmlns:p14="http://schemas.microsoft.com/office/powerpoint/2010/main" val="409809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C3DAD86-33E3-469A-8BFC-CC369E3100D1}"/>
              </a:ext>
            </a:extLst>
          </p:cNvPr>
          <p:cNvSpPr>
            <a:spLocks noGrp="1"/>
          </p:cNvSpPr>
          <p:nvPr>
            <p:ph type="dt" sz="half" idx="10"/>
          </p:nvPr>
        </p:nvSpPr>
        <p:spPr/>
        <p:txBody>
          <a:bodyPr/>
          <a:lstStyle>
            <a:lvl1pPr>
              <a:defRPr/>
            </a:lvl1pPr>
          </a:lstStyle>
          <a:p>
            <a:pPr>
              <a:defRPr/>
            </a:pPr>
            <a:fld id="{6AC7F61F-ADDD-4F33-BD8D-31953BD60B47}" type="datetimeFigureOut">
              <a:rPr lang="en-US"/>
              <a:pPr>
                <a:defRPr/>
              </a:pPr>
              <a:t>12/15/20</a:t>
            </a:fld>
            <a:endParaRPr lang="en-US"/>
          </a:p>
        </p:txBody>
      </p:sp>
      <p:sp>
        <p:nvSpPr>
          <p:cNvPr id="3" name="Footer Placeholder 4">
            <a:extLst>
              <a:ext uri="{FF2B5EF4-FFF2-40B4-BE49-F238E27FC236}">
                <a16:creationId xmlns:a16="http://schemas.microsoft.com/office/drawing/2014/main" id="{5BAB3216-FE89-468C-8C0A-C388EC405AE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2056889-1AA3-4BF1-AA0F-B18B9C06689C}"/>
              </a:ext>
            </a:extLst>
          </p:cNvPr>
          <p:cNvSpPr>
            <a:spLocks noGrp="1"/>
          </p:cNvSpPr>
          <p:nvPr>
            <p:ph type="sldNum" sz="quarter" idx="12"/>
          </p:nvPr>
        </p:nvSpPr>
        <p:spPr/>
        <p:txBody>
          <a:bodyPr/>
          <a:lstStyle>
            <a:lvl1pPr>
              <a:defRPr/>
            </a:lvl1pPr>
          </a:lstStyle>
          <a:p>
            <a:fld id="{84627442-5EA1-42DC-9287-3497BADF1A9F}" type="slidenum">
              <a:rPr lang="en-US" altLang="en-US"/>
              <a:pPr/>
              <a:t>‹#›</a:t>
            </a:fld>
            <a:endParaRPr lang="en-US" altLang="en-US"/>
          </a:p>
        </p:txBody>
      </p:sp>
    </p:spTree>
    <p:extLst>
      <p:ext uri="{BB962C8B-B14F-4D97-AF65-F5344CB8AC3E}">
        <p14:creationId xmlns:p14="http://schemas.microsoft.com/office/powerpoint/2010/main" val="3503868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F0B577A-41F2-4FFD-8AAB-4778CF669D5B}"/>
              </a:ext>
            </a:extLst>
          </p:cNvPr>
          <p:cNvSpPr>
            <a:spLocks noGrp="1"/>
          </p:cNvSpPr>
          <p:nvPr>
            <p:ph type="dt" sz="half" idx="10"/>
          </p:nvPr>
        </p:nvSpPr>
        <p:spPr/>
        <p:txBody>
          <a:bodyPr/>
          <a:lstStyle>
            <a:lvl1pPr>
              <a:defRPr/>
            </a:lvl1pPr>
          </a:lstStyle>
          <a:p>
            <a:pPr>
              <a:defRPr/>
            </a:pPr>
            <a:fld id="{DD91CFE0-EE70-4909-B268-2207EA88FCA1}" type="datetimeFigureOut">
              <a:rPr lang="en-US"/>
              <a:pPr>
                <a:defRPr/>
              </a:pPr>
              <a:t>12/15/20</a:t>
            </a:fld>
            <a:endParaRPr lang="en-US"/>
          </a:p>
        </p:txBody>
      </p:sp>
      <p:sp>
        <p:nvSpPr>
          <p:cNvPr id="6" name="Footer Placeholder 4">
            <a:extLst>
              <a:ext uri="{FF2B5EF4-FFF2-40B4-BE49-F238E27FC236}">
                <a16:creationId xmlns:a16="http://schemas.microsoft.com/office/drawing/2014/main" id="{DCD0DFB7-3830-4BE2-97EA-2F515E95D2F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F65C4B6-3309-4594-A66B-A928E60250B5}"/>
              </a:ext>
            </a:extLst>
          </p:cNvPr>
          <p:cNvSpPr>
            <a:spLocks noGrp="1"/>
          </p:cNvSpPr>
          <p:nvPr>
            <p:ph type="sldNum" sz="quarter" idx="12"/>
          </p:nvPr>
        </p:nvSpPr>
        <p:spPr/>
        <p:txBody>
          <a:bodyPr/>
          <a:lstStyle>
            <a:lvl1pPr>
              <a:defRPr/>
            </a:lvl1pPr>
          </a:lstStyle>
          <a:p>
            <a:fld id="{8124D268-35AE-4BC0-9129-87402E062E6F}" type="slidenum">
              <a:rPr lang="en-US" altLang="en-US"/>
              <a:pPr/>
              <a:t>‹#›</a:t>
            </a:fld>
            <a:endParaRPr lang="en-US" altLang="en-US"/>
          </a:p>
        </p:txBody>
      </p:sp>
    </p:spTree>
    <p:extLst>
      <p:ext uri="{BB962C8B-B14F-4D97-AF65-F5344CB8AC3E}">
        <p14:creationId xmlns:p14="http://schemas.microsoft.com/office/powerpoint/2010/main" val="2082795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E2BEE37-9ADB-4F4B-BBEA-17D1ED45814E}"/>
              </a:ext>
            </a:extLst>
          </p:cNvPr>
          <p:cNvSpPr>
            <a:spLocks noGrp="1"/>
          </p:cNvSpPr>
          <p:nvPr>
            <p:ph type="dt" sz="half" idx="10"/>
          </p:nvPr>
        </p:nvSpPr>
        <p:spPr/>
        <p:txBody>
          <a:bodyPr/>
          <a:lstStyle>
            <a:lvl1pPr>
              <a:defRPr/>
            </a:lvl1pPr>
          </a:lstStyle>
          <a:p>
            <a:pPr>
              <a:defRPr/>
            </a:pPr>
            <a:fld id="{751C83D2-13CD-43B1-AB03-7324D28633DE}" type="datetimeFigureOut">
              <a:rPr lang="en-US"/>
              <a:pPr>
                <a:defRPr/>
              </a:pPr>
              <a:t>12/15/20</a:t>
            </a:fld>
            <a:endParaRPr lang="en-US"/>
          </a:p>
        </p:txBody>
      </p:sp>
      <p:sp>
        <p:nvSpPr>
          <p:cNvPr id="6" name="Footer Placeholder 4">
            <a:extLst>
              <a:ext uri="{FF2B5EF4-FFF2-40B4-BE49-F238E27FC236}">
                <a16:creationId xmlns:a16="http://schemas.microsoft.com/office/drawing/2014/main" id="{CF65AA15-38F3-4A59-9B7E-E8B4B72CAF8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F8D25E9-2432-4CA0-B0C4-5A885FEED61D}"/>
              </a:ext>
            </a:extLst>
          </p:cNvPr>
          <p:cNvSpPr>
            <a:spLocks noGrp="1"/>
          </p:cNvSpPr>
          <p:nvPr>
            <p:ph type="sldNum" sz="quarter" idx="12"/>
          </p:nvPr>
        </p:nvSpPr>
        <p:spPr/>
        <p:txBody>
          <a:bodyPr/>
          <a:lstStyle>
            <a:lvl1pPr>
              <a:defRPr/>
            </a:lvl1pPr>
          </a:lstStyle>
          <a:p>
            <a:fld id="{AF9D5917-FBD0-471F-A87A-8A92568A0461}" type="slidenum">
              <a:rPr lang="en-US" altLang="en-US"/>
              <a:pPr/>
              <a:t>‹#›</a:t>
            </a:fld>
            <a:endParaRPr lang="en-US" altLang="en-US"/>
          </a:p>
        </p:txBody>
      </p:sp>
    </p:spTree>
    <p:extLst>
      <p:ext uri="{BB962C8B-B14F-4D97-AF65-F5344CB8AC3E}">
        <p14:creationId xmlns:p14="http://schemas.microsoft.com/office/powerpoint/2010/main" val="200594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562385B-42E6-45A9-AB03-F1C65B5E3A5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0D2B843-7638-43A3-A20D-9243E774ED0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D5F8486-0316-40F7-916A-D9F8CCE48DC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DD3DDE3-C1DA-4FCE-8E2B-1F99ACF79A2A}" type="datetimeFigureOut">
              <a:rPr lang="en-US"/>
              <a:pPr>
                <a:defRPr/>
              </a:pPr>
              <a:t>12/15/20</a:t>
            </a:fld>
            <a:endParaRPr lang="en-US"/>
          </a:p>
        </p:txBody>
      </p:sp>
      <p:sp>
        <p:nvSpPr>
          <p:cNvPr id="5" name="Footer Placeholder 4">
            <a:extLst>
              <a:ext uri="{FF2B5EF4-FFF2-40B4-BE49-F238E27FC236}">
                <a16:creationId xmlns:a16="http://schemas.microsoft.com/office/drawing/2014/main" id="{A67CCA99-3B58-4884-ABBC-4CA3DF1E2F3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FA9D0A9-A21D-4733-AA20-8F94A2E9706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87AC5CB8-B5A5-439E-B6EE-9626B01BE9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BF836BF-D5FF-4AD7-BFA2-9025C3A63080}"/>
              </a:ext>
            </a:extLst>
          </p:cNvPr>
          <p:cNvSpPr>
            <a:spLocks noGrp="1"/>
          </p:cNvSpPr>
          <p:nvPr>
            <p:ph type="title"/>
          </p:nvPr>
        </p:nvSpPr>
        <p:spPr>
          <a:xfrm>
            <a:off x="457200" y="2514600"/>
            <a:ext cx="8153400" cy="3581400"/>
          </a:xfrm>
        </p:spPr>
        <p:txBody>
          <a:bodyPr/>
          <a:lstStyle/>
          <a:p>
            <a:pPr eaLnBrk="1" hangingPunct="1"/>
            <a:r>
              <a:rPr lang="en-US" altLang="en-US" b="1">
                <a:latin typeface="Times New Roman" panose="02020603050405020304" pitchFamily="18" charset="0"/>
                <a:cs typeface="Times New Roman" panose="02020603050405020304" pitchFamily="18" charset="0"/>
              </a:rPr>
              <a:t>Malabsorption</a:t>
            </a:r>
            <a:br>
              <a:rPr lang="en-US" altLang="en-US" b="1">
                <a:latin typeface="Times New Roman" panose="02020603050405020304" pitchFamily="18" charset="0"/>
                <a:cs typeface="Times New Roman" panose="02020603050405020304" pitchFamily="18" charset="0"/>
              </a:rPr>
            </a:br>
            <a:r>
              <a:rPr lang="en-US" altLang="en-US" b="1">
                <a:latin typeface="Times New Roman" panose="02020603050405020304" pitchFamily="18" charset="0"/>
                <a:cs typeface="Times New Roman" panose="02020603050405020304" pitchFamily="18" charset="0"/>
              </a:rPr>
              <a:t>Analysis of Serum Amylase</a:t>
            </a:r>
          </a:p>
        </p:txBody>
      </p:sp>
      <p:pic>
        <p:nvPicPr>
          <p:cNvPr id="4099" name="Picture 2" descr="http://t2.gstatic.com/images?q=tbn:ANd9GcSxqDXCZhmmFcTqeqbZ3rgCfRvaE_fNTuOMGM_ljajG9n2GNIU&amp;t=1&amp;usg=__Job_qV6312izuPHWxZ_GF6um-1w=">
            <a:extLst>
              <a:ext uri="{FF2B5EF4-FFF2-40B4-BE49-F238E27FC236}">
                <a16:creationId xmlns:a16="http://schemas.microsoft.com/office/drawing/2014/main" id="{316FFA07-D299-4600-8BC7-D1611F5A3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3565525" cy="22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38D3DF5E-8318-4FB6-8FD4-F538EA0CE346}"/>
              </a:ext>
            </a:extLst>
          </p:cNvPr>
          <p:cNvSpPr>
            <a:spLocks noChangeArrowheads="1"/>
          </p:cNvSpPr>
          <p:nvPr/>
        </p:nvSpPr>
        <p:spPr bwMode="auto">
          <a:xfrm>
            <a:off x="228600" y="388938"/>
            <a:ext cx="8686800" cy="6138862"/>
          </a:xfrm>
          <a:prstGeom prst="rect">
            <a:avLst/>
          </a:prstGeom>
          <a:noFill/>
          <a:ln w="9525">
            <a:noFill/>
            <a:miter lim="800000"/>
            <a:headEnd/>
            <a:tailEnd/>
          </a:ln>
        </p:spPr>
        <p:txBody>
          <a:bodyPr anchor="ctr">
            <a:spAutoFit/>
          </a:bodyPr>
          <a:lstStyle/>
          <a:p>
            <a:pPr>
              <a:defRPr/>
            </a:pPr>
            <a:r>
              <a:rPr lang="en-US" sz="2400" b="1" dirty="0">
                <a:solidFill>
                  <a:srgbClr val="FF0000"/>
                </a:solidFill>
                <a:latin typeface="Times New Roman" pitchFamily="18" charset="0"/>
                <a:cs typeface="Times New Roman" pitchFamily="18" charset="0"/>
              </a:rPr>
              <a:t>Q5-b</a:t>
            </a:r>
            <a:r>
              <a:rPr lang="en-US" sz="2400" dirty="0">
                <a:latin typeface="Times New Roman" pitchFamily="18" charset="0"/>
                <a:cs typeface="Times New Roman" pitchFamily="18" charset="0"/>
              </a:rPr>
              <a:t>  </a:t>
            </a:r>
            <a:r>
              <a:rPr lang="en-US" sz="2400" b="1" dirty="0">
                <a:latin typeface="Times New Roman" pitchFamily="18" charset="0"/>
                <a:ea typeface="Calibri" pitchFamily="34" charset="0"/>
                <a:cs typeface="Times New Roman" pitchFamily="18" charset="0"/>
              </a:rPr>
              <a:t>With knowledge about amylase activity overtime, what is the clinical application?</a:t>
            </a:r>
            <a:endParaRPr lang="en-US" sz="2400" dirty="0">
              <a:latin typeface="Times New Roman" pitchFamily="18" charset="0"/>
              <a:cs typeface="Times New Roman" pitchFamily="18" charset="0"/>
            </a:endParaRPr>
          </a:p>
          <a:p>
            <a:pPr>
              <a:defRPr/>
            </a:pPr>
            <a:endParaRPr lang="en-US" b="1" dirty="0">
              <a:latin typeface="Calibri" pitchFamily="34" charset="0"/>
              <a:cs typeface="Arial" charset="0"/>
            </a:endParaRPr>
          </a:p>
          <a:p>
            <a:pPr>
              <a:defRPr/>
            </a:pPr>
            <a:r>
              <a:rPr lang="en-US" b="1" dirty="0">
                <a:solidFill>
                  <a:srgbClr val="FF0000"/>
                </a:solidFill>
                <a:latin typeface="Calibri" pitchFamily="34" charset="0"/>
                <a:cs typeface="Arial" charset="0"/>
              </a:rPr>
              <a:t>Answer</a:t>
            </a:r>
            <a:r>
              <a:rPr lang="en-US" b="1" dirty="0">
                <a:latin typeface="Calibri" pitchFamily="34" charset="0"/>
                <a:cs typeface="Arial" charset="0"/>
              </a:rPr>
              <a:t>:</a:t>
            </a:r>
            <a:r>
              <a:rPr lang="en-US" sz="1200" dirty="0">
                <a:latin typeface="Arial" charset="0"/>
                <a:cs typeface="Arial" charset="0"/>
              </a:rPr>
              <a:t>   </a:t>
            </a:r>
            <a:r>
              <a:rPr lang="en-US" sz="2400" dirty="0">
                <a:latin typeface="Times New Roman" pitchFamily="18" charset="0"/>
                <a:cs typeface="Arial" charset="0"/>
              </a:rPr>
              <a:t>Three points can be derived from such a curve:</a:t>
            </a:r>
          </a:p>
          <a:p>
            <a:pPr>
              <a:defRPr/>
            </a:pPr>
            <a:endParaRPr lang="en-US" sz="1200" dirty="0">
              <a:latin typeface="Times New Roman" pitchFamily="18" charset="0"/>
              <a:cs typeface="Times New Roman" pitchFamily="18" charset="0"/>
            </a:endParaRPr>
          </a:p>
          <a:p>
            <a:pPr marL="457200" indent="-457200">
              <a:buFontTx/>
              <a:buAutoNum type="arabicPeriod"/>
              <a:defRPr/>
            </a:pPr>
            <a:r>
              <a:rPr lang="en-US" sz="2400" dirty="0">
                <a:latin typeface="Times New Roman" pitchFamily="18" charset="0"/>
                <a:cs typeface="Arial" charset="0"/>
              </a:rPr>
              <a:t>Measurement of α-amylase in the serum is limited by the time elapsed since the initiation of acute inflammation of the pancreas. If the patient  presented late, and the condition was self limited, the diagnosis of acute pancreatitis based on the enzyme level at time of presentation could be missed.</a:t>
            </a:r>
          </a:p>
          <a:p>
            <a:pPr marL="457200" indent="-457200">
              <a:buFontTx/>
              <a:buAutoNum type="arabicPeriod"/>
              <a:defRPr/>
            </a:pPr>
            <a:endParaRPr lang="en-US" sz="1100" dirty="0">
              <a:latin typeface="Times New Roman" pitchFamily="18" charset="0"/>
              <a:cs typeface="Times New Roman" pitchFamily="18" charset="0"/>
            </a:endParaRPr>
          </a:p>
          <a:p>
            <a:pPr marL="457200" indent="-457200">
              <a:buFontTx/>
              <a:buAutoNum type="arabicPeriod" startAt="2"/>
              <a:defRPr/>
            </a:pPr>
            <a:r>
              <a:rPr lang="en-US" sz="2400" dirty="0">
                <a:latin typeface="Times New Roman" pitchFamily="18" charset="0"/>
                <a:cs typeface="Arial" charset="0"/>
              </a:rPr>
              <a:t>The measurement of α-amylase in serum should not be interpreted on its own; it has to be evaluated in association with the clinical picture (e.g. the nature of abdominal pain).</a:t>
            </a:r>
          </a:p>
          <a:p>
            <a:pPr marL="457200" indent="-457200">
              <a:buFontTx/>
              <a:buAutoNum type="arabicPeriod" startAt="2"/>
              <a:defRPr/>
            </a:pPr>
            <a:endParaRPr lang="en-US" sz="1200" dirty="0">
              <a:latin typeface="Times New Roman" pitchFamily="18" charset="0"/>
              <a:cs typeface="Times New Roman" pitchFamily="18" charset="0"/>
            </a:endParaRPr>
          </a:p>
          <a:p>
            <a:pPr marL="457200" indent="-457200">
              <a:buFontTx/>
              <a:buAutoNum type="arabicPeriod" startAt="2"/>
              <a:defRPr/>
            </a:pPr>
            <a:r>
              <a:rPr lang="en-US" sz="2400" dirty="0">
                <a:latin typeface="Times New Roman" pitchFamily="18" charset="0"/>
                <a:cs typeface="Arial" charset="0"/>
              </a:rPr>
              <a:t>The rising trend of the levels of serum α-amylase as the acute inflammation is taking place is more clinically significant than one single high reading.</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 calcmode="lin" valueType="num">
                                      <p:cBhvr additive="base">
                                        <p:cTn id="7"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19">
                                            <p:txEl>
                                              <p:pRg st="4" end="4"/>
                                            </p:txEl>
                                          </p:spTgt>
                                        </p:tgtEl>
                                        <p:attrNameLst>
                                          <p:attrName>style.visibility</p:attrName>
                                        </p:attrNameLst>
                                      </p:cBhvr>
                                      <p:to>
                                        <p:strVal val="visible"/>
                                      </p:to>
                                    </p:set>
                                    <p:anim calcmode="lin" valueType="num">
                                      <p:cBhvr additive="base">
                                        <p:cTn id="1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9219">
                                            <p:txEl>
                                              <p:pRg st="6" end="6"/>
                                            </p:txEl>
                                          </p:spTgt>
                                        </p:tgtEl>
                                        <p:attrNameLst>
                                          <p:attrName>style.visibility</p:attrName>
                                        </p:attrNameLst>
                                      </p:cBhvr>
                                      <p:to>
                                        <p:strVal val="visible"/>
                                      </p:to>
                                    </p:set>
                                    <p:anim calcmode="lin" valueType="num">
                                      <p:cBhvr additive="base">
                                        <p:cTn id="17"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9219">
                                            <p:txEl>
                                              <p:pRg st="8" end="8"/>
                                            </p:txEl>
                                          </p:spTgt>
                                        </p:tgtEl>
                                        <p:attrNameLst>
                                          <p:attrName>style.visibility</p:attrName>
                                        </p:attrNameLst>
                                      </p:cBhvr>
                                      <p:to>
                                        <p:strVal val="visible"/>
                                      </p:to>
                                    </p:set>
                                    <p:anim calcmode="lin" valueType="num">
                                      <p:cBhvr additive="base">
                                        <p:cTn id="23"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CBE34E1-C507-488D-827D-3633A82F4B3E}"/>
              </a:ext>
            </a:extLst>
          </p:cNvPr>
          <p:cNvSpPr>
            <a:spLocks noGrp="1"/>
          </p:cNvSpPr>
          <p:nvPr>
            <p:ph type="title"/>
          </p:nvPr>
        </p:nvSpPr>
        <p:spPr>
          <a:xfrm>
            <a:off x="152400" y="457200"/>
            <a:ext cx="8534400" cy="1143000"/>
          </a:xfrm>
        </p:spPr>
        <p:txBody>
          <a:bodyPr/>
          <a:lstStyle/>
          <a:p>
            <a:pPr eaLnBrk="1" hangingPunct="1"/>
            <a:r>
              <a:rPr lang="en-US" altLang="en-US" sz="4000" b="1">
                <a:solidFill>
                  <a:srgbClr val="FF0000"/>
                </a:solidFill>
                <a:ea typeface="Calibri" panose="020F0502020204030204" pitchFamily="34" charset="0"/>
                <a:cs typeface="Arial" panose="020B0604020202020204" pitchFamily="34" charset="0"/>
              </a:rPr>
              <a:t>SOURCES OF VARIATION IN TEST RESULTS</a:t>
            </a:r>
          </a:p>
        </p:txBody>
      </p:sp>
      <p:sp>
        <p:nvSpPr>
          <p:cNvPr id="8195" name="Content Placeholder 2">
            <a:extLst>
              <a:ext uri="{FF2B5EF4-FFF2-40B4-BE49-F238E27FC236}">
                <a16:creationId xmlns:a16="http://schemas.microsoft.com/office/drawing/2014/main" id="{307F41BB-7B84-4A54-9C74-BB1778512CAB}"/>
              </a:ext>
            </a:extLst>
          </p:cNvPr>
          <p:cNvSpPr>
            <a:spLocks noGrp="1"/>
          </p:cNvSpPr>
          <p:nvPr>
            <p:ph idx="1"/>
          </p:nvPr>
        </p:nvSpPr>
        <p:spPr>
          <a:xfrm>
            <a:off x="228600" y="1752600"/>
            <a:ext cx="8610600" cy="4800600"/>
          </a:xfrm>
        </p:spPr>
        <p:txBody>
          <a:bodyPr/>
          <a:lstStyle/>
          <a:p>
            <a:pPr marL="0" indent="0" algn="just" eaLnBrk="1" hangingPunct="1">
              <a:spcAft>
                <a:spcPts val="1200"/>
              </a:spcAft>
              <a:buClr>
                <a:srgbClr val="BC0000"/>
              </a:buClr>
              <a:buFont typeface="Arial" charset="0"/>
              <a:buNone/>
              <a:defRPr/>
            </a:pPr>
            <a:r>
              <a:rPr lang="en-US" sz="2800" b="1" dirty="0">
                <a:latin typeface="Times New Roman" pitchFamily="18" charset="0"/>
                <a:cs typeface="Arial" charset="0"/>
              </a:rPr>
              <a:t>For adequate interpretation of laboratory test results, you have to completely understand different reasons for variation in test results:</a:t>
            </a:r>
          </a:p>
          <a:p>
            <a:pPr algn="just" eaLnBrk="1" hangingPunct="1">
              <a:spcAft>
                <a:spcPts val="1200"/>
              </a:spcAft>
              <a:buClr>
                <a:srgbClr val="BC0000"/>
              </a:buClr>
              <a:buFont typeface="Wingdings" pitchFamily="2" charset="2"/>
              <a:buChar char="Ø"/>
              <a:defRPr/>
            </a:pPr>
            <a:r>
              <a:rPr lang="en-US" sz="2000" dirty="0">
                <a:latin typeface="Times New Roman" pitchFamily="18" charset="0"/>
                <a:cs typeface="Arial" charset="0"/>
              </a:rPr>
              <a:t> </a:t>
            </a:r>
            <a:r>
              <a:rPr lang="en-US" sz="2400" dirty="0">
                <a:latin typeface="Times New Roman" pitchFamily="18" charset="0"/>
                <a:cs typeface="Arial" charset="0"/>
              </a:rPr>
              <a:t>Analytical factors: e.g., accuracy (reliability) and precision (reproducibility)</a:t>
            </a:r>
          </a:p>
          <a:p>
            <a:pPr algn="just" eaLnBrk="1" hangingPunct="1">
              <a:spcAft>
                <a:spcPts val="1200"/>
              </a:spcAft>
              <a:buClr>
                <a:srgbClr val="BC0000"/>
              </a:buClr>
              <a:buFont typeface="Wingdings" pitchFamily="2" charset="2"/>
              <a:buChar char="Ø"/>
              <a:defRPr/>
            </a:pPr>
            <a:r>
              <a:rPr lang="en-US" sz="2400" dirty="0">
                <a:latin typeface="Times New Roman" pitchFamily="18" charset="0"/>
                <a:cs typeface="Arial" charset="0"/>
              </a:rPr>
              <a:t> Biological factors: e.g., sex, age, diet, drugs ..</a:t>
            </a:r>
          </a:p>
          <a:p>
            <a:pPr algn="just" eaLnBrk="1" hangingPunct="1">
              <a:spcAft>
                <a:spcPts val="1200"/>
              </a:spcAft>
              <a:buClr>
                <a:srgbClr val="BC0000"/>
              </a:buClr>
              <a:buFont typeface="Wingdings" pitchFamily="2" charset="2"/>
              <a:buChar char="Ø"/>
              <a:defRPr/>
            </a:pPr>
            <a:r>
              <a:rPr lang="en-US" sz="2400" dirty="0">
                <a:latin typeface="Times New Roman" pitchFamily="18" charset="0"/>
                <a:cs typeface="Arial" charset="0"/>
              </a:rPr>
              <a:t> Pathological factors: e.g., progression of the disease, complications</a:t>
            </a:r>
          </a:p>
          <a:p>
            <a:pPr algn="just" eaLnBrk="1" hangingPunct="1">
              <a:spcAft>
                <a:spcPts val="1200"/>
              </a:spcAft>
              <a:buClr>
                <a:srgbClr val="BC0000"/>
              </a:buClr>
              <a:buFont typeface="Wingdings 2" pitchFamily="18" charset="2"/>
              <a:buNone/>
              <a:defRPr/>
            </a:pPr>
            <a:endParaRPr lang="en-US" sz="3600" b="1" dirty="0">
              <a:solidFill>
                <a:srgbClr val="0000CC"/>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0FCCE74-7B34-4077-A214-E841DDEEB8C6}"/>
              </a:ext>
            </a:extLst>
          </p:cNvPr>
          <p:cNvSpPr>
            <a:spLocks noGrp="1"/>
          </p:cNvSpPr>
          <p:nvPr>
            <p:ph type="title"/>
          </p:nvPr>
        </p:nvSpPr>
        <p:spPr>
          <a:xfrm>
            <a:off x="381000" y="762000"/>
            <a:ext cx="8229600" cy="838200"/>
          </a:xfrm>
        </p:spPr>
        <p:txBody>
          <a:bodyPr/>
          <a:lstStyle/>
          <a:p>
            <a:pPr eaLnBrk="1" hangingPunct="1"/>
            <a:r>
              <a:rPr lang="en-US" altLang="en-US" sz="4000" b="1">
                <a:solidFill>
                  <a:srgbClr val="FF0000"/>
                </a:solidFill>
                <a:ea typeface="Calibri" panose="020F0502020204030204" pitchFamily="34" charset="0"/>
                <a:cs typeface="Arial" panose="020B0604020202020204" pitchFamily="34" charset="0"/>
              </a:rPr>
              <a:t>Accuracy</a:t>
            </a:r>
          </a:p>
        </p:txBody>
      </p:sp>
      <p:sp>
        <p:nvSpPr>
          <p:cNvPr id="15363" name="Content Placeholder 2">
            <a:extLst>
              <a:ext uri="{FF2B5EF4-FFF2-40B4-BE49-F238E27FC236}">
                <a16:creationId xmlns:a16="http://schemas.microsoft.com/office/drawing/2014/main" id="{0EBD1257-80AE-4F9F-B9DC-CF634FF627FD}"/>
              </a:ext>
            </a:extLst>
          </p:cNvPr>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anose="05000000000000000000" pitchFamily="2" charset="2"/>
              <a:buChar char="Ø"/>
            </a:pPr>
            <a:r>
              <a:rPr lang="en-US" altLang="en-US" b="1">
                <a:solidFill>
                  <a:srgbClr val="0000CC"/>
                </a:solidFill>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Arial" panose="020B0604020202020204" pitchFamily="34" charset="0"/>
              </a:rPr>
              <a:t>The reliability of the method in determining the true value of the analyte</a:t>
            </a:r>
          </a:p>
          <a:p>
            <a:pPr algn="just" eaLnBrk="1" hangingPunct="1">
              <a:spcAft>
                <a:spcPts val="1200"/>
              </a:spcAft>
              <a:buClr>
                <a:srgbClr val="BC0000"/>
              </a:buClr>
              <a:buFont typeface="Wingdings" panose="05000000000000000000" pitchFamily="2" charset="2"/>
              <a:buChar char="Ø"/>
            </a:pPr>
            <a:r>
              <a:rPr lang="en-US" altLang="en-US" sz="2800">
                <a:latin typeface="Times New Roman" panose="02020603050405020304" pitchFamily="18" charset="0"/>
                <a:cs typeface="Arial" panose="020B0604020202020204" pitchFamily="34" charset="0"/>
              </a:rPr>
              <a:t> The extent to which the mean measurement is close to the true value</a:t>
            </a:r>
          </a:p>
          <a:p>
            <a:pPr algn="just" eaLnBrk="1" hangingPunct="1">
              <a:spcAft>
                <a:spcPts val="1200"/>
              </a:spcAft>
              <a:buClr>
                <a:srgbClr val="BC0000"/>
              </a:buClr>
              <a:buFont typeface="Wingdings" panose="05000000000000000000" pitchFamily="2" charset="2"/>
              <a:buChar char="Ø"/>
            </a:pPr>
            <a:r>
              <a:rPr lang="en-US" altLang="en-US" sz="2800">
                <a:latin typeface="Times New Roman" panose="02020603050405020304" pitchFamily="18" charset="0"/>
                <a:cs typeface="Arial" panose="020B0604020202020204" pitchFamily="34" charset="0"/>
              </a:rPr>
              <a:t> It is useful for comparison of original, gold standard method with other methods</a:t>
            </a:r>
          </a:p>
          <a:p>
            <a:pPr algn="just" eaLnBrk="1" hangingPunct="1">
              <a:spcAft>
                <a:spcPts val="1200"/>
              </a:spcAft>
              <a:buClr>
                <a:srgbClr val="BC0000"/>
              </a:buClr>
              <a:buFont typeface="Wingdings 2" panose="05020102010507070707" pitchFamily="18" charset="2"/>
              <a:buNone/>
            </a:pPr>
            <a:endParaRPr lang="en-US" altLang="en-US" b="1">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32BCC3EA-122E-47F7-B7D7-C75FF350C6FC}"/>
              </a:ext>
            </a:extLst>
          </p:cNvPr>
          <p:cNvSpPr>
            <a:spLocks noGrp="1"/>
          </p:cNvSpPr>
          <p:nvPr>
            <p:ph type="title"/>
          </p:nvPr>
        </p:nvSpPr>
        <p:spPr>
          <a:xfrm>
            <a:off x="457200" y="762000"/>
            <a:ext cx="8229600" cy="838200"/>
          </a:xfrm>
        </p:spPr>
        <p:txBody>
          <a:bodyPr/>
          <a:lstStyle/>
          <a:p>
            <a:pPr eaLnBrk="1" hangingPunct="1"/>
            <a:r>
              <a:rPr lang="en-US" altLang="en-US" sz="4000" b="1">
                <a:solidFill>
                  <a:srgbClr val="FF0000"/>
                </a:solidFill>
                <a:ea typeface="Calibri" panose="020F0502020204030204" pitchFamily="34" charset="0"/>
                <a:cs typeface="Arial" panose="020B0604020202020204" pitchFamily="34" charset="0"/>
              </a:rPr>
              <a:t>Precision</a:t>
            </a:r>
          </a:p>
        </p:txBody>
      </p:sp>
      <p:sp>
        <p:nvSpPr>
          <p:cNvPr id="16387" name="Content Placeholder 2">
            <a:extLst>
              <a:ext uri="{FF2B5EF4-FFF2-40B4-BE49-F238E27FC236}">
                <a16:creationId xmlns:a16="http://schemas.microsoft.com/office/drawing/2014/main" id="{43EAB69C-EF3C-43B1-A543-B6CE3B556D75}"/>
              </a:ext>
            </a:extLst>
          </p:cNvPr>
          <p:cNvSpPr>
            <a:spLocks noGrp="1"/>
          </p:cNvSpPr>
          <p:nvPr>
            <p:ph idx="1"/>
          </p:nvPr>
        </p:nvSpPr>
        <p:spPr>
          <a:xfrm>
            <a:off x="228600" y="1905000"/>
            <a:ext cx="8610600" cy="4495800"/>
          </a:xfrm>
        </p:spPr>
        <p:txBody>
          <a:bodyPr/>
          <a:lstStyle/>
          <a:p>
            <a:pPr eaLnBrk="1" hangingPunct="1">
              <a:spcAft>
                <a:spcPts val="1200"/>
              </a:spcAft>
              <a:buClr>
                <a:srgbClr val="BC0000"/>
              </a:buClr>
              <a:buFont typeface="Wingdings" panose="05000000000000000000" pitchFamily="2" charset="2"/>
              <a:buChar char="Ø"/>
            </a:pPr>
            <a:r>
              <a:rPr lang="en-US" altLang="en-US" b="1">
                <a:solidFill>
                  <a:srgbClr val="0000CC"/>
                </a:solidFill>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Arial" panose="020B0604020202020204" pitchFamily="34" charset="0"/>
              </a:rPr>
              <a:t>The reproducibility of the method when it is run </a:t>
            </a:r>
            <a:r>
              <a:rPr lang="en-US" altLang="en-US" b="1">
                <a:solidFill>
                  <a:srgbClr val="FF0000"/>
                </a:solidFill>
                <a:latin typeface="Times New Roman" panose="02020603050405020304" pitchFamily="18" charset="0"/>
                <a:cs typeface="Arial" panose="020B0604020202020204" pitchFamily="34" charset="0"/>
              </a:rPr>
              <a:t>repeatedly</a:t>
            </a:r>
            <a:r>
              <a:rPr lang="en-US" altLang="en-US">
                <a:latin typeface="Times New Roman" panose="02020603050405020304" pitchFamily="18" charset="0"/>
                <a:cs typeface="Arial" panose="020B0604020202020204" pitchFamily="34" charset="0"/>
              </a:rPr>
              <a:t> </a:t>
            </a:r>
            <a:r>
              <a:rPr lang="en-US" altLang="en-US" sz="2800">
                <a:latin typeface="Times New Roman" panose="02020603050405020304" pitchFamily="18" charset="0"/>
                <a:cs typeface="Arial" panose="020B0604020202020204" pitchFamily="34" charset="0"/>
              </a:rPr>
              <a:t>under identical conditions</a:t>
            </a:r>
          </a:p>
          <a:p>
            <a:pPr eaLnBrk="1" hangingPunct="1">
              <a:spcAft>
                <a:spcPts val="1200"/>
              </a:spcAft>
              <a:buClr>
                <a:srgbClr val="BC0000"/>
              </a:buClr>
              <a:buFont typeface="Arial" panose="020B0604020202020204" pitchFamily="34" charset="0"/>
              <a:buNone/>
            </a:pPr>
            <a:r>
              <a:rPr lang="en-US" altLang="en-US" b="1">
                <a:latin typeface="Times New Roman" panose="02020603050405020304" pitchFamily="18" charset="0"/>
                <a:cs typeface="Times New Roman" panose="02020603050405020304" pitchFamily="18" charset="0"/>
              </a:rPr>
              <a:t> </a:t>
            </a:r>
            <a:endParaRPr lang="en-US" altLang="en-US" b="1">
              <a:solidFill>
                <a:srgbClr val="0000CC"/>
              </a:solidFill>
              <a:latin typeface="Times New Roman" panose="02020603050405020304" pitchFamily="18" charset="0"/>
              <a:cs typeface="Times New Roman" panose="02020603050405020304" pitchFamily="18" charset="0"/>
            </a:endParaRPr>
          </a:p>
          <a:p>
            <a:pPr eaLnBrk="1" hangingPunct="1">
              <a:spcAft>
                <a:spcPts val="1200"/>
              </a:spcAft>
              <a:buClr>
                <a:srgbClr val="BC0000"/>
              </a:buClr>
              <a:buFont typeface="Wingdings 2" panose="05020102010507070707" pitchFamily="18" charset="2"/>
              <a:buNone/>
            </a:pPr>
            <a:endParaRPr lang="en-US" altLang="en-US" b="1">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4517F48-1AA3-4310-A148-B2F33AC50079}"/>
              </a:ext>
            </a:extLst>
          </p:cNvPr>
          <p:cNvSpPr>
            <a:spLocks noGrp="1"/>
          </p:cNvSpPr>
          <p:nvPr>
            <p:ph type="title"/>
          </p:nvPr>
        </p:nvSpPr>
        <p:spPr>
          <a:xfrm>
            <a:off x="457200" y="762000"/>
            <a:ext cx="8229600" cy="838200"/>
          </a:xfrm>
        </p:spPr>
        <p:txBody>
          <a:bodyPr/>
          <a:lstStyle/>
          <a:p>
            <a:pPr eaLnBrk="1" hangingPunct="1"/>
            <a:r>
              <a:rPr lang="en-US" altLang="en-US" sz="4000" b="1">
                <a:solidFill>
                  <a:srgbClr val="FF0000"/>
                </a:solidFill>
                <a:ea typeface="Calibri" panose="020F0502020204030204" pitchFamily="34" charset="0"/>
                <a:cs typeface="Arial" panose="020B0604020202020204" pitchFamily="34" charset="0"/>
              </a:rPr>
              <a:t>Accuracy</a:t>
            </a:r>
            <a:r>
              <a:rPr lang="en-US" altLang="en-US" sz="4000" b="1">
                <a:solidFill>
                  <a:srgbClr val="FF0000"/>
                </a:solidFill>
                <a:latin typeface="Impact" panose="020B0806030902050204" pitchFamily="34" charset="0"/>
                <a:ea typeface="Calibri" panose="020F0502020204030204" pitchFamily="34" charset="0"/>
                <a:cs typeface="Arial" panose="020B0604020202020204" pitchFamily="34" charset="0"/>
              </a:rPr>
              <a:t> </a:t>
            </a:r>
            <a:r>
              <a:rPr lang="en-US" altLang="en-US" sz="4000" b="1">
                <a:solidFill>
                  <a:srgbClr val="FF0000"/>
                </a:solidFill>
                <a:ea typeface="Calibri" panose="020F0502020204030204" pitchFamily="34" charset="0"/>
                <a:cs typeface="Arial" panose="020B0604020202020204" pitchFamily="34" charset="0"/>
              </a:rPr>
              <a:t>Vs Precision</a:t>
            </a:r>
          </a:p>
        </p:txBody>
      </p:sp>
      <p:sp>
        <p:nvSpPr>
          <p:cNvPr id="17411" name="Content Placeholder 2">
            <a:extLst>
              <a:ext uri="{FF2B5EF4-FFF2-40B4-BE49-F238E27FC236}">
                <a16:creationId xmlns:a16="http://schemas.microsoft.com/office/drawing/2014/main" id="{E389F7D3-614C-49AF-BEF9-6937775F8412}"/>
              </a:ext>
            </a:extLst>
          </p:cNvPr>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anose="05000000000000000000" pitchFamily="2" charset="2"/>
              <a:buChar char="Ø"/>
            </a:pPr>
            <a:r>
              <a:rPr lang="en-US" altLang="en-US" b="1">
                <a:solidFill>
                  <a:srgbClr val="0000CC"/>
                </a:solidFill>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ea typeface="Calibri" panose="020F0502020204030204" pitchFamily="34" charset="0"/>
                <a:cs typeface="Times New Roman" panose="02020603050405020304" pitchFamily="18" charset="0"/>
              </a:rPr>
              <a:t>They are independent, e.g., an inaccurate result can be extremely precise</a:t>
            </a:r>
          </a:p>
          <a:p>
            <a:pPr algn="just" eaLnBrk="1" hangingPunct="1">
              <a:spcAft>
                <a:spcPts val="1200"/>
              </a:spcAft>
              <a:buClr>
                <a:srgbClr val="BC0000"/>
              </a:buClr>
              <a:buFont typeface="Wingdings" panose="05000000000000000000" pitchFamily="2" charset="2"/>
              <a:buChar char="Ø"/>
            </a:pPr>
            <a:r>
              <a:rPr lang="en-US" altLang="en-US" sz="2800">
                <a:latin typeface="Times New Roman" panose="02020603050405020304" pitchFamily="18" charset="0"/>
                <a:ea typeface="Calibri" panose="020F0502020204030204" pitchFamily="34" charset="0"/>
                <a:cs typeface="Times New Roman" panose="02020603050405020304" pitchFamily="18" charset="0"/>
              </a:rPr>
              <a:t> The relation between accuracy and precision can be easily illustrated by its analogy to shooting at a target or ‘dartboard’</a:t>
            </a:r>
          </a:p>
          <a:p>
            <a:pPr algn="just" eaLnBrk="1" hangingPunct="1">
              <a:spcAft>
                <a:spcPts val="1200"/>
              </a:spcAft>
              <a:buClr>
                <a:srgbClr val="BC0000"/>
              </a:buClr>
              <a:buFont typeface="Wingdings 2" panose="05020102010507070707" pitchFamily="18" charset="2"/>
              <a:buNone/>
            </a:pPr>
            <a:endParaRPr lang="en-US" altLang="en-US" b="1">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9">
            <a:extLst>
              <a:ext uri="{FF2B5EF4-FFF2-40B4-BE49-F238E27FC236}">
                <a16:creationId xmlns:a16="http://schemas.microsoft.com/office/drawing/2014/main" id="{5623F903-3538-4BA7-B063-3F880F3303E0}"/>
              </a:ext>
            </a:extLst>
          </p:cNvPr>
          <p:cNvGrpSpPr>
            <a:grpSpLocks/>
          </p:cNvGrpSpPr>
          <p:nvPr/>
        </p:nvGrpSpPr>
        <p:grpSpPr bwMode="auto">
          <a:xfrm>
            <a:off x="1752600" y="1254125"/>
            <a:ext cx="5791200" cy="5603875"/>
            <a:chOff x="1752600" y="1101213"/>
            <a:chExt cx="5791200" cy="5604387"/>
          </a:xfrm>
        </p:grpSpPr>
        <p:pic>
          <p:nvPicPr>
            <p:cNvPr id="18436" name="Picture 5" descr="archery target">
              <a:extLst>
                <a:ext uri="{FF2B5EF4-FFF2-40B4-BE49-F238E27FC236}">
                  <a16:creationId xmlns:a16="http://schemas.microsoft.com/office/drawing/2014/main" id="{857075BE-B873-4B14-8D7B-1BE1CE278F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7240" t="37215" b="2026"/>
            <a:stretch>
              <a:fillRect/>
            </a:stretch>
          </p:blipFill>
          <p:spPr bwMode="auto">
            <a:xfrm>
              <a:off x="1752600" y="1101213"/>
              <a:ext cx="5791200" cy="560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6">
              <a:extLst>
                <a:ext uri="{FF2B5EF4-FFF2-40B4-BE49-F238E27FC236}">
                  <a16:creationId xmlns:a16="http://schemas.microsoft.com/office/drawing/2014/main" id="{5F9646DC-D89B-4F4A-A3BC-16399C92EF35}"/>
                </a:ext>
              </a:extLst>
            </p:cNvPr>
            <p:cNvSpPr txBox="1">
              <a:spLocks noChangeArrowheads="1"/>
            </p:cNvSpPr>
            <p:nvPr/>
          </p:nvSpPr>
          <p:spPr bwMode="auto">
            <a:xfrm>
              <a:off x="4495800" y="3753465"/>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C00000"/>
                  </a:solidFill>
                  <a:latin typeface="Arial" panose="020B0604020202020204" pitchFamily="34" charset="0"/>
                </a:rPr>
                <a:t>X</a:t>
              </a:r>
            </a:p>
          </p:txBody>
        </p:sp>
        <p:sp>
          <p:nvSpPr>
            <p:cNvPr id="18438" name="TextBox 7">
              <a:extLst>
                <a:ext uri="{FF2B5EF4-FFF2-40B4-BE49-F238E27FC236}">
                  <a16:creationId xmlns:a16="http://schemas.microsoft.com/office/drawing/2014/main" id="{7D82100F-CEC8-40D0-8A05-F28398058523}"/>
                </a:ext>
              </a:extLst>
            </p:cNvPr>
            <p:cNvSpPr txBox="1">
              <a:spLocks noChangeArrowheads="1"/>
            </p:cNvSpPr>
            <p:nvPr/>
          </p:nvSpPr>
          <p:spPr bwMode="auto">
            <a:xfrm>
              <a:off x="4390012" y="3713612"/>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00CC"/>
                  </a:solidFill>
                  <a:latin typeface="Arial" panose="020B0604020202020204" pitchFamily="34" charset="0"/>
                </a:rPr>
                <a:t>X</a:t>
              </a:r>
            </a:p>
          </p:txBody>
        </p:sp>
        <p:sp>
          <p:nvSpPr>
            <p:cNvPr id="18439" name="TextBox 8">
              <a:extLst>
                <a:ext uri="{FF2B5EF4-FFF2-40B4-BE49-F238E27FC236}">
                  <a16:creationId xmlns:a16="http://schemas.microsoft.com/office/drawing/2014/main" id="{D551CA1B-8E46-44E3-B788-A9C111010126}"/>
                </a:ext>
              </a:extLst>
            </p:cNvPr>
            <p:cNvSpPr txBox="1">
              <a:spLocks noChangeArrowheads="1"/>
            </p:cNvSpPr>
            <p:nvPr/>
          </p:nvSpPr>
          <p:spPr bwMode="auto">
            <a:xfrm>
              <a:off x="4404852" y="3864081"/>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B0F0"/>
                  </a:solidFill>
                  <a:latin typeface="Arial" panose="020B0604020202020204" pitchFamily="34" charset="0"/>
                </a:rPr>
                <a:t>X</a:t>
              </a:r>
            </a:p>
          </p:txBody>
        </p:sp>
      </p:grpSp>
      <p:sp>
        <p:nvSpPr>
          <p:cNvPr id="18435" name="Rectangle 5">
            <a:extLst>
              <a:ext uri="{FF2B5EF4-FFF2-40B4-BE49-F238E27FC236}">
                <a16:creationId xmlns:a16="http://schemas.microsoft.com/office/drawing/2014/main" id="{6ABBE04F-24B0-4B23-BA17-0DB8EF2E4CA5}"/>
              </a:ext>
            </a:extLst>
          </p:cNvPr>
          <p:cNvSpPr>
            <a:spLocks noChangeArrowheads="1"/>
          </p:cNvSpPr>
          <p:nvPr/>
        </p:nvSpPr>
        <p:spPr bwMode="auto">
          <a:xfrm>
            <a:off x="269875" y="304800"/>
            <a:ext cx="453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000" b="1">
                <a:solidFill>
                  <a:srgbClr val="FF0000"/>
                </a:solidFill>
              </a:rPr>
              <a:t>Accurate</a:t>
            </a:r>
            <a:r>
              <a:rPr lang="en-US" altLang="en-US" sz="3600" b="1">
                <a:solidFill>
                  <a:srgbClr val="FF0000"/>
                </a:solidFill>
                <a:latin typeface="Impact" panose="020B0806030902050204" pitchFamily="34" charset="0"/>
              </a:rPr>
              <a:t> </a:t>
            </a:r>
            <a:r>
              <a:rPr lang="en-US" altLang="en-US" sz="4000" b="1">
                <a:solidFill>
                  <a:srgbClr val="FF0000"/>
                </a:solidFill>
              </a:rPr>
              <a:t>and</a:t>
            </a:r>
            <a:r>
              <a:rPr lang="en-US" altLang="en-US" sz="3600" b="1">
                <a:solidFill>
                  <a:srgbClr val="FF0000"/>
                </a:solidFill>
                <a:latin typeface="Impact" panose="020B0806030902050204" pitchFamily="34" charset="0"/>
              </a:rPr>
              <a:t> </a:t>
            </a:r>
            <a:r>
              <a:rPr lang="en-US" altLang="en-US" sz="4000" b="1">
                <a:solidFill>
                  <a:srgbClr val="FF0000"/>
                </a:solidFill>
              </a:rPr>
              <a:t>Precise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1">
            <a:extLst>
              <a:ext uri="{FF2B5EF4-FFF2-40B4-BE49-F238E27FC236}">
                <a16:creationId xmlns:a16="http://schemas.microsoft.com/office/drawing/2014/main" id="{4AA958B5-4381-4D23-88FA-6EE501B9C273}"/>
              </a:ext>
            </a:extLst>
          </p:cNvPr>
          <p:cNvGrpSpPr>
            <a:grpSpLocks/>
          </p:cNvGrpSpPr>
          <p:nvPr/>
        </p:nvGrpSpPr>
        <p:grpSpPr bwMode="auto">
          <a:xfrm>
            <a:off x="1752600" y="1101725"/>
            <a:ext cx="5791200" cy="5603875"/>
            <a:chOff x="1752600" y="1101213"/>
            <a:chExt cx="5791200" cy="5604387"/>
          </a:xfrm>
        </p:grpSpPr>
        <p:pic>
          <p:nvPicPr>
            <p:cNvPr id="19460" name="Picture 5" descr="archery target">
              <a:extLst>
                <a:ext uri="{FF2B5EF4-FFF2-40B4-BE49-F238E27FC236}">
                  <a16:creationId xmlns:a16="http://schemas.microsoft.com/office/drawing/2014/main" id="{E37264BA-E23B-452E-8848-9189D1D3AF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7240" t="37215" b="2026"/>
            <a:stretch>
              <a:fillRect/>
            </a:stretch>
          </p:blipFill>
          <p:spPr bwMode="auto">
            <a:xfrm>
              <a:off x="1752600" y="1101213"/>
              <a:ext cx="5791200" cy="560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Box 6">
              <a:extLst>
                <a:ext uri="{FF2B5EF4-FFF2-40B4-BE49-F238E27FC236}">
                  <a16:creationId xmlns:a16="http://schemas.microsoft.com/office/drawing/2014/main" id="{4F4FA692-BADC-4315-9AFB-1875492AE7D7}"/>
                </a:ext>
              </a:extLst>
            </p:cNvPr>
            <p:cNvSpPr txBox="1">
              <a:spLocks noChangeArrowheads="1"/>
            </p:cNvSpPr>
            <p:nvPr/>
          </p:nvSpPr>
          <p:spPr bwMode="auto">
            <a:xfrm>
              <a:off x="4409680" y="3601065"/>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00CC"/>
                  </a:solidFill>
                  <a:latin typeface="Arial" panose="020B0604020202020204" pitchFamily="34" charset="0"/>
                </a:rPr>
                <a:t>X</a:t>
              </a:r>
            </a:p>
          </p:txBody>
        </p:sp>
        <p:sp>
          <p:nvSpPr>
            <p:cNvPr id="19462" name="TextBox 7">
              <a:extLst>
                <a:ext uri="{FF2B5EF4-FFF2-40B4-BE49-F238E27FC236}">
                  <a16:creationId xmlns:a16="http://schemas.microsoft.com/office/drawing/2014/main" id="{E526CFF7-4D86-4537-961B-4F6E8E166DBB}"/>
                </a:ext>
              </a:extLst>
            </p:cNvPr>
            <p:cNvSpPr txBox="1">
              <a:spLocks noChangeArrowheads="1"/>
            </p:cNvSpPr>
            <p:nvPr/>
          </p:nvSpPr>
          <p:spPr bwMode="auto">
            <a:xfrm>
              <a:off x="4613784" y="3883223"/>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C00000"/>
                  </a:solidFill>
                  <a:latin typeface="Arial" panose="020B0604020202020204" pitchFamily="34" charset="0"/>
                </a:rPr>
                <a:t>X</a:t>
              </a:r>
            </a:p>
          </p:txBody>
        </p:sp>
        <p:sp>
          <p:nvSpPr>
            <p:cNvPr id="19463" name="TextBox 8">
              <a:extLst>
                <a:ext uri="{FF2B5EF4-FFF2-40B4-BE49-F238E27FC236}">
                  <a16:creationId xmlns:a16="http://schemas.microsoft.com/office/drawing/2014/main" id="{6471CC6C-384E-4C6B-9216-E653ACC4634C}"/>
                </a:ext>
              </a:extLst>
            </p:cNvPr>
            <p:cNvSpPr txBox="1">
              <a:spLocks noChangeArrowheads="1"/>
            </p:cNvSpPr>
            <p:nvPr/>
          </p:nvSpPr>
          <p:spPr bwMode="auto">
            <a:xfrm>
              <a:off x="4220496" y="3809480"/>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B0F0"/>
                  </a:solidFill>
                  <a:latin typeface="Arial" panose="020B0604020202020204" pitchFamily="34" charset="0"/>
                </a:rPr>
                <a:t>X</a:t>
              </a:r>
            </a:p>
          </p:txBody>
        </p:sp>
      </p:grpSp>
      <p:sp>
        <p:nvSpPr>
          <p:cNvPr id="19459" name="Rectangle 10">
            <a:extLst>
              <a:ext uri="{FF2B5EF4-FFF2-40B4-BE49-F238E27FC236}">
                <a16:creationId xmlns:a16="http://schemas.microsoft.com/office/drawing/2014/main" id="{C6634D41-A112-490C-BF02-71FA22A6C57C}"/>
              </a:ext>
            </a:extLst>
          </p:cNvPr>
          <p:cNvSpPr>
            <a:spLocks noChangeArrowheads="1"/>
          </p:cNvSpPr>
          <p:nvPr/>
        </p:nvSpPr>
        <p:spPr bwMode="auto">
          <a:xfrm>
            <a:off x="457200" y="450850"/>
            <a:ext cx="53673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000" b="1">
                <a:solidFill>
                  <a:srgbClr val="FF0000"/>
                </a:solidFill>
              </a:rPr>
              <a:t>Accurate but not Precise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9">
            <a:extLst>
              <a:ext uri="{FF2B5EF4-FFF2-40B4-BE49-F238E27FC236}">
                <a16:creationId xmlns:a16="http://schemas.microsoft.com/office/drawing/2014/main" id="{376A55E4-F878-45AB-A937-D716709ACBC1}"/>
              </a:ext>
            </a:extLst>
          </p:cNvPr>
          <p:cNvGrpSpPr>
            <a:grpSpLocks/>
          </p:cNvGrpSpPr>
          <p:nvPr/>
        </p:nvGrpSpPr>
        <p:grpSpPr bwMode="auto">
          <a:xfrm>
            <a:off x="1752600" y="1101725"/>
            <a:ext cx="5791200" cy="5603875"/>
            <a:chOff x="1752600" y="1101213"/>
            <a:chExt cx="5791200" cy="5604387"/>
          </a:xfrm>
        </p:grpSpPr>
        <p:pic>
          <p:nvPicPr>
            <p:cNvPr id="20484" name="Picture 5" descr="archery target">
              <a:extLst>
                <a:ext uri="{FF2B5EF4-FFF2-40B4-BE49-F238E27FC236}">
                  <a16:creationId xmlns:a16="http://schemas.microsoft.com/office/drawing/2014/main" id="{F9499AFF-BA41-4594-B00D-FA38E0181A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7240" t="37215" b="2026"/>
            <a:stretch>
              <a:fillRect/>
            </a:stretch>
          </p:blipFill>
          <p:spPr bwMode="auto">
            <a:xfrm>
              <a:off x="1752600" y="1101213"/>
              <a:ext cx="5791200" cy="560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6">
              <a:extLst>
                <a:ext uri="{FF2B5EF4-FFF2-40B4-BE49-F238E27FC236}">
                  <a16:creationId xmlns:a16="http://schemas.microsoft.com/office/drawing/2014/main" id="{FD81AE53-FB01-476A-B832-6956D8428A3B}"/>
                </a:ext>
              </a:extLst>
            </p:cNvPr>
            <p:cNvSpPr txBox="1">
              <a:spLocks noChangeArrowheads="1"/>
            </p:cNvSpPr>
            <p:nvPr/>
          </p:nvSpPr>
          <p:spPr bwMode="auto">
            <a:xfrm>
              <a:off x="4409680" y="5864423"/>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00CC"/>
                  </a:solidFill>
                  <a:latin typeface="Arial" panose="020B0604020202020204" pitchFamily="34" charset="0"/>
                </a:rPr>
                <a:t>X</a:t>
              </a:r>
            </a:p>
          </p:txBody>
        </p:sp>
        <p:sp>
          <p:nvSpPr>
            <p:cNvPr id="20486" name="TextBox 7">
              <a:extLst>
                <a:ext uri="{FF2B5EF4-FFF2-40B4-BE49-F238E27FC236}">
                  <a16:creationId xmlns:a16="http://schemas.microsoft.com/office/drawing/2014/main" id="{A542BBDF-03DA-4EF1-A73C-F2260814C02D}"/>
                </a:ext>
              </a:extLst>
            </p:cNvPr>
            <p:cNvSpPr txBox="1">
              <a:spLocks noChangeArrowheads="1"/>
            </p:cNvSpPr>
            <p:nvPr/>
          </p:nvSpPr>
          <p:spPr bwMode="auto">
            <a:xfrm>
              <a:off x="4525296" y="5817719"/>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C00000"/>
                  </a:solidFill>
                  <a:latin typeface="Arial" panose="020B0604020202020204" pitchFamily="34" charset="0"/>
                </a:rPr>
                <a:t>X</a:t>
              </a:r>
            </a:p>
          </p:txBody>
        </p:sp>
        <p:sp>
          <p:nvSpPr>
            <p:cNvPr id="20487" name="TextBox 8">
              <a:extLst>
                <a:ext uri="{FF2B5EF4-FFF2-40B4-BE49-F238E27FC236}">
                  <a16:creationId xmlns:a16="http://schemas.microsoft.com/office/drawing/2014/main" id="{67E4A899-C950-4BE8-A55D-4C4880682074}"/>
                </a:ext>
              </a:extLst>
            </p:cNvPr>
            <p:cNvSpPr txBox="1">
              <a:spLocks noChangeArrowheads="1"/>
            </p:cNvSpPr>
            <p:nvPr/>
          </p:nvSpPr>
          <p:spPr bwMode="auto">
            <a:xfrm>
              <a:off x="4294236" y="5817719"/>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B0F0"/>
                  </a:solidFill>
                  <a:latin typeface="Arial" panose="020B0604020202020204" pitchFamily="34" charset="0"/>
                </a:rPr>
                <a:t>X</a:t>
              </a:r>
            </a:p>
          </p:txBody>
        </p:sp>
      </p:grpSp>
      <p:sp>
        <p:nvSpPr>
          <p:cNvPr id="20483" name="Rectangle 10">
            <a:extLst>
              <a:ext uri="{FF2B5EF4-FFF2-40B4-BE49-F238E27FC236}">
                <a16:creationId xmlns:a16="http://schemas.microsoft.com/office/drawing/2014/main" id="{F235355B-3246-40F4-83CD-D8E3E7C1CBB5}"/>
              </a:ext>
            </a:extLst>
          </p:cNvPr>
          <p:cNvSpPr>
            <a:spLocks noChangeArrowheads="1"/>
          </p:cNvSpPr>
          <p:nvPr/>
        </p:nvSpPr>
        <p:spPr bwMode="auto">
          <a:xfrm>
            <a:off x="533400" y="393700"/>
            <a:ext cx="487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000" b="1">
                <a:solidFill>
                  <a:srgbClr val="FF0000"/>
                </a:solidFill>
              </a:rPr>
              <a:t>Inaccurate but Precise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9">
            <a:extLst>
              <a:ext uri="{FF2B5EF4-FFF2-40B4-BE49-F238E27FC236}">
                <a16:creationId xmlns:a16="http://schemas.microsoft.com/office/drawing/2014/main" id="{3FF7CD63-606D-4C75-BF84-45E73E934F51}"/>
              </a:ext>
            </a:extLst>
          </p:cNvPr>
          <p:cNvGrpSpPr>
            <a:grpSpLocks/>
          </p:cNvGrpSpPr>
          <p:nvPr/>
        </p:nvGrpSpPr>
        <p:grpSpPr bwMode="auto">
          <a:xfrm>
            <a:off x="1752600" y="1254125"/>
            <a:ext cx="5791200" cy="5603875"/>
            <a:chOff x="1752600" y="1253613"/>
            <a:chExt cx="5791200" cy="5604387"/>
          </a:xfrm>
        </p:grpSpPr>
        <p:pic>
          <p:nvPicPr>
            <p:cNvPr id="21508" name="Picture 5" descr="archery target">
              <a:extLst>
                <a:ext uri="{FF2B5EF4-FFF2-40B4-BE49-F238E27FC236}">
                  <a16:creationId xmlns:a16="http://schemas.microsoft.com/office/drawing/2014/main" id="{0F950992-3535-4EC0-B647-81A97FA172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7240" t="37215" b="2026"/>
            <a:stretch>
              <a:fillRect/>
            </a:stretch>
          </p:blipFill>
          <p:spPr bwMode="auto">
            <a:xfrm>
              <a:off x="1752600" y="1253613"/>
              <a:ext cx="5791200" cy="560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6">
              <a:extLst>
                <a:ext uri="{FF2B5EF4-FFF2-40B4-BE49-F238E27FC236}">
                  <a16:creationId xmlns:a16="http://schemas.microsoft.com/office/drawing/2014/main" id="{60B8DD16-813F-42D8-887B-B771302874D7}"/>
                </a:ext>
              </a:extLst>
            </p:cNvPr>
            <p:cNvSpPr txBox="1">
              <a:spLocks noChangeArrowheads="1"/>
            </p:cNvSpPr>
            <p:nvPr/>
          </p:nvSpPr>
          <p:spPr bwMode="auto">
            <a:xfrm>
              <a:off x="4409680" y="6016823"/>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00CC"/>
                  </a:solidFill>
                  <a:latin typeface="Arial" panose="020B0604020202020204" pitchFamily="34" charset="0"/>
                </a:rPr>
                <a:t>X</a:t>
              </a:r>
            </a:p>
          </p:txBody>
        </p:sp>
        <p:sp>
          <p:nvSpPr>
            <p:cNvPr id="21510" name="TextBox 7">
              <a:extLst>
                <a:ext uri="{FF2B5EF4-FFF2-40B4-BE49-F238E27FC236}">
                  <a16:creationId xmlns:a16="http://schemas.microsoft.com/office/drawing/2014/main" id="{AECEEA51-4593-463D-9A40-70C32A3124D1}"/>
                </a:ext>
              </a:extLst>
            </p:cNvPr>
            <p:cNvSpPr txBox="1">
              <a:spLocks noChangeArrowheads="1"/>
            </p:cNvSpPr>
            <p:nvPr/>
          </p:nvSpPr>
          <p:spPr bwMode="auto">
            <a:xfrm>
              <a:off x="5562508" y="5970119"/>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C00000"/>
                  </a:solidFill>
                  <a:latin typeface="Arial" panose="020B0604020202020204" pitchFamily="34" charset="0"/>
                </a:rPr>
                <a:t>X</a:t>
              </a:r>
            </a:p>
          </p:txBody>
        </p:sp>
        <p:sp>
          <p:nvSpPr>
            <p:cNvPr id="21511" name="TextBox 8">
              <a:extLst>
                <a:ext uri="{FF2B5EF4-FFF2-40B4-BE49-F238E27FC236}">
                  <a16:creationId xmlns:a16="http://schemas.microsoft.com/office/drawing/2014/main" id="{5FB1C1CB-4062-40A3-BFF0-24682D0D9D97}"/>
                </a:ext>
              </a:extLst>
            </p:cNvPr>
            <p:cNvSpPr txBox="1">
              <a:spLocks noChangeArrowheads="1"/>
            </p:cNvSpPr>
            <p:nvPr/>
          </p:nvSpPr>
          <p:spPr bwMode="auto">
            <a:xfrm>
              <a:off x="2285908" y="4114800"/>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B0F0"/>
                  </a:solidFill>
                  <a:latin typeface="Arial" panose="020B0604020202020204" pitchFamily="34" charset="0"/>
                </a:rPr>
                <a:t>X</a:t>
              </a:r>
            </a:p>
          </p:txBody>
        </p:sp>
      </p:grpSp>
      <p:sp>
        <p:nvSpPr>
          <p:cNvPr id="21507" name="Rectangle 10">
            <a:extLst>
              <a:ext uri="{FF2B5EF4-FFF2-40B4-BE49-F238E27FC236}">
                <a16:creationId xmlns:a16="http://schemas.microsoft.com/office/drawing/2014/main" id="{4B39C533-FB3D-4E65-9A03-1E3D067C57DD}"/>
              </a:ext>
            </a:extLst>
          </p:cNvPr>
          <p:cNvSpPr>
            <a:spLocks noChangeArrowheads="1"/>
          </p:cNvSpPr>
          <p:nvPr/>
        </p:nvSpPr>
        <p:spPr bwMode="auto">
          <a:xfrm>
            <a:off x="457200" y="523875"/>
            <a:ext cx="66214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000" b="1">
                <a:solidFill>
                  <a:srgbClr val="FF0000"/>
                </a:solidFill>
              </a:rPr>
              <a:t>Both inaccurate and imprecise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http://image.slidesharecdn.com/chapter3scientificmeasurement-091122213341-phpapp01/95/chemistry-chp-3-scientific-measurement-powerpoint-7-728.jpg?cb=1314580822">
            <a:extLst>
              <a:ext uri="{FF2B5EF4-FFF2-40B4-BE49-F238E27FC236}">
                <a16:creationId xmlns:a16="http://schemas.microsoft.com/office/drawing/2014/main" id="{271ADCF1-6DCD-4595-99BA-A64CED13ED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4400"/>
            <a:ext cx="75184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0B396017-6DEA-4B5B-9D9A-66F2313DF188}"/>
              </a:ext>
            </a:extLst>
          </p:cNvPr>
          <p:cNvSpPr>
            <a:spLocks noChangeArrowheads="1"/>
          </p:cNvSpPr>
          <p:nvPr/>
        </p:nvSpPr>
        <p:spPr bwMode="auto">
          <a:xfrm>
            <a:off x="381000" y="134938"/>
            <a:ext cx="82296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Char char="•"/>
            </a:pPr>
            <a:endParaRPr lang="en-US" altLang="en-US" sz="1600" b="1"/>
          </a:p>
          <a:p>
            <a:pPr>
              <a:spcBef>
                <a:spcPct val="0"/>
              </a:spcBef>
              <a:buFontTx/>
              <a:buChar char="•"/>
            </a:pPr>
            <a:endParaRPr lang="en-US" altLang="en-US" sz="1600" b="1"/>
          </a:p>
          <a:p>
            <a:pPr>
              <a:spcBef>
                <a:spcPct val="0"/>
              </a:spcBef>
              <a:buFontTx/>
              <a:buChar char="•"/>
            </a:pPr>
            <a:endParaRPr lang="en-US" altLang="en-US" sz="1600" b="1"/>
          </a:p>
          <a:p>
            <a:pPr>
              <a:spcBef>
                <a:spcPct val="0"/>
              </a:spcBef>
              <a:buFontTx/>
              <a:buChar char="•"/>
            </a:pPr>
            <a:endParaRPr lang="en-US" altLang="en-US" sz="1600" b="1"/>
          </a:p>
          <a:p>
            <a:pPr>
              <a:spcBef>
                <a:spcPct val="0"/>
              </a:spcBef>
              <a:buFontTx/>
              <a:buChar char="•"/>
            </a:pPr>
            <a:endParaRPr lang="en-US" altLang="en-US" sz="1600" b="1"/>
          </a:p>
          <a:p>
            <a:pPr>
              <a:spcBef>
                <a:spcPct val="0"/>
              </a:spcBef>
              <a:buFontTx/>
              <a:buChar char="•"/>
            </a:pPr>
            <a:endParaRPr lang="en-US" altLang="en-US" sz="1600" b="1"/>
          </a:p>
          <a:p>
            <a:pPr>
              <a:spcBef>
                <a:spcPct val="0"/>
              </a:spcBef>
              <a:buFontTx/>
              <a:buNone/>
            </a:pPr>
            <a:r>
              <a:rPr lang="en-US" altLang="en-US"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Q.1</a:t>
            </a:r>
            <a:r>
              <a:rPr lang="en-US" altLang="en-US" b="1">
                <a:latin typeface="Times New Roman" panose="02020603050405020304" pitchFamily="18" charset="0"/>
                <a:ea typeface="Calibri" panose="020F0502020204030204" pitchFamily="34" charset="0"/>
                <a:cs typeface="Times New Roman" panose="02020603050405020304" pitchFamily="18" charset="0"/>
              </a:rPr>
              <a:t>  What is amylase, and what are its sources 	in human body?</a:t>
            </a:r>
            <a:endParaRPr lang="en-US" altLang="en-US">
              <a:latin typeface="Times New Roman" panose="02020603050405020304" pitchFamily="18" charset="0"/>
              <a:cs typeface="Times New Roman" panose="02020603050405020304" pitchFamily="18" charset="0"/>
            </a:endParaRPr>
          </a:p>
          <a:p>
            <a:pPr>
              <a:spcBef>
                <a:spcPct val="0"/>
              </a:spcBef>
              <a:buFontTx/>
              <a:buNone/>
            </a:pPr>
            <a:endParaRPr lang="en-US" altLang="en-US" b="1">
              <a:latin typeface="Times New Roman" panose="02020603050405020304" pitchFamily="18" charset="0"/>
            </a:endParaRPr>
          </a:p>
          <a:p>
            <a:pPr>
              <a:spcBef>
                <a:spcPct val="0"/>
              </a:spcBef>
              <a:buFontTx/>
              <a:buNone/>
            </a:pPr>
            <a:endParaRPr lang="en-US" altLang="en-US" b="1">
              <a:latin typeface="Times New Roman" panose="02020603050405020304" pitchFamily="18" charset="0"/>
            </a:endParaRPr>
          </a:p>
          <a:p>
            <a:pPr>
              <a:spcBef>
                <a:spcPct val="0"/>
              </a:spcBef>
              <a:buFontTx/>
              <a:buNone/>
            </a:pPr>
            <a:endParaRPr lang="en-US" altLang="en-US" b="1">
              <a:latin typeface="Times New Roman" panose="02020603050405020304" pitchFamily="18" charset="0"/>
            </a:endParaRPr>
          </a:p>
          <a:p>
            <a:pPr>
              <a:spcBef>
                <a:spcPct val="0"/>
              </a:spcBef>
              <a:buFontTx/>
              <a:buNone/>
            </a:pPr>
            <a:r>
              <a:rPr lang="en-US" altLang="en-US" b="1">
                <a:solidFill>
                  <a:srgbClr val="FF0000"/>
                </a:solidFill>
                <a:latin typeface="Times New Roman" panose="02020603050405020304" pitchFamily="18" charset="0"/>
              </a:rPr>
              <a:t>Answer</a:t>
            </a:r>
            <a:r>
              <a:rPr lang="en-US" altLang="en-US" b="1">
                <a:latin typeface="Times New Roman" panose="02020603050405020304" pitchFamily="18" charset="0"/>
              </a:rPr>
              <a:t>: Amylase </a:t>
            </a:r>
            <a:r>
              <a:rPr lang="en-US" altLang="en-US">
                <a:latin typeface="Times New Roman" panose="02020603050405020304" pitchFamily="18" charset="0"/>
              </a:rPr>
              <a:t>are group of proteins found in saliva, pancreatic juice and parts of plants; they help to convert starch into sugar</a:t>
            </a:r>
            <a:endParaRPr lang="en-US" altLang="en-US">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4">
                                            <p:txEl>
                                              <p:pRg st="10" end="10"/>
                                            </p:txEl>
                                          </p:spTgt>
                                        </p:tgtEl>
                                        <p:attrNameLst>
                                          <p:attrName>style.visibility</p:attrName>
                                        </p:attrNameLst>
                                      </p:cBhvr>
                                      <p:to>
                                        <p:strVal val="visible"/>
                                      </p:to>
                                    </p:set>
                                    <p:anim calcmode="lin" valueType="num">
                                      <p:cBhvr additive="base">
                                        <p:cTn id="7" dur="500" fill="hold"/>
                                        <p:tgtEl>
                                          <p:spTgt spid="3074">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22">
            <a:extLst>
              <a:ext uri="{FF2B5EF4-FFF2-40B4-BE49-F238E27FC236}">
                <a16:creationId xmlns:a16="http://schemas.microsoft.com/office/drawing/2014/main" id="{EAD3A122-BF53-451E-A6B4-D01FB3635591}"/>
              </a:ext>
            </a:extLst>
          </p:cNvPr>
          <p:cNvSpPr txBox="1">
            <a:spLocks noChangeArrowheads="1"/>
          </p:cNvSpPr>
          <p:nvPr/>
        </p:nvSpPr>
        <p:spPr bwMode="auto">
          <a:xfrm>
            <a:off x="520700" y="3082925"/>
            <a:ext cx="1390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600" b="1"/>
              <a:t>Reaction Tube</a:t>
            </a:r>
          </a:p>
        </p:txBody>
      </p:sp>
      <p:grpSp>
        <p:nvGrpSpPr>
          <p:cNvPr id="2" name="Group 2">
            <a:extLst>
              <a:ext uri="{FF2B5EF4-FFF2-40B4-BE49-F238E27FC236}">
                <a16:creationId xmlns:a16="http://schemas.microsoft.com/office/drawing/2014/main" id="{BC0645EE-33D1-4EE1-80E5-BBDB1DDD78E4}"/>
              </a:ext>
            </a:extLst>
          </p:cNvPr>
          <p:cNvGrpSpPr>
            <a:grpSpLocks/>
          </p:cNvGrpSpPr>
          <p:nvPr/>
        </p:nvGrpSpPr>
        <p:grpSpPr bwMode="auto">
          <a:xfrm>
            <a:off x="2609850" y="850900"/>
            <a:ext cx="1857375" cy="2381250"/>
            <a:chOff x="2915816" y="476672"/>
            <a:chExt cx="1858015" cy="2381065"/>
          </a:xfrm>
        </p:grpSpPr>
        <p:pic>
          <p:nvPicPr>
            <p:cNvPr id="23602" name="Picture 48" descr="http://www.asia.ru/images/target/photo/51170673/Test_Tube.jpg">
              <a:extLst>
                <a:ext uri="{FF2B5EF4-FFF2-40B4-BE49-F238E27FC236}">
                  <a16:creationId xmlns:a16="http://schemas.microsoft.com/office/drawing/2014/main" id="{E0069024-47D3-4F66-A68D-562FA98417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1001" t="6300" r="47501" b="1302"/>
            <a:stretch>
              <a:fillRect/>
            </a:stretch>
          </p:blipFill>
          <p:spPr bwMode="auto">
            <a:xfrm>
              <a:off x="2915816" y="1412776"/>
              <a:ext cx="720080" cy="1444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0" name="Curved Connector 49">
              <a:extLst>
                <a:ext uri="{FF2B5EF4-FFF2-40B4-BE49-F238E27FC236}">
                  <a16:creationId xmlns:a16="http://schemas.microsoft.com/office/drawing/2014/main" id="{6EDE8C8F-8F9C-42CA-84F5-312000945C07}"/>
                </a:ext>
              </a:extLst>
            </p:cNvPr>
            <p:cNvCxnSpPr/>
            <p:nvPr/>
          </p:nvCxnSpPr>
          <p:spPr>
            <a:xfrm rot="5400000">
              <a:off x="3167674" y="872586"/>
              <a:ext cx="719081" cy="647923"/>
            </a:xfrm>
            <a:prstGeom prst="curvedConnector3">
              <a:avLst>
                <a:gd name="adj1" fmla="val 50000"/>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23604" name="TextBox 32">
              <a:extLst>
                <a:ext uri="{FF2B5EF4-FFF2-40B4-BE49-F238E27FC236}">
                  <a16:creationId xmlns:a16="http://schemas.microsoft.com/office/drawing/2014/main" id="{19817591-AF58-40A5-BD9F-9D8F1EB35B34}"/>
                </a:ext>
              </a:extLst>
            </p:cNvPr>
            <p:cNvSpPr txBox="1">
              <a:spLocks noChangeArrowheads="1"/>
            </p:cNvSpPr>
            <p:nvPr/>
          </p:nvSpPr>
          <p:spPr bwMode="auto">
            <a:xfrm>
              <a:off x="3347864" y="476672"/>
              <a:ext cx="14259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600" b="1"/>
                <a:t>1mL  substrate</a:t>
              </a:r>
            </a:p>
          </p:txBody>
        </p:sp>
      </p:grpSp>
      <p:grpSp>
        <p:nvGrpSpPr>
          <p:cNvPr id="3" name="Group 3">
            <a:extLst>
              <a:ext uri="{FF2B5EF4-FFF2-40B4-BE49-F238E27FC236}">
                <a16:creationId xmlns:a16="http://schemas.microsoft.com/office/drawing/2014/main" id="{24BCB36E-E425-430F-A36D-B3A5819E7E80}"/>
              </a:ext>
            </a:extLst>
          </p:cNvPr>
          <p:cNvGrpSpPr>
            <a:grpSpLocks/>
          </p:cNvGrpSpPr>
          <p:nvPr/>
        </p:nvGrpSpPr>
        <p:grpSpPr bwMode="auto">
          <a:xfrm>
            <a:off x="4554538" y="1714500"/>
            <a:ext cx="719137" cy="1584325"/>
            <a:chOff x="5707763" y="1340768"/>
            <a:chExt cx="736445" cy="2160240"/>
          </a:xfrm>
        </p:grpSpPr>
        <p:pic>
          <p:nvPicPr>
            <p:cNvPr id="23598" name="Picture 44" descr="http://www.asia.ru/images/target/photo/51170673/Test_Tube.jpg">
              <a:extLst>
                <a:ext uri="{FF2B5EF4-FFF2-40B4-BE49-F238E27FC236}">
                  <a16:creationId xmlns:a16="http://schemas.microsoft.com/office/drawing/2014/main" id="{73ED5A16-5984-4198-A3D9-B0BF17E423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1001" t="6300" r="47501" b="1302"/>
            <a:stretch>
              <a:fillRect/>
            </a:stretch>
          </p:blipFill>
          <p:spPr bwMode="auto">
            <a:xfrm>
              <a:off x="5707763" y="1340768"/>
              <a:ext cx="736445"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Rounded Rectangle 45">
              <a:extLst>
                <a:ext uri="{FF2B5EF4-FFF2-40B4-BE49-F238E27FC236}">
                  <a16:creationId xmlns:a16="http://schemas.microsoft.com/office/drawing/2014/main" id="{920C3490-59EC-460B-8FC9-01FA5C7EBA67}"/>
                </a:ext>
              </a:extLst>
            </p:cNvPr>
            <p:cNvSpPr/>
            <p:nvPr/>
          </p:nvSpPr>
          <p:spPr>
            <a:xfrm>
              <a:off x="5868708" y="2780207"/>
              <a:ext cx="359282" cy="5757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cxnSp>
          <p:nvCxnSpPr>
            <p:cNvPr id="47" name="Straight Connector 46">
              <a:extLst>
                <a:ext uri="{FF2B5EF4-FFF2-40B4-BE49-F238E27FC236}">
                  <a16:creationId xmlns:a16="http://schemas.microsoft.com/office/drawing/2014/main" id="{AE90F76B-8B1F-43F8-BC72-73DAAE5EBFF3}"/>
                </a:ext>
              </a:extLst>
            </p:cNvPr>
            <p:cNvCxnSpPr/>
            <p:nvPr/>
          </p:nvCxnSpPr>
          <p:spPr>
            <a:xfrm rot="5400000">
              <a:off x="5005044" y="2420889"/>
              <a:ext cx="1727326"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ECA816E-5D7F-4679-AE25-B34384FFF9D7}"/>
                </a:ext>
              </a:extLst>
            </p:cNvPr>
            <p:cNvCxnSpPr/>
            <p:nvPr/>
          </p:nvCxnSpPr>
          <p:spPr>
            <a:xfrm rot="5400000">
              <a:off x="5364326" y="2420889"/>
              <a:ext cx="1727326"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cxnSp>
        <p:nvCxnSpPr>
          <p:cNvPr id="5" name="Curved Connector 4">
            <a:extLst>
              <a:ext uri="{FF2B5EF4-FFF2-40B4-BE49-F238E27FC236}">
                <a16:creationId xmlns:a16="http://schemas.microsoft.com/office/drawing/2014/main" id="{49B1F1E1-0885-4EE7-A60A-3AE69E174D96}"/>
              </a:ext>
            </a:extLst>
          </p:cNvPr>
          <p:cNvCxnSpPr/>
          <p:nvPr/>
        </p:nvCxnSpPr>
        <p:spPr>
          <a:xfrm rot="5400000">
            <a:off x="4841875" y="1355725"/>
            <a:ext cx="503238" cy="503238"/>
          </a:xfrm>
          <a:prstGeom prst="curvedConnector3">
            <a:avLst>
              <a:gd name="adj1" fmla="val 50000"/>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0246" name="TextBox 41">
            <a:extLst>
              <a:ext uri="{FF2B5EF4-FFF2-40B4-BE49-F238E27FC236}">
                <a16:creationId xmlns:a16="http://schemas.microsoft.com/office/drawing/2014/main" id="{15D03224-5DFA-43D6-809D-4286AB430764}"/>
              </a:ext>
            </a:extLst>
          </p:cNvPr>
          <p:cNvSpPr txBox="1">
            <a:spLocks noChangeArrowheads="1"/>
          </p:cNvSpPr>
          <p:nvPr/>
        </p:nvSpPr>
        <p:spPr bwMode="auto">
          <a:xfrm>
            <a:off x="4841875" y="850900"/>
            <a:ext cx="13795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en-US" altLang="en-US" sz="1600" b="1"/>
              <a:t>20uL </a:t>
            </a:r>
          </a:p>
          <a:p>
            <a:pPr algn="ctr" rtl="1" eaLnBrk="1" hangingPunct="1">
              <a:spcBef>
                <a:spcPct val="0"/>
              </a:spcBef>
              <a:buFontTx/>
              <a:buNone/>
            </a:pPr>
            <a:r>
              <a:rPr lang="en-US" altLang="en-US" sz="1600" b="1"/>
              <a:t>serum sample</a:t>
            </a:r>
          </a:p>
        </p:txBody>
      </p:sp>
      <p:sp>
        <p:nvSpPr>
          <p:cNvPr id="7" name="Right Arrow 6">
            <a:extLst>
              <a:ext uri="{FF2B5EF4-FFF2-40B4-BE49-F238E27FC236}">
                <a16:creationId xmlns:a16="http://schemas.microsoft.com/office/drawing/2014/main" id="{6E31A2EB-2FA0-4230-A2DF-D2134600C8F8}"/>
              </a:ext>
            </a:extLst>
          </p:cNvPr>
          <p:cNvSpPr/>
          <p:nvPr/>
        </p:nvSpPr>
        <p:spPr>
          <a:xfrm>
            <a:off x="1673225" y="2147888"/>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sp>
        <p:nvSpPr>
          <p:cNvPr id="8" name="Right Arrow 7">
            <a:extLst>
              <a:ext uri="{FF2B5EF4-FFF2-40B4-BE49-F238E27FC236}">
                <a16:creationId xmlns:a16="http://schemas.microsoft.com/office/drawing/2014/main" id="{A5E2F07F-102F-4A9E-8C0B-761CCBB62658}"/>
              </a:ext>
            </a:extLst>
          </p:cNvPr>
          <p:cNvSpPr/>
          <p:nvPr/>
        </p:nvSpPr>
        <p:spPr>
          <a:xfrm>
            <a:off x="3473450" y="2147888"/>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pic>
        <p:nvPicPr>
          <p:cNvPr id="10249" name="Picture 8" descr="http://www.asia.ru/images/target/photo/51170673/Test_Tube.jpg">
            <a:extLst>
              <a:ext uri="{FF2B5EF4-FFF2-40B4-BE49-F238E27FC236}">
                <a16:creationId xmlns:a16="http://schemas.microsoft.com/office/drawing/2014/main" id="{3A0EA900-A3FF-4DAF-8F71-642BCCB010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1001" t="6300" r="47501" b="1302"/>
          <a:stretch>
            <a:fillRect/>
          </a:stretch>
        </p:blipFill>
        <p:spPr bwMode="auto">
          <a:xfrm>
            <a:off x="881063" y="1714500"/>
            <a:ext cx="7207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ight Arrow 9">
            <a:extLst>
              <a:ext uri="{FF2B5EF4-FFF2-40B4-BE49-F238E27FC236}">
                <a16:creationId xmlns:a16="http://schemas.microsoft.com/office/drawing/2014/main" id="{9FE15FFB-92BB-4ACE-951F-EC5B4A3D51CC}"/>
              </a:ext>
            </a:extLst>
          </p:cNvPr>
          <p:cNvSpPr/>
          <p:nvPr/>
        </p:nvSpPr>
        <p:spPr>
          <a:xfrm>
            <a:off x="5375275" y="2147888"/>
            <a:ext cx="1554163"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sp>
        <p:nvSpPr>
          <p:cNvPr id="10251" name="TextBox 50">
            <a:extLst>
              <a:ext uri="{FF2B5EF4-FFF2-40B4-BE49-F238E27FC236}">
                <a16:creationId xmlns:a16="http://schemas.microsoft.com/office/drawing/2014/main" id="{D04EBD34-96FF-4DDB-B177-BC7CF1CF5652}"/>
              </a:ext>
            </a:extLst>
          </p:cNvPr>
          <p:cNvSpPr txBox="1">
            <a:spLocks noChangeArrowheads="1"/>
          </p:cNvSpPr>
          <p:nvPr/>
        </p:nvSpPr>
        <p:spPr bwMode="auto">
          <a:xfrm>
            <a:off x="7362825" y="2867025"/>
            <a:ext cx="647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600" b="1"/>
              <a:t> Mix</a:t>
            </a:r>
          </a:p>
        </p:txBody>
      </p:sp>
      <p:grpSp>
        <p:nvGrpSpPr>
          <p:cNvPr id="4" name="Group 11">
            <a:extLst>
              <a:ext uri="{FF2B5EF4-FFF2-40B4-BE49-F238E27FC236}">
                <a16:creationId xmlns:a16="http://schemas.microsoft.com/office/drawing/2014/main" id="{4D2AFAF0-9557-4BDF-8197-43EEFE1C2AD4}"/>
              </a:ext>
            </a:extLst>
          </p:cNvPr>
          <p:cNvGrpSpPr>
            <a:grpSpLocks/>
          </p:cNvGrpSpPr>
          <p:nvPr/>
        </p:nvGrpSpPr>
        <p:grpSpPr bwMode="auto">
          <a:xfrm>
            <a:off x="1817688" y="1849438"/>
            <a:ext cx="431800" cy="369887"/>
            <a:chOff x="1619672" y="1475492"/>
            <a:chExt cx="432048" cy="369332"/>
          </a:xfrm>
        </p:grpSpPr>
        <p:sp>
          <p:nvSpPr>
            <p:cNvPr id="43" name="Oval 42">
              <a:extLst>
                <a:ext uri="{FF2B5EF4-FFF2-40B4-BE49-F238E27FC236}">
                  <a16:creationId xmlns:a16="http://schemas.microsoft.com/office/drawing/2014/main" id="{0ED8EE17-488F-4A13-A990-BB5B19129D9C}"/>
                </a:ext>
              </a:extLst>
            </p:cNvPr>
            <p:cNvSpPr/>
            <p:nvPr/>
          </p:nvSpPr>
          <p:spPr>
            <a:xfrm>
              <a:off x="1619672" y="1485003"/>
              <a:ext cx="432048" cy="3598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sp>
          <p:nvSpPr>
            <p:cNvPr id="23597" name="TextBox 58">
              <a:extLst>
                <a:ext uri="{FF2B5EF4-FFF2-40B4-BE49-F238E27FC236}">
                  <a16:creationId xmlns:a16="http://schemas.microsoft.com/office/drawing/2014/main" id="{B80F84F4-1413-4C4F-B4AC-6D563D3EED2E}"/>
                </a:ext>
              </a:extLst>
            </p:cNvPr>
            <p:cNvSpPr txBox="1">
              <a:spLocks noChangeArrowheads="1"/>
            </p:cNvSpPr>
            <p:nvPr/>
          </p:nvSpPr>
          <p:spPr bwMode="auto">
            <a:xfrm>
              <a:off x="1691680" y="1475492"/>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800"/>
                <a:t>1</a:t>
              </a:r>
            </a:p>
          </p:txBody>
        </p:sp>
      </p:grpSp>
      <p:grpSp>
        <p:nvGrpSpPr>
          <p:cNvPr id="6" name="Group 12">
            <a:extLst>
              <a:ext uri="{FF2B5EF4-FFF2-40B4-BE49-F238E27FC236}">
                <a16:creationId xmlns:a16="http://schemas.microsoft.com/office/drawing/2014/main" id="{DADBCA84-0715-4D41-8ECE-CBCD107B2355}"/>
              </a:ext>
            </a:extLst>
          </p:cNvPr>
          <p:cNvGrpSpPr>
            <a:grpSpLocks/>
          </p:cNvGrpSpPr>
          <p:nvPr/>
        </p:nvGrpSpPr>
        <p:grpSpPr bwMode="auto">
          <a:xfrm>
            <a:off x="3689350" y="1858963"/>
            <a:ext cx="431800" cy="369887"/>
            <a:chOff x="1619672" y="1475492"/>
            <a:chExt cx="432048" cy="369332"/>
          </a:xfrm>
        </p:grpSpPr>
        <p:sp>
          <p:nvSpPr>
            <p:cNvPr id="41" name="Oval 40">
              <a:extLst>
                <a:ext uri="{FF2B5EF4-FFF2-40B4-BE49-F238E27FC236}">
                  <a16:creationId xmlns:a16="http://schemas.microsoft.com/office/drawing/2014/main" id="{F5F61536-23EF-4695-B6F3-AE69442A5983}"/>
                </a:ext>
              </a:extLst>
            </p:cNvPr>
            <p:cNvSpPr/>
            <p:nvPr/>
          </p:nvSpPr>
          <p:spPr>
            <a:xfrm>
              <a:off x="1619672" y="1485003"/>
              <a:ext cx="432048" cy="3598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sp>
          <p:nvSpPr>
            <p:cNvPr id="23595" name="TextBox 62">
              <a:extLst>
                <a:ext uri="{FF2B5EF4-FFF2-40B4-BE49-F238E27FC236}">
                  <a16:creationId xmlns:a16="http://schemas.microsoft.com/office/drawing/2014/main" id="{7C597109-D970-40C2-860A-165AB9AD1D01}"/>
                </a:ext>
              </a:extLst>
            </p:cNvPr>
            <p:cNvSpPr txBox="1">
              <a:spLocks noChangeArrowheads="1"/>
            </p:cNvSpPr>
            <p:nvPr/>
          </p:nvSpPr>
          <p:spPr bwMode="auto">
            <a:xfrm>
              <a:off x="1691680" y="1475492"/>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800"/>
                <a:t>2</a:t>
              </a:r>
            </a:p>
          </p:txBody>
        </p:sp>
      </p:grpSp>
      <p:grpSp>
        <p:nvGrpSpPr>
          <p:cNvPr id="9" name="Group 13">
            <a:extLst>
              <a:ext uri="{FF2B5EF4-FFF2-40B4-BE49-F238E27FC236}">
                <a16:creationId xmlns:a16="http://schemas.microsoft.com/office/drawing/2014/main" id="{D60ED5E6-7BF6-404E-8EFE-483A45726113}"/>
              </a:ext>
            </a:extLst>
          </p:cNvPr>
          <p:cNvGrpSpPr>
            <a:grpSpLocks/>
          </p:cNvGrpSpPr>
          <p:nvPr/>
        </p:nvGrpSpPr>
        <p:grpSpPr bwMode="auto">
          <a:xfrm>
            <a:off x="5778500" y="1858963"/>
            <a:ext cx="431800" cy="369887"/>
            <a:chOff x="1619672" y="1475492"/>
            <a:chExt cx="432048" cy="369332"/>
          </a:xfrm>
        </p:grpSpPr>
        <p:sp>
          <p:nvSpPr>
            <p:cNvPr id="39" name="Oval 38">
              <a:extLst>
                <a:ext uri="{FF2B5EF4-FFF2-40B4-BE49-F238E27FC236}">
                  <a16:creationId xmlns:a16="http://schemas.microsoft.com/office/drawing/2014/main" id="{C7645228-E0B3-474C-9083-D25450753F5F}"/>
                </a:ext>
              </a:extLst>
            </p:cNvPr>
            <p:cNvSpPr/>
            <p:nvPr/>
          </p:nvSpPr>
          <p:spPr>
            <a:xfrm>
              <a:off x="1619672" y="1485003"/>
              <a:ext cx="432048" cy="3598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sp>
          <p:nvSpPr>
            <p:cNvPr id="23593" name="TextBox 65">
              <a:extLst>
                <a:ext uri="{FF2B5EF4-FFF2-40B4-BE49-F238E27FC236}">
                  <a16:creationId xmlns:a16="http://schemas.microsoft.com/office/drawing/2014/main" id="{96C5F104-753C-46FD-A006-CA9700EC0A6A}"/>
                </a:ext>
              </a:extLst>
            </p:cNvPr>
            <p:cNvSpPr txBox="1">
              <a:spLocks noChangeArrowheads="1"/>
            </p:cNvSpPr>
            <p:nvPr/>
          </p:nvSpPr>
          <p:spPr bwMode="auto">
            <a:xfrm>
              <a:off x="1691680" y="1475492"/>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800"/>
                <a:t>3</a:t>
              </a:r>
            </a:p>
          </p:txBody>
        </p:sp>
      </p:grpSp>
      <p:sp>
        <p:nvSpPr>
          <p:cNvPr id="15" name="Down Arrow 14">
            <a:extLst>
              <a:ext uri="{FF2B5EF4-FFF2-40B4-BE49-F238E27FC236}">
                <a16:creationId xmlns:a16="http://schemas.microsoft.com/office/drawing/2014/main" id="{132709FA-9F03-4616-837E-B3EDCBF50186}"/>
              </a:ext>
            </a:extLst>
          </p:cNvPr>
          <p:cNvSpPr/>
          <p:nvPr/>
        </p:nvSpPr>
        <p:spPr>
          <a:xfrm>
            <a:off x="7578725" y="3298825"/>
            <a:ext cx="484188" cy="979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grpSp>
        <p:nvGrpSpPr>
          <p:cNvPr id="11" name="Group 15">
            <a:extLst>
              <a:ext uri="{FF2B5EF4-FFF2-40B4-BE49-F238E27FC236}">
                <a16:creationId xmlns:a16="http://schemas.microsoft.com/office/drawing/2014/main" id="{0B9F83B7-DC87-40B9-80FA-3A27DB219472}"/>
              </a:ext>
            </a:extLst>
          </p:cNvPr>
          <p:cNvGrpSpPr>
            <a:grpSpLocks/>
          </p:cNvGrpSpPr>
          <p:nvPr/>
        </p:nvGrpSpPr>
        <p:grpSpPr bwMode="auto">
          <a:xfrm>
            <a:off x="8010525" y="3514725"/>
            <a:ext cx="431800" cy="369888"/>
            <a:chOff x="1619672" y="1475492"/>
            <a:chExt cx="432048" cy="369332"/>
          </a:xfrm>
        </p:grpSpPr>
        <p:sp>
          <p:nvSpPr>
            <p:cNvPr id="37" name="Oval 36">
              <a:extLst>
                <a:ext uri="{FF2B5EF4-FFF2-40B4-BE49-F238E27FC236}">
                  <a16:creationId xmlns:a16="http://schemas.microsoft.com/office/drawing/2014/main" id="{D9BBFB87-0A85-4906-A15A-710AFC0943CC}"/>
                </a:ext>
              </a:extLst>
            </p:cNvPr>
            <p:cNvSpPr/>
            <p:nvPr/>
          </p:nvSpPr>
          <p:spPr>
            <a:xfrm>
              <a:off x="1619672" y="1485003"/>
              <a:ext cx="432048" cy="3598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sp>
          <p:nvSpPr>
            <p:cNvPr id="23591" name="TextBox 69">
              <a:extLst>
                <a:ext uri="{FF2B5EF4-FFF2-40B4-BE49-F238E27FC236}">
                  <a16:creationId xmlns:a16="http://schemas.microsoft.com/office/drawing/2014/main" id="{6FF8139F-C731-48B5-B234-87345DC24A63}"/>
                </a:ext>
              </a:extLst>
            </p:cNvPr>
            <p:cNvSpPr txBox="1">
              <a:spLocks noChangeArrowheads="1"/>
            </p:cNvSpPr>
            <p:nvPr/>
          </p:nvSpPr>
          <p:spPr bwMode="auto">
            <a:xfrm>
              <a:off x="1691680" y="1475492"/>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800"/>
                <a:t>4</a:t>
              </a:r>
            </a:p>
          </p:txBody>
        </p:sp>
      </p:grpSp>
      <p:pic>
        <p:nvPicPr>
          <p:cNvPr id="10257" name="Picture 16" descr="http://t2.gstatic.com/images?q=tbn:ANd9GcQq5ME8uFdmUC4UEge5Sj2_z8VyldYlahyz-gmNP0OjOKXXLNkCEg">
            <a:extLst>
              <a:ext uri="{FF2B5EF4-FFF2-40B4-BE49-F238E27FC236}">
                <a16:creationId xmlns:a16="http://schemas.microsoft.com/office/drawing/2014/main" id="{C22EF9AB-7EB0-42A9-9651-2DCDB7B296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7249" r="10751" b="14951"/>
          <a:stretch>
            <a:fillRect/>
          </a:stretch>
        </p:blipFill>
        <p:spPr bwMode="auto">
          <a:xfrm>
            <a:off x="7505700" y="4632325"/>
            <a:ext cx="720725"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8" name="TextBox 71">
            <a:extLst>
              <a:ext uri="{FF2B5EF4-FFF2-40B4-BE49-F238E27FC236}">
                <a16:creationId xmlns:a16="http://schemas.microsoft.com/office/drawing/2014/main" id="{2B06DD68-FBD5-42E4-997A-37075A4E1F9B}"/>
              </a:ext>
            </a:extLst>
          </p:cNvPr>
          <p:cNvSpPr txBox="1">
            <a:spLocks noChangeArrowheads="1"/>
          </p:cNvSpPr>
          <p:nvPr/>
        </p:nvSpPr>
        <p:spPr bwMode="auto">
          <a:xfrm>
            <a:off x="6642100" y="6273800"/>
            <a:ext cx="2303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en-US" altLang="en-US" sz="1600" b="1"/>
              <a:t> Transfer(Pour) to cuvette</a:t>
            </a:r>
          </a:p>
        </p:txBody>
      </p:sp>
      <p:sp>
        <p:nvSpPr>
          <p:cNvPr id="19" name="Right Arrow 18">
            <a:extLst>
              <a:ext uri="{FF2B5EF4-FFF2-40B4-BE49-F238E27FC236}">
                <a16:creationId xmlns:a16="http://schemas.microsoft.com/office/drawing/2014/main" id="{18FB99BC-C0CA-43A0-9128-8C6B3E20C21C}"/>
              </a:ext>
            </a:extLst>
          </p:cNvPr>
          <p:cNvSpPr/>
          <p:nvPr/>
        </p:nvSpPr>
        <p:spPr>
          <a:xfrm flipH="1">
            <a:off x="5994400" y="5099050"/>
            <a:ext cx="10795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grpSp>
        <p:nvGrpSpPr>
          <p:cNvPr id="12" name="Group 19">
            <a:extLst>
              <a:ext uri="{FF2B5EF4-FFF2-40B4-BE49-F238E27FC236}">
                <a16:creationId xmlns:a16="http://schemas.microsoft.com/office/drawing/2014/main" id="{8587C3AA-FA98-40B4-9F6F-9272F9BF0AA8}"/>
              </a:ext>
            </a:extLst>
          </p:cNvPr>
          <p:cNvGrpSpPr>
            <a:grpSpLocks/>
          </p:cNvGrpSpPr>
          <p:nvPr/>
        </p:nvGrpSpPr>
        <p:grpSpPr bwMode="auto">
          <a:xfrm>
            <a:off x="6353175" y="4802188"/>
            <a:ext cx="433388" cy="369887"/>
            <a:chOff x="1619672" y="1475492"/>
            <a:chExt cx="432048" cy="369332"/>
          </a:xfrm>
        </p:grpSpPr>
        <p:sp>
          <p:nvSpPr>
            <p:cNvPr id="35" name="Oval 34">
              <a:extLst>
                <a:ext uri="{FF2B5EF4-FFF2-40B4-BE49-F238E27FC236}">
                  <a16:creationId xmlns:a16="http://schemas.microsoft.com/office/drawing/2014/main" id="{C8760D24-2EFC-4F84-8C79-4AC1D9631804}"/>
                </a:ext>
              </a:extLst>
            </p:cNvPr>
            <p:cNvSpPr/>
            <p:nvPr/>
          </p:nvSpPr>
          <p:spPr>
            <a:xfrm>
              <a:off x="1619672" y="1485003"/>
              <a:ext cx="432048" cy="3598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sp>
          <p:nvSpPr>
            <p:cNvPr id="23589" name="TextBox 75">
              <a:extLst>
                <a:ext uri="{FF2B5EF4-FFF2-40B4-BE49-F238E27FC236}">
                  <a16:creationId xmlns:a16="http://schemas.microsoft.com/office/drawing/2014/main" id="{90A7E174-1ABC-4054-BBAA-E67BCADCA8B1}"/>
                </a:ext>
              </a:extLst>
            </p:cNvPr>
            <p:cNvSpPr txBox="1">
              <a:spLocks noChangeArrowheads="1"/>
            </p:cNvSpPr>
            <p:nvPr/>
          </p:nvSpPr>
          <p:spPr bwMode="auto">
            <a:xfrm>
              <a:off x="1691680" y="1475492"/>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800"/>
                <a:t>5</a:t>
              </a:r>
            </a:p>
          </p:txBody>
        </p:sp>
      </p:grpSp>
      <p:pic>
        <p:nvPicPr>
          <p:cNvPr id="10261" name="Picture 20" descr="http://www.spectronic.co.uk/img/m550.jpg">
            <a:extLst>
              <a:ext uri="{FF2B5EF4-FFF2-40B4-BE49-F238E27FC236}">
                <a16:creationId xmlns:a16="http://schemas.microsoft.com/office/drawing/2014/main" id="{0622CF0E-E031-40D3-820F-C34D90FE41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2375" y="4740275"/>
            <a:ext cx="215900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2" name="TextBox 77">
            <a:extLst>
              <a:ext uri="{FF2B5EF4-FFF2-40B4-BE49-F238E27FC236}">
                <a16:creationId xmlns:a16="http://schemas.microsoft.com/office/drawing/2014/main" id="{E707834A-B1FF-4276-9095-D69FE93949FC}"/>
              </a:ext>
            </a:extLst>
          </p:cNvPr>
          <p:cNvSpPr txBox="1">
            <a:spLocks noChangeArrowheads="1"/>
          </p:cNvSpPr>
          <p:nvPr/>
        </p:nvSpPr>
        <p:spPr bwMode="auto">
          <a:xfrm>
            <a:off x="4572000" y="6197600"/>
            <a:ext cx="2209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600" b="1"/>
              <a:t> Take 1 minute reading (A1) at 405nm</a:t>
            </a:r>
          </a:p>
        </p:txBody>
      </p:sp>
      <p:sp>
        <p:nvSpPr>
          <p:cNvPr id="23" name="Right Arrow 22">
            <a:extLst>
              <a:ext uri="{FF2B5EF4-FFF2-40B4-BE49-F238E27FC236}">
                <a16:creationId xmlns:a16="http://schemas.microsoft.com/office/drawing/2014/main" id="{6B45C65B-F684-4892-BAF2-7BC01FA822A7}"/>
              </a:ext>
            </a:extLst>
          </p:cNvPr>
          <p:cNvSpPr/>
          <p:nvPr/>
        </p:nvSpPr>
        <p:spPr>
          <a:xfrm flipH="1">
            <a:off x="2536825" y="5243513"/>
            <a:ext cx="1081088"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grpSp>
        <p:nvGrpSpPr>
          <p:cNvPr id="13" name="Group 23">
            <a:extLst>
              <a:ext uri="{FF2B5EF4-FFF2-40B4-BE49-F238E27FC236}">
                <a16:creationId xmlns:a16="http://schemas.microsoft.com/office/drawing/2014/main" id="{02776343-F197-406F-B7B6-95038FF0EE83}"/>
              </a:ext>
            </a:extLst>
          </p:cNvPr>
          <p:cNvGrpSpPr>
            <a:grpSpLocks/>
          </p:cNvGrpSpPr>
          <p:nvPr/>
        </p:nvGrpSpPr>
        <p:grpSpPr bwMode="auto">
          <a:xfrm>
            <a:off x="2825750" y="4956175"/>
            <a:ext cx="431800" cy="368300"/>
            <a:chOff x="1619672" y="1475492"/>
            <a:chExt cx="432048" cy="369332"/>
          </a:xfrm>
        </p:grpSpPr>
        <p:sp>
          <p:nvSpPr>
            <p:cNvPr id="33" name="Oval 32">
              <a:extLst>
                <a:ext uri="{FF2B5EF4-FFF2-40B4-BE49-F238E27FC236}">
                  <a16:creationId xmlns:a16="http://schemas.microsoft.com/office/drawing/2014/main" id="{E385FCBC-25D9-41A5-96DE-764712459932}"/>
                </a:ext>
              </a:extLst>
            </p:cNvPr>
            <p:cNvSpPr/>
            <p:nvPr/>
          </p:nvSpPr>
          <p:spPr>
            <a:xfrm>
              <a:off x="1619672" y="1485044"/>
              <a:ext cx="432048" cy="3597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sp>
          <p:nvSpPr>
            <p:cNvPr id="23587" name="TextBox 81">
              <a:extLst>
                <a:ext uri="{FF2B5EF4-FFF2-40B4-BE49-F238E27FC236}">
                  <a16:creationId xmlns:a16="http://schemas.microsoft.com/office/drawing/2014/main" id="{1BEFCDAE-BAD2-48D4-A437-55FE2FD3D255}"/>
                </a:ext>
              </a:extLst>
            </p:cNvPr>
            <p:cNvSpPr txBox="1">
              <a:spLocks noChangeArrowheads="1"/>
            </p:cNvSpPr>
            <p:nvPr/>
          </p:nvSpPr>
          <p:spPr bwMode="auto">
            <a:xfrm>
              <a:off x="1691680" y="1475492"/>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800"/>
                <a:t>6</a:t>
              </a:r>
            </a:p>
          </p:txBody>
        </p:sp>
      </p:grpSp>
      <p:pic>
        <p:nvPicPr>
          <p:cNvPr id="10265" name="Picture 24" descr="http://www.spectronic.co.uk/img/m550.jpg">
            <a:extLst>
              <a:ext uri="{FF2B5EF4-FFF2-40B4-BE49-F238E27FC236}">
                <a16:creationId xmlns:a16="http://schemas.microsoft.com/office/drawing/2014/main" id="{35C1CC64-1F7C-4E0D-83A6-63F4B6FFA1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438" y="4811713"/>
            <a:ext cx="2230437"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6" name="TextBox 83">
            <a:extLst>
              <a:ext uri="{FF2B5EF4-FFF2-40B4-BE49-F238E27FC236}">
                <a16:creationId xmlns:a16="http://schemas.microsoft.com/office/drawing/2014/main" id="{6079D520-51ED-4CF0-A558-FFA41C3CAA74}"/>
              </a:ext>
            </a:extLst>
          </p:cNvPr>
          <p:cNvSpPr txBox="1">
            <a:spLocks noChangeArrowheads="1"/>
          </p:cNvSpPr>
          <p:nvPr/>
        </p:nvSpPr>
        <p:spPr bwMode="auto">
          <a:xfrm>
            <a:off x="1241425" y="6197600"/>
            <a:ext cx="2111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spcBef>
                <a:spcPct val="0"/>
              </a:spcBef>
              <a:buFontTx/>
              <a:buNone/>
            </a:pPr>
            <a:r>
              <a:rPr lang="en-US" altLang="en-US" sz="1600" b="1"/>
              <a:t> Take 3 minute reading (A2)  at 405nm</a:t>
            </a:r>
          </a:p>
        </p:txBody>
      </p:sp>
      <p:sp>
        <p:nvSpPr>
          <p:cNvPr id="10267" name="TextBox 51">
            <a:extLst>
              <a:ext uri="{FF2B5EF4-FFF2-40B4-BE49-F238E27FC236}">
                <a16:creationId xmlns:a16="http://schemas.microsoft.com/office/drawing/2014/main" id="{83A5E500-3D7B-490E-A5AD-AA53F398D684}"/>
              </a:ext>
            </a:extLst>
          </p:cNvPr>
          <p:cNvSpPr txBox="1">
            <a:spLocks noChangeArrowheads="1"/>
          </p:cNvSpPr>
          <p:nvPr/>
        </p:nvSpPr>
        <p:spPr bwMode="auto">
          <a:xfrm>
            <a:off x="5486400" y="3505200"/>
            <a:ext cx="20875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en-US" altLang="en-US" sz="1800" b="1">
                <a:solidFill>
                  <a:srgbClr val="C00000"/>
                </a:solidFill>
              </a:rPr>
              <a:t>Note time of start of reaction</a:t>
            </a:r>
          </a:p>
        </p:txBody>
      </p:sp>
      <p:grpSp>
        <p:nvGrpSpPr>
          <p:cNvPr id="14" name="Group 27">
            <a:extLst>
              <a:ext uri="{FF2B5EF4-FFF2-40B4-BE49-F238E27FC236}">
                <a16:creationId xmlns:a16="http://schemas.microsoft.com/office/drawing/2014/main" id="{A512EE50-A133-4107-9B1F-D116E6F7A4B0}"/>
              </a:ext>
            </a:extLst>
          </p:cNvPr>
          <p:cNvGrpSpPr>
            <a:grpSpLocks/>
          </p:cNvGrpSpPr>
          <p:nvPr/>
        </p:nvGrpSpPr>
        <p:grpSpPr bwMode="auto">
          <a:xfrm>
            <a:off x="7434263" y="1355725"/>
            <a:ext cx="719137" cy="1584325"/>
            <a:chOff x="5707763" y="1340768"/>
            <a:chExt cx="736445" cy="2160240"/>
          </a:xfrm>
        </p:grpSpPr>
        <p:pic>
          <p:nvPicPr>
            <p:cNvPr id="23582" name="Picture 28" descr="http://www.asia.ru/images/target/photo/51170673/Test_Tube.jpg">
              <a:extLst>
                <a:ext uri="{FF2B5EF4-FFF2-40B4-BE49-F238E27FC236}">
                  <a16:creationId xmlns:a16="http://schemas.microsoft.com/office/drawing/2014/main" id="{708A5844-7A17-49DC-8263-51117C47AD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1001" t="6300" r="47501" b="1302"/>
            <a:stretch>
              <a:fillRect/>
            </a:stretch>
          </p:blipFill>
          <p:spPr bwMode="auto">
            <a:xfrm>
              <a:off x="5707763" y="1340768"/>
              <a:ext cx="736445"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29">
              <a:extLst>
                <a:ext uri="{FF2B5EF4-FFF2-40B4-BE49-F238E27FC236}">
                  <a16:creationId xmlns:a16="http://schemas.microsoft.com/office/drawing/2014/main" id="{C9A72A51-CBFB-463E-AF3F-5641F8945361}"/>
                </a:ext>
              </a:extLst>
            </p:cNvPr>
            <p:cNvSpPr/>
            <p:nvPr/>
          </p:nvSpPr>
          <p:spPr>
            <a:xfrm>
              <a:off x="5868708" y="2780207"/>
              <a:ext cx="359282" cy="5757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endParaRPr lang="en-US"/>
            </a:p>
          </p:txBody>
        </p:sp>
        <p:cxnSp>
          <p:nvCxnSpPr>
            <p:cNvPr id="31" name="Straight Connector 30">
              <a:extLst>
                <a:ext uri="{FF2B5EF4-FFF2-40B4-BE49-F238E27FC236}">
                  <a16:creationId xmlns:a16="http://schemas.microsoft.com/office/drawing/2014/main" id="{0AC9A50C-2E78-42B8-B4BA-F598556536F3}"/>
                </a:ext>
              </a:extLst>
            </p:cNvPr>
            <p:cNvCxnSpPr/>
            <p:nvPr/>
          </p:nvCxnSpPr>
          <p:spPr>
            <a:xfrm rot="5400000">
              <a:off x="5005044" y="2420889"/>
              <a:ext cx="1727326"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65CE1DE-97CB-4F03-8BCA-38D56CB08832}"/>
                </a:ext>
              </a:extLst>
            </p:cNvPr>
            <p:cNvCxnSpPr/>
            <p:nvPr/>
          </p:nvCxnSpPr>
          <p:spPr>
            <a:xfrm rot="5400000">
              <a:off x="5364326" y="2420889"/>
              <a:ext cx="1727326"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3581" name="TextBox 51">
            <a:extLst>
              <a:ext uri="{FF2B5EF4-FFF2-40B4-BE49-F238E27FC236}">
                <a16:creationId xmlns:a16="http://schemas.microsoft.com/office/drawing/2014/main" id="{8D412798-E779-401B-A10F-804929ADBAFE}"/>
              </a:ext>
            </a:extLst>
          </p:cNvPr>
          <p:cNvSpPr txBox="1">
            <a:spLocks noChangeArrowheads="1"/>
          </p:cNvSpPr>
          <p:nvPr/>
        </p:nvSpPr>
        <p:spPr bwMode="auto">
          <a:xfrm>
            <a:off x="1143000" y="304800"/>
            <a:ext cx="594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a:latin typeface="Arial" panose="020B0604020202020204" pitchFamily="34" charset="0"/>
              </a:rPr>
              <a:t>Measurement of Serum Amylase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500"/>
                                        <p:tgtEl>
                                          <p:spTgt spid="10242"/>
                                        </p:tgtEl>
                                      </p:cBhvr>
                                    </p:animEffect>
                                  </p:childTnLst>
                                </p:cTn>
                              </p:par>
                              <p:par>
                                <p:cTn id="8" presetID="3" presetClass="entr" presetSubtype="10" fill="hold" nodeType="withEffect">
                                  <p:stCondLst>
                                    <p:cond delay="0"/>
                                  </p:stCondLst>
                                  <p:childTnLst>
                                    <p:set>
                                      <p:cBhvr>
                                        <p:cTn id="9" dur="1" fill="hold">
                                          <p:stCondLst>
                                            <p:cond delay="0"/>
                                          </p:stCondLst>
                                        </p:cTn>
                                        <p:tgtEl>
                                          <p:spTgt spid="10249"/>
                                        </p:tgtEl>
                                        <p:attrNameLst>
                                          <p:attrName>style.visibility</p:attrName>
                                        </p:attrNameLst>
                                      </p:cBhvr>
                                      <p:to>
                                        <p:strVal val="visible"/>
                                      </p:to>
                                    </p:set>
                                    <p:animEffect transition="in" filter="blinds(horizontal)">
                                      <p:cBhvr>
                                        <p:cTn id="10" dur="500"/>
                                        <p:tgtEl>
                                          <p:spTgt spid="10249"/>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par>
                                <p:cTn id="22" presetID="3" presetClass="entr" presetSubtype="1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par>
                                <p:cTn id="25" presetID="3" presetClass="entr" presetSubtype="1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par>
                                <p:cTn id="33" presetID="3" presetClass="entr" presetSubtype="1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par>
                                <p:cTn id="36" presetID="3" presetClass="entr" presetSubtype="10"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linds(horizontal)">
                                      <p:cBhvr>
                                        <p:cTn id="38" dur="500"/>
                                        <p:tgtEl>
                                          <p:spTgt spid="5"/>
                                        </p:tgtEl>
                                      </p:cBhvr>
                                    </p:animEffect>
                                  </p:childTnLst>
                                </p:cTn>
                              </p:par>
                              <p:par>
                                <p:cTn id="39" presetID="3" presetClass="entr" presetSubtype="10" fill="hold" nodeType="with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blinds(horizontal)">
                                      <p:cBhvr>
                                        <p:cTn id="41" dur="500"/>
                                        <p:tgtEl>
                                          <p:spTgt spid="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0246"/>
                                        </p:tgtEl>
                                        <p:attrNameLst>
                                          <p:attrName>style.visibility</p:attrName>
                                        </p:attrNameLst>
                                      </p:cBhvr>
                                      <p:to>
                                        <p:strVal val="visible"/>
                                      </p:to>
                                    </p:set>
                                    <p:animEffect transition="in" filter="blinds(horizontal)">
                                      <p:cBhvr>
                                        <p:cTn id="44" dur="500"/>
                                        <p:tgtEl>
                                          <p:spTgt spid="1024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251"/>
                                        </p:tgtEl>
                                        <p:attrNameLst>
                                          <p:attrName>style.visibility</p:attrName>
                                        </p:attrNameLst>
                                      </p:cBhvr>
                                      <p:to>
                                        <p:strVal val="visible"/>
                                      </p:to>
                                    </p:set>
                                    <p:animEffect transition="in" filter="blinds(horizontal)">
                                      <p:cBhvr>
                                        <p:cTn id="49" dur="500"/>
                                        <p:tgtEl>
                                          <p:spTgt spid="10251"/>
                                        </p:tgtEl>
                                      </p:cBhvr>
                                    </p:animEffect>
                                  </p:childTnLst>
                                </p:cTn>
                              </p:par>
                              <p:par>
                                <p:cTn id="50" presetID="3" presetClass="entr" presetSubtype="10"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linds(horizontal)">
                                      <p:cBhvr>
                                        <p:cTn id="55" dur="500"/>
                                        <p:tgtEl>
                                          <p:spTgt spid="15"/>
                                        </p:tgtEl>
                                      </p:cBhvr>
                                    </p:animEffect>
                                  </p:childTnLst>
                                </p:cTn>
                              </p:par>
                              <p:par>
                                <p:cTn id="56" presetID="3" presetClass="entr" presetSubtype="10" fill="hold"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blinds(horizontal)">
                                      <p:cBhvr>
                                        <p:cTn id="58" dur="500"/>
                                        <p:tgtEl>
                                          <p:spTgt spid="11"/>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0267"/>
                                        </p:tgtEl>
                                        <p:attrNameLst>
                                          <p:attrName>style.visibility</p:attrName>
                                        </p:attrNameLst>
                                      </p:cBhvr>
                                      <p:to>
                                        <p:strVal val="visible"/>
                                      </p:to>
                                    </p:set>
                                    <p:animEffect transition="in" filter="blinds(horizontal)">
                                      <p:cBhvr>
                                        <p:cTn id="61" dur="500"/>
                                        <p:tgtEl>
                                          <p:spTgt spid="1026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ntr" presetSubtype="10" fill="hold" nodeType="clickEffect">
                                  <p:stCondLst>
                                    <p:cond delay="0"/>
                                  </p:stCondLst>
                                  <p:childTnLst>
                                    <p:set>
                                      <p:cBhvr>
                                        <p:cTn id="65" dur="1" fill="hold">
                                          <p:stCondLst>
                                            <p:cond delay="0"/>
                                          </p:stCondLst>
                                        </p:cTn>
                                        <p:tgtEl>
                                          <p:spTgt spid="10257"/>
                                        </p:tgtEl>
                                        <p:attrNameLst>
                                          <p:attrName>style.visibility</p:attrName>
                                        </p:attrNameLst>
                                      </p:cBhvr>
                                      <p:to>
                                        <p:strVal val="visible"/>
                                      </p:to>
                                    </p:set>
                                    <p:animEffect transition="in" filter="blinds(horizontal)">
                                      <p:cBhvr>
                                        <p:cTn id="66" dur="500"/>
                                        <p:tgtEl>
                                          <p:spTgt spid="10257"/>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10258"/>
                                        </p:tgtEl>
                                        <p:attrNameLst>
                                          <p:attrName>style.visibility</p:attrName>
                                        </p:attrNameLst>
                                      </p:cBhvr>
                                      <p:to>
                                        <p:strVal val="visible"/>
                                      </p:to>
                                    </p:set>
                                    <p:animEffect transition="in" filter="blinds(horizontal)">
                                      <p:cBhvr>
                                        <p:cTn id="69" dur="500"/>
                                        <p:tgtEl>
                                          <p:spTgt spid="10258"/>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linds(horizontal)">
                                      <p:cBhvr>
                                        <p:cTn id="72" dur="500"/>
                                        <p:tgtEl>
                                          <p:spTgt spid="19"/>
                                        </p:tgtEl>
                                      </p:cBhvr>
                                    </p:animEffect>
                                  </p:childTnLst>
                                </p:cTn>
                              </p:par>
                              <p:par>
                                <p:cTn id="73" presetID="3" presetClass="entr" presetSubtype="10" fill="hold" nodeType="with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blinds(horizontal)">
                                      <p:cBhvr>
                                        <p:cTn id="75" dur="500"/>
                                        <p:tgtEl>
                                          <p:spTgt spid="12"/>
                                        </p:tgtEl>
                                      </p:cBhvr>
                                    </p:animEffect>
                                  </p:childTnLst>
                                </p:cTn>
                              </p:par>
                              <p:par>
                                <p:cTn id="76" presetID="3" presetClass="entr" presetSubtype="10" fill="hold" nodeType="withEffect">
                                  <p:stCondLst>
                                    <p:cond delay="0"/>
                                  </p:stCondLst>
                                  <p:childTnLst>
                                    <p:set>
                                      <p:cBhvr>
                                        <p:cTn id="77" dur="1" fill="hold">
                                          <p:stCondLst>
                                            <p:cond delay="0"/>
                                          </p:stCondLst>
                                        </p:cTn>
                                        <p:tgtEl>
                                          <p:spTgt spid="10261"/>
                                        </p:tgtEl>
                                        <p:attrNameLst>
                                          <p:attrName>style.visibility</p:attrName>
                                        </p:attrNameLst>
                                      </p:cBhvr>
                                      <p:to>
                                        <p:strVal val="visible"/>
                                      </p:to>
                                    </p:set>
                                    <p:animEffect transition="in" filter="blinds(horizontal)">
                                      <p:cBhvr>
                                        <p:cTn id="78" dur="500"/>
                                        <p:tgtEl>
                                          <p:spTgt spid="10261"/>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10262"/>
                                        </p:tgtEl>
                                        <p:attrNameLst>
                                          <p:attrName>style.visibility</p:attrName>
                                        </p:attrNameLst>
                                      </p:cBhvr>
                                      <p:to>
                                        <p:strVal val="visible"/>
                                      </p:to>
                                    </p:set>
                                    <p:animEffect transition="in" filter="blinds(horizontal)">
                                      <p:cBhvr>
                                        <p:cTn id="81" dur="500"/>
                                        <p:tgtEl>
                                          <p:spTgt spid="1026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blinds(horizontal)">
                                      <p:cBhvr>
                                        <p:cTn id="86" dur="500"/>
                                        <p:tgtEl>
                                          <p:spTgt spid="23"/>
                                        </p:tgtEl>
                                      </p:cBhvr>
                                    </p:animEffect>
                                  </p:childTnLst>
                                </p:cTn>
                              </p:par>
                              <p:par>
                                <p:cTn id="87" presetID="3" presetClass="entr" presetSubtype="10" fill="hold" nodeType="with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blinds(horizontal)">
                                      <p:cBhvr>
                                        <p:cTn id="89" dur="500"/>
                                        <p:tgtEl>
                                          <p:spTgt spid="13"/>
                                        </p:tgtEl>
                                      </p:cBhvr>
                                    </p:animEffect>
                                  </p:childTnLst>
                                </p:cTn>
                              </p:par>
                              <p:par>
                                <p:cTn id="90" presetID="3" presetClass="entr" presetSubtype="10" fill="hold" nodeType="withEffect">
                                  <p:stCondLst>
                                    <p:cond delay="0"/>
                                  </p:stCondLst>
                                  <p:childTnLst>
                                    <p:set>
                                      <p:cBhvr>
                                        <p:cTn id="91" dur="1" fill="hold">
                                          <p:stCondLst>
                                            <p:cond delay="0"/>
                                          </p:stCondLst>
                                        </p:cTn>
                                        <p:tgtEl>
                                          <p:spTgt spid="10265"/>
                                        </p:tgtEl>
                                        <p:attrNameLst>
                                          <p:attrName>style.visibility</p:attrName>
                                        </p:attrNameLst>
                                      </p:cBhvr>
                                      <p:to>
                                        <p:strVal val="visible"/>
                                      </p:to>
                                    </p:set>
                                    <p:animEffect transition="in" filter="blinds(horizontal)">
                                      <p:cBhvr>
                                        <p:cTn id="92" dur="500"/>
                                        <p:tgtEl>
                                          <p:spTgt spid="10265"/>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10266"/>
                                        </p:tgtEl>
                                        <p:attrNameLst>
                                          <p:attrName>style.visibility</p:attrName>
                                        </p:attrNameLst>
                                      </p:cBhvr>
                                      <p:to>
                                        <p:strVal val="visible"/>
                                      </p:to>
                                    </p:set>
                                    <p:animEffect transition="in" filter="blinds(horizontal)">
                                      <p:cBhvr>
                                        <p:cTn id="95" dur="500"/>
                                        <p:tgtEl>
                                          <p:spTgt spid="10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6" grpId="0"/>
      <p:bldP spid="7" grpId="0" animBg="1"/>
      <p:bldP spid="8" grpId="0" animBg="1"/>
      <p:bldP spid="10" grpId="0" animBg="1"/>
      <p:bldP spid="10251" grpId="0"/>
      <p:bldP spid="15" grpId="0" animBg="1"/>
      <p:bldP spid="10258" grpId="0"/>
      <p:bldP spid="19" grpId="0" animBg="1"/>
      <p:bldP spid="10262" grpId="0"/>
      <p:bldP spid="23" grpId="0" animBg="1"/>
      <p:bldP spid="10266" grpId="0"/>
      <p:bldP spid="1026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4292103-95F2-4833-97E4-51BD5AF253A7}"/>
              </a:ext>
            </a:extLst>
          </p:cNvPr>
          <p:cNvGraphicFramePr>
            <a:graphicFrameLocks noGrp="1"/>
          </p:cNvGraphicFramePr>
          <p:nvPr/>
        </p:nvGraphicFramePr>
        <p:xfrm>
          <a:off x="838200" y="685800"/>
          <a:ext cx="7086600" cy="5305425"/>
        </p:xfrm>
        <a:graphic>
          <a:graphicData uri="http://schemas.openxmlformats.org/drawingml/2006/table">
            <a:tbl>
              <a:tblPr/>
              <a:tblGrid>
                <a:gridCol w="7086600">
                  <a:extLst>
                    <a:ext uri="{9D8B030D-6E8A-4147-A177-3AD203B41FA5}">
                      <a16:colId xmlns:a16="http://schemas.microsoft.com/office/drawing/2014/main" val="1790958956"/>
                    </a:ext>
                  </a:extLst>
                </a:gridCol>
              </a:tblGrid>
              <a:tr h="5305425">
                <a:tc>
                  <a: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1" i="0" u="none" strike="noStrike" cap="none" normalizeH="0" baseline="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Calculation &amp; Interpretation</a:t>
                      </a: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Δ A  =  </a:t>
                      </a:r>
                      <a:r>
                        <a:rPr kumimoji="0" lang="en-US" altLang="en-US" sz="2800" b="1" i="0" u="sng"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 (3 Minutes) – A (1 Minute) </a:t>
                      </a:r>
                      <a:endParaRPr kumimoji="0" lang="en-US"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3</a:t>
                      </a:r>
                      <a:endParaRPr kumimoji="0" lang="en-US"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Serum Amylase (U/L) =   4712   ×  Δ A</a:t>
                      </a:r>
                      <a:endParaRPr kumimoji="0" lang="en-US"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Results:   ……………………. U/L</a:t>
                      </a:r>
                      <a:endParaRPr kumimoji="0" lang="en-US"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2800" b="1" i="0" u="sng"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Normal reference values:</a:t>
                      </a:r>
                      <a:r>
                        <a:rPr kumimoji="0" lang="en-US" altLang="en-US" sz="2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Serum</a:t>
                      </a:r>
                      <a:r>
                        <a:rPr kumimoji="0" lang="en-US"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up to 125 U/L (at room temperature)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altLang="en-US" sz="28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Normal </a:t>
                      </a:r>
                      <a:r>
                        <a:rPr kumimoji="0" lang="en-US" altLang="en-US" sz="2800" b="1"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range</a:t>
                      </a:r>
                      <a:r>
                        <a:rPr kumimoji="0" lang="en-US" altLang="en-US" sz="28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 25-125 U/L</a:t>
                      </a:r>
                    </a:p>
                  </a:txBody>
                  <a:tcPr marL="65399" marR="653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8335323"/>
                  </a:ext>
                </a:extLst>
              </a:tr>
            </a:tbl>
          </a:graphicData>
        </a:graphic>
      </p:graphicFrame>
      <p:sp>
        <p:nvSpPr>
          <p:cNvPr id="24584" name="Rectangle 1">
            <a:extLst>
              <a:ext uri="{FF2B5EF4-FFF2-40B4-BE49-F238E27FC236}">
                <a16:creationId xmlns:a16="http://schemas.microsoft.com/office/drawing/2014/main" id="{6DA8C465-2F79-4F35-BBC6-2061A03927E4}"/>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dmj-dancing.co.uk/Good%20luck%20smiley.gif">
            <a:extLst>
              <a:ext uri="{FF2B5EF4-FFF2-40B4-BE49-F238E27FC236}">
                <a16:creationId xmlns:a16="http://schemas.microsoft.com/office/drawing/2014/main" id="{8DEEBE46-C5EC-4605-9141-8D274C81E4B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816100" y="990600"/>
            <a:ext cx="52705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0FB6CE6C-A041-4C3C-B168-CC76DA82AA9F}"/>
              </a:ext>
            </a:extLst>
          </p:cNvPr>
          <p:cNvSpPr>
            <a:spLocks noChangeArrowheads="1"/>
          </p:cNvSpPr>
          <p:nvPr/>
        </p:nvSpPr>
        <p:spPr bwMode="auto">
          <a:xfrm>
            <a:off x="0" y="-261938"/>
            <a:ext cx="9144000" cy="6032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b="1">
                <a:latin typeface="Times New Roman" panose="02020603050405020304" pitchFamily="18" charset="0"/>
                <a:ea typeface="Calibri" panose="020F0502020204030204" pitchFamily="34" charset="0"/>
                <a:cs typeface="Times New Roman" panose="02020603050405020304" pitchFamily="18" charset="0"/>
              </a:rPr>
              <a:t>  </a:t>
            </a:r>
          </a:p>
          <a:p>
            <a:pPr>
              <a:spcBef>
                <a:spcPct val="0"/>
              </a:spcBef>
              <a:buFontTx/>
              <a:buNone/>
            </a:pPr>
            <a:r>
              <a:rPr lang="en-US" altLang="en-US"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 2   </a:t>
            </a:r>
            <a:r>
              <a:rPr lang="en-US" altLang="en-US" b="1">
                <a:latin typeface="Times New Roman" panose="02020603050405020304" pitchFamily="18" charset="0"/>
                <a:ea typeface="Calibri" panose="020F0502020204030204" pitchFamily="34" charset="0"/>
                <a:cs typeface="Times New Roman" panose="02020603050405020304" pitchFamily="18" charset="0"/>
              </a:rPr>
              <a:t>What is the physiological action of amylase?</a:t>
            </a:r>
            <a:endParaRPr lang="en-US" altLang="en-US">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endParaRPr lang="en-US" altLang="en-US" sz="2800" b="1">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endParaRPr lang="en-US" altLang="en-US" sz="2800" b="1">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r>
              <a:rPr lang="en-US" altLang="en-US" sz="2800" b="1">
                <a:latin typeface="Times New Roman" panose="02020603050405020304" pitchFamily="18" charset="0"/>
                <a:ea typeface="Calibri" panose="020F0502020204030204" pitchFamily="34" charset="0"/>
                <a:cs typeface="Times New Roman" panose="02020603050405020304" pitchFamily="18" charset="0"/>
              </a:rPr>
              <a:t> </a:t>
            </a:r>
          </a:p>
          <a:p>
            <a:pPr>
              <a:spcBef>
                <a:spcPct val="0"/>
              </a:spcBef>
              <a:buFontTx/>
              <a:buNone/>
            </a:pPr>
            <a:endParaRPr lang="en-US" altLang="en-US" sz="2800" b="1">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Bef>
                <a:spcPct val="0"/>
              </a:spcBef>
              <a:buFontTx/>
              <a:buNone/>
            </a:pPr>
            <a:r>
              <a:rPr lang="en-US" altLang="en-US" sz="2800" b="1">
                <a:latin typeface="Times New Roman" panose="02020603050405020304" pitchFamily="18" charset="0"/>
                <a:ea typeface="Calibri" panose="020F0502020204030204" pitchFamily="34" charset="0"/>
                <a:cs typeface="Times New Roman" panose="02020603050405020304" pitchFamily="18" charset="0"/>
              </a:rPr>
              <a:t>	</a:t>
            </a:r>
          </a:p>
          <a:p>
            <a:pPr>
              <a:lnSpc>
                <a:spcPct val="150000"/>
              </a:lnSpc>
              <a:spcBef>
                <a:spcPct val="0"/>
              </a:spcBef>
              <a:buFontTx/>
              <a:buNone/>
            </a:pPr>
            <a:r>
              <a:rPr lang="en-US" altLang="en-US" sz="2800" b="1">
                <a:latin typeface="Times New Roman" panose="02020603050405020304" pitchFamily="18" charset="0"/>
                <a:ea typeface="Calibri" panose="020F0502020204030204" pitchFamily="34" charset="0"/>
                <a:cs typeface="Times New Roman" panose="02020603050405020304" pitchFamily="18" charset="0"/>
              </a:rPr>
              <a:t>	</a:t>
            </a:r>
            <a:r>
              <a:rPr lang="en-US" alt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Answer</a:t>
            </a:r>
            <a:r>
              <a:rPr lang="en-US" altLang="en-US" sz="2800" b="1">
                <a:latin typeface="Times New Roman" panose="02020603050405020304" pitchFamily="18" charset="0"/>
                <a:ea typeface="Calibri" panose="020F0502020204030204" pitchFamily="34" charset="0"/>
                <a:cs typeface="Times New Roman" panose="02020603050405020304" pitchFamily="18" charset="0"/>
              </a:rPr>
              <a:t>: Amylase </a:t>
            </a:r>
            <a:r>
              <a:rPr lang="en-US" altLang="en-US" sz="2800">
                <a:latin typeface="Times New Roman" panose="02020603050405020304" pitchFamily="18" charset="0"/>
                <a:ea typeface="Calibri" panose="020F0502020204030204" pitchFamily="34" charset="0"/>
                <a:cs typeface="Times New Roman" panose="02020603050405020304" pitchFamily="18" charset="0"/>
              </a:rPr>
              <a:t>hydrolyzes (breakdown)  the dietary </a:t>
            </a:r>
          </a:p>
          <a:p>
            <a:pPr>
              <a:lnSpc>
                <a:spcPct val="150000"/>
              </a:lnSpc>
              <a:spcBef>
                <a:spcPct val="0"/>
              </a:spcBef>
              <a:buFontTx/>
              <a:buNone/>
            </a:pPr>
            <a:r>
              <a:rPr lang="en-US" altLang="en-US" sz="2800">
                <a:latin typeface="Times New Roman" panose="02020603050405020304" pitchFamily="18" charset="0"/>
                <a:ea typeface="Calibri" panose="020F0502020204030204" pitchFamily="34" charset="0"/>
                <a:cs typeface="Times New Roman" panose="02020603050405020304" pitchFamily="18" charset="0"/>
              </a:rPr>
              <a:t>	starch and glycogen into:</a:t>
            </a:r>
          </a:p>
          <a:p>
            <a:pPr>
              <a:lnSpc>
                <a:spcPct val="150000"/>
              </a:lnSpc>
              <a:spcBef>
                <a:spcPct val="0"/>
              </a:spcBef>
              <a:buFontTx/>
              <a:buNone/>
            </a:pPr>
            <a:r>
              <a:rPr lang="en-US" altLang="en-US" sz="2800">
                <a:latin typeface="Times New Roman" panose="02020603050405020304" pitchFamily="18" charset="0"/>
                <a:ea typeface="Calibri" panose="020F0502020204030204" pitchFamily="34" charset="0"/>
                <a:cs typeface="Times New Roman" panose="02020603050405020304" pitchFamily="18" charset="0"/>
              </a:rPr>
              <a:t>	- Short, branched oligosaccharides (e.g. maltotriose)</a:t>
            </a:r>
          </a:p>
          <a:p>
            <a:pPr>
              <a:lnSpc>
                <a:spcPct val="150000"/>
              </a:lnSpc>
              <a:spcBef>
                <a:spcPct val="0"/>
              </a:spcBef>
              <a:buFontTx/>
              <a:buNone/>
            </a:pPr>
            <a:r>
              <a:rPr lang="en-US" altLang="en-US" sz="2800">
                <a:latin typeface="Times New Roman" panose="02020603050405020304" pitchFamily="18" charset="0"/>
                <a:ea typeface="Calibri" panose="020F0502020204030204" pitchFamily="34" charset="0"/>
                <a:cs typeface="Times New Roman" panose="02020603050405020304" pitchFamily="18" charset="0"/>
              </a:rPr>
              <a:t>	- Disaccharides (maltose and iso-maltose).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6" end="6"/>
                                            </p:txEl>
                                          </p:spTgt>
                                        </p:tgtEl>
                                        <p:attrNameLst>
                                          <p:attrName>style.visibility</p:attrName>
                                        </p:attrNameLst>
                                      </p:cBhvr>
                                      <p:to>
                                        <p:strVal val="visible"/>
                                      </p:to>
                                    </p:set>
                                    <p:anim calcmode="lin" valueType="num">
                                      <p:cBhvr additive="base">
                                        <p:cTn id="7" dur="500" fill="hold"/>
                                        <p:tgtEl>
                                          <p:spTgt spid="4098">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7" end="7"/>
                                            </p:txEl>
                                          </p:spTgt>
                                        </p:tgtEl>
                                        <p:attrNameLst>
                                          <p:attrName>style.visibility</p:attrName>
                                        </p:attrNameLst>
                                      </p:cBhvr>
                                      <p:to>
                                        <p:strVal val="visible"/>
                                      </p:to>
                                    </p:set>
                                    <p:anim calcmode="lin" valueType="num">
                                      <p:cBhvr additive="base">
                                        <p:cTn id="13" dur="500" fill="hold"/>
                                        <p:tgtEl>
                                          <p:spTgt spid="4098">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7" end="7"/>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098">
                                            <p:txEl>
                                              <p:pRg st="8" end="8"/>
                                            </p:txEl>
                                          </p:spTgt>
                                        </p:tgtEl>
                                        <p:attrNameLst>
                                          <p:attrName>style.visibility</p:attrName>
                                        </p:attrNameLst>
                                      </p:cBhvr>
                                      <p:to>
                                        <p:strVal val="visible"/>
                                      </p:to>
                                    </p:set>
                                    <p:anim calcmode="lin" valueType="num">
                                      <p:cBhvr additive="base">
                                        <p:cTn id="17" dur="500" fill="hold"/>
                                        <p:tgtEl>
                                          <p:spTgt spid="4098">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8">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098">
                                            <p:txEl>
                                              <p:pRg st="9" end="9"/>
                                            </p:txEl>
                                          </p:spTgt>
                                        </p:tgtEl>
                                        <p:attrNameLst>
                                          <p:attrName>style.visibility</p:attrName>
                                        </p:attrNameLst>
                                      </p:cBhvr>
                                      <p:to>
                                        <p:strVal val="visible"/>
                                      </p:to>
                                    </p:set>
                                    <p:anim calcmode="lin" valueType="num">
                                      <p:cBhvr additive="base">
                                        <p:cTn id="21" dur="500" fill="hold"/>
                                        <p:tgtEl>
                                          <p:spTgt spid="4098">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8">
                                            <p:txEl>
                                              <p:pRg st="9" end="9"/>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098">
                                            <p:txEl>
                                              <p:pRg st="10" end="10"/>
                                            </p:txEl>
                                          </p:spTgt>
                                        </p:tgtEl>
                                        <p:attrNameLst>
                                          <p:attrName>style.visibility</p:attrName>
                                        </p:attrNameLst>
                                      </p:cBhvr>
                                      <p:to>
                                        <p:strVal val="visible"/>
                                      </p:to>
                                    </p:set>
                                    <p:anim calcmode="lin" valueType="num">
                                      <p:cBhvr additive="base">
                                        <p:cTn id="25" dur="500" fill="hold"/>
                                        <p:tgtEl>
                                          <p:spTgt spid="4098">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a:extLst>
              <a:ext uri="{FF2B5EF4-FFF2-40B4-BE49-F238E27FC236}">
                <a16:creationId xmlns:a16="http://schemas.microsoft.com/office/drawing/2014/main" id="{BCB585CA-4B36-4BC9-9FB6-B2FF71544143}"/>
              </a:ext>
            </a:extLst>
          </p:cNvPr>
          <p:cNvSpPr>
            <a:spLocks noChangeArrowheads="1"/>
          </p:cNvSpPr>
          <p:nvPr/>
        </p:nvSpPr>
        <p:spPr bwMode="auto">
          <a:xfrm>
            <a:off x="0" y="1371600"/>
            <a:ext cx="9178925"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 3 </a:t>
            </a:r>
            <a:r>
              <a:rPr lang="en-US" altLang="en-US" sz="3600" b="1">
                <a:latin typeface="Times New Roman" panose="02020603050405020304" pitchFamily="18" charset="0"/>
                <a:ea typeface="Calibri" panose="020F0502020204030204" pitchFamily="34" charset="0"/>
                <a:cs typeface="Times New Roman" panose="02020603050405020304" pitchFamily="18" charset="0"/>
              </a:rPr>
              <a:t>Would you expect a high level of amylase</a:t>
            </a:r>
          </a:p>
          <a:p>
            <a:pPr>
              <a:spcBef>
                <a:spcPct val="0"/>
              </a:spcBef>
              <a:buFontTx/>
              <a:buNone/>
            </a:pPr>
            <a:r>
              <a:rPr lang="en-US" altLang="en-US" sz="3600" b="1">
                <a:latin typeface="Times New Roman" panose="02020603050405020304" pitchFamily="18" charset="0"/>
                <a:ea typeface="Calibri" panose="020F0502020204030204" pitchFamily="34" charset="0"/>
                <a:cs typeface="Times New Roman" panose="02020603050405020304" pitchFamily="18" charset="0"/>
              </a:rPr>
              <a:t> 	in blood under a normal condition?</a:t>
            </a:r>
          </a:p>
          <a:p>
            <a:pPr>
              <a:spcBef>
                <a:spcPct val="0"/>
              </a:spcBef>
              <a:buFontTx/>
              <a:buNone/>
            </a:pPr>
            <a:endParaRPr lang="en-US" altLang="en-US" sz="3600" b="1">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endParaRPr lang="en-US" altLang="en-US" sz="3600" b="1">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endParaRPr lang="en-US" altLang="en-US" sz="3600" b="1">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r>
              <a:rPr lang="en-US" altLang="en-US" sz="3600" b="1">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Answer</a:t>
            </a:r>
            <a:r>
              <a:rPr lang="en-US" altLang="en-US" sz="3600" b="1">
                <a:latin typeface="Times New Roman" panose="02020603050405020304" pitchFamily="18" charset="0"/>
                <a:ea typeface="Calibri" panose="020F0502020204030204" pitchFamily="34" charset="0"/>
                <a:cs typeface="Times New Roman" panose="02020603050405020304" pitchFamily="18" charset="0"/>
              </a:rPr>
              <a:t>:  No</a:t>
            </a:r>
            <a:endParaRPr lang="en-US" altLang="en-US" sz="3600">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endParaRPr lang="en-US" altLang="en-US" sz="1800">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2">
                                            <p:txEl>
                                              <p:pRg st="5" end="5"/>
                                            </p:txEl>
                                          </p:spTgt>
                                        </p:tgtEl>
                                        <p:attrNameLst>
                                          <p:attrName>style.visibility</p:attrName>
                                        </p:attrNameLst>
                                      </p:cBhvr>
                                      <p:to>
                                        <p:strVal val="visible"/>
                                      </p:to>
                                    </p:set>
                                    <p:anim calcmode="lin" valueType="num">
                                      <p:cBhvr additive="base">
                                        <p:cTn id="7" dur="500" fill="hold"/>
                                        <p:tgtEl>
                                          <p:spTgt spid="512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95500495-9374-4FC0-98E5-205C6788FDF3}"/>
              </a:ext>
            </a:extLst>
          </p:cNvPr>
          <p:cNvSpPr>
            <a:spLocks noChangeArrowheads="1"/>
          </p:cNvSpPr>
          <p:nvPr/>
        </p:nvSpPr>
        <p:spPr bwMode="auto">
          <a:xfrm>
            <a:off x="0" y="838200"/>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254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 4 –a: </a:t>
            </a:r>
            <a:r>
              <a:rPr lang="en-US" altLang="en-US" sz="3600" b="1">
                <a:latin typeface="Times New Roman" panose="02020603050405020304" pitchFamily="18" charset="0"/>
                <a:ea typeface="Calibri" panose="020F0502020204030204" pitchFamily="34" charset="0"/>
                <a:cs typeface="Times New Roman" panose="02020603050405020304" pitchFamily="18" charset="0"/>
              </a:rPr>
              <a:t>What are the uses of amylase 	measurement in clinical practice?</a:t>
            </a:r>
          </a:p>
          <a:p>
            <a:pPr>
              <a:spcBef>
                <a:spcPct val="0"/>
              </a:spcBef>
              <a:buFontTx/>
              <a:buNone/>
            </a:pPr>
            <a:r>
              <a:rPr lang="en-US" altLang="en-US" sz="3600" b="1">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Answer</a:t>
            </a:r>
            <a:r>
              <a:rPr lang="en-US" altLang="en-US" sz="3600" b="1">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a:latin typeface="Times New Roman" panose="02020603050405020304" pitchFamily="18" charset="0"/>
                <a:ea typeface="Calibri" panose="020F0502020204030204" pitchFamily="34" charset="0"/>
                <a:cs typeface="Times New Roman" panose="02020603050405020304" pitchFamily="18" charset="0"/>
              </a:rPr>
              <a:t>Acute Pancreatitis</a:t>
            </a:r>
          </a:p>
          <a:p>
            <a:pPr>
              <a:spcBef>
                <a:spcPct val="0"/>
              </a:spcBef>
              <a:buFontTx/>
              <a:buNone/>
            </a:pPr>
            <a:endParaRPr lang="en-US" altLang="en-US" sz="3600" b="1">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r>
              <a:rPr lang="en-US" altLang="en-US" sz="3600" b="1">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 4 –b: </a:t>
            </a:r>
            <a:r>
              <a:rPr lang="en-US" altLang="en-US" sz="3600" b="1">
                <a:latin typeface="Times New Roman" panose="02020603050405020304" pitchFamily="18" charset="0"/>
                <a:ea typeface="Calibri" panose="020F0502020204030204" pitchFamily="34" charset="0"/>
                <a:cs typeface="Times New Roman" panose="02020603050405020304" pitchFamily="18" charset="0"/>
              </a:rPr>
              <a:t>What other diagnostic marker that can be measured in this clinical condition?</a:t>
            </a:r>
          </a:p>
          <a:p>
            <a:pPr>
              <a:spcBef>
                <a:spcPct val="0"/>
              </a:spcBef>
              <a:buFontTx/>
              <a:buNone/>
            </a:pPr>
            <a:r>
              <a:rPr lang="en-US" altLang="en-US" sz="3600" b="1">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Answer</a:t>
            </a:r>
            <a:r>
              <a:rPr lang="en-US" altLang="en-US" sz="3600" b="1">
                <a:latin typeface="Times New Roman" panose="02020603050405020304" pitchFamily="18" charset="0"/>
                <a:ea typeface="Calibri" panose="020F0502020204030204" pitchFamily="34" charset="0"/>
                <a:cs typeface="Times New Roman" panose="02020603050405020304" pitchFamily="18" charset="0"/>
              </a:rPr>
              <a:t>: </a:t>
            </a:r>
            <a:r>
              <a:rPr lang="en-US" altLang="en-US" sz="3600">
                <a:latin typeface="Times New Roman" panose="02020603050405020304" pitchFamily="18" charset="0"/>
                <a:ea typeface="Calibri" panose="020F0502020204030204" pitchFamily="34" charset="0"/>
                <a:cs typeface="Times New Roman" panose="02020603050405020304" pitchFamily="18" charset="0"/>
              </a:rPr>
              <a:t>Serum lipase</a:t>
            </a:r>
            <a:endParaRPr lang="en-US" altLang="en-US" sz="1800">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 calcmode="lin" valueType="num">
                                      <p:cBhvr additive="base">
                                        <p:cTn id="19"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a:extLst>
              <a:ext uri="{FF2B5EF4-FFF2-40B4-BE49-F238E27FC236}">
                <a16:creationId xmlns:a16="http://schemas.microsoft.com/office/drawing/2014/main" id="{84BC857F-D3FD-4BFE-811F-52FD41F10FA1}"/>
              </a:ext>
            </a:extLst>
          </p:cNvPr>
          <p:cNvSpPr>
            <a:spLocks noGrp="1"/>
          </p:cNvSpPr>
          <p:nvPr>
            <p:ph type="title"/>
          </p:nvPr>
        </p:nvSpPr>
        <p:spPr/>
        <p:txBody>
          <a:bodyPr/>
          <a:lstStyle/>
          <a:p>
            <a:r>
              <a:rPr lang="en-US" altLang="en-US" sz="4000" b="1">
                <a:ea typeface="Calibri" panose="020F0502020204030204" pitchFamily="34" charset="0"/>
                <a:cs typeface="Arial" panose="020B0604020202020204" pitchFamily="34" charset="0"/>
              </a:rPr>
              <a:t>Serum amylase vs. lipase for acute pancreatitis</a:t>
            </a:r>
          </a:p>
        </p:txBody>
      </p:sp>
      <p:sp>
        <p:nvSpPr>
          <p:cNvPr id="9219" name="Content Placeholder 4">
            <a:extLst>
              <a:ext uri="{FF2B5EF4-FFF2-40B4-BE49-F238E27FC236}">
                <a16:creationId xmlns:a16="http://schemas.microsoft.com/office/drawing/2014/main" id="{078B93F7-B299-4F91-B245-A16DEC93E690}"/>
              </a:ext>
            </a:extLst>
          </p:cNvPr>
          <p:cNvSpPr>
            <a:spLocks noGrp="1"/>
          </p:cNvSpPr>
          <p:nvPr>
            <p:ph idx="1"/>
          </p:nvPr>
        </p:nvSpPr>
        <p:spPr>
          <a:xfrm>
            <a:off x="228600" y="3962400"/>
            <a:ext cx="8610600" cy="2667000"/>
          </a:xfrm>
        </p:spPr>
        <p:txBody>
          <a:bodyPr/>
          <a:lstStyle/>
          <a:p>
            <a:pPr marL="0" indent="0">
              <a:lnSpc>
                <a:spcPct val="150000"/>
              </a:lnSpc>
              <a:spcBef>
                <a:spcPts val="600"/>
              </a:spcBef>
              <a:spcAft>
                <a:spcPts val="600"/>
              </a:spcAft>
            </a:pPr>
            <a:r>
              <a:rPr lang="en-US" altLang="en-US" sz="2000">
                <a:ea typeface="Calibri" panose="020F0502020204030204" pitchFamily="34" charset="0"/>
                <a:cs typeface="Arial" panose="020B0604020202020204" pitchFamily="34" charset="0"/>
              </a:rPr>
              <a:t> Values more than three times the normal range along with the clinical picture is considered positive for acute pancreatitis.</a:t>
            </a:r>
          </a:p>
          <a:p>
            <a:pPr marL="0" indent="0">
              <a:lnSpc>
                <a:spcPct val="150000"/>
              </a:lnSpc>
              <a:spcBef>
                <a:spcPts val="600"/>
              </a:spcBef>
              <a:spcAft>
                <a:spcPts val="600"/>
              </a:spcAft>
            </a:pPr>
            <a:r>
              <a:rPr lang="en-US" altLang="en-US" sz="2000">
                <a:ea typeface="Calibri" panose="020F0502020204030204" pitchFamily="34" charset="0"/>
                <a:cs typeface="Arial" panose="020B0604020202020204" pitchFamily="34" charset="0"/>
              </a:rPr>
              <a:t>Even though the specificity and sensitivity of serum amylase are lower than those of serum lipase, serum amylase is widely used for diagnosing pancreatitis because it is relatively inexpensive.</a:t>
            </a:r>
          </a:p>
        </p:txBody>
      </p:sp>
      <p:graphicFrame>
        <p:nvGraphicFramePr>
          <p:cNvPr id="6" name="Table 5">
            <a:extLst>
              <a:ext uri="{FF2B5EF4-FFF2-40B4-BE49-F238E27FC236}">
                <a16:creationId xmlns:a16="http://schemas.microsoft.com/office/drawing/2014/main" id="{8241F605-E563-42AA-BA70-C476E555D0F4}"/>
              </a:ext>
            </a:extLst>
          </p:cNvPr>
          <p:cNvGraphicFramePr>
            <a:graphicFrameLocks noGrp="1"/>
          </p:cNvGraphicFramePr>
          <p:nvPr/>
        </p:nvGraphicFramePr>
        <p:xfrm>
          <a:off x="609600" y="1574800"/>
          <a:ext cx="7848600" cy="2311400"/>
        </p:xfrm>
        <a:graphic>
          <a:graphicData uri="http://schemas.openxmlformats.org/drawingml/2006/table">
            <a:tbl>
              <a:tblPr firstRow="1" bandRow="1">
                <a:tableStyleId>{5C22544A-7EE6-4342-B048-85BDC9FD1C3A}</a:tableStyleId>
              </a:tblPr>
              <a:tblGrid>
                <a:gridCol w="2862097">
                  <a:extLst>
                    <a:ext uri="{9D8B030D-6E8A-4147-A177-3AD203B41FA5}">
                      <a16:colId xmlns:a16="http://schemas.microsoft.com/office/drawing/2014/main" val="20000"/>
                    </a:ext>
                  </a:extLst>
                </a:gridCol>
                <a:gridCol w="2493252">
                  <a:extLst>
                    <a:ext uri="{9D8B030D-6E8A-4147-A177-3AD203B41FA5}">
                      <a16:colId xmlns:a16="http://schemas.microsoft.com/office/drawing/2014/main" val="20001"/>
                    </a:ext>
                  </a:extLst>
                </a:gridCol>
                <a:gridCol w="2493252">
                  <a:extLst>
                    <a:ext uri="{9D8B030D-6E8A-4147-A177-3AD203B41FA5}">
                      <a16:colId xmlns:a16="http://schemas.microsoft.com/office/drawing/2014/main" val="20002"/>
                    </a:ext>
                  </a:extLst>
                </a:gridCol>
              </a:tblGrid>
              <a:tr h="370840">
                <a:tc>
                  <a:txBody>
                    <a:bodyPr/>
                    <a:lstStyle/>
                    <a:p>
                      <a:pPr algn="l"/>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latin typeface="+mn-lt"/>
                          <a:ea typeface="Calibri"/>
                          <a:cs typeface="Arial"/>
                        </a:rPr>
                        <a:t>Serum amylase</a:t>
                      </a:r>
                      <a:endParaRPr lang="en-US" sz="2400" dirty="0">
                        <a:latin typeface="+mn-lt"/>
                        <a:ea typeface="Calibri"/>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latin typeface="+mn-lt"/>
                          <a:ea typeface="Calibri"/>
                          <a:cs typeface="Arial"/>
                        </a:rPr>
                        <a:t>Serum Lipase</a:t>
                      </a:r>
                      <a:endParaRPr lang="en-US" sz="2400" dirty="0">
                        <a:latin typeface="+mn-lt"/>
                        <a:ea typeface="Calibri"/>
                        <a:cs typeface="Arial"/>
                      </a:endParaRPr>
                    </a:p>
                  </a:txBody>
                  <a:tcPr/>
                </a:tc>
                <a:extLst>
                  <a:ext uri="{0D108BD9-81ED-4DB2-BD59-A6C34878D82A}">
                    <a16:rowId xmlns:a16="http://schemas.microsoft.com/office/drawing/2014/main" val="10000"/>
                  </a:ext>
                </a:extLst>
              </a:tr>
              <a:tr h="370840">
                <a:tc>
                  <a:txBody>
                    <a:bodyPr/>
                    <a:lstStyle/>
                    <a:p>
                      <a:pPr algn="l">
                        <a:lnSpc>
                          <a:spcPct val="115000"/>
                        </a:lnSpc>
                        <a:spcAft>
                          <a:spcPts val="0"/>
                        </a:spcAft>
                      </a:pPr>
                      <a:r>
                        <a:rPr lang="en-US" sz="1800" b="1" dirty="0">
                          <a:latin typeface="Calibri"/>
                          <a:ea typeface="Calibri"/>
                          <a:cs typeface="Arial"/>
                        </a:rPr>
                        <a:t>Levels start rising</a:t>
                      </a:r>
                      <a:endParaRPr lang="en-US" sz="1800" dirty="0">
                        <a:latin typeface="Calibri"/>
                        <a:ea typeface="Calibri"/>
                        <a:cs typeface="Arial"/>
                      </a:endParaRPr>
                    </a:p>
                  </a:txBody>
                  <a:tcPr marL="68580" marR="68580" marT="0" marB="0"/>
                </a:tc>
                <a:tc>
                  <a:txBody>
                    <a:bodyPr/>
                    <a:lstStyle/>
                    <a:p>
                      <a:pPr algn="l">
                        <a:lnSpc>
                          <a:spcPct val="115000"/>
                        </a:lnSpc>
                        <a:spcAft>
                          <a:spcPts val="0"/>
                        </a:spcAft>
                      </a:pPr>
                      <a:r>
                        <a:rPr lang="en-US" sz="1800" dirty="0">
                          <a:latin typeface="Calibri"/>
                          <a:ea typeface="Calibri"/>
                          <a:cs typeface="Arial"/>
                        </a:rPr>
                        <a:t>2-12 hrs</a:t>
                      </a:r>
                      <a:endParaRPr lang="en-US" sz="1400" dirty="0">
                        <a:latin typeface="Calibri"/>
                        <a:ea typeface="Calibri"/>
                        <a:cs typeface="Arial"/>
                      </a:endParaRPr>
                    </a:p>
                  </a:txBody>
                  <a:tcPr marL="68580" marR="68580" marT="0" marB="0"/>
                </a:tc>
                <a:tc>
                  <a:txBody>
                    <a:bodyPr/>
                    <a:lstStyle/>
                    <a:p>
                      <a:pPr algn="l">
                        <a:lnSpc>
                          <a:spcPct val="115000"/>
                        </a:lnSpc>
                        <a:spcAft>
                          <a:spcPts val="0"/>
                        </a:spcAft>
                      </a:pPr>
                      <a:r>
                        <a:rPr lang="en-US" sz="1800" dirty="0">
                          <a:latin typeface="Calibri"/>
                          <a:ea typeface="Calibri"/>
                          <a:cs typeface="Arial"/>
                        </a:rPr>
                        <a:t>4-8 hrs</a:t>
                      </a:r>
                      <a:endParaRPr lang="en-US" sz="1400" dirty="0">
                        <a:latin typeface="Calibri"/>
                        <a:ea typeface="Calibri"/>
                        <a:cs typeface="Arial"/>
                      </a:endParaRPr>
                    </a:p>
                  </a:txBody>
                  <a:tcPr marL="68580" marR="68580" marT="0" marB="0"/>
                </a:tc>
                <a:extLst>
                  <a:ext uri="{0D108BD9-81ED-4DB2-BD59-A6C34878D82A}">
                    <a16:rowId xmlns:a16="http://schemas.microsoft.com/office/drawing/2014/main" val="10001"/>
                  </a:ext>
                </a:extLst>
              </a:tr>
              <a:tr h="370840">
                <a:tc>
                  <a:txBody>
                    <a:bodyPr/>
                    <a:lstStyle/>
                    <a:p>
                      <a:pPr algn="l">
                        <a:lnSpc>
                          <a:spcPct val="115000"/>
                        </a:lnSpc>
                        <a:spcAft>
                          <a:spcPts val="0"/>
                        </a:spcAft>
                      </a:pPr>
                      <a:r>
                        <a:rPr lang="en-US" sz="1800" b="1" dirty="0">
                          <a:latin typeface="Calibri"/>
                          <a:ea typeface="Calibri"/>
                          <a:cs typeface="Arial"/>
                        </a:rPr>
                        <a:t>Levels peak</a:t>
                      </a:r>
                      <a:endParaRPr lang="en-US" sz="1800" dirty="0">
                        <a:latin typeface="Calibri"/>
                        <a:ea typeface="Calibri"/>
                        <a:cs typeface="Arial"/>
                      </a:endParaRPr>
                    </a:p>
                  </a:txBody>
                  <a:tcPr marL="68580" marR="68580" marT="0" marB="0"/>
                </a:tc>
                <a:tc>
                  <a:txBody>
                    <a:bodyPr/>
                    <a:lstStyle/>
                    <a:p>
                      <a:pPr algn="l">
                        <a:lnSpc>
                          <a:spcPct val="115000"/>
                        </a:lnSpc>
                        <a:spcAft>
                          <a:spcPts val="0"/>
                        </a:spcAft>
                      </a:pPr>
                      <a:r>
                        <a:rPr lang="en-US" sz="1800" dirty="0">
                          <a:latin typeface="Calibri"/>
                          <a:ea typeface="Calibri"/>
                          <a:cs typeface="Arial"/>
                        </a:rPr>
                        <a:t>12-72 hrs</a:t>
                      </a:r>
                      <a:endParaRPr lang="en-US" sz="1400" dirty="0">
                        <a:latin typeface="Calibri"/>
                        <a:ea typeface="Calibri"/>
                        <a:cs typeface="Arial"/>
                      </a:endParaRPr>
                    </a:p>
                  </a:txBody>
                  <a:tcPr marL="68580" marR="68580" marT="0" marB="0"/>
                </a:tc>
                <a:tc>
                  <a:txBody>
                    <a:bodyPr/>
                    <a:lstStyle/>
                    <a:p>
                      <a:pPr algn="l">
                        <a:lnSpc>
                          <a:spcPct val="115000"/>
                        </a:lnSpc>
                        <a:spcAft>
                          <a:spcPts val="0"/>
                        </a:spcAft>
                      </a:pPr>
                      <a:r>
                        <a:rPr lang="en-US" sz="1800" dirty="0">
                          <a:latin typeface="Calibri"/>
                          <a:ea typeface="Calibri"/>
                          <a:cs typeface="Arial"/>
                        </a:rPr>
                        <a:t>24 hrs</a:t>
                      </a:r>
                      <a:endParaRPr lang="en-US" sz="1400" dirty="0">
                        <a:latin typeface="Calibri"/>
                        <a:ea typeface="Calibri"/>
                        <a:cs typeface="Arial"/>
                      </a:endParaRPr>
                    </a:p>
                  </a:txBody>
                  <a:tcPr marL="68580" marR="68580" marT="0" marB="0"/>
                </a:tc>
                <a:extLst>
                  <a:ext uri="{0D108BD9-81ED-4DB2-BD59-A6C34878D82A}">
                    <a16:rowId xmlns:a16="http://schemas.microsoft.com/office/drawing/2014/main" val="10002"/>
                  </a:ext>
                </a:extLst>
              </a:tr>
              <a:tr h="370840">
                <a:tc>
                  <a:txBody>
                    <a:bodyPr/>
                    <a:lstStyle/>
                    <a:p>
                      <a:pPr algn="l">
                        <a:lnSpc>
                          <a:spcPct val="115000"/>
                        </a:lnSpc>
                        <a:spcAft>
                          <a:spcPts val="0"/>
                        </a:spcAft>
                      </a:pPr>
                      <a:r>
                        <a:rPr lang="en-US" sz="1800" b="1">
                          <a:latin typeface="Calibri"/>
                          <a:ea typeface="Calibri"/>
                          <a:cs typeface="Arial"/>
                        </a:rPr>
                        <a:t>Levels return to normal</a:t>
                      </a:r>
                      <a:endParaRPr lang="en-US" sz="1800">
                        <a:latin typeface="Calibri"/>
                        <a:ea typeface="Calibri"/>
                        <a:cs typeface="Arial"/>
                      </a:endParaRPr>
                    </a:p>
                  </a:txBody>
                  <a:tcPr marL="68580" marR="68580" marT="0" marB="0"/>
                </a:tc>
                <a:tc>
                  <a:txBody>
                    <a:bodyPr/>
                    <a:lstStyle/>
                    <a:p>
                      <a:pPr algn="l">
                        <a:lnSpc>
                          <a:spcPct val="115000"/>
                        </a:lnSpc>
                        <a:spcAft>
                          <a:spcPts val="0"/>
                        </a:spcAft>
                      </a:pPr>
                      <a:r>
                        <a:rPr lang="en-US" sz="1800">
                          <a:latin typeface="Calibri"/>
                          <a:ea typeface="Calibri"/>
                          <a:cs typeface="Arial"/>
                        </a:rPr>
                        <a:t>One week</a:t>
                      </a:r>
                      <a:endParaRPr lang="en-US" sz="1400">
                        <a:latin typeface="Calibri"/>
                        <a:ea typeface="Calibri"/>
                        <a:cs typeface="Arial"/>
                      </a:endParaRPr>
                    </a:p>
                  </a:txBody>
                  <a:tcPr marL="68580" marR="68580" marT="0" marB="0"/>
                </a:tc>
                <a:tc>
                  <a:txBody>
                    <a:bodyPr/>
                    <a:lstStyle/>
                    <a:p>
                      <a:pPr algn="l">
                        <a:lnSpc>
                          <a:spcPct val="115000"/>
                        </a:lnSpc>
                        <a:spcAft>
                          <a:spcPts val="0"/>
                        </a:spcAft>
                      </a:pPr>
                      <a:r>
                        <a:rPr lang="en-US" sz="1800" dirty="0">
                          <a:latin typeface="Calibri"/>
                          <a:ea typeface="Calibri"/>
                          <a:cs typeface="Arial"/>
                        </a:rPr>
                        <a:t>8-14 days</a:t>
                      </a:r>
                      <a:endParaRPr lang="en-US" sz="1400" dirty="0">
                        <a:latin typeface="Calibri"/>
                        <a:ea typeface="Calibri"/>
                        <a:cs typeface="Arial"/>
                      </a:endParaRPr>
                    </a:p>
                  </a:txBody>
                  <a:tcPr marL="68580" marR="68580" marT="0" marB="0"/>
                </a:tc>
                <a:extLst>
                  <a:ext uri="{0D108BD9-81ED-4DB2-BD59-A6C34878D82A}">
                    <a16:rowId xmlns:a16="http://schemas.microsoft.com/office/drawing/2014/main" val="10003"/>
                  </a:ext>
                </a:extLst>
              </a:tr>
              <a:tr h="370840">
                <a:tc>
                  <a:txBody>
                    <a:bodyPr/>
                    <a:lstStyle/>
                    <a:p>
                      <a:pPr algn="l">
                        <a:lnSpc>
                          <a:spcPct val="115000"/>
                        </a:lnSpc>
                        <a:spcAft>
                          <a:spcPts val="0"/>
                        </a:spcAft>
                      </a:pPr>
                      <a:r>
                        <a:rPr lang="en-US" sz="1800" b="1" dirty="0">
                          <a:latin typeface="Calibri"/>
                          <a:ea typeface="Calibri"/>
                          <a:cs typeface="Arial"/>
                        </a:rPr>
                        <a:t>Normal </a:t>
                      </a:r>
                      <a:r>
                        <a:rPr lang="en-US" sz="1800" b="1" dirty="0">
                          <a:latin typeface="+mn-lt"/>
                          <a:ea typeface="Calibri"/>
                          <a:cs typeface="Arial"/>
                        </a:rPr>
                        <a:t>range: adults </a:t>
                      </a:r>
                      <a:r>
                        <a:rPr lang="en-US" sz="1800" b="1" dirty="0">
                          <a:latin typeface="Calibri"/>
                          <a:ea typeface="Calibri"/>
                          <a:cs typeface="Arial"/>
                        </a:rPr>
                        <a:t>&lt; 60yrs</a:t>
                      </a:r>
                      <a:endParaRPr lang="en-US" sz="1800" dirty="0">
                        <a:latin typeface="Calibri"/>
                        <a:ea typeface="Calibri"/>
                        <a:cs typeface="Arial"/>
                      </a:endParaRPr>
                    </a:p>
                  </a:txBody>
                  <a:tcPr marL="68580" marR="68580" marT="0" marB="0"/>
                </a:tc>
                <a:tc>
                  <a:txBody>
                    <a:bodyPr/>
                    <a:lstStyle/>
                    <a:p>
                      <a:pPr algn="l">
                        <a:lnSpc>
                          <a:spcPct val="115000"/>
                        </a:lnSpc>
                        <a:spcAft>
                          <a:spcPts val="0"/>
                        </a:spcAft>
                      </a:pPr>
                      <a:r>
                        <a:rPr lang="en-US" sz="1800">
                          <a:latin typeface="Calibri"/>
                          <a:ea typeface="Calibri"/>
                          <a:cs typeface="Arial"/>
                        </a:rPr>
                        <a:t>25-125 IU/L</a:t>
                      </a:r>
                      <a:endParaRPr lang="en-US" sz="1400">
                        <a:latin typeface="Calibri"/>
                        <a:ea typeface="Calibri"/>
                        <a:cs typeface="Arial"/>
                      </a:endParaRPr>
                    </a:p>
                  </a:txBody>
                  <a:tcPr marL="68580" marR="68580" marT="0" marB="0"/>
                </a:tc>
                <a:tc>
                  <a:txBody>
                    <a:bodyPr/>
                    <a:lstStyle/>
                    <a:p>
                      <a:pPr algn="l">
                        <a:lnSpc>
                          <a:spcPct val="115000"/>
                        </a:lnSpc>
                        <a:spcAft>
                          <a:spcPts val="0"/>
                        </a:spcAft>
                      </a:pPr>
                      <a:r>
                        <a:rPr lang="en-US" sz="1800" dirty="0">
                          <a:latin typeface="Calibri"/>
                          <a:ea typeface="Calibri"/>
                          <a:cs typeface="Arial"/>
                        </a:rPr>
                        <a:t>10-140IU/L</a:t>
                      </a:r>
                      <a:endParaRPr lang="en-US" sz="1400" dirty="0">
                        <a:latin typeface="Calibri"/>
                        <a:ea typeface="Calibri"/>
                        <a:cs typeface="Arial"/>
                      </a:endParaRPr>
                    </a:p>
                  </a:txBody>
                  <a:tcPr marL="68580" marR="68580" marT="0" marB="0"/>
                </a:tc>
                <a:extLst>
                  <a:ext uri="{0D108BD9-81ED-4DB2-BD59-A6C34878D82A}">
                    <a16:rowId xmlns:a16="http://schemas.microsoft.com/office/drawing/2014/main" val="10004"/>
                  </a:ext>
                </a:extLst>
              </a:tr>
              <a:tr h="370840">
                <a:tc>
                  <a:txBody>
                    <a:bodyPr/>
                    <a:lstStyle/>
                    <a:p>
                      <a:pPr algn="l">
                        <a:lnSpc>
                          <a:spcPct val="115000"/>
                        </a:lnSpc>
                        <a:spcAft>
                          <a:spcPts val="0"/>
                        </a:spcAft>
                      </a:pPr>
                      <a:r>
                        <a:rPr lang="en-US" sz="1800" b="1" dirty="0">
                          <a:latin typeface="Calibri"/>
                          <a:ea typeface="Calibri"/>
                          <a:cs typeface="Arial"/>
                        </a:rPr>
                        <a:t>                         Adults &gt; 60 yrs</a:t>
                      </a:r>
                      <a:endParaRPr lang="en-US" sz="1800" dirty="0">
                        <a:latin typeface="Calibri"/>
                        <a:ea typeface="Calibri"/>
                        <a:cs typeface="Arial"/>
                      </a:endParaRPr>
                    </a:p>
                  </a:txBody>
                  <a:tcPr marL="68580" marR="68580" marT="0" marB="0"/>
                </a:tc>
                <a:tc>
                  <a:txBody>
                    <a:bodyPr/>
                    <a:lstStyle/>
                    <a:p>
                      <a:pPr algn="l">
                        <a:lnSpc>
                          <a:spcPct val="115000"/>
                        </a:lnSpc>
                        <a:spcAft>
                          <a:spcPts val="0"/>
                        </a:spcAft>
                      </a:pPr>
                      <a:r>
                        <a:rPr lang="en-US" sz="1800" dirty="0">
                          <a:latin typeface="Calibri"/>
                          <a:ea typeface="Calibri"/>
                          <a:cs typeface="Arial"/>
                        </a:rPr>
                        <a:t>24-151 IU/L</a:t>
                      </a:r>
                      <a:endParaRPr lang="en-US" sz="1400" dirty="0">
                        <a:latin typeface="Calibri"/>
                        <a:ea typeface="Calibri"/>
                        <a:cs typeface="Arial"/>
                      </a:endParaRPr>
                    </a:p>
                  </a:txBody>
                  <a:tcPr marL="68580" marR="68580" marT="0" marB="0"/>
                </a:tc>
                <a:tc>
                  <a:txBody>
                    <a:bodyPr/>
                    <a:lstStyle/>
                    <a:p>
                      <a:pPr algn="l">
                        <a:lnSpc>
                          <a:spcPct val="115000"/>
                        </a:lnSpc>
                        <a:spcAft>
                          <a:spcPts val="0"/>
                        </a:spcAft>
                      </a:pPr>
                      <a:r>
                        <a:rPr lang="en-US" sz="1800" dirty="0">
                          <a:latin typeface="Calibri"/>
                          <a:ea typeface="Calibri"/>
                          <a:cs typeface="Arial"/>
                        </a:rPr>
                        <a:t>18-181 IU/L</a:t>
                      </a:r>
                      <a:endParaRPr lang="en-US" sz="1400" dirty="0">
                        <a:latin typeface="Calibri"/>
                        <a:ea typeface="Calibri"/>
                        <a:cs typeface="Arial"/>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4C7703F1-8762-4A08-8C8C-A0AE4C10670D}"/>
              </a:ext>
            </a:extLst>
          </p:cNvPr>
          <p:cNvSpPr>
            <a:spLocks noChangeArrowheads="1"/>
          </p:cNvSpPr>
          <p:nvPr/>
        </p:nvSpPr>
        <p:spPr bwMode="auto">
          <a:xfrm>
            <a:off x="0" y="533400"/>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254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 4 –c:</a:t>
            </a:r>
            <a:r>
              <a:rPr lang="en-US" altLang="en-US" b="1">
                <a:latin typeface="Times New Roman" panose="02020603050405020304" pitchFamily="18" charset="0"/>
                <a:ea typeface="Calibri" panose="020F0502020204030204" pitchFamily="34" charset="0"/>
                <a:cs typeface="Times New Roman" panose="02020603050405020304" pitchFamily="18" charset="0"/>
              </a:rPr>
              <a:t>If a patient has an elevated amylase levels, does this always mean that he has a pancreatic condition? </a:t>
            </a:r>
          </a:p>
        </p:txBody>
      </p:sp>
      <p:sp>
        <p:nvSpPr>
          <p:cNvPr id="3" name="Rectangle 2">
            <a:extLst>
              <a:ext uri="{FF2B5EF4-FFF2-40B4-BE49-F238E27FC236}">
                <a16:creationId xmlns:a16="http://schemas.microsoft.com/office/drawing/2014/main" id="{CDF78AF3-1027-4F72-9F0A-C5EA38CA26B5}"/>
              </a:ext>
            </a:extLst>
          </p:cNvPr>
          <p:cNvSpPr/>
          <p:nvPr/>
        </p:nvSpPr>
        <p:spPr>
          <a:xfrm>
            <a:off x="457200" y="2209800"/>
            <a:ext cx="8229600" cy="4032250"/>
          </a:xfrm>
          <a:prstGeom prst="rect">
            <a:avLst/>
          </a:prstGeom>
        </p:spPr>
        <p:txBody>
          <a:bodyPr>
            <a:spAutoFit/>
          </a:bodyPr>
          <a:lstStyle/>
          <a:p>
            <a:pPr marL="225425">
              <a:defRPr/>
            </a:pPr>
            <a:r>
              <a:rPr lang="en-US" sz="2800" b="1" dirty="0">
                <a:solidFill>
                  <a:srgbClr val="FF0000"/>
                </a:solidFill>
                <a:latin typeface="Times New Roman" pitchFamily="18" charset="0"/>
                <a:ea typeface="Calibri" pitchFamily="34" charset="0"/>
                <a:cs typeface="Times New Roman" pitchFamily="18" charset="0"/>
              </a:rPr>
              <a:t> </a:t>
            </a:r>
            <a:r>
              <a:rPr lang="en-US" sz="3200" b="1" dirty="0">
                <a:solidFill>
                  <a:srgbClr val="FF0000"/>
                </a:solidFill>
                <a:latin typeface="Times New Roman" pitchFamily="18" charset="0"/>
                <a:ea typeface="Calibri" pitchFamily="34" charset="0"/>
                <a:cs typeface="Times New Roman" pitchFamily="18" charset="0"/>
              </a:rPr>
              <a:t>Answer</a:t>
            </a:r>
            <a:r>
              <a:rPr lang="en-US" sz="3200" dirty="0">
                <a:solidFill>
                  <a:srgbClr val="FF0000"/>
                </a:solidFill>
                <a:latin typeface="Times New Roman" pitchFamily="18" charset="0"/>
                <a:ea typeface="Calibri" pitchFamily="34" charset="0"/>
                <a:cs typeface="Times New Roman" pitchFamily="18" charset="0"/>
              </a:rPr>
              <a:t>:</a:t>
            </a:r>
          </a:p>
          <a:p>
            <a:pPr eaLnBrk="1" hangingPunct="1">
              <a:defRPr/>
            </a:pPr>
            <a:r>
              <a:rPr lang="en-US" sz="2800" dirty="0">
                <a:latin typeface="Times New Roman" pitchFamily="18" charset="0"/>
                <a:ea typeface="Calibri" pitchFamily="34" charset="0"/>
                <a:cs typeface="Times New Roman" pitchFamily="18" charset="0"/>
              </a:rPr>
              <a:t>No, Amylase levels may also be significantly increased in patients having conditions other than pancreatic disease. </a:t>
            </a:r>
          </a:p>
          <a:p>
            <a:pPr eaLnBrk="1" hangingPunct="1">
              <a:defRPr/>
            </a:pPr>
            <a:r>
              <a:rPr lang="en-US" sz="2800" dirty="0">
                <a:latin typeface="Times New Roman" pitchFamily="18" charset="0"/>
                <a:ea typeface="Calibri" pitchFamily="34" charset="0"/>
                <a:cs typeface="Times New Roman" pitchFamily="18" charset="0"/>
              </a:rPr>
              <a:t>Example:</a:t>
            </a:r>
          </a:p>
          <a:p>
            <a:pPr eaLnBrk="1" hangingPunct="1">
              <a:buFont typeface="Arial" pitchFamily="34" charset="0"/>
              <a:buChar char="•"/>
              <a:defRPr/>
            </a:pPr>
            <a:r>
              <a:rPr lang="en-US" sz="2800" dirty="0">
                <a:latin typeface="Times New Roman" pitchFamily="18" charset="0"/>
                <a:ea typeface="Calibri" pitchFamily="34" charset="0"/>
                <a:cs typeface="Times New Roman" pitchFamily="18" charset="0"/>
              </a:rPr>
              <a:t>Gallbladder diseases</a:t>
            </a:r>
          </a:p>
          <a:p>
            <a:pPr eaLnBrk="1" hangingPunct="1">
              <a:buFont typeface="Arial" pitchFamily="34" charset="0"/>
              <a:buChar char="•"/>
              <a:defRPr/>
            </a:pPr>
            <a:r>
              <a:rPr lang="en-US" sz="2800" dirty="0">
                <a:latin typeface="Times New Roman" pitchFamily="18" charset="0"/>
                <a:ea typeface="Calibri" pitchFamily="34" charset="0"/>
                <a:cs typeface="Times New Roman" pitchFamily="18" charset="0"/>
              </a:rPr>
              <a:t>Acute appendicitis</a:t>
            </a:r>
          </a:p>
          <a:p>
            <a:pPr eaLnBrk="1" hangingPunct="1">
              <a:buFont typeface="Arial" pitchFamily="34" charset="0"/>
              <a:buChar char="•"/>
              <a:defRPr/>
            </a:pPr>
            <a:r>
              <a:rPr lang="en-US" sz="2800" dirty="0">
                <a:latin typeface="Times New Roman" pitchFamily="18" charset="0"/>
                <a:ea typeface="Calibri" pitchFamily="34" charset="0"/>
                <a:cs typeface="Times New Roman" pitchFamily="18" charset="0"/>
              </a:rPr>
              <a:t>Intestinal obstruction</a:t>
            </a:r>
          </a:p>
          <a:p>
            <a:pPr eaLnBrk="1" hangingPunct="1">
              <a:buFont typeface="Arial" pitchFamily="34" charset="0"/>
              <a:buChar char="•"/>
              <a:defRPr/>
            </a:pPr>
            <a:r>
              <a:rPr lang="en-US" sz="2800" dirty="0">
                <a:latin typeface="Times New Roman" pitchFamily="18" charset="0"/>
                <a:ea typeface="Calibri" pitchFamily="34" charset="0"/>
                <a:cs typeface="Times New Roman" pitchFamily="18" charset="0"/>
              </a:rPr>
              <a:t>Perforated intestinal ulcer</a:t>
            </a:r>
            <a:endParaRPr lang="en-US" sz="1400" dirty="0">
              <a:latin typeface="Arial"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5461D917-05B7-4A63-8EA1-A186B0984CC2}"/>
              </a:ext>
            </a:extLst>
          </p:cNvPr>
          <p:cNvSpPr>
            <a:spLocks noChangeArrowheads="1"/>
          </p:cNvSpPr>
          <p:nvPr/>
        </p:nvSpPr>
        <p:spPr bwMode="auto">
          <a:xfrm>
            <a:off x="457200" y="152400"/>
            <a:ext cx="76311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 5 </a:t>
            </a:r>
            <a:r>
              <a:rPr lang="en-US" altLang="en-US" b="1">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b="1">
                <a:latin typeface="Times New Roman" panose="02020603050405020304" pitchFamily="18" charset="0"/>
                <a:ea typeface="Calibri" panose="020F0502020204030204" pitchFamily="34" charset="0"/>
                <a:cs typeface="Times New Roman" panose="02020603050405020304" pitchFamily="18" charset="0"/>
              </a:rPr>
              <a:t>Changes in serum amylase activity during course </a:t>
            </a:r>
          </a:p>
          <a:p>
            <a:pPr>
              <a:spcBef>
                <a:spcPct val="0"/>
              </a:spcBef>
              <a:buFontTx/>
              <a:buNone/>
            </a:pPr>
            <a:r>
              <a:rPr lang="en-US" altLang="en-US" sz="2400" b="1">
                <a:latin typeface="Times New Roman" panose="02020603050405020304" pitchFamily="18" charset="0"/>
                <a:ea typeface="Calibri" panose="020F0502020204030204" pitchFamily="34" charset="0"/>
                <a:cs typeface="Times New Roman" panose="02020603050405020304" pitchFamily="18" charset="0"/>
              </a:rPr>
              <a:t>	of an injury (time course)</a:t>
            </a:r>
            <a:endParaRPr lang="en-US" altLang="en-US" sz="240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Chart 2">
            <a:extLst>
              <a:ext uri="{FF2B5EF4-FFF2-40B4-BE49-F238E27FC236}">
                <a16:creationId xmlns:a16="http://schemas.microsoft.com/office/drawing/2014/main" id="{8436D39F-57C2-4CE0-8E22-1D7AD879BB5D}"/>
              </a:ext>
            </a:extLst>
          </p:cNvPr>
          <p:cNvGraphicFramePr/>
          <p:nvPr/>
        </p:nvGraphicFramePr>
        <p:xfrm>
          <a:off x="1066800" y="1219200"/>
          <a:ext cx="67818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11268" name="Rectangle 1">
            <a:extLst>
              <a:ext uri="{FF2B5EF4-FFF2-40B4-BE49-F238E27FC236}">
                <a16:creationId xmlns:a16="http://schemas.microsoft.com/office/drawing/2014/main" id="{14C01385-A242-46B7-ADF3-E593DCBD3928}"/>
              </a:ext>
            </a:extLst>
          </p:cNvPr>
          <p:cNvSpPr>
            <a:spLocks noChangeArrowheads="1"/>
          </p:cNvSpPr>
          <p:nvPr/>
        </p:nvSpPr>
        <p:spPr bwMode="auto">
          <a:xfrm>
            <a:off x="228600" y="5156200"/>
            <a:ext cx="8915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Amylase levels will be increasing over time, and will reach a peak</a:t>
            </a:r>
          </a:p>
          <a:p>
            <a:pPr>
              <a:spcBef>
                <a:spcPct val="0"/>
              </a:spcBef>
              <a:buFontTx/>
              <a:buNone/>
            </a:pPr>
            <a:endParaRPr lang="en-US" altLang="en-US" sz="2000" b="1">
              <a:latin typeface="Times New Roman" panose="02020603050405020304" pitchFamily="18" charset="0"/>
              <a:cs typeface="Times New Roman" panose="02020603050405020304" pitchFamily="18" charset="0"/>
            </a:endParaRPr>
          </a:p>
          <a:p>
            <a:pPr>
              <a:spcBef>
                <a:spcPct val="0"/>
              </a:spcBef>
              <a:buFontTx/>
              <a:buNone/>
            </a:pPr>
            <a:r>
              <a:rPr lang="en-US" altLang="en-US" sz="2000" b="1">
                <a:latin typeface="Times New Roman" panose="02020603050405020304" pitchFamily="18" charset="0"/>
                <a:cs typeface="Times New Roman" panose="02020603050405020304" pitchFamily="18" charset="0"/>
              </a:rPr>
              <a:t> within 12-72 hours. It will return to normal in few days (~ a week).</a:t>
            </a:r>
            <a:endParaRPr lang="en-US" altLang="en-US" sz="2000" b="1">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65EF495-8210-4720-9884-27E325B4B96B}"/>
              </a:ext>
            </a:extLst>
          </p:cNvPr>
          <p:cNvSpPr>
            <a:spLocks noChangeArrowheads="1"/>
          </p:cNvSpPr>
          <p:nvPr/>
        </p:nvSpPr>
        <p:spPr bwMode="auto">
          <a:xfrm>
            <a:off x="0" y="0"/>
            <a:ext cx="9144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Q5-a</a:t>
            </a:r>
            <a:r>
              <a:rPr lang="en-US" altLang="en-US" sz="2800" b="1">
                <a:latin typeface="Times New Roman" panose="02020603050405020304" pitchFamily="18" charset="0"/>
                <a:ea typeface="Calibri" panose="020F0502020204030204" pitchFamily="34" charset="0"/>
                <a:cs typeface="Times New Roman" panose="02020603050405020304" pitchFamily="18" charset="0"/>
              </a:rPr>
              <a:t> What are the possible factors responsible for these 	</a:t>
            </a:r>
            <a:r>
              <a:rPr lang="en-US" altLang="en-US" sz="2800" b="1" u="sng">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changes</a:t>
            </a:r>
            <a:r>
              <a:rPr lang="en-US" altLang="en-US" sz="2800" b="1">
                <a:latin typeface="Times New Roman" panose="02020603050405020304" pitchFamily="18" charset="0"/>
                <a:ea typeface="Calibri" panose="020F0502020204030204" pitchFamily="34" charset="0"/>
                <a:cs typeface="Times New Roman" panose="02020603050405020304" pitchFamily="18" charset="0"/>
              </a:rPr>
              <a:t> in the curve?</a:t>
            </a:r>
            <a:endParaRPr lang="en-US" altLang="en-US" sz="2800">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endParaRPr lang="en-US" altLang="en-US" sz="2800" b="1">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endParaRPr lang="en-US" altLang="en-US" sz="2800" b="1">
              <a:latin typeface="Times New Roman" panose="02020603050405020304" pitchFamily="18" charset="0"/>
              <a:ea typeface="Calibri" panose="020F0502020204030204" pitchFamily="34" charset="0"/>
              <a:cs typeface="Times New Roman" panose="02020603050405020304" pitchFamily="18" charset="0"/>
            </a:endParaRPr>
          </a:p>
          <a:p>
            <a:pPr>
              <a:spcBef>
                <a:spcPct val="0"/>
              </a:spcBef>
              <a:buFontTx/>
              <a:buNone/>
            </a:pPr>
            <a:endParaRPr lang="en-US" altLang="en-US" sz="2000" b="1">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118DB2D-E0E1-404F-90C0-46F904B3D4BE}"/>
              </a:ext>
            </a:extLst>
          </p:cNvPr>
          <p:cNvSpPr/>
          <p:nvPr/>
        </p:nvSpPr>
        <p:spPr>
          <a:xfrm>
            <a:off x="0" y="4038600"/>
            <a:ext cx="8991600" cy="2246313"/>
          </a:xfrm>
          <a:prstGeom prst="rect">
            <a:avLst/>
          </a:prstGeom>
        </p:spPr>
        <p:txBody>
          <a:bodyPr>
            <a:spAutoFit/>
          </a:bodyPr>
          <a:lstStyle/>
          <a:p>
            <a:pPr>
              <a:defRPr/>
            </a:pPr>
            <a:r>
              <a:rPr lang="en-US" sz="2800" b="1" dirty="0">
                <a:solidFill>
                  <a:srgbClr val="FF0000"/>
                </a:solidFill>
                <a:latin typeface="Times New Roman" pitchFamily="18" charset="0"/>
                <a:ea typeface="Calibri" pitchFamily="34" charset="0"/>
                <a:cs typeface="Times New Roman" pitchFamily="18" charset="0"/>
              </a:rPr>
              <a:t>Why does it decrease?</a:t>
            </a:r>
          </a:p>
          <a:p>
            <a:pPr marL="514350" indent="-514350">
              <a:buFont typeface="+mj-lt"/>
              <a:buAutoNum type="arabicPeriod"/>
              <a:defRPr/>
            </a:pPr>
            <a:r>
              <a:rPr lang="en-US" sz="2800" dirty="0">
                <a:latin typeface="Times New Roman" pitchFamily="18" charset="0"/>
                <a:ea typeface="Calibri" pitchFamily="34" charset="0"/>
                <a:cs typeface="Times New Roman" pitchFamily="18" charset="0"/>
              </a:rPr>
              <a:t>The condition is self-limited </a:t>
            </a:r>
          </a:p>
          <a:p>
            <a:pPr marL="514350" indent="-514350">
              <a:buFont typeface="+mj-lt"/>
              <a:buAutoNum type="arabicPeriod"/>
              <a:defRPr/>
            </a:pPr>
            <a:r>
              <a:rPr lang="en-US" sz="2800" dirty="0">
                <a:latin typeface="Times New Roman" pitchFamily="18" charset="0"/>
                <a:ea typeface="Calibri" pitchFamily="34" charset="0"/>
                <a:cs typeface="Times New Roman" pitchFamily="18" charset="0"/>
              </a:rPr>
              <a:t>The circulating amylase will be excreted in urine</a:t>
            </a:r>
          </a:p>
          <a:p>
            <a:pPr marL="514350" indent="-514350">
              <a:buFont typeface="+mj-lt"/>
              <a:buAutoNum type="arabicPeriod"/>
              <a:defRPr/>
            </a:pPr>
            <a:r>
              <a:rPr lang="en-US" sz="2800" dirty="0">
                <a:latin typeface="Times New Roman" pitchFamily="18" charset="0"/>
                <a:ea typeface="Calibri" pitchFamily="34" charset="0"/>
                <a:cs typeface="Times New Roman" pitchFamily="18" charset="0"/>
              </a:rPr>
              <a:t>The circulating amylase will be degraded (protein turnover)</a:t>
            </a:r>
          </a:p>
        </p:txBody>
      </p:sp>
      <p:sp>
        <p:nvSpPr>
          <p:cNvPr id="4" name="Rectangle 3">
            <a:extLst>
              <a:ext uri="{FF2B5EF4-FFF2-40B4-BE49-F238E27FC236}">
                <a16:creationId xmlns:a16="http://schemas.microsoft.com/office/drawing/2014/main" id="{C0949338-F881-4DCD-8670-6831D63038E8}"/>
              </a:ext>
            </a:extLst>
          </p:cNvPr>
          <p:cNvSpPr>
            <a:spLocks noChangeArrowheads="1"/>
          </p:cNvSpPr>
          <p:nvPr/>
        </p:nvSpPr>
        <p:spPr bwMode="auto">
          <a:xfrm>
            <a:off x="0" y="1371600"/>
            <a:ext cx="9144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Answer:</a:t>
            </a:r>
          </a:p>
          <a:p>
            <a:pPr>
              <a:spcBef>
                <a:spcPct val="0"/>
              </a:spcBef>
              <a:buFontTx/>
              <a:buNone/>
            </a:pPr>
            <a:r>
              <a:rPr lang="en-US" alt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Why does amylase level increase?</a:t>
            </a:r>
          </a:p>
          <a:p>
            <a:pPr>
              <a:spcBef>
                <a:spcPct val="0"/>
              </a:spcBef>
              <a:buFontTx/>
              <a:buNone/>
            </a:pPr>
            <a:r>
              <a:rPr lang="en-US" altLang="en-US" sz="2800">
                <a:latin typeface="Times New Roman" panose="02020603050405020304" pitchFamily="18" charset="0"/>
                <a:ea typeface="Calibri" panose="020F0502020204030204" pitchFamily="34" charset="0"/>
                <a:cs typeface="Times New Roman" panose="02020603050405020304" pitchFamily="18" charset="0"/>
              </a:rPr>
              <a:t>Acute pancreatitis </a:t>
            </a:r>
            <a:r>
              <a:rPr lang="en-US" altLang="en-US" sz="280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altLang="en-US" sz="2800">
                <a:latin typeface="Times New Roman" panose="02020603050405020304" pitchFamily="18" charset="0"/>
                <a:ea typeface="Calibri" panose="020F0502020204030204" pitchFamily="34" charset="0"/>
                <a:cs typeface="Times New Roman" panose="02020603050405020304" pitchFamily="18" charset="0"/>
              </a:rPr>
              <a:t> damage of the exocrine part of the pancreas </a:t>
            </a:r>
            <a:r>
              <a:rPr lang="en-US" altLang="en-US" sz="280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altLang="en-US" sz="2800">
                <a:latin typeface="Times New Roman" panose="02020603050405020304" pitchFamily="18" charset="0"/>
                <a:ea typeface="Calibri" panose="020F0502020204030204" pitchFamily="34" charset="0"/>
                <a:cs typeface="Times New Roman" panose="02020603050405020304" pitchFamily="18" charset="0"/>
              </a:rPr>
              <a:t>release of the pancreatic enzymes into the circulation (</a:t>
            </a:r>
            <a:r>
              <a:rPr lang="el-GR" altLang="en-US" sz="2800">
                <a:latin typeface="Times New Roman" panose="02020603050405020304" pitchFamily="18" charset="0"/>
                <a:ea typeface="Calibri" panose="020F0502020204030204" pitchFamily="34" charset="0"/>
                <a:cs typeface="Times New Roman" panose="02020603050405020304" pitchFamily="18" charset="0"/>
              </a:rPr>
              <a:t>α</a:t>
            </a:r>
            <a:r>
              <a:rPr lang="en-US" altLang="en-US" sz="2800">
                <a:latin typeface="Times New Roman" panose="02020603050405020304" pitchFamily="18" charset="0"/>
                <a:ea typeface="Calibri" panose="020F0502020204030204" pitchFamily="34" charset="0"/>
                <a:cs typeface="Times New Roman" panose="02020603050405020304" pitchFamily="18" charset="0"/>
              </a:rPr>
              <a:t>-Amylase is one of the pancreatic enzymes released).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1460</TotalTime>
  <Words>729</Words>
  <Application>Microsoft Office PowerPoint</Application>
  <PresentationFormat>On-screen Show (4:3)</PresentationFormat>
  <Paragraphs>145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Malabsorption Analysis of Serum Amylase</vt:lpstr>
      <vt:lpstr>PowerPoint Presentation</vt:lpstr>
      <vt:lpstr>PowerPoint Presentation</vt:lpstr>
      <vt:lpstr>PowerPoint Presentation</vt:lpstr>
      <vt:lpstr>PowerPoint Presentation</vt:lpstr>
      <vt:lpstr>Serum amylase vs. lipase for acute pancreatitis</vt:lpstr>
      <vt:lpstr>PowerPoint Presentation</vt:lpstr>
      <vt:lpstr>PowerPoint Presentation</vt:lpstr>
      <vt:lpstr>PowerPoint Presentation</vt:lpstr>
      <vt:lpstr>PowerPoint Presentation</vt:lpstr>
      <vt:lpstr>SOURCES OF VARIATION IN TEST RESULTS</vt:lpstr>
      <vt:lpstr>Accuracy</vt:lpstr>
      <vt:lpstr>Precision</vt:lpstr>
      <vt:lpstr>Accuracy Vs Precision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Cerebrospinal Fluid (CSF) Analysis for glucose</dc:title>
  <dc:creator>ddf</dc:creator>
  <cp:lastModifiedBy>عبدالله البريكان ID 439100773</cp:lastModifiedBy>
  <cp:revision>90</cp:revision>
  <dcterms:created xsi:type="dcterms:W3CDTF">2010-11-07T08:37:17Z</dcterms:created>
  <dcterms:modified xsi:type="dcterms:W3CDTF">2020-12-15T06:22:15Z</dcterms:modified>
</cp:coreProperties>
</file>