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8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74" r:id="rId11"/>
    <p:sldId id="279" r:id="rId12"/>
    <p:sldId id="297" r:id="rId13"/>
    <p:sldId id="265" r:id="rId14"/>
    <p:sldId id="271" r:id="rId15"/>
    <p:sldId id="268" r:id="rId16"/>
    <p:sldId id="267" r:id="rId17"/>
    <p:sldId id="316" r:id="rId18"/>
    <p:sldId id="299" r:id="rId19"/>
    <p:sldId id="301" r:id="rId20"/>
    <p:sldId id="303" r:id="rId21"/>
    <p:sldId id="305" r:id="rId22"/>
    <p:sldId id="307" r:id="rId23"/>
    <p:sldId id="309" r:id="rId24"/>
    <p:sldId id="311" r:id="rId25"/>
    <p:sldId id="313" r:id="rId26"/>
    <p:sldId id="315" r:id="rId27"/>
    <p:sldId id="272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7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B7B7-74B7-4F1D-8E58-9EAF106C7AD7}" type="datetimeFigureOut">
              <a:rPr lang="en-US" smtClean="0"/>
              <a:t>1/27/21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B9751-61E4-4A73-9F3F-DD2A2C16C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CC5EF-479D-4828-9C16-FABE6F736D7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1114-682F-45FD-B0F2-2BDFC4B94D17}" type="datetimeFigureOut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BD747-05A7-4714-9DA7-42481AA34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7302-5728-4290-A91A-EA9629336DCD}" type="datetimeFigureOut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697E7-979C-4771-AA0A-2C9E24451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2659-2C4B-43C0-B158-446E25FCEE02}" type="datetimeFigureOut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EA48-00F8-49BE-A2A1-CD9444B1F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7292D-49FB-44CB-B390-15AA83D8D723}" type="datetimeFigureOut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C1DA0-71DA-4F43-A04B-40DA9E73A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6492-EF01-4FF1-B7C6-FBCCEDDD1C77}" type="datetimeFigureOut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A0D2-D702-4F96-A97A-413D2EE4A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3A83-262C-45BB-BA18-86184CF83C7D}" type="datetimeFigureOut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435D-C373-4A67-9AEA-C36582684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C8E2B-6963-4A58-B208-7C192EA02708}" type="datetimeFigureOut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3B8C-1C95-4DCC-B11A-E10F77E1E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EC07-3118-4F40-8F3A-DB1AA4E6D35F}" type="datetimeFigureOut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4386-5207-4DE8-82E7-66DE87464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878A-A33E-4507-B854-55D296043BCC}" type="datetimeFigureOut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2E69F-10E8-4E72-AC2C-F567B4B7E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B7B6-D7C7-48A2-B7E9-31BDEB92F50C}" type="datetimeFigureOut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2365E-8E95-45A8-AEE0-E7FAA7C0B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955BA-45CA-4223-A0CA-D96C5E883C42}" type="datetimeFigureOut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07C6-1234-4853-92D4-7EDCBAEEE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74B7FA-14E0-40BF-B9E2-555C289D816F}" type="datetimeFigureOut">
              <a:rPr lang="en-US"/>
              <a:pPr>
                <a:defRPr/>
              </a:pPr>
              <a:t>1/27/21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7F25EE-4E87-4565-A476-7C494B8EF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algn="ctr">
              <a:buNone/>
            </a:pPr>
            <a:r>
              <a:rPr lang="en-US" sz="2800" dirty="0"/>
              <a:t>College of Medicine, KSU</a:t>
            </a:r>
          </a:p>
          <a:p>
            <a:pPr algn="ctr">
              <a:buNone/>
            </a:pPr>
            <a:r>
              <a:rPr lang="en-US" sz="2800" dirty="0"/>
              <a:t>Medical education Department</a:t>
            </a:r>
          </a:p>
          <a:p>
            <a:pPr algn="ctr">
              <a:buNone/>
            </a:pPr>
            <a:r>
              <a:rPr lang="en-US" sz="2800" dirty="0"/>
              <a:t>Pathology Department</a:t>
            </a:r>
          </a:p>
          <a:p>
            <a:pPr algn="ctr">
              <a:buNone/>
            </a:pPr>
            <a:r>
              <a:rPr lang="en-US" sz="2800" dirty="0"/>
              <a:t>Medical Biochemistry Unit</a:t>
            </a:r>
          </a:p>
          <a:p>
            <a:pPr algn="ctr">
              <a:buNone/>
            </a:pPr>
            <a:endParaRPr lang="en-US" sz="105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GIT Block (2</a:t>
            </a:r>
            <a:r>
              <a:rPr lang="en-US" sz="4800" b="1" baseline="30000" dirty="0">
                <a:solidFill>
                  <a:srgbClr val="FF0000"/>
                </a:solidFill>
              </a:rPr>
              <a:t>nd</a:t>
            </a:r>
            <a:r>
              <a:rPr lang="en-US" sz="4800" b="1" dirty="0">
                <a:solidFill>
                  <a:srgbClr val="FF0000"/>
                </a:solidFill>
              </a:rPr>
              <a:t> Year)</a:t>
            </a:r>
          </a:p>
          <a:p>
            <a:endParaRPr lang="en-US" sz="1000" dirty="0"/>
          </a:p>
          <a:p>
            <a:pPr algn="ctr">
              <a:buNone/>
            </a:pPr>
            <a:r>
              <a:rPr lang="en-US" b="1" dirty="0"/>
              <a:t>Integrated Practical (Biochemistry / Pathology)</a:t>
            </a:r>
          </a:p>
          <a:p>
            <a:pPr algn="ctr">
              <a:buNone/>
            </a:pPr>
            <a:endParaRPr lang="en-US" sz="1400" b="1" dirty="0"/>
          </a:p>
          <a:p>
            <a:pPr algn="ctr">
              <a:buNone/>
            </a:pPr>
            <a:r>
              <a:rPr lang="en-US" sz="4400" b="1" dirty="0">
                <a:solidFill>
                  <a:srgbClr val="002060"/>
                </a:solidFill>
              </a:rPr>
              <a:t>Liver Function Tests</a:t>
            </a:r>
          </a:p>
        </p:txBody>
      </p:sp>
    </p:spTree>
    <p:extLst>
      <p:ext uri="{BB962C8B-B14F-4D97-AF65-F5344CB8AC3E}">
        <p14:creationId xmlns:p14="http://schemas.microsoft.com/office/powerpoint/2010/main" val="226435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How &amp; why is bilirubin conjugated?</a:t>
            </a:r>
            <a:endParaRPr 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Bilirubin is conjugated by addition of </a:t>
            </a:r>
            <a:r>
              <a:rPr lang="en-US" dirty="0" err="1"/>
              <a:t>glucuronic</a:t>
            </a:r>
            <a:r>
              <a:rPr lang="en-US" dirty="0"/>
              <a:t> acid in hepatocytes.</a:t>
            </a:r>
          </a:p>
          <a:p>
            <a:pPr eaLnBrk="1" hangingPunct="1"/>
            <a:r>
              <a:rPr lang="en-US" dirty="0"/>
              <a:t>The conjugated-bilirubin is water soluble and can be excreted in the urine and faeces.</a:t>
            </a:r>
          </a:p>
          <a:p>
            <a:pPr eaLnBrk="1" hangingPunct="1"/>
            <a:r>
              <a:rPr lang="en-US" dirty="0"/>
              <a:t>This prevents precipitation and deposition in tissues.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Defective enzymatic conjugation of bilirubin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Examples of clinical conditions due to congenital deficiency of the conjugating enzyme ( bilirubin glucuronyl transferase)</a:t>
            </a:r>
          </a:p>
          <a:p>
            <a:pPr lvl="1"/>
            <a:r>
              <a:rPr lang="en-US"/>
              <a:t>Crigler-Najjar syndrome</a:t>
            </a:r>
          </a:p>
          <a:p>
            <a:pPr lvl="1"/>
            <a:r>
              <a:rPr lang="en-US"/>
              <a:t>Gilbert syndrome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371600"/>
            <a:ext cx="8305800" cy="5410200"/>
          </a:xfrm>
        </p:spPr>
      </p:pic>
      <p:sp>
        <p:nvSpPr>
          <p:cNvPr id="5" name="Rectangle 4"/>
          <p:cNvSpPr/>
          <p:nvPr/>
        </p:nvSpPr>
        <p:spPr>
          <a:xfrm>
            <a:off x="304800" y="0"/>
            <a:ext cx="8305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Q5:  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On the picture, mark the intracellular location for the process of conjugation?</a:t>
            </a:r>
          </a:p>
        </p:txBody>
      </p:sp>
    </p:spTree>
    <p:extLst>
      <p:ext uri="{BB962C8B-B14F-4D97-AF65-F5344CB8AC3E}">
        <p14:creationId xmlns:p14="http://schemas.microsoft.com/office/powerpoint/2010/main" val="351284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739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5943600" y="5638800"/>
            <a:ext cx="1524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 eaLnBrk="1" hangingPunct="1">
              <a:buFont typeface="+mj-lt"/>
              <a:buAutoNum type="alphaUcPeriod"/>
              <a:defRPr/>
            </a:pPr>
            <a:r>
              <a:rPr lang="en-US" sz="3600" b="1" dirty="0"/>
              <a:t>How is bilirubin eliminated from the body?</a:t>
            </a:r>
          </a:p>
          <a:p>
            <a:pPr marL="742950" indent="-742950" eaLnBrk="1" hangingPunct="1">
              <a:buFont typeface="+mj-lt"/>
              <a:buAutoNum type="alphaUcPeriod"/>
              <a:defRPr/>
            </a:pPr>
            <a:r>
              <a:rPr lang="en-US" sz="3600" b="1" dirty="0"/>
              <a:t>What are the fates of bilirubin in the intestine?</a:t>
            </a:r>
            <a:endParaRPr lang="en-US" sz="3600" dirty="0"/>
          </a:p>
          <a:p>
            <a:pPr marL="514350" indent="-514350" eaLnBrk="1" hangingPunct="1">
              <a:buFont typeface="Calibri" pitchFamily="34" charset="0"/>
              <a:buAutoNum type="alphaUcPeriod"/>
              <a:defRPr/>
            </a:pPr>
            <a:endParaRPr lang="en-US" sz="3600" dirty="0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/>
              <a:t>Q5.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1026" name="Picture 2" descr="C:\Documents and Settings\Dr.Chisti\Desktop\lippincot Pic\c21\21_009.jpg"/>
          <p:cNvPicPr>
            <a:picLocks noChangeAspect="1" noChangeArrowheads="1"/>
          </p:cNvPicPr>
          <p:nvPr/>
        </p:nvPicPr>
        <p:blipFill>
          <a:blip r:embed="rId2" cstate="print"/>
          <a:srcRect l="4274" t="25506" r="3419" b="324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52400" y="1524000"/>
            <a:ext cx="19812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76200" y="4029075"/>
            <a:ext cx="19812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76200" y="5105400"/>
            <a:ext cx="1905000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3200400" y="152400"/>
            <a:ext cx="17526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4345" name="TextBox 11"/>
          <p:cNvSpPr txBox="1">
            <a:spLocks noChangeArrowheads="1"/>
          </p:cNvSpPr>
          <p:nvPr/>
        </p:nvSpPr>
        <p:spPr bwMode="auto">
          <a:xfrm>
            <a:off x="5943600" y="304800"/>
            <a:ext cx="304800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5486400" y="2325688"/>
            <a:ext cx="26670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4347" name="TextBox 13"/>
          <p:cNvSpPr txBox="1">
            <a:spLocks noChangeArrowheads="1"/>
          </p:cNvSpPr>
          <p:nvPr/>
        </p:nvSpPr>
        <p:spPr bwMode="auto">
          <a:xfrm>
            <a:off x="3200400" y="152400"/>
            <a:ext cx="17526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4348" name="TextBox 14"/>
          <p:cNvSpPr txBox="1">
            <a:spLocks noChangeArrowheads="1"/>
          </p:cNvSpPr>
          <p:nvPr/>
        </p:nvSpPr>
        <p:spPr bwMode="auto">
          <a:xfrm>
            <a:off x="5486400" y="4383088"/>
            <a:ext cx="22860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4349" name="TextBox 15"/>
          <p:cNvSpPr txBox="1">
            <a:spLocks noChangeArrowheads="1"/>
          </p:cNvSpPr>
          <p:nvPr/>
        </p:nvSpPr>
        <p:spPr bwMode="auto">
          <a:xfrm>
            <a:off x="7010400" y="5754688"/>
            <a:ext cx="20574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Dr.Chisti\Desktop\lippincot Pic\c21\21_009.jpg"/>
          <p:cNvPicPr>
            <a:picLocks noChangeAspect="1" noChangeArrowheads="1"/>
          </p:cNvPicPr>
          <p:nvPr/>
        </p:nvPicPr>
        <p:blipFill>
          <a:blip r:embed="rId2" cstate="print"/>
          <a:srcRect l="4274" t="25506" r="3419" b="324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524000" y="2057400"/>
            <a:ext cx="6477000" cy="20574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Hands – on Practical</a:t>
            </a:r>
            <a:endParaRPr lang="ar-SA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57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Right Arrow 131"/>
          <p:cNvSpPr/>
          <p:nvPr/>
        </p:nvSpPr>
        <p:spPr>
          <a:xfrm>
            <a:off x="1885950" y="2005013"/>
            <a:ext cx="733425" cy="363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900" dirty="0"/>
          </a:p>
        </p:txBody>
      </p:sp>
      <p:sp>
        <p:nvSpPr>
          <p:cNvPr id="5" name="Right Arrow 132"/>
          <p:cNvSpPr/>
          <p:nvPr/>
        </p:nvSpPr>
        <p:spPr>
          <a:xfrm>
            <a:off x="1828800" y="2683669"/>
            <a:ext cx="733425" cy="363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grpSp>
        <p:nvGrpSpPr>
          <p:cNvPr id="6" name="Group 134"/>
          <p:cNvGrpSpPr>
            <a:grpSpLocks/>
          </p:cNvGrpSpPr>
          <p:nvPr/>
        </p:nvGrpSpPr>
        <p:grpSpPr bwMode="auto">
          <a:xfrm>
            <a:off x="1994297" y="1781177"/>
            <a:ext cx="323850" cy="300082"/>
            <a:chOff x="1619672" y="1475492"/>
            <a:chExt cx="432048" cy="399509"/>
          </a:xfrm>
        </p:grpSpPr>
        <p:sp>
          <p:nvSpPr>
            <p:cNvPr id="69" name="Oval 185"/>
            <p:cNvSpPr/>
            <p:nvPr/>
          </p:nvSpPr>
          <p:spPr>
            <a:xfrm>
              <a:off x="1619672" y="1485003"/>
              <a:ext cx="432048" cy="3598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/>
            </a:p>
          </p:txBody>
        </p:sp>
        <p:sp>
          <p:nvSpPr>
            <p:cNvPr id="70" name="TextBox 58"/>
            <p:cNvSpPr txBox="1">
              <a:spLocks noChangeArrowheads="1"/>
            </p:cNvSpPr>
            <p:nvPr/>
          </p:nvSpPr>
          <p:spPr bwMode="auto">
            <a:xfrm>
              <a:off x="1691680" y="1475492"/>
              <a:ext cx="301687" cy="399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en-US" sz="1350" dirty="0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7" name="Group 135"/>
          <p:cNvGrpSpPr>
            <a:grpSpLocks/>
          </p:cNvGrpSpPr>
          <p:nvPr/>
        </p:nvGrpSpPr>
        <p:grpSpPr bwMode="auto">
          <a:xfrm>
            <a:off x="1990725" y="2466977"/>
            <a:ext cx="323850" cy="300082"/>
            <a:chOff x="1619672" y="1475492"/>
            <a:chExt cx="432048" cy="399509"/>
          </a:xfrm>
        </p:grpSpPr>
        <p:sp>
          <p:nvSpPr>
            <p:cNvPr id="67" name="Oval 183"/>
            <p:cNvSpPr/>
            <p:nvPr/>
          </p:nvSpPr>
          <p:spPr>
            <a:xfrm>
              <a:off x="1619672" y="1485003"/>
              <a:ext cx="432048" cy="3598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/>
            </a:p>
          </p:txBody>
        </p:sp>
        <p:sp>
          <p:nvSpPr>
            <p:cNvPr id="68" name="TextBox 62"/>
            <p:cNvSpPr txBox="1">
              <a:spLocks noChangeArrowheads="1"/>
            </p:cNvSpPr>
            <p:nvPr/>
          </p:nvSpPr>
          <p:spPr bwMode="auto">
            <a:xfrm>
              <a:off x="1691680" y="1475492"/>
              <a:ext cx="301687" cy="399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en-US" sz="1350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8" name="Group 136"/>
          <p:cNvGrpSpPr>
            <a:grpSpLocks/>
          </p:cNvGrpSpPr>
          <p:nvPr/>
        </p:nvGrpSpPr>
        <p:grpSpPr bwMode="auto">
          <a:xfrm>
            <a:off x="5305425" y="2582468"/>
            <a:ext cx="323850" cy="300082"/>
            <a:chOff x="1619672" y="1475492"/>
            <a:chExt cx="432048" cy="399509"/>
          </a:xfrm>
        </p:grpSpPr>
        <p:sp>
          <p:nvSpPr>
            <p:cNvPr id="65" name="Oval 181"/>
            <p:cNvSpPr/>
            <p:nvPr/>
          </p:nvSpPr>
          <p:spPr>
            <a:xfrm>
              <a:off x="1619672" y="1485003"/>
              <a:ext cx="432048" cy="3598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/>
            </a:p>
          </p:txBody>
        </p:sp>
        <p:sp>
          <p:nvSpPr>
            <p:cNvPr id="66" name="TextBox 65"/>
            <p:cNvSpPr txBox="1">
              <a:spLocks noChangeArrowheads="1"/>
            </p:cNvSpPr>
            <p:nvPr/>
          </p:nvSpPr>
          <p:spPr bwMode="auto">
            <a:xfrm>
              <a:off x="1691680" y="1475492"/>
              <a:ext cx="301687" cy="399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en-US" sz="1350" dirty="0"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9" name="Down Arrow 137"/>
          <p:cNvSpPr/>
          <p:nvPr/>
        </p:nvSpPr>
        <p:spPr>
          <a:xfrm>
            <a:off x="6884194" y="3283744"/>
            <a:ext cx="363141" cy="734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grpSp>
        <p:nvGrpSpPr>
          <p:cNvPr id="10" name="Group 138"/>
          <p:cNvGrpSpPr>
            <a:grpSpLocks/>
          </p:cNvGrpSpPr>
          <p:nvPr/>
        </p:nvGrpSpPr>
        <p:grpSpPr bwMode="auto">
          <a:xfrm>
            <a:off x="7208044" y="3445668"/>
            <a:ext cx="323850" cy="300082"/>
            <a:chOff x="1619672" y="1475490"/>
            <a:chExt cx="432048" cy="399507"/>
          </a:xfrm>
        </p:grpSpPr>
        <p:sp>
          <p:nvSpPr>
            <p:cNvPr id="63" name="Oval 179"/>
            <p:cNvSpPr/>
            <p:nvPr/>
          </p:nvSpPr>
          <p:spPr>
            <a:xfrm>
              <a:off x="1619672" y="1485003"/>
              <a:ext cx="432048" cy="3598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/>
            </a:p>
          </p:txBody>
        </p:sp>
        <p:sp>
          <p:nvSpPr>
            <p:cNvPr id="64" name="TextBox 69"/>
            <p:cNvSpPr txBox="1">
              <a:spLocks noChangeArrowheads="1"/>
            </p:cNvSpPr>
            <p:nvPr/>
          </p:nvSpPr>
          <p:spPr bwMode="auto">
            <a:xfrm>
              <a:off x="1691680" y="1475490"/>
              <a:ext cx="301687" cy="399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en-US" sz="1350" dirty="0">
                  <a:latin typeface="Calibri" pitchFamily="34" charset="0"/>
                </a:rPr>
                <a:t>6</a:t>
              </a:r>
            </a:p>
          </p:txBody>
        </p:sp>
      </p:grpSp>
      <p:pic>
        <p:nvPicPr>
          <p:cNvPr id="11" name="Picture 139" descr="http://t2.gstatic.com/images?q=tbn:ANd9GcQq5ME8uFdmUC4UEge5Sj2_z8VyldYlahyz-gmNP0OjOKXXLNkCEg"/>
          <p:cNvPicPr>
            <a:picLocks noChangeAspect="1" noChangeArrowheads="1"/>
          </p:cNvPicPr>
          <p:nvPr/>
        </p:nvPicPr>
        <p:blipFill>
          <a:blip r:embed="rId2" cstate="print"/>
          <a:srcRect l="47249" r="10751" b="14951"/>
          <a:stretch>
            <a:fillRect/>
          </a:stretch>
        </p:blipFill>
        <p:spPr bwMode="auto">
          <a:xfrm>
            <a:off x="6660357" y="4067175"/>
            <a:ext cx="540544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71"/>
          <p:cNvSpPr txBox="1">
            <a:spLocks noChangeArrowheads="1"/>
          </p:cNvSpPr>
          <p:nvPr/>
        </p:nvSpPr>
        <p:spPr bwMode="auto">
          <a:xfrm>
            <a:off x="6572250" y="4010026"/>
            <a:ext cx="628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1200" b="1" dirty="0">
                <a:latin typeface="Calibri" pitchFamily="34" charset="0"/>
              </a:rPr>
              <a:t> Blank</a:t>
            </a:r>
          </a:p>
        </p:txBody>
      </p:sp>
      <p:sp>
        <p:nvSpPr>
          <p:cNvPr id="13" name="Right Arrow 141"/>
          <p:cNvSpPr/>
          <p:nvPr/>
        </p:nvSpPr>
        <p:spPr>
          <a:xfrm flipH="1">
            <a:off x="5524500" y="4633913"/>
            <a:ext cx="809625" cy="364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grpSp>
        <p:nvGrpSpPr>
          <p:cNvPr id="14" name="Group 142"/>
          <p:cNvGrpSpPr>
            <a:grpSpLocks/>
          </p:cNvGrpSpPr>
          <p:nvPr/>
        </p:nvGrpSpPr>
        <p:grpSpPr bwMode="auto">
          <a:xfrm>
            <a:off x="5793581" y="4411268"/>
            <a:ext cx="325041" cy="300082"/>
            <a:chOff x="1619672" y="1475492"/>
            <a:chExt cx="432048" cy="399509"/>
          </a:xfrm>
        </p:grpSpPr>
        <p:sp>
          <p:nvSpPr>
            <p:cNvPr id="61" name="Oval 177"/>
            <p:cNvSpPr/>
            <p:nvPr/>
          </p:nvSpPr>
          <p:spPr>
            <a:xfrm>
              <a:off x="1619672" y="1485003"/>
              <a:ext cx="432048" cy="3598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/>
            </a:p>
          </p:txBody>
        </p:sp>
        <p:sp>
          <p:nvSpPr>
            <p:cNvPr id="62" name="TextBox 75"/>
            <p:cNvSpPr txBox="1">
              <a:spLocks noChangeArrowheads="1"/>
            </p:cNvSpPr>
            <p:nvPr/>
          </p:nvSpPr>
          <p:spPr bwMode="auto">
            <a:xfrm>
              <a:off x="1691681" y="1475492"/>
              <a:ext cx="301686" cy="399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en-US" sz="1350" dirty="0">
                  <a:latin typeface="Calibri" pitchFamily="34" charset="0"/>
                </a:rPr>
                <a:t>7</a:t>
              </a:r>
            </a:p>
          </p:txBody>
        </p:sp>
      </p:grpSp>
      <p:pic>
        <p:nvPicPr>
          <p:cNvPr id="15" name="Picture 143" descr="http://www.spectronic.co.uk/img/m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103" y="4364831"/>
            <a:ext cx="1619250" cy="118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7"/>
          <p:cNvSpPr txBox="1">
            <a:spLocks noChangeArrowheads="1"/>
          </p:cNvSpPr>
          <p:nvPr/>
        </p:nvSpPr>
        <p:spPr bwMode="auto">
          <a:xfrm>
            <a:off x="4972050" y="5038726"/>
            <a:ext cx="1657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200" b="1" dirty="0">
                <a:latin typeface="Calibri" pitchFamily="34" charset="0"/>
              </a:rPr>
              <a:t> Add blank and set</a:t>
            </a:r>
          </a:p>
          <a:p>
            <a:pPr algn="r" rtl="1"/>
            <a:r>
              <a:rPr lang="en-US" sz="1200" b="1" dirty="0">
                <a:latin typeface="Calibri" pitchFamily="34" charset="0"/>
              </a:rPr>
              <a:t>The  base line at wavelength 578 nm</a:t>
            </a:r>
          </a:p>
        </p:txBody>
      </p:sp>
      <p:sp>
        <p:nvSpPr>
          <p:cNvPr id="17" name="Right Arrow 145"/>
          <p:cNvSpPr/>
          <p:nvPr/>
        </p:nvSpPr>
        <p:spPr>
          <a:xfrm flipH="1">
            <a:off x="2953940" y="4742260"/>
            <a:ext cx="810816" cy="363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grpSp>
        <p:nvGrpSpPr>
          <p:cNvPr id="18" name="Group 146"/>
          <p:cNvGrpSpPr>
            <a:grpSpLocks/>
          </p:cNvGrpSpPr>
          <p:nvPr/>
        </p:nvGrpSpPr>
        <p:grpSpPr bwMode="auto">
          <a:xfrm>
            <a:off x="3170634" y="4526757"/>
            <a:ext cx="323850" cy="300082"/>
            <a:chOff x="1619672" y="1475492"/>
            <a:chExt cx="432048" cy="401230"/>
          </a:xfrm>
        </p:grpSpPr>
        <p:sp>
          <p:nvSpPr>
            <p:cNvPr id="59" name="Oval 175"/>
            <p:cNvSpPr/>
            <p:nvPr/>
          </p:nvSpPr>
          <p:spPr>
            <a:xfrm>
              <a:off x="1619672" y="1485044"/>
              <a:ext cx="432048" cy="35978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/>
            </a:p>
          </p:txBody>
        </p:sp>
        <p:sp>
          <p:nvSpPr>
            <p:cNvPr id="60" name="TextBox 81"/>
            <p:cNvSpPr txBox="1">
              <a:spLocks noChangeArrowheads="1"/>
            </p:cNvSpPr>
            <p:nvPr/>
          </p:nvSpPr>
          <p:spPr bwMode="auto">
            <a:xfrm>
              <a:off x="1691680" y="1475492"/>
              <a:ext cx="301687" cy="40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en-US" sz="1350" dirty="0">
                  <a:latin typeface="Calibri" pitchFamily="34" charset="0"/>
                </a:rPr>
                <a:t>8</a:t>
              </a:r>
            </a:p>
          </p:txBody>
        </p:sp>
      </p:grpSp>
      <p:pic>
        <p:nvPicPr>
          <p:cNvPr id="19" name="Picture 147" descr="http://www.spectronic.co.uk/img/m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4418410"/>
            <a:ext cx="1672828" cy="122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83"/>
          <p:cNvSpPr txBox="1">
            <a:spLocks noChangeArrowheads="1"/>
          </p:cNvSpPr>
          <p:nvPr/>
        </p:nvSpPr>
        <p:spPr bwMode="auto">
          <a:xfrm>
            <a:off x="2325291" y="5228794"/>
            <a:ext cx="15835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200" b="1" dirty="0">
                <a:latin typeface="Calibri" pitchFamily="34" charset="0"/>
              </a:rPr>
              <a:t> Add test and take reading  (A) at 578 nm</a:t>
            </a:r>
          </a:p>
        </p:txBody>
      </p:sp>
      <p:sp>
        <p:nvSpPr>
          <p:cNvPr id="21" name="TextBox 51"/>
          <p:cNvSpPr txBox="1">
            <a:spLocks noChangeArrowheads="1"/>
          </p:cNvSpPr>
          <p:nvPr/>
        </p:nvSpPr>
        <p:spPr bwMode="auto">
          <a:xfrm>
            <a:off x="2400300" y="1038225"/>
            <a:ext cx="44577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Measurement of Total </a:t>
            </a:r>
            <a:r>
              <a:rPr lang="en-US" sz="2100" b="1" dirty="0" err="1"/>
              <a:t>Bilirubin</a:t>
            </a:r>
            <a:r>
              <a:rPr lang="en-US" sz="2100" b="1" dirty="0"/>
              <a:t> </a:t>
            </a:r>
          </a:p>
        </p:txBody>
      </p:sp>
      <p:sp>
        <p:nvSpPr>
          <p:cNvPr id="22" name="Right Arrow 150"/>
          <p:cNvSpPr/>
          <p:nvPr/>
        </p:nvSpPr>
        <p:spPr>
          <a:xfrm>
            <a:off x="1838325" y="3369469"/>
            <a:ext cx="733425" cy="363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grpSp>
        <p:nvGrpSpPr>
          <p:cNvPr id="23" name="Group 151"/>
          <p:cNvGrpSpPr>
            <a:grpSpLocks/>
          </p:cNvGrpSpPr>
          <p:nvPr/>
        </p:nvGrpSpPr>
        <p:grpSpPr bwMode="auto">
          <a:xfrm>
            <a:off x="1962150" y="3152777"/>
            <a:ext cx="323850" cy="300082"/>
            <a:chOff x="1619672" y="1475492"/>
            <a:chExt cx="432048" cy="399509"/>
          </a:xfrm>
        </p:grpSpPr>
        <p:sp>
          <p:nvSpPr>
            <p:cNvPr id="57" name="Oval 173"/>
            <p:cNvSpPr/>
            <p:nvPr/>
          </p:nvSpPr>
          <p:spPr>
            <a:xfrm>
              <a:off x="1619672" y="1485003"/>
              <a:ext cx="432048" cy="3598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/>
            </a:p>
          </p:txBody>
        </p:sp>
        <p:sp>
          <p:nvSpPr>
            <p:cNvPr id="58" name="TextBox 62"/>
            <p:cNvSpPr txBox="1">
              <a:spLocks noChangeArrowheads="1"/>
            </p:cNvSpPr>
            <p:nvPr/>
          </p:nvSpPr>
          <p:spPr bwMode="auto">
            <a:xfrm>
              <a:off x="1691680" y="1475492"/>
              <a:ext cx="301687" cy="399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en-US" sz="1350" dirty="0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24" name="Group 152"/>
          <p:cNvGrpSpPr>
            <a:grpSpLocks/>
          </p:cNvGrpSpPr>
          <p:nvPr/>
        </p:nvGrpSpPr>
        <p:grpSpPr bwMode="auto">
          <a:xfrm>
            <a:off x="3657600" y="2078832"/>
            <a:ext cx="539353" cy="1645444"/>
            <a:chOff x="5707763" y="1340768"/>
            <a:chExt cx="736445" cy="2991434"/>
          </a:xfrm>
        </p:grpSpPr>
        <p:pic>
          <p:nvPicPr>
            <p:cNvPr id="53" name="Picture 169" descr="http://www.asia.ru/images/target/photo/51170673/Test_Tube.jpg"/>
            <p:cNvPicPr>
              <a:picLocks noChangeAspect="1" noChangeArrowheads="1"/>
            </p:cNvPicPr>
            <p:nvPr/>
          </p:nvPicPr>
          <p:blipFill>
            <a:blip r:embed="rId4" cstate="print"/>
            <a:srcRect l="21001" t="6300" r="47501" b="1302"/>
            <a:stretch>
              <a:fillRect/>
            </a:stretch>
          </p:blipFill>
          <p:spPr bwMode="auto">
            <a:xfrm>
              <a:off x="5707763" y="1340768"/>
              <a:ext cx="736445" cy="299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ounded Rectangle 170"/>
            <p:cNvSpPr/>
            <p:nvPr/>
          </p:nvSpPr>
          <p:spPr>
            <a:xfrm>
              <a:off x="5868708" y="2780207"/>
              <a:ext cx="359282" cy="9285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/>
            </a:p>
          </p:txBody>
        </p:sp>
        <p:cxnSp>
          <p:nvCxnSpPr>
            <p:cNvPr id="55" name="Straight Connector 171"/>
            <p:cNvCxnSpPr/>
            <p:nvPr/>
          </p:nvCxnSpPr>
          <p:spPr>
            <a:xfrm rot="5400000">
              <a:off x="5005044" y="2420889"/>
              <a:ext cx="172732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172"/>
            <p:cNvCxnSpPr/>
            <p:nvPr/>
          </p:nvCxnSpPr>
          <p:spPr>
            <a:xfrm rot="5400000">
              <a:off x="5364326" y="2420889"/>
              <a:ext cx="172732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53"/>
          <p:cNvGrpSpPr>
            <a:grpSpLocks/>
          </p:cNvGrpSpPr>
          <p:nvPr/>
        </p:nvGrpSpPr>
        <p:grpSpPr bwMode="auto">
          <a:xfrm>
            <a:off x="4432698" y="2124075"/>
            <a:ext cx="539353" cy="1645444"/>
            <a:chOff x="5707763" y="1340768"/>
            <a:chExt cx="736445" cy="2991434"/>
          </a:xfrm>
        </p:grpSpPr>
        <p:pic>
          <p:nvPicPr>
            <p:cNvPr id="49" name="Picture 165" descr="http://www.asia.ru/images/target/photo/51170673/Test_Tube.jpg"/>
            <p:cNvPicPr>
              <a:picLocks noChangeAspect="1" noChangeArrowheads="1"/>
            </p:cNvPicPr>
            <p:nvPr/>
          </p:nvPicPr>
          <p:blipFill>
            <a:blip r:embed="rId4" cstate="print"/>
            <a:srcRect l="21001" t="6300" r="47501" b="1302"/>
            <a:stretch>
              <a:fillRect/>
            </a:stretch>
          </p:blipFill>
          <p:spPr bwMode="auto">
            <a:xfrm>
              <a:off x="5707763" y="1340768"/>
              <a:ext cx="736445" cy="2991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ounded Rectangle 166"/>
            <p:cNvSpPr/>
            <p:nvPr/>
          </p:nvSpPr>
          <p:spPr>
            <a:xfrm>
              <a:off x="5868708" y="2780207"/>
              <a:ext cx="359282" cy="9285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/>
            </a:p>
          </p:txBody>
        </p:sp>
        <p:cxnSp>
          <p:nvCxnSpPr>
            <p:cNvPr id="51" name="Straight Connector 167"/>
            <p:cNvCxnSpPr/>
            <p:nvPr/>
          </p:nvCxnSpPr>
          <p:spPr>
            <a:xfrm rot="5400000">
              <a:off x="5005044" y="2420889"/>
              <a:ext cx="172732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68"/>
            <p:cNvCxnSpPr/>
            <p:nvPr/>
          </p:nvCxnSpPr>
          <p:spPr>
            <a:xfrm rot="5400000">
              <a:off x="5364326" y="2420889"/>
              <a:ext cx="1727326" cy="0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ight Arrow 154"/>
          <p:cNvSpPr/>
          <p:nvPr/>
        </p:nvSpPr>
        <p:spPr>
          <a:xfrm flipH="1">
            <a:off x="5029200" y="2902744"/>
            <a:ext cx="914400" cy="364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/>
          </a:p>
        </p:txBody>
      </p:sp>
      <p:sp>
        <p:nvSpPr>
          <p:cNvPr id="27" name="TextBox 50"/>
          <p:cNvSpPr txBox="1">
            <a:spLocks noChangeArrowheads="1"/>
          </p:cNvSpPr>
          <p:nvPr/>
        </p:nvSpPr>
        <p:spPr bwMode="auto">
          <a:xfrm>
            <a:off x="2628900" y="1838325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200" b="1" dirty="0">
                <a:latin typeface="Calibri" pitchFamily="34" charset="0"/>
              </a:rPr>
              <a:t>Add 200µl</a:t>
            </a:r>
          </a:p>
          <a:p>
            <a:pPr algn="r" rtl="1"/>
            <a:r>
              <a:rPr lang="en-US" sz="1200" b="1" dirty="0">
                <a:latin typeface="Calibri" pitchFamily="34" charset="0"/>
              </a:rPr>
              <a:t>  Reagent 1</a:t>
            </a:r>
          </a:p>
        </p:txBody>
      </p:sp>
      <p:sp>
        <p:nvSpPr>
          <p:cNvPr id="28" name="TextBox 50"/>
          <p:cNvSpPr txBox="1">
            <a:spLocks noChangeArrowheads="1"/>
          </p:cNvSpPr>
          <p:nvPr/>
        </p:nvSpPr>
        <p:spPr bwMode="auto">
          <a:xfrm>
            <a:off x="2686050" y="2524125"/>
            <a:ext cx="857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200" b="1" dirty="0">
                <a:latin typeface="Calibri" pitchFamily="34" charset="0"/>
              </a:rPr>
              <a:t>Add 50µl Reagent 2</a:t>
            </a:r>
          </a:p>
        </p:txBody>
      </p:sp>
      <p:sp>
        <p:nvSpPr>
          <p:cNvPr id="29" name="TextBox 50"/>
          <p:cNvSpPr txBox="1">
            <a:spLocks noChangeArrowheads="1"/>
          </p:cNvSpPr>
          <p:nvPr/>
        </p:nvSpPr>
        <p:spPr bwMode="auto">
          <a:xfrm>
            <a:off x="2686050" y="3152775"/>
            <a:ext cx="857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200" b="1" dirty="0">
                <a:latin typeface="Calibri" pitchFamily="34" charset="0"/>
              </a:rPr>
              <a:t>Add 1 ml Reagent 3</a:t>
            </a:r>
          </a:p>
        </p:txBody>
      </p:sp>
      <p:sp>
        <p:nvSpPr>
          <p:cNvPr id="30" name="TextBox 50"/>
          <p:cNvSpPr txBox="1">
            <a:spLocks noChangeArrowheads="1"/>
          </p:cNvSpPr>
          <p:nvPr/>
        </p:nvSpPr>
        <p:spPr bwMode="auto">
          <a:xfrm>
            <a:off x="3486150" y="2524126"/>
            <a:ext cx="628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200" b="1" dirty="0">
                <a:latin typeface="Calibri" pitchFamily="34" charset="0"/>
              </a:rPr>
              <a:t>Blank</a:t>
            </a:r>
          </a:p>
        </p:txBody>
      </p:sp>
      <p:sp>
        <p:nvSpPr>
          <p:cNvPr id="31" name="TextBox 50"/>
          <p:cNvSpPr txBox="1">
            <a:spLocks noChangeArrowheads="1"/>
          </p:cNvSpPr>
          <p:nvPr/>
        </p:nvSpPr>
        <p:spPr bwMode="auto">
          <a:xfrm>
            <a:off x="4400550" y="2524126"/>
            <a:ext cx="485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200" b="1" dirty="0">
                <a:latin typeface="Calibri" pitchFamily="34" charset="0"/>
              </a:rPr>
              <a:t> Test</a:t>
            </a:r>
          </a:p>
        </p:txBody>
      </p:sp>
      <p:grpSp>
        <p:nvGrpSpPr>
          <p:cNvPr id="32" name="Group 160"/>
          <p:cNvGrpSpPr>
            <a:grpSpLocks/>
          </p:cNvGrpSpPr>
          <p:nvPr/>
        </p:nvGrpSpPr>
        <p:grpSpPr bwMode="auto">
          <a:xfrm>
            <a:off x="3891579" y="1495425"/>
            <a:ext cx="981359" cy="653653"/>
            <a:chOff x="3894862" y="540167"/>
            <a:chExt cx="1308924" cy="871469"/>
          </a:xfrm>
        </p:grpSpPr>
        <p:cxnSp>
          <p:nvCxnSpPr>
            <p:cNvPr id="47" name="Curved Connector 163"/>
            <p:cNvCxnSpPr/>
            <p:nvPr/>
          </p:nvCxnSpPr>
          <p:spPr>
            <a:xfrm rot="5400000">
              <a:off x="4728672" y="1109221"/>
              <a:ext cx="490497" cy="114334"/>
            </a:xfrm>
            <a:prstGeom prst="curvedConnector3">
              <a:avLst>
                <a:gd name="adj1" fmla="val 50000"/>
              </a:avLst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32"/>
            <p:cNvSpPr txBox="1">
              <a:spLocks noChangeArrowheads="1"/>
            </p:cNvSpPr>
            <p:nvPr/>
          </p:nvSpPr>
          <p:spPr bwMode="auto">
            <a:xfrm>
              <a:off x="3894862" y="540167"/>
              <a:ext cx="1308924" cy="369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en-US" sz="1200" b="1" dirty="0">
                  <a:latin typeface="Calibri" pitchFamily="34" charset="0"/>
                </a:rPr>
                <a:t>200µl serum</a:t>
              </a:r>
            </a:p>
          </p:txBody>
        </p:sp>
      </p:grpSp>
      <p:sp>
        <p:nvSpPr>
          <p:cNvPr id="33" name="TextBox 50"/>
          <p:cNvSpPr txBox="1">
            <a:spLocks noChangeArrowheads="1"/>
          </p:cNvSpPr>
          <p:nvPr/>
        </p:nvSpPr>
        <p:spPr bwMode="auto">
          <a:xfrm>
            <a:off x="6057900" y="2752726"/>
            <a:ext cx="1428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200" b="1" dirty="0">
                <a:latin typeface="Calibri" pitchFamily="34" charset="0"/>
              </a:rPr>
              <a:t>Add 1 ml Reagent 4</a:t>
            </a:r>
          </a:p>
        </p:txBody>
      </p:sp>
      <p:pic>
        <p:nvPicPr>
          <p:cNvPr id="34" name="Picture 187" descr="http://t2.gstatic.com/images?q=tbn:ANd9GcQq5ME8uFdmUC4UEge5Sj2_z8VyldYlahyz-gmNP0OjOKXXLNkCEg"/>
          <p:cNvPicPr>
            <a:picLocks noChangeAspect="1" noChangeArrowheads="1"/>
          </p:cNvPicPr>
          <p:nvPr/>
        </p:nvPicPr>
        <p:blipFill>
          <a:blip r:embed="rId2" cstate="print"/>
          <a:srcRect l="47249" r="10751" b="14951"/>
          <a:stretch>
            <a:fillRect/>
          </a:stretch>
        </p:blipFill>
        <p:spPr bwMode="auto">
          <a:xfrm>
            <a:off x="7403307" y="4079081"/>
            <a:ext cx="540544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Curved Connector 195"/>
          <p:cNvCxnSpPr/>
          <p:nvPr/>
        </p:nvCxnSpPr>
        <p:spPr bwMode="auto">
          <a:xfrm rot="5400000">
            <a:off x="3745111" y="1865116"/>
            <a:ext cx="367901" cy="85721"/>
          </a:xfrm>
          <a:prstGeom prst="curvedConnector3">
            <a:avLst>
              <a:gd name="adj1" fmla="val 50000"/>
            </a:avLst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71"/>
          <p:cNvSpPr txBox="1">
            <a:spLocks noChangeArrowheads="1"/>
          </p:cNvSpPr>
          <p:nvPr/>
        </p:nvSpPr>
        <p:spPr bwMode="auto">
          <a:xfrm>
            <a:off x="7315200" y="4041860"/>
            <a:ext cx="628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1200" b="1" dirty="0">
                <a:latin typeface="Calibri" pitchFamily="34" charset="0"/>
              </a:rPr>
              <a:t> Test</a:t>
            </a:r>
          </a:p>
        </p:txBody>
      </p:sp>
      <p:sp>
        <p:nvSpPr>
          <p:cNvPr id="37" name="TextBox 50"/>
          <p:cNvSpPr txBox="1">
            <a:spLocks noChangeArrowheads="1"/>
          </p:cNvSpPr>
          <p:nvPr/>
        </p:nvSpPr>
        <p:spPr bwMode="auto">
          <a:xfrm>
            <a:off x="2686050" y="2867026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200" b="1" dirty="0">
                <a:latin typeface="Calibri" pitchFamily="34" charset="0"/>
              </a:rPr>
              <a:t>Only  in test</a:t>
            </a:r>
          </a:p>
        </p:txBody>
      </p:sp>
      <p:grpSp>
        <p:nvGrpSpPr>
          <p:cNvPr id="38" name="Group 209"/>
          <p:cNvGrpSpPr>
            <a:grpSpLocks/>
          </p:cNvGrpSpPr>
          <p:nvPr/>
        </p:nvGrpSpPr>
        <p:grpSpPr bwMode="auto">
          <a:xfrm>
            <a:off x="4152900" y="1779985"/>
            <a:ext cx="323850" cy="300082"/>
            <a:chOff x="1619672" y="1475491"/>
            <a:chExt cx="432048" cy="399508"/>
          </a:xfrm>
        </p:grpSpPr>
        <p:sp>
          <p:nvSpPr>
            <p:cNvPr id="45" name="Oval 210"/>
            <p:cNvSpPr/>
            <p:nvPr/>
          </p:nvSpPr>
          <p:spPr>
            <a:xfrm>
              <a:off x="1619672" y="1485001"/>
              <a:ext cx="432048" cy="35982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350"/>
            </a:p>
          </p:txBody>
        </p:sp>
        <p:sp>
          <p:nvSpPr>
            <p:cNvPr id="46" name="TextBox 69"/>
            <p:cNvSpPr txBox="1">
              <a:spLocks noChangeArrowheads="1"/>
            </p:cNvSpPr>
            <p:nvPr/>
          </p:nvSpPr>
          <p:spPr bwMode="auto">
            <a:xfrm>
              <a:off x="1645087" y="1475491"/>
              <a:ext cx="301687" cy="399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en-US" sz="1350" dirty="0"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39" name="TextBox 65"/>
          <p:cNvSpPr txBox="1"/>
          <p:nvPr/>
        </p:nvSpPr>
        <p:spPr>
          <a:xfrm>
            <a:off x="2628901" y="2236142"/>
            <a:ext cx="11929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To blank and test</a:t>
            </a:r>
          </a:p>
        </p:txBody>
      </p:sp>
      <p:sp>
        <p:nvSpPr>
          <p:cNvPr id="40" name="TextBox 66"/>
          <p:cNvSpPr txBox="1"/>
          <p:nvPr/>
        </p:nvSpPr>
        <p:spPr>
          <a:xfrm>
            <a:off x="2571751" y="3550592"/>
            <a:ext cx="11929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latin typeface="Times New Roman" pitchFamily="18" charset="0"/>
                <a:cs typeface="Times New Roman" pitchFamily="18" charset="0"/>
              </a:rPr>
              <a:t>To blank and test</a:t>
            </a:r>
          </a:p>
        </p:txBody>
      </p:sp>
      <p:sp>
        <p:nvSpPr>
          <p:cNvPr id="41" name="TextBox 67"/>
          <p:cNvSpPr txBox="1"/>
          <p:nvPr/>
        </p:nvSpPr>
        <p:spPr>
          <a:xfrm>
            <a:off x="6183976" y="2979093"/>
            <a:ext cx="1318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To blank and test</a:t>
            </a:r>
          </a:p>
        </p:txBody>
      </p:sp>
      <p:sp>
        <p:nvSpPr>
          <p:cNvPr id="42" name="TextBox 50"/>
          <p:cNvSpPr txBox="1">
            <a:spLocks noChangeArrowheads="1"/>
          </p:cNvSpPr>
          <p:nvPr/>
        </p:nvSpPr>
        <p:spPr bwMode="auto">
          <a:xfrm>
            <a:off x="5257800" y="3457144"/>
            <a:ext cx="1543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200" b="1" dirty="0">
                <a:latin typeface="Calibri" pitchFamily="34" charset="0"/>
              </a:rPr>
              <a:t> Mix and allow to   stand for 15  minutes</a:t>
            </a:r>
          </a:p>
          <a:p>
            <a:pPr algn="r" rtl="1"/>
            <a:r>
              <a:rPr lang="en-US" sz="1200" b="1" dirty="0">
                <a:latin typeface="Calibri" pitchFamily="34" charset="0"/>
              </a:rPr>
              <a:t>at room temperature</a:t>
            </a:r>
          </a:p>
        </p:txBody>
      </p:sp>
      <p:sp>
        <p:nvSpPr>
          <p:cNvPr id="43" name="TextBox 71"/>
          <p:cNvSpPr txBox="1">
            <a:spLocks noChangeArrowheads="1"/>
          </p:cNvSpPr>
          <p:nvPr/>
        </p:nvSpPr>
        <p:spPr bwMode="auto">
          <a:xfrm>
            <a:off x="6572250" y="5381626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1200" b="1" dirty="0">
                <a:latin typeface="Calibri" pitchFamily="34" charset="0"/>
              </a:rPr>
              <a:t> Transfer(Pour) to </a:t>
            </a:r>
            <a:r>
              <a:rPr lang="en-US" sz="1200" b="1" dirty="0" err="1">
                <a:latin typeface="Calibri" pitchFamily="34" charset="0"/>
              </a:rPr>
              <a:t>cuvette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44" name="TextBox 50"/>
          <p:cNvSpPr txBox="1">
            <a:spLocks noChangeArrowheads="1"/>
          </p:cNvSpPr>
          <p:nvPr/>
        </p:nvSpPr>
        <p:spPr bwMode="auto">
          <a:xfrm>
            <a:off x="5257800" y="1843728"/>
            <a:ext cx="1543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en-US" sz="1200" b="1" dirty="0">
                <a:latin typeface="Calibri" pitchFamily="34" charset="0"/>
              </a:rPr>
              <a:t> Mix and allow to   stand for 10  minutes</a:t>
            </a:r>
          </a:p>
          <a:p>
            <a:pPr algn="r" rtl="1"/>
            <a:r>
              <a:rPr lang="en-US" sz="1200" b="1" dirty="0">
                <a:latin typeface="Calibri" pitchFamily="34" charset="0"/>
              </a:rPr>
              <a:t>at room temperature</a:t>
            </a:r>
          </a:p>
        </p:txBody>
      </p:sp>
    </p:spTree>
    <p:extLst>
      <p:ext uri="{BB962C8B-B14F-4D97-AF65-F5344CB8AC3E}">
        <p14:creationId xmlns:p14="http://schemas.microsoft.com/office/powerpoint/2010/main" val="136858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473" y="857251"/>
            <a:ext cx="5321544" cy="48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9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Measurement of total bilirubin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By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Medical Biochemistry Unit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159" y="1767254"/>
            <a:ext cx="3264144" cy="33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4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6" y="1021556"/>
            <a:ext cx="4943475" cy="48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50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608" y="1707906"/>
            <a:ext cx="3053128" cy="32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60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361" y="1503484"/>
            <a:ext cx="3270739" cy="36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1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857ab617-2bae-4019-a538-385411f623a4"/>
          <p:cNvSpPr>
            <a:spLocks noChangeAspect="1" noChangeArrowheads="1"/>
          </p:cNvSpPr>
          <p:nvPr/>
        </p:nvSpPr>
        <p:spPr bwMode="auto">
          <a:xfrm>
            <a:off x="93918" y="-1359259"/>
            <a:ext cx="354971" cy="1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187" y="1905733"/>
            <a:ext cx="3455377" cy="30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34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680" y="1681530"/>
            <a:ext cx="3574073" cy="30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37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477" y="1806820"/>
            <a:ext cx="3376246" cy="294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2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Calculation of total bilirubin concentration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/>
              <a:t> </a:t>
            </a:r>
            <a:endParaRPr lang="en-US"/>
          </a:p>
          <a:p>
            <a:pPr eaLnBrk="1" hangingPunct="1">
              <a:buFont typeface="Arial" charset="0"/>
              <a:buNone/>
            </a:pPr>
            <a:r>
              <a:rPr lang="en-US" b="1"/>
              <a:t>Conc. of serum total bilirubin: </a:t>
            </a:r>
          </a:p>
          <a:p>
            <a:pPr eaLnBrk="1" hangingPunct="1">
              <a:buFont typeface="Arial" charset="0"/>
              <a:buNone/>
            </a:pPr>
            <a:r>
              <a:rPr lang="en-US" b="1"/>
              <a:t>A × 185 = …... µmol/L</a:t>
            </a:r>
          </a:p>
          <a:p>
            <a:pPr eaLnBrk="1" hangingPunct="1">
              <a:buFont typeface="Arial" charset="0"/>
              <a:buNone/>
            </a:pPr>
            <a:endParaRPr lang="en-US" b="1"/>
          </a:p>
          <a:p>
            <a:pPr eaLnBrk="1" hangingPunct="1">
              <a:buFont typeface="Arial" charset="0"/>
              <a:buNone/>
            </a:pPr>
            <a:endParaRPr lang="en-US"/>
          </a:p>
          <a:p>
            <a:pPr eaLnBrk="1" hangingPunct="1">
              <a:buFont typeface="Arial" charset="0"/>
              <a:buNone/>
            </a:pPr>
            <a:r>
              <a:rPr lang="en-US" b="1" i="1"/>
              <a:t>Note- (Normal range: 2 – 17 µmol/L)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Sensitivity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4114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400" dirty="0"/>
              <a:t>Sensitivity answers the following question: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400" dirty="0"/>
              <a:t>If a person has a disease, how often will the test be positive (true positive rate)? </a:t>
            </a:r>
            <a:br>
              <a:rPr lang="en-US" sz="2400" dirty="0"/>
            </a:br>
            <a:r>
              <a:rPr lang="en-US" sz="2400" dirty="0"/>
              <a:t>i.e.: if the test is highly sensitive and the test result is negative you can be nearly certain that the individuals don’t have disease. </a:t>
            </a:r>
            <a:br>
              <a:rPr lang="en-US" sz="2400" dirty="0"/>
            </a:br>
            <a:r>
              <a:rPr lang="en-US" sz="2400" dirty="0"/>
              <a:t>A Sensitive test helps </a:t>
            </a:r>
            <a:r>
              <a:rPr lang="en-US" sz="2400" b="1" u="sng" dirty="0">
                <a:solidFill>
                  <a:srgbClr val="FF0000"/>
                </a:solidFill>
              </a:rPr>
              <a:t>rule out </a:t>
            </a:r>
            <a:r>
              <a:rPr lang="en-US" sz="2400" dirty="0"/>
              <a:t>disease (when the result is negative). </a:t>
            </a:r>
            <a:r>
              <a:rPr lang="en-US" sz="2400" b="1" u="sng" dirty="0">
                <a:solidFill>
                  <a:srgbClr val="FF0000"/>
                </a:solidFill>
              </a:rPr>
              <a:t>Sensitivity rule out or "Snout“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5443210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Sensitivity=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513120" y="5181600"/>
            <a:ext cx="194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 true positives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429000" y="570482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true positive + false negative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429000" y="570482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96200" y="5486400"/>
            <a:ext cx="114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X 100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4458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24723" y="1435871"/>
          <a:ext cx="554215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0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Test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Disease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True</a:t>
                      </a:r>
                      <a:r>
                        <a:rPr lang="en-US" sz="2400" b="1" baseline="0" dirty="0"/>
                        <a:t> Positive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(TP)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False </a:t>
                      </a:r>
                      <a:r>
                        <a:rPr lang="en-US" sz="2400" b="1" baseline="0" dirty="0"/>
                        <a:t>Positive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(FP)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False </a:t>
                      </a:r>
                      <a:r>
                        <a:rPr lang="en-US" sz="2400" b="1" baseline="0" dirty="0"/>
                        <a:t>Negative</a:t>
                      </a:r>
                      <a:endParaRPr lang="en-US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(FN)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True</a:t>
                      </a:r>
                      <a:r>
                        <a:rPr lang="en-US" sz="2400" b="1" baseline="0" dirty="0"/>
                        <a:t> Negative</a:t>
                      </a:r>
                      <a:endParaRPr lang="en-US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(TN)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71600" y="5443210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Sensitivity=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733800" y="5181600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TP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352800" y="5715000"/>
            <a:ext cx="1371600" cy="467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TP+ FN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29000" y="5704820"/>
            <a:ext cx="1066800" cy="10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4800" y="235803"/>
            <a:ext cx="2743200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 X 2 Contingency Table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4400" y="5486400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X 100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240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Q1. What are the liver function tests (LFTs)?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Specificity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4155757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Specificity answers the following question: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If a person does not have the disease how often will the test be negative (true negative rate)?</a:t>
            </a:r>
          </a:p>
          <a:p>
            <a:pPr marL="0" indent="0">
              <a:spcAft>
                <a:spcPts val="1200"/>
              </a:spcAft>
              <a:buNone/>
            </a:pPr>
            <a:br>
              <a:rPr lang="en-US" sz="2400" dirty="0"/>
            </a:br>
            <a:r>
              <a:rPr lang="en-US" sz="2400" dirty="0"/>
              <a:t>i.e., if the test result for a highly specific test is positive you can be nearly certain that the individuals actually have the disease.</a:t>
            </a:r>
            <a:br>
              <a:rPr lang="en-US" sz="2400" dirty="0"/>
            </a:br>
            <a:r>
              <a:rPr lang="en-US" sz="2400" dirty="0"/>
              <a:t>A very specific test </a:t>
            </a:r>
            <a:r>
              <a:rPr lang="en-US" sz="2400" b="1" u="sng" dirty="0">
                <a:solidFill>
                  <a:srgbClr val="FF0000"/>
                </a:solidFill>
              </a:rPr>
              <a:t>rules in </a:t>
            </a:r>
            <a:r>
              <a:rPr lang="en-US" sz="2400" dirty="0"/>
              <a:t>disease with a high degree of confidence (when the result is positive).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Specificity rule in or "Spin"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5443210"/>
            <a:ext cx="160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Specificity=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513120" y="5181600"/>
            <a:ext cx="2030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 true negatives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429000" y="570482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true negatives + false positives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429000" y="5704820"/>
            <a:ext cx="411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00" y="54864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X 100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2389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24723" y="1336030"/>
          <a:ext cx="554215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0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Test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Disease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True</a:t>
                      </a:r>
                      <a:r>
                        <a:rPr lang="en-US" sz="2400" b="1" baseline="0" dirty="0"/>
                        <a:t> Positive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(TP)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False </a:t>
                      </a:r>
                      <a:r>
                        <a:rPr lang="en-US" sz="2400" b="1" baseline="0" dirty="0"/>
                        <a:t>Positive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(FP)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False </a:t>
                      </a:r>
                      <a:r>
                        <a:rPr lang="en-US" sz="2400" b="1" baseline="0" dirty="0"/>
                        <a:t>Negative</a:t>
                      </a:r>
                      <a:endParaRPr lang="en-US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(FN)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True</a:t>
                      </a:r>
                      <a:r>
                        <a:rPr lang="en-US" sz="2400" b="1" baseline="0" dirty="0"/>
                        <a:t> Negative</a:t>
                      </a:r>
                      <a:endParaRPr lang="en-US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(TN)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71600" y="5443210"/>
            <a:ext cx="160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Specificity=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733800" y="518160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TN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352800" y="5715000"/>
            <a:ext cx="1371600" cy="467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TN+ FP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429000" y="5704820"/>
            <a:ext cx="1066800" cy="10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0" y="235803"/>
            <a:ext cx="2743200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2 X 2 Contingency Table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5481935"/>
            <a:ext cx="114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X 100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730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ideal diagnostic lab test results for many subjects (normal and patients)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95788"/>
            <a:ext cx="8458200" cy="1730375"/>
          </a:xfrm>
        </p:spPr>
        <p:txBody>
          <a:bodyPr>
            <a:normAutofit/>
          </a:bodyPr>
          <a:lstStyle/>
          <a:p>
            <a:r>
              <a:rPr lang="en-US" dirty="0"/>
              <a:t>A perfect test for acute hepatitis:</a:t>
            </a:r>
          </a:p>
          <a:p>
            <a:pPr>
              <a:buNone/>
            </a:pPr>
            <a:r>
              <a:rPr lang="en-US" dirty="0"/>
              <a:t>The test identifies ALL patients with disease and All subjects without disease 100% of the time.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10509"/>
            <a:ext cx="4657725" cy="2171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34552" y="2514600"/>
            <a:ext cx="45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400" y="2286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Hepatitis</a:t>
            </a:r>
          </a:p>
          <a:p>
            <a:pPr algn="ctr"/>
            <a:r>
              <a:rPr lang="en-US" dirty="0"/>
              <a:t>N= 500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0800" y="24384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0" y="2133600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Normal</a:t>
            </a:r>
          </a:p>
          <a:p>
            <a:pPr algn="ctr"/>
            <a:r>
              <a:rPr lang="en-US" dirty="0"/>
              <a:t>N = 500</a:t>
            </a:r>
          </a:p>
        </p:txBody>
      </p:sp>
    </p:spTree>
    <p:extLst>
      <p:ext uri="{BB962C8B-B14F-4D97-AF65-F5344CB8AC3E}">
        <p14:creationId xmlns:p14="http://schemas.microsoft.com/office/powerpoint/2010/main" val="2430365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55" y="-1447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 most diagnostic lab tests, this is not the case..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52600" y="1524000"/>
            <a:ext cx="4893733" cy="2590800"/>
            <a:chOff x="1752600" y="1905000"/>
            <a:chExt cx="4893733" cy="2590800"/>
          </a:xfrm>
        </p:grpSpPr>
        <p:grpSp>
          <p:nvGrpSpPr>
            <p:cNvPr id="12" name="Group 11"/>
            <p:cNvGrpSpPr/>
            <p:nvPr/>
          </p:nvGrpSpPr>
          <p:grpSpPr>
            <a:xfrm>
              <a:off x="1752600" y="1905000"/>
              <a:ext cx="4893733" cy="2590800"/>
              <a:chOff x="1752600" y="1905000"/>
              <a:chExt cx="4893733" cy="25908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52600" y="1905000"/>
                <a:ext cx="4893733" cy="25908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029200" y="2438400"/>
                <a:ext cx="128714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Acute hepatitis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808068" y="2600536"/>
                <a:ext cx="728084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Normal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953000" y="2673368"/>
                <a:ext cx="744114" cy="3077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1400"/>
                </a:lvl1pPr>
              </a:lstStyle>
              <a:p>
                <a:r>
                  <a:rPr lang="en-US" dirty="0"/>
                  <a:t>Disease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52600" y="4134504"/>
              <a:ext cx="168565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Serum bilirubin level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95800"/>
            <a:ext cx="8839200" cy="2081212"/>
          </a:xfrm>
        </p:spPr>
        <p:txBody>
          <a:bodyPr>
            <a:noAutofit/>
          </a:bodyPr>
          <a:lstStyle/>
          <a:p>
            <a:r>
              <a:rPr lang="en-US" sz="2000" dirty="0"/>
              <a:t>The lab test results in normal and disease conditions overlap.</a:t>
            </a:r>
          </a:p>
          <a:p>
            <a:r>
              <a:rPr lang="en-US" sz="2000" dirty="0"/>
              <a:t>To increase the overall accuracy of the test, the centermost point of overlapping is chosen as the cutoff value.</a:t>
            </a:r>
          </a:p>
          <a:p>
            <a:r>
              <a:rPr lang="en-US" sz="2000" dirty="0"/>
              <a:t>There are some normal subjects who will have a positive results (False positives)</a:t>
            </a:r>
          </a:p>
          <a:p>
            <a:r>
              <a:rPr lang="en-US" sz="2000" dirty="0"/>
              <a:t>There are some patients who will have negative results (False negatives)</a:t>
            </a:r>
          </a:p>
        </p:txBody>
      </p:sp>
    </p:spTree>
    <p:extLst>
      <p:ext uri="{BB962C8B-B14F-4D97-AF65-F5344CB8AC3E}">
        <p14:creationId xmlns:p14="http://schemas.microsoft.com/office/powerpoint/2010/main" val="332125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Example of 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562600"/>
          </a:xfrm>
        </p:spPr>
        <p:txBody>
          <a:bodyPr>
            <a:noAutofit/>
          </a:bodyPr>
          <a:lstStyle/>
          <a:p>
            <a:pPr marL="182880">
              <a:spcAft>
                <a:spcPts val="600"/>
              </a:spcAft>
              <a:buNone/>
            </a:pPr>
            <a:r>
              <a:rPr lang="en-US" sz="2400" b="1" dirty="0"/>
              <a:t>A Lab test to measure serum bilirubin was performed on 1000 individuals. The test gave the following results:</a:t>
            </a:r>
          </a:p>
          <a:p>
            <a:pPr marL="182880">
              <a:lnSpc>
                <a:spcPct val="170000"/>
              </a:lnSpc>
              <a:spcAft>
                <a:spcPts val="600"/>
              </a:spcAft>
            </a:pPr>
            <a:r>
              <a:rPr lang="en-US" sz="1800" dirty="0"/>
              <a:t>Number of positive results in patients with acute hepatitis: 440</a:t>
            </a:r>
          </a:p>
          <a:p>
            <a:pPr marL="182880">
              <a:lnSpc>
                <a:spcPct val="170000"/>
              </a:lnSpc>
              <a:spcAft>
                <a:spcPts val="600"/>
              </a:spcAft>
            </a:pPr>
            <a:r>
              <a:rPr lang="en-US" sz="1800" dirty="0"/>
              <a:t>Number of positive results in normal subjects: 50</a:t>
            </a:r>
          </a:p>
          <a:p>
            <a:pPr marL="182880">
              <a:lnSpc>
                <a:spcPct val="170000"/>
              </a:lnSpc>
              <a:spcAft>
                <a:spcPts val="600"/>
              </a:spcAft>
            </a:pPr>
            <a:r>
              <a:rPr lang="en-US" sz="1800" dirty="0"/>
              <a:t>Number of negative results in normal subjects: 450</a:t>
            </a:r>
          </a:p>
          <a:p>
            <a:pPr marL="182880">
              <a:lnSpc>
                <a:spcPct val="170000"/>
              </a:lnSpc>
              <a:spcAft>
                <a:spcPts val="600"/>
              </a:spcAft>
            </a:pPr>
            <a:r>
              <a:rPr lang="en-US" sz="1800" dirty="0"/>
              <a:t>Number of negative results in patients with acute hepatitis: 60</a:t>
            </a:r>
          </a:p>
          <a:p>
            <a:pPr marL="182880">
              <a:lnSpc>
                <a:spcPct val="170000"/>
              </a:lnSpc>
              <a:spcAft>
                <a:spcPts val="600"/>
              </a:spcAft>
            </a:pPr>
            <a:r>
              <a:rPr lang="en-US" sz="1800" dirty="0"/>
              <a:t>For this Serum bilirubin test, calculate the following quality measures: </a:t>
            </a:r>
          </a:p>
          <a:p>
            <a:pPr marL="18288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The sensitivity</a:t>
            </a:r>
          </a:p>
          <a:p>
            <a:pPr marL="18288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The specificity</a:t>
            </a:r>
          </a:p>
          <a:p>
            <a:pPr marL="182880">
              <a:lnSpc>
                <a:spcPct val="170000"/>
              </a:lnSpc>
              <a:spcAft>
                <a:spcPts val="600"/>
              </a:spcAft>
            </a:pPr>
            <a:endParaRPr lang="en-US" sz="1800" dirty="0"/>
          </a:p>
          <a:p>
            <a:pPr marL="182880">
              <a:lnSpc>
                <a:spcPct val="170000"/>
              </a:lnSpc>
              <a:spcAft>
                <a:spcPts val="600"/>
              </a:spcAft>
            </a:pPr>
            <a:endParaRPr lang="en-US" sz="1800" dirty="0"/>
          </a:p>
          <a:p>
            <a:pPr marL="182880">
              <a:lnSpc>
                <a:spcPct val="17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2982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91369" y="1097280"/>
          <a:ext cx="2070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0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Test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Disease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FP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TN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14769" y="1325880"/>
            <a:ext cx="3200400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Answer: draw a </a:t>
            </a:r>
          </a:p>
          <a:p>
            <a:r>
              <a:rPr lang="en-US" sz="2400" dirty="0"/>
              <a:t>2 X 2 Contingency Table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8600" y="4459813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Sensitivity=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1836071" y="4274403"/>
            <a:ext cx="50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/>
              <a:t>TP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71600" y="4719935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</a:pPr>
            <a:r>
              <a:rPr lang="en-US" sz="2400" dirty="0"/>
              <a:t>TP</a:t>
            </a:r>
            <a:r>
              <a:rPr lang="en-US" sz="2400" dirty="0">
                <a:solidFill>
                  <a:prstClr val="black"/>
                </a:solidFill>
              </a:rPr>
              <a:t>+ </a:t>
            </a:r>
            <a:r>
              <a:rPr lang="en-US" sz="2400" dirty="0"/>
              <a:t>FN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752600" y="4731603"/>
            <a:ext cx="53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28600" y="5493603"/>
            <a:ext cx="160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Specificity=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>
          <a:xfrm>
            <a:off x="1828800" y="5412938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TN</a:t>
            </a:r>
            <a:endParaRPr lang="en-US" sz="1600" dirty="0"/>
          </a:p>
        </p:txBody>
      </p:sp>
      <p:sp>
        <p:nvSpPr>
          <p:cNvPr id="51" name="Rectangle 50"/>
          <p:cNvSpPr/>
          <p:nvPr/>
        </p:nvSpPr>
        <p:spPr>
          <a:xfrm>
            <a:off x="1371600" y="5786735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</a:pPr>
            <a:r>
              <a:rPr lang="en-US" sz="2400" dirty="0"/>
              <a:t>TN</a:t>
            </a:r>
            <a:r>
              <a:rPr lang="en-US" sz="2400" dirty="0">
                <a:solidFill>
                  <a:prstClr val="black"/>
                </a:solidFill>
              </a:rPr>
              <a:t>+ </a:t>
            </a:r>
            <a:r>
              <a:rPr lang="en-US" sz="2400" dirty="0"/>
              <a:t>FP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1676400" y="5788223"/>
            <a:ext cx="838200" cy="10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124200" y="45030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=</a:t>
            </a:r>
            <a:endParaRPr lang="en-US" sz="1600" dirty="0"/>
          </a:p>
        </p:txBody>
      </p:sp>
      <p:graphicFrame>
        <p:nvGraphicFramePr>
          <p:cNvPr id="57" name="Content Placeholder 3"/>
          <p:cNvGraphicFramePr>
            <a:graphicFrameLocks/>
          </p:cNvGraphicFramePr>
          <p:nvPr/>
        </p:nvGraphicFramePr>
        <p:xfrm>
          <a:off x="6096000" y="1143000"/>
          <a:ext cx="227603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0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Test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Disease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440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50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60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/>
                        <a:t>450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" name="Rectangle 57"/>
          <p:cNvSpPr/>
          <p:nvPr/>
        </p:nvSpPr>
        <p:spPr>
          <a:xfrm>
            <a:off x="3623846" y="4346138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440</a:t>
            </a:r>
            <a:endParaRPr lang="en-US" sz="16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3319046" y="4711243"/>
            <a:ext cx="1066800" cy="10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3295072" y="4655403"/>
            <a:ext cx="1371600" cy="467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440+ 60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334000" y="4503003"/>
            <a:ext cx="16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0.88 x100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181600" y="45030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=</a:t>
            </a:r>
            <a:endParaRPr lang="en-US" sz="1600" dirty="0"/>
          </a:p>
        </p:txBody>
      </p:sp>
      <p:sp>
        <p:nvSpPr>
          <p:cNvPr id="67" name="Rectangle 66"/>
          <p:cNvSpPr/>
          <p:nvPr/>
        </p:nvSpPr>
        <p:spPr>
          <a:xfrm>
            <a:off x="6858000" y="4350603"/>
            <a:ext cx="1828800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Sensitivity= 88%</a:t>
            </a:r>
            <a:endParaRPr lang="en-US" sz="1600" dirty="0"/>
          </a:p>
        </p:txBody>
      </p:sp>
      <p:sp>
        <p:nvSpPr>
          <p:cNvPr id="68" name="Rectangle 67"/>
          <p:cNvSpPr/>
          <p:nvPr/>
        </p:nvSpPr>
        <p:spPr>
          <a:xfrm>
            <a:off x="3200400" y="54936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=</a:t>
            </a:r>
            <a:endParaRPr lang="en-US" sz="1600" dirty="0"/>
          </a:p>
        </p:txBody>
      </p:sp>
      <p:sp>
        <p:nvSpPr>
          <p:cNvPr id="69" name="Rectangle 68"/>
          <p:cNvSpPr/>
          <p:nvPr/>
        </p:nvSpPr>
        <p:spPr>
          <a:xfrm>
            <a:off x="3429000" y="5336738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450</a:t>
            </a:r>
            <a:endParaRPr lang="en-US" sz="16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19046" y="5701843"/>
            <a:ext cx="1066800" cy="10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352800" y="5635823"/>
            <a:ext cx="1371600" cy="467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450+ 50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334000" y="5493603"/>
            <a:ext cx="1447800" cy="467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solidFill>
                  <a:prstClr val="black"/>
                </a:solidFill>
              </a:rPr>
              <a:t>0.90x100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029200" y="54936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=</a:t>
            </a:r>
            <a:endParaRPr lang="en-US" sz="1600" dirty="0"/>
          </a:p>
        </p:txBody>
      </p:sp>
      <p:sp>
        <p:nvSpPr>
          <p:cNvPr id="78" name="Rectangle 77"/>
          <p:cNvSpPr/>
          <p:nvPr/>
        </p:nvSpPr>
        <p:spPr>
          <a:xfrm>
            <a:off x="6858000" y="5417403"/>
            <a:ext cx="1828800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Specificity= 90%</a:t>
            </a:r>
            <a:endParaRPr lang="en-US" sz="1600" dirty="0"/>
          </a:p>
        </p:txBody>
      </p:sp>
      <p:sp>
        <p:nvSpPr>
          <p:cNvPr id="112" name="Rectangle 111"/>
          <p:cNvSpPr/>
          <p:nvPr/>
        </p:nvSpPr>
        <p:spPr>
          <a:xfrm>
            <a:off x="2286000" y="4491335"/>
            <a:ext cx="1033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X 100 </a:t>
            </a:r>
            <a:endParaRPr lang="en-US" sz="1600" dirty="0"/>
          </a:p>
        </p:txBody>
      </p:sp>
      <p:sp>
        <p:nvSpPr>
          <p:cNvPr id="113" name="Rectangle 112"/>
          <p:cNvSpPr/>
          <p:nvPr/>
        </p:nvSpPr>
        <p:spPr>
          <a:xfrm>
            <a:off x="4419600" y="4503003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X 100</a:t>
            </a:r>
            <a:endParaRPr lang="en-US" sz="1600" dirty="0"/>
          </a:p>
        </p:txBody>
      </p:sp>
      <p:sp>
        <p:nvSpPr>
          <p:cNvPr id="115" name="Rectangle 114"/>
          <p:cNvSpPr/>
          <p:nvPr/>
        </p:nvSpPr>
        <p:spPr>
          <a:xfrm>
            <a:off x="2362200" y="5539663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X 100</a:t>
            </a:r>
            <a:endParaRPr lang="en-US" sz="1600" dirty="0"/>
          </a:p>
        </p:txBody>
      </p:sp>
      <p:sp>
        <p:nvSpPr>
          <p:cNvPr id="116" name="Rectangle 115"/>
          <p:cNvSpPr/>
          <p:nvPr/>
        </p:nvSpPr>
        <p:spPr>
          <a:xfrm>
            <a:off x="4495800" y="5493603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X 100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8015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uboxoneassistedtreatment.org/resources/liver_doctor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50" y="1362075"/>
            <a:ext cx="706755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6103938" y="3962400"/>
            <a:ext cx="8112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Adobe Garamond Pro" pitchFamily="18" charset="0"/>
                <a:cs typeface="+mn-cs"/>
              </a:rPr>
              <a:t>Thank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latin typeface="Adobe Garamond Pro" pitchFamily="18" charset="0"/>
                <a:cs typeface="+mn-cs"/>
              </a:rPr>
              <a:t>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Q1. What are the liver function tests (LFTs)?</a:t>
            </a:r>
            <a:endParaRPr lang="en-US" dirty="0"/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-20000"/>
          </a:blip>
          <a:srcRect b="20660"/>
          <a:stretch>
            <a:fillRect/>
          </a:stretch>
        </p:blipFill>
        <p:spPr>
          <a:xfrm>
            <a:off x="381000" y="1676400"/>
            <a:ext cx="8229600" cy="4098925"/>
          </a:xfrm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7162800" y="2286000"/>
            <a:ext cx="1328738" cy="6461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e.g. Viral hepatitis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086600" y="2362200"/>
            <a:ext cx="76200" cy="53340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3657600" y="2620963"/>
            <a:ext cx="792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(AST)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3382963" y="226695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(ALT)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Q2. What is bilirubin and how is it produced in the body?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Q2. What is bilirubin and how is it produced in the body?</a:t>
            </a:r>
            <a:endParaRPr lang="en-US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Bilirubin is a yellow bile pigment. </a:t>
            </a:r>
          </a:p>
          <a:p>
            <a:pPr eaLnBrk="1" hangingPunct="1"/>
            <a:r>
              <a:rPr lang="en-US"/>
              <a:t>It is produced from the degradation of heme; which is one of the breakdown products of red blood cells. </a:t>
            </a:r>
          </a:p>
          <a:p>
            <a:pPr eaLnBrk="1" hangingPunct="1"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Q3. Which form of bilirubin is carried to the liver and how?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Q3. Which form of bilirubin is carried to the liver and how?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The </a:t>
            </a:r>
            <a:r>
              <a:rPr lang="en-US" b="1"/>
              <a:t>unconjugated</a:t>
            </a:r>
            <a:r>
              <a:rPr lang="en-US"/>
              <a:t> form of bilirubin is carried to the liver</a:t>
            </a:r>
          </a:p>
          <a:p>
            <a:pPr eaLnBrk="1" hangingPunct="1"/>
            <a:r>
              <a:rPr lang="en-US"/>
              <a:t>Unconjugated bilirubin forms a </a:t>
            </a:r>
            <a:r>
              <a:rPr lang="en-US" b="1"/>
              <a:t>complex with albumin</a:t>
            </a:r>
            <a:r>
              <a:rPr lang="en-US"/>
              <a:t> to be transported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43622"/>
            <a:ext cx="8358188" cy="39241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Q4.</a:t>
            </a:r>
          </a:p>
          <a:p>
            <a:pPr>
              <a:defRPr/>
            </a:pPr>
            <a:endParaRPr lang="en-US" sz="3200" b="1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9144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How &amp; why is bilirubin conjugated?</a:t>
            </a:r>
          </a:p>
          <a:p>
            <a:pPr marL="9144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3200" b="1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9144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Mention 2 syndromes due to congenital deficiency of the conjugating enzyme (bilirubin </a:t>
            </a:r>
            <a:r>
              <a:rPr lang="en-US" sz="3200" b="1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glucuronyl-transferase</a:t>
            </a:r>
            <a:r>
              <a:rPr lang="en-US" sz="32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). 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852</Words>
  <Application>Microsoft Office PowerPoint</Application>
  <PresentationFormat>On-screen Show (4:3)</PresentationFormat>
  <Paragraphs>218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Measurement of total bilirubin</vt:lpstr>
      <vt:lpstr>Q1. What are the liver function tests (LFTs)?</vt:lpstr>
      <vt:lpstr>Q1. What are the liver function tests (LFTs)?</vt:lpstr>
      <vt:lpstr>Q2. What is bilirubin and how is it produced in the body?</vt:lpstr>
      <vt:lpstr>Q2. What is bilirubin and how is it produced in the body?</vt:lpstr>
      <vt:lpstr>Q3. Which form of bilirubin is carried to the liver and how?</vt:lpstr>
      <vt:lpstr>Q3. Which form of bilirubin is carried to the liver and how?</vt:lpstr>
      <vt:lpstr>PowerPoint Presentation</vt:lpstr>
      <vt:lpstr>How &amp; why is bilirubin conjugated?</vt:lpstr>
      <vt:lpstr>Defective enzymatic conjugation of bilirubin</vt:lpstr>
      <vt:lpstr>PowerPoint Presentation</vt:lpstr>
      <vt:lpstr>PowerPoint Presentation</vt:lpstr>
      <vt:lpstr>Q5.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 of total bilirubin concentration</vt:lpstr>
      <vt:lpstr>Sensitivity</vt:lpstr>
      <vt:lpstr>PowerPoint Presentation</vt:lpstr>
      <vt:lpstr>Specificity</vt:lpstr>
      <vt:lpstr>PowerPoint Presentation</vt:lpstr>
      <vt:lpstr>An ideal diagnostic lab test results for many subjects (normal and patients)</vt:lpstr>
      <vt:lpstr>In most diagnostic lab tests, this is not the case..</vt:lpstr>
      <vt:lpstr>Example of calculation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sumbul fatma</dc:creator>
  <cp:lastModifiedBy>عبدالله البريكان ID 439100773</cp:lastModifiedBy>
  <cp:revision>47</cp:revision>
  <dcterms:created xsi:type="dcterms:W3CDTF">2006-08-16T00:00:00Z</dcterms:created>
  <dcterms:modified xsi:type="dcterms:W3CDTF">2021-01-27T10:08:07Z</dcterms:modified>
</cp:coreProperties>
</file>