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94" r:id="rId2"/>
    <p:sldId id="295" r:id="rId3"/>
    <p:sldId id="296" r:id="rId4"/>
    <p:sldId id="297" r:id="rId5"/>
    <p:sldId id="298" r:id="rId6"/>
    <p:sldId id="299" r:id="rId7"/>
    <p:sldId id="304" r:id="rId8"/>
    <p:sldId id="309" r:id="rId9"/>
    <p:sldId id="305" r:id="rId10"/>
    <p:sldId id="337" r:id="rId11"/>
    <p:sldId id="306" r:id="rId12"/>
    <p:sldId id="342" r:id="rId13"/>
    <p:sldId id="313" r:id="rId14"/>
    <p:sldId id="312" r:id="rId15"/>
    <p:sldId id="307" r:id="rId16"/>
    <p:sldId id="343" r:id="rId17"/>
    <p:sldId id="330" r:id="rId18"/>
    <p:sldId id="344" r:id="rId19"/>
    <p:sldId id="315" r:id="rId20"/>
    <p:sldId id="308" r:id="rId21"/>
    <p:sldId id="316" r:id="rId22"/>
    <p:sldId id="317" r:id="rId23"/>
    <p:sldId id="303" r:id="rId24"/>
    <p:sldId id="345" r:id="rId25"/>
    <p:sldId id="346" r:id="rId26"/>
    <p:sldId id="338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5" autoAdjust="0"/>
    <p:restoredTop sz="94643"/>
  </p:normalViewPr>
  <p:slideViewPr>
    <p:cSldViewPr>
      <p:cViewPr varScale="1">
        <p:scale>
          <a:sx n="63" d="100"/>
          <a:sy n="63" d="100"/>
        </p:scale>
        <p:origin x="14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116861-6284-47A9-910F-8798160EEE39}" type="datetimeFigureOut">
              <a:rPr lang="en-US"/>
              <a:pPr>
                <a:defRPr/>
              </a:pPr>
              <a:t>2/18/21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18B0BB-8A33-445B-B5F9-6F5E81154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68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59EDC5-9604-4F9B-AFAA-7AD24BFB1AD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2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406C4-04D2-430B-ADB7-C919023FC402}" type="datetimeFigureOut">
              <a:rPr lang="en-US"/>
              <a:pPr>
                <a:defRPr/>
              </a:pPr>
              <a:t>2/18/21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164F0-97B2-4A04-9AA2-13EF8390E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D6B63-44A0-454A-BB87-16518F36CF57}" type="datetimeFigureOut">
              <a:rPr lang="en-US"/>
              <a:pPr>
                <a:defRPr/>
              </a:pPr>
              <a:t>2/18/21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02EF2-7CE2-4151-9BA6-CAAD41AAC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509F7-BE11-4AB1-8279-A25C41879DEA}" type="datetimeFigureOut">
              <a:rPr lang="en-US"/>
              <a:pPr>
                <a:defRPr/>
              </a:pPr>
              <a:t>2/18/21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8020E-C982-489A-A020-282F3A584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D3D0F-2E62-456B-A83A-655D95DF19B5}" type="datetimeFigureOut">
              <a:rPr lang="en-US"/>
              <a:pPr>
                <a:defRPr/>
              </a:pPr>
              <a:t>2/18/21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7E706-F543-4AFD-BF88-3D7E47203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83A73-9F3D-483F-BA41-3AC51D89D073}" type="datetimeFigureOut">
              <a:rPr lang="en-US"/>
              <a:pPr>
                <a:defRPr/>
              </a:pPr>
              <a:t>2/18/21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9AADC-C9DC-4646-B304-F9C148A89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DC0FA-4F3D-4CCD-BAD6-F2F12C49791E}" type="datetimeFigureOut">
              <a:rPr lang="en-US"/>
              <a:pPr>
                <a:defRPr/>
              </a:pPr>
              <a:t>2/18/21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A12DC-E798-4E92-9A5C-73F7E0C37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8D411-EBD9-449F-991F-C749F7E70E9D}" type="datetimeFigureOut">
              <a:rPr lang="en-US"/>
              <a:pPr>
                <a:defRPr/>
              </a:pPr>
              <a:t>2/18/21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2F3BB-219B-4DED-8571-47DB07E6D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DEB02-7FAF-4D7D-B120-DE909430C5C8}" type="datetimeFigureOut">
              <a:rPr lang="en-US"/>
              <a:pPr>
                <a:defRPr/>
              </a:pPr>
              <a:t>2/18/21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DB100-DD0F-4F28-99D9-FD91A45D4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7B041-475D-410C-AE2F-61C2CB526C53}" type="datetimeFigureOut">
              <a:rPr lang="en-US"/>
              <a:pPr>
                <a:defRPr/>
              </a:pPr>
              <a:t>2/18/21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61BDF-13B2-49FF-A9AE-95EEA7B4A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8CFBC-DB25-466E-987B-CA1E34991DAD}" type="datetimeFigureOut">
              <a:rPr lang="en-US"/>
              <a:pPr>
                <a:defRPr/>
              </a:pPr>
              <a:t>2/18/21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53825-C53C-4C8B-827E-AFB4A326C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D9DA-11AB-458B-95A8-30F3C6A4FAEE}" type="datetimeFigureOut">
              <a:rPr lang="en-US"/>
              <a:pPr>
                <a:defRPr/>
              </a:pPr>
              <a:t>2/18/21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B10AC-9E92-4E43-9611-6E36EABCF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1D217F-7B0C-4E4E-89C3-9B750727E436}" type="datetimeFigureOut">
              <a:rPr lang="en-US"/>
              <a:pPr>
                <a:defRPr/>
              </a:pPr>
              <a:t>2/18/21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57DB28-2809-458B-ABE2-69DD55E7E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9" r:id="rId2"/>
    <p:sldLayoutId id="2147483698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9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19200"/>
            <a:ext cx="8305800" cy="2895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chemeClr val="tx1"/>
                </a:solidFill>
              </a:rPr>
              <a:t>General Mechanisms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>of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>Hormone Actions</a:t>
            </a:r>
            <a:br>
              <a:rPr lang="en-US" sz="4800" dirty="0">
                <a:solidFill>
                  <a:schemeClr val="tx1"/>
                </a:solidFill>
              </a:rPr>
            </a:b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533400" y="4600575"/>
            <a:ext cx="7854950" cy="962025"/>
          </a:xfrm>
        </p:spPr>
        <p:txBody>
          <a:bodyPr/>
          <a:lstStyle/>
          <a:p>
            <a:pPr marR="0" algn="ctr" eaLnBrk="1" hangingPunct="1"/>
            <a:r>
              <a:rPr lang="en-US" sz="2000" i="1"/>
              <a:t>Endocrine Block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6324600" cy="1524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</a:rPr>
              <a:t>Mechanism of Action of Steroid-Thyroid Hormones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304800" y="2133600"/>
            <a:ext cx="563880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Steroid Hormones:</a:t>
            </a:r>
          </a:p>
          <a:p>
            <a:pPr lvl="1"/>
            <a:r>
              <a:rPr lang="en-US" sz="2400" b="1" dirty="0" err="1">
                <a:solidFill>
                  <a:srgbClr val="002060"/>
                </a:solidFill>
                <a:latin typeface="Constantia" pitchFamily="18" charset="0"/>
              </a:rPr>
              <a:t>Glucocorticoids</a:t>
            </a:r>
            <a:endParaRPr lang="en-US" sz="2400" b="1" dirty="0">
              <a:solidFill>
                <a:srgbClr val="002060"/>
              </a:solidFill>
              <a:latin typeface="Constantia" pitchFamily="18" charset="0"/>
            </a:endParaRPr>
          </a:p>
          <a:p>
            <a:pPr lvl="1"/>
            <a:r>
              <a:rPr lang="en-US" sz="2400" b="1" dirty="0" err="1">
                <a:solidFill>
                  <a:srgbClr val="002060"/>
                </a:solidFill>
                <a:latin typeface="Constantia" pitchFamily="18" charset="0"/>
              </a:rPr>
              <a:t>Mineralocorticoids</a:t>
            </a:r>
            <a:endParaRPr lang="en-US" sz="2400" b="1" dirty="0">
              <a:solidFill>
                <a:srgbClr val="002060"/>
              </a:solidFill>
              <a:latin typeface="Constantia" pitchFamily="18" charset="0"/>
            </a:endParaRPr>
          </a:p>
          <a:p>
            <a:pPr lvl="1"/>
            <a:r>
              <a:rPr lang="en-US" sz="2400" b="1" dirty="0">
                <a:solidFill>
                  <a:srgbClr val="002060"/>
                </a:solidFill>
                <a:latin typeface="Constantia" pitchFamily="18" charset="0"/>
              </a:rPr>
              <a:t>Sex hormones:</a:t>
            </a:r>
          </a:p>
          <a:p>
            <a:pPr lvl="1"/>
            <a:r>
              <a:rPr lang="en-US" sz="2400" b="1" dirty="0">
                <a:solidFill>
                  <a:srgbClr val="002060"/>
                </a:solidFill>
                <a:latin typeface="Constantia" pitchFamily="18" charset="0"/>
              </a:rPr>
              <a:t>Male sex hormones: Androgens</a:t>
            </a:r>
          </a:p>
          <a:p>
            <a:pPr lvl="1"/>
            <a:r>
              <a:rPr lang="en-US" sz="2400" b="1" dirty="0">
                <a:solidFill>
                  <a:srgbClr val="002060"/>
                </a:solidFill>
                <a:latin typeface="Constantia" pitchFamily="18" charset="0"/>
              </a:rPr>
              <a:t>Female sex </a:t>
            </a:r>
            <a:r>
              <a:rPr lang="en-US" sz="2400" b="1" dirty="0" err="1">
                <a:solidFill>
                  <a:srgbClr val="002060"/>
                </a:solidFill>
                <a:latin typeface="Constantia" pitchFamily="18" charset="0"/>
              </a:rPr>
              <a:t>hormones:Estrogens</a:t>
            </a:r>
            <a:r>
              <a:rPr lang="en-US" sz="2400" b="1" dirty="0">
                <a:solidFill>
                  <a:srgbClr val="002060"/>
                </a:solidFill>
                <a:latin typeface="Constantia" pitchFamily="18" charset="0"/>
              </a:rPr>
              <a:t> &amp; </a:t>
            </a:r>
            <a:r>
              <a:rPr lang="en-US" sz="2400" b="1" dirty="0" err="1">
                <a:solidFill>
                  <a:srgbClr val="002060"/>
                </a:solidFill>
                <a:latin typeface="Constantia" pitchFamily="18" charset="0"/>
              </a:rPr>
              <a:t>Progestins</a:t>
            </a:r>
            <a:endParaRPr lang="en-US" sz="2400" b="1" dirty="0">
              <a:solidFill>
                <a:srgbClr val="002060"/>
              </a:solidFill>
              <a:latin typeface="Constantia" pitchFamily="18" charset="0"/>
            </a:endParaRPr>
          </a:p>
          <a:p>
            <a:endParaRPr lang="en-US" sz="2400" b="1" dirty="0">
              <a:latin typeface="Constantia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Thyroid Hormones (T</a:t>
            </a:r>
            <a:r>
              <a:rPr lang="en-US" sz="2400" b="1" baseline="-25000" dirty="0">
                <a:solidFill>
                  <a:srgbClr val="C00000"/>
                </a:solidFill>
                <a:latin typeface="Constantia" pitchFamily="18" charset="0"/>
              </a:rPr>
              <a:t>3</a:t>
            </a: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 &amp; T</a:t>
            </a:r>
            <a:r>
              <a:rPr lang="en-US" sz="2400" b="1" baseline="-25000" dirty="0">
                <a:solidFill>
                  <a:srgbClr val="C00000"/>
                </a:solidFill>
                <a:latin typeface="Constantia" pitchFamily="18" charset="0"/>
              </a:rPr>
              <a:t>4</a:t>
            </a: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)</a:t>
            </a:r>
            <a:endParaRPr lang="en-US" sz="2400" b="1" dirty="0">
              <a:latin typeface="Constantia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C00000"/>
                </a:solidFill>
                <a:latin typeface="Constantia" pitchFamily="18" charset="0"/>
              </a:rPr>
              <a:t>Calcitriol</a:t>
            </a: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 (1,25[OH]</a:t>
            </a:r>
            <a:r>
              <a:rPr lang="en-US" sz="2400" b="1" baseline="-25000" dirty="0">
                <a:solidFill>
                  <a:srgbClr val="C00000"/>
                </a:solidFill>
                <a:latin typeface="Constantia" pitchFamily="18" charset="0"/>
              </a:rPr>
              <a:t>2</a:t>
            </a: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-D</a:t>
            </a:r>
            <a:r>
              <a:rPr lang="en-US" sz="2400" b="1" baseline="-25000" dirty="0">
                <a:solidFill>
                  <a:srgbClr val="C00000"/>
                </a:solidFill>
                <a:latin typeface="Constantia" pitchFamily="18" charset="0"/>
              </a:rPr>
              <a:t>3</a:t>
            </a:r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)</a:t>
            </a:r>
          </a:p>
          <a:p>
            <a:r>
              <a:rPr lang="en-US" sz="2400" b="1" dirty="0">
                <a:solidFill>
                  <a:srgbClr val="C00000"/>
                </a:solidFill>
                <a:latin typeface="Constantia" pitchFamily="18" charset="0"/>
              </a:rPr>
              <a:t>Retinoic acid</a:t>
            </a:r>
          </a:p>
        </p:txBody>
      </p:sp>
      <p:pic>
        <p:nvPicPr>
          <p:cNvPr id="3" name="Picture 2" descr="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1689" y="2863292"/>
            <a:ext cx="6153419" cy="18359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200" b="1">
                <a:solidFill>
                  <a:srgbClr val="C00000"/>
                </a:solidFill>
              </a:rPr>
              <a:t>Classification of Hormones by Mechanism of Action </a:t>
            </a:r>
            <a:r>
              <a:rPr lang="en-US" sz="1800" b="1" i="1">
                <a:solidFill>
                  <a:srgbClr val="C00000"/>
                </a:solidFill>
              </a:rPr>
              <a:t>continued…</a:t>
            </a:r>
            <a:endParaRPr lang="x-none" sz="1800" b="1" i="1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36954" y="2057400"/>
          <a:ext cx="8308584" cy="4572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308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3200" b="1" dirty="0"/>
                        <a:t>II</a:t>
                      </a:r>
                      <a:r>
                        <a:rPr lang="en-US" sz="2800" b="1" dirty="0"/>
                        <a:t>.</a:t>
                      </a:r>
                      <a:r>
                        <a:rPr lang="en-US" sz="2800" b="1" baseline="0" dirty="0"/>
                        <a:t> Hormones that bind to cell surface receptors</a:t>
                      </a:r>
                    </a:p>
                    <a:p>
                      <a:pPr algn="ctr" rtl="0"/>
                      <a:r>
                        <a:rPr lang="en-US" sz="3200" b="1" baseline="0" dirty="0"/>
                        <a:t>A. The second messenger is </a:t>
                      </a:r>
                      <a:r>
                        <a:rPr lang="en-US" sz="3200" b="1" baseline="0" dirty="0" err="1"/>
                        <a:t>cAMP</a:t>
                      </a:r>
                      <a:endParaRPr lang="x-none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None/>
                      </a:pPr>
                      <a:endParaRPr lang="en-US" sz="3200" b="1" baseline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Catecholamines</a:t>
                      </a:r>
                      <a:r>
                        <a:rPr lang="en-US" sz="32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l-GR" sz="3200" b="1" dirty="0">
                          <a:solidFill>
                            <a:srgbClr val="C00000"/>
                          </a:solidFill>
                          <a:latin typeface="Calibri"/>
                        </a:rPr>
                        <a:t>α</a:t>
                      </a:r>
                      <a:r>
                        <a:rPr lang="en-US" sz="3200" b="1" baseline="-25000" dirty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</a:rPr>
                        <a:t>-</a:t>
                      </a:r>
                      <a:r>
                        <a:rPr lang="en-US" sz="3200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</a:rPr>
                        <a:t>Adrenergic</a:t>
                      </a:r>
                      <a:r>
                        <a:rPr lang="en-US" sz="3200" b="1" baseline="0" dirty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Catecholamines</a:t>
                      </a:r>
                      <a:r>
                        <a:rPr lang="en-US" sz="32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n-US" sz="3200" b="1" baseline="0" dirty="0">
                          <a:solidFill>
                            <a:srgbClr val="C00000"/>
                          </a:solidFill>
                          <a:sym typeface="Symbol"/>
                        </a:rPr>
                        <a:t></a:t>
                      </a:r>
                      <a:r>
                        <a:rPr lang="en-US" sz="3200" b="1" baseline="0" dirty="0">
                          <a:solidFill>
                            <a:srgbClr val="C00000"/>
                          </a:solidFill>
                        </a:rPr>
                        <a:t>- 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</a:rPr>
                        <a:t>Adrenergic</a:t>
                      </a:r>
                      <a:r>
                        <a:rPr lang="en-US" sz="3200" b="1" baseline="0" dirty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32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Ant. Pituitary: ACTH, FSH, LH &amp; TSH</a:t>
                      </a:r>
                      <a:endParaRPr lang="x-none" sz="32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ADH (Renal V2-receptor)</a:t>
                      </a: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Calcitonin</a:t>
                      </a:r>
                      <a:r>
                        <a:rPr lang="en-US" sz="32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&amp; PTH</a:t>
                      </a: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Glucagon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7630" y="838200"/>
            <a:ext cx="55251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Cascade for formation of </a:t>
            </a:r>
            <a:r>
              <a:rPr lang="en-US" sz="2800" b="1" dirty="0" err="1">
                <a:solidFill>
                  <a:srgbClr val="C00000"/>
                </a:solidFill>
              </a:rPr>
              <a:t>cAMP</a:t>
            </a:r>
            <a:endParaRPr lang="en-US" sz="2800" b="1" dirty="0">
              <a:solidFill>
                <a:srgbClr val="C00000"/>
              </a:solidFill>
            </a:endParaRPr>
          </a:p>
          <a:p>
            <a:pPr algn="ctr"/>
            <a:r>
              <a:rPr lang="en-US" sz="2800" b="1" dirty="0">
                <a:solidFill>
                  <a:srgbClr val="C00000"/>
                </a:solidFill>
              </a:rPr>
              <a:t>by cell-surface hormones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62236" y="2513406"/>
            <a:ext cx="8905564" cy="2591994"/>
            <a:chOff x="-1066800" y="1828800"/>
            <a:chExt cx="11214100" cy="3263900"/>
          </a:xfrm>
        </p:grpSpPr>
        <p:pic>
          <p:nvPicPr>
            <p:cNvPr id="7" name="Picture 6" descr="2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876300" y="1638300"/>
              <a:ext cx="3263900" cy="3644900"/>
            </a:xfrm>
            <a:prstGeom prst="rect">
              <a:avLst/>
            </a:prstGeom>
          </p:spPr>
        </p:pic>
        <p:pic>
          <p:nvPicPr>
            <p:cNvPr id="8" name="Picture 7" descr="2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933700" y="1638300"/>
              <a:ext cx="3238500" cy="3619500"/>
            </a:xfrm>
            <a:prstGeom prst="rect">
              <a:avLst/>
            </a:prstGeom>
          </p:spPr>
        </p:pic>
        <p:pic>
          <p:nvPicPr>
            <p:cNvPr id="9" name="Picture 8" descr="2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743700" y="1638300"/>
              <a:ext cx="3213100" cy="35941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4800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</a:rPr>
              <a:t>Actions of </a:t>
            </a:r>
            <a:r>
              <a:rPr lang="en-US" b="1" dirty="0" err="1">
                <a:solidFill>
                  <a:srgbClr val="C00000"/>
                </a:solidFill>
              </a:rPr>
              <a:t>cAMP</a:t>
            </a:r>
            <a:endParaRPr lang="x-none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1673" y="2187147"/>
            <a:ext cx="6090274" cy="323998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676400"/>
            <a:ext cx="508664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2000" b="1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rgbClr val="002060"/>
                </a:solidFill>
              </a:rPr>
              <a:t>Release of hormone from its receptor</a:t>
            </a:r>
          </a:p>
          <a:p>
            <a:pPr marL="342900" indent="7938"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</a:rPr>
              <a:t>(unbound receptor)</a:t>
            </a:r>
          </a:p>
          <a:p>
            <a:pPr marL="6350" indent="7938"/>
            <a:r>
              <a:rPr lang="en-US" sz="2000" b="1" dirty="0">
                <a:solidFill>
                  <a:srgbClr val="002060"/>
                </a:solidFill>
              </a:rPr>
              <a:t>2.  </a:t>
            </a:r>
            <a:r>
              <a:rPr lang="en-US" sz="2000" b="1" dirty="0" err="1">
                <a:solidFill>
                  <a:srgbClr val="002060"/>
                </a:solidFill>
              </a:rPr>
              <a:t>Dephosphorylation</a:t>
            </a:r>
            <a:r>
              <a:rPr lang="en-US" sz="2000" b="1" dirty="0">
                <a:solidFill>
                  <a:srgbClr val="002060"/>
                </a:solidFill>
              </a:rPr>
              <a:t> of protein </a:t>
            </a:r>
          </a:p>
          <a:p>
            <a:pPr marL="342900" indent="7938"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</a:rPr>
              <a:t>substrate by phosphatase</a:t>
            </a:r>
          </a:p>
          <a:p>
            <a:pPr marL="342900" indent="-342900"/>
            <a:r>
              <a:rPr lang="en-US" sz="2000" b="1" dirty="0">
                <a:solidFill>
                  <a:srgbClr val="002060"/>
                </a:solidFill>
              </a:rPr>
              <a:t>3. Degradation of </a:t>
            </a:r>
            <a:r>
              <a:rPr lang="en-US" sz="2000" b="1" dirty="0" err="1">
                <a:solidFill>
                  <a:srgbClr val="002060"/>
                </a:solidFill>
              </a:rPr>
              <a:t>cAMP</a:t>
            </a:r>
            <a:r>
              <a:rPr lang="en-US" sz="2000" b="1" dirty="0">
                <a:solidFill>
                  <a:srgbClr val="002060"/>
                </a:solidFill>
              </a:rPr>
              <a:t> into AMP </a:t>
            </a:r>
          </a:p>
          <a:p>
            <a:pPr marL="342900" indent="7938"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</a:rPr>
              <a:t>by </a:t>
            </a:r>
            <a:r>
              <a:rPr lang="en-US" sz="2000" b="1" dirty="0" err="1">
                <a:solidFill>
                  <a:srgbClr val="002060"/>
                </a:solidFill>
              </a:rPr>
              <a:t>phosphodiesteras</a:t>
            </a:r>
            <a:endParaRPr lang="en-US" sz="2000" b="1" dirty="0">
              <a:solidFill>
                <a:srgbClr val="002060"/>
              </a:solidFill>
            </a:endParaRPr>
          </a:p>
          <a:p>
            <a:pPr marL="6350"/>
            <a:r>
              <a:rPr lang="en-US" sz="2000" b="1" dirty="0">
                <a:solidFill>
                  <a:srgbClr val="002060"/>
                </a:solidFill>
              </a:rPr>
              <a:t>4. Inactivation of protein kinase A </a:t>
            </a:r>
          </a:p>
          <a:p>
            <a:pPr marL="168275" indent="120650"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</a:rPr>
              <a:t>by a decrease of </a:t>
            </a:r>
            <a:r>
              <a:rPr lang="en-US" sz="2000" b="1" dirty="0" err="1">
                <a:solidFill>
                  <a:srgbClr val="002060"/>
                </a:solidFill>
              </a:rPr>
              <a:t>cAMP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</a:p>
          <a:p>
            <a:pPr marL="342900" indent="-342900"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</a:rPr>
              <a:t>5. Hydrolysis of GTP into GDP</a:t>
            </a:r>
          </a:p>
          <a:p>
            <a:pPr marL="342900" indent="-342900"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</a:rPr>
              <a:t>6. Binding of </a:t>
            </a:r>
            <a:r>
              <a:rPr lang="el-GR"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α</a:t>
            </a:r>
            <a:r>
              <a:rPr lang="en-US" sz="2000" b="1" dirty="0">
                <a:solidFill>
                  <a:srgbClr val="002060"/>
                </a:solidFill>
              </a:rPr>
              <a:t>-subunit to </a:t>
            </a:r>
            <a:r>
              <a:rPr lang="el-GR"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βγ</a:t>
            </a:r>
            <a:r>
              <a:rPr lang="en-US" sz="2000" b="1" dirty="0">
                <a:solidFill>
                  <a:srgbClr val="002060"/>
                </a:solidFill>
                <a:latin typeface="Times New Roman"/>
                <a:cs typeface="Times New Roman"/>
              </a:rPr>
              <a:t>-</a:t>
            </a:r>
            <a:r>
              <a:rPr lang="en-US" sz="2000" b="1" dirty="0">
                <a:solidFill>
                  <a:srgbClr val="002060"/>
                </a:solidFill>
              </a:rPr>
              <a:t>subunits</a:t>
            </a:r>
          </a:p>
          <a:p>
            <a:pPr marL="342900" indent="-342900"/>
            <a:r>
              <a:rPr lang="en-US" sz="2000" b="1" dirty="0">
                <a:solidFill>
                  <a:srgbClr val="002060"/>
                </a:solidFill>
              </a:rPr>
              <a:t>7. Inactivation of adenylyl </a:t>
            </a:r>
            <a:r>
              <a:rPr lang="en-US" sz="2000" b="1" dirty="0" err="1">
                <a:solidFill>
                  <a:srgbClr val="002060"/>
                </a:solidFill>
              </a:rPr>
              <a:t>cyclase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143000"/>
            <a:ext cx="54745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800" b="1" dirty="0">
                <a:solidFill>
                  <a:srgbClr val="C00000"/>
                </a:solidFill>
              </a:rPr>
              <a:t>Abortion of Hormonal Stimulus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699556" y="838200"/>
            <a:ext cx="3292044" cy="5939997"/>
            <a:chOff x="5562599" y="914400"/>
            <a:chExt cx="3429000" cy="6187114"/>
          </a:xfrm>
        </p:grpSpPr>
        <p:grpSp>
          <p:nvGrpSpPr>
            <p:cNvPr id="3" name="Group 2"/>
            <p:cNvGrpSpPr>
              <a:grpSpLocks noChangeAspect="1"/>
            </p:cNvGrpSpPr>
            <p:nvPr/>
          </p:nvGrpSpPr>
          <p:grpSpPr>
            <a:xfrm>
              <a:off x="5562600" y="914400"/>
              <a:ext cx="3417196" cy="3059996"/>
              <a:chOff x="4508500" y="1905000"/>
              <a:chExt cx="3644900" cy="3263900"/>
            </a:xfrm>
          </p:grpSpPr>
          <p:pic>
            <p:nvPicPr>
              <p:cNvPr id="2" name="Picture 1" descr="21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699000" y="1714500"/>
                <a:ext cx="3263900" cy="3644900"/>
              </a:xfrm>
              <a:prstGeom prst="rect">
                <a:avLst/>
              </a:prstGeom>
            </p:spPr>
          </p:pic>
          <p:sp>
            <p:nvSpPr>
              <p:cNvPr id="23557" name="TextBox 4"/>
              <p:cNvSpPr txBox="1">
                <a:spLocks noChangeArrowheads="1"/>
              </p:cNvSpPr>
              <p:nvPr/>
            </p:nvSpPr>
            <p:spPr bwMode="auto">
              <a:xfrm>
                <a:off x="5105400" y="2667000"/>
                <a:ext cx="35052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az-Cyrl-AZ" sz="2600" b="1" dirty="0">
                    <a:solidFill>
                      <a:srgbClr val="C00000"/>
                    </a:solidFill>
                    <a:latin typeface="Constantia" pitchFamily="18" charset="0"/>
                  </a:rPr>
                  <a:t>Х</a:t>
                </a:r>
                <a:endParaRPr lang="en-US" sz="2600" b="1" dirty="0">
                  <a:solidFill>
                    <a:srgbClr val="C00000"/>
                  </a:solidFill>
                  <a:latin typeface="Constantia" pitchFamily="18" charset="0"/>
                </a:endParaRPr>
              </a:p>
            </p:txBody>
          </p:sp>
        </p:grpSp>
        <p:pic>
          <p:nvPicPr>
            <p:cNvPr id="4" name="Picture 3" descr="2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745642" y="3855557"/>
              <a:ext cx="3062914" cy="3429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200" b="1">
                <a:solidFill>
                  <a:srgbClr val="C00000"/>
                </a:solidFill>
              </a:rPr>
              <a:t>Classification of Hormones by Mechanism of Action </a:t>
            </a:r>
            <a:r>
              <a:rPr lang="en-US" sz="1800" b="1" i="1">
                <a:solidFill>
                  <a:srgbClr val="C00000"/>
                </a:solidFill>
              </a:rPr>
              <a:t>continued…</a:t>
            </a:r>
            <a:endParaRPr lang="x-none" sz="1800" b="1" i="1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4416" y="2971800"/>
          <a:ext cx="8308584" cy="2621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308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3200" dirty="0"/>
                        <a:t>II.</a:t>
                      </a:r>
                      <a:r>
                        <a:rPr lang="en-US" sz="3200" baseline="0" dirty="0"/>
                        <a:t> </a:t>
                      </a:r>
                      <a:r>
                        <a:rPr lang="en-US" sz="2800" baseline="0" dirty="0"/>
                        <a:t>Hormones that bind to cell surface receptors</a:t>
                      </a:r>
                    </a:p>
                    <a:p>
                      <a:pPr algn="ctr" rtl="0"/>
                      <a:r>
                        <a:rPr lang="en-US" sz="3200" baseline="0" dirty="0"/>
                        <a:t>B. The second messenger is </a:t>
                      </a:r>
                      <a:r>
                        <a:rPr lang="en-US" sz="3200" baseline="0" dirty="0" err="1"/>
                        <a:t>cGMP</a:t>
                      </a:r>
                      <a:endParaRPr lang="x-non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en-US" sz="3200" b="1" dirty="0">
                        <a:solidFill>
                          <a:srgbClr val="002060"/>
                        </a:solidFill>
                        <a:latin typeface="Calibri"/>
                      </a:endParaRPr>
                    </a:p>
                    <a:p>
                      <a:pPr algn="l" rtl="0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libri"/>
                        </a:rPr>
                        <a:t>Atrial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libri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libri"/>
                        </a:rPr>
                        <a:t>natriuretic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libri"/>
                        </a:rPr>
                        <a:t> peptide (ANP)</a:t>
                      </a:r>
                      <a:endParaRPr lang="en-US" sz="3200" b="1" baseline="0" dirty="0">
                        <a:solidFill>
                          <a:srgbClr val="002060"/>
                        </a:solidFill>
                      </a:endParaRPr>
                    </a:p>
                    <a:p>
                      <a:pPr algn="l" rtl="0"/>
                      <a:r>
                        <a:rPr kumimoji="0" lang="en-US" sz="3200" b="1" kern="1200" dirty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Nitric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sym typeface="Symbol"/>
                        </a:rPr>
                        <a:t> </a:t>
                      </a:r>
                      <a:r>
                        <a:rPr kumimoji="0" lang="en-US" sz="3200" b="1" kern="1200" dirty="0">
                          <a:solidFill>
                            <a:srgbClr val="002060"/>
                          </a:solidFill>
                          <a:latin typeface="Calibri"/>
                          <a:ea typeface="+mn-ea"/>
                          <a:cs typeface="+mn-cs"/>
                          <a:sym typeface="Symbol"/>
                        </a:rPr>
                        <a:t>oxide</a:t>
                      </a:r>
                      <a:endParaRPr kumimoji="0" lang="x-none" sz="3200" b="1" kern="1200" dirty="0">
                        <a:solidFill>
                          <a:srgbClr val="002060"/>
                        </a:solidFill>
                        <a:latin typeface="Calibri"/>
                        <a:ea typeface="+mn-ea"/>
                        <a:cs typeface="+mn-cs"/>
                        <a:sym typeface="Symbo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err="1">
                <a:solidFill>
                  <a:srgbClr val="C00000"/>
                </a:solidFill>
              </a:rPr>
              <a:t>Atrial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Natriuretic</a:t>
            </a:r>
            <a:r>
              <a:rPr lang="en-US" b="1" dirty="0">
                <a:solidFill>
                  <a:srgbClr val="C00000"/>
                </a:solidFill>
              </a:rPr>
              <a:t> Peptide (ANP)</a:t>
            </a:r>
            <a:endParaRPr lang="x-none" b="1" dirty="0">
              <a:solidFill>
                <a:srgbClr val="C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0" y="1600200"/>
            <a:ext cx="8134977" cy="5255985"/>
            <a:chOff x="152400" y="1600200"/>
            <a:chExt cx="8134977" cy="5255985"/>
          </a:xfrm>
        </p:grpSpPr>
        <p:grpSp>
          <p:nvGrpSpPr>
            <p:cNvPr id="4" name="Group 3"/>
            <p:cNvGrpSpPr/>
            <p:nvPr/>
          </p:nvGrpSpPr>
          <p:grpSpPr>
            <a:xfrm>
              <a:off x="1371600" y="1600200"/>
              <a:ext cx="6915777" cy="5255985"/>
              <a:chOff x="1371600" y="1600200"/>
              <a:chExt cx="6915777" cy="5255985"/>
            </a:xfrm>
          </p:grpSpPr>
          <p:pic>
            <p:nvPicPr>
              <p:cNvPr id="2" name="Picture 1" descr="6.tif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1600" y="1600200"/>
                <a:ext cx="6915777" cy="5255985"/>
              </a:xfrm>
              <a:prstGeom prst="rect">
                <a:avLst/>
              </a:prstGeom>
            </p:spPr>
          </p:pic>
          <p:sp>
            <p:nvSpPr>
              <p:cNvPr id="5" name="Oval 4"/>
              <p:cNvSpPr/>
              <p:nvPr/>
            </p:nvSpPr>
            <p:spPr>
              <a:xfrm>
                <a:off x="3886200" y="3505200"/>
                <a:ext cx="609600" cy="3048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581400" y="2185988"/>
                <a:ext cx="609600" cy="3048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429000" y="1981200"/>
                <a:ext cx="1143000" cy="182880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25607" name="TextBox 8"/>
            <p:cNvSpPr txBox="1">
              <a:spLocks noChangeArrowheads="1"/>
            </p:cNvSpPr>
            <p:nvPr/>
          </p:nvSpPr>
          <p:spPr bwMode="auto">
            <a:xfrm>
              <a:off x="152400" y="3733800"/>
              <a:ext cx="33369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C00000"/>
                  </a:solidFill>
                  <a:latin typeface="Constantia" pitchFamily="18" charset="0"/>
                </a:rPr>
                <a:t>GC: Gunaylate cyclase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304800" y="914400"/>
            <a:ext cx="8675688" cy="1143000"/>
          </a:xfrm>
        </p:spPr>
        <p:txBody>
          <a:bodyPr/>
          <a:lstStyle/>
          <a:p>
            <a:pPr algn="ctr" eaLnBrk="1" hangingPunct="1"/>
            <a:r>
              <a:rPr lang="en-US" sz="3200" b="1">
                <a:solidFill>
                  <a:srgbClr val="C00000"/>
                </a:solidFill>
              </a:rPr>
              <a:t>Classification of Hormones by Mechanism of Action </a:t>
            </a:r>
            <a:r>
              <a:rPr lang="en-US" sz="1800" b="1" i="1">
                <a:solidFill>
                  <a:srgbClr val="C00000"/>
                </a:solidFill>
              </a:rPr>
              <a:t>continued…</a:t>
            </a:r>
            <a:endParaRPr lang="x-none" sz="1800" b="1" i="1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/>
        </p:nvGraphicFramePr>
        <p:xfrm>
          <a:off x="228991" y="2346325"/>
          <a:ext cx="8689584" cy="40233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689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/>
                        <a:t>II.</a:t>
                      </a:r>
                      <a:r>
                        <a:rPr lang="en-US" sz="2800" b="1" baseline="0" dirty="0"/>
                        <a:t> Hormones that bind to cell surface receptors</a:t>
                      </a:r>
                    </a:p>
                    <a:p>
                      <a:pPr algn="ctr" rtl="0"/>
                      <a:r>
                        <a:rPr lang="en-US" sz="3200" b="1" baseline="0" dirty="0"/>
                        <a:t>C. The second messenger is calcium or </a:t>
                      </a:r>
                      <a:r>
                        <a:rPr lang="en-US" sz="3200" b="1" baseline="0" dirty="0" err="1"/>
                        <a:t>phosphatidylinositol</a:t>
                      </a:r>
                      <a:r>
                        <a:rPr lang="en-US" sz="3200" b="1" baseline="0" dirty="0"/>
                        <a:t> (or both)</a:t>
                      </a:r>
                      <a:endParaRPr lang="x-none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endParaRPr lang="en-US" sz="3200" b="1" dirty="0">
                        <a:solidFill>
                          <a:srgbClr val="0070C0"/>
                        </a:solidFill>
                        <a:latin typeface="Calibri"/>
                      </a:endParaRPr>
                    </a:p>
                    <a:p>
                      <a:pPr algn="l" rtl="0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libri"/>
                        </a:rPr>
                        <a:t> Acetylcholine (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Calibri"/>
                        </a:rPr>
                        <a:t>muscarinic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Calibri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32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</a:rPr>
                        <a:t>Catecholamines</a:t>
                      </a:r>
                      <a:r>
                        <a:rPr lang="en-US" sz="3200" b="1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3200" b="1" baseline="0" dirty="0">
                          <a:solidFill>
                            <a:srgbClr val="C00000"/>
                          </a:solidFill>
                        </a:rPr>
                        <a:t>(</a:t>
                      </a:r>
                      <a:r>
                        <a:rPr lang="el-GR" sz="3200" b="1" dirty="0">
                          <a:solidFill>
                            <a:srgbClr val="C00000"/>
                          </a:solidFill>
                          <a:latin typeface="+mn-lt"/>
                        </a:rPr>
                        <a:t>α</a:t>
                      </a:r>
                      <a:r>
                        <a:rPr lang="en-US" sz="3200" b="1" baseline="-25000" dirty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</a:rPr>
                        <a:t>-</a:t>
                      </a:r>
                      <a:r>
                        <a:rPr lang="en-US" sz="3200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</a:rPr>
                        <a:t>Adrenergic</a:t>
                      </a:r>
                      <a:r>
                        <a:rPr lang="en-US" sz="3200" b="1" baseline="0" dirty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32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</a:rPr>
                        <a:t>Angiotensin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</a:rPr>
                        <a:t> II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3200" b="1" baseline="0" dirty="0">
                          <a:solidFill>
                            <a:srgbClr val="002060"/>
                          </a:solidFill>
                        </a:rPr>
                        <a:t> ADH (vasopressin): Extra-renal V1-receptor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Calcium/</a:t>
            </a:r>
            <a:r>
              <a:rPr lang="en-US" b="1" dirty="0" err="1"/>
              <a:t>Phosphatidylinositol</a:t>
            </a:r>
            <a:r>
              <a:rPr lang="en-US" b="1" dirty="0"/>
              <a:t> System</a:t>
            </a:r>
          </a:p>
        </p:txBody>
      </p:sp>
      <p:pic>
        <p:nvPicPr>
          <p:cNvPr id="27651" name="Picture 2" descr="C:\My Documents\My Pictures\17_007.jpg"/>
          <p:cNvPicPr>
            <a:picLocks noChangeAspect="1" noChangeArrowheads="1"/>
          </p:cNvPicPr>
          <p:nvPr/>
        </p:nvPicPr>
        <p:blipFill>
          <a:blip r:embed="rId2" cstate="print"/>
          <a:srcRect l="4167" t="1904" r="3333" b="21906"/>
          <a:stretch>
            <a:fillRect/>
          </a:stretch>
        </p:blipFill>
        <p:spPr bwMode="auto">
          <a:xfrm>
            <a:off x="2000250" y="2362200"/>
            <a:ext cx="53911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5702300" y="3576638"/>
            <a:ext cx="2679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Phospholipase C</a:t>
            </a:r>
          </a:p>
        </p:txBody>
      </p:sp>
      <p:sp>
        <p:nvSpPr>
          <p:cNvPr id="5" name="Curved Down Arrow 4"/>
          <p:cNvSpPr/>
          <p:nvPr/>
        </p:nvSpPr>
        <p:spPr>
          <a:xfrm flipH="1">
            <a:off x="5029200" y="3124200"/>
            <a:ext cx="990600" cy="457200"/>
          </a:xfrm>
          <a:prstGeom prst="curvedDownArrow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654" name="TextBox 10"/>
          <p:cNvSpPr txBox="1">
            <a:spLocks noChangeArrowheads="1"/>
          </p:cNvSpPr>
          <p:nvPr/>
        </p:nvSpPr>
        <p:spPr bwMode="auto">
          <a:xfrm>
            <a:off x="269875" y="2895600"/>
            <a:ext cx="34639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Diacylglycerol </a:t>
            </a:r>
          </a:p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(DAG)</a:t>
            </a:r>
          </a:p>
          <a:p>
            <a:endParaRPr lang="en-US" sz="2400" b="1">
              <a:solidFill>
                <a:srgbClr val="C00000"/>
              </a:solidFill>
              <a:latin typeface="Constantia" pitchFamily="18" charset="0"/>
            </a:endParaRPr>
          </a:p>
          <a:p>
            <a:endParaRPr lang="en-US" sz="2400" b="1">
              <a:solidFill>
                <a:srgbClr val="C00000"/>
              </a:solidFill>
              <a:latin typeface="Constantia" pitchFamily="18" charset="0"/>
            </a:endParaRPr>
          </a:p>
          <a:p>
            <a:endParaRPr lang="en-US" sz="2400" b="1">
              <a:solidFill>
                <a:srgbClr val="C00000"/>
              </a:solidFill>
              <a:latin typeface="Constantia" pitchFamily="18" charset="0"/>
            </a:endParaRPr>
          </a:p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Inositol Trisphosphate</a:t>
            </a:r>
          </a:p>
          <a:p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(IP</a:t>
            </a:r>
            <a:r>
              <a:rPr lang="en-US" sz="2400" b="1" baseline="-25000">
                <a:solidFill>
                  <a:srgbClr val="C00000"/>
                </a:solidFill>
                <a:latin typeface="Constantia" pitchFamily="18" charset="0"/>
              </a:rPr>
              <a:t>3</a:t>
            </a:r>
            <a:r>
              <a:rPr lang="en-US" sz="2400" b="1">
                <a:solidFill>
                  <a:srgbClr val="C00000"/>
                </a:solidFill>
                <a:latin typeface="Constantia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4"/>
            <a:ext cx="9144000" cy="68541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553699" y="44988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4000">
                <a:solidFill>
                  <a:srgbClr val="C00000"/>
                </a:solidFill>
              </a:rPr>
              <a:t>OBJECTIVES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029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2800" b="1" dirty="0">
                <a:solidFill>
                  <a:srgbClr val="0000FF"/>
                </a:solidFill>
              </a:rPr>
              <a:t>By the end of this lecture, students should be able to:</a:t>
            </a:r>
          </a:p>
          <a:p>
            <a:pPr eaLnBrk="1" hangingPunct="1"/>
            <a:r>
              <a:rPr lang="en-US" sz="2800" b="1" dirty="0">
                <a:solidFill>
                  <a:srgbClr val="002060"/>
                </a:solidFill>
              </a:rPr>
              <a:t>Acquire the knowledge for general consequence of hormone-receptor interaction </a:t>
            </a:r>
          </a:p>
          <a:p>
            <a:pPr eaLnBrk="1" hangingPunct="1"/>
            <a:endParaRPr lang="en-US" sz="2800" b="1" dirty="0">
              <a:solidFill>
                <a:srgbClr val="002060"/>
              </a:solidFill>
            </a:endParaRPr>
          </a:p>
          <a:p>
            <a:pPr eaLnBrk="1" hangingPunct="1"/>
            <a:r>
              <a:rPr lang="en-US" sz="2800" b="1" dirty="0">
                <a:solidFill>
                  <a:srgbClr val="002060"/>
                </a:solidFill>
              </a:rPr>
              <a:t>Understand different mechanisms of action of hormones</a:t>
            </a:r>
          </a:p>
          <a:p>
            <a:pPr eaLnBrk="1" hangingPunct="1"/>
            <a:endParaRPr lang="en-US" sz="2800" b="1" dirty="0">
              <a:solidFill>
                <a:srgbClr val="002060"/>
              </a:solidFill>
            </a:endParaRPr>
          </a:p>
          <a:p>
            <a:pPr eaLnBrk="1" hangingPunct="1"/>
            <a:r>
              <a:rPr lang="en-US" sz="2800" b="1" dirty="0">
                <a:solidFill>
                  <a:srgbClr val="002060"/>
                </a:solidFill>
              </a:rPr>
              <a:t>Recognize the biomedical importance due to disturbance in the normal mechanisms of hormonal 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304800" y="762000"/>
            <a:ext cx="8675688" cy="1143000"/>
          </a:xfrm>
        </p:spPr>
        <p:txBody>
          <a:bodyPr/>
          <a:lstStyle/>
          <a:p>
            <a:pPr algn="ctr" eaLnBrk="1" hangingPunct="1"/>
            <a:r>
              <a:rPr lang="en-US" sz="3200" b="1">
                <a:solidFill>
                  <a:srgbClr val="C00000"/>
                </a:solidFill>
              </a:rPr>
              <a:t>Classification of Hormones by Mechanism of Action </a:t>
            </a:r>
            <a:r>
              <a:rPr lang="en-US" sz="1800" b="1" i="1">
                <a:solidFill>
                  <a:srgbClr val="C00000"/>
                </a:solidFill>
              </a:rPr>
              <a:t>continued…</a:t>
            </a:r>
            <a:endParaRPr lang="x-none" sz="1800" b="1" i="1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0616" y="2301875"/>
          <a:ext cx="8308584" cy="3840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308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II.</a:t>
                      </a:r>
                      <a:r>
                        <a:rPr lang="en-US" sz="2400" baseline="0" dirty="0"/>
                        <a:t> Hormones that bind to cell surface receptors</a:t>
                      </a:r>
                    </a:p>
                    <a:p>
                      <a:pPr algn="ctr" rtl="0"/>
                      <a:r>
                        <a:rPr lang="en-US" sz="3200" baseline="0" dirty="0"/>
                        <a:t>D. The second messenger is a tyrosine </a:t>
                      </a:r>
                      <a:r>
                        <a:rPr lang="en-US" sz="3200" baseline="0" dirty="0" err="1"/>
                        <a:t>kinase</a:t>
                      </a:r>
                      <a:r>
                        <a:rPr lang="en-US" sz="3200" baseline="0" dirty="0"/>
                        <a:t> cascade</a:t>
                      </a:r>
                      <a:endParaRPr lang="x-non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libri"/>
                        </a:rPr>
                        <a:t>GH &amp;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  <a:latin typeface="Calibri"/>
                        </a:rPr>
                        <a:t>Prolactin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Calibri"/>
                      </a:endParaRPr>
                    </a:p>
                    <a:p>
                      <a:pPr algn="l" rtl="0"/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libri"/>
                        </a:rPr>
                        <a:t>Insulin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Calibri"/>
                        </a:rPr>
                        <a:t>Erythropoietin</a:t>
                      </a:r>
                    </a:p>
                    <a:p>
                      <a:pPr algn="l" rtl="0"/>
                      <a:endParaRPr lang="en-US" sz="2400" b="1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</a:rPr>
              <a:t>Mechanism of Insulin action</a:t>
            </a:r>
            <a:endParaRPr lang="x-none" b="1" dirty="0">
              <a:solidFill>
                <a:srgbClr val="C00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2667000" y="38100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861050" y="51816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 descr="4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73813"/>
            <a:ext cx="2421334" cy="2159987"/>
          </a:xfrm>
          <a:prstGeom prst="rect">
            <a:avLst/>
          </a:prstGeom>
        </p:spPr>
      </p:pic>
      <p:pic>
        <p:nvPicPr>
          <p:cNvPr id="4" name="Picture 3" descr="4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9" y="4393211"/>
            <a:ext cx="5757541" cy="2159989"/>
          </a:xfrm>
          <a:prstGeom prst="rect">
            <a:avLst/>
          </a:prstGeom>
        </p:spPr>
      </p:pic>
      <p:pic>
        <p:nvPicPr>
          <p:cNvPr id="5" name="Picture 4" descr="43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362200"/>
            <a:ext cx="2673346" cy="442798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</a:rPr>
              <a:t>Biologic Effects of Insulin</a:t>
            </a:r>
            <a:endParaRPr lang="x-none" sz="4000" b="1" dirty="0">
              <a:solidFill>
                <a:srgbClr val="C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3400" y="2311400"/>
            <a:ext cx="7950200" cy="4394200"/>
            <a:chOff x="533400" y="2311400"/>
            <a:chExt cx="7950200" cy="4394200"/>
          </a:xfrm>
        </p:grpSpPr>
        <p:pic>
          <p:nvPicPr>
            <p:cNvPr id="3" name="Picture 2" descr="44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2311400"/>
              <a:ext cx="3860800" cy="3251200"/>
            </a:xfrm>
            <a:prstGeom prst="rect">
              <a:avLst/>
            </a:prstGeom>
          </p:spPr>
        </p:pic>
        <p:pic>
          <p:nvPicPr>
            <p:cNvPr id="4" name="Picture 3" descr="44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2311400"/>
              <a:ext cx="3835400" cy="2463800"/>
            </a:xfrm>
            <a:prstGeom prst="rect">
              <a:avLst/>
            </a:prstGeom>
          </p:spPr>
        </p:pic>
        <p:pic>
          <p:nvPicPr>
            <p:cNvPr id="5" name="Picture 4" descr="44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5816600"/>
              <a:ext cx="3835400" cy="889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81050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solidFill>
                  <a:srgbClr val="C00000"/>
                </a:solidFill>
              </a:rPr>
              <a:t>Biomedical 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5029200"/>
          </a:xfrm>
        </p:spPr>
        <p:txBody>
          <a:bodyPr>
            <a:no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>
                <a:solidFill>
                  <a:srgbClr val="C00000"/>
                </a:solidFill>
              </a:rPr>
              <a:t>Excessive</a:t>
            </a:r>
            <a:r>
              <a:rPr lang="en-US" sz="2800" b="1" dirty="0">
                <a:solidFill>
                  <a:srgbClr val="002060"/>
                </a:solidFill>
              </a:rPr>
              <a:t> (e.g., hyperthyroidism, Cushing), </a:t>
            </a:r>
            <a:r>
              <a:rPr lang="en-US" sz="2800" b="1" dirty="0">
                <a:solidFill>
                  <a:srgbClr val="C00000"/>
                </a:solidFill>
              </a:rPr>
              <a:t>deficient</a:t>
            </a:r>
            <a:r>
              <a:rPr lang="en-US" sz="2800" b="1" dirty="0">
                <a:solidFill>
                  <a:srgbClr val="002060"/>
                </a:solidFill>
              </a:rPr>
              <a:t> (e.g., hypothyroidism, Addison), or </a:t>
            </a:r>
            <a:r>
              <a:rPr lang="en-US" sz="2800" b="1" dirty="0">
                <a:solidFill>
                  <a:srgbClr val="C00000"/>
                </a:solidFill>
              </a:rPr>
              <a:t>inappropriate secretion </a:t>
            </a:r>
            <a:r>
              <a:rPr lang="en-US" sz="2800" b="1" dirty="0">
                <a:solidFill>
                  <a:srgbClr val="002060"/>
                </a:solidFill>
              </a:rPr>
              <a:t>(e.g., syndrome of inappropriate secretion of ADH “SIADH”) of hormones are major causes of diseases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800" b="1" dirty="0">
              <a:solidFill>
                <a:srgbClr val="002060"/>
              </a:solidFill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>
                <a:solidFill>
                  <a:srgbClr val="002060"/>
                </a:solidFill>
              </a:rPr>
              <a:t>Pharmacological treatment of these diseases depends on replacement of deficient hormone (</a:t>
            </a:r>
            <a:r>
              <a:rPr lang="en-US" sz="2800" b="1" i="1" dirty="0">
                <a:solidFill>
                  <a:srgbClr val="C00000"/>
                </a:solidFill>
              </a:rPr>
              <a:t>hypo-</a:t>
            </a:r>
            <a:r>
              <a:rPr lang="en-US" sz="2800" b="1" dirty="0">
                <a:solidFill>
                  <a:srgbClr val="002060"/>
                </a:solidFill>
              </a:rPr>
              <a:t>) or use of drugs that interfere with the mechanism of action of the hormones (</a:t>
            </a:r>
            <a:r>
              <a:rPr lang="en-US" sz="2800" b="1" i="1" dirty="0">
                <a:solidFill>
                  <a:srgbClr val="C00000"/>
                </a:solidFill>
              </a:rPr>
              <a:t>hyper- or inappropriate</a:t>
            </a:r>
            <a:r>
              <a:rPr lang="en-US" sz="2800" b="1" dirty="0">
                <a:solidFill>
                  <a:srgbClr val="002060"/>
                </a:solidFill>
              </a:rPr>
              <a:t>)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/>
              <a:t>Take home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31961"/>
            <a:ext cx="9144000" cy="4922837"/>
          </a:xfrm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rgbClr val="002060"/>
                </a:solidFill>
              </a:rPr>
              <a:t>Hormones are involved in responses to a stimulus, using a variety of signaling mechanisms to facilitate cellular adaptive responses. </a:t>
            </a:r>
            <a:endParaRPr lang="en-US" sz="2400" b="1" kern="0" dirty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kern="0" dirty="0">
                <a:solidFill>
                  <a:srgbClr val="002060"/>
                </a:solidFill>
              </a:rPr>
              <a:t>Group I hormones are lipophilic, while group II are hydrophilic. Other differences exist between both groups.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kern="0" dirty="0">
                <a:solidFill>
                  <a:srgbClr val="002060"/>
                </a:solidFill>
              </a:rPr>
              <a:t>Hormones can be classified according to their mechanism of action </a:t>
            </a:r>
            <a:r>
              <a:rPr lang="en-US" sz="2000" b="1" i="1" kern="0" dirty="0">
                <a:solidFill>
                  <a:srgbClr val="002060"/>
                </a:solidFill>
              </a:rPr>
              <a:t>(specific examples of each category were discussed)</a:t>
            </a:r>
            <a:endParaRPr lang="en-US" sz="2400" b="1" i="1" kern="0" dirty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kern="0" dirty="0" err="1">
                <a:solidFill>
                  <a:srgbClr val="002060"/>
                </a:solidFill>
              </a:rPr>
              <a:t>Biomedically</a:t>
            </a:r>
            <a:r>
              <a:rPr lang="en-US" sz="2400" b="1" kern="0" dirty="0">
                <a:solidFill>
                  <a:srgbClr val="002060"/>
                </a:solidFill>
              </a:rPr>
              <a:t>, studying hormones’ actions in details helps to:</a:t>
            </a:r>
          </a:p>
          <a:p>
            <a:pPr marL="641033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kern="0" dirty="0">
                <a:solidFill>
                  <a:srgbClr val="002060"/>
                </a:solidFill>
              </a:rPr>
              <a:t>understand consequences of abnormal hormone release-related diseases (excessive, deficient or inappropriate)</a:t>
            </a:r>
          </a:p>
          <a:p>
            <a:pPr marL="641033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kern="0" dirty="0">
                <a:solidFill>
                  <a:srgbClr val="002060"/>
                </a:solidFill>
              </a:rPr>
              <a:t>design therapeutic approach for such diseases.</a:t>
            </a:r>
          </a:p>
          <a:p>
            <a:pPr>
              <a:lnSpc>
                <a:spcPct val="150000"/>
              </a:lnSpc>
            </a:pPr>
            <a:endParaRPr lang="en-US" sz="2400" b="1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2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27361"/>
            <a:ext cx="9144000" cy="2887639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altLang="en-US" sz="2000" dirty="0"/>
              <a:t>Lippincott’s Illustrated Reviews Biochemistry: 6</a:t>
            </a:r>
            <a:r>
              <a:rPr lang="en-US" altLang="en-US" sz="2000" baseline="30000" dirty="0"/>
              <a:t>th</a:t>
            </a:r>
            <a:r>
              <a:rPr lang="en-US" altLang="en-US" sz="2000" dirty="0"/>
              <a:t> edition, Chapters 8, 17 and 23.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/>
              <a:t>‪Buxton, Iain LO, and </a:t>
            </a:r>
            <a:r>
              <a:rPr lang="en-US" sz="2000" dirty="0" err="1"/>
              <a:t>Dayue</a:t>
            </a:r>
            <a:r>
              <a:rPr lang="en-US" sz="2000" dirty="0"/>
              <a:t> </a:t>
            </a:r>
            <a:r>
              <a:rPr lang="en-US" sz="2000" dirty="0" err="1"/>
              <a:t>Duan</a:t>
            </a:r>
            <a:r>
              <a:rPr lang="en-US" sz="2000" dirty="0"/>
              <a:t>. "Cyclic GMP/Protein Kinase G Phosphorylation of Smad3 Blocks Transforming Growth Factor-β–Induced Nuclear </a:t>
            </a:r>
            <a:r>
              <a:rPr lang="en-US" sz="2000" dirty="0" err="1"/>
              <a:t>Smad</a:t>
            </a:r>
            <a:r>
              <a:rPr lang="en-US" sz="2000" dirty="0"/>
              <a:t> Translocation." (2008): 151-153.‏‬</a:t>
            </a:r>
            <a:endParaRPr lang="en-US" altLang="en-US" sz="2000" dirty="0"/>
          </a:p>
          <a:p>
            <a:pPr algn="just">
              <a:lnSpc>
                <a:spcPct val="150000"/>
              </a:lnSpc>
            </a:pPr>
            <a:endParaRPr lang="en-US" sz="2000" b="1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757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Placeholder 3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r>
              <a:rPr lang="en-US" sz="4800" b="1"/>
              <a:t>THANK YOU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385888"/>
          </a:xfrm>
        </p:spPr>
        <p:txBody>
          <a:bodyPr/>
          <a:lstStyle/>
          <a:p>
            <a:pPr algn="ctr" eaLnBrk="1" hangingPunct="1"/>
            <a:r>
              <a:rPr lang="en-US">
                <a:solidFill>
                  <a:srgbClr val="C00000"/>
                </a:solidFill>
              </a:rPr>
              <a:t>Lecture Outlines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>
                <a:solidFill>
                  <a:srgbClr val="002060"/>
                </a:solidFill>
              </a:rPr>
              <a:t>Background</a:t>
            </a:r>
          </a:p>
          <a:p>
            <a:pPr marL="274320" lvl="1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3200" b="1" kern="0" dirty="0">
                <a:solidFill>
                  <a:srgbClr val="002060"/>
                </a:solidFill>
              </a:rPr>
              <a:t>Factors determining the response of a target cell to a hormone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>
                <a:solidFill>
                  <a:srgbClr val="002060"/>
                </a:solidFill>
              </a:rPr>
              <a:t>Hormone-receptor interaction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>
                <a:solidFill>
                  <a:srgbClr val="002060"/>
                </a:solidFill>
              </a:rPr>
              <a:t>General features of hormone classes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>
                <a:solidFill>
                  <a:srgbClr val="002060"/>
                </a:solidFill>
              </a:rPr>
              <a:t>Classification of hormones by mechanism of action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200" b="1" dirty="0">
                <a:solidFill>
                  <a:srgbClr val="002060"/>
                </a:solidFill>
              </a:rPr>
              <a:t>Biomedical importance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C00000"/>
                </a:solidFill>
              </a:rPr>
              <a:t>Background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28600" y="1935163"/>
            <a:ext cx="8686800" cy="4389437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002060"/>
                </a:solidFill>
              </a:rPr>
              <a:t>Multicellular organisms depend in their survival on their adaptation to a constantly changing environment</a:t>
            </a:r>
          </a:p>
          <a:p>
            <a:pPr eaLnBrk="1" hangingPunct="1"/>
            <a:r>
              <a:rPr lang="en-US" sz="3200" b="1" dirty="0">
                <a:solidFill>
                  <a:srgbClr val="002060"/>
                </a:solidFill>
              </a:rPr>
              <a:t>Intercellular communication is necessary for this adaptation to take place</a:t>
            </a:r>
          </a:p>
          <a:p>
            <a:pPr eaLnBrk="1" hangingPunct="1"/>
            <a:r>
              <a:rPr lang="en-US" sz="3200" b="1" dirty="0">
                <a:solidFill>
                  <a:srgbClr val="002060"/>
                </a:solidFill>
              </a:rPr>
              <a:t>Human body synthesizes many hormones that can act specifically on different cells of the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C00000"/>
                </a:solidFill>
              </a:rPr>
              <a:t>Background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2713038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002060"/>
                </a:solidFill>
              </a:rPr>
              <a:t>More than one hormone can affect a given cell type</a:t>
            </a:r>
          </a:p>
          <a:p>
            <a:pPr eaLnBrk="1" hangingPunct="1"/>
            <a:endParaRPr lang="en-US" sz="3200" b="1" dirty="0">
              <a:solidFill>
                <a:srgbClr val="002060"/>
              </a:solidFill>
            </a:endParaRPr>
          </a:p>
          <a:p>
            <a:pPr eaLnBrk="1" hangingPunct="1"/>
            <a:r>
              <a:rPr lang="en-US" sz="3200" b="1" dirty="0">
                <a:solidFill>
                  <a:srgbClr val="002060"/>
                </a:solidFill>
              </a:rPr>
              <a:t>Hormones can exert many different effects in one cell or in different cells</a:t>
            </a:r>
          </a:p>
          <a:p>
            <a:pPr eaLnBrk="1" hangingPunct="1"/>
            <a:endParaRPr lang="en-US" sz="3200" b="1" dirty="0">
              <a:solidFill>
                <a:srgbClr val="002060"/>
              </a:solidFill>
            </a:endParaRPr>
          </a:p>
          <a:p>
            <a:pPr eaLnBrk="1" hangingPunct="1"/>
            <a:r>
              <a:rPr lang="en-US" sz="3200" b="1" dirty="0">
                <a:solidFill>
                  <a:srgbClr val="002060"/>
                </a:solidFill>
              </a:rPr>
              <a:t>A target is any cell in which the hormone (ligand) binds to its receptor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0" y="2286000"/>
            <a:ext cx="9144000" cy="4267200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002060"/>
                </a:solidFill>
              </a:rPr>
              <a:t>The rate of synthesis &amp; secretion of the hormones</a:t>
            </a:r>
          </a:p>
          <a:p>
            <a:pPr eaLnBrk="1" fontAlgn="t" hangingPunct="1"/>
            <a:r>
              <a:rPr lang="en-US" sz="2800" b="1" dirty="0">
                <a:solidFill>
                  <a:srgbClr val="002060"/>
                </a:solidFill>
              </a:rPr>
              <a:t>The conversion of inactive forms of the hormone into the fully active form</a:t>
            </a:r>
          </a:p>
          <a:p>
            <a:pPr eaLnBrk="1" fontAlgn="t" hangingPunct="1"/>
            <a:r>
              <a:rPr lang="en-US" sz="2800" b="1" dirty="0">
                <a:solidFill>
                  <a:srgbClr val="002060"/>
                </a:solidFill>
              </a:rPr>
              <a:t>The rate of hormone clearance from plasma (half-life &amp; excretion)</a:t>
            </a:r>
          </a:p>
          <a:p>
            <a:pPr eaLnBrk="1" hangingPunct="1"/>
            <a:r>
              <a:rPr lang="en-US" sz="2800" b="1" dirty="0">
                <a:solidFill>
                  <a:srgbClr val="002060"/>
                </a:solidFill>
              </a:rPr>
              <a:t>The number, relative activity, and state of occupancy of the specific receptors</a:t>
            </a:r>
          </a:p>
          <a:p>
            <a:pPr eaLnBrk="1" fontAlgn="t" hangingPunct="1"/>
            <a:r>
              <a:rPr lang="en-US" sz="2800" b="1" dirty="0">
                <a:solidFill>
                  <a:srgbClr val="002060"/>
                </a:solidFill>
              </a:rPr>
              <a:t>Post-receptor factors</a:t>
            </a:r>
          </a:p>
          <a:p>
            <a:pPr marL="849313" lvl="1" indent="-457200" eaLnBrk="1" hangingPunct="1">
              <a:buFont typeface="Wingdings 2" pitchFamily="18" charset="2"/>
              <a:buNone/>
            </a:pP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762000"/>
            <a:ext cx="9144000" cy="1219200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marL="0" lvl="1" algn="ctr" fontAlgn="auto">
              <a:spcAft>
                <a:spcPts val="0"/>
              </a:spcAft>
              <a:defRPr/>
            </a:pPr>
            <a:r>
              <a:rPr lang="en-US" sz="3600" b="1" kern="0" dirty="0">
                <a:solidFill>
                  <a:srgbClr val="C00000"/>
                </a:solidFill>
                <a:latin typeface="+mn-lt"/>
                <a:cs typeface="+mn-cs"/>
              </a:rPr>
              <a:t>Factors determining the response of a target cell to a hormone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152400" y="5181600"/>
            <a:ext cx="1981200" cy="830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Constantia" pitchFamily="18" charset="0"/>
              </a:rPr>
              <a:t>Gene transcription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4343400" y="1722120"/>
            <a:ext cx="281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tantia" pitchFamily="18" charset="0"/>
                <a:sym typeface="Wingdings" pitchFamily="2" charset="2"/>
              </a:rPr>
              <a:t>Group II hormones</a:t>
            </a:r>
            <a:endParaRPr lang="en-US" sz="2400" dirty="0">
              <a:latin typeface="Constantia" pitchFamily="18" charset="0"/>
            </a:endParaRP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1295400" y="533400"/>
            <a:ext cx="487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onstantia" pitchFamily="18" charset="0"/>
              </a:rPr>
              <a:t>Stimulus</a:t>
            </a:r>
            <a:endParaRPr lang="en-US" sz="3600" b="1" dirty="0">
              <a:latin typeface="Constantia" pitchFamily="18" charset="0"/>
            </a:endParaRP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158750" y="1752600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tantia" pitchFamily="18" charset="0"/>
              </a:rPr>
              <a:t>Group I hormones</a:t>
            </a:r>
            <a:endParaRPr lang="en-US" sz="2400" dirty="0">
              <a:latin typeface="Constantia" pitchFamily="18" charset="0"/>
            </a:endParaRPr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28575" y="3505200"/>
            <a:ext cx="350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tantia" pitchFamily="18" charset="0"/>
                <a:sym typeface="Wingdings" pitchFamily="2" charset="2"/>
              </a:rPr>
              <a:t>Hormone-receptor complex</a:t>
            </a:r>
            <a:endParaRPr lang="en-US" sz="2400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647825" y="2743200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990600" y="4495800"/>
            <a:ext cx="1600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687547" y="4814094"/>
            <a:ext cx="638175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1638300" y="4381500"/>
            <a:ext cx="228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2550" y="1676400"/>
            <a:ext cx="33528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43375" y="1645920"/>
            <a:ext cx="3352800" cy="685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78" name="Rectangle 24"/>
          <p:cNvSpPr>
            <a:spLocks noChangeArrowheads="1"/>
          </p:cNvSpPr>
          <p:nvPr/>
        </p:nvSpPr>
        <p:spPr bwMode="auto">
          <a:xfrm>
            <a:off x="2247900" y="5181600"/>
            <a:ext cx="1981200" cy="830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Constantia" pitchFamily="18" charset="0"/>
              </a:rPr>
              <a:t>Transporters, channels</a:t>
            </a:r>
            <a:endParaRPr lang="en-US" sz="2400">
              <a:latin typeface="Constantia" pitchFamily="18" charset="0"/>
            </a:endParaRPr>
          </a:p>
        </p:txBody>
      </p:sp>
      <p:sp>
        <p:nvSpPr>
          <p:cNvPr id="11279" name="Rectangle 25"/>
          <p:cNvSpPr>
            <a:spLocks noChangeArrowheads="1"/>
          </p:cNvSpPr>
          <p:nvPr/>
        </p:nvSpPr>
        <p:spPr bwMode="auto">
          <a:xfrm>
            <a:off x="4362450" y="5181600"/>
            <a:ext cx="1981200" cy="830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Constantia" pitchFamily="18" charset="0"/>
              </a:rPr>
              <a:t>Protein translocation</a:t>
            </a:r>
            <a:endParaRPr lang="en-US" sz="2400">
              <a:latin typeface="Constantia" pitchFamily="18" charset="0"/>
            </a:endParaRPr>
          </a:p>
        </p:txBody>
      </p:sp>
      <p:sp>
        <p:nvSpPr>
          <p:cNvPr id="11280" name="Rectangle 26"/>
          <p:cNvSpPr>
            <a:spLocks noChangeArrowheads="1"/>
          </p:cNvSpPr>
          <p:nvPr/>
        </p:nvSpPr>
        <p:spPr bwMode="auto">
          <a:xfrm>
            <a:off x="6477000" y="5181600"/>
            <a:ext cx="2362200" cy="830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tantia" pitchFamily="18" charset="0"/>
              </a:rPr>
              <a:t>Protein Modification</a:t>
            </a:r>
            <a:endParaRPr lang="en-US" sz="2400" dirty="0">
              <a:latin typeface="Constantia" pitchFamily="18" charset="0"/>
            </a:endParaRPr>
          </a:p>
        </p:txBody>
      </p:sp>
      <p:sp>
        <p:nvSpPr>
          <p:cNvPr id="11281" name="Rectangle 27"/>
          <p:cNvSpPr>
            <a:spLocks noChangeArrowheads="1"/>
          </p:cNvSpPr>
          <p:nvPr/>
        </p:nvSpPr>
        <p:spPr bwMode="auto">
          <a:xfrm>
            <a:off x="1417320" y="6289358"/>
            <a:ext cx="5943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nstantia" pitchFamily="18" charset="0"/>
                <a:sym typeface="Wingdings" pitchFamily="2" charset="2"/>
              </a:rPr>
              <a:t>Coordinated response to stimulus</a:t>
            </a:r>
            <a:endParaRPr lang="en-US" sz="24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29" name="Right Brace 28"/>
          <p:cNvSpPr/>
          <p:nvPr/>
        </p:nvSpPr>
        <p:spPr>
          <a:xfrm rot="5400000">
            <a:off x="4152900" y="1714500"/>
            <a:ext cx="685800" cy="8839200"/>
          </a:xfrm>
          <a:prstGeom prst="rightBrace">
            <a:avLst>
              <a:gd name="adj1" fmla="val 8333"/>
              <a:gd name="adj2" fmla="val 512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83" name="Rectangle 29"/>
          <p:cNvSpPr>
            <a:spLocks noChangeArrowheads="1"/>
          </p:cNvSpPr>
          <p:nvPr/>
        </p:nvSpPr>
        <p:spPr bwMode="auto">
          <a:xfrm>
            <a:off x="4038600" y="3505200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onstantia" pitchFamily="18" charset="0"/>
                <a:sym typeface="Wingdings" pitchFamily="2" charset="2"/>
              </a:rPr>
              <a:t>Second messengers</a:t>
            </a:r>
            <a:endParaRPr lang="en-US" sz="2400" dirty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5656263" y="2743200"/>
            <a:ext cx="228600" cy="609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1447800" y="4800600"/>
            <a:ext cx="59912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H="1">
            <a:off x="1285875" y="4962525"/>
            <a:ext cx="333375" cy="9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H="1">
            <a:off x="3059430" y="4962525"/>
            <a:ext cx="333375" cy="9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H="1">
            <a:off x="5086350" y="4962525"/>
            <a:ext cx="333375" cy="9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6200000" flipH="1">
            <a:off x="7265670" y="4962525"/>
            <a:ext cx="333375" cy="9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5372100" y="43815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91" name="Rectangle 48"/>
          <p:cNvSpPr>
            <a:spLocks noChangeArrowheads="1"/>
          </p:cNvSpPr>
          <p:nvPr/>
        </p:nvSpPr>
        <p:spPr bwMode="auto">
          <a:xfrm>
            <a:off x="7086600" y="2743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0000"/>
                </a:solidFill>
                <a:latin typeface="Constantia" pitchFamily="18" charset="0"/>
              </a:rPr>
              <a:t>Recognition</a:t>
            </a:r>
          </a:p>
        </p:txBody>
      </p:sp>
      <p:sp>
        <p:nvSpPr>
          <p:cNvPr id="11292" name="Rectangle 49"/>
          <p:cNvSpPr>
            <a:spLocks noChangeArrowheads="1"/>
          </p:cNvSpPr>
          <p:nvPr/>
        </p:nvSpPr>
        <p:spPr bwMode="auto">
          <a:xfrm>
            <a:off x="7239000" y="1676400"/>
            <a:ext cx="220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0000"/>
                </a:solidFill>
                <a:latin typeface="Constantia" pitchFamily="18" charset="0"/>
              </a:rPr>
              <a:t>Hormone release</a:t>
            </a:r>
          </a:p>
        </p:txBody>
      </p:sp>
      <p:sp>
        <p:nvSpPr>
          <p:cNvPr id="11293" name="Rectangle 50"/>
          <p:cNvSpPr>
            <a:spLocks noChangeArrowheads="1"/>
          </p:cNvSpPr>
          <p:nvPr/>
        </p:nvSpPr>
        <p:spPr bwMode="auto">
          <a:xfrm>
            <a:off x="7162800" y="3429000"/>
            <a:ext cx="220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0000"/>
                </a:solidFill>
                <a:latin typeface="Constantia" pitchFamily="18" charset="0"/>
              </a:rPr>
              <a:t>Signal generation</a:t>
            </a:r>
          </a:p>
        </p:txBody>
      </p:sp>
      <p:sp>
        <p:nvSpPr>
          <p:cNvPr id="11294" name="Rectangle 51"/>
          <p:cNvSpPr>
            <a:spLocks noChangeArrowheads="1"/>
          </p:cNvSpPr>
          <p:nvPr/>
        </p:nvSpPr>
        <p:spPr bwMode="auto">
          <a:xfrm>
            <a:off x="7315200" y="4579938"/>
            <a:ext cx="2209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0000"/>
                </a:solidFill>
                <a:latin typeface="Constantia" pitchFamily="18" charset="0"/>
              </a:rPr>
              <a:t>Effects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1754188" y="1285875"/>
            <a:ext cx="4037012" cy="95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1562894" y="1456531"/>
            <a:ext cx="381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5599907" y="1454944"/>
            <a:ext cx="381000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 flipH="1" flipV="1">
            <a:off x="3619500" y="1181100"/>
            <a:ext cx="228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035581" y="2667000"/>
            <a:ext cx="3405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Hormone/receptor binding</a:t>
            </a:r>
          </a:p>
          <a:p>
            <a:pPr algn="ctr"/>
            <a:r>
              <a:rPr lang="en-US" sz="2000" b="1" dirty="0"/>
              <a:t>at the target cells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2255678" y="4814094"/>
            <a:ext cx="638175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/>
          <a:lstStyle/>
          <a:p>
            <a:pPr algn="ctr" eaLnBrk="1" hangingPunct="1"/>
            <a:r>
              <a:rPr lang="en-US" sz="4000" b="1">
                <a:solidFill>
                  <a:srgbClr val="C00000"/>
                </a:solidFill>
              </a:rPr>
              <a:t>General Features of Hormone Classes</a:t>
            </a:r>
            <a:endParaRPr lang="x-none" sz="4000" b="1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676400"/>
          <a:ext cx="8686800" cy="4724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/>
                        <a:t>Group II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/>
                        <a:t>Group I</a:t>
                      </a:r>
                      <a:endParaRPr lang="x-non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x-non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/>
                        <a:t>Polypeptides</a:t>
                      </a:r>
                    </a:p>
                    <a:p>
                      <a:pPr algn="l" rtl="0"/>
                      <a:r>
                        <a:rPr lang="en-US" sz="2000" dirty="0" err="1"/>
                        <a:t>Glycoproteins</a:t>
                      </a:r>
                      <a:endParaRPr lang="en-US" sz="2000" dirty="0"/>
                    </a:p>
                    <a:p>
                      <a:pPr algn="l" rtl="0"/>
                      <a:r>
                        <a:rPr lang="en-US" sz="2000" dirty="0" err="1"/>
                        <a:t>Catecholamines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/>
                        <a:t>Steroids</a:t>
                      </a:r>
                    </a:p>
                    <a:p>
                      <a:pPr algn="l" rtl="0"/>
                      <a:r>
                        <a:rPr lang="en-US" sz="2000"/>
                        <a:t>Thyroid Hs (T3 &amp; T4)</a:t>
                      </a:r>
                      <a:endParaRPr lang="en-US" sz="2000" dirty="0"/>
                    </a:p>
                    <a:p>
                      <a:pPr algn="l" rtl="0"/>
                      <a:r>
                        <a:rPr lang="en-US" sz="2000" dirty="0" err="1"/>
                        <a:t>Calcitriol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retinoids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Types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/>
                        <a:t>Hydrophilic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err="1"/>
                        <a:t>Lipophilic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Solubility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/>
                        <a:t>No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/>
                        <a:t>Yes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Transport</a:t>
                      </a:r>
                      <a:r>
                        <a:rPr lang="en-US" sz="2400" baseline="0" dirty="0"/>
                        <a:t> proteins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/>
                        <a:t>Short (minutes)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/>
                        <a:t>Long (hours – days)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Plasma half-life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/>
                        <a:t>Plasma membrane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/>
                        <a:t>Intracellular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Receptor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 err="1"/>
                        <a:t>cAMP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cGMP</a:t>
                      </a:r>
                      <a:r>
                        <a:rPr lang="en-US" sz="2000" dirty="0"/>
                        <a:t>, Ca</a:t>
                      </a:r>
                      <a:r>
                        <a:rPr lang="en-US" sz="2000" baseline="30000" dirty="0"/>
                        <a:t>2+</a:t>
                      </a:r>
                      <a:r>
                        <a:rPr lang="en-US" sz="2000" dirty="0"/>
                        <a:t>, metabolites</a:t>
                      </a:r>
                      <a:r>
                        <a:rPr lang="en-US" sz="2000" baseline="0" dirty="0"/>
                        <a:t> of complex </a:t>
                      </a:r>
                      <a:r>
                        <a:rPr lang="en-US" sz="2000" baseline="0" dirty="0" err="1"/>
                        <a:t>phosphoinositols</a:t>
                      </a:r>
                      <a:r>
                        <a:rPr lang="en-US" sz="2000" baseline="0" dirty="0"/>
                        <a:t>, tyrosine </a:t>
                      </a:r>
                      <a:r>
                        <a:rPr lang="en-US" sz="2000" baseline="0" dirty="0" err="1"/>
                        <a:t>kinase</a:t>
                      </a:r>
                      <a:r>
                        <a:rPr lang="en-US" sz="2000" baseline="0" dirty="0"/>
                        <a:t> cascades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dirty="0"/>
                        <a:t>Receptor-hormone complex</a:t>
                      </a:r>
                      <a:endParaRPr lang="x-non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/>
                        <a:t>Mediator</a:t>
                      </a:r>
                      <a:endParaRPr lang="x-non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</a:rPr>
              <a:t>Classification of Hormones by Mechanism of Action</a:t>
            </a:r>
            <a:endParaRPr lang="x-none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2636838"/>
          <a:ext cx="8686800" cy="35966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68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3000" dirty="0"/>
                        <a:t>I</a:t>
                      </a:r>
                      <a:r>
                        <a:rPr lang="en-US" sz="3200" dirty="0"/>
                        <a:t>.</a:t>
                      </a:r>
                      <a:r>
                        <a:rPr lang="en-US" sz="3200" baseline="0" dirty="0"/>
                        <a:t> Hormones that bind to intracellular receptors (Steroid-Thyroid </a:t>
                      </a:r>
                      <a:r>
                        <a:rPr lang="en-US" sz="3200" baseline="0" dirty="0" err="1"/>
                        <a:t>superfamily</a:t>
                      </a:r>
                      <a:r>
                        <a:rPr lang="en-US" sz="3200" baseline="0" dirty="0"/>
                        <a:t>):</a:t>
                      </a:r>
                      <a:endParaRPr lang="x-none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/>
                      <a:endParaRPr lang="en-US" sz="3200" b="1" dirty="0">
                        <a:solidFill>
                          <a:srgbClr val="002060"/>
                        </a:solidFill>
                      </a:endParaRPr>
                    </a:p>
                    <a:p>
                      <a:pPr algn="l" rtl="0"/>
                      <a:r>
                        <a:rPr lang="en-US" sz="3200" b="1" dirty="0">
                          <a:solidFill>
                            <a:srgbClr val="002060"/>
                          </a:solidFill>
                        </a:rPr>
                        <a:t>Steroid hormones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>
                          <a:solidFill>
                            <a:srgbClr val="002060"/>
                          </a:solidFill>
                        </a:rPr>
                        <a:t>Thyroid Hormones (T</a:t>
                      </a:r>
                      <a:r>
                        <a:rPr lang="en-US" sz="3200" b="1" kern="1200" baseline="-250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</a:rPr>
                        <a:t> &amp; T</a:t>
                      </a:r>
                      <a:r>
                        <a:rPr lang="en-US" sz="3200" b="1" kern="1200" baseline="-250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rgbClr val="002060"/>
                          </a:solidFill>
                        </a:rPr>
                        <a:t>Calcitriol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</a:rPr>
                        <a:t>(active form of vitamin D, 1,25[OH]</a:t>
                      </a:r>
                      <a:r>
                        <a:rPr lang="en-US" sz="2800" b="1" baseline="-25000" dirty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</a:rPr>
                        <a:t>-D</a:t>
                      </a:r>
                      <a:r>
                        <a:rPr lang="en-US" sz="2800" b="1" kern="1200" baseline="-250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</a:rPr>
                        <a:t>)</a:t>
                      </a:r>
                    </a:p>
                    <a:p>
                      <a:pPr algn="l" rtl="0"/>
                      <a:r>
                        <a:rPr lang="en-US" sz="3200" b="1" baseline="0" dirty="0">
                          <a:solidFill>
                            <a:srgbClr val="002060"/>
                          </a:solidFill>
                        </a:rPr>
                        <a:t>Retinoic acid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1610</TotalTime>
  <Words>934</Words>
  <Application>Microsoft Office PowerPoint</Application>
  <PresentationFormat>On-screen Show (4:3)</PresentationFormat>
  <Paragraphs>169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General Mechanisms of Hormone Actions </vt:lpstr>
      <vt:lpstr>OBJECTIVES</vt:lpstr>
      <vt:lpstr>Lecture Outlines</vt:lpstr>
      <vt:lpstr>Background</vt:lpstr>
      <vt:lpstr>Background</vt:lpstr>
      <vt:lpstr>PowerPoint Presentation</vt:lpstr>
      <vt:lpstr>PowerPoint Presentation</vt:lpstr>
      <vt:lpstr>General Features of Hormone Classes</vt:lpstr>
      <vt:lpstr>Classification of Hormones by Mechanism of Action</vt:lpstr>
      <vt:lpstr>Mechanism of Action of Steroid-Thyroid Hormones</vt:lpstr>
      <vt:lpstr>Classification of Hormones by Mechanism of Action continued…</vt:lpstr>
      <vt:lpstr>PowerPoint Presentation</vt:lpstr>
      <vt:lpstr>Actions of cAMP</vt:lpstr>
      <vt:lpstr>PowerPoint Presentation</vt:lpstr>
      <vt:lpstr>Classification of Hormones by Mechanism of Action continued…</vt:lpstr>
      <vt:lpstr>Atrial Natriuretic Peptide (ANP)</vt:lpstr>
      <vt:lpstr>Classification of Hormones by Mechanism of Action continued…</vt:lpstr>
      <vt:lpstr>Calcium/Phosphatidylinositol System</vt:lpstr>
      <vt:lpstr>PowerPoint Presentation</vt:lpstr>
      <vt:lpstr>Classification of Hormones by Mechanism of Action continued…</vt:lpstr>
      <vt:lpstr>Mechanism of Insulin action</vt:lpstr>
      <vt:lpstr>Biologic Effects of Insulin</vt:lpstr>
      <vt:lpstr>Biomedical Importance</vt:lpstr>
      <vt:lpstr>Take home message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Congenital adrenal hyperplasia syndrome and testicular feminization syndrome</dc:title>
  <dc:creator>Reem</dc:creator>
  <cp:lastModifiedBy>البندري الفدعاني العنزي ID 439200177</cp:lastModifiedBy>
  <cp:revision>87</cp:revision>
  <dcterms:created xsi:type="dcterms:W3CDTF">2011-02-09T19:47:46Z</dcterms:created>
  <dcterms:modified xsi:type="dcterms:W3CDTF">2021-02-18T07:25:31Z</dcterms:modified>
</cp:coreProperties>
</file>