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1" roundtripDataSignature="AMtx7miE194aqe6qFRLY906MHOXIIYww0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49B4BC4-FB24-4067-BD89-B5CC6725E199}">
  <a:tblStyle styleId="{B49B4BC4-FB24-4067-BD89-B5CC6725E199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customschemas.google.com/relationships/presentationmetadata" Target="metadata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0" name="Google Shape;13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6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2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5"/>
          <p:cNvSpPr txBox="1"/>
          <p:nvPr>
            <p:ph idx="1" type="body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6"/>
          <p:cNvSpPr txBox="1"/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6"/>
          <p:cNvSpPr txBox="1"/>
          <p:nvPr>
            <p:ph idx="1" type="body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6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6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6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7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7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7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8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8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9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4" name="Google Shape;34;p29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29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9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9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0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0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p30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0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0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1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31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31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31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31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1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1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2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2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2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3"/>
          <p:cNvSpPr txBox="1"/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3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3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33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3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3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4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4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4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4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4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1B416F"/>
            </a:gs>
            <a:gs pos="100000">
              <a:srgbClr val="00000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5"/>
          <p:cNvSpPr txBox="1"/>
          <p:nvPr>
            <p:ph idx="10" type="dt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5"/>
          <p:cNvSpPr txBox="1"/>
          <p:nvPr>
            <p:ph idx="11" type="ftr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Metabolic Syndrome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 sz="2800">
                <a:solidFill>
                  <a:schemeClr val="lt1"/>
                </a:solidFill>
              </a:rPr>
              <a:t>Endocrine Block</a:t>
            </a:r>
            <a:endParaRPr/>
          </a:p>
          <a:p>
            <a:pPr indent="0" lvl="0" marL="0" rtl="0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 sz="2800">
                <a:solidFill>
                  <a:schemeClr val="lt1"/>
                </a:solidFill>
              </a:rPr>
              <a:t>Dr. Sumbul Fatma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Metabolic syndrome is linked to:</a:t>
            </a:r>
            <a:endParaRPr/>
          </a:p>
        </p:txBody>
      </p:sp>
      <p:sp>
        <p:nvSpPr>
          <p:cNvPr id="148" name="Google Shape;148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Heart disease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1 .5-3 fold increase in atherosclerosis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Type-2 diabetes mellitus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5-fold increase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Kidney disease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Reproductive abnormalities in women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Polycystic ovarian syndrome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Impaired ovulation and fertility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Irregular menstruation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Metabolic syndrome is linked to:</a:t>
            </a:r>
            <a:endParaRPr/>
          </a:p>
        </p:txBody>
      </p:sp>
      <p:sp>
        <p:nvSpPr>
          <p:cNvPr id="154" name="Google Shape;154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Nonalcoholic steatohepatitis (fatty liver disease)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Related to impaired lipid metabolism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Cancer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Obesity is a major risk factor for cancer of esophagus, colon and rectum, liver, gall bladder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Being overweight and obese accounts for 14% of all cancer deaths in men and 20% of those in women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Diagnosis – WHO criteria (1999)</a:t>
            </a:r>
            <a:endParaRPr/>
          </a:p>
        </p:txBody>
      </p:sp>
      <p:sp>
        <p:nvSpPr>
          <p:cNvPr id="160" name="Google Shape;160;p12"/>
          <p:cNvSpPr txBox="1"/>
          <p:nvPr>
            <p:ph idx="1" type="body"/>
          </p:nvPr>
        </p:nvSpPr>
        <p:spPr>
          <a:xfrm>
            <a:off x="457200" y="1143000"/>
            <a:ext cx="82296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Impaired glucose tolerance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Diabetes mellitus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Insulin resistance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>
                <a:solidFill>
                  <a:schemeClr val="lt1"/>
                </a:solidFill>
              </a:rPr>
              <a:t>PLUS any of these two:</a:t>
            </a:r>
            <a:endParaRPr/>
          </a:p>
        </p:txBody>
      </p:sp>
      <p:graphicFrame>
        <p:nvGraphicFramePr>
          <p:cNvPr id="161" name="Google Shape;161;p12"/>
          <p:cNvGraphicFramePr/>
          <p:nvPr/>
        </p:nvGraphicFramePr>
        <p:xfrm>
          <a:off x="609600" y="3429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{B49B4BC4-FB24-4067-BD89-B5CC6725E199}</a:tableStyleId>
              </a:tblPr>
              <a:tblGrid>
                <a:gridCol w="2133600"/>
                <a:gridCol w="5867400"/>
              </a:tblGrid>
              <a:tr h="396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Component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000"/>
                        <a:buFont typeface="Calibri"/>
                        <a:buNone/>
                      </a:pPr>
                      <a:r>
                        <a:rPr b="1" i="0" lang="en-US" sz="20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Criterion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Hypertension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BP &gt;140/90 mmHg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Dyslipidemia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 plasma TGs (&gt;1.7mmol/L)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Low HDL cholesterol (men &lt;0.9, women &lt;1.0 mmol/L)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Central or General obesity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Waist to hip ratio &gt;0.9 in men, &gt;0.85 in women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And/or BMI &gt;30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Microalbuminuria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Calibri"/>
                        <a:buNone/>
                      </a:pPr>
                      <a:r>
                        <a:rPr b="0" i="0" lang="en-US" sz="20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Urinary albumin excretion rate ≥ 20ug/min or albumin:creatinine ratio ≥ 30mg/g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800">
                <a:solidFill>
                  <a:srgbClr val="FFFF00"/>
                </a:solidFill>
              </a:rPr>
              <a:t>NCEP* ATP** III Guideline (2002)</a:t>
            </a:r>
            <a:endParaRPr/>
          </a:p>
        </p:txBody>
      </p:sp>
      <p:sp>
        <p:nvSpPr>
          <p:cNvPr id="167" name="Google Shape;167;p13"/>
          <p:cNvSpPr txBox="1"/>
          <p:nvPr>
            <p:ph idx="1" type="body"/>
          </p:nvPr>
        </p:nvSpPr>
        <p:spPr>
          <a:xfrm>
            <a:off x="457200" y="11890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lt1"/>
                </a:solidFill>
              </a:rPr>
              <a:t>Diagnosis: If any 3 or more of these risk factors are present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solidFill>
                  <a:schemeClr val="lt1"/>
                </a:solidFill>
              </a:rPr>
              <a:t>Waist circumference:  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 Men &gt;102 cm (&gt;40 in)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 Women &gt;88 cm (&gt;35 in)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solidFill>
                  <a:schemeClr val="lt1"/>
                </a:solidFill>
              </a:rPr>
              <a:t>Triglycerides &gt;150 mg/dL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solidFill>
                  <a:schemeClr val="lt1"/>
                </a:solidFill>
              </a:rPr>
              <a:t>HDL cholesterol: 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Men &lt;40 mg/dL  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Women &lt;50 mg/dL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solidFill>
                  <a:schemeClr val="lt1"/>
                </a:solidFill>
              </a:rPr>
              <a:t>Blood pressure 130/ 85 mm Hg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solidFill>
                  <a:schemeClr val="lt1"/>
                </a:solidFill>
              </a:rPr>
              <a:t>Fasting glucose &gt;100 mg/dL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lt1"/>
                </a:solidFill>
              </a:rPr>
              <a:t>*National Cholesterol Education Program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r>
              <a:rPr lang="en-US" sz="2000">
                <a:solidFill>
                  <a:schemeClr val="lt1"/>
                </a:solidFill>
              </a:rPr>
              <a:t>**Adult Treatment Panel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Markers of metabolic syndrome</a:t>
            </a:r>
            <a:endParaRPr/>
          </a:p>
        </p:txBody>
      </p:sp>
      <p:sp>
        <p:nvSpPr>
          <p:cNvPr id="173" name="Google Shape;173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Lipoproteins (LDL, HDL)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Adipokines (Leptin, adiponectin)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Inflammatory markers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c-reactive protein, TNF-</a:t>
            </a:r>
            <a:r>
              <a:rPr lang="en-US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lang="en-US">
                <a:solidFill>
                  <a:schemeClr val="lt1"/>
                </a:solidFill>
              </a:rPr>
              <a:t>, IL-6, IL-8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Hemostatic marker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Plasminogen activator inhibitor-1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Managing Metabolic Syndrome</a:t>
            </a:r>
            <a:endParaRPr/>
          </a:p>
        </p:txBody>
      </p:sp>
      <p:sp>
        <p:nvSpPr>
          <p:cNvPr id="179" name="Google Shape;179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Primary intervention: Lifestyle changes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Weight reduction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>
                <a:solidFill>
                  <a:schemeClr val="lt1"/>
                </a:solidFill>
              </a:rPr>
              <a:t>Target BMI &lt; 25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>
                <a:solidFill>
                  <a:schemeClr val="lt1"/>
                </a:solidFill>
              </a:rPr>
              <a:t>Reduced intake of calories and fats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>
                <a:solidFill>
                  <a:schemeClr val="lt1"/>
                </a:solidFill>
              </a:rPr>
              <a:t>More physical activity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Smoking cessation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Managing metabolic syndrome</a:t>
            </a:r>
            <a:endParaRPr/>
          </a:p>
        </p:txBody>
      </p:sp>
      <p:sp>
        <p:nvSpPr>
          <p:cNvPr id="185" name="Google Shape;185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Secondary intervention: Medication to treat existing risk factors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Management of 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>
                <a:solidFill>
                  <a:schemeClr val="lt1"/>
                </a:solidFill>
              </a:rPr>
              <a:t>Blood pressure (anti-hypertensive drugs)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>
                <a:solidFill>
                  <a:schemeClr val="lt1"/>
                </a:solidFill>
              </a:rPr>
              <a:t>Lipids (statins, fibrates)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>
                <a:solidFill>
                  <a:schemeClr val="lt1"/>
                </a:solidFill>
              </a:rPr>
              <a:t>Blood glucose (metformin, TZDs)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Aspirin for CVD prevention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Lowering blood pressure</a:t>
            </a:r>
            <a:endParaRPr/>
          </a:p>
        </p:txBody>
      </p:sp>
      <p:graphicFrame>
        <p:nvGraphicFramePr>
          <p:cNvPr id="191" name="Google Shape;191;p17"/>
          <p:cNvGraphicFramePr/>
          <p:nvPr/>
        </p:nvGraphicFramePr>
        <p:xfrm>
          <a:off x="457200" y="1219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{B49B4BC4-FB24-4067-BD89-B5CC6725E199}</a:tableStyleId>
              </a:tblPr>
              <a:tblGrid>
                <a:gridCol w="2743200"/>
                <a:gridCol w="2743200"/>
                <a:gridCol w="2743200"/>
              </a:tblGrid>
              <a:tr h="8222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Modification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Recommendation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400"/>
                        <a:buFont typeface="Calibri"/>
                        <a:buNone/>
                      </a:pPr>
                      <a:r>
                        <a:rPr b="1" i="0" lang="en-US" sz="2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Average drop in SBP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823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Weight loss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Maintain normal body weight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5-10 for every 22lbs loss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1919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Healthy eating plan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Meals rich in fruits, vegetables; low fat dairy; low saturated fats and cholesterol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8-14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alibri"/>
                        <a:buNone/>
                      </a:pPr>
                      <a:r>
                        <a:t/>
                      </a:r>
                      <a:endParaRPr b="0" i="0" sz="2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  <a:tr h="823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Sodium restriction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&lt; 2400 mg/day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2-8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0D8E8"/>
                    </a:solidFill>
                  </a:tcPr>
                </a:tc>
              </a:tr>
              <a:tr h="822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Regular physical activity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 min. most of the week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Calibri"/>
                        <a:buNone/>
                      </a:pPr>
                      <a:r>
                        <a:rPr b="0" i="0" lang="en-US" sz="2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4-9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Hypertension and clotting disorders</a:t>
            </a:r>
            <a:endParaRPr/>
          </a:p>
        </p:txBody>
      </p:sp>
      <p:sp>
        <p:nvSpPr>
          <p:cNvPr id="197" name="Google Shape;197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Treat hypertension to goal (&lt; 130/80 mmHg)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Low dose diuretics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ACE inhibitor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Aspirin: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To treat clotting disorders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Daily low dose aspirin (81-325mg) for: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>
                <a:solidFill>
                  <a:schemeClr val="lt1"/>
                </a:solidFill>
              </a:rPr>
              <a:t>Men &gt; 45</a:t>
            </a:r>
            <a:endParaRPr/>
          </a:p>
          <a:p>
            <a:pPr indent="-228600" lvl="2" marL="114300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</a:pPr>
            <a:r>
              <a:rPr lang="en-US">
                <a:solidFill>
                  <a:schemeClr val="lt1"/>
                </a:solidFill>
              </a:rPr>
              <a:t>Postmenopausal women 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97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Current Treatment</a:t>
            </a:r>
            <a:endParaRPr/>
          </a:p>
        </p:txBody>
      </p:sp>
      <p:sp>
        <p:nvSpPr>
          <p:cNvPr id="203" name="Google Shape;203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Statins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Metformin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Fibrates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Thiazolidinediones (TZDs)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Aspirin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Objectives</a:t>
            </a:r>
            <a:endParaRPr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457200" y="13716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Define metabolic syndrome, insulin resistance and dyslipidemia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Discuss the risk factors for metabolic syndrome and other medical conditions associated with it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Define the diagnostic criteria for Metabolic syndrome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Discuss the management of metabolic syndrome and current treatment options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Metformin</a:t>
            </a:r>
            <a:endParaRPr/>
          </a:p>
        </p:txBody>
      </p:sp>
      <p:sp>
        <p:nvSpPr>
          <p:cNvPr id="209" name="Google Shape;209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Reduces blood glucose levels by inhibiting hepatic gluconeogenesis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Hepatic gluconeogenesis is active in patients due to liver’s resistance to the effects of insulin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Reduces lipid synthesis in the liver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Helps reducing blood lipids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Fibrates</a:t>
            </a:r>
            <a:endParaRPr/>
          </a:p>
        </p:txBody>
      </p:sp>
      <p:sp>
        <p:nvSpPr>
          <p:cNvPr id="215" name="Google Shape;215;p21"/>
          <p:cNvSpPr txBox="1"/>
          <p:nvPr>
            <p:ph idx="1" type="body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solidFill>
                  <a:schemeClr val="lt1"/>
                </a:solidFill>
              </a:rPr>
              <a:t>Reduce blood lipid levels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solidFill>
                  <a:schemeClr val="lt1"/>
                </a:solidFill>
              </a:rPr>
              <a:t>Activate transcription factor: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</a:pPr>
            <a:r>
              <a:rPr lang="en-US" sz="2400">
                <a:solidFill>
                  <a:schemeClr val="lt1"/>
                </a:solidFill>
              </a:rPr>
              <a:t>Peroxisome proliferator activated receptor-α (PPAR-</a:t>
            </a:r>
            <a:r>
              <a:rPr lang="en-US" sz="2400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α</a:t>
            </a:r>
            <a:r>
              <a:rPr lang="en-US" sz="2400">
                <a:solidFill>
                  <a:schemeClr val="lt1"/>
                </a:solidFill>
              </a:rPr>
              <a:t>)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solidFill>
                  <a:schemeClr val="lt1"/>
                </a:solidFill>
              </a:rPr>
              <a:t>Activated PPAR- α 🡪 transcription of genes of lipid degradation / uptake by the cells: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</a:pPr>
            <a:r>
              <a:rPr lang="en-US" sz="2400">
                <a:solidFill>
                  <a:schemeClr val="lt1"/>
                </a:solidFill>
              </a:rPr>
              <a:t>Carnitine:palmitoyl transferase I (enhances FA uptake into mitochondria)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</a:pPr>
            <a:r>
              <a:rPr lang="en-US" sz="2400">
                <a:solidFill>
                  <a:schemeClr val="lt1"/>
                </a:solidFill>
              </a:rPr>
              <a:t>Lipoprotein Lipase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</a:pPr>
            <a:r>
              <a:rPr lang="en-US" sz="2400">
                <a:solidFill>
                  <a:schemeClr val="lt1"/>
                </a:solidFill>
              </a:rPr>
              <a:t>Stimulates apoAI and apoAII protein synthesis (major proteins in HDL)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Thiazolidinediones (TZDs)</a:t>
            </a:r>
            <a:endParaRPr/>
          </a:p>
        </p:txBody>
      </p:sp>
      <p:sp>
        <p:nvSpPr>
          <p:cNvPr id="221" name="Google Shape;221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Used for the treatment of insulin resistance and type-2 diabetes mellitus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TZDs activate PPAR-</a:t>
            </a:r>
            <a:r>
              <a:rPr lang="en-US">
                <a:solidFill>
                  <a:schemeClr val="l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γ</a:t>
            </a:r>
            <a:r>
              <a:rPr lang="en-US">
                <a:solidFill>
                  <a:schemeClr val="lt1"/>
                </a:solidFill>
              </a:rPr>
              <a:t> class of transcription factors expressed primarily in the adipose tissue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Activates the transcription of adiponectin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Adiponectin reduces the fat content of the liver and enhances insulin sensitivity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3"/>
          <p:cNvSpPr txBox="1"/>
          <p:nvPr>
            <p:ph type="title"/>
          </p:nvPr>
        </p:nvSpPr>
        <p:spPr>
          <a:xfrm>
            <a:off x="457200" y="304800"/>
            <a:ext cx="8229600" cy="6556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Take home message</a:t>
            </a:r>
            <a:endParaRPr/>
          </a:p>
        </p:txBody>
      </p:sp>
      <p:sp>
        <p:nvSpPr>
          <p:cNvPr id="227" name="Google Shape;227;p23"/>
          <p:cNvSpPr txBox="1"/>
          <p:nvPr>
            <p:ph idx="1" type="body"/>
          </p:nvPr>
        </p:nvSpPr>
        <p:spPr>
          <a:xfrm>
            <a:off x="457200" y="1036638"/>
            <a:ext cx="8229600" cy="5668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Arial"/>
              <a:buChar char="•"/>
            </a:pPr>
            <a:r>
              <a:rPr lang="en-US" sz="2900">
                <a:solidFill>
                  <a:srgbClr val="FFFFFF"/>
                </a:solidFill>
              </a:rPr>
              <a:t>Metabolic syndrome is a combination of metabolic abnormalities that increase the risk of heart disease, diabetes and other diseases</a:t>
            </a:r>
            <a:endParaRPr b="1" sz="2900" u="sng">
              <a:solidFill>
                <a:srgbClr val="FFFFFF"/>
              </a:solidFill>
            </a:endParaRPr>
          </a:p>
          <a:p>
            <a:pPr indent="-342900" lvl="0" marL="342900" rtl="0" algn="l">
              <a:spcBef>
                <a:spcPts val="58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Arial"/>
              <a:buChar char="•"/>
            </a:pPr>
            <a:r>
              <a:rPr lang="en-US" sz="2900">
                <a:solidFill>
                  <a:srgbClr val="FFFFFF"/>
                </a:solidFill>
              </a:rPr>
              <a:t>The features of metabolic syndrome include obesity, high serum triglycerides (TGs), low HDL cholesterol, hypertension, hyperglycemia and insulin resistance</a:t>
            </a:r>
            <a:endParaRPr b="1" sz="2900" u="sng">
              <a:solidFill>
                <a:srgbClr val="FFFFFF"/>
              </a:solidFill>
            </a:endParaRPr>
          </a:p>
          <a:p>
            <a:pPr indent="-342900" lvl="0" marL="342900" rtl="0" algn="l">
              <a:spcBef>
                <a:spcPts val="58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Arial"/>
              <a:buChar char="•"/>
            </a:pPr>
            <a:r>
              <a:rPr lang="en-US" sz="2900">
                <a:solidFill>
                  <a:srgbClr val="FFFFFF"/>
                </a:solidFill>
              </a:rPr>
              <a:t>Obesity, alcoholism, sedentary lifestyle and smoking are some of the risk factors for metabolic syndrome </a:t>
            </a:r>
            <a:endParaRPr b="1" sz="2900" u="sng">
              <a:solidFill>
                <a:srgbClr val="FFFFFF"/>
              </a:solidFill>
            </a:endParaRPr>
          </a:p>
          <a:p>
            <a:pPr indent="-342900" lvl="0" marL="342900" rtl="0" algn="l">
              <a:spcBef>
                <a:spcPts val="58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Arial"/>
              <a:buChar char="•"/>
            </a:pPr>
            <a:r>
              <a:rPr lang="en-US" sz="2900">
                <a:solidFill>
                  <a:srgbClr val="FFFFFF"/>
                </a:solidFill>
              </a:rPr>
              <a:t>Management of the syndrome includes lifestyle modifications to reduce weight and medications</a:t>
            </a:r>
            <a:endParaRPr b="1" sz="2900" u="sng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References</a:t>
            </a:r>
            <a:endParaRPr/>
          </a:p>
        </p:txBody>
      </p:sp>
      <p:sp>
        <p:nvSpPr>
          <p:cNvPr id="233" name="Google Shape;233;p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Textbook of Biochemistry with Clinical Correlations by Thomas M. Devlin, 6</a:t>
            </a:r>
            <a:r>
              <a:rPr baseline="30000" lang="en-US">
                <a:solidFill>
                  <a:schemeClr val="lt1"/>
                </a:solidFill>
              </a:rPr>
              <a:t>th</a:t>
            </a:r>
            <a:r>
              <a:rPr lang="en-US">
                <a:solidFill>
                  <a:schemeClr val="lt1"/>
                </a:solidFill>
              </a:rPr>
              <a:t> Edition, pp 862-863.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Lippincott’s Biochemistry. 5</a:t>
            </a:r>
            <a:r>
              <a:rPr baseline="30000" lang="en-US">
                <a:solidFill>
                  <a:schemeClr val="lt1"/>
                </a:solidFill>
              </a:rPr>
              <a:t>th</a:t>
            </a:r>
            <a:r>
              <a:rPr lang="en-US">
                <a:solidFill>
                  <a:schemeClr val="lt1"/>
                </a:solidFill>
              </a:rPr>
              <a:t> Edition, pp 353-355, Lippincott Williams &amp; Wilkins, New York, USA.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Overview</a:t>
            </a:r>
            <a:endParaRPr/>
          </a:p>
        </p:txBody>
      </p:sp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457200" y="13716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Introduction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Features of metabolic syndrome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Insulin resistance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Dyslipidemia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Risk factors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Markers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Diagnosis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Management and treatment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Metabolic Syndrome</a:t>
            </a:r>
            <a:endParaRPr/>
          </a:p>
        </p:txBody>
      </p:sp>
      <p:sp>
        <p:nvSpPr>
          <p:cNvPr id="107" name="Google Shape;107;p4"/>
          <p:cNvSpPr txBox="1"/>
          <p:nvPr>
            <p:ph idx="4294967295" type="body"/>
          </p:nvPr>
        </p:nvSpPr>
        <p:spPr>
          <a:xfrm>
            <a:off x="457200" y="13716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A combination of metabolic abnormalities which increase the risk of heart disease, diabetes and other diseases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Obesity is a component of met. synd.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Signals from adipocytes in obesity cause metabolic abnormalities such as: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Dyslipidemia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Glucose intolerance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Insulin resistance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</a:pPr>
            <a:r>
              <a:rPr lang="en-US">
                <a:solidFill>
                  <a:schemeClr val="lt1"/>
                </a:solidFill>
              </a:rPr>
              <a:t>Hypertension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7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Features of metabolic syndrome</a:t>
            </a:r>
            <a:endParaRPr/>
          </a:p>
        </p:txBody>
      </p:sp>
      <p:sp>
        <p:nvSpPr>
          <p:cNvPr id="113" name="Google Shape;113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Obesity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High serum triglycerides (TGs)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Low HDL cholesterol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Hypertension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Hyperglycemia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Insulin resistance (hyperinsulinemia)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Insulin Resistance</a:t>
            </a:r>
            <a:endParaRPr/>
          </a:p>
        </p:txBody>
      </p:sp>
      <p:sp>
        <p:nvSpPr>
          <p:cNvPr id="119" name="Google Shape;119;p6"/>
          <p:cNvSpPr txBox="1"/>
          <p:nvPr>
            <p:ph idx="4294967295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Cells become less responsive to insulin 🡪 high plasma insulin 🡪 hyperglycemia</a:t>
            </a:r>
            <a:endParaRPr>
              <a:solidFill>
                <a:schemeClr val="lt1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Hydrolysis of stored fats 🡪 high plasma FFAs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Reduction of glucose uptake/use by cells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Reduction of glycogenesis 🡪 hyperglycemia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Compensatory hyperinsulinemia causes down regulation of insulin receptor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solidFill>
                  <a:schemeClr val="lt1"/>
                </a:solidFill>
              </a:rPr>
              <a:t>Defects in insulin receptor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00"/>
                </a:solidFill>
              </a:rPr>
              <a:t> Dyslipidemia</a:t>
            </a:r>
            <a:endParaRPr/>
          </a:p>
        </p:txBody>
      </p:sp>
      <p:sp>
        <p:nvSpPr>
          <p:cNvPr id="125" name="Google Shape;125;p7"/>
          <p:cNvSpPr txBox="1"/>
          <p:nvPr>
            <p:ph idx="1" type="body"/>
          </p:nvPr>
        </p:nvSpPr>
        <p:spPr>
          <a:xfrm>
            <a:off x="304800" y="1295400"/>
            <a:ext cx="56388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Char char="•"/>
            </a:pPr>
            <a:r>
              <a:rPr lang="en-US">
                <a:solidFill>
                  <a:schemeClr val="lt1"/>
                </a:solidFill>
              </a:rPr>
              <a:t>Insulin resistance in adipocytes 🡪 increased activity of hormone-sensitive lipase 🡪 high plasma FFAs</a:t>
            </a:r>
            <a:endParaRPr>
              <a:solidFill>
                <a:schemeClr val="lt1"/>
              </a:solidFill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Char char="•"/>
            </a:pPr>
            <a:r>
              <a:rPr lang="en-US">
                <a:solidFill>
                  <a:schemeClr val="lt1"/>
                </a:solidFill>
              </a:rPr>
              <a:t>FFAs 🡪 TGs/cholesterol in the liver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Char char="•"/>
            </a:pPr>
            <a:r>
              <a:rPr lang="en-US">
                <a:solidFill>
                  <a:schemeClr val="lt1"/>
                </a:solidFill>
              </a:rPr>
              <a:t>Excess TGs/cholesterol are released as VLDL in the blood</a:t>
            </a:r>
            <a:endParaRPr/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libri"/>
              <a:buChar char="•"/>
            </a:pPr>
            <a:r>
              <a:rPr lang="en-US">
                <a:solidFill>
                  <a:schemeClr val="lt1"/>
                </a:solidFill>
              </a:rPr>
              <a:t>HDL levels are decreased</a:t>
            </a:r>
            <a:endParaRPr/>
          </a:p>
        </p:txBody>
      </p:sp>
      <p:pic>
        <p:nvPicPr>
          <p:cNvPr id="126" name="Google Shape;126;p7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1371600"/>
            <a:ext cx="2581275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/>
          <p:nvPr/>
        </p:nvSpPr>
        <p:spPr>
          <a:xfrm>
            <a:off x="4175125" y="2389188"/>
            <a:ext cx="161925" cy="179387"/>
          </a:xfrm>
          <a:custGeom>
            <a:rect b="b" l="l" r="r" t="t"/>
            <a:pathLst>
              <a:path extrusionOk="0" h="453" w="455">
                <a:moveTo>
                  <a:pt x="455" y="226"/>
                </a:moveTo>
                <a:lnTo>
                  <a:pt x="453" y="204"/>
                </a:lnTo>
                <a:lnTo>
                  <a:pt x="450" y="182"/>
                </a:lnTo>
                <a:lnTo>
                  <a:pt x="445" y="162"/>
                </a:lnTo>
                <a:lnTo>
                  <a:pt x="438" y="142"/>
                </a:lnTo>
                <a:lnTo>
                  <a:pt x="429" y="121"/>
                </a:lnTo>
                <a:lnTo>
                  <a:pt x="418" y="103"/>
                </a:lnTo>
                <a:lnTo>
                  <a:pt x="406" y="86"/>
                </a:lnTo>
                <a:lnTo>
                  <a:pt x="392" y="70"/>
                </a:lnTo>
                <a:lnTo>
                  <a:pt x="375" y="54"/>
                </a:lnTo>
                <a:lnTo>
                  <a:pt x="359" y="41"/>
                </a:lnTo>
                <a:lnTo>
                  <a:pt x="341" y="29"/>
                </a:lnTo>
                <a:lnTo>
                  <a:pt x="321" y="20"/>
                </a:lnTo>
                <a:lnTo>
                  <a:pt x="301" y="12"/>
                </a:lnTo>
                <a:lnTo>
                  <a:pt x="281" y="6"/>
                </a:lnTo>
                <a:lnTo>
                  <a:pt x="259" y="2"/>
                </a:lnTo>
                <a:lnTo>
                  <a:pt x="237" y="0"/>
                </a:lnTo>
                <a:lnTo>
                  <a:pt x="216" y="0"/>
                </a:lnTo>
                <a:lnTo>
                  <a:pt x="194" y="2"/>
                </a:lnTo>
                <a:lnTo>
                  <a:pt x="173" y="6"/>
                </a:lnTo>
                <a:lnTo>
                  <a:pt x="153" y="12"/>
                </a:lnTo>
                <a:lnTo>
                  <a:pt x="132" y="20"/>
                </a:lnTo>
                <a:lnTo>
                  <a:pt x="113" y="30"/>
                </a:lnTo>
                <a:lnTo>
                  <a:pt x="95" y="41"/>
                </a:lnTo>
                <a:lnTo>
                  <a:pt x="78" y="54"/>
                </a:lnTo>
                <a:lnTo>
                  <a:pt x="62" y="70"/>
                </a:lnTo>
                <a:lnTo>
                  <a:pt x="48" y="86"/>
                </a:lnTo>
                <a:lnTo>
                  <a:pt x="36" y="104"/>
                </a:lnTo>
                <a:lnTo>
                  <a:pt x="25" y="122"/>
                </a:lnTo>
                <a:lnTo>
                  <a:pt x="16" y="142"/>
                </a:lnTo>
                <a:lnTo>
                  <a:pt x="10" y="162"/>
                </a:lnTo>
                <a:lnTo>
                  <a:pt x="4" y="183"/>
                </a:lnTo>
                <a:lnTo>
                  <a:pt x="1" y="205"/>
                </a:lnTo>
                <a:lnTo>
                  <a:pt x="0" y="226"/>
                </a:lnTo>
                <a:lnTo>
                  <a:pt x="1" y="248"/>
                </a:lnTo>
                <a:lnTo>
                  <a:pt x="4" y="270"/>
                </a:lnTo>
                <a:lnTo>
                  <a:pt x="10" y="290"/>
                </a:lnTo>
                <a:lnTo>
                  <a:pt x="17" y="310"/>
                </a:lnTo>
                <a:lnTo>
                  <a:pt x="26" y="331"/>
                </a:lnTo>
                <a:lnTo>
                  <a:pt x="36" y="349"/>
                </a:lnTo>
                <a:lnTo>
                  <a:pt x="49" y="366"/>
                </a:lnTo>
                <a:lnTo>
                  <a:pt x="63" y="382"/>
                </a:lnTo>
                <a:lnTo>
                  <a:pt x="79" y="398"/>
                </a:lnTo>
                <a:lnTo>
                  <a:pt x="96" y="411"/>
                </a:lnTo>
                <a:lnTo>
                  <a:pt x="114" y="423"/>
                </a:lnTo>
                <a:lnTo>
                  <a:pt x="132" y="432"/>
                </a:lnTo>
                <a:lnTo>
                  <a:pt x="153" y="440"/>
                </a:lnTo>
                <a:lnTo>
                  <a:pt x="174" y="446"/>
                </a:lnTo>
                <a:lnTo>
                  <a:pt x="195" y="451"/>
                </a:lnTo>
                <a:lnTo>
                  <a:pt x="217" y="453"/>
                </a:lnTo>
                <a:lnTo>
                  <a:pt x="238" y="453"/>
                </a:lnTo>
                <a:lnTo>
                  <a:pt x="259" y="451"/>
                </a:lnTo>
                <a:lnTo>
                  <a:pt x="281" y="446"/>
                </a:lnTo>
                <a:lnTo>
                  <a:pt x="301" y="440"/>
                </a:lnTo>
                <a:lnTo>
                  <a:pt x="321" y="432"/>
                </a:lnTo>
                <a:lnTo>
                  <a:pt x="341" y="422"/>
                </a:lnTo>
                <a:lnTo>
                  <a:pt x="359" y="411"/>
                </a:lnTo>
                <a:lnTo>
                  <a:pt x="376" y="398"/>
                </a:lnTo>
                <a:lnTo>
                  <a:pt x="392" y="382"/>
                </a:lnTo>
                <a:lnTo>
                  <a:pt x="406" y="366"/>
                </a:lnTo>
                <a:lnTo>
                  <a:pt x="418" y="349"/>
                </a:lnTo>
                <a:lnTo>
                  <a:pt x="429" y="330"/>
                </a:lnTo>
                <a:lnTo>
                  <a:pt x="438" y="310"/>
                </a:lnTo>
                <a:lnTo>
                  <a:pt x="445" y="290"/>
                </a:lnTo>
                <a:lnTo>
                  <a:pt x="450" y="269"/>
                </a:lnTo>
                <a:lnTo>
                  <a:pt x="453" y="247"/>
                </a:lnTo>
                <a:lnTo>
                  <a:pt x="455" y="226"/>
                </a:lnTo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8"/>
          <p:cNvSpPr/>
          <p:nvPr/>
        </p:nvSpPr>
        <p:spPr>
          <a:xfrm>
            <a:off x="4175125" y="3359150"/>
            <a:ext cx="161925" cy="180975"/>
          </a:xfrm>
          <a:custGeom>
            <a:rect b="b" l="l" r="r" t="t"/>
            <a:pathLst>
              <a:path extrusionOk="0" h="453" w="455">
                <a:moveTo>
                  <a:pt x="455" y="226"/>
                </a:moveTo>
                <a:lnTo>
                  <a:pt x="453" y="205"/>
                </a:lnTo>
                <a:lnTo>
                  <a:pt x="450" y="183"/>
                </a:lnTo>
                <a:lnTo>
                  <a:pt x="445" y="162"/>
                </a:lnTo>
                <a:lnTo>
                  <a:pt x="438" y="142"/>
                </a:lnTo>
                <a:lnTo>
                  <a:pt x="429" y="122"/>
                </a:lnTo>
                <a:lnTo>
                  <a:pt x="418" y="104"/>
                </a:lnTo>
                <a:lnTo>
                  <a:pt x="406" y="86"/>
                </a:lnTo>
                <a:lnTo>
                  <a:pt x="392" y="69"/>
                </a:lnTo>
                <a:lnTo>
                  <a:pt x="375" y="55"/>
                </a:lnTo>
                <a:lnTo>
                  <a:pt x="359" y="42"/>
                </a:lnTo>
                <a:lnTo>
                  <a:pt x="341" y="30"/>
                </a:lnTo>
                <a:lnTo>
                  <a:pt x="321" y="20"/>
                </a:lnTo>
                <a:lnTo>
                  <a:pt x="301" y="12"/>
                </a:lnTo>
                <a:lnTo>
                  <a:pt x="281" y="6"/>
                </a:lnTo>
                <a:lnTo>
                  <a:pt x="259" y="2"/>
                </a:lnTo>
                <a:lnTo>
                  <a:pt x="237" y="0"/>
                </a:lnTo>
                <a:lnTo>
                  <a:pt x="216" y="0"/>
                </a:lnTo>
                <a:lnTo>
                  <a:pt x="194" y="2"/>
                </a:lnTo>
                <a:lnTo>
                  <a:pt x="173" y="6"/>
                </a:lnTo>
                <a:lnTo>
                  <a:pt x="153" y="13"/>
                </a:lnTo>
                <a:lnTo>
                  <a:pt x="132" y="21"/>
                </a:lnTo>
                <a:lnTo>
                  <a:pt x="113" y="30"/>
                </a:lnTo>
                <a:lnTo>
                  <a:pt x="95" y="42"/>
                </a:lnTo>
                <a:lnTo>
                  <a:pt x="78" y="55"/>
                </a:lnTo>
                <a:lnTo>
                  <a:pt x="62" y="70"/>
                </a:lnTo>
                <a:lnTo>
                  <a:pt x="48" y="87"/>
                </a:lnTo>
                <a:lnTo>
                  <a:pt x="36" y="104"/>
                </a:lnTo>
                <a:lnTo>
                  <a:pt x="25" y="123"/>
                </a:lnTo>
                <a:lnTo>
                  <a:pt x="16" y="143"/>
                </a:lnTo>
                <a:lnTo>
                  <a:pt x="10" y="163"/>
                </a:lnTo>
                <a:lnTo>
                  <a:pt x="4" y="184"/>
                </a:lnTo>
                <a:lnTo>
                  <a:pt x="1" y="206"/>
                </a:lnTo>
                <a:lnTo>
                  <a:pt x="0" y="227"/>
                </a:lnTo>
                <a:lnTo>
                  <a:pt x="1" y="248"/>
                </a:lnTo>
                <a:lnTo>
                  <a:pt x="4" y="270"/>
                </a:lnTo>
                <a:lnTo>
                  <a:pt x="10" y="291"/>
                </a:lnTo>
                <a:lnTo>
                  <a:pt x="17" y="311"/>
                </a:lnTo>
                <a:lnTo>
                  <a:pt x="26" y="331"/>
                </a:lnTo>
                <a:lnTo>
                  <a:pt x="36" y="350"/>
                </a:lnTo>
                <a:lnTo>
                  <a:pt x="49" y="367"/>
                </a:lnTo>
                <a:lnTo>
                  <a:pt x="63" y="383"/>
                </a:lnTo>
                <a:lnTo>
                  <a:pt x="79" y="399"/>
                </a:lnTo>
                <a:lnTo>
                  <a:pt x="96" y="412"/>
                </a:lnTo>
                <a:lnTo>
                  <a:pt x="114" y="423"/>
                </a:lnTo>
                <a:lnTo>
                  <a:pt x="132" y="433"/>
                </a:lnTo>
                <a:lnTo>
                  <a:pt x="153" y="441"/>
                </a:lnTo>
                <a:lnTo>
                  <a:pt x="174" y="447"/>
                </a:lnTo>
                <a:lnTo>
                  <a:pt x="195" y="451"/>
                </a:lnTo>
                <a:lnTo>
                  <a:pt x="217" y="453"/>
                </a:lnTo>
                <a:lnTo>
                  <a:pt x="238" y="453"/>
                </a:lnTo>
                <a:lnTo>
                  <a:pt x="259" y="451"/>
                </a:lnTo>
                <a:lnTo>
                  <a:pt x="281" y="447"/>
                </a:lnTo>
                <a:lnTo>
                  <a:pt x="301" y="441"/>
                </a:lnTo>
                <a:lnTo>
                  <a:pt x="321" y="433"/>
                </a:lnTo>
                <a:lnTo>
                  <a:pt x="341" y="423"/>
                </a:lnTo>
                <a:lnTo>
                  <a:pt x="359" y="411"/>
                </a:lnTo>
                <a:lnTo>
                  <a:pt x="376" y="398"/>
                </a:lnTo>
                <a:lnTo>
                  <a:pt x="392" y="383"/>
                </a:lnTo>
                <a:lnTo>
                  <a:pt x="406" y="366"/>
                </a:lnTo>
                <a:lnTo>
                  <a:pt x="418" y="349"/>
                </a:lnTo>
                <a:lnTo>
                  <a:pt x="429" y="331"/>
                </a:lnTo>
                <a:lnTo>
                  <a:pt x="438" y="310"/>
                </a:lnTo>
                <a:lnTo>
                  <a:pt x="445" y="290"/>
                </a:lnTo>
                <a:lnTo>
                  <a:pt x="450" y="270"/>
                </a:lnTo>
                <a:lnTo>
                  <a:pt x="453" y="248"/>
                </a:lnTo>
                <a:lnTo>
                  <a:pt x="455" y="226"/>
                </a:lnTo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8"/>
          <p:cNvSpPr/>
          <p:nvPr/>
        </p:nvSpPr>
        <p:spPr>
          <a:xfrm>
            <a:off x="3319463" y="4724400"/>
            <a:ext cx="160337" cy="179388"/>
          </a:xfrm>
          <a:custGeom>
            <a:rect b="b" l="l" r="r" t="t"/>
            <a:pathLst>
              <a:path extrusionOk="0" h="452" w="455">
                <a:moveTo>
                  <a:pt x="455" y="226"/>
                </a:moveTo>
                <a:lnTo>
                  <a:pt x="453" y="204"/>
                </a:lnTo>
                <a:lnTo>
                  <a:pt x="450" y="183"/>
                </a:lnTo>
                <a:lnTo>
                  <a:pt x="445" y="163"/>
                </a:lnTo>
                <a:lnTo>
                  <a:pt x="438" y="142"/>
                </a:lnTo>
                <a:lnTo>
                  <a:pt x="429" y="122"/>
                </a:lnTo>
                <a:lnTo>
                  <a:pt x="418" y="104"/>
                </a:lnTo>
                <a:lnTo>
                  <a:pt x="406" y="87"/>
                </a:lnTo>
                <a:lnTo>
                  <a:pt x="392" y="70"/>
                </a:lnTo>
                <a:lnTo>
                  <a:pt x="375" y="55"/>
                </a:lnTo>
                <a:lnTo>
                  <a:pt x="359" y="42"/>
                </a:lnTo>
                <a:lnTo>
                  <a:pt x="341" y="31"/>
                </a:lnTo>
                <a:lnTo>
                  <a:pt x="321" y="21"/>
                </a:lnTo>
                <a:lnTo>
                  <a:pt x="301" y="12"/>
                </a:lnTo>
                <a:lnTo>
                  <a:pt x="281" y="6"/>
                </a:lnTo>
                <a:lnTo>
                  <a:pt x="259" y="2"/>
                </a:lnTo>
                <a:lnTo>
                  <a:pt x="237" y="0"/>
                </a:lnTo>
                <a:lnTo>
                  <a:pt x="216" y="0"/>
                </a:lnTo>
                <a:lnTo>
                  <a:pt x="194" y="2"/>
                </a:lnTo>
                <a:lnTo>
                  <a:pt x="173" y="7"/>
                </a:lnTo>
                <a:lnTo>
                  <a:pt x="153" y="13"/>
                </a:lnTo>
                <a:lnTo>
                  <a:pt x="132" y="21"/>
                </a:lnTo>
                <a:lnTo>
                  <a:pt x="113" y="31"/>
                </a:lnTo>
                <a:lnTo>
                  <a:pt x="95" y="43"/>
                </a:lnTo>
                <a:lnTo>
                  <a:pt x="78" y="56"/>
                </a:lnTo>
                <a:lnTo>
                  <a:pt x="62" y="70"/>
                </a:lnTo>
                <a:lnTo>
                  <a:pt x="48" y="87"/>
                </a:lnTo>
                <a:lnTo>
                  <a:pt x="36" y="105"/>
                </a:lnTo>
                <a:lnTo>
                  <a:pt x="25" y="123"/>
                </a:lnTo>
                <a:lnTo>
                  <a:pt x="16" y="142"/>
                </a:lnTo>
                <a:lnTo>
                  <a:pt x="10" y="163"/>
                </a:lnTo>
                <a:lnTo>
                  <a:pt x="4" y="184"/>
                </a:lnTo>
                <a:lnTo>
                  <a:pt x="1" y="205"/>
                </a:lnTo>
                <a:lnTo>
                  <a:pt x="0" y="227"/>
                </a:lnTo>
                <a:lnTo>
                  <a:pt x="1" y="248"/>
                </a:lnTo>
                <a:lnTo>
                  <a:pt x="4" y="269"/>
                </a:lnTo>
                <a:lnTo>
                  <a:pt x="10" y="290"/>
                </a:lnTo>
                <a:lnTo>
                  <a:pt x="17" y="310"/>
                </a:lnTo>
                <a:lnTo>
                  <a:pt x="26" y="330"/>
                </a:lnTo>
                <a:lnTo>
                  <a:pt x="36" y="349"/>
                </a:lnTo>
                <a:lnTo>
                  <a:pt x="49" y="366"/>
                </a:lnTo>
                <a:lnTo>
                  <a:pt x="63" y="382"/>
                </a:lnTo>
                <a:lnTo>
                  <a:pt x="79" y="397"/>
                </a:lnTo>
                <a:lnTo>
                  <a:pt x="96" y="411"/>
                </a:lnTo>
                <a:lnTo>
                  <a:pt x="114" y="422"/>
                </a:lnTo>
                <a:lnTo>
                  <a:pt x="132" y="432"/>
                </a:lnTo>
                <a:lnTo>
                  <a:pt x="153" y="440"/>
                </a:lnTo>
                <a:lnTo>
                  <a:pt x="174" y="446"/>
                </a:lnTo>
                <a:lnTo>
                  <a:pt x="195" y="450"/>
                </a:lnTo>
                <a:lnTo>
                  <a:pt x="217" y="452"/>
                </a:lnTo>
                <a:lnTo>
                  <a:pt x="238" y="452"/>
                </a:lnTo>
                <a:lnTo>
                  <a:pt x="259" y="450"/>
                </a:lnTo>
                <a:lnTo>
                  <a:pt x="281" y="445"/>
                </a:lnTo>
                <a:lnTo>
                  <a:pt x="301" y="440"/>
                </a:lnTo>
                <a:lnTo>
                  <a:pt x="321" y="432"/>
                </a:lnTo>
                <a:lnTo>
                  <a:pt x="341" y="422"/>
                </a:lnTo>
                <a:lnTo>
                  <a:pt x="359" y="410"/>
                </a:lnTo>
                <a:lnTo>
                  <a:pt x="376" y="396"/>
                </a:lnTo>
                <a:lnTo>
                  <a:pt x="392" y="382"/>
                </a:lnTo>
                <a:lnTo>
                  <a:pt x="406" y="366"/>
                </a:lnTo>
                <a:lnTo>
                  <a:pt x="418" y="348"/>
                </a:lnTo>
                <a:lnTo>
                  <a:pt x="429" y="329"/>
                </a:lnTo>
                <a:lnTo>
                  <a:pt x="438" y="310"/>
                </a:lnTo>
                <a:lnTo>
                  <a:pt x="445" y="290"/>
                </a:lnTo>
                <a:lnTo>
                  <a:pt x="450" y="268"/>
                </a:lnTo>
                <a:lnTo>
                  <a:pt x="453" y="247"/>
                </a:lnTo>
                <a:lnTo>
                  <a:pt x="455" y="226"/>
                </a:lnTo>
              </a:path>
            </a:pathLst>
          </a:cu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8"/>
          <p:cNvSpPr/>
          <p:nvPr/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000"/>
              <a:buFont typeface="Arial"/>
              <a:buNone/>
            </a:pPr>
            <a:r>
              <a:rPr b="0" lang="en-US" sz="4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Dyslipidemia and met. synd.</a:t>
            </a:r>
            <a:br>
              <a:rPr b="0" lang="en-US" sz="4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lang="en-US" sz="4000" u="none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are strongly related</a:t>
            </a:r>
            <a:endParaRPr/>
          </a:p>
        </p:txBody>
      </p:sp>
      <p:sp>
        <p:nvSpPr>
          <p:cNvPr id="136" name="Google Shape;136;p8"/>
          <p:cNvSpPr/>
          <p:nvPr/>
        </p:nvSpPr>
        <p:spPr>
          <a:xfrm>
            <a:off x="685800" y="2133600"/>
            <a:ext cx="8001000" cy="26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lang="en-US" sz="32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Dyslipidemia is an early indicator of insulin resistance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</a:pPr>
            <a:r>
              <a:rPr b="0" lang="en-US" sz="32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Liver fat plays a major role in dyslipidemia due to insulin resistance</a:t>
            </a:r>
            <a:endParaRPr/>
          </a:p>
          <a:p>
            <a:pPr indent="-1524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0" sz="3000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FFFF00"/>
                </a:solidFill>
              </a:rPr>
              <a:t>Risk factors for metabolic syndrome</a:t>
            </a:r>
            <a:endParaRPr/>
          </a:p>
        </p:txBody>
      </p:sp>
      <p:sp>
        <p:nvSpPr>
          <p:cNvPr id="142" name="Google Shape;142;p9"/>
          <p:cNvSpPr txBox="1"/>
          <p:nvPr>
            <p:ph idx="1" type="body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r>
              <a:rPr lang="en-US" sz="3000">
                <a:solidFill>
                  <a:schemeClr val="lt1"/>
                </a:solidFill>
              </a:rPr>
              <a:t>Obesity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r>
              <a:rPr lang="en-US" sz="3000">
                <a:solidFill>
                  <a:schemeClr val="lt1"/>
                </a:solidFill>
              </a:rPr>
              <a:t>Alcoholism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r>
              <a:rPr lang="en-US" sz="3000">
                <a:solidFill>
                  <a:schemeClr val="lt1"/>
                </a:solidFill>
              </a:rPr>
              <a:t>Sedentary Lifestyle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r>
              <a:rPr lang="en-US" sz="3000">
                <a:solidFill>
                  <a:schemeClr val="lt1"/>
                </a:solidFill>
              </a:rPr>
              <a:t>Smoking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r>
              <a:rPr lang="en-US" sz="3000">
                <a:solidFill>
                  <a:schemeClr val="lt1"/>
                </a:solidFill>
              </a:rPr>
              <a:t>Hypercortisolism (Steroid use/Cushing disease)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r>
              <a:rPr lang="en-US" sz="3000">
                <a:solidFill>
                  <a:schemeClr val="lt1"/>
                </a:solidFill>
              </a:rPr>
              <a:t>Drugs (rifampicin, isoniazid, etc.)</a:t>
            </a:r>
            <a:endParaRPr/>
          </a:p>
          <a:p>
            <a:pPr indent="-342900" lvl="0" marL="34290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000"/>
              <a:buChar char="•"/>
            </a:pPr>
            <a:r>
              <a:rPr lang="en-US" sz="3000">
                <a:solidFill>
                  <a:schemeClr val="lt1"/>
                </a:solidFill>
              </a:rPr>
              <a:t>Mutations in insulin receptor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2011-05-18T09:46:27Z</dcterms:created>
  <dc:creator>Dr. Usman Ghani</dc:creator>
</cp:coreProperties>
</file>