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31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5" r:id="rId25"/>
    <p:sldId id="304" r:id="rId26"/>
    <p:sldId id="306" r:id="rId27"/>
    <p:sldId id="309" r:id="rId28"/>
    <p:sldId id="307" r:id="rId29"/>
    <p:sldId id="300" r:id="rId30"/>
    <p:sldId id="308" r:id="rId3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6" y="5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2/21/21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/>
              <a:t>Dr. sumbul fatma</a:t>
            </a:r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4000"/>
            <a:ext cx="5232400" cy="119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onstantia" panose="02030602050306030303" pitchFamily="18" charset="0"/>
              </a:rPr>
              <a:t>Regulation of Thyroid Hormone Secretion</a:t>
            </a:r>
            <a:endParaRPr lang="en-US" sz="4000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2500" y="2225675"/>
            <a:ext cx="4179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suppress TRH, TSH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06500" y="4132263"/>
            <a:ext cx="39237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TRH, TSH to produce more hormone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76200"/>
            <a:ext cx="3109377" cy="6705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900" y="6429700"/>
            <a:ext cx="557530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Clinical Chemistry, Bishop, 7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</a:rPr>
              <a:t> Edition, pp. 492.</a:t>
            </a:r>
          </a:p>
        </p:txBody>
      </p:sp>
    </p:spTree>
    <p:extLst>
      <p:ext uri="{BB962C8B-B14F-4D97-AF65-F5344CB8AC3E}">
        <p14:creationId xmlns:p14="http://schemas.microsoft.com/office/powerpoint/2010/main" val="101330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Highly sensitive test (detects very low conc.)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replacement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up to 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02336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Useful for assessing hyperthyroidism in which rise 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toxicosis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disease: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Hashimoto’s thyroiditis (antibodies against TSH receptors that suppress thyroid secretion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Graves’ disease (antibodies against TSH receptors that stimulate thyroid secretion)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Goitre,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90831" y="1210734"/>
            <a:ext cx="7049770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Goitre may be associated with: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Normal thyroid hormone conc. (euthyroid)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1714500"/>
            <a:ext cx="260472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gland (Elevated TSH, deficiency of thyroid hormones)</a:t>
            </a: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gland to 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25830" y="1718734"/>
            <a:ext cx="8486775" cy="49106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thyroiditis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defects in thyroid synthesis / thyroid resistance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Tiredness / cold intolerance / weight gain / dry skin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Treatment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Replacement therapy with levothyroxine (T4)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0"/>
            <a:ext cx="9164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3772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Hyperstimulation of thyroid gland by pituitary 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Hypersecretion of thyroid 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Tissues are exposed to high levels of thyroid hormones (thyrotoxicosis)</a:t>
            </a:r>
          </a:p>
          <a:p>
            <a:pPr algn="l" rtl="0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Toxic multinodular goitre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iodine / iodine drugs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35331" y="1845734"/>
            <a:ext cx="5068570" cy="4023360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Sweating / heat 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Palpitation / agitation, 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Angina, heart 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Eyelid retraction and lid 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88" t="1695"/>
          <a:stretch/>
        </p:blipFill>
        <p:spPr>
          <a:xfrm>
            <a:off x="6197600" y="723900"/>
            <a:ext cx="381413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>
                <a:cs typeface="Times New Roman" panose="02020603050405020304" pitchFamily="18" charset="0"/>
              </a:rPr>
              <a:t>By the end of this lecture, the Second Year students will be able to: 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Describe the types and biosynthesis, actions and the regulation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List and interpret the thyroid function tests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Define goiter and differentiate between hypo- and hyperthyroidism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hyperthyroidism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An autoimmune disease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Due to antibodies against TSH receptors on thyroid gland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The antibodies mimic the action of pituitary hormone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hypersecretion of thyroid hormone</a:t>
            </a: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Suppressed / undetectable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Total serum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High estrogens in pregnancy increase TBG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will be high, free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will be normal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Free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and TSH are first-line tests for diagnosis of thyroid dysfunction</a:t>
            </a:r>
          </a:p>
          <a:p>
            <a:pPr algn="l" rtl="0" eaLnBrk="1" hangingPunct="1"/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Antithyroid drugs: carbimazole, propylthiouracil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Radioiodine: sodium </a:t>
            </a:r>
            <a:r>
              <a:rPr lang="en-US" altLang="en-US" sz="28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131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 inhibits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/T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0"/>
            <a:ext cx="854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/>
              <a:t>Thermogenesis (Heat production)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845734"/>
            <a:ext cx="9763298" cy="43721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Humans are </a:t>
            </a:r>
            <a:r>
              <a:rPr lang="en-US" sz="2800" b="1" dirty="0">
                <a:solidFill>
                  <a:srgbClr val="000000"/>
                </a:solidFill>
              </a:rPr>
              <a:t>homeothermic</a:t>
            </a:r>
            <a:r>
              <a:rPr lang="en-US" sz="2800" dirty="0">
                <a:solidFill>
                  <a:srgbClr val="000000"/>
                </a:solidFill>
              </a:rPr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Tightly controlled </a:t>
            </a:r>
            <a:r>
              <a:rPr lang="en-US" sz="2800" b="1" dirty="0">
                <a:solidFill>
                  <a:srgbClr val="000000"/>
                </a:solidFill>
              </a:rPr>
              <a:t>temperature homeostasis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Obligatory</a:t>
            </a:r>
            <a:r>
              <a:rPr lang="en-US" sz="2400" dirty="0">
                <a:solidFill>
                  <a:srgbClr val="000000"/>
                </a:solidFill>
              </a:rPr>
              <a:t>: Heat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Facultative</a:t>
            </a:r>
            <a:r>
              <a:rPr lang="en-US" sz="2400" dirty="0">
                <a:solidFill>
                  <a:srgbClr val="000000"/>
                </a:solidFill>
              </a:rPr>
              <a:t>: On-demand extra heat production from metabolic activity in brown adipose tissue,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Facultative thermogenesis in brown adipose tissue is stimulated by 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11753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Thermogenesis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hormone plays essential roles in thermogenesis</a:t>
            </a: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upregulates body temperature set by the brain</a:t>
            </a: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acts centrally on the hypothalamus that controls brown adipose tissue for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300" y="21590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tantia"/>
                <a:cs typeface="Constantia"/>
              </a:rPr>
              <a:t>Two concepts of thyroid thermogenesis</a:t>
            </a:r>
          </a:p>
        </p:txBody>
      </p:sp>
      <p:sp>
        <p:nvSpPr>
          <p:cNvPr id="8" name="Down Arrow 7"/>
          <p:cNvSpPr/>
          <p:nvPr/>
        </p:nvSpPr>
        <p:spPr>
          <a:xfrm rot="2747349">
            <a:off x="2129171" y="1554609"/>
            <a:ext cx="482600" cy="97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9663395">
            <a:off x="6938405" y="1588023"/>
            <a:ext cx="482600" cy="971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2374900"/>
            <a:ext cx="2624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Body tissue cells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(muscle, liver)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574800" y="33782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860" y="4000500"/>
            <a:ext cx="3378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Activates certain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enzymes by an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unknown mechanism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6353461" y="5388753"/>
            <a:ext cx="482600" cy="98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6005" y="5599093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THERMOGENESIS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92" y="952500"/>
            <a:ext cx="1882196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1. Classical,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peripheral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0" y="11049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</a:rPr>
              <a:t>Thyroid hormone (T</a:t>
            </a:r>
            <a:r>
              <a:rPr lang="en-US" sz="2800" b="1" baseline="-25000" dirty="0">
                <a:solidFill>
                  <a:srgbClr val="FF6600"/>
                </a:solidFill>
              </a:rPr>
              <a:t>3</a:t>
            </a:r>
            <a:r>
              <a:rPr lang="en-US" sz="2800" b="1" dirty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3400" y="2603500"/>
            <a:ext cx="235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E4221"/>
                </a:solidFill>
              </a:rPr>
              <a:t>Hypothalamus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810500" y="3162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02486" y="3708400"/>
            <a:ext cx="261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E4221"/>
                </a:solidFill>
              </a:rPr>
              <a:t>Activates brown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adipose tissue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848600" y="4686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6220" y="5143500"/>
            <a:ext cx="2036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E4221"/>
                </a:solidFill>
              </a:rPr>
              <a:t>Increased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body energy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expenditure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0245" y="1155700"/>
            <a:ext cx="248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2. New: Central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brown fat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152650" y="4845050"/>
            <a:ext cx="711200" cy="17399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" t="3518" r="2416"/>
          <a:stretch/>
        </p:blipFill>
        <p:spPr>
          <a:xfrm>
            <a:off x="2997200" y="114300"/>
            <a:ext cx="7099300" cy="6616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400" y="584200"/>
            <a:ext cx="303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Constantia"/>
                <a:cs typeface="Constantia"/>
              </a:rPr>
              <a:t>Two concepts</a:t>
            </a:r>
          </a:p>
          <a:p>
            <a:pPr algn="r"/>
            <a:r>
              <a:rPr lang="en-US" sz="2800" b="1" dirty="0">
                <a:latin typeface="Constantia"/>
                <a:cs typeface="Constantia"/>
              </a:rPr>
              <a:t>of thyroid thermogenesis</a:t>
            </a:r>
          </a:p>
        </p:txBody>
      </p:sp>
    </p:spTree>
    <p:extLst>
      <p:ext uri="{BB962C8B-B14F-4D97-AF65-F5344CB8AC3E}">
        <p14:creationId xmlns:p14="http://schemas.microsoft.com/office/powerpoint/2010/main" val="995603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9400" y="139700"/>
            <a:ext cx="980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In respiratory chain, some protons reenter the mitochondrial matrix thru </a:t>
            </a:r>
            <a:r>
              <a:rPr lang="en-US" sz="2800" dirty="0">
                <a:solidFill>
                  <a:srgbClr val="FF6600"/>
                </a:solidFill>
              </a:rPr>
              <a:t>uncoupling proteins (UCPs) </a:t>
            </a:r>
            <a:r>
              <a:rPr lang="en-US" sz="2800" dirty="0"/>
              <a:t>without ATP synthesis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These protons are released as 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Thyroid hormone regulates mitochondrial UCPs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en-US" sz="2800" dirty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UCP1 in brown adipose tissue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UCP3 in muscle, other tissues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2923"/>
            <a:ext cx="6896100" cy="346507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3191920"/>
            <a:ext cx="3390899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nstantia"/>
                <a:cs typeface="Constantia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2" y="17314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hormones are synthesized in the thyroid gland by iodination, coupling and binding to thyroglobulin protein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hormones regulate metabolism and thermogenesis in the body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regulated by hypothalamic-pituitary-thyroid axis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function tests such 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TSH, total and free T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antibodies help diagnose and follow up thyroid disorders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Goiter, hypo- and hyperthyroidism are due to abnormalities in thyroid functions</a:t>
            </a: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and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Thyroxine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tri-iodothyronine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Iodination and coupling 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Binding 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Deiodination is catalyzed by deiodinase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can be metabolized to rT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(inactive form)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nstantia"/>
                <a:cs typeface="Constantia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03" y="1731434"/>
            <a:ext cx="8413798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Biochemistry: An Illustrated Colour Text, 5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Edition 2013, Allan Gaw, pp. 88-93, Churchill Livingstone, UK.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Nedergaard, J and Cannon, B. Thyroid hormones: igniting brown fat via the brain.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Nature Medicine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Volume 16, Number 9, pp. 965-967, 2010.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06400"/>
            <a:ext cx="67848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and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is more 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Binding 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Transthyretin (pre-albumin)-bound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cs typeface="Calibri"/>
              </a:rPr>
              <a:t>Plays an essential role in </a:t>
            </a:r>
            <a:r>
              <a:rPr lang="en-US" altLang="en-US" sz="3000" dirty="0">
                <a:solidFill>
                  <a:schemeClr val="tx1"/>
                </a:solidFill>
                <a:cs typeface="Calibri"/>
              </a:rPr>
              <a:t>maturation of all body tissues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Involved in thermogenesis </a:t>
            </a:r>
            <a:r>
              <a:rPr lang="en-US" sz="3000" dirty="0">
                <a:cs typeface="Calibri"/>
              </a:rPr>
              <a:t>and metabolic regulation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cs typeface="Calibri"/>
              </a:rPr>
              <a:t>Increases cellular oxygen consumption and 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Affects the rate of protein, carbohydrate and lipid metabolis</a:t>
            </a:r>
            <a:r>
              <a:rPr lang="en-US" altLang="en-US" sz="3000" dirty="0"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Untreated 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thyrotropin releasing hormone (TRH)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TRH stimulates the pituitary to produce </a:t>
            </a:r>
            <a:r>
              <a:rPr lang="en-US" altLang="en-US" sz="3200" dirty="0">
                <a:solidFill>
                  <a:srgbClr val="008000"/>
                </a:solidFill>
                <a:cs typeface="Times New Roman" panose="02020603050405020304" pitchFamily="18" charset="0"/>
              </a:rPr>
              <a:t>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feed back control on the hypothalamus and 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Controlling 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1416</TotalTime>
  <Words>1242</Words>
  <Application>Microsoft Office PowerPoint</Application>
  <PresentationFormat>35mm Slides</PresentationFormat>
  <Paragraphs>234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Thyroid Hormones and Thermogenesis </vt:lpstr>
      <vt:lpstr>Objectives:</vt:lpstr>
      <vt:lpstr>Types and Biosynthesis of Thyroid Hormones</vt:lpstr>
      <vt:lpstr>PowerPoint Presentation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Thyroid Function Tests</vt:lpstr>
      <vt:lpstr>Thyroid Function Tests</vt:lpstr>
      <vt:lpstr>Goitre, Hypo and Hyperthyroidism</vt:lpstr>
      <vt:lpstr>Hypothyroidism</vt:lpstr>
      <vt:lpstr>Hypothyroidism</vt:lpstr>
      <vt:lpstr>PowerPoint Presentation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PowerPoint Presentation</vt:lpstr>
      <vt:lpstr>Thermogenesis (Heat production)</vt:lpstr>
      <vt:lpstr>Thyroid Hormone and Thermogenesis</vt:lpstr>
      <vt:lpstr>PowerPoint Presentation</vt:lpstr>
      <vt:lpstr>PowerPoint Presentation</vt:lpstr>
      <vt:lpstr>PowerPoint Presentation</vt:lpstr>
      <vt:lpstr>Take home message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البندري الفدعاني العنزي ID 439200177</cp:lastModifiedBy>
  <cp:revision>119</cp:revision>
  <dcterms:created xsi:type="dcterms:W3CDTF">2016-01-22T23:01:25Z</dcterms:created>
  <dcterms:modified xsi:type="dcterms:W3CDTF">2021-02-21T05:52:46Z</dcterms:modified>
</cp:coreProperties>
</file>