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</p:sldIdLst>
  <p:sldSz cy="6858000" cx="9144000"/>
  <p:notesSz cx="9144000" cy="6858000"/>
  <p:embeddedFontLst>
    <p:embeddedFont>
      <p:font typeface="Arial Black"/>
      <p:regular r:id="rId4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48" roundtripDataSignature="AMtx7mhTnekR42IApP3J/PupzdRsp2RG3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D571766-0053-44CF-8237-6AF5CD2843FF}">
  <a:tblStyle styleId="{DD571766-0053-44CF-8237-6AF5CD2843FF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22" Type="http://schemas.openxmlformats.org/officeDocument/2006/relationships/slide" Target="slides/slide16.xml"/><Relationship Id="rId44" Type="http://schemas.openxmlformats.org/officeDocument/2006/relationships/slide" Target="slides/slide38.xml"/><Relationship Id="rId21" Type="http://schemas.openxmlformats.org/officeDocument/2006/relationships/slide" Target="slides/slide15.xml"/><Relationship Id="rId43" Type="http://schemas.openxmlformats.org/officeDocument/2006/relationships/slide" Target="slides/slide37.xml"/><Relationship Id="rId24" Type="http://schemas.openxmlformats.org/officeDocument/2006/relationships/slide" Target="slides/slide18.xml"/><Relationship Id="rId46" Type="http://schemas.openxmlformats.org/officeDocument/2006/relationships/slide" Target="slides/slide40.xml"/><Relationship Id="rId23" Type="http://schemas.openxmlformats.org/officeDocument/2006/relationships/slide" Target="slides/slide17.xml"/><Relationship Id="rId45" Type="http://schemas.openxmlformats.org/officeDocument/2006/relationships/slide" Target="slides/slide39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48" Type="http://customschemas.google.com/relationships/presentationmetadata" Target="metadata"/><Relationship Id="rId25" Type="http://schemas.openxmlformats.org/officeDocument/2006/relationships/slide" Target="slides/slide19.xml"/><Relationship Id="rId47" Type="http://schemas.openxmlformats.org/officeDocument/2006/relationships/font" Target="fonts/ArialBlack-regular.fntdata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180013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2" name="Google Shape;112;p1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0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0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1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1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7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17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1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0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0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1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1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2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2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2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27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27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2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2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2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30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30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1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31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3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3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3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3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3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3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3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3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3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3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37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6" name="Google Shape;466;p37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3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3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3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p3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40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40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7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7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2"/>
          <p:cNvSpPr txBox="1"/>
          <p:nvPr>
            <p:ph type="ctrTitle"/>
          </p:nvPr>
        </p:nvSpPr>
        <p:spPr>
          <a:xfrm>
            <a:off x="914400" y="3200400"/>
            <a:ext cx="7086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2"/>
          <p:cNvSpPr txBox="1"/>
          <p:nvPr>
            <p:ph idx="1" type="subTitle"/>
          </p:nvPr>
        </p:nvSpPr>
        <p:spPr>
          <a:xfrm>
            <a:off x="2590800" y="4876800"/>
            <a:ext cx="54102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8" name="Google Shape;18;p42"/>
          <p:cNvSpPr txBox="1"/>
          <p:nvPr>
            <p:ph idx="10" type="dt"/>
          </p:nvPr>
        </p:nvSpPr>
        <p:spPr>
          <a:xfrm>
            <a:off x="228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2"/>
          <p:cNvSpPr txBox="1"/>
          <p:nvPr>
            <p:ph idx="11" type="ftr"/>
          </p:nvPr>
        </p:nvSpPr>
        <p:spPr>
          <a:xfrm>
            <a:off x="2362200" y="6248400"/>
            <a:ext cx="434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2"/>
          <p:cNvSpPr txBox="1"/>
          <p:nvPr>
            <p:ph idx="12" type="sldNum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5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73" name="Google Shape;73;p5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74" name="Google Shape;74;p5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75" name="Google Shape;75;p5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76" name="Google Shape;76;p51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51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1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2"/>
          <p:cNvSpPr txBox="1"/>
          <p:nvPr>
            <p:ph type="title"/>
          </p:nvPr>
        </p:nvSpPr>
        <p:spPr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52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52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52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5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87" name="Google Shape;87;p5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88" name="Google Shape;88;p53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53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53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5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Google Shape;94;p5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95" name="Google Shape;95;p54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54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54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5"/>
          <p:cNvSpPr txBox="1"/>
          <p:nvPr>
            <p:ph type="title"/>
          </p:nvPr>
        </p:nvSpPr>
        <p:spPr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55"/>
          <p:cNvSpPr txBox="1"/>
          <p:nvPr>
            <p:ph idx="1" type="body"/>
          </p:nvPr>
        </p:nvSpPr>
        <p:spPr>
          <a:xfrm rot="5400000">
            <a:off x="2514600" y="-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01" name="Google Shape;101;p55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55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55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6"/>
          <p:cNvSpPr txBox="1"/>
          <p:nvPr>
            <p:ph type="title"/>
          </p:nvPr>
        </p:nvSpPr>
        <p:spPr>
          <a:xfrm rot="5400000">
            <a:off x="4895850" y="2228850"/>
            <a:ext cx="51816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56"/>
          <p:cNvSpPr txBox="1"/>
          <p:nvPr>
            <p:ph idx="1" type="body"/>
          </p:nvPr>
        </p:nvSpPr>
        <p:spPr>
          <a:xfrm rot="5400000">
            <a:off x="933450" y="361950"/>
            <a:ext cx="51816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07" name="Google Shape;107;p56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56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56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3"/>
          <p:cNvSpPr txBox="1"/>
          <p:nvPr>
            <p:ph type="title"/>
          </p:nvPr>
        </p:nvSpPr>
        <p:spPr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3"/>
          <p:cNvSpPr txBox="1"/>
          <p:nvPr>
            <p:ph idx="1" type="body"/>
          </p:nvPr>
        </p:nvSpPr>
        <p:spPr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4" name="Google Shape;24;p43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3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3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2 Content" type="txAndTwoObj">
  <p:cSld name="TEXT_AND_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4"/>
          <p:cNvSpPr txBox="1"/>
          <p:nvPr>
            <p:ph type="title"/>
          </p:nvPr>
        </p:nvSpPr>
        <p:spPr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4"/>
          <p:cNvSpPr txBox="1"/>
          <p:nvPr>
            <p:ph idx="1" type="body"/>
          </p:nvPr>
        </p:nvSpPr>
        <p:spPr>
          <a:xfrm>
            <a:off x="685800" y="16764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0" name="Google Shape;30;p44"/>
          <p:cNvSpPr txBox="1"/>
          <p:nvPr>
            <p:ph idx="2" type="body"/>
          </p:nvPr>
        </p:nvSpPr>
        <p:spPr>
          <a:xfrm>
            <a:off x="4648200" y="1676400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1" name="Google Shape;31;p44"/>
          <p:cNvSpPr txBox="1"/>
          <p:nvPr>
            <p:ph idx="3" type="body"/>
          </p:nvPr>
        </p:nvSpPr>
        <p:spPr>
          <a:xfrm>
            <a:off x="4648200" y="3810000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2" name="Google Shape;32;p44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4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4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5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5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5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 type="txAndObj">
  <p:cSld name="TEXT_AND_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6"/>
          <p:cNvSpPr txBox="1"/>
          <p:nvPr>
            <p:ph type="title"/>
          </p:nvPr>
        </p:nvSpPr>
        <p:spPr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6"/>
          <p:cNvSpPr txBox="1"/>
          <p:nvPr>
            <p:ph idx="1" type="body"/>
          </p:nvPr>
        </p:nvSpPr>
        <p:spPr>
          <a:xfrm>
            <a:off x="685800" y="16764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42" name="Google Shape;42;p46"/>
          <p:cNvSpPr txBox="1"/>
          <p:nvPr>
            <p:ph idx="2" type="body"/>
          </p:nvPr>
        </p:nvSpPr>
        <p:spPr>
          <a:xfrm>
            <a:off x="4648200" y="16764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43" name="Google Shape;43;p46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46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6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Diagram or Organization Chart" type="dgm">
  <p:cSld name="DIAGRAM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7"/>
          <p:cNvSpPr txBox="1"/>
          <p:nvPr>
            <p:ph type="title"/>
          </p:nvPr>
        </p:nvSpPr>
        <p:spPr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7"/>
          <p:cNvSpPr/>
          <p:nvPr>
            <p:ph idx="2" type="dgm"/>
          </p:nvPr>
        </p:nvSpPr>
        <p:spPr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47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47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7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able" type="tbl">
  <p:cSld name="TABL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8"/>
          <p:cNvSpPr txBox="1"/>
          <p:nvPr>
            <p:ph type="title"/>
          </p:nvPr>
        </p:nvSpPr>
        <p:spPr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8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48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8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60" name="Google Shape;60;p49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49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49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50"/>
          <p:cNvSpPr txBox="1"/>
          <p:nvPr>
            <p:ph type="title"/>
          </p:nvPr>
        </p:nvSpPr>
        <p:spPr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50"/>
          <p:cNvSpPr txBox="1"/>
          <p:nvPr>
            <p:ph idx="1" type="body"/>
          </p:nvPr>
        </p:nvSpPr>
        <p:spPr>
          <a:xfrm>
            <a:off x="685800" y="16764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66" name="Google Shape;66;p50"/>
          <p:cNvSpPr txBox="1"/>
          <p:nvPr>
            <p:ph idx="2" type="body"/>
          </p:nvPr>
        </p:nvSpPr>
        <p:spPr>
          <a:xfrm>
            <a:off x="4648200" y="16764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67" name="Google Shape;67;p50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50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50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6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1"/>
          <p:cNvSpPr txBox="1"/>
          <p:nvPr>
            <p:ph type="title"/>
          </p:nvPr>
        </p:nvSpPr>
        <p:spPr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1" name="Google Shape;11;p41"/>
          <p:cNvSpPr txBox="1"/>
          <p:nvPr>
            <p:ph idx="1" type="body"/>
          </p:nvPr>
        </p:nvSpPr>
        <p:spPr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1"/>
          <p:cNvSpPr txBox="1"/>
          <p:nvPr>
            <p:ph idx="10" type="dt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1"/>
          <p:cNvSpPr txBox="1"/>
          <p:nvPr>
            <p:ph idx="11" type="ftr"/>
          </p:nvPr>
        </p:nvSpPr>
        <p:spPr>
          <a:xfrm>
            <a:off x="4114800" y="5943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1"/>
          <p:cNvSpPr txBox="1"/>
          <p:nvPr>
            <p:ph idx="12" type="sldNum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www.biologydaily.com/biology/Insulin_resistance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Relationship Id="rId4" Type="http://schemas.openxmlformats.org/officeDocument/2006/relationships/image" Target="../media/image5.jp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"/>
          <p:cNvSpPr txBox="1"/>
          <p:nvPr>
            <p:ph type="ctrTitle"/>
          </p:nvPr>
        </p:nvSpPr>
        <p:spPr>
          <a:xfrm>
            <a:off x="539750" y="692150"/>
            <a:ext cx="8208963" cy="26654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4000"/>
            </a:br>
            <a:r>
              <a:rPr lang="en-US" sz="4000"/>
              <a:t>Biochemistry of </a:t>
            </a:r>
            <a:br>
              <a:rPr lang="en-US" sz="4000"/>
            </a:br>
            <a:r>
              <a:rPr lang="en-US" sz="4000"/>
              <a:t>Cushing Syndrome</a:t>
            </a:r>
            <a:endParaRPr/>
          </a:p>
        </p:txBody>
      </p:sp>
      <p:sp>
        <p:nvSpPr>
          <p:cNvPr id="115" name="Google Shape;115;p1"/>
          <p:cNvSpPr txBox="1"/>
          <p:nvPr>
            <p:ph idx="1" type="subTitle"/>
          </p:nvPr>
        </p:nvSpPr>
        <p:spPr>
          <a:xfrm>
            <a:off x="2700338" y="4581525"/>
            <a:ext cx="4103687" cy="1503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en-US"/>
              <a:t>Endocrine Block</a:t>
            </a:r>
            <a:endParaRPr b="1" i="1" sz="2400">
              <a:solidFill>
                <a:srgbClr val="6B680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0"/>
          <p:cNvSpPr txBox="1"/>
          <p:nvPr>
            <p:ph type="title"/>
          </p:nvPr>
        </p:nvSpPr>
        <p:spPr>
          <a:xfrm>
            <a:off x="685800" y="498475"/>
            <a:ext cx="7772400" cy="914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/>
              <a:t>Cortisol and ACTH measurements</a:t>
            </a:r>
            <a:endParaRPr/>
          </a:p>
        </p:txBody>
      </p:sp>
      <p:sp>
        <p:nvSpPr>
          <p:cNvPr id="209" name="Google Shape;209;p10"/>
          <p:cNvSpPr txBox="1"/>
          <p:nvPr>
            <p:ph idx="1" type="body"/>
          </p:nvPr>
        </p:nvSpPr>
        <p:spPr>
          <a:xfrm>
            <a:off x="685800" y="2060575"/>
            <a:ext cx="7772400" cy="432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3333FF"/>
                </a:solidFill>
              </a:rPr>
              <a:t>Serum</a:t>
            </a:r>
            <a:r>
              <a:rPr b="1" lang="en-US" sz="2800">
                <a:solidFill>
                  <a:srgbClr val="000000"/>
                </a:solidFill>
              </a:rPr>
              <a:t> measurement is preferred for </a:t>
            </a:r>
            <a:r>
              <a:rPr b="1" lang="en-US" sz="2800">
                <a:solidFill>
                  <a:srgbClr val="3333FF"/>
                </a:solidFill>
              </a:rPr>
              <a:t>cortisol</a:t>
            </a:r>
            <a:r>
              <a:rPr b="1" lang="en-US" sz="2800">
                <a:solidFill>
                  <a:srgbClr val="000000"/>
                </a:solidFill>
              </a:rPr>
              <a:t> and </a:t>
            </a:r>
            <a:r>
              <a:rPr b="1" lang="en-US" sz="2800">
                <a:solidFill>
                  <a:srgbClr val="FF3300"/>
                </a:solidFill>
              </a:rPr>
              <a:t>Plasma for ACTH</a:t>
            </a:r>
            <a:r>
              <a:rPr b="1" lang="en-US" sz="2800">
                <a:solidFill>
                  <a:srgbClr val="000000"/>
                </a:solidFill>
              </a:rPr>
              <a:t>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US" sz="2800">
                <a:solidFill>
                  <a:srgbClr val="000000"/>
                </a:solidFill>
              </a:rPr>
              <a:t>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chemeClr val="dk2"/>
                </a:solidFill>
              </a:rPr>
              <a:t>Samples</a:t>
            </a:r>
            <a:r>
              <a:rPr b="1" lang="en-US" sz="2800">
                <a:solidFill>
                  <a:srgbClr val="000000"/>
                </a:solidFill>
              </a:rPr>
              <a:t> must be collected (</a:t>
            </a:r>
            <a:r>
              <a:rPr b="1" lang="en-US" sz="2800">
                <a:solidFill>
                  <a:srgbClr val="3333FF"/>
                </a:solidFill>
              </a:rPr>
              <a:t>without venous stasis</a:t>
            </a:r>
            <a:r>
              <a:rPr b="1" lang="en-US" sz="2800">
                <a:solidFill>
                  <a:srgbClr val="000000"/>
                </a:solidFill>
              </a:rPr>
              <a:t>) between </a:t>
            </a:r>
            <a:r>
              <a:rPr b="1" lang="en-US" sz="2800" u="sng">
                <a:solidFill>
                  <a:srgbClr val="FF3300"/>
                </a:solidFill>
              </a:rPr>
              <a:t>8 a.m. and 9 a.m</a:t>
            </a:r>
            <a:r>
              <a:rPr b="1" lang="en-US" sz="2800" u="sng">
                <a:solidFill>
                  <a:srgbClr val="000000"/>
                </a:solidFill>
              </a:rPr>
              <a:t>.</a:t>
            </a:r>
            <a:r>
              <a:rPr b="1" lang="en-US" sz="2800">
                <a:solidFill>
                  <a:srgbClr val="000000"/>
                </a:solidFill>
              </a:rPr>
              <a:t> and between </a:t>
            </a:r>
            <a:r>
              <a:rPr b="1" lang="en-US" sz="2800" u="sng">
                <a:solidFill>
                  <a:srgbClr val="FF3300"/>
                </a:solidFill>
              </a:rPr>
              <a:t>10 p.m. and 12 p.m</a:t>
            </a:r>
            <a:r>
              <a:rPr b="1" lang="en-US" sz="2800">
                <a:solidFill>
                  <a:srgbClr val="000000"/>
                </a:solidFill>
              </a:rPr>
              <a:t>. because of the diurnal rhythm.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sz="2800"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000"/>
                </a:solidFill>
              </a:rPr>
              <a:t>Temporary ↑↑ in these hormones may be observed as a response to </a:t>
            </a:r>
            <a:r>
              <a:rPr b="1" lang="en-US" sz="2800">
                <a:solidFill>
                  <a:srgbClr val="FF3300"/>
                </a:solidFill>
              </a:rPr>
              <a:t>emotional stress</a:t>
            </a:r>
            <a:r>
              <a:rPr b="1" lang="en-US" sz="2800">
                <a:solidFill>
                  <a:srgbClr val="000000"/>
                </a:solidFill>
              </a:rPr>
              <a:t>.</a:t>
            </a:r>
            <a:r>
              <a:rPr lang="en-US" sz="2800">
                <a:solidFill>
                  <a:srgbClr val="000000"/>
                </a:solidFill>
              </a:rPr>
              <a:t> </a:t>
            </a:r>
            <a:endParaRPr/>
          </a:p>
        </p:txBody>
      </p:sp>
      <p:sp>
        <p:nvSpPr>
          <p:cNvPr id="210" name="Google Shape;210;p10"/>
          <p:cNvSpPr/>
          <p:nvPr/>
        </p:nvSpPr>
        <p:spPr>
          <a:xfrm>
            <a:off x="755650" y="1363663"/>
            <a:ext cx="7772400" cy="625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Arial Black"/>
              <a:buNone/>
            </a:pPr>
            <a:r>
              <a:rPr b="1" i="0" lang="en-US" sz="2800" u="sng" cap="none" strike="noStrike">
                <a:solidFill>
                  <a:srgbClr val="FF3300"/>
                </a:solidFill>
                <a:latin typeface="Arial Black"/>
                <a:ea typeface="Arial Black"/>
                <a:cs typeface="Arial Black"/>
                <a:sym typeface="Arial Black"/>
              </a:rPr>
              <a:t>Serum [cortisol] and plasma [ACTH]:</a:t>
            </a:r>
            <a:endParaRPr/>
          </a:p>
        </p:txBody>
      </p:sp>
    </p:spTree>
  </p:cSld>
  <p:clrMapOvr>
    <a:masterClrMapping/>
  </p:clrMapOvr>
  <p:transition>
    <p:wipe dir="d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1"/>
          <p:cNvSpPr txBox="1"/>
          <p:nvPr>
            <p:ph type="title"/>
          </p:nvPr>
        </p:nvSpPr>
        <p:spPr>
          <a:xfrm>
            <a:off x="685800" y="260350"/>
            <a:ext cx="6262688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 u="sng">
                <a:solidFill>
                  <a:srgbClr val="FF3300"/>
                </a:solidFill>
              </a:rPr>
              <a:t>Urinary cortisol excretion :</a:t>
            </a:r>
            <a:endParaRPr/>
          </a:p>
        </p:txBody>
      </p:sp>
      <p:sp>
        <p:nvSpPr>
          <p:cNvPr id="216" name="Google Shape;216;p11"/>
          <p:cNvSpPr txBox="1"/>
          <p:nvPr>
            <p:ph idx="1" type="body"/>
          </p:nvPr>
        </p:nvSpPr>
        <p:spPr>
          <a:xfrm>
            <a:off x="685800" y="1125538"/>
            <a:ext cx="7772400" cy="5256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chemeClr val="dk2"/>
                </a:solidFill>
              </a:rPr>
              <a:t>Cortisol is removed from plasma by the liver → metabolically inactive compounds → excreted in urine mainly as conjugated metabolites (e.g. glucuronides).</a:t>
            </a:r>
            <a:r>
              <a:rPr b="1" lang="en-US" sz="2800"/>
              <a:t>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sz="2800"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/>
              <a:t>A small amount of cortisol is excreted unchanged in the urine (UFC).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3333FF"/>
                </a:solidFill>
              </a:rPr>
              <a:t>In normal individuals:</a:t>
            </a:r>
            <a:r>
              <a:rPr b="1" lang="en-US" sz="2800"/>
              <a:t> 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3300"/>
              </a:buClr>
              <a:buSzPts val="2400"/>
              <a:buFont typeface="Arial"/>
              <a:buChar char="–"/>
            </a:pPr>
            <a:r>
              <a:rPr b="1" lang="en-US" sz="2400">
                <a:solidFill>
                  <a:srgbClr val="FF3300"/>
                </a:solidFill>
              </a:rPr>
              <a:t>Urinary free cortisol (UFC) </a:t>
            </a:r>
            <a:r>
              <a:rPr b="1" lang="en-US" sz="2400"/>
              <a:t>is </a:t>
            </a:r>
            <a:r>
              <a:rPr b="1" lang="en-US" sz="2400">
                <a:solidFill>
                  <a:srgbClr val="000000"/>
                </a:solidFill>
              </a:rPr>
              <a:t>&lt; 250 nmol/24 h</a:t>
            </a:r>
            <a:r>
              <a:rPr b="1" lang="en-US" sz="2400"/>
              <a:t>.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3300"/>
              </a:buClr>
              <a:buSzPts val="2400"/>
              <a:buFont typeface="Arial"/>
              <a:buChar char="–"/>
            </a:pPr>
            <a:r>
              <a:rPr b="1" lang="en-US" sz="2400">
                <a:solidFill>
                  <a:srgbClr val="FF3300"/>
                </a:solidFill>
              </a:rPr>
              <a:t>Cortisol / Creatinine ratio</a:t>
            </a:r>
            <a:r>
              <a:rPr b="1" lang="en-US" sz="2400"/>
              <a:t> in an early morning specimen of urine is </a:t>
            </a:r>
            <a:r>
              <a:rPr b="1" lang="en-US" sz="2400">
                <a:solidFill>
                  <a:srgbClr val="000000"/>
                </a:solidFill>
              </a:rPr>
              <a:t>&lt; 25  μmol cortisol / mol creatinine.</a:t>
            </a:r>
            <a:r>
              <a:rPr lang="en-US">
                <a:solidFill>
                  <a:srgbClr val="000000"/>
                </a:solidFill>
              </a:rPr>
              <a:t> </a:t>
            </a:r>
            <a:endParaRPr/>
          </a:p>
        </p:txBody>
      </p:sp>
    </p:spTree>
  </p:cSld>
  <p:clrMapOvr>
    <a:masterClrMapping/>
  </p:clrMapOvr>
  <p:transition>
    <p:wipe dir="d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2"/>
          <p:cNvSpPr txBox="1"/>
          <p:nvPr>
            <p:ph type="title"/>
          </p:nvPr>
        </p:nvSpPr>
        <p:spPr>
          <a:xfrm>
            <a:off x="250825" y="333375"/>
            <a:ext cx="8569325" cy="1223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/>
              <a:t>CAUSES OF ADRENOCORTICAL HYPERFUNCTION: CUSHING’S SYNDROME</a:t>
            </a:r>
            <a:r>
              <a:rPr lang="en-US" sz="2800"/>
              <a:t> </a:t>
            </a:r>
            <a:endParaRPr/>
          </a:p>
        </p:txBody>
      </p:sp>
      <p:sp>
        <p:nvSpPr>
          <p:cNvPr id="222" name="Google Shape;222;p12"/>
          <p:cNvSpPr txBox="1"/>
          <p:nvPr>
            <p:ph idx="1" type="body"/>
          </p:nvPr>
        </p:nvSpPr>
        <p:spPr>
          <a:xfrm>
            <a:off x="395288" y="1676400"/>
            <a:ext cx="8062912" cy="463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Arial"/>
              <a:buChar char="•"/>
            </a:pPr>
            <a:r>
              <a:rPr b="1" lang="en-US" u="sng">
                <a:solidFill>
                  <a:srgbClr val="FF3300"/>
                </a:solidFill>
              </a:rPr>
              <a:t>ACTH - dependent :</a:t>
            </a:r>
            <a:endParaRPr b="1">
              <a:solidFill>
                <a:srgbClr val="FF3300"/>
              </a:solidFill>
            </a:endParaRPr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336600"/>
              </a:buClr>
              <a:buSzPts val="2800"/>
              <a:buFont typeface="Arial"/>
              <a:buNone/>
            </a:pPr>
            <a:r>
              <a:rPr b="1" lang="en-US" sz="2800">
                <a:solidFill>
                  <a:srgbClr val="336600"/>
                </a:solidFill>
              </a:rPr>
              <a:t>1. ↑ Pituitary ACTH  </a:t>
            </a:r>
            <a:r>
              <a:rPr b="1" lang="en-US" sz="2800">
                <a:solidFill>
                  <a:srgbClr val="FF0000"/>
                </a:solidFill>
              </a:rPr>
              <a:t>70%</a:t>
            </a:r>
            <a:r>
              <a:rPr b="1" lang="en-US" sz="2800">
                <a:solidFill>
                  <a:srgbClr val="336600"/>
                </a:solidFill>
              </a:rPr>
              <a:t> (Cushing's disease). 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336600"/>
              </a:buClr>
              <a:buSzPts val="2800"/>
              <a:buFont typeface="Arial"/>
              <a:buNone/>
            </a:pPr>
            <a:r>
              <a:rPr b="1" lang="en-US" sz="2800">
                <a:solidFill>
                  <a:srgbClr val="336600"/>
                </a:solidFill>
              </a:rPr>
              <a:t>2. Ectopic ACTH by neoplasms </a:t>
            </a:r>
            <a:r>
              <a:rPr b="1" lang="en-US" sz="2800">
                <a:solidFill>
                  <a:srgbClr val="FF0000"/>
                </a:solidFill>
              </a:rPr>
              <a:t>10%.</a:t>
            </a:r>
            <a:r>
              <a:rPr b="1" lang="en-US" sz="2800">
                <a:solidFill>
                  <a:srgbClr val="336600"/>
                </a:solidFill>
              </a:rPr>
              <a:t> </a:t>
            </a:r>
            <a:endParaRPr b="1" sz="2400">
              <a:solidFill>
                <a:srgbClr val="336600"/>
              </a:solidFill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sz="2400" u="sng">
              <a:solidFill>
                <a:srgbClr val="336600"/>
              </a:solidFill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sz="2400" u="sng">
              <a:solidFill>
                <a:srgbClr val="336600"/>
              </a:solidFill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Arial"/>
              <a:buChar char="•"/>
            </a:pPr>
            <a:r>
              <a:rPr b="1" lang="en-US" u="sng">
                <a:solidFill>
                  <a:srgbClr val="FF3300"/>
                </a:solidFill>
              </a:rPr>
              <a:t>ACTH - independent :</a:t>
            </a:r>
            <a:endParaRPr b="1">
              <a:solidFill>
                <a:srgbClr val="FF3300"/>
              </a:solidFill>
            </a:endParaRPr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336600"/>
              </a:buClr>
              <a:buSzPts val="2800"/>
              <a:buFont typeface="Arial"/>
              <a:buNone/>
            </a:pPr>
            <a:r>
              <a:rPr b="1" lang="en-US" sz="2800">
                <a:solidFill>
                  <a:srgbClr val="336600"/>
                </a:solidFill>
              </a:rPr>
              <a:t>1. Adrenal tumor </a:t>
            </a:r>
            <a:r>
              <a:rPr b="1" lang="en-US" sz="2800">
                <a:solidFill>
                  <a:srgbClr val="FF0000"/>
                </a:solidFill>
              </a:rPr>
              <a:t>20%</a:t>
            </a:r>
            <a:r>
              <a:rPr b="1" lang="en-US" sz="2800">
                <a:solidFill>
                  <a:srgbClr val="336600"/>
                </a:solidFill>
              </a:rPr>
              <a:t> (adenoma or carcinoma)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336600"/>
              </a:buClr>
              <a:buSzPts val="2800"/>
              <a:buFont typeface="Arial"/>
              <a:buNone/>
            </a:pPr>
            <a:r>
              <a:rPr b="1" lang="en-US" sz="2800">
                <a:solidFill>
                  <a:srgbClr val="336600"/>
                </a:solidFill>
              </a:rPr>
              <a:t>2. Glucocorticoid therapy.</a:t>
            </a:r>
            <a:r>
              <a:rPr lang="en-US" sz="2400">
                <a:solidFill>
                  <a:srgbClr val="336600"/>
                </a:solidFill>
              </a:rPr>
              <a:t> </a:t>
            </a:r>
            <a:endParaRPr/>
          </a:p>
        </p:txBody>
      </p:sp>
    </p:spTree>
  </p:cSld>
  <p:clrMapOvr>
    <a:masterClrMapping/>
  </p:clrMapOvr>
  <p:transition>
    <p:wipe dir="d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3"/>
          <p:cNvSpPr txBox="1"/>
          <p:nvPr>
            <p:ph type="title"/>
          </p:nvPr>
        </p:nvSpPr>
        <p:spPr>
          <a:xfrm>
            <a:off x="685800" y="366713"/>
            <a:ext cx="8134350" cy="1190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0000CC"/>
                </a:solidFill>
              </a:rPr>
              <a:t>Causes of elevated serum cortisol concentrations:</a:t>
            </a:r>
            <a:r>
              <a:rPr lang="en-US" sz="3600">
                <a:solidFill>
                  <a:srgbClr val="0000CC"/>
                </a:solidFill>
              </a:rPr>
              <a:t> </a:t>
            </a:r>
            <a:endParaRPr/>
          </a:p>
        </p:txBody>
      </p:sp>
      <p:sp>
        <p:nvSpPr>
          <p:cNvPr id="228" name="Google Shape;228;p13"/>
          <p:cNvSpPr txBox="1"/>
          <p:nvPr>
            <p:ph idx="1" type="body"/>
          </p:nvPr>
        </p:nvSpPr>
        <p:spPr>
          <a:xfrm>
            <a:off x="685800" y="1484313"/>
            <a:ext cx="77724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lang="en-US" sz="2800">
                <a:solidFill>
                  <a:srgbClr val="FF0000"/>
                </a:solidFill>
              </a:rPr>
              <a:t>1. Increased cortisol secretion: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• Cushing's syndrome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• Exercise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• Stress, Anxiety, Depression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• Obesity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• Alcohol abuse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• Chronic renal failure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1" sz="1000"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lang="en-US" sz="2800">
                <a:solidFill>
                  <a:srgbClr val="FF0000"/>
                </a:solidFill>
              </a:rPr>
              <a:t>2. Increased cortisol binding globulin (CBG):</a:t>
            </a:r>
            <a:r>
              <a:rPr b="1" lang="en-US" sz="2800"/>
              <a:t>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• Congenital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• Estrogen therapy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• Pregnancy</a:t>
            </a:r>
            <a:endParaRPr/>
          </a:p>
        </p:txBody>
      </p:sp>
    </p:spTree>
  </p:cSld>
  <p:clrMapOvr>
    <a:masterClrMapping/>
  </p:clrMapOvr>
  <p:transition>
    <p:wipe dir="d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4"/>
          <p:cNvSpPr txBox="1"/>
          <p:nvPr>
            <p:ph type="title"/>
          </p:nvPr>
        </p:nvSpPr>
        <p:spPr>
          <a:xfrm>
            <a:off x="395288" y="476250"/>
            <a:ext cx="8280400" cy="914400"/>
          </a:xfrm>
          <a:prstGeom prst="rect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0000CC"/>
                </a:solidFill>
              </a:rPr>
              <a:t>Glucocorticoid functions</a:t>
            </a:r>
            <a:endParaRPr/>
          </a:p>
        </p:txBody>
      </p:sp>
      <p:sp>
        <p:nvSpPr>
          <p:cNvPr id="234" name="Google Shape;234;p14"/>
          <p:cNvSpPr txBox="1"/>
          <p:nvPr>
            <p:ph idx="1" type="body"/>
          </p:nvPr>
        </p:nvSpPr>
        <p:spPr>
          <a:xfrm>
            <a:off x="323850" y="1412875"/>
            <a:ext cx="8496300" cy="5113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000"/>
                </a:solidFill>
              </a:rPr>
              <a:t>Glucocorticoids have widespread metabolic effects on carbohydrate, fat and protein metabolism.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sz="2800"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/>
              <a:t>Upon binding to its target, </a:t>
            </a:r>
            <a:r>
              <a:rPr b="1" lang="en-US" sz="2800" u="sng">
                <a:solidFill>
                  <a:srgbClr val="FF0000"/>
                </a:solidFill>
              </a:rPr>
              <a:t>CORTISOL</a:t>
            </a:r>
            <a:r>
              <a:rPr b="1" lang="en-US" sz="2800"/>
              <a:t> </a:t>
            </a:r>
            <a:r>
              <a:rPr b="1" lang="en-US" sz="2800">
                <a:solidFill>
                  <a:srgbClr val="0000CC"/>
                </a:solidFill>
              </a:rPr>
              <a:t>enhances metabolism</a:t>
            </a:r>
            <a:r>
              <a:rPr b="1" lang="en-US" sz="2800"/>
              <a:t> in several ways: 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Char char="–"/>
            </a:pPr>
            <a:r>
              <a:rPr b="1" lang="en-US" sz="3600" u="sng">
                <a:solidFill>
                  <a:srgbClr val="FF0000"/>
                </a:solidFill>
              </a:rPr>
              <a:t> In the liver</a:t>
            </a:r>
            <a:r>
              <a:rPr b="1" lang="en-US" sz="2400"/>
              <a:t>, Cortisol is an insulin antagonist and has a weak mineralocorticoid action </a:t>
            </a:r>
            <a:r>
              <a:rPr b="1" lang="en-US"/>
              <a:t>→</a:t>
            </a:r>
            <a:endParaRPr b="1">
              <a:solidFill>
                <a:srgbClr val="FF0000"/>
              </a:solidFill>
            </a:endParaRPr>
          </a:p>
          <a:p>
            <a:pPr indent="-228600" lvl="2" marL="11430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•"/>
            </a:pPr>
            <a:r>
              <a:rPr b="1" lang="en-US" sz="2000">
                <a:solidFill>
                  <a:srgbClr val="FF0000"/>
                </a:solidFill>
              </a:rPr>
              <a:t>↑↑</a:t>
            </a:r>
            <a:r>
              <a:rPr b="1" lang="en-US">
                <a:solidFill>
                  <a:srgbClr val="0000CC"/>
                </a:solidFill>
              </a:rPr>
              <a:t> Gluconeogenesis</a:t>
            </a:r>
            <a:r>
              <a:rPr b="1" lang="en-US"/>
              <a:t> → production of </a:t>
            </a:r>
            <a:r>
              <a:rPr b="1" lang="en-US">
                <a:solidFill>
                  <a:srgbClr val="FF0000"/>
                </a:solidFill>
              </a:rPr>
              <a:t>glucose</a:t>
            </a:r>
            <a:r>
              <a:rPr b="1" lang="en-US"/>
              <a:t> from newly-released amino acids and </a:t>
            </a:r>
            <a:r>
              <a:rPr b="1" lang="en-US">
                <a:solidFill>
                  <a:srgbClr val="FF0000"/>
                </a:solidFill>
              </a:rPr>
              <a:t>lipids</a:t>
            </a:r>
            <a:r>
              <a:rPr b="1" lang="en-US"/>
              <a:t> 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•"/>
            </a:pPr>
            <a:r>
              <a:rPr b="1" lang="en-US" sz="2000">
                <a:solidFill>
                  <a:srgbClr val="FF0000"/>
                </a:solidFill>
              </a:rPr>
              <a:t>↑↑</a:t>
            </a:r>
            <a:r>
              <a:rPr b="1" lang="en-US">
                <a:solidFill>
                  <a:srgbClr val="0000CC"/>
                </a:solidFill>
              </a:rPr>
              <a:t> Amino acid uptake</a:t>
            </a:r>
            <a:r>
              <a:rPr b="1" lang="en-US"/>
              <a:t> and </a:t>
            </a:r>
            <a:r>
              <a:rPr b="1" lang="en-US">
                <a:solidFill>
                  <a:srgbClr val="0000CC"/>
                </a:solidFill>
              </a:rPr>
              <a:t>degradation</a:t>
            </a:r>
            <a:r>
              <a:rPr b="1" lang="en-US"/>
              <a:t>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•"/>
            </a:pPr>
            <a:r>
              <a:rPr b="1" lang="en-US" sz="2000">
                <a:solidFill>
                  <a:srgbClr val="FF0000"/>
                </a:solidFill>
              </a:rPr>
              <a:t>↑↑</a:t>
            </a:r>
            <a:r>
              <a:rPr b="1" lang="en-US">
                <a:solidFill>
                  <a:srgbClr val="0000CC"/>
                </a:solidFill>
              </a:rPr>
              <a:t> Ketogenesis</a:t>
            </a:r>
            <a:r>
              <a:rPr b="1" lang="en-US"/>
              <a:t>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5"/>
          <p:cNvSpPr txBox="1"/>
          <p:nvPr>
            <p:ph idx="1" type="body"/>
          </p:nvPr>
        </p:nvSpPr>
        <p:spPr>
          <a:xfrm>
            <a:off x="144463" y="838200"/>
            <a:ext cx="8820150" cy="4606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7813" lvl="1" marL="5445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b="1" lang="en-US" sz="3200"/>
              <a:t> In </a:t>
            </a:r>
            <a:r>
              <a:rPr b="1" lang="en-US" sz="3200" u="sng">
                <a:solidFill>
                  <a:srgbClr val="FF0000"/>
                </a:solidFill>
              </a:rPr>
              <a:t>the adipose tissue</a:t>
            </a:r>
            <a:r>
              <a:rPr b="1" lang="en-US" sz="3200"/>
              <a:t>: Cortisol → </a:t>
            </a:r>
            <a:r>
              <a:rPr b="1" lang="en-US" sz="3200">
                <a:solidFill>
                  <a:srgbClr val="FF0000"/>
                </a:solidFill>
              </a:rPr>
              <a:t>↑↑</a:t>
            </a:r>
            <a:r>
              <a:rPr b="1" lang="en-US" sz="3200"/>
              <a:t> </a:t>
            </a:r>
            <a:r>
              <a:rPr b="1" lang="en-US" sz="3200">
                <a:solidFill>
                  <a:srgbClr val="0000CC"/>
                </a:solidFill>
              </a:rPr>
              <a:t>Lipolysis</a:t>
            </a:r>
            <a:r>
              <a:rPr b="1" lang="en-US" sz="3200"/>
              <a:t> through breakdown of </a:t>
            </a:r>
            <a:r>
              <a:rPr b="1" lang="en-US" sz="3200" u="sng">
                <a:solidFill>
                  <a:srgbClr val="0000CC"/>
                </a:solidFill>
              </a:rPr>
              <a:t>fat</a:t>
            </a:r>
            <a:r>
              <a:rPr b="1" lang="en-US" sz="3200"/>
              <a:t> .</a:t>
            </a:r>
            <a:endParaRPr/>
          </a:p>
          <a:p>
            <a:pPr indent="-277813" lvl="1" marL="544513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sz="2000"/>
          </a:p>
          <a:p>
            <a:pPr indent="-277813" lvl="1" marL="544513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b="1" lang="en-US" sz="3200"/>
              <a:t> In </a:t>
            </a:r>
            <a:r>
              <a:rPr b="1" lang="en-US" sz="3200" u="sng">
                <a:solidFill>
                  <a:srgbClr val="FF0000"/>
                </a:solidFill>
              </a:rPr>
              <a:t>the muscles</a:t>
            </a:r>
            <a:r>
              <a:rPr b="1" lang="en-US" sz="3200"/>
              <a:t>: Cortisol →</a:t>
            </a:r>
            <a:r>
              <a:rPr b="1" lang="en-US" sz="3200">
                <a:solidFill>
                  <a:srgbClr val="FF0000"/>
                </a:solidFill>
              </a:rPr>
              <a:t>↑↑ </a:t>
            </a:r>
            <a:r>
              <a:rPr b="1" lang="en-US" sz="3200">
                <a:solidFill>
                  <a:srgbClr val="0000CC"/>
                </a:solidFill>
              </a:rPr>
              <a:t>proteolysis</a:t>
            </a:r>
            <a:r>
              <a:rPr b="1" lang="en-US" sz="3200"/>
              <a:t> and amino acid release. </a:t>
            </a:r>
            <a:endParaRPr/>
          </a:p>
          <a:p>
            <a:pPr indent="-277813" lvl="1" marL="544513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sz="2400"/>
          </a:p>
          <a:p>
            <a:pPr indent="-277813" lvl="1" marL="544513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b="1" lang="en-US" sz="3200"/>
              <a:t> Conserving glucose: by inhibiting uptake into </a:t>
            </a:r>
            <a:r>
              <a:rPr b="1" lang="en-US" sz="3200" u="sng">
                <a:solidFill>
                  <a:srgbClr val="0000CC"/>
                </a:solidFill>
              </a:rPr>
              <a:t>muscle</a:t>
            </a:r>
            <a:r>
              <a:rPr b="1" lang="en-US" sz="3200"/>
              <a:t> and </a:t>
            </a:r>
            <a:r>
              <a:rPr b="1" lang="en-US" sz="3200" u="sng">
                <a:solidFill>
                  <a:srgbClr val="0000CC"/>
                </a:solidFill>
              </a:rPr>
              <a:t>fat cells</a:t>
            </a:r>
            <a:r>
              <a:rPr b="1" lang="en-US" sz="3200"/>
              <a:t>.</a:t>
            </a:r>
            <a:endParaRPr/>
          </a:p>
          <a:p>
            <a:pPr indent="-277813" lvl="1" marL="544513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6"/>
          <p:cNvSpPr txBox="1"/>
          <p:nvPr>
            <p:ph type="title"/>
          </p:nvPr>
        </p:nvSpPr>
        <p:spPr>
          <a:xfrm>
            <a:off x="685800" y="26035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4400"/>
              <a:t>Cushing’s Syndrome</a:t>
            </a:r>
            <a:endParaRPr/>
          </a:p>
        </p:txBody>
      </p:sp>
      <p:sp>
        <p:nvSpPr>
          <p:cNvPr id="245" name="Google Shape;245;p16"/>
          <p:cNvSpPr txBox="1"/>
          <p:nvPr>
            <p:ph idx="1" type="body"/>
          </p:nvPr>
        </p:nvSpPr>
        <p:spPr>
          <a:xfrm>
            <a:off x="395288" y="1460500"/>
            <a:ext cx="4100512" cy="4848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rgbClr val="FF0000"/>
                </a:solidFill>
              </a:rPr>
              <a:t>Symptoms: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0CC"/>
                </a:solidFill>
              </a:rPr>
              <a:t>Weight gain</a:t>
            </a:r>
            <a:r>
              <a:rPr b="1" lang="en-US" sz="2800"/>
              <a:t>:              trunk and face with sparing of the limbs (</a:t>
            </a:r>
            <a:r>
              <a:rPr b="1" lang="en-US" sz="2800">
                <a:solidFill>
                  <a:schemeClr val="dk2"/>
                </a:solidFill>
              </a:rPr>
              <a:t>central obesity</a:t>
            </a:r>
            <a:r>
              <a:rPr b="1" lang="en-US" sz="2800"/>
              <a:t>)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0CC"/>
                </a:solidFill>
              </a:rPr>
              <a:t>Buffalo’s hump</a:t>
            </a:r>
            <a:r>
              <a:rPr b="1" lang="en-US" sz="2800"/>
              <a:t>.</a:t>
            </a:r>
            <a:endParaRPr/>
          </a:p>
          <a:p>
            <a:pPr indent="-342900" lvl="0" marL="3429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1" sz="1000"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0CC"/>
                </a:solidFill>
              </a:rPr>
              <a:t>Moon face</a:t>
            </a:r>
            <a:endParaRPr/>
          </a:p>
          <a:p>
            <a:pPr indent="-342900" lvl="0" marL="342900" rtl="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lang="en-US" sz="800"/>
              <a:t> </a:t>
            </a:r>
            <a:endParaRPr sz="800"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0CC"/>
                </a:solidFill>
              </a:rPr>
              <a:t>Excessive sweating</a:t>
            </a:r>
            <a:r>
              <a:rPr lang="en-US" sz="2800"/>
              <a:t> 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/>
          </a:p>
        </p:txBody>
      </p:sp>
      <p:pic>
        <p:nvPicPr>
          <p:cNvPr descr="823939Cushing12_264_3B13yo" id="246" name="Google Shape;246;p16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32363" y="3535363"/>
            <a:ext cx="3600450" cy="2054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7" name="Google Shape;247;p16"/>
          <p:cNvCxnSpPr/>
          <p:nvPr/>
        </p:nvCxnSpPr>
        <p:spPr>
          <a:xfrm>
            <a:off x="3276600" y="4868863"/>
            <a:ext cx="1439863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7"/>
          <p:cNvSpPr txBox="1"/>
          <p:nvPr>
            <p:ph type="title"/>
          </p:nvPr>
        </p:nvSpPr>
        <p:spPr>
          <a:xfrm>
            <a:off x="685800" y="477838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FF0000"/>
                </a:solidFill>
              </a:rPr>
              <a:t>Symptoms </a:t>
            </a:r>
            <a:r>
              <a:rPr lang="en-US" sz="2800">
                <a:solidFill>
                  <a:srgbClr val="FF0000"/>
                </a:solidFill>
              </a:rPr>
              <a:t>…. (contd)</a:t>
            </a:r>
            <a:endParaRPr/>
          </a:p>
        </p:txBody>
      </p:sp>
      <p:sp>
        <p:nvSpPr>
          <p:cNvPr id="253" name="Google Shape;253;p17"/>
          <p:cNvSpPr txBox="1"/>
          <p:nvPr>
            <p:ph idx="1" type="body"/>
          </p:nvPr>
        </p:nvSpPr>
        <p:spPr>
          <a:xfrm>
            <a:off x="395288" y="1125538"/>
            <a:ext cx="8353425" cy="5040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0CC"/>
                </a:solidFill>
              </a:rPr>
              <a:t>Atrophy of the skin </a:t>
            </a:r>
            <a:r>
              <a:rPr b="1" lang="en-US" sz="2800">
                <a:solidFill>
                  <a:srgbClr val="336600"/>
                </a:solidFill>
              </a:rPr>
              <a:t>and mucous membranes</a:t>
            </a:r>
            <a:r>
              <a:rPr b="1" lang="en-US" sz="2800">
                <a:solidFill>
                  <a:srgbClr val="0000CC"/>
                </a:solidFill>
              </a:rPr>
              <a:t> </a:t>
            </a:r>
            <a:endParaRPr b="1" sz="2800" u="sng">
              <a:solidFill>
                <a:srgbClr val="0000CC"/>
              </a:solidFill>
            </a:endParaRPr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0CC"/>
                </a:solidFill>
              </a:rPr>
              <a:t>Purple striae </a:t>
            </a:r>
            <a:r>
              <a:rPr b="1" lang="en-US" sz="2800">
                <a:solidFill>
                  <a:srgbClr val="336600"/>
                </a:solidFill>
              </a:rPr>
              <a:t>on the trunk and legs</a:t>
            </a:r>
            <a:r>
              <a:rPr b="1" lang="en-US" sz="2800">
                <a:solidFill>
                  <a:srgbClr val="0000CC"/>
                </a:solidFill>
              </a:rPr>
              <a:t> 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0CC"/>
                </a:solidFill>
              </a:rPr>
              <a:t>Proximal muscle weakness </a:t>
            </a:r>
            <a:r>
              <a:rPr b="1" lang="en-US" sz="2800">
                <a:solidFill>
                  <a:srgbClr val="336600"/>
                </a:solidFill>
              </a:rPr>
              <a:t>(hips, shoulders) </a:t>
            </a:r>
            <a:endParaRPr sz="2800">
              <a:solidFill>
                <a:srgbClr val="336600"/>
              </a:solidFill>
            </a:endParaRPr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0CC"/>
                </a:solidFill>
              </a:rPr>
              <a:t>Hirsuitism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336600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336600"/>
                </a:solidFill>
              </a:rPr>
              <a:t>The excess cortisol may also affect other endocrine systems</a:t>
            </a:r>
            <a:r>
              <a:rPr b="1" lang="en-US" sz="2800">
                <a:solidFill>
                  <a:srgbClr val="0000CC"/>
                </a:solidFill>
              </a:rPr>
              <a:t> → ↓ libido,  amenorrhoea </a:t>
            </a:r>
            <a:r>
              <a:rPr b="1" lang="en-US" sz="2800">
                <a:solidFill>
                  <a:srgbClr val="336600"/>
                </a:solidFill>
              </a:rPr>
              <a:t>and</a:t>
            </a:r>
            <a:r>
              <a:rPr b="1" lang="en-US" sz="2800">
                <a:solidFill>
                  <a:srgbClr val="0000CC"/>
                </a:solidFill>
              </a:rPr>
              <a:t> infertility 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336600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336600"/>
                </a:solidFill>
              </a:rPr>
              <a:t>Patients frequently suffer various</a:t>
            </a:r>
            <a:r>
              <a:rPr b="1" lang="en-US" sz="2800">
                <a:solidFill>
                  <a:srgbClr val="0000CC"/>
                </a:solidFill>
              </a:rPr>
              <a:t> psychological disturbances </a:t>
            </a:r>
            <a:r>
              <a:rPr b="1" lang="en-US" sz="2800">
                <a:solidFill>
                  <a:srgbClr val="336600"/>
                </a:solidFill>
              </a:rPr>
              <a:t>ranging from</a:t>
            </a:r>
            <a:r>
              <a:rPr b="1" lang="en-US" sz="2800">
                <a:solidFill>
                  <a:srgbClr val="0000CC"/>
                </a:solidFill>
              </a:rPr>
              <a:t> euphoria </a:t>
            </a:r>
            <a:r>
              <a:rPr b="1" lang="en-US" sz="2800">
                <a:solidFill>
                  <a:srgbClr val="336600"/>
                </a:solidFill>
              </a:rPr>
              <a:t>to frank</a:t>
            </a:r>
            <a:r>
              <a:rPr b="1" lang="en-US" sz="2800">
                <a:solidFill>
                  <a:srgbClr val="0000CC"/>
                </a:solidFill>
              </a:rPr>
              <a:t> psychosis.</a:t>
            </a:r>
            <a:r>
              <a:rPr lang="en-US" sz="2800">
                <a:solidFill>
                  <a:srgbClr val="0000CC"/>
                </a:solidFill>
              </a:rPr>
              <a:t> </a:t>
            </a:r>
            <a:endParaRPr/>
          </a:p>
        </p:txBody>
      </p:sp>
    </p:spTree>
  </p:cSld>
  <p:clrMapOvr>
    <a:masterClrMapping/>
  </p:clrMapOvr>
  <p:transition>
    <p:wipe dir="d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8"/>
          <p:cNvSpPr txBox="1"/>
          <p:nvPr>
            <p:ph type="title"/>
          </p:nvPr>
        </p:nvSpPr>
        <p:spPr>
          <a:xfrm>
            <a:off x="685800" y="260350"/>
            <a:ext cx="2662238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FF0000"/>
                </a:solidFill>
              </a:rPr>
              <a:t>Signs:</a:t>
            </a:r>
            <a:endParaRPr/>
          </a:p>
        </p:txBody>
      </p:sp>
      <p:sp>
        <p:nvSpPr>
          <p:cNvPr id="259" name="Google Shape;259;p18"/>
          <p:cNvSpPr txBox="1"/>
          <p:nvPr>
            <p:ph idx="1" type="body"/>
          </p:nvPr>
        </p:nvSpPr>
        <p:spPr>
          <a:xfrm>
            <a:off x="685800" y="1268413"/>
            <a:ext cx="8062913" cy="5113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0CC"/>
                </a:solidFill>
              </a:rPr>
              <a:t>Loss of diurnal rhythm</a:t>
            </a:r>
            <a:r>
              <a:rPr b="1" lang="en-US">
                <a:solidFill>
                  <a:srgbClr val="FF0000"/>
                </a:solidFill>
              </a:rPr>
              <a:t> </a:t>
            </a:r>
            <a:r>
              <a:rPr b="1" lang="en-US">
                <a:solidFill>
                  <a:srgbClr val="336600"/>
                </a:solidFill>
              </a:rPr>
              <a:t>of cortisol and ACTH.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0CC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0CC"/>
                </a:solidFill>
              </a:rPr>
              <a:t>Hypertension</a:t>
            </a:r>
            <a:r>
              <a:rPr b="1" lang="en-US"/>
              <a:t> (due to the aldosterone - like effects) </a:t>
            </a:r>
            <a:endParaRPr b="1" u="sng">
              <a:solidFill>
                <a:schemeClr val="hlink"/>
              </a:solidFill>
              <a:hlinkClick r:id="rId3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0CC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0CC"/>
                </a:solidFill>
              </a:rPr>
              <a:t>Hyperglycemia</a:t>
            </a:r>
            <a:r>
              <a:rPr b="1" lang="en-US"/>
              <a:t> or </a:t>
            </a:r>
            <a:r>
              <a:rPr b="1" lang="en-US">
                <a:solidFill>
                  <a:srgbClr val="0000CC"/>
                </a:solidFill>
              </a:rPr>
              <a:t>diabetes</a:t>
            </a:r>
            <a:r>
              <a:rPr b="1" lang="en-US">
                <a:solidFill>
                  <a:srgbClr val="FF0000"/>
                </a:solidFill>
              </a:rPr>
              <a:t> </a:t>
            </a:r>
            <a:r>
              <a:rPr b="1" lang="en-US"/>
              <a:t>due to</a:t>
            </a:r>
            <a:r>
              <a:rPr b="1" lang="en-US" u="sng"/>
              <a:t> </a:t>
            </a:r>
            <a:r>
              <a:rPr b="1" lang="en-US">
                <a:solidFill>
                  <a:srgbClr val="336600"/>
                </a:solidFill>
              </a:rPr>
              <a:t>insulin resistance</a:t>
            </a:r>
            <a:r>
              <a:rPr b="1" lang="en-US"/>
              <a:t>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0CC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0CC"/>
                </a:solidFill>
              </a:rPr>
              <a:t>Hypokalemic</a:t>
            </a:r>
            <a:r>
              <a:rPr b="1" lang="en-US"/>
              <a:t> </a:t>
            </a:r>
            <a:r>
              <a:rPr b="1" lang="en-US">
                <a:solidFill>
                  <a:srgbClr val="0000CC"/>
                </a:solidFill>
              </a:rPr>
              <a:t>alkalosis</a:t>
            </a:r>
            <a:endParaRPr b="1"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0CC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0CC"/>
                </a:solidFill>
              </a:rPr>
              <a:t>↑ protein metabolism</a:t>
            </a:r>
            <a:r>
              <a:rPr b="1" lang="en-US"/>
              <a:t>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0CC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0CC"/>
                </a:solidFill>
              </a:rPr>
              <a:t>Impaired immunity</a:t>
            </a:r>
            <a:r>
              <a:rPr b="1" lang="en-US"/>
              <a:t>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9"/>
          <p:cNvSpPr txBox="1"/>
          <p:nvPr>
            <p:ph type="title"/>
          </p:nvPr>
        </p:nvSpPr>
        <p:spPr>
          <a:xfrm>
            <a:off x="685800" y="47625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/>
              <a:t>Investigations of suspected adrenocortical hyperfunction</a:t>
            </a:r>
            <a:endParaRPr sz="3200"/>
          </a:p>
        </p:txBody>
      </p:sp>
      <p:sp>
        <p:nvSpPr>
          <p:cNvPr id="265" name="Google Shape;265;p19"/>
          <p:cNvSpPr txBox="1"/>
          <p:nvPr>
            <p:ph idx="1" type="body"/>
          </p:nvPr>
        </p:nvSpPr>
        <p:spPr>
          <a:xfrm>
            <a:off x="395288" y="1484313"/>
            <a:ext cx="8353425" cy="5040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 </a:t>
            </a:r>
            <a:r>
              <a:rPr b="1" lang="en-US" sz="2800">
                <a:solidFill>
                  <a:srgbClr val="FF0000"/>
                </a:solidFill>
              </a:rPr>
              <a:t>A.</a:t>
            </a:r>
            <a:r>
              <a:rPr b="1" lang="en-US" sz="2800"/>
              <a:t> </a:t>
            </a:r>
            <a:r>
              <a:rPr b="1" lang="en-US">
                <a:solidFill>
                  <a:srgbClr val="FF0000"/>
                </a:solidFill>
              </a:rPr>
              <a:t>Screening tests</a:t>
            </a:r>
            <a:r>
              <a:rPr b="1" lang="en-US" sz="2800"/>
              <a:t> (out-patient):                           to assess the clinical diagnosis of adrenocortical hyperfunction.</a:t>
            </a:r>
            <a:endParaRPr b="1"/>
          </a:p>
          <a:p>
            <a:pPr indent="-457200" lvl="0" marL="4572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 </a:t>
            </a:r>
            <a:r>
              <a:rPr b="1" lang="en-US" sz="2800">
                <a:solidFill>
                  <a:srgbClr val="FF0000"/>
                </a:solidFill>
              </a:rPr>
              <a:t>B.</a:t>
            </a:r>
            <a:r>
              <a:rPr b="1" lang="en-US" sz="2800"/>
              <a:t> </a:t>
            </a:r>
            <a:r>
              <a:rPr b="1" lang="en-US">
                <a:solidFill>
                  <a:srgbClr val="FF0000"/>
                </a:solidFill>
              </a:rPr>
              <a:t>Confirmatory tests</a:t>
            </a:r>
            <a:r>
              <a:rPr b="1" lang="en-US" sz="2800"/>
              <a:t> (in-patient):                   to confirm or exclude the provisional diagnosis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 </a:t>
            </a:r>
            <a:r>
              <a:rPr b="1" lang="en-US" sz="2800">
                <a:solidFill>
                  <a:srgbClr val="FF0000"/>
                </a:solidFill>
              </a:rPr>
              <a:t>C.</a:t>
            </a:r>
            <a:r>
              <a:rPr b="1" lang="en-US" sz="2800"/>
              <a:t> </a:t>
            </a:r>
            <a:r>
              <a:rPr b="1" lang="en-US">
                <a:solidFill>
                  <a:srgbClr val="FF0000"/>
                </a:solidFill>
              </a:rPr>
              <a:t>Tests to determine the cause</a:t>
            </a:r>
            <a:r>
              <a:rPr b="1" lang="en-US" sz="2800"/>
              <a:t>: to ascertain: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      (a) The site of the pathological lesion          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            (adrenal cortex, pituitary or elsewhere?)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      (b) The nature of the pathological lesion.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"/>
          <p:cNvSpPr txBox="1"/>
          <p:nvPr>
            <p:ph idx="1" type="body"/>
          </p:nvPr>
        </p:nvSpPr>
        <p:spPr>
          <a:xfrm>
            <a:off x="323850" y="1700213"/>
            <a:ext cx="8424863" cy="4249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 sz="2400"/>
              <a:t>To identify different causes of Cushing’s syndrome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sz="24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 sz="2400"/>
              <a:t>To understand the diagnostic algorithm for Cushing’s syndrome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sz="24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 sz="2400"/>
              <a:t>To understand the interpretation of laboratory and radiological tests of Cushing’s syndrome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sz="24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 sz="2400"/>
              <a:t>To identify the importance of radiological investigations for diagnosis of Cushing’s syndrome.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sz="2400"/>
          </a:p>
        </p:txBody>
      </p:sp>
      <p:sp>
        <p:nvSpPr>
          <p:cNvPr id="121" name="Google Shape;121;p2"/>
          <p:cNvSpPr txBox="1"/>
          <p:nvPr>
            <p:ph type="title"/>
          </p:nvPr>
        </p:nvSpPr>
        <p:spPr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Objectives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0"/>
          <p:cNvSpPr txBox="1"/>
          <p:nvPr>
            <p:ph idx="1" type="body"/>
          </p:nvPr>
        </p:nvSpPr>
        <p:spPr>
          <a:xfrm>
            <a:off x="323850" y="260350"/>
            <a:ext cx="8424863" cy="6408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/>
              <a:t>				</a:t>
            </a:r>
            <a:endParaRPr b="1" sz="2400">
              <a:solidFill>
                <a:srgbClr val="C00000"/>
              </a:solidFill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/>
              <a:t>				</a:t>
            </a:r>
            <a:endParaRPr b="1" sz="2400">
              <a:solidFill>
                <a:srgbClr val="C00000"/>
              </a:solidFill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/>
              <a:t>						</a:t>
            </a:r>
            <a:endParaRPr b="1" sz="2400">
              <a:solidFill>
                <a:srgbClr val="0000CC"/>
              </a:solidFill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/>
              <a:t>						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/>
              <a:t>					      				</a:t>
            </a:r>
            <a:endParaRPr b="1" sz="2400">
              <a:solidFill>
                <a:srgbClr val="C00000"/>
              </a:solidFill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/>
              <a:t>				</a:t>
            </a:r>
            <a:endParaRPr b="1">
              <a:solidFill>
                <a:srgbClr val="7030A0"/>
              </a:solidFill>
            </a:endParaRPr>
          </a:p>
        </p:txBody>
      </p:sp>
      <p:grpSp>
        <p:nvGrpSpPr>
          <p:cNvPr id="271" name="Google Shape;271;p20"/>
          <p:cNvGrpSpPr/>
          <p:nvPr/>
        </p:nvGrpSpPr>
        <p:grpSpPr>
          <a:xfrm>
            <a:off x="355600" y="371475"/>
            <a:ext cx="8464550" cy="6378575"/>
            <a:chOff x="356347" y="371845"/>
            <a:chExt cx="8463285" cy="6378233"/>
          </a:xfrm>
        </p:grpSpPr>
        <p:sp>
          <p:nvSpPr>
            <p:cNvPr id="272" name="Google Shape;272;p20"/>
            <p:cNvSpPr/>
            <p:nvPr/>
          </p:nvSpPr>
          <p:spPr>
            <a:xfrm>
              <a:off x="3906512" y="371845"/>
              <a:ext cx="13131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? Cushing</a:t>
              </a:r>
              <a:endParaRPr/>
            </a:p>
          </p:txBody>
        </p:sp>
        <p:sp>
          <p:nvSpPr>
            <p:cNvPr id="273" name="Google Shape;273;p20"/>
            <p:cNvSpPr/>
            <p:nvPr/>
          </p:nvSpPr>
          <p:spPr>
            <a:xfrm>
              <a:off x="3733679" y="1052736"/>
              <a:ext cx="1710470" cy="3693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rgbClr val="0000CC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0000CC"/>
                  </a:solidFill>
                  <a:latin typeface="Arial"/>
                  <a:ea typeface="Arial"/>
                  <a:cs typeface="Arial"/>
                  <a:sym typeface="Arial"/>
                </a:rPr>
                <a:t>Low DST/UFC</a:t>
              </a:r>
              <a:endParaRPr/>
            </a:p>
          </p:txBody>
        </p:sp>
        <p:sp>
          <p:nvSpPr>
            <p:cNvPr id="274" name="Google Shape;274;p20"/>
            <p:cNvSpPr/>
            <p:nvPr/>
          </p:nvSpPr>
          <p:spPr>
            <a:xfrm>
              <a:off x="1545387" y="1763524"/>
              <a:ext cx="2018501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Pesudo-Cushing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20"/>
            <p:cNvSpPr/>
            <p:nvPr/>
          </p:nvSpPr>
          <p:spPr>
            <a:xfrm>
              <a:off x="6048404" y="1763524"/>
              <a:ext cx="1659493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True Cushing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20"/>
            <p:cNvSpPr/>
            <p:nvPr/>
          </p:nvSpPr>
          <p:spPr>
            <a:xfrm>
              <a:off x="3347864" y="2492896"/>
              <a:ext cx="2531462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Insulin hypoglycemia</a:t>
              </a:r>
              <a:endParaRPr/>
            </a:p>
          </p:txBody>
        </p:sp>
        <p:sp>
          <p:nvSpPr>
            <p:cNvPr id="277" name="Google Shape;277;p20"/>
            <p:cNvSpPr/>
            <p:nvPr/>
          </p:nvSpPr>
          <p:spPr>
            <a:xfrm>
              <a:off x="1566099" y="3244040"/>
              <a:ext cx="2069797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Normal response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20"/>
            <p:cNvSpPr/>
            <p:nvPr/>
          </p:nvSpPr>
          <p:spPr>
            <a:xfrm>
              <a:off x="6264428" y="3244040"/>
              <a:ext cx="158248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No response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20"/>
            <p:cNvSpPr/>
            <p:nvPr/>
          </p:nvSpPr>
          <p:spPr>
            <a:xfrm>
              <a:off x="6048404" y="3896468"/>
              <a:ext cx="1928445" cy="3693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7030A0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ACTH/High DST</a:t>
              </a:r>
              <a:endParaRPr/>
            </a:p>
          </p:txBody>
        </p:sp>
        <p:sp>
          <p:nvSpPr>
            <p:cNvPr id="280" name="Google Shape;280;p20"/>
            <p:cNvSpPr/>
            <p:nvPr/>
          </p:nvSpPr>
          <p:spPr>
            <a:xfrm>
              <a:off x="4769676" y="4571836"/>
              <a:ext cx="2069797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ACTH-dependent</a:t>
              </a:r>
              <a:endParaRPr/>
            </a:p>
          </p:txBody>
        </p:sp>
        <p:sp>
          <p:nvSpPr>
            <p:cNvPr id="281" name="Google Shape;281;p20"/>
            <p:cNvSpPr/>
            <p:nvPr/>
          </p:nvSpPr>
          <p:spPr>
            <a:xfrm>
              <a:off x="7740352" y="4569809"/>
              <a:ext cx="1043876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Adrenal</a:t>
              </a:r>
              <a:endParaRPr/>
            </a:p>
          </p:txBody>
        </p:sp>
        <p:sp>
          <p:nvSpPr>
            <p:cNvPr id="282" name="Google Shape;282;p20"/>
            <p:cNvSpPr/>
            <p:nvPr/>
          </p:nvSpPr>
          <p:spPr>
            <a:xfrm>
              <a:off x="7685760" y="6095037"/>
              <a:ext cx="1133872" cy="646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7030A0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ULS/CT adrenals</a:t>
              </a:r>
              <a:endParaRPr/>
            </a:p>
          </p:txBody>
        </p:sp>
        <p:sp>
          <p:nvSpPr>
            <p:cNvPr id="283" name="Google Shape;283;p20"/>
            <p:cNvSpPr/>
            <p:nvPr/>
          </p:nvSpPr>
          <p:spPr>
            <a:xfrm>
              <a:off x="5088140" y="5154012"/>
              <a:ext cx="1270412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7030A0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CRH Test </a:t>
              </a:r>
              <a:endParaRPr/>
            </a:p>
          </p:txBody>
        </p:sp>
        <p:sp>
          <p:nvSpPr>
            <p:cNvPr id="284" name="Google Shape;284;p20"/>
            <p:cNvSpPr/>
            <p:nvPr/>
          </p:nvSpPr>
          <p:spPr>
            <a:xfrm>
              <a:off x="4440342" y="5681008"/>
              <a:ext cx="1159679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Pituitary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20"/>
            <p:cNvSpPr/>
            <p:nvPr/>
          </p:nvSpPr>
          <p:spPr>
            <a:xfrm>
              <a:off x="6096526" y="5681008"/>
              <a:ext cx="101317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Ectopic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20"/>
            <p:cNvSpPr/>
            <p:nvPr/>
          </p:nvSpPr>
          <p:spPr>
            <a:xfrm>
              <a:off x="6077004" y="6380746"/>
              <a:ext cx="1159292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7030A0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CT chest</a:t>
              </a:r>
              <a:endParaRPr b="0" i="0" sz="1800" u="none" cap="none" strike="noStrik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20"/>
            <p:cNvSpPr/>
            <p:nvPr/>
          </p:nvSpPr>
          <p:spPr>
            <a:xfrm>
              <a:off x="4222212" y="6367098"/>
              <a:ext cx="1646605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7030A0"/>
                </a:buClr>
                <a:buSzPts val="1800"/>
                <a:buFont typeface="Arial"/>
                <a:buNone/>
              </a:pPr>
              <a:r>
                <a:rPr b="0" i="0" lang="en-US" sz="1800" u="none" cap="none" strike="noStrike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b="1" i="0" lang="en-US" sz="1800" u="none" cap="none" strike="noStrike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MRI pituitary</a:t>
              </a:r>
              <a:endParaRPr b="0" i="0" sz="1800" u="none" cap="none" strike="noStrik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88" name="Google Shape;288;p20"/>
            <p:cNvCxnSpPr/>
            <p:nvPr/>
          </p:nvCxnSpPr>
          <p:spPr>
            <a:xfrm rot="5400000">
              <a:off x="4393532" y="871087"/>
              <a:ext cx="358756" cy="1588"/>
            </a:xfrm>
            <a:prstGeom prst="straightConnector1">
              <a:avLst/>
            </a:prstGeom>
            <a:noFill/>
            <a:ln cap="flat" cmpd="sng" w="3175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289" name="Google Shape;289;p20"/>
            <p:cNvSpPr/>
            <p:nvPr/>
          </p:nvSpPr>
          <p:spPr>
            <a:xfrm>
              <a:off x="2600737" y="1413189"/>
              <a:ext cx="3960221" cy="360344"/>
            </a:xfrm>
            <a:prstGeom prst="leftRightUpArrow">
              <a:avLst>
                <a:gd fmla="val 25000" name="adj1"/>
                <a:gd fmla="val 25000" name="adj2"/>
                <a:gd fmla="val 25000" name="adj3"/>
              </a:avLst>
            </a:prstGeom>
            <a:solidFill>
              <a:schemeClr val="accent1"/>
            </a:solidFill>
            <a:ln cap="flat" cmpd="sng" w="25400">
              <a:solidFill>
                <a:srgbClr val="B8B78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20"/>
            <p:cNvSpPr/>
            <p:nvPr/>
          </p:nvSpPr>
          <p:spPr>
            <a:xfrm flipH="1" rot="10800000">
              <a:off x="2672164" y="2132289"/>
              <a:ext cx="3888794" cy="360343"/>
            </a:xfrm>
            <a:prstGeom prst="leftRightUpArrow">
              <a:avLst>
                <a:gd fmla="val 25000" name="adj1"/>
                <a:gd fmla="val 25000" name="adj2"/>
                <a:gd fmla="val 25000" name="adj3"/>
              </a:avLst>
            </a:prstGeom>
            <a:solidFill>
              <a:schemeClr val="accent1"/>
            </a:solidFill>
            <a:ln cap="flat" cmpd="sng" w="25400">
              <a:solidFill>
                <a:srgbClr val="B8B78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20"/>
            <p:cNvSpPr/>
            <p:nvPr/>
          </p:nvSpPr>
          <p:spPr>
            <a:xfrm>
              <a:off x="2600737" y="2906947"/>
              <a:ext cx="4031647" cy="360343"/>
            </a:xfrm>
            <a:prstGeom prst="leftRightUpArrow">
              <a:avLst>
                <a:gd fmla="val 25000" name="adj1"/>
                <a:gd fmla="val 25000" name="adj2"/>
                <a:gd fmla="val 25000" name="adj3"/>
              </a:avLst>
            </a:prstGeom>
            <a:solidFill>
              <a:schemeClr val="accent1"/>
            </a:solidFill>
            <a:ln cap="flat" cmpd="sng" w="25400">
              <a:solidFill>
                <a:srgbClr val="B8B78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92" name="Google Shape;292;p20"/>
            <p:cNvCxnSpPr/>
            <p:nvPr/>
          </p:nvCxnSpPr>
          <p:spPr>
            <a:xfrm rot="5400000">
              <a:off x="6840299" y="3768913"/>
              <a:ext cx="357169" cy="1587"/>
            </a:xfrm>
            <a:prstGeom prst="straightConnector1">
              <a:avLst/>
            </a:prstGeom>
            <a:noFill/>
            <a:ln cap="flat" cmpd="sng" w="3175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293" name="Google Shape;293;p20"/>
            <p:cNvSpPr/>
            <p:nvPr/>
          </p:nvSpPr>
          <p:spPr>
            <a:xfrm>
              <a:off x="5724470" y="4245137"/>
              <a:ext cx="2592001" cy="358756"/>
            </a:xfrm>
            <a:prstGeom prst="leftRightUpArrow">
              <a:avLst>
                <a:gd fmla="val 25000" name="adj1"/>
                <a:gd fmla="val 25000" name="adj2"/>
                <a:gd fmla="val 25000" name="adj3"/>
              </a:avLst>
            </a:prstGeom>
            <a:solidFill>
              <a:schemeClr val="accent1"/>
            </a:solidFill>
            <a:ln cap="flat" cmpd="sng" w="25400">
              <a:solidFill>
                <a:srgbClr val="B8B78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94" name="Google Shape;294;p20"/>
            <p:cNvCxnSpPr/>
            <p:nvPr/>
          </p:nvCxnSpPr>
          <p:spPr>
            <a:xfrm rot="5400000">
              <a:off x="5545885" y="5047576"/>
              <a:ext cx="358756" cy="1588"/>
            </a:xfrm>
            <a:prstGeom prst="straightConnector1">
              <a:avLst/>
            </a:prstGeom>
            <a:noFill/>
            <a:ln cap="flat" cmpd="sng" w="3175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295" name="Google Shape;295;p20"/>
            <p:cNvSpPr/>
            <p:nvPr/>
          </p:nvSpPr>
          <p:spPr>
            <a:xfrm>
              <a:off x="4873697" y="5386489"/>
              <a:ext cx="1728530" cy="360343"/>
            </a:xfrm>
            <a:prstGeom prst="leftRightUpArrow">
              <a:avLst>
                <a:gd fmla="val 25000" name="adj1"/>
                <a:gd fmla="val 25000" name="adj2"/>
                <a:gd fmla="val 25000" name="adj3"/>
              </a:avLst>
            </a:prstGeom>
            <a:solidFill>
              <a:schemeClr val="accent1"/>
            </a:solidFill>
            <a:ln cap="flat" cmpd="sng" w="25400">
              <a:solidFill>
                <a:srgbClr val="B8B78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96" name="Google Shape;296;p20"/>
            <p:cNvCxnSpPr/>
            <p:nvPr/>
          </p:nvCxnSpPr>
          <p:spPr>
            <a:xfrm rot="5400000">
              <a:off x="6409356" y="6201626"/>
              <a:ext cx="358756" cy="1588"/>
            </a:xfrm>
            <a:prstGeom prst="straightConnector1">
              <a:avLst/>
            </a:prstGeom>
            <a:noFill/>
            <a:ln cap="flat" cmpd="sng" w="3175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97" name="Google Shape;297;p20"/>
            <p:cNvCxnSpPr/>
            <p:nvPr/>
          </p:nvCxnSpPr>
          <p:spPr>
            <a:xfrm rot="5400000">
              <a:off x="4825268" y="6201626"/>
              <a:ext cx="358756" cy="1588"/>
            </a:xfrm>
            <a:prstGeom prst="straightConnector1">
              <a:avLst/>
            </a:prstGeom>
            <a:noFill/>
            <a:ln cap="flat" cmpd="sng" w="3175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98" name="Google Shape;298;p20"/>
            <p:cNvCxnSpPr/>
            <p:nvPr/>
          </p:nvCxnSpPr>
          <p:spPr>
            <a:xfrm rot="5400000">
              <a:off x="7706116" y="5553961"/>
              <a:ext cx="1079442" cy="1588"/>
            </a:xfrm>
            <a:prstGeom prst="straightConnector1">
              <a:avLst/>
            </a:prstGeom>
            <a:noFill/>
            <a:ln cap="flat" cmpd="sng" w="3175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299" name="Google Shape;299;p20"/>
            <p:cNvSpPr txBox="1"/>
            <p:nvPr/>
          </p:nvSpPr>
          <p:spPr>
            <a:xfrm>
              <a:off x="356347" y="1038559"/>
              <a:ext cx="1299969" cy="369868"/>
            </a:xfrm>
            <a:prstGeom prst="rect">
              <a:avLst/>
            </a:prstGeom>
            <a:solidFill>
              <a:srgbClr val="F9F45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0000CC"/>
                  </a:solidFill>
                  <a:latin typeface="Arial"/>
                  <a:ea typeface="Arial"/>
                  <a:cs typeface="Arial"/>
                  <a:sym typeface="Arial"/>
                </a:rPr>
                <a:t>Screening</a:t>
              </a:r>
              <a:endParaRPr/>
            </a:p>
          </p:txBody>
        </p:sp>
        <p:sp>
          <p:nvSpPr>
            <p:cNvPr id="300" name="Google Shape;300;p20"/>
            <p:cNvSpPr txBox="1"/>
            <p:nvPr/>
          </p:nvSpPr>
          <p:spPr>
            <a:xfrm>
              <a:off x="373807" y="2483107"/>
              <a:ext cx="1633293" cy="369868"/>
            </a:xfrm>
            <a:prstGeom prst="rect">
              <a:avLst/>
            </a:prstGeom>
            <a:solidFill>
              <a:srgbClr val="F9F45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Confirmatory</a:t>
              </a:r>
              <a:endParaRPr/>
            </a:p>
          </p:txBody>
        </p:sp>
        <p:sp>
          <p:nvSpPr>
            <p:cNvPr id="301" name="Google Shape;301;p20"/>
            <p:cNvSpPr txBox="1"/>
            <p:nvPr/>
          </p:nvSpPr>
          <p:spPr>
            <a:xfrm>
              <a:off x="389680" y="3981626"/>
              <a:ext cx="877756" cy="369868"/>
            </a:xfrm>
            <a:prstGeom prst="rect">
              <a:avLst/>
            </a:prstGeom>
            <a:solidFill>
              <a:srgbClr val="F9F45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Cause</a:t>
              </a:r>
              <a:endParaRPr/>
            </a:p>
          </p:txBody>
        </p:sp>
        <p:sp>
          <p:nvSpPr>
            <p:cNvPr id="302" name="Google Shape;302;p20"/>
            <p:cNvSpPr txBox="1"/>
            <p:nvPr/>
          </p:nvSpPr>
          <p:spPr>
            <a:xfrm>
              <a:off x="1066975" y="4599132"/>
              <a:ext cx="14285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Alcoholism</a:t>
              </a:r>
              <a:endParaRPr/>
            </a:p>
          </p:txBody>
        </p:sp>
        <p:sp>
          <p:nvSpPr>
            <p:cNvPr id="303" name="Google Shape;303;p20"/>
            <p:cNvSpPr txBox="1"/>
            <p:nvPr/>
          </p:nvSpPr>
          <p:spPr>
            <a:xfrm>
              <a:off x="2927619" y="4581128"/>
              <a:ext cx="14414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Depression</a:t>
              </a:r>
              <a:endParaRPr/>
            </a:p>
          </p:txBody>
        </p:sp>
        <p:sp>
          <p:nvSpPr>
            <p:cNvPr id="304" name="Google Shape;304;p20"/>
            <p:cNvSpPr txBox="1"/>
            <p:nvPr/>
          </p:nvSpPr>
          <p:spPr>
            <a:xfrm>
              <a:off x="1775491" y="5003884"/>
              <a:ext cx="1723549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Severe illness</a:t>
              </a:r>
              <a:endParaRPr/>
            </a:p>
          </p:txBody>
        </p:sp>
        <p:cxnSp>
          <p:nvCxnSpPr>
            <p:cNvPr id="305" name="Google Shape;305;p20"/>
            <p:cNvCxnSpPr>
              <a:endCxn id="304" idx="0"/>
            </p:cNvCxnSpPr>
            <p:nvPr/>
          </p:nvCxnSpPr>
          <p:spPr>
            <a:xfrm flipH="1">
              <a:off x="2637266" y="3713284"/>
              <a:ext cx="7800" cy="1290600"/>
            </a:xfrm>
            <a:prstGeom prst="straightConnector1">
              <a:avLst/>
            </a:prstGeom>
            <a:noFill/>
            <a:ln cap="flat" cmpd="sng" w="3175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306" name="Google Shape;306;p20"/>
            <p:cNvCxnSpPr/>
            <p:nvPr/>
          </p:nvCxnSpPr>
          <p:spPr>
            <a:xfrm rot="5400000">
              <a:off x="1777699" y="3742762"/>
              <a:ext cx="868316" cy="844424"/>
            </a:xfrm>
            <a:prstGeom prst="straightConnector1">
              <a:avLst/>
            </a:prstGeom>
            <a:noFill/>
            <a:ln cap="flat" cmpd="sng" w="3175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307" name="Google Shape;307;p20"/>
            <p:cNvCxnSpPr/>
            <p:nvPr/>
          </p:nvCxnSpPr>
          <p:spPr>
            <a:xfrm flipH="1" rot="-5400000">
              <a:off x="2607838" y="3761807"/>
              <a:ext cx="860379" cy="779347"/>
            </a:xfrm>
            <a:prstGeom prst="straightConnector1">
              <a:avLst/>
            </a:prstGeom>
            <a:noFill/>
            <a:ln cap="flat" cmpd="sng" w="3175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1"/>
          <p:cNvSpPr txBox="1"/>
          <p:nvPr>
            <p:ph type="title"/>
          </p:nvPr>
        </p:nvSpPr>
        <p:spPr>
          <a:xfrm>
            <a:off x="685800" y="404813"/>
            <a:ext cx="7772400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FF0000"/>
                </a:solidFill>
              </a:rPr>
              <a:t>A. Screening tests:</a:t>
            </a:r>
            <a:endParaRPr sz="6000">
              <a:solidFill>
                <a:srgbClr val="FF0000"/>
              </a:solidFill>
            </a:endParaRPr>
          </a:p>
        </p:txBody>
      </p:sp>
      <p:sp>
        <p:nvSpPr>
          <p:cNvPr id="313" name="Google Shape;313;p21"/>
          <p:cNvSpPr txBox="1"/>
          <p:nvPr>
            <p:ph idx="1" type="body"/>
          </p:nvPr>
        </p:nvSpPr>
        <p:spPr>
          <a:xfrm>
            <a:off x="323850" y="1341438"/>
            <a:ext cx="8388350" cy="4824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Effective screening tests need to be </a:t>
            </a:r>
            <a:r>
              <a:rPr b="1" lang="en-US" sz="2800" u="sng">
                <a:solidFill>
                  <a:srgbClr val="FF0000"/>
                </a:solidFill>
              </a:rPr>
              <a:t>sensitive</a:t>
            </a:r>
            <a:r>
              <a:rPr b="1" lang="en-US" sz="2800"/>
              <a:t> but </a:t>
            </a:r>
            <a:r>
              <a:rPr b="1" lang="en-US" sz="2800" u="sng">
                <a:solidFill>
                  <a:srgbClr val="FF0000"/>
                </a:solidFill>
              </a:rPr>
              <a:t>do not have to be highly specific</a:t>
            </a:r>
            <a:r>
              <a:rPr b="1" lang="en-US" sz="2800"/>
              <a:t>.</a:t>
            </a:r>
            <a:endParaRPr/>
          </a:p>
          <a:p>
            <a:pPr indent="-609600" lvl="0" marL="6096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sz="2800"/>
          </a:p>
          <a:p>
            <a:pPr indent="-609600" lvl="0" marL="6096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It includes:</a:t>
            </a:r>
            <a:endParaRPr b="1" sz="2800" u="sng"/>
          </a:p>
          <a:p>
            <a:pPr indent="-609600" lvl="0" marL="6096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AutoNum type="arabicPeriod"/>
            </a:pPr>
            <a:r>
              <a:rPr b="1" lang="en-US" sz="2800">
                <a:solidFill>
                  <a:srgbClr val="0000CC"/>
                </a:solidFill>
              </a:rPr>
              <a:t>Low-dose dexamethasone (DXM) suppression test (DST):</a:t>
            </a:r>
            <a:r>
              <a:rPr b="1" lang="en-US" sz="2800"/>
              <a:t> </a:t>
            </a:r>
            <a:endParaRPr/>
          </a:p>
          <a:p>
            <a:pPr indent="-609600" lvl="0" marL="6096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lang="en-US" sz="2800">
                <a:solidFill>
                  <a:srgbClr val="FF0000"/>
                </a:solidFill>
              </a:rPr>
              <a:t>	(Overnight suppression test)</a:t>
            </a:r>
            <a:endParaRPr b="1" sz="2800"/>
          </a:p>
          <a:p>
            <a:pPr indent="-609600" lvl="0" marL="6096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lang="en-US" sz="2800"/>
              <a:t>	</a:t>
            </a:r>
            <a:endParaRPr/>
          </a:p>
          <a:p>
            <a:pPr indent="-609600" lvl="0" marL="6096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lang="en-US" sz="2800"/>
              <a:t>	DXM → </a:t>
            </a:r>
            <a:r>
              <a:rPr b="1" lang="en-US" sz="2800">
                <a:solidFill>
                  <a:srgbClr val="FF0000"/>
                </a:solidFill>
              </a:rPr>
              <a:t>↓</a:t>
            </a:r>
            <a:r>
              <a:rPr b="1" lang="en-US" sz="2800"/>
              <a:t> CRH → </a:t>
            </a:r>
            <a:r>
              <a:rPr b="1" lang="en-US" sz="2800">
                <a:solidFill>
                  <a:srgbClr val="FF0000"/>
                </a:solidFill>
              </a:rPr>
              <a:t>↓</a:t>
            </a:r>
            <a:r>
              <a:rPr b="1" lang="en-US" sz="2800"/>
              <a:t> ACTH → </a:t>
            </a:r>
            <a:r>
              <a:rPr b="1" lang="en-US" sz="2800">
                <a:solidFill>
                  <a:srgbClr val="FF0000"/>
                </a:solidFill>
              </a:rPr>
              <a:t>↓</a:t>
            </a:r>
            <a:r>
              <a:rPr b="1" lang="en-US" sz="2800"/>
              <a:t> cortisol</a:t>
            </a:r>
            <a:endParaRPr b="1" sz="2800">
              <a:solidFill>
                <a:srgbClr val="FF0000"/>
              </a:solidFill>
            </a:endParaRPr>
          </a:p>
          <a:p>
            <a:pPr indent="-609600" lvl="0" marL="6096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t/>
            </a:r>
            <a:endParaRPr b="1" sz="2800"/>
          </a:p>
          <a:p>
            <a:pPr indent="-609600" lvl="0" marL="6096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AutoNum type="arabicPeriod" startAt="2"/>
            </a:pPr>
            <a:r>
              <a:rPr b="1" lang="en-US" sz="2800">
                <a:solidFill>
                  <a:srgbClr val="0000CC"/>
                </a:solidFill>
              </a:rPr>
              <a:t>24-hour urinary free cortisol</a:t>
            </a:r>
            <a:endParaRPr b="1" sz="2800">
              <a:solidFill>
                <a:srgbClr val="0000CC"/>
              </a:solidFill>
            </a:endParaRPr>
          </a:p>
          <a:p>
            <a:pPr indent="-609600" lvl="0" marL="6096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t/>
            </a:r>
            <a:endParaRPr b="1" sz="280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2"/>
          <p:cNvSpPr txBox="1"/>
          <p:nvPr>
            <p:ph type="title"/>
          </p:nvPr>
        </p:nvSpPr>
        <p:spPr>
          <a:xfrm>
            <a:off x="685800" y="331788"/>
            <a:ext cx="7772400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FF0000"/>
                </a:solidFill>
              </a:rPr>
              <a:t>A. Screening tests:</a:t>
            </a:r>
            <a:endParaRPr sz="6000">
              <a:solidFill>
                <a:srgbClr val="FF0000"/>
              </a:solidFill>
            </a:endParaRPr>
          </a:p>
        </p:txBody>
      </p:sp>
      <p:sp>
        <p:nvSpPr>
          <p:cNvPr id="319" name="Google Shape;319;p22"/>
          <p:cNvSpPr txBox="1"/>
          <p:nvPr>
            <p:ph idx="1" type="body"/>
          </p:nvPr>
        </p:nvSpPr>
        <p:spPr>
          <a:xfrm>
            <a:off x="350838" y="765175"/>
            <a:ext cx="8459787" cy="5661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1" sz="500" u="sng"/>
          </a:p>
          <a:p>
            <a:pPr indent="-457200" lvl="0" marL="4572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AutoNum type="arabicPeriod"/>
            </a:pPr>
            <a:r>
              <a:rPr b="1" lang="en-US" u="sng">
                <a:solidFill>
                  <a:srgbClr val="0000CC"/>
                </a:solidFill>
              </a:rPr>
              <a:t>Low-dose DST</a:t>
            </a:r>
            <a:r>
              <a:rPr b="1" lang="en-US" sz="2800">
                <a:solidFill>
                  <a:srgbClr val="0000CC"/>
                </a:solidFill>
              </a:rPr>
              <a:t>:</a:t>
            </a:r>
            <a:r>
              <a:rPr b="1" lang="en-US" sz="2800"/>
              <a:t> (outpatient procedure)</a:t>
            </a:r>
            <a:endParaRPr/>
          </a:p>
          <a:p>
            <a:pPr indent="-381000" lvl="1" marL="1017588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Arial"/>
              <a:buNone/>
            </a:pPr>
            <a:r>
              <a:rPr b="1" lang="en-US" sz="2600" u="sng">
                <a:solidFill>
                  <a:srgbClr val="FF0000"/>
                </a:solidFill>
              </a:rPr>
              <a:t>Procedure:</a:t>
            </a:r>
            <a:endParaRPr/>
          </a:p>
          <a:p>
            <a:pPr indent="1587" lvl="2" marL="1090613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b="1" lang="en-US"/>
              <a:t>1 mg DXM administered at  11-12 PM the night before attending the clinic.</a:t>
            </a:r>
            <a:endParaRPr/>
          </a:p>
          <a:p>
            <a:pPr indent="1587" lvl="2" marL="1090613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b="1" lang="en-US"/>
              <a:t>serum cortisol is measured at 8-9 AM.</a:t>
            </a:r>
            <a:endParaRPr/>
          </a:p>
          <a:p>
            <a:pPr indent="-381000" lvl="1" marL="1017588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Arial"/>
              <a:buNone/>
            </a:pPr>
            <a:r>
              <a:rPr b="1" lang="en-US" sz="2600" u="sng">
                <a:solidFill>
                  <a:srgbClr val="FF0000"/>
                </a:solidFill>
              </a:rPr>
              <a:t>Result</a:t>
            </a:r>
            <a:r>
              <a:rPr b="1" lang="en-US" sz="2600">
                <a:solidFill>
                  <a:srgbClr val="FF0000"/>
                </a:solidFill>
              </a:rPr>
              <a:t>: </a:t>
            </a:r>
            <a:endParaRPr/>
          </a:p>
          <a:p>
            <a:pPr indent="-381000" lvl="1" marL="1017588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Arial"/>
              <a:buNone/>
            </a:pPr>
            <a:r>
              <a:rPr b="1" lang="en-US" sz="2600">
                <a:solidFill>
                  <a:srgbClr val="FF0000"/>
                </a:solidFill>
              </a:rPr>
              <a:t>	</a:t>
            </a:r>
            <a:r>
              <a:rPr b="1" lang="en-US" sz="2600"/>
              <a:t>Cortisol &lt; 50 nmol/L (suppression)→ exclude hypercortisolnemia (Cushing Syndrome)</a:t>
            </a:r>
            <a:endParaRPr/>
          </a:p>
          <a:p>
            <a:pPr indent="-381000" lvl="1" marL="1017588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b="1" lang="en-US" sz="2400" u="sng">
                <a:solidFill>
                  <a:srgbClr val="FF0000"/>
                </a:solidFill>
              </a:rPr>
              <a:t>Precautions</a:t>
            </a:r>
            <a:r>
              <a:rPr b="1" lang="en-US" sz="2400">
                <a:solidFill>
                  <a:srgbClr val="FF0000"/>
                </a:solidFill>
              </a:rPr>
              <a:t>: </a:t>
            </a:r>
            <a:r>
              <a:rPr b="1" lang="en-US" sz="2400"/>
              <a:t>Drugs that induce hepatic microsomal enzymes</a:t>
            </a:r>
            <a:r>
              <a:rPr lang="en-US" sz="2400"/>
              <a:t> (</a:t>
            </a:r>
            <a:r>
              <a:rPr b="1" lang="en-US" sz="2400">
                <a:solidFill>
                  <a:srgbClr val="0000CC"/>
                </a:solidFill>
              </a:rPr>
              <a:t>Phenobarbitone</a:t>
            </a:r>
            <a:r>
              <a:rPr b="1" lang="en-US" sz="2400">
                <a:solidFill>
                  <a:srgbClr val="FF0000"/>
                </a:solidFill>
              </a:rPr>
              <a:t> </a:t>
            </a:r>
            <a:r>
              <a:rPr b="1" lang="en-US" sz="2400">
                <a:solidFill>
                  <a:srgbClr val="336600"/>
                </a:solidFill>
              </a:rPr>
              <a:t>&amp; </a:t>
            </a:r>
            <a:r>
              <a:rPr b="1" lang="en-US" sz="2400">
                <a:solidFill>
                  <a:srgbClr val="0000CC"/>
                </a:solidFill>
              </a:rPr>
              <a:t>phenytoin) </a:t>
            </a:r>
            <a:r>
              <a:rPr b="1" lang="en-US" sz="2400"/>
              <a:t>→                   </a:t>
            </a:r>
            <a:r>
              <a:rPr b="1" lang="en-US" sz="2400">
                <a:solidFill>
                  <a:srgbClr val="FF0000"/>
                </a:solidFill>
              </a:rPr>
              <a:t>↑</a:t>
            </a:r>
            <a:r>
              <a:rPr b="1" lang="en-US" sz="2400"/>
              <a:t> DXM metabolism and </a:t>
            </a:r>
            <a:r>
              <a:rPr b="1" lang="en-US" sz="2400">
                <a:solidFill>
                  <a:srgbClr val="FF0000"/>
                </a:solidFill>
              </a:rPr>
              <a:t>↓</a:t>
            </a:r>
            <a:r>
              <a:rPr b="1" lang="en-US" sz="2400"/>
              <a:t> DXM blood level to achieve CRH   suppression</a:t>
            </a:r>
            <a:r>
              <a:rPr b="1" lang="en-US" sz="2400">
                <a:solidFill>
                  <a:srgbClr val="FF0000"/>
                </a:solidFill>
              </a:rPr>
              <a:t> (false diagnosis of Cushing)</a:t>
            </a:r>
            <a:endParaRPr/>
          </a:p>
          <a:p>
            <a:pPr indent="-381000" lvl="1" marL="1017588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t/>
            </a:r>
            <a:endParaRPr b="1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3"/>
          <p:cNvSpPr txBox="1"/>
          <p:nvPr>
            <p:ph idx="1" type="body"/>
          </p:nvPr>
        </p:nvSpPr>
        <p:spPr>
          <a:xfrm>
            <a:off x="611188" y="1844675"/>
            <a:ext cx="8097837" cy="4392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520"/>
              <a:buFont typeface="Arial"/>
              <a:buAutoNum type="arabicPeriod" startAt="2"/>
            </a:pPr>
            <a:r>
              <a:rPr b="1" lang="en-US">
                <a:solidFill>
                  <a:srgbClr val="0000CC"/>
                </a:solidFill>
              </a:rPr>
              <a:t> 24- hour urinary free cortisol: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rgbClr val="FF0000"/>
              </a:buClr>
              <a:buSzPts val="1760"/>
              <a:buFont typeface="Arial"/>
              <a:buNone/>
            </a:pPr>
            <a:r>
              <a:t/>
            </a:r>
            <a:endParaRPr b="1" sz="1600">
              <a:solidFill>
                <a:srgbClr val="0000CC"/>
              </a:solidFill>
            </a:endParaRPr>
          </a:p>
          <a:p>
            <a:pPr indent="-609600" lvl="0" marL="6096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3080"/>
              <a:buFont typeface="Arial"/>
              <a:buNone/>
            </a:pPr>
            <a:r>
              <a:rPr b="1" lang="en-US" sz="2800">
                <a:solidFill>
                  <a:srgbClr val="FF0000"/>
                </a:solidFill>
              </a:rPr>
              <a:t>      </a:t>
            </a:r>
            <a:r>
              <a:rPr b="1" lang="en-US" sz="2800" u="sng">
                <a:solidFill>
                  <a:srgbClr val="FF0000"/>
                </a:solidFill>
              </a:rPr>
              <a:t>Result:</a:t>
            </a:r>
            <a:r>
              <a:rPr b="1" lang="en-US" sz="2800"/>
              <a:t> Cortisol &lt; 250 nmol/day → exclude Cushing Syndrome.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080"/>
              <a:buFont typeface="Arial"/>
              <a:buNone/>
            </a:pPr>
            <a:r>
              <a:rPr b="1" lang="en-US" sz="2800"/>
              <a:t>       </a:t>
            </a:r>
            <a:r>
              <a:rPr b="1" lang="en-US" sz="2800" u="sng">
                <a:solidFill>
                  <a:srgbClr val="FF0000"/>
                </a:solidFill>
              </a:rPr>
              <a:t>Disadvantage</a:t>
            </a:r>
            <a:r>
              <a:rPr b="1" lang="en-US" sz="2800"/>
              <a:t>: incomplete collection of urine → </a:t>
            </a:r>
            <a:r>
              <a:rPr b="1" lang="en-US" sz="2400"/>
              <a:t>a false-negative result</a:t>
            </a:r>
            <a:r>
              <a:rPr lang="en-US"/>
              <a:t> </a:t>
            </a:r>
            <a:endParaRPr b="1" sz="2800"/>
          </a:p>
          <a:p>
            <a:pPr indent="-609600" lvl="0" marL="609600" rtl="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rgbClr val="FF0000"/>
              </a:buClr>
              <a:buSzPts val="990"/>
              <a:buFont typeface="Arial"/>
              <a:buNone/>
            </a:pPr>
            <a:r>
              <a:rPr b="1" lang="en-US" sz="900"/>
              <a:t>       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080"/>
              <a:buFont typeface="Arial"/>
              <a:buNone/>
            </a:pPr>
            <a:r>
              <a:rPr b="1" lang="en-US" sz="2800"/>
              <a:t>     - </a:t>
            </a:r>
            <a:r>
              <a:rPr b="1" lang="en-US" sz="2800" u="sng"/>
              <a:t>An alternative is to determine</a:t>
            </a:r>
            <a:r>
              <a:rPr b="1" lang="en-US" sz="2800"/>
              <a:t> </a:t>
            </a:r>
            <a:r>
              <a:rPr b="1" lang="en-US" sz="2800">
                <a:solidFill>
                  <a:srgbClr val="FF0000"/>
                </a:solidFill>
              </a:rPr>
              <a:t>the urinary cortisol : creatinine ratio</a:t>
            </a:r>
            <a:r>
              <a:rPr b="1" lang="en-US" sz="2800"/>
              <a:t> on an early morning specimen</a:t>
            </a:r>
            <a:r>
              <a:rPr lang="en-US"/>
              <a:t> </a:t>
            </a:r>
            <a:endParaRPr b="1" sz="2800"/>
          </a:p>
          <a:p>
            <a:pPr indent="-609600" lvl="0" marL="60960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rgbClr val="FF0000"/>
              </a:buClr>
              <a:buSzPts val="1540"/>
              <a:buFont typeface="Arial"/>
              <a:buNone/>
            </a:pPr>
            <a:r>
              <a:t/>
            </a:r>
            <a:endParaRPr b="1" sz="1400"/>
          </a:p>
        </p:txBody>
      </p:sp>
      <p:sp>
        <p:nvSpPr>
          <p:cNvPr id="325" name="Google Shape;325;p23"/>
          <p:cNvSpPr txBox="1"/>
          <p:nvPr>
            <p:ph type="title"/>
          </p:nvPr>
        </p:nvSpPr>
        <p:spPr>
          <a:xfrm>
            <a:off x="468313" y="547688"/>
            <a:ext cx="7772400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FF0000"/>
                </a:solidFill>
              </a:rPr>
              <a:t>A. Screening tests: …. Cont’D</a:t>
            </a:r>
            <a:endParaRPr sz="6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4"/>
          <p:cNvSpPr txBox="1"/>
          <p:nvPr>
            <p:ph type="title"/>
          </p:nvPr>
        </p:nvSpPr>
        <p:spPr>
          <a:xfrm>
            <a:off x="466725" y="404813"/>
            <a:ext cx="7993063" cy="587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Interpretation of screening tests:</a:t>
            </a:r>
            <a:endParaRPr/>
          </a:p>
        </p:txBody>
      </p:sp>
      <p:sp>
        <p:nvSpPr>
          <p:cNvPr id="331" name="Google Shape;331;p24"/>
          <p:cNvSpPr txBox="1"/>
          <p:nvPr>
            <p:ph idx="1" type="body"/>
          </p:nvPr>
        </p:nvSpPr>
        <p:spPr>
          <a:xfrm>
            <a:off x="468313" y="1268413"/>
            <a:ext cx="8062912" cy="51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b="1" lang="en-US">
                <a:solidFill>
                  <a:srgbClr val="FF0000"/>
                </a:solidFill>
              </a:rPr>
              <a:t>The screening tests serve to</a:t>
            </a:r>
            <a:r>
              <a:rPr b="1" lang="en-US"/>
              <a:t>: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1" lang="en-US"/>
              <a:t>distinguish simple non-endocrine obesity from obesity due to Cushing's syndrome.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/>
          </a:p>
          <a:p>
            <a:pPr indent="-285750" lvl="1" marL="74295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–"/>
            </a:pPr>
            <a:r>
              <a:rPr b="1" lang="en-US">
                <a:solidFill>
                  <a:srgbClr val="FF0000"/>
                </a:solidFill>
              </a:rPr>
              <a:t>Confirmatory tests (in-patient basis)</a:t>
            </a:r>
            <a:r>
              <a:rPr b="1" lang="en-US"/>
              <a:t> are required to rule out pseudo-Cushing's syndrome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–"/>
            </a:pPr>
            <a:r>
              <a:rPr b="1" lang="en-US">
                <a:solidFill>
                  <a:srgbClr val="FF0000"/>
                </a:solidFill>
              </a:rPr>
              <a:t>Pseudo-Cushing's syndrome:</a:t>
            </a:r>
            <a:r>
              <a:rPr b="1" lang="en-US"/>
              <a:t>  </a:t>
            </a:r>
            <a:endParaRPr/>
          </a:p>
          <a:p>
            <a:pPr indent="-228600" lvl="2" marL="11430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/>
              <a:t>Depressed or extremely anxious patients</a:t>
            </a:r>
            <a:endParaRPr/>
          </a:p>
          <a:p>
            <a:pPr indent="-228600" lvl="2" marL="11430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/>
              <a:t>Severe intercurrent illness</a:t>
            </a:r>
            <a:endParaRPr/>
          </a:p>
          <a:p>
            <a:pPr indent="-228600" lvl="2" marL="11430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/>
              <a:t>Alcoholism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sz="2400"/>
          </a:p>
        </p:txBody>
      </p:sp>
    </p:spTree>
  </p:cSld>
  <p:clrMapOvr>
    <a:masterClrMapping/>
  </p:clrMapOvr>
  <p:transition>
    <p:wipe dir="d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5"/>
          <p:cNvSpPr txBox="1"/>
          <p:nvPr>
            <p:ph type="title"/>
          </p:nvPr>
        </p:nvSpPr>
        <p:spPr>
          <a:xfrm>
            <a:off x="395288" y="692150"/>
            <a:ext cx="7772400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FF0000"/>
                </a:solidFill>
              </a:rPr>
              <a:t>B. Confirmatory tests: </a:t>
            </a:r>
            <a:r>
              <a:rPr lang="en-US" sz="2800">
                <a:solidFill>
                  <a:srgbClr val="336600"/>
                </a:solidFill>
              </a:rPr>
              <a:t>(Inpatient)</a:t>
            </a:r>
            <a:endParaRPr/>
          </a:p>
        </p:txBody>
      </p:sp>
      <p:sp>
        <p:nvSpPr>
          <p:cNvPr id="337" name="Google Shape;337;p25"/>
          <p:cNvSpPr txBox="1"/>
          <p:nvPr>
            <p:ph idx="1" type="body"/>
          </p:nvPr>
        </p:nvSpPr>
        <p:spPr>
          <a:xfrm>
            <a:off x="468313" y="1700213"/>
            <a:ext cx="8134350" cy="4465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77152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sz="2800">
              <a:solidFill>
                <a:srgbClr val="0000CC"/>
              </a:solidFill>
            </a:endParaRPr>
          </a:p>
          <a:p>
            <a:pPr indent="-609600" lvl="0" marL="771525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b="1" lang="en-US" sz="2800">
                <a:solidFill>
                  <a:srgbClr val="0000CC"/>
                </a:solidFill>
              </a:rPr>
              <a:t>Insulin-induced hypoglycemia</a:t>
            </a:r>
            <a:endParaRPr/>
          </a:p>
          <a:p>
            <a:pPr indent="-609600" lvl="0" marL="771525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sz="2800">
              <a:solidFill>
                <a:srgbClr val="0000CC"/>
              </a:solidFill>
            </a:endParaRPr>
          </a:p>
          <a:p>
            <a:pPr indent="-609600" lvl="0" marL="771525" rtl="0" algn="l">
              <a:lnSpc>
                <a:spcPct val="90000"/>
              </a:lnSpc>
              <a:spcBef>
                <a:spcPts val="68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lang="en-US" sz="2800">
                <a:solidFill>
                  <a:schemeClr val="dk2"/>
                </a:solidFill>
              </a:rPr>
              <a:t>Pseudo-Cushing patients show </a:t>
            </a:r>
            <a:r>
              <a:rPr b="1" lang="en-US" sz="2800">
                <a:solidFill>
                  <a:srgbClr val="0000CC"/>
                </a:solidFill>
              </a:rPr>
              <a:t>abnormal diurnal rhythm of S. cortisol</a:t>
            </a:r>
            <a:r>
              <a:rPr b="1" lang="en-US" sz="2800">
                <a:solidFill>
                  <a:schemeClr val="dk2"/>
                </a:solidFill>
              </a:rPr>
              <a:t>, </a:t>
            </a:r>
            <a:r>
              <a:rPr b="1" lang="en-US" sz="2800">
                <a:solidFill>
                  <a:srgbClr val="FF0000"/>
                </a:solidFill>
              </a:rPr>
              <a:t>but,</a:t>
            </a:r>
            <a:r>
              <a:rPr b="1" lang="en-US" sz="2800">
                <a:solidFill>
                  <a:schemeClr val="dk2"/>
                </a:solidFill>
              </a:rPr>
              <a:t> </a:t>
            </a:r>
            <a:r>
              <a:rPr b="1" lang="en-US" sz="2800">
                <a:solidFill>
                  <a:srgbClr val="0000CC"/>
                </a:solidFill>
              </a:rPr>
              <a:t>with Insulin-induced hypoglycemia </a:t>
            </a:r>
            <a:r>
              <a:rPr b="1" lang="en-US" sz="3400">
                <a:solidFill>
                  <a:srgbClr val="FF0000"/>
                </a:solidFill>
              </a:rPr>
              <a:t>→</a:t>
            </a:r>
            <a:r>
              <a:rPr b="1" lang="en-US" sz="3000">
                <a:solidFill>
                  <a:srgbClr val="FF0000"/>
                </a:solidFill>
              </a:rPr>
              <a:t> ↑ </a:t>
            </a:r>
            <a:r>
              <a:rPr b="1" lang="en-US" sz="2800">
                <a:solidFill>
                  <a:srgbClr val="0000CC"/>
                </a:solidFill>
              </a:rPr>
              <a:t>CRH, ACTH and cortisol blood levels</a:t>
            </a:r>
            <a:endParaRPr/>
          </a:p>
          <a:p>
            <a:pPr indent="-609600" lvl="0" marL="771525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lang="en-US" sz="2800">
                <a:solidFill>
                  <a:schemeClr val="dk2"/>
                </a:solidFill>
              </a:rPr>
              <a:t>True Cushing patients: </a:t>
            </a:r>
            <a:endParaRPr/>
          </a:p>
          <a:p>
            <a:pPr indent="-609600" lvl="0" marL="771525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lang="en-US" sz="2800">
                <a:solidFill>
                  <a:schemeClr val="dk2"/>
                </a:solidFill>
              </a:rPr>
              <a:t>	</a:t>
            </a:r>
            <a:r>
              <a:rPr b="1" lang="en-US" sz="2800">
                <a:solidFill>
                  <a:srgbClr val="FF0000"/>
                </a:solidFill>
              </a:rPr>
              <a:t>No response to hypoglycemia</a:t>
            </a:r>
            <a:endParaRPr/>
          </a:p>
          <a:p>
            <a:pPr indent="-609600" lvl="0" marL="771525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sz="2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6"/>
          <p:cNvSpPr txBox="1"/>
          <p:nvPr>
            <p:ph idx="1" type="body"/>
          </p:nvPr>
        </p:nvSpPr>
        <p:spPr>
          <a:xfrm>
            <a:off x="323850" y="1412875"/>
            <a:ext cx="8458200" cy="544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b="1" lang="en-US" sz="2800">
                <a:solidFill>
                  <a:srgbClr val="0000CC"/>
                </a:solidFill>
              </a:rPr>
              <a:t>Insulin-induced hypoglycemia: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sz="2800">
              <a:solidFill>
                <a:srgbClr val="0000CC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/>
              <a:t>Hypoglycemia</a:t>
            </a:r>
            <a:r>
              <a:rPr lang="en-US" sz="2800"/>
              <a:t> </a:t>
            </a:r>
            <a:r>
              <a:rPr b="1" lang="en-US" sz="2800"/>
              <a:t>→↑ CRH →↑ ACTH →↑ cortisol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sz="2800">
              <a:solidFill>
                <a:srgbClr val="0000CC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/>
              <a:t>To test the integrity of the hypothalamic-pituitary-adrenal (HPA) axis.</a:t>
            </a:r>
            <a:endParaRPr/>
          </a:p>
          <a:p>
            <a:pPr indent="-1651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sz="2800"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/>
              <a:t>To distinguish true Cushing's syndrome from pseudo-Cushing’s syndrome</a:t>
            </a:r>
            <a:endParaRPr/>
          </a:p>
          <a:p>
            <a:pPr indent="-1651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sz="2800"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b="1" lang="en-US" sz="2800" u="sng">
                <a:solidFill>
                  <a:srgbClr val="FF0000"/>
                </a:solidFill>
              </a:rPr>
              <a:t>Contraindicated in</a:t>
            </a:r>
            <a:r>
              <a:rPr b="1" lang="en-US" sz="2800">
                <a:solidFill>
                  <a:srgbClr val="FF0000"/>
                </a:solidFill>
              </a:rPr>
              <a:t>: </a:t>
            </a:r>
            <a:r>
              <a:rPr b="1" lang="en-US" sz="2800">
                <a:solidFill>
                  <a:srgbClr val="0000CC"/>
                </a:solidFill>
              </a:rPr>
              <a:t>epilepsy</a:t>
            </a:r>
            <a:r>
              <a:rPr b="1" lang="en-US" sz="2800"/>
              <a:t> </a:t>
            </a:r>
            <a:r>
              <a:rPr b="1" lang="en-US" sz="2800">
                <a:solidFill>
                  <a:srgbClr val="FF0000"/>
                </a:solidFill>
              </a:rPr>
              <a:t>or</a:t>
            </a:r>
            <a:r>
              <a:rPr b="1" lang="en-US" sz="2800"/>
              <a:t> </a:t>
            </a:r>
            <a:r>
              <a:rPr b="1" lang="en-US" sz="2800">
                <a:solidFill>
                  <a:srgbClr val="0000CC"/>
                </a:solidFill>
              </a:rPr>
              <a:t>heart disease. </a:t>
            </a:r>
            <a:endParaRPr b="1" sz="2800" u="sng">
              <a:solidFill>
                <a:srgbClr val="0000CC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/>
          </a:p>
        </p:txBody>
      </p:sp>
      <p:sp>
        <p:nvSpPr>
          <p:cNvPr id="343" name="Google Shape;343;p26"/>
          <p:cNvSpPr txBox="1"/>
          <p:nvPr>
            <p:ph idx="4294967295" type="title"/>
          </p:nvPr>
        </p:nvSpPr>
        <p:spPr>
          <a:xfrm>
            <a:off x="395288" y="404813"/>
            <a:ext cx="7772400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FF0000"/>
                </a:solidFill>
              </a:rPr>
              <a:t>B. Confirmatory tests: </a:t>
            </a:r>
            <a:r>
              <a:rPr lang="en-US" sz="2800">
                <a:solidFill>
                  <a:srgbClr val="336600"/>
                </a:solidFill>
              </a:rPr>
              <a:t>… Cont’d</a:t>
            </a:r>
            <a:endParaRPr/>
          </a:p>
        </p:txBody>
      </p:sp>
    </p:spTree>
  </p:cSld>
  <p:clrMapOvr>
    <a:masterClrMapping/>
  </p:clrMapOvr>
  <p:transition>
    <p:wipe dir="d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7"/>
          <p:cNvSpPr txBox="1"/>
          <p:nvPr>
            <p:ph type="title"/>
          </p:nvPr>
        </p:nvSpPr>
        <p:spPr>
          <a:xfrm>
            <a:off x="685800" y="26035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Insulin hypoglycemia test</a:t>
            </a:r>
            <a:r>
              <a:rPr b="1" lang="en-US" sz="3200">
                <a:solidFill>
                  <a:srgbClr val="0066CC"/>
                </a:solidFill>
              </a:rPr>
              <a:t> …. Cont’d </a:t>
            </a:r>
            <a:endParaRPr/>
          </a:p>
        </p:txBody>
      </p:sp>
      <p:sp>
        <p:nvSpPr>
          <p:cNvPr id="349" name="Google Shape;349;p27"/>
          <p:cNvSpPr txBox="1"/>
          <p:nvPr>
            <p:ph idx="1" type="body"/>
          </p:nvPr>
        </p:nvSpPr>
        <p:spPr>
          <a:xfrm>
            <a:off x="323850" y="1196975"/>
            <a:ext cx="8496300" cy="5256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b="1" lang="en-US" sz="2800" u="sng">
                <a:solidFill>
                  <a:srgbClr val="FF0000"/>
                </a:solidFill>
              </a:rPr>
              <a:t>Procedure</a:t>
            </a:r>
            <a:r>
              <a:rPr b="1" lang="en-US" sz="2800" u="sng"/>
              <a:t>:</a:t>
            </a:r>
            <a:endParaRPr b="1" sz="2800"/>
          </a:p>
          <a:p>
            <a:pPr indent="-228600" lvl="0" marL="34290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sz="1800"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66CC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66CC"/>
                </a:solidFill>
              </a:rPr>
              <a:t>Insulin I.V</a:t>
            </a:r>
            <a:r>
              <a:rPr b="1" lang="en-US" sz="2800"/>
              <a:t>. (0.15 U/kg) to lower blood glucose to 2.2 mmol/L or less 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sz="1800"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/>
              <a:t>Samples for simultaneous measurement of serum glucose and cortisol levels are taken basally (before insulin injection) and at </a:t>
            </a:r>
            <a:r>
              <a:rPr b="1" lang="en-US" sz="2800">
                <a:solidFill>
                  <a:srgbClr val="FF0000"/>
                </a:solidFill>
              </a:rPr>
              <a:t>30</a:t>
            </a:r>
            <a:r>
              <a:rPr b="1" lang="en-US" sz="2800"/>
              <a:t>, </a:t>
            </a:r>
            <a:r>
              <a:rPr b="1" lang="en-US" sz="2800">
                <a:solidFill>
                  <a:srgbClr val="FF0000"/>
                </a:solidFill>
              </a:rPr>
              <a:t>45</a:t>
            </a:r>
            <a:r>
              <a:rPr b="1" lang="en-US" sz="2800"/>
              <a:t>, </a:t>
            </a:r>
            <a:r>
              <a:rPr b="1" lang="en-US" sz="2800">
                <a:solidFill>
                  <a:srgbClr val="FF0000"/>
                </a:solidFill>
              </a:rPr>
              <a:t>60</a:t>
            </a:r>
            <a:r>
              <a:rPr b="1" lang="en-US" sz="2800"/>
              <a:t> and </a:t>
            </a:r>
            <a:r>
              <a:rPr b="1" lang="en-US" sz="2800">
                <a:solidFill>
                  <a:srgbClr val="FF0000"/>
                </a:solidFill>
              </a:rPr>
              <a:t>90 min</a:t>
            </a:r>
            <a:r>
              <a:rPr b="1" lang="en-US" sz="2800"/>
              <a:t> after I.V. insulin injection.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sz="2000"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/>
              <a:t>Failure to achieve a glucose level of 2.2 mmol/L invalidates the test and should be repeated with increment in step of 0.05U/kg.</a:t>
            </a:r>
            <a:endParaRPr sz="2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8"/>
          <p:cNvSpPr txBox="1"/>
          <p:nvPr>
            <p:ph type="title"/>
          </p:nvPr>
        </p:nvSpPr>
        <p:spPr>
          <a:xfrm>
            <a:off x="611188" y="549275"/>
            <a:ext cx="7993062" cy="587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Insulin hypoglycemia test</a:t>
            </a:r>
            <a:r>
              <a:rPr b="1" lang="en-US" sz="3200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 …. Cont’d</a:t>
            </a:r>
            <a:endParaRPr/>
          </a:p>
        </p:txBody>
      </p:sp>
      <p:sp>
        <p:nvSpPr>
          <p:cNvPr id="355" name="Google Shape;355;p28"/>
          <p:cNvSpPr txBox="1"/>
          <p:nvPr>
            <p:ph idx="1" type="body"/>
          </p:nvPr>
        </p:nvSpPr>
        <p:spPr>
          <a:xfrm>
            <a:off x="685800" y="1339850"/>
            <a:ext cx="7772400" cy="50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en-US"/>
              <a:t>Interpretation of the results:</a:t>
            </a:r>
            <a:endParaRPr b="1" u="sng"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lang="en-US" sz="2800" u="sng">
                <a:solidFill>
                  <a:srgbClr val="FF0000"/>
                </a:solidFill>
              </a:rPr>
              <a:t>Normally:</a:t>
            </a:r>
            <a:r>
              <a:rPr b="1" lang="en-US" sz="2800"/>
              <a:t>  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Arial"/>
              <a:buChar char="–"/>
            </a:pPr>
            <a:r>
              <a:rPr b="1" lang="en-US" sz="2400">
                <a:solidFill>
                  <a:srgbClr val="0000CC"/>
                </a:solidFill>
              </a:rPr>
              <a:t>Basal serum cortisol: </a:t>
            </a:r>
            <a:r>
              <a:rPr b="1" lang="en-US" sz="2400"/>
              <a:t>at least 145 nmol/L 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Arial"/>
              <a:buChar char="–"/>
            </a:pPr>
            <a:r>
              <a:rPr b="1" lang="en-US" sz="2400">
                <a:solidFill>
                  <a:srgbClr val="0000CC"/>
                </a:solidFill>
              </a:rPr>
              <a:t>At 60 - 90 minutes: </a:t>
            </a:r>
            <a:r>
              <a:rPr b="1" lang="en-US" sz="2400"/>
              <a:t>the level &gt; 425 nmol/L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sz="2400"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lang="en-US" sz="2800" u="sng">
                <a:solidFill>
                  <a:srgbClr val="FF0000"/>
                </a:solidFill>
              </a:rPr>
              <a:t>Patients with Cushing's syndrome</a:t>
            </a:r>
            <a:r>
              <a:rPr b="1" lang="en-US" sz="2800">
                <a:solidFill>
                  <a:srgbClr val="FF0000"/>
                </a:solidFill>
              </a:rPr>
              <a:t>:</a:t>
            </a:r>
            <a:r>
              <a:rPr b="1" lang="en-US" sz="2800"/>
              <a:t>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/>
              <a:t>Whatever the cause, do not respond normally to insulin-induced hypoglycemia. 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Arial"/>
              <a:buChar char="–"/>
            </a:pPr>
            <a:r>
              <a:rPr b="1" lang="en-US" sz="2400">
                <a:solidFill>
                  <a:srgbClr val="0000CC"/>
                </a:solidFill>
              </a:rPr>
              <a:t>High basal serum cortisol </a:t>
            </a:r>
            <a:r>
              <a:rPr b="1" lang="en-US" sz="2400"/>
              <a:t>than normal .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Arial"/>
              <a:buChar char="–"/>
            </a:pPr>
            <a:r>
              <a:rPr b="1" lang="en-US" sz="2400">
                <a:solidFill>
                  <a:srgbClr val="0000CC"/>
                </a:solidFill>
              </a:rPr>
              <a:t>At 60 - 90 minutes</a:t>
            </a:r>
            <a:r>
              <a:rPr b="1" lang="en-US" sz="2400">
                <a:solidFill>
                  <a:srgbClr val="0066CC"/>
                </a:solidFill>
              </a:rPr>
              <a:t>:</a:t>
            </a:r>
            <a:r>
              <a:rPr b="1" lang="en-US" sz="2400">
                <a:solidFill>
                  <a:srgbClr val="336600"/>
                </a:solidFill>
              </a:rPr>
              <a:t> no increase in S. cortisol,</a:t>
            </a:r>
            <a:r>
              <a:rPr b="1" lang="en-US" sz="2400"/>
              <a:t> despite the production of an adequate degree of hypoglycemia.</a:t>
            </a:r>
            <a:r>
              <a:rPr lang="en-US" sz="2400"/>
              <a:t> </a:t>
            </a:r>
            <a:endParaRPr/>
          </a:p>
        </p:txBody>
      </p:sp>
    </p:spTree>
  </p:cSld>
  <p:clrMapOvr>
    <a:masterClrMapping/>
  </p:clrMapOvr>
  <p:transition>
    <p:wipe dir="d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29"/>
          <p:cNvSpPr txBox="1"/>
          <p:nvPr>
            <p:ph idx="4294967295" type="title"/>
          </p:nvPr>
        </p:nvSpPr>
        <p:spPr>
          <a:xfrm>
            <a:off x="250825" y="620713"/>
            <a:ext cx="8893175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0000"/>
                </a:solidFill>
              </a:rPr>
              <a:t>C. </a:t>
            </a:r>
            <a:r>
              <a:rPr lang="en-US" sz="3200">
                <a:solidFill>
                  <a:srgbClr val="FF0000"/>
                </a:solidFill>
              </a:rPr>
              <a:t>Tests</a:t>
            </a:r>
            <a:r>
              <a:rPr lang="en-US" sz="3600">
                <a:solidFill>
                  <a:srgbClr val="FF0000"/>
                </a:solidFill>
              </a:rPr>
              <a:t> </a:t>
            </a:r>
            <a:r>
              <a:rPr lang="en-US" sz="3200">
                <a:solidFill>
                  <a:srgbClr val="FF0000"/>
                </a:solidFill>
              </a:rPr>
              <a:t>used to determine the cause of Cushing's syndrome: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361" name="Google Shape;361;p29"/>
          <p:cNvSpPr txBox="1"/>
          <p:nvPr>
            <p:ph idx="4294967295" type="body"/>
          </p:nvPr>
        </p:nvSpPr>
        <p:spPr>
          <a:xfrm>
            <a:off x="395288" y="1844675"/>
            <a:ext cx="8424862" cy="4608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b="1" lang="en-US" sz="2800">
                <a:solidFill>
                  <a:srgbClr val="000000"/>
                </a:solidFill>
              </a:rPr>
              <a:t>To differentiate ACTH-dependant from ACTH-independent: </a:t>
            </a:r>
            <a:r>
              <a:rPr b="1" lang="en-US" sz="2800">
                <a:solidFill>
                  <a:srgbClr val="0000CC"/>
                </a:solidFill>
              </a:rPr>
              <a:t>Plasma ACTH (Diurnal rhythm)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sz="2800">
              <a:solidFill>
                <a:srgbClr val="000000"/>
              </a:solidFill>
            </a:endParaRPr>
          </a:p>
          <a:p>
            <a:pPr indent="-609600" lvl="0" marL="6096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 Black"/>
              <a:buAutoNum type="arabicPeriod"/>
            </a:pPr>
            <a:r>
              <a:rPr b="1" lang="en-US" sz="2800">
                <a:solidFill>
                  <a:srgbClr val="000000"/>
                </a:solidFill>
              </a:rPr>
              <a:t>To distinguish between ACTH-dependent causes (Pitutary Vs Lung):</a:t>
            </a:r>
            <a:endParaRPr/>
          </a:p>
          <a:p>
            <a:pPr indent="-457200" lvl="2" marL="12573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Arial Black"/>
              <a:buAutoNum type="alphaLcParenR"/>
            </a:pPr>
            <a:r>
              <a:rPr b="1" lang="en-US">
                <a:solidFill>
                  <a:srgbClr val="0000CC"/>
                </a:solidFill>
              </a:rPr>
              <a:t>High-dose DST.</a:t>
            </a:r>
            <a:endParaRPr/>
          </a:p>
          <a:p>
            <a:pPr indent="-457200" lvl="2" marL="12573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Arial Black"/>
              <a:buAutoNum type="alphaLcParenR"/>
            </a:pPr>
            <a:r>
              <a:rPr b="1" lang="en-US">
                <a:solidFill>
                  <a:srgbClr val="0000CC"/>
                </a:solidFill>
              </a:rPr>
              <a:t>CRH stimulation test</a:t>
            </a:r>
            <a:r>
              <a:rPr lang="en-US">
                <a:solidFill>
                  <a:srgbClr val="0000CC"/>
                </a:solidFill>
              </a:rPr>
              <a:t> </a:t>
            </a:r>
            <a:endParaRPr/>
          </a:p>
          <a:p>
            <a:pPr indent="-457200" lvl="2" marL="12573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>
              <a:solidFill>
                <a:srgbClr val="0000CC"/>
              </a:solidFill>
            </a:endParaRPr>
          </a:p>
          <a:p>
            <a:pPr indent="-609600" lvl="0" marL="6096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b="1" lang="en-US" sz="2800">
                <a:solidFill>
                  <a:srgbClr val="000000"/>
                </a:solidFill>
              </a:rPr>
              <a:t>Radiological tests: MRI of pituitary and ultrasound or CT of adrenals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b="1" lang="en-US" sz="2800">
                <a:solidFill>
                  <a:srgbClr val="0000CC"/>
                </a:solidFill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"/>
          <p:cNvSpPr txBox="1"/>
          <p:nvPr>
            <p:ph type="title"/>
          </p:nvPr>
        </p:nvSpPr>
        <p:spPr>
          <a:xfrm>
            <a:off x="323850" y="498475"/>
            <a:ext cx="3960813" cy="769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/>
              <a:t>ANATOMICALLY:</a:t>
            </a:r>
            <a:endParaRPr/>
          </a:p>
        </p:txBody>
      </p:sp>
      <p:sp>
        <p:nvSpPr>
          <p:cNvPr id="127" name="Google Shape;127;p3"/>
          <p:cNvSpPr txBox="1"/>
          <p:nvPr>
            <p:ph idx="1" type="body"/>
          </p:nvPr>
        </p:nvSpPr>
        <p:spPr>
          <a:xfrm>
            <a:off x="323850" y="1196975"/>
            <a:ext cx="4608513" cy="2663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 sz="2400"/>
              <a:t>The adrenal gland is situated on the anteriosuperior aspect of the kidney</a:t>
            </a:r>
            <a:endParaRPr/>
          </a:p>
        </p:txBody>
      </p:sp>
      <p:sp>
        <p:nvSpPr>
          <p:cNvPr id="128" name="Google Shape;128;p3"/>
          <p:cNvSpPr/>
          <p:nvPr/>
        </p:nvSpPr>
        <p:spPr>
          <a:xfrm>
            <a:off x="323850" y="3860800"/>
            <a:ext cx="4608513" cy="2663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 Black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HISTOLOGICALLY: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The adrenal gland consists of two distinct tissues of different embryological origin, the outer cortex and inner medulla.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pic>
        <p:nvPicPr>
          <p:cNvPr descr="kidney_adrenal" id="129" name="Google Shape;129;p3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76825" y="692150"/>
            <a:ext cx="3600450" cy="295275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descr="adrenal" id="130" name="Google Shape;130;p3"/>
          <p:cNvPicPr preferRelativeResize="0"/>
          <p:nvPr>
            <p:ph idx="3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48263" y="4248150"/>
            <a:ext cx="3529012" cy="1989138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30"/>
          <p:cNvSpPr txBox="1"/>
          <p:nvPr>
            <p:ph type="title"/>
          </p:nvPr>
        </p:nvSpPr>
        <p:spPr>
          <a:xfrm>
            <a:off x="398463" y="260350"/>
            <a:ext cx="6045200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4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1. Plasma [ACTH]:</a:t>
            </a:r>
            <a:endParaRPr/>
          </a:p>
        </p:txBody>
      </p:sp>
      <p:grpSp>
        <p:nvGrpSpPr>
          <p:cNvPr id="367" name="Google Shape;367;p30"/>
          <p:cNvGrpSpPr/>
          <p:nvPr/>
        </p:nvGrpSpPr>
        <p:grpSpPr>
          <a:xfrm>
            <a:off x="684213" y="1339850"/>
            <a:ext cx="7705725" cy="4537075"/>
            <a:chOff x="431" y="744"/>
            <a:chExt cx="4854" cy="2858"/>
          </a:xfrm>
        </p:grpSpPr>
        <p:sp>
          <p:nvSpPr>
            <p:cNvPr id="368" name="Google Shape;368;p30"/>
            <p:cNvSpPr/>
            <p:nvPr/>
          </p:nvSpPr>
          <p:spPr>
            <a:xfrm>
              <a:off x="431" y="744"/>
              <a:ext cx="4854" cy="28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69" name="Google Shape;369;p30"/>
            <p:cNvCxnSpPr>
              <a:stCxn id="370" idx="0"/>
              <a:endCxn id="371" idx="2"/>
            </p:cNvCxnSpPr>
            <p:nvPr/>
          </p:nvCxnSpPr>
          <p:spPr>
            <a:xfrm>
              <a:off x="3631" y="858"/>
              <a:ext cx="0" cy="1800"/>
            </a:xfrm>
            <a:prstGeom prst="bentConnector3">
              <a:avLst>
                <a:gd fmla="val 1289193" name="adj1"/>
              </a:avLst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72" name="Google Shape;372;p30"/>
            <p:cNvCxnSpPr>
              <a:stCxn id="373" idx="0"/>
              <a:endCxn id="371" idx="2"/>
            </p:cNvCxnSpPr>
            <p:nvPr/>
          </p:nvCxnSpPr>
          <p:spPr>
            <a:xfrm>
              <a:off x="2858" y="1758"/>
              <a:ext cx="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4" name="Google Shape;374;p30"/>
            <p:cNvCxnSpPr>
              <a:stCxn id="375" idx="0"/>
              <a:endCxn id="371" idx="2"/>
            </p:cNvCxnSpPr>
            <p:nvPr/>
          </p:nvCxnSpPr>
          <p:spPr>
            <a:xfrm rot="10800000">
              <a:off x="2086" y="858"/>
              <a:ext cx="0" cy="1800"/>
            </a:xfrm>
            <a:prstGeom prst="bentConnector3">
              <a:avLst>
                <a:gd fmla="val 1289540" name="adj1"/>
              </a:avLst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371" name="Google Shape;371;p30"/>
            <p:cNvSpPr/>
            <p:nvPr/>
          </p:nvSpPr>
          <p:spPr>
            <a:xfrm>
              <a:off x="1997" y="1220"/>
              <a:ext cx="1722" cy="394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3875" lIns="87775" spcFirstLastPara="1" rIns="87775" wrap="square" tIns="438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3100"/>
                <a:buFont typeface="Arial"/>
                <a:buNone/>
              </a:pPr>
              <a:r>
                <a:rPr b="0" lang="en-US" sz="3100" u="non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Plasma ACTH</a:t>
              </a:r>
              <a:endParaRPr/>
            </a:p>
          </p:txBody>
        </p:sp>
        <p:sp>
          <p:nvSpPr>
            <p:cNvPr id="375" name="Google Shape;375;p30"/>
            <p:cNvSpPr/>
            <p:nvPr/>
          </p:nvSpPr>
          <p:spPr>
            <a:xfrm>
              <a:off x="431" y="1758"/>
              <a:ext cx="1509" cy="351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3875" lIns="87775" spcFirstLastPara="1" rIns="87775" wrap="square" tIns="438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700"/>
                <a:buFont typeface="Arial"/>
                <a:buNone/>
              </a:pPr>
              <a:r>
                <a:rPr b="1" lang="en-US" sz="27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Undetectable</a:t>
              </a:r>
              <a:endParaRPr/>
            </a:p>
          </p:txBody>
        </p:sp>
        <p:sp>
          <p:nvSpPr>
            <p:cNvPr id="373" name="Google Shape;373;p30"/>
            <p:cNvSpPr/>
            <p:nvPr/>
          </p:nvSpPr>
          <p:spPr>
            <a:xfrm>
              <a:off x="2104" y="1758"/>
              <a:ext cx="1508" cy="351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3875" lIns="87775" spcFirstLastPara="1" rIns="87775" wrap="square" tIns="438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700"/>
                <a:buFont typeface="Arial"/>
                <a:buNone/>
              </a:pPr>
              <a:r>
                <a:rPr b="1" lang="en-US" sz="27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↑↑ ACTH</a:t>
              </a:r>
              <a:endParaRPr/>
            </a:p>
          </p:txBody>
        </p:sp>
        <p:sp>
          <p:nvSpPr>
            <p:cNvPr id="370" name="Google Shape;370;p30"/>
            <p:cNvSpPr/>
            <p:nvPr/>
          </p:nvSpPr>
          <p:spPr>
            <a:xfrm>
              <a:off x="3776" y="1758"/>
              <a:ext cx="1509" cy="351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3875" lIns="87775" spcFirstLastPara="1" rIns="87775" wrap="square" tIns="438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700"/>
                <a:buFont typeface="Arial"/>
                <a:buNone/>
              </a:pPr>
              <a:r>
                <a:rPr b="1" lang="en-US" sz="27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↑ ↑↑ ↑ ACTH</a:t>
              </a:r>
              <a:endParaRPr/>
            </a:p>
          </p:txBody>
        </p:sp>
        <p:sp>
          <p:nvSpPr>
            <p:cNvPr id="376" name="Google Shape;376;p30"/>
            <p:cNvSpPr txBox="1"/>
            <p:nvPr/>
          </p:nvSpPr>
          <p:spPr>
            <a:xfrm>
              <a:off x="2154" y="2452"/>
              <a:ext cx="1361" cy="1014"/>
            </a:xfrm>
            <a:prstGeom prst="rect">
              <a:avLst/>
            </a:prstGeom>
            <a:noFill/>
            <a:ln cap="flat" cmpd="sng" w="57150">
              <a:solidFill>
                <a:srgbClr val="3366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Cushing's disease (pituitary-dependent)</a:t>
              </a:r>
              <a:endParaRPr/>
            </a:p>
          </p:txBody>
        </p:sp>
        <p:sp>
          <p:nvSpPr>
            <p:cNvPr id="377" name="Google Shape;377;p30"/>
            <p:cNvSpPr txBox="1"/>
            <p:nvPr/>
          </p:nvSpPr>
          <p:spPr>
            <a:xfrm>
              <a:off x="930" y="2015"/>
              <a:ext cx="408" cy="44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000"/>
                <a:buFont typeface="Arial"/>
                <a:buNone/>
              </a:pPr>
              <a:r>
                <a:rPr b="0" lang="en-US" sz="4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</a:t>
              </a:r>
              <a:endParaRPr b="0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30"/>
            <p:cNvSpPr txBox="1"/>
            <p:nvPr/>
          </p:nvSpPr>
          <p:spPr>
            <a:xfrm>
              <a:off x="2653" y="2015"/>
              <a:ext cx="408" cy="44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000"/>
                <a:buFont typeface="Arial"/>
                <a:buNone/>
              </a:pPr>
              <a:r>
                <a:rPr b="0" lang="en-US" sz="4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</a:t>
              </a:r>
              <a:endParaRPr b="0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30"/>
            <p:cNvSpPr txBox="1"/>
            <p:nvPr/>
          </p:nvSpPr>
          <p:spPr>
            <a:xfrm>
              <a:off x="4332" y="2015"/>
              <a:ext cx="408" cy="44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000"/>
                <a:buFont typeface="Arial"/>
                <a:buNone/>
              </a:pPr>
              <a:r>
                <a:rPr b="0" lang="en-US" sz="4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</a:t>
              </a:r>
              <a:endParaRPr b="0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0" name="Google Shape;380;p30"/>
          <p:cNvSpPr txBox="1"/>
          <p:nvPr/>
        </p:nvSpPr>
        <p:spPr>
          <a:xfrm>
            <a:off x="539750" y="3933825"/>
            <a:ext cx="2519363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30"/>
          <p:cNvSpPr txBox="1"/>
          <p:nvPr/>
        </p:nvSpPr>
        <p:spPr>
          <a:xfrm>
            <a:off x="395288" y="4041775"/>
            <a:ext cx="2808287" cy="2339975"/>
          </a:xfrm>
          <a:prstGeom prst="rect">
            <a:avLst/>
          </a:prstGeom>
          <a:noFill/>
          <a:ln cap="flat" cmpd="sng" w="57150">
            <a:solidFill>
              <a:srgbClr val="3366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Functional adrenal tumor → confirmed by an abdominal CT scan to detect an adrenal mass</a:t>
            </a:r>
            <a:endParaRPr/>
          </a:p>
        </p:txBody>
      </p:sp>
      <p:sp>
        <p:nvSpPr>
          <p:cNvPr id="382" name="Google Shape;382;p30"/>
          <p:cNvSpPr txBox="1"/>
          <p:nvPr/>
        </p:nvSpPr>
        <p:spPr>
          <a:xfrm>
            <a:off x="5867400" y="4056063"/>
            <a:ext cx="2808288" cy="1244600"/>
          </a:xfrm>
          <a:prstGeom prst="rect">
            <a:avLst/>
          </a:prstGeom>
          <a:noFill/>
          <a:ln cap="flat" cmpd="sng" w="57150">
            <a:solidFill>
              <a:srgbClr val="3366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Ectopic (non-endocrine) origin of ACTH</a:t>
            </a:r>
            <a:endParaRPr/>
          </a:p>
        </p:txBody>
      </p:sp>
      <p:sp>
        <p:nvSpPr>
          <p:cNvPr id="383" name="Google Shape;383;p30"/>
          <p:cNvSpPr/>
          <p:nvPr/>
        </p:nvSpPr>
        <p:spPr>
          <a:xfrm>
            <a:off x="684213" y="1074738"/>
            <a:ext cx="7991475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 Black"/>
              <a:buNone/>
            </a:pPr>
            <a:r>
              <a:rPr b="0" lang="en-US" sz="2400" u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Plasma [ACTH] should be measured on blood specimens collected at 8-9 a.m. and 8-9 p.m.</a:t>
            </a:r>
            <a:endParaRPr b="1" sz="4000" u="none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31"/>
          <p:cNvSpPr txBox="1"/>
          <p:nvPr>
            <p:ph type="title"/>
          </p:nvPr>
        </p:nvSpPr>
        <p:spPr>
          <a:xfrm>
            <a:off x="250825" y="260350"/>
            <a:ext cx="8893175" cy="1152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2 (a). High-dose DST: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89" name="Google Shape;389;p31"/>
          <p:cNvSpPr txBox="1"/>
          <p:nvPr>
            <p:ph idx="1" type="body"/>
          </p:nvPr>
        </p:nvSpPr>
        <p:spPr>
          <a:xfrm>
            <a:off x="395288" y="1500188"/>
            <a:ext cx="8424862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b="1" lang="en-US">
                <a:solidFill>
                  <a:srgbClr val="FF0000"/>
                </a:solidFill>
              </a:rPr>
              <a:t>It is used to distinguish Cushing's disease from ectopic ACTH secretion.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FF0000"/>
              </a:solidFill>
            </a:endParaRPr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/>
              <a:t>2 mg dexamethasone six-hourly for 48 hours to suppress cortisol secretion. 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sz="2800"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/>
              <a:t>Basal (pre-dexamethasone) serum cortisol or 24-hour urine free cortisol is compared with the results at the end of the 48-hour period.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sz="2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2"/>
          <p:cNvSpPr txBox="1"/>
          <p:nvPr>
            <p:ph idx="1" type="body"/>
          </p:nvPr>
        </p:nvSpPr>
        <p:spPr>
          <a:xfrm>
            <a:off x="685800" y="1916113"/>
            <a:ext cx="7772400" cy="4105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FF0000"/>
                </a:solidFill>
              </a:rPr>
              <a:t>Suppression</a:t>
            </a:r>
            <a:r>
              <a:rPr b="1" lang="en-US" sz="2800"/>
              <a:t> </a:t>
            </a:r>
            <a:r>
              <a:rPr b="1" lang="en-US" sz="2800" u="sng"/>
              <a:t>is defined as</a:t>
            </a:r>
            <a:r>
              <a:rPr b="1" lang="en-US" sz="2800"/>
              <a:t> </a:t>
            </a:r>
            <a:r>
              <a:rPr b="1" lang="en-US" sz="2800">
                <a:solidFill>
                  <a:srgbClr val="C75102"/>
                </a:solidFill>
              </a:rPr>
              <a:t>a fall to less than   50 % of basal value</a:t>
            </a:r>
            <a:r>
              <a:rPr b="1" lang="en-US" sz="2800"/>
              <a:t>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sz="2800"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/>
              <a:t>About </a:t>
            </a:r>
            <a:r>
              <a:rPr b="1" lang="en-US" sz="2800">
                <a:solidFill>
                  <a:srgbClr val="FF0000"/>
                </a:solidFill>
              </a:rPr>
              <a:t>90 %</a:t>
            </a:r>
            <a:r>
              <a:rPr b="1" lang="en-US" sz="2800"/>
              <a:t> of patients </a:t>
            </a:r>
            <a:r>
              <a:rPr b="1" lang="en-US" sz="2800">
                <a:solidFill>
                  <a:srgbClr val="FF0000"/>
                </a:solidFill>
              </a:rPr>
              <a:t>with Cushing's</a:t>
            </a:r>
            <a:r>
              <a:rPr b="1" lang="en-US" sz="2800"/>
              <a:t> disease </a:t>
            </a:r>
            <a:r>
              <a:rPr b="1" lang="en-US" sz="2800">
                <a:solidFill>
                  <a:srgbClr val="FF0000"/>
                </a:solidFill>
              </a:rPr>
              <a:t>show suppression</a:t>
            </a:r>
            <a:r>
              <a:rPr b="1" lang="en-US" sz="2800"/>
              <a:t> of cortisol output.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/>
              <a:t>In contrast, </a:t>
            </a:r>
            <a:r>
              <a:rPr b="1" lang="en-US" sz="2800">
                <a:solidFill>
                  <a:srgbClr val="FF0000"/>
                </a:solidFill>
              </a:rPr>
              <a:t>only 10%</a:t>
            </a:r>
            <a:r>
              <a:rPr b="1" lang="en-US" sz="2800"/>
              <a:t> of patients with </a:t>
            </a:r>
            <a:r>
              <a:rPr b="1" lang="en-US" sz="2800">
                <a:solidFill>
                  <a:srgbClr val="FF0000"/>
                </a:solidFill>
              </a:rPr>
              <a:t>ectopic ACTH production</a:t>
            </a:r>
            <a:r>
              <a:rPr b="1" lang="en-US" sz="2800"/>
              <a:t> (or with adrenal tumors) </a:t>
            </a:r>
            <a:r>
              <a:rPr b="1" lang="en-US" sz="2800">
                <a:solidFill>
                  <a:srgbClr val="FF0000"/>
                </a:solidFill>
              </a:rPr>
              <a:t>show suppression</a:t>
            </a:r>
            <a:r>
              <a:rPr b="1" lang="en-US" sz="2800"/>
              <a:t>. </a:t>
            </a:r>
            <a:endParaRPr/>
          </a:p>
        </p:txBody>
      </p:sp>
      <p:sp>
        <p:nvSpPr>
          <p:cNvPr id="395" name="Google Shape;395;p32"/>
          <p:cNvSpPr/>
          <p:nvPr/>
        </p:nvSpPr>
        <p:spPr>
          <a:xfrm>
            <a:off x="250825" y="447675"/>
            <a:ext cx="6916738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2 (a). High-dose DST </a:t>
            </a:r>
            <a:r>
              <a:rPr b="1" lang="en-US" sz="24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………. </a:t>
            </a:r>
            <a:r>
              <a:rPr b="1" i="1" lang="en-US" sz="24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Continued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33"/>
          <p:cNvSpPr txBox="1"/>
          <p:nvPr>
            <p:ph type="ctrTitle"/>
          </p:nvPr>
        </p:nvSpPr>
        <p:spPr>
          <a:xfrm>
            <a:off x="611188" y="188913"/>
            <a:ext cx="7389812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4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2 (b). CRH stimulation test:</a:t>
            </a:r>
            <a:endParaRPr/>
          </a:p>
        </p:txBody>
      </p:sp>
      <p:sp>
        <p:nvSpPr>
          <p:cNvPr id="401" name="Google Shape;401;p33"/>
          <p:cNvSpPr txBox="1"/>
          <p:nvPr>
            <p:ph idx="1" type="subTitle"/>
          </p:nvPr>
        </p:nvSpPr>
        <p:spPr>
          <a:xfrm>
            <a:off x="539750" y="981075"/>
            <a:ext cx="8353425" cy="777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ts val="2800"/>
              <a:buFont typeface="Arial"/>
              <a:buNone/>
            </a:pPr>
            <a:r>
              <a:rPr b="1" lang="en-US" sz="2800">
                <a:solidFill>
                  <a:srgbClr val="333300"/>
                </a:solidFill>
              </a:rPr>
              <a:t>Measures the ACTH and cortisol levels basally and 60 minutes after injection of 100 µg CRH.</a:t>
            </a:r>
            <a:endParaRPr/>
          </a:p>
        </p:txBody>
      </p:sp>
      <p:sp>
        <p:nvSpPr>
          <p:cNvPr id="402" name="Google Shape;402;p33"/>
          <p:cNvSpPr txBox="1"/>
          <p:nvPr/>
        </p:nvSpPr>
        <p:spPr>
          <a:xfrm>
            <a:off x="5508625" y="1928813"/>
            <a:ext cx="2519363" cy="11049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rgbClr val="3366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b="1" lang="en-US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Cushing's disease</a:t>
            </a:r>
            <a:endParaRPr/>
          </a:p>
        </p:txBody>
      </p:sp>
      <p:sp>
        <p:nvSpPr>
          <p:cNvPr id="403" name="Google Shape;403;p33"/>
          <p:cNvSpPr txBox="1"/>
          <p:nvPr/>
        </p:nvSpPr>
        <p:spPr>
          <a:xfrm>
            <a:off x="1116013" y="1925638"/>
            <a:ext cx="3455987" cy="11049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rgbClr val="3366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b="1" lang="en-US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Ectopic ACTH &amp; adrenal tumors</a:t>
            </a:r>
            <a:endParaRPr/>
          </a:p>
        </p:txBody>
      </p:sp>
      <p:sp>
        <p:nvSpPr>
          <p:cNvPr id="404" name="Google Shape;404;p33"/>
          <p:cNvSpPr txBox="1"/>
          <p:nvPr/>
        </p:nvSpPr>
        <p:spPr>
          <a:xfrm>
            <a:off x="4932363" y="3221038"/>
            <a:ext cx="3671887" cy="1792287"/>
          </a:xfrm>
          <a:prstGeom prst="rect">
            <a:avLst/>
          </a:prstGeom>
          <a:solidFill>
            <a:srgbClr val="CCFFCC"/>
          </a:solidFill>
          <a:ln cap="flat" cmpd="sng" w="57150">
            <a:solidFill>
              <a:srgbClr val="3366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61938" lvl="0" marL="261938" marR="0" rtl="0" algn="l"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</a:rPr>
              <a:t>↑↑ ACTH &amp; cortisol above basal at 60 min</a:t>
            </a:r>
            <a:endParaRPr/>
          </a:p>
          <a:p>
            <a:pPr indent="-261938" lvl="0" marL="261938" marR="0" rtl="0" algn="l">
              <a:spcBef>
                <a:spcPts val="1200"/>
              </a:spcBef>
              <a:spcAft>
                <a:spcPts val="0"/>
              </a:spcAft>
              <a:buClr>
                <a:srgbClr val="333300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</a:rPr>
              <a:t>10% of patients fail to respond</a:t>
            </a:r>
            <a:endParaRPr/>
          </a:p>
        </p:txBody>
      </p:sp>
      <p:sp>
        <p:nvSpPr>
          <p:cNvPr id="405" name="Google Shape;405;p33"/>
          <p:cNvSpPr txBox="1"/>
          <p:nvPr/>
        </p:nvSpPr>
        <p:spPr>
          <a:xfrm>
            <a:off x="684213" y="3227388"/>
            <a:ext cx="3959225" cy="1781175"/>
          </a:xfrm>
          <a:prstGeom prst="rect">
            <a:avLst/>
          </a:prstGeom>
          <a:solidFill>
            <a:srgbClr val="CCFFCC"/>
          </a:solidFill>
          <a:ln cap="flat" cmpd="sng" w="57150">
            <a:solidFill>
              <a:srgbClr val="3366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7800" lvl="0" marL="174625" marR="0" rtl="0" algn="l">
              <a:spcBef>
                <a:spcPts val="0"/>
              </a:spcBef>
              <a:spcAft>
                <a:spcPts val="0"/>
              </a:spcAft>
              <a:buClr>
                <a:srgbClr val="333300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</a:rPr>
              <a:t> No response</a:t>
            </a:r>
            <a:endParaRPr/>
          </a:p>
          <a:p>
            <a:pPr indent="-228600" lvl="0" marL="174625" marR="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rgbClr val="333300"/>
              </a:buClr>
              <a:buSzPts val="3600"/>
              <a:buFont typeface="Arial"/>
              <a:buChar char="•"/>
            </a:pPr>
            <a:r>
              <a:rPr b="1" lang="en-US" sz="360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US" sz="240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</a:rPr>
              <a:t>False-positive responses are unusual</a:t>
            </a:r>
            <a:endParaRPr/>
          </a:p>
          <a:p>
            <a:pPr indent="-174625" lvl="0" marL="174625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1" sz="1000">
              <a:solidFill>
                <a:srgbClr val="3333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Google Shape;406;p33"/>
          <p:cNvSpPr txBox="1"/>
          <p:nvPr/>
        </p:nvSpPr>
        <p:spPr>
          <a:xfrm>
            <a:off x="323850" y="5229225"/>
            <a:ext cx="8496300" cy="1287463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lang="en-US" sz="28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 Cushing's disease</a:t>
            </a:r>
            <a:r>
              <a:rPr b="1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1" lang="en-US" sz="2400">
                <a:solidFill>
                  <a:srgbClr val="333300"/>
                </a:solidFill>
                <a:latin typeface="Arial"/>
                <a:ea typeface="Arial"/>
                <a:cs typeface="Arial"/>
                <a:sym typeface="Arial"/>
              </a:rPr>
              <a:t>High-dose dexamethasone suppression test + the CRH test → 100 % specificity and sensitivity.</a:t>
            </a:r>
            <a:endParaRPr/>
          </a:p>
        </p:txBody>
      </p:sp>
      <p:cxnSp>
        <p:nvCxnSpPr>
          <p:cNvPr id="407" name="Google Shape;407;p33"/>
          <p:cNvCxnSpPr/>
          <p:nvPr/>
        </p:nvCxnSpPr>
        <p:spPr>
          <a:xfrm>
            <a:off x="6804025" y="3078163"/>
            <a:ext cx="0" cy="142875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08" name="Google Shape;408;p33"/>
          <p:cNvCxnSpPr/>
          <p:nvPr/>
        </p:nvCxnSpPr>
        <p:spPr>
          <a:xfrm>
            <a:off x="2771775" y="3078163"/>
            <a:ext cx="0" cy="142875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09" name="Google Shape;409;p33"/>
          <p:cNvCxnSpPr/>
          <p:nvPr/>
        </p:nvCxnSpPr>
        <p:spPr>
          <a:xfrm>
            <a:off x="5003800" y="1916113"/>
            <a:ext cx="0" cy="576262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10" name="Google Shape;410;p33"/>
          <p:cNvCxnSpPr/>
          <p:nvPr/>
        </p:nvCxnSpPr>
        <p:spPr>
          <a:xfrm rot="10800000">
            <a:off x="4572000" y="2492375"/>
            <a:ext cx="936625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triangle"/>
            <a:tailEnd len="med" w="med" type="triangle"/>
          </a:ln>
        </p:spPr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34"/>
          <p:cNvSpPr txBox="1"/>
          <p:nvPr>
            <p:ph type="title"/>
          </p:nvPr>
        </p:nvSpPr>
        <p:spPr>
          <a:xfrm>
            <a:off x="468313" y="188913"/>
            <a:ext cx="79898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4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3. Radiological Investigations:</a:t>
            </a:r>
            <a:endParaRPr/>
          </a:p>
        </p:txBody>
      </p:sp>
      <p:sp>
        <p:nvSpPr>
          <p:cNvPr id="416" name="Google Shape;416;p34"/>
          <p:cNvSpPr txBox="1"/>
          <p:nvPr>
            <p:ph idx="1" type="body"/>
          </p:nvPr>
        </p:nvSpPr>
        <p:spPr>
          <a:xfrm>
            <a:off x="395288" y="1676400"/>
            <a:ext cx="7272337" cy="4848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chemeClr val="dk2"/>
                </a:solidFill>
              </a:rPr>
              <a:t>CT scanning of the adrenal glands/ Lungs</a:t>
            </a:r>
            <a:endParaRPr b="1" sz="2800">
              <a:solidFill>
                <a:schemeClr val="dk2"/>
              </a:solidFill>
            </a:endParaRPr>
          </a:p>
          <a:p>
            <a:pPr indent="-342900" lvl="0" marL="342900" rtl="0" algn="l">
              <a:lnSpc>
                <a:spcPct val="2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chemeClr val="dk2"/>
                </a:solidFill>
              </a:rPr>
              <a:t>MRI of the pituitary gland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sz="28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35"/>
          <p:cNvSpPr txBox="1"/>
          <p:nvPr>
            <p:ph idx="1" type="body"/>
          </p:nvPr>
        </p:nvSpPr>
        <p:spPr>
          <a:xfrm>
            <a:off x="685800" y="836613"/>
            <a:ext cx="8062913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5125" lvl="1" marL="63182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b="1" lang="en-US" sz="3200">
                <a:solidFill>
                  <a:srgbClr val="FF0000"/>
                </a:solidFill>
              </a:rPr>
              <a:t>Other blood tests</a:t>
            </a:r>
            <a:r>
              <a:rPr b="1" lang="en-US" sz="2000"/>
              <a:t> </a:t>
            </a:r>
            <a:r>
              <a:rPr b="1" lang="en-US"/>
              <a:t>commonly performed for patients suspected to have Cushing’s syndrome are:</a:t>
            </a:r>
            <a:endParaRPr/>
          </a:p>
          <a:p>
            <a:pPr indent="-457200" lvl="2" marL="1627188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0CC"/>
                </a:solidFill>
              </a:rPr>
              <a:t>Full blood count</a:t>
            </a:r>
            <a:endParaRPr b="1" sz="2800"/>
          </a:p>
          <a:p>
            <a:pPr indent="-457200" lvl="2" marL="1627188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0CC"/>
                </a:solidFill>
              </a:rPr>
              <a:t>Blood glucose</a:t>
            </a:r>
            <a:endParaRPr/>
          </a:p>
          <a:p>
            <a:pPr indent="-457200" lvl="2" marL="1627188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0CC"/>
                </a:solidFill>
              </a:rPr>
              <a:t>Blood electrolytes</a:t>
            </a:r>
            <a:r>
              <a:rPr b="1" lang="en-US" sz="2800"/>
              <a:t> </a:t>
            </a:r>
            <a:r>
              <a:rPr b="1" lang="en-US" sz="2800">
                <a:solidFill>
                  <a:srgbClr val="0000CC"/>
                </a:solidFill>
              </a:rPr>
              <a:t>and pH</a:t>
            </a:r>
            <a:endParaRPr/>
          </a:p>
          <a:p>
            <a:pPr indent="-457200" lvl="2" marL="1627188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0CC"/>
                </a:solidFill>
              </a:rPr>
              <a:t>Renal function</a:t>
            </a:r>
            <a:r>
              <a:rPr b="1" lang="en-US" sz="2800"/>
              <a:t> </a:t>
            </a:r>
            <a:r>
              <a:rPr b="1" lang="en-US" sz="2800">
                <a:solidFill>
                  <a:srgbClr val="0000CC"/>
                </a:solidFill>
              </a:rPr>
              <a:t>tests</a:t>
            </a:r>
            <a:endParaRPr/>
          </a:p>
          <a:p>
            <a:pPr indent="-457200" lvl="2" marL="1627188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0CC"/>
                </a:solidFill>
              </a:rPr>
              <a:t>Liver function tests</a:t>
            </a:r>
            <a:r>
              <a:rPr b="1" lang="en-US" sz="2800"/>
              <a:t> </a:t>
            </a:r>
            <a:endParaRPr/>
          </a:p>
          <a:p>
            <a:pPr indent="-457200" lvl="2" marL="1627188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r>
              <a:t/>
            </a:r>
            <a:endParaRPr b="1" sz="1800" u="sng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36"/>
          <p:cNvSpPr txBox="1"/>
          <p:nvPr>
            <p:ph idx="1" type="body"/>
          </p:nvPr>
        </p:nvSpPr>
        <p:spPr>
          <a:xfrm>
            <a:off x="323850" y="260350"/>
            <a:ext cx="8424863" cy="6408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/>
              <a:t>				</a:t>
            </a:r>
            <a:endParaRPr b="1" sz="2400">
              <a:solidFill>
                <a:srgbClr val="C00000"/>
              </a:solidFill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/>
              <a:t>				</a:t>
            </a:r>
            <a:endParaRPr b="1" sz="2400">
              <a:solidFill>
                <a:srgbClr val="C00000"/>
              </a:solidFill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/>
              <a:t>						</a:t>
            </a:r>
            <a:endParaRPr b="1" sz="2400">
              <a:solidFill>
                <a:srgbClr val="0000CC"/>
              </a:solidFill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/>
              <a:t>						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/>
              <a:t>					      				</a:t>
            </a:r>
            <a:endParaRPr b="1" sz="2400">
              <a:solidFill>
                <a:srgbClr val="C00000"/>
              </a:solidFill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/>
              <a:t>				</a:t>
            </a:r>
            <a:endParaRPr b="1">
              <a:solidFill>
                <a:srgbClr val="7030A0"/>
              </a:solidFill>
            </a:endParaRPr>
          </a:p>
        </p:txBody>
      </p:sp>
      <p:grpSp>
        <p:nvGrpSpPr>
          <p:cNvPr id="427" name="Google Shape;427;p36"/>
          <p:cNvGrpSpPr/>
          <p:nvPr/>
        </p:nvGrpSpPr>
        <p:grpSpPr>
          <a:xfrm>
            <a:off x="355600" y="371475"/>
            <a:ext cx="8464550" cy="6378575"/>
            <a:chOff x="356347" y="371845"/>
            <a:chExt cx="8463285" cy="6378233"/>
          </a:xfrm>
        </p:grpSpPr>
        <p:sp>
          <p:nvSpPr>
            <p:cNvPr id="428" name="Google Shape;428;p36"/>
            <p:cNvSpPr/>
            <p:nvPr/>
          </p:nvSpPr>
          <p:spPr>
            <a:xfrm>
              <a:off x="3906512" y="371845"/>
              <a:ext cx="13131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Arial"/>
                <a:buNone/>
              </a:pPr>
              <a:r>
                <a:rPr b="1" lang="en-US" sz="1800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? Cushing</a:t>
              </a:r>
              <a:endParaRPr/>
            </a:p>
          </p:txBody>
        </p:sp>
        <p:sp>
          <p:nvSpPr>
            <p:cNvPr id="429" name="Google Shape;429;p36"/>
            <p:cNvSpPr/>
            <p:nvPr/>
          </p:nvSpPr>
          <p:spPr>
            <a:xfrm>
              <a:off x="3733679" y="1052736"/>
              <a:ext cx="1710470" cy="3693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rgbClr val="0000CC"/>
                </a:buClr>
                <a:buSzPts val="1800"/>
                <a:buFont typeface="Arial"/>
                <a:buNone/>
              </a:pPr>
              <a:r>
                <a:rPr b="1" lang="en-US" sz="1800">
                  <a:solidFill>
                    <a:srgbClr val="0000CC"/>
                  </a:solidFill>
                  <a:latin typeface="Arial"/>
                  <a:ea typeface="Arial"/>
                  <a:cs typeface="Arial"/>
                  <a:sym typeface="Arial"/>
                </a:rPr>
                <a:t>Low DST/UFC</a:t>
              </a:r>
              <a:endParaRPr/>
            </a:p>
          </p:txBody>
        </p:sp>
        <p:sp>
          <p:nvSpPr>
            <p:cNvPr id="430" name="Google Shape;430;p36"/>
            <p:cNvSpPr/>
            <p:nvPr/>
          </p:nvSpPr>
          <p:spPr>
            <a:xfrm>
              <a:off x="1545387" y="1763524"/>
              <a:ext cx="2018501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Arial"/>
                <a:buNone/>
              </a:pPr>
              <a:r>
                <a:rPr b="1" lang="en-US" sz="1800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Pesudo-Cushing</a:t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36"/>
            <p:cNvSpPr/>
            <p:nvPr/>
          </p:nvSpPr>
          <p:spPr>
            <a:xfrm>
              <a:off x="6048404" y="1763524"/>
              <a:ext cx="1659493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Arial"/>
                <a:buNone/>
              </a:pPr>
              <a:r>
                <a:rPr b="1" lang="en-US" sz="1800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True Cushing</a:t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36"/>
            <p:cNvSpPr/>
            <p:nvPr/>
          </p:nvSpPr>
          <p:spPr>
            <a:xfrm>
              <a:off x="3347864" y="2492896"/>
              <a:ext cx="2531462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1"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Insulin hypoglycemia</a:t>
              </a:r>
              <a:endParaRPr/>
            </a:p>
          </p:txBody>
        </p:sp>
        <p:sp>
          <p:nvSpPr>
            <p:cNvPr id="433" name="Google Shape;433;p36"/>
            <p:cNvSpPr/>
            <p:nvPr/>
          </p:nvSpPr>
          <p:spPr>
            <a:xfrm>
              <a:off x="1566099" y="3244040"/>
              <a:ext cx="2069797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Arial"/>
                <a:buNone/>
              </a:pPr>
              <a:r>
                <a:rPr b="1" lang="en-US" sz="1800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Normal response</a:t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36"/>
            <p:cNvSpPr/>
            <p:nvPr/>
          </p:nvSpPr>
          <p:spPr>
            <a:xfrm>
              <a:off x="6264428" y="3244040"/>
              <a:ext cx="158248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Arial"/>
                <a:buNone/>
              </a:pPr>
              <a:r>
                <a:rPr b="1" lang="en-US" sz="1800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No response</a:t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36"/>
            <p:cNvSpPr/>
            <p:nvPr/>
          </p:nvSpPr>
          <p:spPr>
            <a:xfrm>
              <a:off x="6048404" y="3896468"/>
              <a:ext cx="1928445" cy="3693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7030A0"/>
                </a:buClr>
                <a:buSzPts val="1800"/>
                <a:buFont typeface="Arial"/>
                <a:buNone/>
              </a:pPr>
              <a:r>
                <a:rPr b="1" lang="en-US" sz="180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ACTH/High DST</a:t>
              </a:r>
              <a:endParaRPr/>
            </a:p>
          </p:txBody>
        </p:sp>
        <p:sp>
          <p:nvSpPr>
            <p:cNvPr id="436" name="Google Shape;436;p36"/>
            <p:cNvSpPr/>
            <p:nvPr/>
          </p:nvSpPr>
          <p:spPr>
            <a:xfrm>
              <a:off x="4769676" y="4571836"/>
              <a:ext cx="2069797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Arial"/>
                <a:buNone/>
              </a:pPr>
              <a:r>
                <a:rPr b="1" lang="en-US" sz="1800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ACTH-dependent</a:t>
              </a:r>
              <a:endParaRPr/>
            </a:p>
          </p:txBody>
        </p:sp>
        <p:sp>
          <p:nvSpPr>
            <p:cNvPr id="437" name="Google Shape;437;p36"/>
            <p:cNvSpPr/>
            <p:nvPr/>
          </p:nvSpPr>
          <p:spPr>
            <a:xfrm>
              <a:off x="7740352" y="4569809"/>
              <a:ext cx="1043876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Arial"/>
                <a:buNone/>
              </a:pPr>
              <a:r>
                <a:rPr b="1" lang="en-US" sz="1800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Adrenal</a:t>
              </a:r>
              <a:endParaRPr/>
            </a:p>
          </p:txBody>
        </p:sp>
        <p:sp>
          <p:nvSpPr>
            <p:cNvPr id="438" name="Google Shape;438;p36"/>
            <p:cNvSpPr/>
            <p:nvPr/>
          </p:nvSpPr>
          <p:spPr>
            <a:xfrm>
              <a:off x="7685760" y="6095037"/>
              <a:ext cx="1133872" cy="646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7030A0"/>
                </a:buClr>
                <a:buSzPts val="1800"/>
                <a:buFont typeface="Arial"/>
                <a:buNone/>
              </a:pPr>
              <a:r>
                <a:rPr b="1" lang="en-US" sz="180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ULS/CT adrenals</a:t>
              </a:r>
              <a:endParaRPr/>
            </a:p>
          </p:txBody>
        </p:sp>
        <p:sp>
          <p:nvSpPr>
            <p:cNvPr id="439" name="Google Shape;439;p36"/>
            <p:cNvSpPr/>
            <p:nvPr/>
          </p:nvSpPr>
          <p:spPr>
            <a:xfrm>
              <a:off x="5088140" y="5154012"/>
              <a:ext cx="1270412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7030A0"/>
                </a:buClr>
                <a:buSzPts val="1800"/>
                <a:buFont typeface="Arial"/>
                <a:buNone/>
              </a:pPr>
              <a:r>
                <a:rPr b="1" lang="en-US" sz="180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CRH Test </a:t>
              </a:r>
              <a:endParaRPr/>
            </a:p>
          </p:txBody>
        </p:sp>
        <p:sp>
          <p:nvSpPr>
            <p:cNvPr id="440" name="Google Shape;440;p36"/>
            <p:cNvSpPr/>
            <p:nvPr/>
          </p:nvSpPr>
          <p:spPr>
            <a:xfrm>
              <a:off x="4440342" y="5681008"/>
              <a:ext cx="1159679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Arial"/>
                <a:buNone/>
              </a:pPr>
              <a:r>
                <a:rPr b="1" lang="en-US" sz="1800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Pituitary</a:t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36"/>
            <p:cNvSpPr/>
            <p:nvPr/>
          </p:nvSpPr>
          <p:spPr>
            <a:xfrm>
              <a:off x="6096526" y="5681008"/>
              <a:ext cx="101317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Arial"/>
                <a:buNone/>
              </a:pPr>
              <a:r>
                <a:rPr b="1" lang="en-US" sz="1800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Ectopic</a:t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36"/>
            <p:cNvSpPr/>
            <p:nvPr/>
          </p:nvSpPr>
          <p:spPr>
            <a:xfrm>
              <a:off x="6077004" y="6380746"/>
              <a:ext cx="1159292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7030A0"/>
                </a:buClr>
                <a:buSzPts val="1800"/>
                <a:buFont typeface="Arial"/>
                <a:buNone/>
              </a:pPr>
              <a:r>
                <a:rPr b="1" lang="en-US" sz="180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CT chest</a:t>
              </a:r>
              <a:endParaRPr sz="18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36"/>
            <p:cNvSpPr/>
            <p:nvPr/>
          </p:nvSpPr>
          <p:spPr>
            <a:xfrm>
              <a:off x="4222212" y="6367098"/>
              <a:ext cx="1646605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7030A0"/>
                </a:buClr>
                <a:buSzPts val="1800"/>
                <a:buFont typeface="Arial"/>
                <a:buNone/>
              </a:pPr>
              <a:r>
                <a:rPr lang="en-US" sz="180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b="1" lang="en-US" sz="180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MRI pituitary</a:t>
              </a:r>
              <a:endParaRPr sz="18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44" name="Google Shape;444;p36"/>
            <p:cNvCxnSpPr/>
            <p:nvPr/>
          </p:nvCxnSpPr>
          <p:spPr>
            <a:xfrm rot="5400000">
              <a:off x="4393532" y="871087"/>
              <a:ext cx="358756" cy="1588"/>
            </a:xfrm>
            <a:prstGeom prst="straightConnector1">
              <a:avLst/>
            </a:prstGeom>
            <a:noFill/>
            <a:ln cap="flat" cmpd="sng" w="3175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445" name="Google Shape;445;p36"/>
            <p:cNvSpPr/>
            <p:nvPr/>
          </p:nvSpPr>
          <p:spPr>
            <a:xfrm>
              <a:off x="2600737" y="1413189"/>
              <a:ext cx="3960221" cy="360344"/>
            </a:xfrm>
            <a:prstGeom prst="leftRightUpArrow">
              <a:avLst>
                <a:gd fmla="val 25000" name="adj1"/>
                <a:gd fmla="val 25000" name="adj2"/>
                <a:gd fmla="val 25000" name="adj3"/>
              </a:avLst>
            </a:prstGeom>
            <a:solidFill>
              <a:schemeClr val="accent1"/>
            </a:solidFill>
            <a:ln cap="flat" cmpd="sng" w="25400">
              <a:solidFill>
                <a:srgbClr val="B8B78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36"/>
            <p:cNvSpPr/>
            <p:nvPr/>
          </p:nvSpPr>
          <p:spPr>
            <a:xfrm flipH="1" rot="10800000">
              <a:off x="2672164" y="2132289"/>
              <a:ext cx="3888794" cy="360343"/>
            </a:xfrm>
            <a:prstGeom prst="leftRightUpArrow">
              <a:avLst>
                <a:gd fmla="val 25000" name="adj1"/>
                <a:gd fmla="val 25000" name="adj2"/>
                <a:gd fmla="val 25000" name="adj3"/>
              </a:avLst>
            </a:prstGeom>
            <a:solidFill>
              <a:schemeClr val="accent1"/>
            </a:solidFill>
            <a:ln cap="flat" cmpd="sng" w="25400">
              <a:solidFill>
                <a:srgbClr val="B8B78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36"/>
            <p:cNvSpPr/>
            <p:nvPr/>
          </p:nvSpPr>
          <p:spPr>
            <a:xfrm>
              <a:off x="2600737" y="2906947"/>
              <a:ext cx="4031647" cy="360343"/>
            </a:xfrm>
            <a:prstGeom prst="leftRightUpArrow">
              <a:avLst>
                <a:gd fmla="val 25000" name="adj1"/>
                <a:gd fmla="val 25000" name="adj2"/>
                <a:gd fmla="val 25000" name="adj3"/>
              </a:avLst>
            </a:prstGeom>
            <a:solidFill>
              <a:schemeClr val="accent1"/>
            </a:solidFill>
            <a:ln cap="flat" cmpd="sng" w="25400">
              <a:solidFill>
                <a:srgbClr val="B8B78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48" name="Google Shape;448;p36"/>
            <p:cNvCxnSpPr/>
            <p:nvPr/>
          </p:nvCxnSpPr>
          <p:spPr>
            <a:xfrm rot="5400000">
              <a:off x="6840299" y="3768913"/>
              <a:ext cx="357169" cy="1587"/>
            </a:xfrm>
            <a:prstGeom prst="straightConnector1">
              <a:avLst/>
            </a:prstGeom>
            <a:noFill/>
            <a:ln cap="flat" cmpd="sng" w="3175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449" name="Google Shape;449;p36"/>
            <p:cNvSpPr/>
            <p:nvPr/>
          </p:nvSpPr>
          <p:spPr>
            <a:xfrm>
              <a:off x="5724470" y="4245137"/>
              <a:ext cx="2592001" cy="358756"/>
            </a:xfrm>
            <a:prstGeom prst="leftRightUpArrow">
              <a:avLst>
                <a:gd fmla="val 25000" name="adj1"/>
                <a:gd fmla="val 25000" name="adj2"/>
                <a:gd fmla="val 25000" name="adj3"/>
              </a:avLst>
            </a:prstGeom>
            <a:solidFill>
              <a:schemeClr val="accent1"/>
            </a:solidFill>
            <a:ln cap="flat" cmpd="sng" w="25400">
              <a:solidFill>
                <a:srgbClr val="B8B78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50" name="Google Shape;450;p36"/>
            <p:cNvCxnSpPr/>
            <p:nvPr/>
          </p:nvCxnSpPr>
          <p:spPr>
            <a:xfrm rot="5400000">
              <a:off x="5545885" y="5047576"/>
              <a:ext cx="358756" cy="1588"/>
            </a:xfrm>
            <a:prstGeom prst="straightConnector1">
              <a:avLst/>
            </a:prstGeom>
            <a:noFill/>
            <a:ln cap="flat" cmpd="sng" w="3175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451" name="Google Shape;451;p36"/>
            <p:cNvSpPr/>
            <p:nvPr/>
          </p:nvSpPr>
          <p:spPr>
            <a:xfrm>
              <a:off x="4873697" y="5386489"/>
              <a:ext cx="1728530" cy="360343"/>
            </a:xfrm>
            <a:prstGeom prst="leftRightUpArrow">
              <a:avLst>
                <a:gd fmla="val 25000" name="adj1"/>
                <a:gd fmla="val 25000" name="adj2"/>
                <a:gd fmla="val 25000" name="adj3"/>
              </a:avLst>
            </a:prstGeom>
            <a:solidFill>
              <a:schemeClr val="accent1"/>
            </a:solidFill>
            <a:ln cap="flat" cmpd="sng" w="25400">
              <a:solidFill>
                <a:srgbClr val="B8B78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52" name="Google Shape;452;p36"/>
            <p:cNvCxnSpPr/>
            <p:nvPr/>
          </p:nvCxnSpPr>
          <p:spPr>
            <a:xfrm rot="5400000">
              <a:off x="6409356" y="6201626"/>
              <a:ext cx="358756" cy="1588"/>
            </a:xfrm>
            <a:prstGeom prst="straightConnector1">
              <a:avLst/>
            </a:prstGeom>
            <a:noFill/>
            <a:ln cap="flat" cmpd="sng" w="3175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453" name="Google Shape;453;p36"/>
            <p:cNvCxnSpPr/>
            <p:nvPr/>
          </p:nvCxnSpPr>
          <p:spPr>
            <a:xfrm rot="5400000">
              <a:off x="4825268" y="6201626"/>
              <a:ext cx="358756" cy="1588"/>
            </a:xfrm>
            <a:prstGeom prst="straightConnector1">
              <a:avLst/>
            </a:prstGeom>
            <a:noFill/>
            <a:ln cap="flat" cmpd="sng" w="3175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454" name="Google Shape;454;p36"/>
            <p:cNvCxnSpPr/>
            <p:nvPr/>
          </p:nvCxnSpPr>
          <p:spPr>
            <a:xfrm rot="5400000">
              <a:off x="7706116" y="5553961"/>
              <a:ext cx="1079442" cy="1588"/>
            </a:xfrm>
            <a:prstGeom prst="straightConnector1">
              <a:avLst/>
            </a:prstGeom>
            <a:noFill/>
            <a:ln cap="flat" cmpd="sng" w="3175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455" name="Google Shape;455;p36"/>
            <p:cNvSpPr txBox="1"/>
            <p:nvPr/>
          </p:nvSpPr>
          <p:spPr>
            <a:xfrm>
              <a:off x="356347" y="1038559"/>
              <a:ext cx="1299969" cy="369868"/>
            </a:xfrm>
            <a:prstGeom prst="rect">
              <a:avLst/>
            </a:prstGeom>
            <a:solidFill>
              <a:srgbClr val="F9F45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rgbClr val="0000CC"/>
                  </a:solidFill>
                  <a:latin typeface="Arial"/>
                  <a:ea typeface="Arial"/>
                  <a:cs typeface="Arial"/>
                  <a:sym typeface="Arial"/>
                </a:rPr>
                <a:t>Screening</a:t>
              </a:r>
              <a:endParaRPr/>
            </a:p>
          </p:txBody>
        </p:sp>
        <p:sp>
          <p:nvSpPr>
            <p:cNvPr id="456" name="Google Shape;456;p36"/>
            <p:cNvSpPr txBox="1"/>
            <p:nvPr/>
          </p:nvSpPr>
          <p:spPr>
            <a:xfrm>
              <a:off x="373807" y="2483107"/>
              <a:ext cx="1633293" cy="369868"/>
            </a:xfrm>
            <a:prstGeom prst="rect">
              <a:avLst/>
            </a:prstGeom>
            <a:solidFill>
              <a:srgbClr val="F9F45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Confirmatory</a:t>
              </a:r>
              <a:endParaRPr/>
            </a:p>
          </p:txBody>
        </p:sp>
        <p:sp>
          <p:nvSpPr>
            <p:cNvPr id="457" name="Google Shape;457;p36"/>
            <p:cNvSpPr txBox="1"/>
            <p:nvPr/>
          </p:nvSpPr>
          <p:spPr>
            <a:xfrm>
              <a:off x="389680" y="3981626"/>
              <a:ext cx="877756" cy="369868"/>
            </a:xfrm>
            <a:prstGeom prst="rect">
              <a:avLst/>
            </a:prstGeom>
            <a:solidFill>
              <a:srgbClr val="F9F45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Cause</a:t>
              </a:r>
              <a:endParaRPr/>
            </a:p>
          </p:txBody>
        </p:sp>
        <p:sp>
          <p:nvSpPr>
            <p:cNvPr id="458" name="Google Shape;458;p36"/>
            <p:cNvSpPr txBox="1"/>
            <p:nvPr/>
          </p:nvSpPr>
          <p:spPr>
            <a:xfrm>
              <a:off x="1066975" y="4599132"/>
              <a:ext cx="14285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Arial"/>
                <a:buNone/>
              </a:pPr>
              <a:r>
                <a:rPr b="1" lang="en-US" sz="1800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Alcoholism</a:t>
              </a:r>
              <a:endParaRPr/>
            </a:p>
          </p:txBody>
        </p:sp>
        <p:sp>
          <p:nvSpPr>
            <p:cNvPr id="459" name="Google Shape;459;p36"/>
            <p:cNvSpPr txBox="1"/>
            <p:nvPr/>
          </p:nvSpPr>
          <p:spPr>
            <a:xfrm>
              <a:off x="2927619" y="4581128"/>
              <a:ext cx="14414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Arial"/>
                <a:buNone/>
              </a:pPr>
              <a:r>
                <a:rPr b="1" lang="en-US" sz="1800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Depression</a:t>
              </a:r>
              <a:endParaRPr/>
            </a:p>
          </p:txBody>
        </p:sp>
        <p:sp>
          <p:nvSpPr>
            <p:cNvPr id="460" name="Google Shape;460;p36"/>
            <p:cNvSpPr txBox="1"/>
            <p:nvPr/>
          </p:nvSpPr>
          <p:spPr>
            <a:xfrm>
              <a:off x="1775491" y="5003884"/>
              <a:ext cx="1723549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ts val="1800"/>
                <a:buFont typeface="Arial"/>
                <a:buNone/>
              </a:pPr>
              <a:r>
                <a:rPr b="1" lang="en-US" sz="1800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Severe illness</a:t>
              </a:r>
              <a:endParaRPr/>
            </a:p>
          </p:txBody>
        </p:sp>
        <p:cxnSp>
          <p:nvCxnSpPr>
            <p:cNvPr id="461" name="Google Shape;461;p36"/>
            <p:cNvCxnSpPr>
              <a:endCxn id="460" idx="0"/>
            </p:cNvCxnSpPr>
            <p:nvPr/>
          </p:nvCxnSpPr>
          <p:spPr>
            <a:xfrm flipH="1">
              <a:off x="2637266" y="3713284"/>
              <a:ext cx="7800" cy="1290600"/>
            </a:xfrm>
            <a:prstGeom prst="straightConnector1">
              <a:avLst/>
            </a:prstGeom>
            <a:noFill/>
            <a:ln cap="flat" cmpd="sng" w="3175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462" name="Google Shape;462;p36"/>
            <p:cNvCxnSpPr/>
            <p:nvPr/>
          </p:nvCxnSpPr>
          <p:spPr>
            <a:xfrm rot="5400000">
              <a:off x="1777699" y="3742762"/>
              <a:ext cx="868316" cy="844424"/>
            </a:xfrm>
            <a:prstGeom prst="straightConnector1">
              <a:avLst/>
            </a:prstGeom>
            <a:noFill/>
            <a:ln cap="flat" cmpd="sng" w="3175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463" name="Google Shape;463;p36"/>
            <p:cNvCxnSpPr/>
            <p:nvPr/>
          </p:nvCxnSpPr>
          <p:spPr>
            <a:xfrm flipH="1" rot="-5400000">
              <a:off x="2607838" y="3761807"/>
              <a:ext cx="860379" cy="779347"/>
            </a:xfrm>
            <a:prstGeom prst="straightConnector1">
              <a:avLst/>
            </a:prstGeom>
            <a:noFill/>
            <a:ln cap="flat" cmpd="sng" w="3175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37"/>
          <p:cNvSpPr txBox="1"/>
          <p:nvPr>
            <p:ph type="title"/>
          </p:nvPr>
        </p:nvSpPr>
        <p:spPr>
          <a:xfrm>
            <a:off x="468313" y="115888"/>
            <a:ext cx="79898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FF0000"/>
                </a:solidFill>
              </a:rPr>
              <a:t>Adrenal Hyperfunction</a:t>
            </a:r>
            <a:br>
              <a:rPr b="1" lang="en-US" sz="2800"/>
            </a:br>
            <a:r>
              <a:rPr b="1" lang="en-US" sz="2800"/>
              <a:t>Summary of Biochemical Tests</a:t>
            </a:r>
            <a:endParaRPr/>
          </a:p>
        </p:txBody>
      </p:sp>
      <p:graphicFrame>
        <p:nvGraphicFramePr>
          <p:cNvPr id="469" name="Google Shape;469;p37"/>
          <p:cNvGraphicFramePr/>
          <p:nvPr/>
        </p:nvGraphicFramePr>
        <p:xfrm>
          <a:off x="250825" y="11255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{DD571766-0053-44CF-8237-6AF5CD2843FF}</a:tableStyleId>
              </a:tblPr>
              <a:tblGrid>
                <a:gridCol w="2270125"/>
                <a:gridCol w="2122500"/>
                <a:gridCol w="2160575"/>
                <a:gridCol w="2160600"/>
              </a:tblGrid>
              <a:tr h="701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Test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Cushing’s disease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Adrenal     tumor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Ectopic ACTH secreting tumor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6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S. cortisol</a:t>
                      </a:r>
                      <a:endParaRPr/>
                    </a:p>
                  </a:txBody>
                  <a:tcPr marT="46800" marB="46800" marR="90000" marL="9000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↑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↑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↑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7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Low dose DST</a:t>
                      </a:r>
                      <a:endParaRPr/>
                    </a:p>
                  </a:txBody>
                  <a:tcPr marT="46800" marB="46800" marR="90000" marL="9000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Not suppressed</a:t>
                      </a:r>
                      <a:endParaRPr/>
                    </a:p>
                  </a:txBody>
                  <a:tcPr marT="46800" marB="46800" marR="90000" marL="90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Not suppressed</a:t>
                      </a:r>
                      <a:endParaRPr/>
                    </a:p>
                  </a:txBody>
                  <a:tcPr marT="46800" marB="46800" marR="90000" marL="90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Not suppressed</a:t>
                      </a:r>
                      <a:endParaRPr/>
                    </a:p>
                  </a:txBody>
                  <a:tcPr marT="46800" marB="46800" marR="90000" marL="90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7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Urinary cortisol</a:t>
                      </a:r>
                      <a:endParaRPr/>
                    </a:p>
                  </a:txBody>
                  <a:tcPr marT="46800" marB="46800" marR="90000" marL="9000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↑</a:t>
                      </a:r>
                      <a:endParaRPr/>
                    </a:p>
                  </a:txBody>
                  <a:tcPr marT="46800" marB="46800" marR="90000" marL="90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↑</a:t>
                      </a:r>
                      <a:endParaRPr/>
                    </a:p>
                  </a:txBody>
                  <a:tcPr marT="46800" marB="46800" marR="90000" marL="90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↑</a:t>
                      </a:r>
                      <a:endParaRPr/>
                    </a:p>
                  </a:txBody>
                  <a:tcPr marT="46800" marB="46800" marR="90000" marL="90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7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Diurnal rhythm</a:t>
                      </a:r>
                      <a:endParaRPr/>
                    </a:p>
                  </a:txBody>
                  <a:tcPr marT="46800" marB="46800" marR="90000" marL="9000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Lost</a:t>
                      </a:r>
                      <a:endParaRPr/>
                    </a:p>
                  </a:txBody>
                  <a:tcPr marT="46800" marB="46800" marR="90000" marL="90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Lost</a:t>
                      </a:r>
                      <a:endParaRPr/>
                    </a:p>
                  </a:txBody>
                  <a:tcPr marT="46800" marB="46800" marR="90000" marL="90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Lost</a:t>
                      </a:r>
                      <a:endParaRPr/>
                    </a:p>
                  </a:txBody>
                  <a:tcPr marT="46800" marB="46800" marR="90000" marL="90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3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Insulin-induced hypoglycemia</a:t>
                      </a:r>
                      <a:endParaRPr/>
                    </a:p>
                  </a:txBody>
                  <a:tcPr marT="46800" marB="46800" marR="90000" marL="9000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 response</a:t>
                      </a:r>
                      <a:endParaRPr/>
                    </a:p>
                  </a:txBody>
                  <a:tcPr marT="46800" marB="46800" marR="90000" marL="90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 response</a:t>
                      </a:r>
                      <a:endParaRPr/>
                    </a:p>
                  </a:txBody>
                  <a:tcPr marT="46800" marB="46800" marR="90000" marL="90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 response</a:t>
                      </a:r>
                      <a:endParaRPr/>
                    </a:p>
                  </a:txBody>
                  <a:tcPr marT="46800" marB="46800" marR="90000" marL="90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0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Plasma [ACTH]</a:t>
                      </a:r>
                      <a:endParaRPr/>
                    </a:p>
                  </a:txBody>
                  <a:tcPr marT="46800" marB="46800" marR="90000" marL="9000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Normal or </a:t>
                      </a:r>
                      <a:r>
                        <a:rPr b="1" i="0" lang="en-US" sz="2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↑</a:t>
                      </a:r>
                      <a:endParaRPr/>
                    </a:p>
                  </a:txBody>
                  <a:tcPr marT="46800" marB="46800" marR="90000" marL="90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Not detectable</a:t>
                      </a:r>
                      <a:endParaRPr/>
                    </a:p>
                  </a:txBody>
                  <a:tcPr marT="46800" marB="46800" marR="90000" marL="90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en-US" sz="2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↑ ↑ ↑</a:t>
                      </a:r>
                      <a:endParaRPr/>
                    </a:p>
                  </a:txBody>
                  <a:tcPr marT="46800" marB="46800" marR="90000" marL="90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6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High dose DST</a:t>
                      </a:r>
                      <a:endParaRPr/>
                    </a:p>
                  </a:txBody>
                  <a:tcPr marT="46800" marB="46800" marR="90000" marL="9000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suppressed</a:t>
                      </a:r>
                      <a:endParaRPr/>
                    </a:p>
                  </a:txBody>
                  <a:tcPr marT="46800" marB="46800" marR="90000" marL="90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Not suppressed</a:t>
                      </a:r>
                      <a:endParaRPr/>
                    </a:p>
                  </a:txBody>
                  <a:tcPr marT="46800" marB="46800" marR="90000" marL="90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Not suppressed</a:t>
                      </a:r>
                      <a:endParaRPr/>
                    </a:p>
                  </a:txBody>
                  <a:tcPr marT="46800" marB="46800" marR="90000" marL="90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7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CRH test</a:t>
                      </a:r>
                      <a:endParaRPr b="1" i="0" sz="2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6800" marB="46800" marR="90000" marL="9000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en-US" sz="2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↑</a:t>
                      </a:r>
                      <a:endParaRPr/>
                    </a:p>
                  </a:txBody>
                  <a:tcPr marT="46800" marB="46800" marR="90000" marL="90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 response</a:t>
                      </a:r>
                      <a:endParaRPr/>
                    </a:p>
                  </a:txBody>
                  <a:tcPr marT="46800" marB="46800" marR="90000" marL="90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 response</a:t>
                      </a:r>
                      <a:endParaRPr/>
                    </a:p>
                  </a:txBody>
                  <a:tcPr marT="46800" marB="46800" marR="90000" marL="90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38"/>
          <p:cNvSpPr txBox="1"/>
          <p:nvPr>
            <p:ph type="title"/>
          </p:nvPr>
        </p:nvSpPr>
        <p:spPr>
          <a:xfrm>
            <a:off x="685800" y="26035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Case study</a:t>
            </a:r>
            <a:endParaRPr/>
          </a:p>
        </p:txBody>
      </p:sp>
      <p:sp>
        <p:nvSpPr>
          <p:cNvPr id="475" name="Google Shape;475;p38"/>
          <p:cNvSpPr txBox="1"/>
          <p:nvPr>
            <p:ph idx="1" type="body"/>
          </p:nvPr>
        </p:nvSpPr>
        <p:spPr>
          <a:xfrm>
            <a:off x="468313" y="981075"/>
            <a:ext cx="8458200" cy="5472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2000"/>
              <a:t>58 years old man was admitted with weight loss and respiratory distress. He had increased pigmentation and BP was 140/80.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rgbClr val="FF0000"/>
                </a:solidFill>
              </a:rPr>
              <a:t>Lab tests 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2000"/>
              <a:t>Urea 			8.6  		(2.5-7 mmol/L)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2000"/>
              <a:t>Sodium 		144  		(135-145 mmol/L)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2000"/>
              <a:t>Potassium		</a:t>
            </a:r>
            <a:r>
              <a:rPr b="1" lang="en-US" sz="2000">
                <a:solidFill>
                  <a:srgbClr val="FF0000"/>
                </a:solidFill>
              </a:rPr>
              <a:t>2.0</a:t>
            </a:r>
            <a:r>
              <a:rPr b="1" lang="en-US" sz="2000"/>
              <a:t>		(3.5-4.5 mmol/L)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2000"/>
              <a:t>Cortisol 		</a:t>
            </a:r>
            <a:r>
              <a:rPr b="1" lang="en-US" sz="2000">
                <a:solidFill>
                  <a:srgbClr val="FF0000"/>
                </a:solidFill>
              </a:rPr>
              <a:t>1650</a:t>
            </a:r>
            <a:r>
              <a:rPr b="1" lang="en-US" sz="2000"/>
              <a:t> 		(150-550 nmol/L)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2000"/>
              <a:t>Post overnight DMX	</a:t>
            </a:r>
            <a:r>
              <a:rPr b="1" lang="en-US" sz="2000">
                <a:solidFill>
                  <a:srgbClr val="FF0000"/>
                </a:solidFill>
              </a:rPr>
              <a:t>1530 </a:t>
            </a:r>
            <a:r>
              <a:rPr b="1" lang="en-US" sz="2000"/>
              <a:t>		(&lt;50nmol/L)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rgbClr val="FF0000"/>
                </a:solidFill>
              </a:rPr>
              <a:t>Further investigation revealed the following 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2000"/>
              <a:t>DMX suppression test	Basal	after 48 h      after 48h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2000"/>
              <a:t>				0.5 mg qid     2.0 mg qid 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2000"/>
              <a:t>Serum cortisol		1350	1420	         1100      </a:t>
            </a:r>
            <a:r>
              <a:rPr b="1" lang="en-US" sz="2000">
                <a:solidFill>
                  <a:srgbClr val="FF0000"/>
                </a:solidFill>
              </a:rPr>
              <a:t>No suppression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2000"/>
              <a:t>			8 am	 22.00 pm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2000"/>
              <a:t>Plasma ACTH (ng/L)	 </a:t>
            </a:r>
            <a:r>
              <a:rPr b="1" lang="en-US" sz="2000">
                <a:solidFill>
                  <a:srgbClr val="FF0000"/>
                </a:solidFill>
              </a:rPr>
              <a:t>220	 180  </a:t>
            </a:r>
            <a:r>
              <a:rPr b="1" lang="en-US" sz="2000"/>
              <a:t>                           </a:t>
            </a:r>
            <a:r>
              <a:rPr b="1" lang="en-US" sz="2000">
                <a:solidFill>
                  <a:srgbClr val="FF0000"/>
                </a:solidFill>
              </a:rPr>
              <a:t>Ref. range: 7-51</a:t>
            </a:r>
            <a:r>
              <a:rPr b="1" lang="en-US" sz="2000"/>
              <a:t> 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2000"/>
              <a:t>CRH showed flat response for cortisol and ACTH			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39"/>
          <p:cNvSpPr txBox="1"/>
          <p:nvPr>
            <p:ph idx="1" type="body"/>
          </p:nvPr>
        </p:nvSpPr>
        <p:spPr>
          <a:xfrm>
            <a:off x="395288" y="1266825"/>
            <a:ext cx="8280400" cy="50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ACTH-dependent Cushing: due to pituitary causes (Cushing’s disease) and due to ectopic production of ACTH.</a:t>
            </a:r>
            <a:endParaRPr b="1" sz="2400" u="sng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ACTH-independent Cushing: due to adrenal adenoma or carcinoma and due to steroid therapy (iatrogenic).</a:t>
            </a:r>
            <a:endParaRPr b="1" sz="2400" u="sng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Initial screening for Cushing by 24 h urine free cortisol or low-dose dexamethasone suppression test</a:t>
            </a:r>
            <a:endParaRPr b="1" sz="2400" u="sng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Confirmatory tests for Cushing by diurnal rhythm of plasma cortisol and insulin-induced hypoglycemia</a:t>
            </a:r>
            <a:endParaRPr b="1" sz="2400" u="sng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Tests to determine the cause of Cushing: Plasma ACTH, high-dose dexamethasone suppression test, CRH stimulation test and radiological investigations </a:t>
            </a:r>
            <a:endParaRPr b="1" sz="2400"/>
          </a:p>
        </p:txBody>
      </p:sp>
      <p:sp>
        <p:nvSpPr>
          <p:cNvPr id="481" name="Google Shape;481;p39"/>
          <p:cNvSpPr/>
          <p:nvPr/>
        </p:nvSpPr>
        <p:spPr>
          <a:xfrm>
            <a:off x="685800" y="26035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 Black"/>
              <a:buNone/>
            </a:pPr>
            <a:r>
              <a:rPr lang="en-US" sz="400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Take Home Message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"/>
          <p:cNvSpPr txBox="1"/>
          <p:nvPr>
            <p:ph type="title"/>
          </p:nvPr>
        </p:nvSpPr>
        <p:spPr>
          <a:xfrm>
            <a:off x="685800" y="188913"/>
            <a:ext cx="7772400" cy="914400"/>
          </a:xfrm>
          <a:prstGeom prst="rect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/>
              <a:t>The adrenal cortex comprises three zones based on cell type and function:</a:t>
            </a:r>
            <a:r>
              <a:rPr lang="en-US" sz="2800"/>
              <a:t> </a:t>
            </a:r>
            <a:endParaRPr/>
          </a:p>
        </p:txBody>
      </p:sp>
      <p:sp>
        <p:nvSpPr>
          <p:cNvPr id="136" name="Google Shape;136;p4"/>
          <p:cNvSpPr txBox="1"/>
          <p:nvPr>
            <p:ph idx="1" type="body"/>
          </p:nvPr>
        </p:nvSpPr>
        <p:spPr>
          <a:xfrm>
            <a:off x="685800" y="1341438"/>
            <a:ext cx="4749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7813" lvl="1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F3E00"/>
              </a:buClr>
              <a:buSzPts val="2600"/>
              <a:buFont typeface="Noto Sans Symbols"/>
              <a:buChar char="⮚"/>
            </a:pPr>
            <a:r>
              <a:rPr b="1" lang="en-US" sz="2600">
                <a:solidFill>
                  <a:srgbClr val="CF3E00"/>
                </a:solidFill>
              </a:rPr>
              <a:t>Zona </a:t>
            </a:r>
            <a:r>
              <a:rPr b="1" lang="en-US" sz="2600" u="sng">
                <a:solidFill>
                  <a:srgbClr val="000000"/>
                </a:solidFill>
              </a:rPr>
              <a:t>G</a:t>
            </a:r>
            <a:r>
              <a:rPr b="1" lang="en-US" sz="2600">
                <a:solidFill>
                  <a:srgbClr val="CF3E00"/>
                </a:solidFill>
              </a:rPr>
              <a:t>lomerulosa</a:t>
            </a:r>
            <a:r>
              <a:rPr b="1" lang="en-US" sz="2600"/>
              <a:t> </a:t>
            </a:r>
            <a:endParaRPr/>
          </a:p>
          <a:p>
            <a:pPr indent="-277813" lvl="1" marL="4572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None/>
            </a:pPr>
            <a:r>
              <a:rPr b="1" lang="en-US" sz="2600"/>
              <a:t>   The outermost zone → </a:t>
            </a:r>
            <a:r>
              <a:rPr b="1" lang="en-US" sz="2600">
                <a:solidFill>
                  <a:srgbClr val="0066CC"/>
                </a:solidFill>
              </a:rPr>
              <a:t>aldosterone</a:t>
            </a:r>
            <a:r>
              <a:rPr b="1" lang="en-US" sz="2600"/>
              <a:t> (the principal mineralocorticoid). </a:t>
            </a:r>
            <a:endParaRPr/>
          </a:p>
          <a:p>
            <a:pPr indent="-277813" lvl="1" marL="4572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None/>
            </a:pPr>
            <a:r>
              <a:t/>
            </a:r>
            <a:endParaRPr b="1" sz="2600"/>
          </a:p>
          <a:p>
            <a:pPr indent="-277813" lvl="1" marL="4572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None/>
            </a:pPr>
            <a:r>
              <a:rPr b="1" lang="en-US" sz="2600"/>
              <a:t>The deeper layers of the cortex:</a:t>
            </a:r>
            <a:endParaRPr/>
          </a:p>
          <a:p>
            <a:pPr indent="-277813" lvl="1" marL="4572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CF3E00"/>
              </a:buClr>
              <a:buSzPts val="2600"/>
              <a:buFont typeface="Noto Sans Symbols"/>
              <a:buChar char="⮚"/>
            </a:pPr>
            <a:r>
              <a:rPr b="1" lang="en-US" sz="2600">
                <a:solidFill>
                  <a:srgbClr val="CF3E00"/>
                </a:solidFill>
              </a:rPr>
              <a:t>Zona </a:t>
            </a:r>
            <a:r>
              <a:rPr b="1" lang="en-US" sz="2600" u="sng">
                <a:solidFill>
                  <a:srgbClr val="000000"/>
                </a:solidFill>
              </a:rPr>
              <a:t>F</a:t>
            </a:r>
            <a:r>
              <a:rPr b="1" lang="en-US" sz="2600">
                <a:solidFill>
                  <a:srgbClr val="CF3E00"/>
                </a:solidFill>
              </a:rPr>
              <a:t>asciculata</a:t>
            </a:r>
            <a:r>
              <a:rPr b="1" lang="en-US" sz="2600"/>
              <a:t> </a:t>
            </a:r>
            <a:endParaRPr/>
          </a:p>
          <a:p>
            <a:pPr indent="-277813" lvl="1" marL="4572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None/>
            </a:pPr>
            <a:r>
              <a:rPr b="1" lang="en-US" sz="2600"/>
              <a:t>→ glucocorticoids – mainly </a:t>
            </a:r>
            <a:r>
              <a:rPr b="1" lang="en-US" sz="2600">
                <a:solidFill>
                  <a:srgbClr val="0066CC"/>
                </a:solidFill>
              </a:rPr>
              <a:t>cortisol</a:t>
            </a:r>
            <a:r>
              <a:rPr b="1" lang="en-US" sz="2600"/>
              <a:t> (95%)</a:t>
            </a:r>
            <a:endParaRPr/>
          </a:p>
          <a:p>
            <a:pPr indent="-277813" lvl="1" marL="4572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CF3E00"/>
              </a:buClr>
              <a:buSzPts val="2600"/>
              <a:buFont typeface="Noto Sans Symbols"/>
              <a:buChar char="⮚"/>
            </a:pPr>
            <a:r>
              <a:rPr b="1" lang="en-US" sz="2600">
                <a:solidFill>
                  <a:srgbClr val="CF3E00"/>
                </a:solidFill>
              </a:rPr>
              <a:t>Zona </a:t>
            </a:r>
            <a:r>
              <a:rPr b="1" lang="en-US" sz="2600" u="sng">
                <a:solidFill>
                  <a:srgbClr val="000000"/>
                </a:solidFill>
              </a:rPr>
              <a:t>R</a:t>
            </a:r>
            <a:r>
              <a:rPr b="1" lang="en-US" sz="2600">
                <a:solidFill>
                  <a:srgbClr val="CF3E00"/>
                </a:solidFill>
              </a:rPr>
              <a:t>eticularis</a:t>
            </a:r>
            <a:r>
              <a:rPr b="1" lang="en-US" sz="2600"/>
              <a:t> </a:t>
            </a:r>
            <a:br>
              <a:rPr b="1" lang="en-US" sz="2600"/>
            </a:br>
            <a:r>
              <a:rPr b="1" lang="en-US" sz="2600"/>
              <a:t>→ Sex hormones</a:t>
            </a:r>
            <a:endParaRPr sz="2600"/>
          </a:p>
        </p:txBody>
      </p:sp>
      <p:pic>
        <p:nvPicPr>
          <p:cNvPr descr="miniadrenalAnat" id="137" name="Google Shape;137;p4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4163" y="1268413"/>
            <a:ext cx="3263900" cy="2087562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descr="Adrenal_cortex_layers" id="138" name="Google Shape;138;p4"/>
          <p:cNvPicPr preferRelativeResize="0"/>
          <p:nvPr>
            <p:ph idx="3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64163" y="3500438"/>
            <a:ext cx="3263900" cy="2881312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40"/>
          <p:cNvSpPr txBox="1"/>
          <p:nvPr>
            <p:ph type="title"/>
          </p:nvPr>
        </p:nvSpPr>
        <p:spPr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487" name="Google Shape;487;p40"/>
          <p:cNvSpPr txBox="1"/>
          <p:nvPr>
            <p:ph idx="1" type="body"/>
          </p:nvPr>
        </p:nvSpPr>
        <p:spPr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Lecture notes, Clinical Biochemistry, Wiley BlackWell, 9</a:t>
            </a:r>
            <a:r>
              <a:rPr baseline="30000" lang="en-US" sz="2400"/>
              <a:t>th</a:t>
            </a:r>
            <a:r>
              <a:rPr lang="en-US" sz="2400"/>
              <a:t> edition, 2013, chapter 9, page 116-133.</a:t>
            </a:r>
            <a:endParaRPr b="1" sz="2400" u="sng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Clinical Chemistry, Principles, Procedures, Correlations, Lippincott Williams &amp; Wilkins, 7</a:t>
            </a:r>
            <a:r>
              <a:rPr baseline="30000" lang="en-US" sz="2400"/>
              <a:t>th</a:t>
            </a:r>
            <a:r>
              <a:rPr lang="en-US" sz="2400"/>
              <a:t> edition, 2013, chapter 21, page 453-471.</a:t>
            </a:r>
            <a:endParaRPr b="1" sz="2400" u="sng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/>
              <a:t>Lippincott’s Illustrated Reviews: Biochemistry 6</a:t>
            </a:r>
            <a:r>
              <a:rPr baseline="30000" lang="en-US" sz="2400"/>
              <a:t>th</a:t>
            </a:r>
            <a:r>
              <a:rPr lang="en-US" sz="2400"/>
              <a:t> edition, Unit III, Chapter 18, Pages 219-244.</a:t>
            </a:r>
            <a:endParaRPr b="1" sz="2400" u="sng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"/>
          <p:cNvSpPr txBox="1"/>
          <p:nvPr/>
        </p:nvSpPr>
        <p:spPr>
          <a:xfrm>
            <a:off x="1979613" y="0"/>
            <a:ext cx="5400675" cy="528638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rotWithShape="0" algn="ctr" dir="2700000" dist="107763">
              <a:schemeClr val="lt2">
                <a:alpha val="49803"/>
              </a:scheme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Steroid Hormone Synthesis</a:t>
            </a:r>
            <a:r>
              <a:rPr b="1" i="0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44" name="Google Shape;144;p5"/>
          <p:cNvSpPr txBox="1"/>
          <p:nvPr/>
        </p:nvSpPr>
        <p:spPr>
          <a:xfrm>
            <a:off x="3132138" y="549275"/>
            <a:ext cx="3384550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Cholesterol </a:t>
            </a:r>
            <a:r>
              <a:rPr b="1" i="0" lang="en-US" sz="28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(27C)</a:t>
            </a:r>
            <a:endParaRPr b="1" i="0" sz="2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5" name="Google Shape;145;p5"/>
          <p:cNvCxnSpPr/>
          <p:nvPr/>
        </p:nvCxnSpPr>
        <p:spPr>
          <a:xfrm>
            <a:off x="4716463" y="1412875"/>
            <a:ext cx="0" cy="360363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6" name="Google Shape;146;p5"/>
          <p:cNvSpPr txBox="1"/>
          <p:nvPr/>
        </p:nvSpPr>
        <p:spPr>
          <a:xfrm>
            <a:off x="3132138" y="1700213"/>
            <a:ext cx="36004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Pregnenolone (21C)</a:t>
            </a:r>
            <a:endParaRPr/>
          </a:p>
        </p:txBody>
      </p:sp>
      <p:cxnSp>
        <p:nvCxnSpPr>
          <p:cNvPr id="147" name="Google Shape;147;p5"/>
          <p:cNvCxnSpPr/>
          <p:nvPr/>
        </p:nvCxnSpPr>
        <p:spPr>
          <a:xfrm>
            <a:off x="4716463" y="2133600"/>
            <a:ext cx="0" cy="43180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8" name="Google Shape;148;p5"/>
          <p:cNvSpPr txBox="1"/>
          <p:nvPr/>
        </p:nvSpPr>
        <p:spPr>
          <a:xfrm>
            <a:off x="4932363" y="2133600"/>
            <a:ext cx="3311525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3-β-Hydroxysteroid dehydrogenase</a:t>
            </a:r>
            <a:endParaRPr b="1" i="0" sz="1400" u="none" cap="none" strike="noStrike">
              <a:solidFill>
                <a:srgbClr val="0000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5"/>
          <p:cNvSpPr txBox="1"/>
          <p:nvPr/>
        </p:nvSpPr>
        <p:spPr>
          <a:xfrm>
            <a:off x="3708400" y="2565400"/>
            <a:ext cx="2592388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Progesterone (21C)</a:t>
            </a:r>
            <a:endParaRPr/>
          </a:p>
        </p:txBody>
      </p:sp>
      <p:cxnSp>
        <p:nvCxnSpPr>
          <p:cNvPr id="150" name="Google Shape;150;p5"/>
          <p:cNvCxnSpPr/>
          <p:nvPr/>
        </p:nvCxnSpPr>
        <p:spPr>
          <a:xfrm>
            <a:off x="4716463" y="2997200"/>
            <a:ext cx="0" cy="503238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1" name="Google Shape;151;p5"/>
          <p:cNvSpPr txBox="1"/>
          <p:nvPr/>
        </p:nvSpPr>
        <p:spPr>
          <a:xfrm>
            <a:off x="4859338" y="2997200"/>
            <a:ext cx="1728787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17-α-Hydroxylase</a:t>
            </a:r>
            <a:endParaRPr b="1" i="0" sz="1400" u="none" cap="none" strike="noStrike">
              <a:solidFill>
                <a:srgbClr val="0000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5"/>
          <p:cNvSpPr txBox="1"/>
          <p:nvPr/>
        </p:nvSpPr>
        <p:spPr>
          <a:xfrm>
            <a:off x="2627313" y="3422650"/>
            <a:ext cx="47513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17-α-Hydroxyprogesterone (21C)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5"/>
          <p:cNvSpPr txBox="1"/>
          <p:nvPr/>
        </p:nvSpPr>
        <p:spPr>
          <a:xfrm>
            <a:off x="5795963" y="4430713"/>
            <a:ext cx="2808287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Androstenedione (19C)</a:t>
            </a:r>
            <a:endParaRPr/>
          </a:p>
        </p:txBody>
      </p:sp>
      <p:sp>
        <p:nvSpPr>
          <p:cNvPr id="154" name="Google Shape;154;p5"/>
          <p:cNvSpPr txBox="1"/>
          <p:nvPr/>
        </p:nvSpPr>
        <p:spPr>
          <a:xfrm>
            <a:off x="5867400" y="5013325"/>
            <a:ext cx="2952750" cy="369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Testosterone (19C)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5" name="Google Shape;155;p5"/>
          <p:cNvSpPr txBox="1"/>
          <p:nvPr/>
        </p:nvSpPr>
        <p:spPr>
          <a:xfrm>
            <a:off x="6156325" y="6165850"/>
            <a:ext cx="2447925" cy="369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Estradiol (18C) </a:t>
            </a:r>
            <a:endParaRPr/>
          </a:p>
        </p:txBody>
      </p:sp>
      <p:cxnSp>
        <p:nvCxnSpPr>
          <p:cNvPr id="156" name="Google Shape;156;p5"/>
          <p:cNvCxnSpPr/>
          <p:nvPr/>
        </p:nvCxnSpPr>
        <p:spPr>
          <a:xfrm>
            <a:off x="7235825" y="4797425"/>
            <a:ext cx="0" cy="287338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7" name="Google Shape;157;p5"/>
          <p:cNvCxnSpPr/>
          <p:nvPr/>
        </p:nvCxnSpPr>
        <p:spPr>
          <a:xfrm>
            <a:off x="7235825" y="5876925"/>
            <a:ext cx="0" cy="360363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8" name="Google Shape;158;p5"/>
          <p:cNvCxnSpPr/>
          <p:nvPr/>
        </p:nvCxnSpPr>
        <p:spPr>
          <a:xfrm>
            <a:off x="4859338" y="3860800"/>
            <a:ext cx="1584325" cy="576263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9" name="Google Shape;159;p5"/>
          <p:cNvSpPr txBox="1"/>
          <p:nvPr/>
        </p:nvSpPr>
        <p:spPr>
          <a:xfrm>
            <a:off x="3348038" y="4718050"/>
            <a:ext cx="2808287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11-Deoxycortisol (21C)</a:t>
            </a:r>
            <a:endParaRPr/>
          </a:p>
        </p:txBody>
      </p:sp>
      <p:sp>
        <p:nvSpPr>
          <p:cNvPr id="160" name="Google Shape;160;p5"/>
          <p:cNvSpPr txBox="1"/>
          <p:nvPr/>
        </p:nvSpPr>
        <p:spPr>
          <a:xfrm>
            <a:off x="250825" y="4430713"/>
            <a:ext cx="34925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11-Deoxycorticosterone (21C)</a:t>
            </a:r>
            <a:endParaRPr/>
          </a:p>
        </p:txBody>
      </p:sp>
      <p:cxnSp>
        <p:nvCxnSpPr>
          <p:cNvPr id="161" name="Google Shape;161;p5"/>
          <p:cNvCxnSpPr/>
          <p:nvPr/>
        </p:nvCxnSpPr>
        <p:spPr>
          <a:xfrm>
            <a:off x="4716463" y="3860800"/>
            <a:ext cx="0" cy="936625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2" name="Google Shape;162;p5"/>
          <p:cNvCxnSpPr/>
          <p:nvPr/>
        </p:nvCxnSpPr>
        <p:spPr>
          <a:xfrm>
            <a:off x="4716463" y="5084763"/>
            <a:ext cx="0" cy="1152525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3" name="Google Shape;163;p5"/>
          <p:cNvSpPr txBox="1"/>
          <p:nvPr/>
        </p:nvSpPr>
        <p:spPr>
          <a:xfrm>
            <a:off x="3635375" y="6165850"/>
            <a:ext cx="24479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Cortisol (21C) </a:t>
            </a:r>
            <a:endParaRPr/>
          </a:p>
        </p:txBody>
      </p:sp>
      <p:cxnSp>
        <p:nvCxnSpPr>
          <p:cNvPr id="164" name="Google Shape;164;p5"/>
          <p:cNvCxnSpPr/>
          <p:nvPr/>
        </p:nvCxnSpPr>
        <p:spPr>
          <a:xfrm flipH="1">
            <a:off x="1835150" y="2789238"/>
            <a:ext cx="1908175" cy="1598612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5" name="Google Shape;165;p5"/>
          <p:cNvSpPr txBox="1"/>
          <p:nvPr/>
        </p:nvSpPr>
        <p:spPr>
          <a:xfrm>
            <a:off x="1952625" y="5013325"/>
            <a:ext cx="2690813" cy="366713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11- β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4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-Hydroxylase</a:t>
            </a:r>
            <a:endParaRPr b="1" i="0" sz="1400" u="none" cap="none" strike="noStrike">
              <a:solidFill>
                <a:srgbClr val="0000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5"/>
          <p:cNvSpPr txBox="1"/>
          <p:nvPr/>
        </p:nvSpPr>
        <p:spPr>
          <a:xfrm>
            <a:off x="611188" y="5294313"/>
            <a:ext cx="244792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Corticosterone </a:t>
            </a:r>
            <a:endParaRPr/>
          </a:p>
        </p:txBody>
      </p:sp>
      <p:cxnSp>
        <p:nvCxnSpPr>
          <p:cNvPr id="167" name="Google Shape;167;p5"/>
          <p:cNvCxnSpPr/>
          <p:nvPr/>
        </p:nvCxnSpPr>
        <p:spPr>
          <a:xfrm>
            <a:off x="1835150" y="4797425"/>
            <a:ext cx="0" cy="576263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8" name="Google Shape;168;p5"/>
          <p:cNvSpPr txBox="1"/>
          <p:nvPr/>
        </p:nvSpPr>
        <p:spPr>
          <a:xfrm>
            <a:off x="368300" y="6165850"/>
            <a:ext cx="2952750" cy="461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Aldosterone (21C) </a:t>
            </a:r>
            <a:endParaRPr/>
          </a:p>
        </p:txBody>
      </p:sp>
      <p:cxnSp>
        <p:nvCxnSpPr>
          <p:cNvPr id="169" name="Google Shape;169;p5"/>
          <p:cNvCxnSpPr/>
          <p:nvPr/>
        </p:nvCxnSpPr>
        <p:spPr>
          <a:xfrm>
            <a:off x="1835150" y="5661025"/>
            <a:ext cx="0" cy="503238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0" name="Google Shape;170;p5"/>
          <p:cNvCxnSpPr/>
          <p:nvPr/>
        </p:nvCxnSpPr>
        <p:spPr>
          <a:xfrm>
            <a:off x="4716463" y="981075"/>
            <a:ext cx="0" cy="360363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1" name="Google Shape;171;p5"/>
          <p:cNvCxnSpPr/>
          <p:nvPr/>
        </p:nvCxnSpPr>
        <p:spPr>
          <a:xfrm>
            <a:off x="7235825" y="5373688"/>
            <a:ext cx="0" cy="43180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2" name="Google Shape;172;p5"/>
          <p:cNvSpPr/>
          <p:nvPr/>
        </p:nvSpPr>
        <p:spPr>
          <a:xfrm>
            <a:off x="5913438" y="4765675"/>
            <a:ext cx="2808287" cy="1985963"/>
          </a:xfrm>
          <a:prstGeom prst="ellipse">
            <a:avLst/>
          </a:pr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5"/>
          <p:cNvSpPr txBox="1"/>
          <p:nvPr/>
        </p:nvSpPr>
        <p:spPr>
          <a:xfrm rot="-5400000">
            <a:off x="7837488" y="5475288"/>
            <a:ext cx="2173287" cy="369887"/>
          </a:xfrm>
          <a:prstGeom prst="rect">
            <a:avLst/>
          </a:prstGeom>
          <a:solidFill>
            <a:srgbClr val="C7FF94"/>
          </a:solidFill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Peripheral tissues</a:t>
            </a:r>
            <a:endParaRPr/>
          </a:p>
        </p:txBody>
      </p:sp>
      <p:sp>
        <p:nvSpPr>
          <p:cNvPr id="174" name="Google Shape;174;p5"/>
          <p:cNvSpPr txBox="1"/>
          <p:nvPr/>
        </p:nvSpPr>
        <p:spPr>
          <a:xfrm>
            <a:off x="2555875" y="3860800"/>
            <a:ext cx="2087563" cy="304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21-α-Hydroxylase</a:t>
            </a:r>
            <a:endParaRPr b="1" i="0" sz="1400" u="none" cap="none" strike="noStrike">
              <a:solidFill>
                <a:srgbClr val="0000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"/>
          <p:cNvSpPr txBox="1"/>
          <p:nvPr>
            <p:ph idx="1" type="body"/>
          </p:nvPr>
        </p:nvSpPr>
        <p:spPr>
          <a:xfrm>
            <a:off x="323850" y="2852738"/>
            <a:ext cx="8424863" cy="2952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/>
              <a:t>The </a:t>
            </a:r>
            <a:r>
              <a:rPr b="1" lang="en-US" sz="2800" u="sng">
                <a:solidFill>
                  <a:srgbClr val="FF0000"/>
                </a:solidFill>
              </a:rPr>
              <a:t>hypothalamus</a:t>
            </a:r>
            <a:r>
              <a:rPr b="1" lang="en-US" sz="2800"/>
              <a:t> secretes </a:t>
            </a:r>
            <a:r>
              <a:rPr b="1" lang="en-US" sz="2800">
                <a:solidFill>
                  <a:srgbClr val="FF3300"/>
                </a:solidFill>
              </a:rPr>
              <a:t>corticotropin-releasing hormone</a:t>
            </a:r>
            <a:r>
              <a:rPr b="1" lang="en-US" sz="2800"/>
              <a:t> (CRH) which </a:t>
            </a:r>
            <a:r>
              <a:rPr b="1" lang="en-US" sz="2800">
                <a:solidFill>
                  <a:srgbClr val="0000CC"/>
                </a:solidFill>
              </a:rPr>
              <a:t>stimulates</a:t>
            </a:r>
            <a:r>
              <a:rPr b="1" lang="en-US" sz="2800"/>
              <a:t> the </a:t>
            </a:r>
            <a:r>
              <a:rPr b="1" lang="en-US" sz="2800" u="sng">
                <a:solidFill>
                  <a:srgbClr val="0000CC"/>
                </a:solidFill>
              </a:rPr>
              <a:t>anterior pituitary gland</a:t>
            </a:r>
            <a:r>
              <a:rPr b="1" lang="en-US" sz="2800"/>
              <a:t> to synthesis and release ACTH.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sz="1600"/>
          </a:p>
          <a:p>
            <a:pPr indent="-342900" lvl="0" marL="34290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sz="1600"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FF3300"/>
                </a:solidFill>
              </a:rPr>
              <a:t>ACTH</a:t>
            </a:r>
            <a:r>
              <a:rPr b="1" lang="en-US" sz="2800"/>
              <a:t> acts on the zona fasiculata cells </a:t>
            </a:r>
            <a:r>
              <a:rPr b="1" lang="en-US">
                <a:solidFill>
                  <a:srgbClr val="0000CC"/>
                </a:solidFill>
              </a:rPr>
              <a:t>→</a:t>
            </a:r>
            <a:r>
              <a:rPr b="1" lang="en-US" sz="2800"/>
              <a:t> release of glucocorticoids (</a:t>
            </a:r>
            <a:r>
              <a:rPr b="1" i="1" lang="en-US" sz="2800">
                <a:solidFill>
                  <a:srgbClr val="FF3300"/>
                </a:solidFill>
              </a:rPr>
              <a:t>Cortisol</a:t>
            </a:r>
            <a:r>
              <a:rPr b="1" lang="en-US" sz="2800"/>
              <a:t>).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1" sz="800"/>
          </a:p>
        </p:txBody>
      </p:sp>
      <p:sp>
        <p:nvSpPr>
          <p:cNvPr id="180" name="Google Shape;180;p6"/>
          <p:cNvSpPr txBox="1"/>
          <p:nvPr>
            <p:ph type="title"/>
          </p:nvPr>
        </p:nvSpPr>
        <p:spPr>
          <a:xfrm>
            <a:off x="395288" y="549275"/>
            <a:ext cx="8353425" cy="1584325"/>
          </a:xfrm>
          <a:prstGeom prst="rect">
            <a:avLst/>
          </a:prstGeom>
          <a:noFill/>
          <a:ln cap="flat" cmpd="sng" w="76200">
            <a:solidFill>
              <a:schemeClr val="folHlink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FF0000"/>
                </a:solidFill>
              </a:rPr>
              <a:t>Hypothalamic-Pituitary-Adrenal</a:t>
            </a:r>
            <a:r>
              <a:rPr b="1" lang="en-US" sz="3600" u="sng">
                <a:solidFill>
                  <a:srgbClr val="FF0000"/>
                </a:solidFill>
              </a:rPr>
              <a:t> </a:t>
            </a:r>
            <a:r>
              <a:rPr b="1" lang="en-US" sz="3600">
                <a:solidFill>
                  <a:srgbClr val="FF0000"/>
                </a:solidFill>
              </a:rPr>
              <a:t>(HPA) Axis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7"/>
          <p:cNvSpPr txBox="1"/>
          <p:nvPr>
            <p:ph type="title"/>
          </p:nvPr>
        </p:nvSpPr>
        <p:spPr>
          <a:xfrm>
            <a:off x="395288" y="312738"/>
            <a:ext cx="8353425" cy="11509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/>
              <a:t>Regulation of ACTH and Cortisol Secretion:</a:t>
            </a:r>
            <a:endParaRPr/>
          </a:p>
        </p:txBody>
      </p:sp>
      <p:sp>
        <p:nvSpPr>
          <p:cNvPr id="186" name="Google Shape;186;p7"/>
          <p:cNvSpPr txBox="1"/>
          <p:nvPr>
            <p:ph idx="1" type="body"/>
          </p:nvPr>
        </p:nvSpPr>
        <p:spPr>
          <a:xfrm>
            <a:off x="323850" y="1604963"/>
            <a:ext cx="5543550" cy="4848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1" lang="en-US" sz="2800">
                <a:solidFill>
                  <a:srgbClr val="FF0000"/>
                </a:solidFill>
              </a:rPr>
              <a:t>1</a:t>
            </a:r>
            <a:r>
              <a:rPr b="1" lang="en-US">
                <a:solidFill>
                  <a:srgbClr val="FF0000"/>
                </a:solidFill>
              </a:rPr>
              <a:t>. Negative feedback control:</a:t>
            </a:r>
            <a:r>
              <a:rPr b="1" lang="en-US" sz="2400"/>
              <a:t>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•"/>
            </a:pPr>
            <a:r>
              <a:rPr b="1" lang="en-US" sz="2600">
                <a:solidFill>
                  <a:srgbClr val="000000"/>
                </a:solidFill>
              </a:rPr>
              <a:t>ACTH release from the anterior pituitary is stimulated by hypothalamic secretion of corticotrophin releasing hormone</a:t>
            </a:r>
            <a:r>
              <a:rPr b="1" lang="en-US" sz="2600"/>
              <a:t> (</a:t>
            </a:r>
            <a:r>
              <a:rPr b="1" lang="en-US" sz="2600">
                <a:solidFill>
                  <a:srgbClr val="0000CC"/>
                </a:solidFill>
              </a:rPr>
              <a:t>CRH</a:t>
            </a:r>
            <a:r>
              <a:rPr b="1" lang="en-US" sz="2600"/>
              <a:t>).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3333FF"/>
              </a:buClr>
              <a:buSzPts val="2600"/>
              <a:buFont typeface="Arial"/>
              <a:buChar char="•"/>
            </a:pPr>
            <a:r>
              <a:rPr b="1" lang="en-US" sz="2600">
                <a:solidFill>
                  <a:srgbClr val="3333FF"/>
                </a:solidFill>
              </a:rPr>
              <a:t>CRH</a:t>
            </a:r>
            <a:r>
              <a:rPr b="1" lang="en-US" sz="2600">
                <a:solidFill>
                  <a:srgbClr val="FF0000"/>
                </a:solidFill>
              </a:rPr>
              <a:t> </a:t>
            </a:r>
            <a:r>
              <a:rPr b="1" lang="en-US" sz="3000"/>
              <a:t>→</a:t>
            </a:r>
            <a:r>
              <a:rPr b="1" lang="en-US" sz="2600">
                <a:solidFill>
                  <a:srgbClr val="FF0000"/>
                </a:solidFill>
              </a:rPr>
              <a:t> ↑ </a:t>
            </a:r>
            <a:r>
              <a:rPr b="1" lang="en-US" sz="2600">
                <a:solidFill>
                  <a:srgbClr val="FF3300"/>
                </a:solidFill>
              </a:rPr>
              <a:t>ACTH</a:t>
            </a:r>
            <a:r>
              <a:rPr b="1" lang="en-US" sz="2600"/>
              <a:t> </a:t>
            </a:r>
            <a:r>
              <a:rPr b="1" lang="en-US" sz="3000"/>
              <a:t>→ </a:t>
            </a:r>
            <a:r>
              <a:rPr b="1" lang="en-US" sz="2600">
                <a:solidFill>
                  <a:srgbClr val="FF0000"/>
                </a:solidFill>
              </a:rPr>
              <a:t>↑</a:t>
            </a:r>
            <a:r>
              <a:rPr b="1" lang="en-US" sz="2600"/>
              <a:t>[</a:t>
            </a:r>
            <a:r>
              <a:rPr b="1" lang="en-US" sz="2600">
                <a:solidFill>
                  <a:srgbClr val="FF0000"/>
                </a:solidFill>
              </a:rPr>
              <a:t>Cortisol</a:t>
            </a:r>
            <a:r>
              <a:rPr b="1" lang="en-US" sz="2600"/>
              <a:t>]</a:t>
            </a:r>
            <a:endParaRPr/>
          </a:p>
          <a:p>
            <a:pPr indent="-177800" lvl="0" marL="34290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t/>
            </a:r>
            <a:endParaRPr b="1" sz="2600"/>
          </a:p>
          <a:p>
            <a:pPr indent="-342900" lvl="0" marL="34290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Arial"/>
              <a:buChar char="•"/>
            </a:pPr>
            <a:r>
              <a:rPr b="1" lang="en-US" sz="2600">
                <a:solidFill>
                  <a:srgbClr val="FF0000"/>
                </a:solidFill>
              </a:rPr>
              <a:t>↑</a:t>
            </a:r>
            <a:r>
              <a:rPr b="1" lang="en-US" sz="2600"/>
              <a:t>[</a:t>
            </a:r>
            <a:r>
              <a:rPr b="1" lang="en-US" sz="2600">
                <a:solidFill>
                  <a:srgbClr val="FF0000"/>
                </a:solidFill>
              </a:rPr>
              <a:t>Cortisol</a:t>
            </a:r>
            <a:r>
              <a:rPr b="1" lang="en-US" sz="2600"/>
              <a:t>] or </a:t>
            </a:r>
            <a:r>
              <a:rPr b="1" lang="en-US" sz="2600">
                <a:solidFill>
                  <a:srgbClr val="FF0000"/>
                </a:solidFill>
              </a:rPr>
              <a:t>synthetic steroid</a:t>
            </a:r>
            <a:r>
              <a:rPr b="1" lang="en-US" sz="2600"/>
              <a:t> suppress </a:t>
            </a:r>
            <a:r>
              <a:rPr b="1" lang="en-US" sz="2600">
                <a:solidFill>
                  <a:srgbClr val="FF0000"/>
                </a:solidFill>
              </a:rPr>
              <a:t>CRH</a:t>
            </a:r>
            <a:r>
              <a:rPr b="1" lang="en-US" sz="2600"/>
              <a:t> &amp; </a:t>
            </a:r>
            <a:r>
              <a:rPr b="1" lang="en-US" sz="2600">
                <a:solidFill>
                  <a:srgbClr val="FF0000"/>
                </a:solidFill>
              </a:rPr>
              <a:t>ACTH</a:t>
            </a:r>
            <a:r>
              <a:rPr b="1" lang="en-US" sz="2600"/>
              <a:t> secretion</a:t>
            </a:r>
            <a:endParaRPr/>
          </a:p>
        </p:txBody>
      </p:sp>
      <p:pic>
        <p:nvPicPr>
          <p:cNvPr descr="Cushings_Disease" id="187" name="Google Shape;187;p7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24525" y="1557338"/>
            <a:ext cx="2909888" cy="4535487"/>
          </a:xfrm>
          <a:prstGeom prst="rect">
            <a:avLst/>
          </a:prstGeom>
          <a:noFill/>
          <a:ln cap="flat" cmpd="sng" w="5715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188" name="Google Shape;188;p7"/>
          <p:cNvSpPr/>
          <p:nvPr/>
        </p:nvSpPr>
        <p:spPr>
          <a:xfrm>
            <a:off x="6826250" y="3582988"/>
            <a:ext cx="1111250" cy="236537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Pituitary</a:t>
            </a:r>
            <a:endParaRPr/>
          </a:p>
        </p:txBody>
      </p:sp>
      <p:sp>
        <p:nvSpPr>
          <p:cNvPr id="189" name="Google Shape;189;p7"/>
          <p:cNvSpPr/>
          <p:nvPr/>
        </p:nvSpPr>
        <p:spPr>
          <a:xfrm>
            <a:off x="7350125" y="1989138"/>
            <a:ext cx="1584325" cy="287337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Hypothalamus</a:t>
            </a:r>
            <a:endParaRPr/>
          </a:p>
        </p:txBody>
      </p:sp>
      <p:sp>
        <p:nvSpPr>
          <p:cNvPr id="190" name="Google Shape;190;p7"/>
          <p:cNvSpPr/>
          <p:nvPr/>
        </p:nvSpPr>
        <p:spPr>
          <a:xfrm>
            <a:off x="7842250" y="5013325"/>
            <a:ext cx="1122363" cy="257175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Adrenal</a:t>
            </a:r>
            <a:endParaRPr/>
          </a:p>
        </p:txBody>
      </p:sp>
    </p:spTree>
  </p:cSld>
  <p:clrMapOvr>
    <a:masterClrMapping/>
  </p:clrMapOvr>
  <p:transition>
    <p:wipe dir="d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8"/>
          <p:cNvSpPr txBox="1"/>
          <p:nvPr>
            <p:ph idx="1" type="body"/>
          </p:nvPr>
        </p:nvSpPr>
        <p:spPr>
          <a:xfrm>
            <a:off x="323850" y="404813"/>
            <a:ext cx="8340725" cy="590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lang="en-US" sz="3600"/>
              <a:t> </a:t>
            </a:r>
            <a:r>
              <a:rPr b="1" lang="en-US" sz="3600" u="sng">
                <a:solidFill>
                  <a:srgbClr val="FF0000"/>
                </a:solidFill>
              </a:rPr>
              <a:t>2. Stress</a:t>
            </a:r>
            <a:r>
              <a:rPr b="1" lang="en-US" sz="2400"/>
              <a:t> (e.g. </a:t>
            </a:r>
            <a:r>
              <a:rPr b="1" lang="en-US" sz="2400">
                <a:solidFill>
                  <a:srgbClr val="0000CC"/>
                </a:solidFill>
              </a:rPr>
              <a:t>major surgery</a:t>
            </a:r>
            <a:r>
              <a:rPr b="1" lang="en-US" sz="2400"/>
              <a:t>, </a:t>
            </a:r>
            <a:r>
              <a:rPr b="1" lang="en-US" sz="2400">
                <a:solidFill>
                  <a:srgbClr val="0000CC"/>
                </a:solidFill>
              </a:rPr>
              <a:t>emotional stress</a:t>
            </a:r>
            <a:r>
              <a:rPr b="1" lang="en-US" sz="2400"/>
              <a:t>) </a:t>
            </a:r>
            <a:r>
              <a:rPr b="1" lang="en-US" sz="2400">
                <a:solidFill>
                  <a:srgbClr val="FF3300"/>
                </a:solidFill>
              </a:rPr>
              <a:t>Stress</a:t>
            </a:r>
            <a:r>
              <a:rPr b="1" lang="en-US" sz="2400"/>
              <a:t> → </a:t>
            </a:r>
            <a:r>
              <a:rPr b="1" lang="en-US" sz="2400">
                <a:solidFill>
                  <a:srgbClr val="3333FF"/>
                </a:solidFill>
              </a:rPr>
              <a:t>↑↑</a:t>
            </a:r>
            <a:r>
              <a:rPr b="1" lang="en-US" sz="2400">
                <a:solidFill>
                  <a:srgbClr val="FF0000"/>
                </a:solidFill>
              </a:rPr>
              <a:t> CRH</a:t>
            </a:r>
            <a:r>
              <a:rPr b="1" lang="en-US" sz="2400"/>
              <a:t> </a:t>
            </a:r>
            <a:r>
              <a:rPr b="1" lang="en-US" sz="2400">
                <a:solidFill>
                  <a:srgbClr val="FF3300"/>
                </a:solidFill>
              </a:rPr>
              <a:t>&amp; ACTH</a:t>
            </a:r>
            <a:r>
              <a:rPr b="1" lang="en-US" sz="2400"/>
              <a:t> → </a:t>
            </a:r>
            <a:r>
              <a:rPr b="1" lang="en-US" sz="2400">
                <a:solidFill>
                  <a:srgbClr val="3333FF"/>
                </a:solidFill>
              </a:rPr>
              <a:t>↑↑</a:t>
            </a:r>
            <a:r>
              <a:rPr b="1" lang="en-US" sz="2400">
                <a:solidFill>
                  <a:srgbClr val="FF0000"/>
                </a:solidFill>
              </a:rPr>
              <a:t> Cortisol</a:t>
            </a:r>
            <a:endParaRPr b="1" sz="3600"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/>
              <a:t> 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b="1" lang="en-US" u="sng">
                <a:solidFill>
                  <a:srgbClr val="FF0000"/>
                </a:solidFill>
              </a:rPr>
              <a:t>3. The diurnal rhythm of plasma cortisol:</a:t>
            </a:r>
            <a:r>
              <a:rPr b="1" lang="en-US" sz="2800"/>
              <a:t> 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3333FF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rgbClr val="3333FF"/>
                </a:solidFill>
              </a:rPr>
              <a:t>Highest Cortisol level</a:t>
            </a:r>
            <a:r>
              <a:rPr b="1" lang="en-US" sz="2400">
                <a:solidFill>
                  <a:srgbClr val="000000"/>
                </a:solidFill>
              </a:rPr>
              <a:t> in the morning ( 8 - 9 AM ).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3333FF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rgbClr val="3333FF"/>
                </a:solidFill>
              </a:rPr>
              <a:t>Lowest Cortisol level</a:t>
            </a:r>
            <a:r>
              <a:rPr b="1" lang="en-US" sz="2400">
                <a:solidFill>
                  <a:srgbClr val="000000"/>
                </a:solidFill>
              </a:rPr>
              <a:t> in the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-US" sz="2400">
                <a:solidFill>
                  <a:srgbClr val="000000"/>
                </a:solidFill>
              </a:rPr>
              <a:t>    late afternoon and evening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-US" sz="2400">
                <a:solidFill>
                  <a:srgbClr val="000000"/>
                </a:solidFill>
              </a:rPr>
              <a:t>    ( 8 - 9 PM ).</a:t>
            </a:r>
            <a:r>
              <a:rPr b="1" lang="en-US" sz="2800"/>
              <a:t> 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sz="2800"/>
          </a:p>
        </p:txBody>
      </p:sp>
      <p:pic>
        <p:nvPicPr>
          <p:cNvPr id="196" name="Google Shape;196;p8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75238" y="2997200"/>
            <a:ext cx="3529012" cy="3240088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8"/>
          <p:cNvSpPr txBox="1"/>
          <p:nvPr/>
        </p:nvSpPr>
        <p:spPr>
          <a:xfrm>
            <a:off x="468313" y="5026025"/>
            <a:ext cx="4608512" cy="923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1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diurnal rhythm of cortisol secretion; the area between the curves represents values that lie within the reference range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9"/>
          <p:cNvSpPr txBox="1"/>
          <p:nvPr>
            <p:ph type="title"/>
          </p:nvPr>
        </p:nvSpPr>
        <p:spPr>
          <a:xfrm>
            <a:off x="685800" y="354013"/>
            <a:ext cx="4246563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 u="sng">
                <a:solidFill>
                  <a:srgbClr val="0000CC"/>
                </a:solidFill>
              </a:rPr>
              <a:t>Plasma [CBG] :</a:t>
            </a:r>
            <a:endParaRPr/>
          </a:p>
        </p:txBody>
      </p:sp>
      <p:sp>
        <p:nvSpPr>
          <p:cNvPr id="203" name="Google Shape;203;p9"/>
          <p:cNvSpPr txBox="1"/>
          <p:nvPr>
            <p:ph idx="1" type="body"/>
          </p:nvPr>
        </p:nvSpPr>
        <p:spPr>
          <a:xfrm>
            <a:off x="395288" y="1270000"/>
            <a:ext cx="8280400" cy="532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44513" lvl="0" marL="5445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/>
              <a:t>In the circulation, glucocorticoids are mainly </a:t>
            </a:r>
            <a:r>
              <a:rPr b="1" lang="en-US" sz="2800">
                <a:solidFill>
                  <a:srgbClr val="0000CC"/>
                </a:solidFill>
              </a:rPr>
              <a:t>protein-bound </a:t>
            </a:r>
            <a:r>
              <a:rPr b="1" lang="en-US" sz="2800"/>
              <a:t>(</a:t>
            </a:r>
            <a:r>
              <a:rPr b="1" lang="en-US" sz="2800">
                <a:solidFill>
                  <a:srgbClr val="FF0000"/>
                </a:solidFill>
              </a:rPr>
              <a:t>about 90%</a:t>
            </a:r>
            <a:r>
              <a:rPr b="1" lang="en-US" sz="2800"/>
              <a:t>), </a:t>
            </a:r>
            <a:r>
              <a:rPr b="1" lang="en-US" sz="2800" u="sng">
                <a:solidFill>
                  <a:srgbClr val="0000CC"/>
                </a:solidFill>
              </a:rPr>
              <a:t>chiefly to cortisol-binding globulin</a:t>
            </a:r>
            <a:r>
              <a:rPr b="1" lang="en-US" sz="2800"/>
              <a:t> (</a:t>
            </a:r>
            <a:r>
              <a:rPr b="1" lang="en-US" sz="2800">
                <a:solidFill>
                  <a:srgbClr val="FF0000"/>
                </a:solidFill>
              </a:rPr>
              <a:t>CBG </a:t>
            </a:r>
            <a:r>
              <a:rPr b="1" lang="en-US" sz="2800"/>
              <a:t>or </a:t>
            </a:r>
            <a:r>
              <a:rPr b="1" lang="en-US" sz="2800">
                <a:solidFill>
                  <a:srgbClr val="FF0000"/>
                </a:solidFill>
              </a:rPr>
              <a:t>transcortin</a:t>
            </a:r>
            <a:r>
              <a:rPr b="1" lang="en-US" sz="2800"/>
              <a:t>).</a:t>
            </a:r>
            <a:r>
              <a:rPr lang="en-US" sz="2800"/>
              <a:t> </a:t>
            </a:r>
            <a:endParaRPr/>
          </a:p>
          <a:p>
            <a:pPr indent="-342900" lvl="1" marL="1066800" rtl="0" algn="l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FF0000"/>
                </a:solidFill>
              </a:rPr>
              <a:t> </a:t>
            </a:r>
            <a:endParaRPr/>
          </a:p>
          <a:p>
            <a:pPr indent="-342900" lvl="1" marL="106680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FF0000"/>
              </a:buClr>
              <a:buSzPts val="2900"/>
              <a:buFont typeface="Arial"/>
              <a:buChar char="–"/>
            </a:pPr>
            <a:r>
              <a:rPr b="1" lang="en-US" sz="2900">
                <a:solidFill>
                  <a:srgbClr val="FF0000"/>
                </a:solidFill>
              </a:rPr>
              <a:t>↑↑</a:t>
            </a:r>
            <a:r>
              <a:rPr b="1" lang="en-US" sz="2900"/>
              <a:t> in </a:t>
            </a:r>
            <a:r>
              <a:rPr b="1" lang="en-US" sz="2900">
                <a:solidFill>
                  <a:srgbClr val="FF0000"/>
                </a:solidFill>
              </a:rPr>
              <a:t>pregnancy</a:t>
            </a:r>
            <a:r>
              <a:rPr b="1" lang="en-US" sz="2900"/>
              <a:t> and with estrogen treatment (e.g. oral contraceptives).</a:t>
            </a:r>
            <a:endParaRPr/>
          </a:p>
          <a:p>
            <a:pPr indent="-342900" lvl="1" marL="10668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b="1" lang="en-US" sz="1500"/>
              <a:t> </a:t>
            </a:r>
            <a:endParaRPr b="1" sz="1200"/>
          </a:p>
          <a:p>
            <a:pPr indent="-342900" lvl="1" marL="1066800" rtl="0" algn="l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FF0000"/>
              </a:buClr>
              <a:buSzPts val="2900"/>
              <a:buFont typeface="Arial"/>
              <a:buChar char="–"/>
            </a:pPr>
            <a:r>
              <a:rPr b="1" lang="en-US" sz="2900">
                <a:solidFill>
                  <a:srgbClr val="FF0000"/>
                </a:solidFill>
              </a:rPr>
              <a:t> ↓↓</a:t>
            </a:r>
            <a:r>
              <a:rPr b="1" lang="en-US" sz="2900"/>
              <a:t> in </a:t>
            </a:r>
            <a:r>
              <a:rPr b="1" lang="en-US" sz="2900">
                <a:solidFill>
                  <a:srgbClr val="FF0000"/>
                </a:solidFill>
              </a:rPr>
              <a:t>hypoproteinemic states</a:t>
            </a:r>
            <a:r>
              <a:rPr b="1" lang="en-US" sz="2900"/>
              <a:t>                        (e.g. nephrotic syndrome). </a:t>
            </a:r>
            <a:endParaRPr/>
          </a:p>
          <a:p>
            <a:pPr indent="-342900" lvl="1" marL="1066800" rtl="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1" sz="1700"/>
          </a:p>
          <a:p>
            <a:pPr indent="-342900" lvl="1" marL="1066800" rtl="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b="1" sz="900"/>
          </a:p>
          <a:p>
            <a:pPr indent="-544513" lvl="0" marL="544513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0CC"/>
                </a:solidFill>
              </a:rPr>
              <a:t>The biologically active fraction of cortisol in plasma is </a:t>
            </a:r>
            <a:r>
              <a:rPr b="1" lang="en-US" sz="2800">
                <a:solidFill>
                  <a:srgbClr val="FF3300"/>
                </a:solidFill>
              </a:rPr>
              <a:t>the free</a:t>
            </a:r>
            <a:r>
              <a:rPr b="1" lang="en-US" sz="2800">
                <a:solidFill>
                  <a:srgbClr val="0000CC"/>
                </a:solidFill>
              </a:rPr>
              <a:t> (unbound) component.</a:t>
            </a:r>
            <a:endParaRPr sz="2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Plaid design template">
  <a:themeElements>
    <a:clrScheme name="Plaid design template 13">
      <a:dk1>
        <a:srgbClr val="336600"/>
      </a:dk1>
      <a:lt1>
        <a:srgbClr val="FFFFFF"/>
      </a:lt1>
      <a:dk2>
        <a:srgbClr val="800080"/>
      </a:dk2>
      <a:lt2>
        <a:srgbClr val="969696"/>
      </a:lt2>
      <a:accent1>
        <a:srgbClr val="FDFBBB"/>
      </a:accent1>
      <a:accent2>
        <a:srgbClr val="FF9966"/>
      </a:accent2>
      <a:accent3>
        <a:srgbClr val="FFFFFF"/>
      </a:accent3>
      <a:accent4>
        <a:srgbClr val="2A5600"/>
      </a:accent4>
      <a:accent5>
        <a:srgbClr val="FEFDDA"/>
      </a:accent5>
      <a:accent6>
        <a:srgbClr val="E78A5C"/>
      </a:accent6>
      <a:hlink>
        <a:srgbClr val="FF7C80"/>
      </a:hlink>
      <a:folHlink>
        <a:srgbClr val="9966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2006-12-18T22:02:11Z</dcterms:created>
  <dc:creator>sayed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TC010721501033</vt:lpwstr>
  </property>
</Properties>
</file>