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</p:sldIdLst>
  <p:sldSz cy="6858000" cx="9144000"/>
  <p:notesSz cx="6858000" cy="9144000"/>
  <p:embeddedFontLst>
    <p:embeddedFont>
      <p:font typeface="Bodoni"/>
      <p:bold r:id="rId29"/>
      <p:boldItalic r:id="rId30"/>
    </p:embeddedFont>
    <p:embeddedFont>
      <p:font typeface="Arial Black"/>
      <p:regular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32" roundtripDataSignature="AMtx7mglYe84mVZl6iiEQh+S/m4rfhMLG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Bodoni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ArialBlack-regular.fntdata"/><Relationship Id="rId30" Type="http://schemas.openxmlformats.org/officeDocument/2006/relationships/font" Target="fonts/Bodoni-bold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32" Type="http://customschemas.google.com/relationships/presentationmetadata" Target="meta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6" name="Google Shape;296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5"/>
          <p:cNvSpPr txBox="1"/>
          <p:nvPr>
            <p:ph type="ctrTitle"/>
          </p:nvPr>
        </p:nvSpPr>
        <p:spPr>
          <a:xfrm>
            <a:off x="914400" y="3200400"/>
            <a:ext cx="70866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5"/>
          <p:cNvSpPr txBox="1"/>
          <p:nvPr>
            <p:ph idx="1" type="subTitle"/>
          </p:nvPr>
        </p:nvSpPr>
        <p:spPr>
          <a:xfrm>
            <a:off x="2590800" y="4876800"/>
            <a:ext cx="5410200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/>
            </a:lvl1pPr>
            <a:lvl2pPr lvl="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lvl="5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lvl="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lvl="7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lvl="8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14" name="Google Shape;14;p25"/>
          <p:cNvSpPr txBox="1"/>
          <p:nvPr>
            <p:ph idx="10" type="dt"/>
          </p:nvPr>
        </p:nvSpPr>
        <p:spPr>
          <a:xfrm>
            <a:off x="2286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5"/>
          <p:cNvSpPr txBox="1"/>
          <p:nvPr>
            <p:ph idx="11" type="ftr"/>
          </p:nvPr>
        </p:nvSpPr>
        <p:spPr>
          <a:xfrm>
            <a:off x="2362200" y="6248400"/>
            <a:ext cx="4343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5"/>
          <p:cNvSpPr txBox="1"/>
          <p:nvPr>
            <p:ph idx="12" type="sldNum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34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34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2" name="Google Shape;72;p34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/>
        </p:txBody>
      </p:sp>
      <p:sp>
        <p:nvSpPr>
          <p:cNvPr id="73" name="Google Shape;73;p34"/>
          <p:cNvSpPr txBox="1"/>
          <p:nvPr>
            <p:ph idx="10" type="dt"/>
          </p:nvPr>
        </p:nvSpPr>
        <p:spPr>
          <a:xfrm>
            <a:off x="26670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34"/>
          <p:cNvSpPr txBox="1"/>
          <p:nvPr>
            <p:ph idx="11" type="ftr"/>
          </p:nvPr>
        </p:nvSpPr>
        <p:spPr>
          <a:xfrm>
            <a:off x="4114800" y="59436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34"/>
          <p:cNvSpPr txBox="1"/>
          <p:nvPr>
            <p:ph idx="12" type="sldNum"/>
          </p:nvPr>
        </p:nvSpPr>
        <p:spPr>
          <a:xfrm>
            <a:off x="71628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35"/>
          <p:cNvSpPr txBox="1"/>
          <p:nvPr>
            <p:ph type="title"/>
          </p:nvPr>
        </p:nvSpPr>
        <p:spPr>
          <a:xfrm>
            <a:off x="685800" y="609600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35"/>
          <p:cNvSpPr txBox="1"/>
          <p:nvPr>
            <p:ph idx="1" type="body"/>
          </p:nvPr>
        </p:nvSpPr>
        <p:spPr>
          <a:xfrm rot="5400000">
            <a:off x="2514600" y="-152400"/>
            <a:ext cx="4114800" cy="77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79" name="Google Shape;79;p35"/>
          <p:cNvSpPr txBox="1"/>
          <p:nvPr>
            <p:ph idx="10" type="dt"/>
          </p:nvPr>
        </p:nvSpPr>
        <p:spPr>
          <a:xfrm>
            <a:off x="26670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35"/>
          <p:cNvSpPr txBox="1"/>
          <p:nvPr>
            <p:ph idx="11" type="ftr"/>
          </p:nvPr>
        </p:nvSpPr>
        <p:spPr>
          <a:xfrm>
            <a:off x="4114800" y="59436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35"/>
          <p:cNvSpPr txBox="1"/>
          <p:nvPr>
            <p:ph idx="12" type="sldNum"/>
          </p:nvPr>
        </p:nvSpPr>
        <p:spPr>
          <a:xfrm>
            <a:off x="71628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36"/>
          <p:cNvSpPr txBox="1"/>
          <p:nvPr>
            <p:ph type="title"/>
          </p:nvPr>
        </p:nvSpPr>
        <p:spPr>
          <a:xfrm rot="5400000">
            <a:off x="4895850" y="2228850"/>
            <a:ext cx="5181600" cy="194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36"/>
          <p:cNvSpPr txBox="1"/>
          <p:nvPr>
            <p:ph idx="1" type="body"/>
          </p:nvPr>
        </p:nvSpPr>
        <p:spPr>
          <a:xfrm rot="5400000">
            <a:off x="933450" y="361950"/>
            <a:ext cx="5181600" cy="56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85" name="Google Shape;85;p36"/>
          <p:cNvSpPr txBox="1"/>
          <p:nvPr>
            <p:ph idx="10" type="dt"/>
          </p:nvPr>
        </p:nvSpPr>
        <p:spPr>
          <a:xfrm>
            <a:off x="26670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36"/>
          <p:cNvSpPr txBox="1"/>
          <p:nvPr>
            <p:ph idx="11" type="ftr"/>
          </p:nvPr>
        </p:nvSpPr>
        <p:spPr>
          <a:xfrm>
            <a:off x="4114800" y="59436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36"/>
          <p:cNvSpPr txBox="1"/>
          <p:nvPr>
            <p:ph idx="12" type="sldNum"/>
          </p:nvPr>
        </p:nvSpPr>
        <p:spPr>
          <a:xfrm>
            <a:off x="71628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Text, and Content" type="txAndObj">
  <p:cSld name="TEXT_AND_OBJECT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7"/>
          <p:cNvSpPr txBox="1"/>
          <p:nvPr>
            <p:ph type="title"/>
          </p:nvPr>
        </p:nvSpPr>
        <p:spPr>
          <a:xfrm>
            <a:off x="685800" y="609600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37"/>
          <p:cNvSpPr txBox="1"/>
          <p:nvPr>
            <p:ph idx="1" type="body"/>
          </p:nvPr>
        </p:nvSpPr>
        <p:spPr>
          <a:xfrm>
            <a:off x="685800" y="1676400"/>
            <a:ext cx="38100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91" name="Google Shape;91;p37"/>
          <p:cNvSpPr txBox="1"/>
          <p:nvPr>
            <p:ph idx="2" type="body"/>
          </p:nvPr>
        </p:nvSpPr>
        <p:spPr>
          <a:xfrm>
            <a:off x="4648200" y="1676400"/>
            <a:ext cx="38100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92" name="Google Shape;92;p37"/>
          <p:cNvSpPr txBox="1"/>
          <p:nvPr>
            <p:ph idx="10" type="dt"/>
          </p:nvPr>
        </p:nvSpPr>
        <p:spPr>
          <a:xfrm>
            <a:off x="26670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37"/>
          <p:cNvSpPr txBox="1"/>
          <p:nvPr>
            <p:ph idx="11" type="ftr"/>
          </p:nvPr>
        </p:nvSpPr>
        <p:spPr>
          <a:xfrm>
            <a:off x="4114800" y="59436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37"/>
          <p:cNvSpPr txBox="1"/>
          <p:nvPr>
            <p:ph idx="12" type="sldNum"/>
          </p:nvPr>
        </p:nvSpPr>
        <p:spPr>
          <a:xfrm>
            <a:off x="71628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Diagram or Organization Chart" type="dgm">
  <p:cSld name="DIAGRAM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8"/>
          <p:cNvSpPr txBox="1"/>
          <p:nvPr>
            <p:ph type="title"/>
          </p:nvPr>
        </p:nvSpPr>
        <p:spPr>
          <a:xfrm>
            <a:off x="685800" y="609600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38"/>
          <p:cNvSpPr/>
          <p:nvPr>
            <p:ph idx="2" type="dgm"/>
          </p:nvPr>
        </p:nvSpPr>
        <p:spPr>
          <a:xfrm>
            <a:off x="685800" y="16764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8" name="Google Shape;98;p38"/>
          <p:cNvSpPr txBox="1"/>
          <p:nvPr>
            <p:ph idx="10" type="dt"/>
          </p:nvPr>
        </p:nvSpPr>
        <p:spPr>
          <a:xfrm>
            <a:off x="26670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38"/>
          <p:cNvSpPr txBox="1"/>
          <p:nvPr>
            <p:ph idx="11" type="ftr"/>
          </p:nvPr>
        </p:nvSpPr>
        <p:spPr>
          <a:xfrm>
            <a:off x="4114800" y="59436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38"/>
          <p:cNvSpPr txBox="1"/>
          <p:nvPr>
            <p:ph idx="12" type="sldNum"/>
          </p:nvPr>
        </p:nvSpPr>
        <p:spPr>
          <a:xfrm>
            <a:off x="71628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able" type="tbl">
  <p:cSld name="TABLE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9"/>
          <p:cNvSpPr txBox="1"/>
          <p:nvPr>
            <p:ph type="title"/>
          </p:nvPr>
        </p:nvSpPr>
        <p:spPr>
          <a:xfrm>
            <a:off x="685800" y="609600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" name="Google Shape;103;p39"/>
          <p:cNvSpPr txBox="1"/>
          <p:nvPr>
            <p:ph idx="10" type="dt"/>
          </p:nvPr>
        </p:nvSpPr>
        <p:spPr>
          <a:xfrm>
            <a:off x="26670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39"/>
          <p:cNvSpPr txBox="1"/>
          <p:nvPr>
            <p:ph idx="11" type="ftr"/>
          </p:nvPr>
        </p:nvSpPr>
        <p:spPr>
          <a:xfrm>
            <a:off x="4114800" y="59436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39"/>
          <p:cNvSpPr txBox="1"/>
          <p:nvPr>
            <p:ph idx="12" type="sldNum"/>
          </p:nvPr>
        </p:nvSpPr>
        <p:spPr>
          <a:xfrm>
            <a:off x="71628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6"/>
          <p:cNvSpPr txBox="1"/>
          <p:nvPr>
            <p:ph type="title"/>
          </p:nvPr>
        </p:nvSpPr>
        <p:spPr>
          <a:xfrm>
            <a:off x="685800" y="609600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6"/>
          <p:cNvSpPr txBox="1"/>
          <p:nvPr>
            <p:ph idx="1" type="body"/>
          </p:nvPr>
        </p:nvSpPr>
        <p:spPr>
          <a:xfrm>
            <a:off x="685800" y="16764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0" name="Google Shape;20;p26"/>
          <p:cNvSpPr txBox="1"/>
          <p:nvPr>
            <p:ph idx="10" type="dt"/>
          </p:nvPr>
        </p:nvSpPr>
        <p:spPr>
          <a:xfrm>
            <a:off x="26670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6"/>
          <p:cNvSpPr txBox="1"/>
          <p:nvPr>
            <p:ph idx="11" type="ftr"/>
          </p:nvPr>
        </p:nvSpPr>
        <p:spPr>
          <a:xfrm>
            <a:off x="4114800" y="59436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6"/>
          <p:cNvSpPr txBox="1"/>
          <p:nvPr>
            <p:ph idx="12" type="sldNum"/>
          </p:nvPr>
        </p:nvSpPr>
        <p:spPr>
          <a:xfrm>
            <a:off x="71628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Text, and 2 Content" type="txAndTwoObj">
  <p:cSld name="TEXT_AND_TWO_OBJECT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7"/>
          <p:cNvSpPr txBox="1"/>
          <p:nvPr>
            <p:ph type="title"/>
          </p:nvPr>
        </p:nvSpPr>
        <p:spPr>
          <a:xfrm>
            <a:off x="685800" y="609600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27"/>
          <p:cNvSpPr txBox="1"/>
          <p:nvPr>
            <p:ph idx="1" type="body"/>
          </p:nvPr>
        </p:nvSpPr>
        <p:spPr>
          <a:xfrm>
            <a:off x="685800" y="1676400"/>
            <a:ext cx="38100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6" name="Google Shape;26;p27"/>
          <p:cNvSpPr txBox="1"/>
          <p:nvPr>
            <p:ph idx="2" type="body"/>
          </p:nvPr>
        </p:nvSpPr>
        <p:spPr>
          <a:xfrm>
            <a:off x="4648200" y="1676400"/>
            <a:ext cx="3810000" cy="19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7" name="Google Shape;27;p27"/>
          <p:cNvSpPr txBox="1"/>
          <p:nvPr>
            <p:ph idx="3" type="body"/>
          </p:nvPr>
        </p:nvSpPr>
        <p:spPr>
          <a:xfrm>
            <a:off x="4648200" y="3810000"/>
            <a:ext cx="3810000" cy="19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8" name="Google Shape;28;p27"/>
          <p:cNvSpPr txBox="1"/>
          <p:nvPr>
            <p:ph idx="10" type="dt"/>
          </p:nvPr>
        </p:nvSpPr>
        <p:spPr>
          <a:xfrm>
            <a:off x="26670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27"/>
          <p:cNvSpPr txBox="1"/>
          <p:nvPr>
            <p:ph idx="11" type="ftr"/>
          </p:nvPr>
        </p:nvSpPr>
        <p:spPr>
          <a:xfrm>
            <a:off x="4114800" y="59436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27"/>
          <p:cNvSpPr txBox="1"/>
          <p:nvPr>
            <p:ph idx="12" type="sldNum"/>
          </p:nvPr>
        </p:nvSpPr>
        <p:spPr>
          <a:xfrm>
            <a:off x="71628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8"/>
          <p:cNvSpPr txBox="1"/>
          <p:nvPr>
            <p:ph idx="10" type="dt"/>
          </p:nvPr>
        </p:nvSpPr>
        <p:spPr>
          <a:xfrm>
            <a:off x="26670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28"/>
          <p:cNvSpPr txBox="1"/>
          <p:nvPr>
            <p:ph idx="11" type="ftr"/>
          </p:nvPr>
        </p:nvSpPr>
        <p:spPr>
          <a:xfrm>
            <a:off x="4114800" y="59436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28"/>
          <p:cNvSpPr txBox="1"/>
          <p:nvPr>
            <p:ph idx="12" type="sldNum"/>
          </p:nvPr>
        </p:nvSpPr>
        <p:spPr>
          <a:xfrm>
            <a:off x="71628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9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0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29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/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9pPr>
          </a:lstStyle>
          <a:p/>
        </p:txBody>
      </p:sp>
      <p:sp>
        <p:nvSpPr>
          <p:cNvPr id="38" name="Google Shape;38;p29"/>
          <p:cNvSpPr txBox="1"/>
          <p:nvPr>
            <p:ph idx="10" type="dt"/>
          </p:nvPr>
        </p:nvSpPr>
        <p:spPr>
          <a:xfrm>
            <a:off x="26670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29"/>
          <p:cNvSpPr txBox="1"/>
          <p:nvPr>
            <p:ph idx="11" type="ftr"/>
          </p:nvPr>
        </p:nvSpPr>
        <p:spPr>
          <a:xfrm>
            <a:off x="4114800" y="59436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29"/>
          <p:cNvSpPr txBox="1"/>
          <p:nvPr>
            <p:ph idx="12" type="sldNum"/>
          </p:nvPr>
        </p:nvSpPr>
        <p:spPr>
          <a:xfrm>
            <a:off x="71628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30"/>
          <p:cNvSpPr txBox="1"/>
          <p:nvPr>
            <p:ph type="title"/>
          </p:nvPr>
        </p:nvSpPr>
        <p:spPr>
          <a:xfrm>
            <a:off x="685800" y="609600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30"/>
          <p:cNvSpPr txBox="1"/>
          <p:nvPr>
            <p:ph idx="1" type="body"/>
          </p:nvPr>
        </p:nvSpPr>
        <p:spPr>
          <a:xfrm>
            <a:off x="685800" y="1676400"/>
            <a:ext cx="38100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/>
        </p:txBody>
      </p:sp>
      <p:sp>
        <p:nvSpPr>
          <p:cNvPr id="44" name="Google Shape;44;p30"/>
          <p:cNvSpPr txBox="1"/>
          <p:nvPr>
            <p:ph idx="2" type="body"/>
          </p:nvPr>
        </p:nvSpPr>
        <p:spPr>
          <a:xfrm>
            <a:off x="4648200" y="1676400"/>
            <a:ext cx="38100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/>
        </p:txBody>
      </p:sp>
      <p:sp>
        <p:nvSpPr>
          <p:cNvPr id="45" name="Google Shape;45;p30"/>
          <p:cNvSpPr txBox="1"/>
          <p:nvPr>
            <p:ph idx="10" type="dt"/>
          </p:nvPr>
        </p:nvSpPr>
        <p:spPr>
          <a:xfrm>
            <a:off x="26670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30"/>
          <p:cNvSpPr txBox="1"/>
          <p:nvPr>
            <p:ph idx="11" type="ftr"/>
          </p:nvPr>
        </p:nvSpPr>
        <p:spPr>
          <a:xfrm>
            <a:off x="4114800" y="59436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30"/>
          <p:cNvSpPr txBox="1"/>
          <p:nvPr>
            <p:ph idx="12" type="sldNum"/>
          </p:nvPr>
        </p:nvSpPr>
        <p:spPr>
          <a:xfrm>
            <a:off x="71628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3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31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9pPr>
          </a:lstStyle>
          <a:p/>
        </p:txBody>
      </p:sp>
      <p:sp>
        <p:nvSpPr>
          <p:cNvPr id="51" name="Google Shape;51;p31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/>
        </p:txBody>
      </p:sp>
      <p:sp>
        <p:nvSpPr>
          <p:cNvPr id="52" name="Google Shape;52;p31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9pPr>
          </a:lstStyle>
          <a:p/>
        </p:txBody>
      </p:sp>
      <p:sp>
        <p:nvSpPr>
          <p:cNvPr id="53" name="Google Shape;53;p31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/>
        </p:txBody>
      </p:sp>
      <p:sp>
        <p:nvSpPr>
          <p:cNvPr id="54" name="Google Shape;54;p31"/>
          <p:cNvSpPr txBox="1"/>
          <p:nvPr>
            <p:ph idx="10" type="dt"/>
          </p:nvPr>
        </p:nvSpPr>
        <p:spPr>
          <a:xfrm>
            <a:off x="26670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31"/>
          <p:cNvSpPr txBox="1"/>
          <p:nvPr>
            <p:ph idx="11" type="ftr"/>
          </p:nvPr>
        </p:nvSpPr>
        <p:spPr>
          <a:xfrm>
            <a:off x="4114800" y="59436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31"/>
          <p:cNvSpPr txBox="1"/>
          <p:nvPr>
            <p:ph idx="12" type="sldNum"/>
          </p:nvPr>
        </p:nvSpPr>
        <p:spPr>
          <a:xfrm>
            <a:off x="71628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32"/>
          <p:cNvSpPr txBox="1"/>
          <p:nvPr>
            <p:ph type="title"/>
          </p:nvPr>
        </p:nvSpPr>
        <p:spPr>
          <a:xfrm>
            <a:off x="685800" y="609600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32"/>
          <p:cNvSpPr txBox="1"/>
          <p:nvPr>
            <p:ph idx="10" type="dt"/>
          </p:nvPr>
        </p:nvSpPr>
        <p:spPr>
          <a:xfrm>
            <a:off x="26670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32"/>
          <p:cNvSpPr txBox="1"/>
          <p:nvPr>
            <p:ph idx="11" type="ftr"/>
          </p:nvPr>
        </p:nvSpPr>
        <p:spPr>
          <a:xfrm>
            <a:off x="4114800" y="59436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32"/>
          <p:cNvSpPr txBox="1"/>
          <p:nvPr>
            <p:ph idx="12" type="sldNum"/>
          </p:nvPr>
        </p:nvSpPr>
        <p:spPr>
          <a:xfrm>
            <a:off x="71628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33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33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9pPr>
          </a:lstStyle>
          <a:p/>
        </p:txBody>
      </p:sp>
      <p:sp>
        <p:nvSpPr>
          <p:cNvPr id="65" name="Google Shape;65;p33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/>
        </p:txBody>
      </p:sp>
      <p:sp>
        <p:nvSpPr>
          <p:cNvPr id="66" name="Google Shape;66;p33"/>
          <p:cNvSpPr txBox="1"/>
          <p:nvPr>
            <p:ph idx="10" type="dt"/>
          </p:nvPr>
        </p:nvSpPr>
        <p:spPr>
          <a:xfrm>
            <a:off x="26670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33"/>
          <p:cNvSpPr txBox="1"/>
          <p:nvPr>
            <p:ph idx="11" type="ftr"/>
          </p:nvPr>
        </p:nvSpPr>
        <p:spPr>
          <a:xfrm>
            <a:off x="4114800" y="59436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33"/>
          <p:cNvSpPr txBox="1"/>
          <p:nvPr>
            <p:ph idx="12" type="sldNum"/>
          </p:nvPr>
        </p:nvSpPr>
        <p:spPr>
          <a:xfrm>
            <a:off x="71628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4"/>
          <p:cNvSpPr txBox="1"/>
          <p:nvPr>
            <p:ph type="title"/>
          </p:nvPr>
        </p:nvSpPr>
        <p:spPr>
          <a:xfrm>
            <a:off x="685800" y="609600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0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0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0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0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0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0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0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0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0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defRPr>
            </a:lvl9pPr>
          </a:lstStyle>
          <a:p/>
        </p:txBody>
      </p:sp>
      <p:sp>
        <p:nvSpPr>
          <p:cNvPr id="7" name="Google Shape;7;p24"/>
          <p:cNvSpPr txBox="1"/>
          <p:nvPr>
            <p:ph idx="1" type="body"/>
          </p:nvPr>
        </p:nvSpPr>
        <p:spPr>
          <a:xfrm>
            <a:off x="685800" y="16764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24"/>
          <p:cNvSpPr txBox="1"/>
          <p:nvPr>
            <p:ph idx="10" type="dt"/>
          </p:nvPr>
        </p:nvSpPr>
        <p:spPr>
          <a:xfrm>
            <a:off x="26670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24"/>
          <p:cNvSpPr txBox="1"/>
          <p:nvPr>
            <p:ph idx="11" type="ftr"/>
          </p:nvPr>
        </p:nvSpPr>
        <p:spPr>
          <a:xfrm>
            <a:off x="4114800" y="59436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24"/>
          <p:cNvSpPr txBox="1"/>
          <p:nvPr>
            <p:ph idx="12" type="sldNum"/>
          </p:nvPr>
        </p:nvSpPr>
        <p:spPr>
          <a:xfrm>
            <a:off x="7162800" y="5943600"/>
            <a:ext cx="1295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://en.wikipedia.org/wiki/Melanocyte-stimulating_hormone" TargetMode="External"/><Relationship Id="rId4" Type="http://schemas.openxmlformats.org/officeDocument/2006/relationships/hyperlink" Target="http://en.wikipedia.org/wiki/Pro-opiomelanocortin" TargetMode="External"/><Relationship Id="rId5" Type="http://schemas.openxmlformats.org/officeDocument/2006/relationships/hyperlink" Target="http://en.wikipedia.org/wiki/Pro-opiomelanocortin" TargetMode="Externa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6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"/>
          <p:cNvSpPr txBox="1"/>
          <p:nvPr>
            <p:ph type="ctrTitle"/>
          </p:nvPr>
        </p:nvSpPr>
        <p:spPr>
          <a:xfrm>
            <a:off x="395288" y="692150"/>
            <a:ext cx="8424862" cy="26654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4400"/>
            </a:br>
            <a:r>
              <a:rPr lang="en-US" sz="4400"/>
              <a:t>Biochemistry of </a:t>
            </a:r>
            <a:br>
              <a:rPr lang="en-US" sz="4400"/>
            </a:br>
            <a:br>
              <a:rPr lang="en-US" sz="4400"/>
            </a:br>
            <a:r>
              <a:rPr lang="en-US" sz="4400"/>
              <a:t>Addison’s Disease</a:t>
            </a:r>
            <a:endParaRPr/>
          </a:p>
        </p:txBody>
      </p:sp>
      <p:sp>
        <p:nvSpPr>
          <p:cNvPr id="111" name="Google Shape;111;p1"/>
          <p:cNvSpPr txBox="1"/>
          <p:nvPr>
            <p:ph idx="1" type="subTitle"/>
          </p:nvPr>
        </p:nvSpPr>
        <p:spPr>
          <a:xfrm>
            <a:off x="1691680" y="4653136"/>
            <a:ext cx="6048672" cy="1008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lang="en-US"/>
              <a:t>Endocrine Block</a:t>
            </a:r>
            <a:endParaRPr b="1" i="1" sz="24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0"/>
          <p:cNvSpPr txBox="1"/>
          <p:nvPr>
            <p:ph type="title"/>
          </p:nvPr>
        </p:nvSpPr>
        <p:spPr>
          <a:xfrm>
            <a:off x="216346" y="260648"/>
            <a:ext cx="882015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/>
              <a:t>Causes of adrenocortical hypofunction (AC)</a:t>
            </a:r>
            <a:endParaRPr sz="2800"/>
          </a:p>
        </p:txBody>
      </p:sp>
      <p:sp>
        <p:nvSpPr>
          <p:cNvPr id="215" name="Google Shape;215;p10"/>
          <p:cNvSpPr txBox="1"/>
          <p:nvPr>
            <p:ph idx="1" type="body"/>
          </p:nvPr>
        </p:nvSpPr>
        <p:spPr>
          <a:xfrm>
            <a:off x="395288" y="1124744"/>
            <a:ext cx="8353425" cy="50403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 </a:t>
            </a:r>
            <a:r>
              <a:rPr b="1" lang="en-US" sz="2800">
                <a:solidFill>
                  <a:srgbClr val="FF0000"/>
                </a:solidFill>
              </a:rPr>
              <a:t>A.</a:t>
            </a:r>
            <a:r>
              <a:rPr b="1" lang="en-US" sz="2800"/>
              <a:t> </a:t>
            </a:r>
            <a:r>
              <a:rPr b="1" lang="en-US" sz="2800">
                <a:solidFill>
                  <a:srgbClr val="0000CC"/>
                </a:solidFill>
              </a:rPr>
              <a:t>Primary AC hypofunction (destruction of adrenal gland, Addison’s disease): </a:t>
            </a:r>
            <a:endParaRPr/>
          </a:p>
          <a:p>
            <a:pPr indent="-457200" lvl="0" marL="4572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	Autoimmune</a:t>
            </a:r>
            <a:endParaRPr/>
          </a:p>
          <a:p>
            <a:pPr indent="-457200" lvl="0" marL="4572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	Infection, e.g., tuberculosis</a:t>
            </a:r>
            <a:endParaRPr/>
          </a:p>
          <a:p>
            <a:pPr indent="-457200" lvl="0" marL="4572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	Infiltrative lesions, e.g., amylodosis </a:t>
            </a:r>
            <a:endParaRPr/>
          </a:p>
          <a:p>
            <a:pPr indent="-457200" lvl="0" marL="4572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1" sz="2800"/>
          </a:p>
          <a:p>
            <a:pPr indent="-457200" lvl="0" marL="4572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b="1" lang="en-US" sz="2800">
                <a:solidFill>
                  <a:srgbClr val="FF0000"/>
                </a:solidFill>
              </a:rPr>
              <a:t> B.</a:t>
            </a:r>
            <a:r>
              <a:rPr b="1" lang="en-US" sz="2800"/>
              <a:t> </a:t>
            </a:r>
            <a:r>
              <a:rPr b="1" lang="en-US" sz="2800">
                <a:solidFill>
                  <a:srgbClr val="0000CC"/>
                </a:solidFill>
              </a:rPr>
              <a:t>Secondary AC hypofunction:</a:t>
            </a:r>
            <a:endParaRPr/>
          </a:p>
          <a:p>
            <a:pPr indent="-457200" lvl="0" marL="4572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	Pituitary tumors</a:t>
            </a:r>
            <a:endParaRPr/>
          </a:p>
          <a:p>
            <a:pPr indent="-457200" lvl="0" marL="4572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	Vascular lesions </a:t>
            </a:r>
            <a:endParaRPr/>
          </a:p>
          <a:p>
            <a:pPr indent="-457200" lvl="0" marL="4572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	Head trauma</a:t>
            </a:r>
            <a:endParaRPr/>
          </a:p>
          <a:p>
            <a:pPr indent="-457200" lvl="0" marL="4572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	Hypothalmic diseases</a:t>
            </a:r>
            <a:endParaRPr/>
          </a:p>
          <a:p>
            <a:pPr indent="-457200" lvl="0" marL="4572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	Iatrogenic </a:t>
            </a:r>
            <a:r>
              <a:rPr b="1" lang="en-US" sz="2800">
                <a:solidFill>
                  <a:srgbClr val="FF0000"/>
                </a:solidFill>
              </a:rPr>
              <a:t>(steroid therapy, surgery or radiotherapy)</a:t>
            </a:r>
            <a:endParaRPr/>
          </a:p>
          <a:p>
            <a:pPr indent="-457200" lvl="0" marL="4572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	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5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5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5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5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1"/>
          <p:cNvSpPr txBox="1"/>
          <p:nvPr>
            <p:ph type="title"/>
          </p:nvPr>
        </p:nvSpPr>
        <p:spPr>
          <a:xfrm>
            <a:off x="685800" y="427038"/>
            <a:ext cx="7989888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/>
              <a:t>Signs and symptoms of primary adrenal failure (Addison’s disease)</a:t>
            </a:r>
            <a:endParaRPr sz="3200"/>
          </a:p>
        </p:txBody>
      </p:sp>
      <p:sp>
        <p:nvSpPr>
          <p:cNvPr id="221" name="Google Shape;221;p11"/>
          <p:cNvSpPr txBox="1"/>
          <p:nvPr>
            <p:ph idx="1" type="body"/>
          </p:nvPr>
        </p:nvSpPr>
        <p:spPr>
          <a:xfrm>
            <a:off x="395288" y="1557338"/>
            <a:ext cx="8353425" cy="50403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2800"/>
              <a:buFont typeface="Arial"/>
              <a:buNone/>
            </a:pPr>
            <a:r>
              <a:rPr b="1" lang="en-US" sz="2800">
                <a:solidFill>
                  <a:srgbClr val="0000CC"/>
                </a:solidFill>
              </a:rPr>
              <a:t>The symptoms are precipitated by trauma, infection or surgery:</a:t>
            </a:r>
            <a:endParaRPr/>
          </a:p>
          <a:p>
            <a:pPr indent="-457200" lvl="0" marL="4572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Lethargy, weakness, nausea &amp; weight loss.</a:t>
            </a:r>
            <a:endParaRPr/>
          </a:p>
          <a:p>
            <a:pPr indent="-457200" lvl="0" marL="457200" rtl="0" algn="l">
              <a:lnSpc>
                <a:spcPct val="80000"/>
              </a:lnSpc>
              <a:spcBef>
                <a:spcPts val="17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Hypotension especially on standing (postural)</a:t>
            </a:r>
            <a:endParaRPr/>
          </a:p>
          <a:p>
            <a:pPr indent="-457200" lvl="0" marL="457200" rtl="0" algn="l">
              <a:lnSpc>
                <a:spcPct val="80000"/>
              </a:lnSpc>
              <a:spcBef>
                <a:spcPts val="17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Hyperpigmentation (buccal mucosa, skin creases, scars)       </a:t>
            </a:r>
            <a:endParaRPr/>
          </a:p>
          <a:p>
            <a:pPr indent="-457200" lvl="0" marL="457200" rtl="0" algn="l">
              <a:lnSpc>
                <a:spcPct val="80000"/>
              </a:lnSpc>
              <a:spcBef>
                <a:spcPts val="17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Deficiency of both glucocorticoids and   		mineralocorticoids</a:t>
            </a:r>
            <a:endParaRPr/>
          </a:p>
          <a:p>
            <a:pPr indent="-457200" lvl="0" marL="457200" rtl="0" algn="l">
              <a:lnSpc>
                <a:spcPct val="80000"/>
              </a:lnSpc>
              <a:spcBef>
                <a:spcPts val="18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Hypoglycemia, </a:t>
            </a:r>
            <a:r>
              <a:rPr b="1" lang="en-US">
                <a:solidFill>
                  <a:srgbClr val="FF0000"/>
                </a:solidFill>
              </a:rPr>
              <a:t>↓ Na</a:t>
            </a:r>
            <a:r>
              <a:rPr b="1" baseline="30000" lang="en-US">
                <a:solidFill>
                  <a:srgbClr val="FF0000"/>
                </a:solidFill>
              </a:rPr>
              <a:t>+</a:t>
            </a:r>
            <a:r>
              <a:rPr b="1" lang="en-US">
                <a:solidFill>
                  <a:srgbClr val="FF0000"/>
                </a:solidFill>
              </a:rPr>
              <a:t>, </a:t>
            </a:r>
            <a:r>
              <a:rPr b="1" lang="en-US" sz="2800">
                <a:solidFill>
                  <a:srgbClr val="FF3300"/>
                </a:solidFill>
              </a:rPr>
              <a:t>↑</a:t>
            </a:r>
            <a:r>
              <a:rPr b="1" lang="en-US">
                <a:solidFill>
                  <a:srgbClr val="FF0000"/>
                </a:solidFill>
              </a:rPr>
              <a:t> K</a:t>
            </a:r>
            <a:r>
              <a:rPr b="1" baseline="30000" lang="en-US">
                <a:solidFill>
                  <a:srgbClr val="FF0000"/>
                </a:solidFill>
              </a:rPr>
              <a:t>+</a:t>
            </a:r>
            <a:r>
              <a:rPr b="1" lang="en-US">
                <a:solidFill>
                  <a:srgbClr val="FF0000"/>
                </a:solidFill>
              </a:rPr>
              <a:t> </a:t>
            </a:r>
            <a:r>
              <a:rPr b="1" lang="en-US"/>
              <a:t>and raised urea</a:t>
            </a:r>
            <a:endParaRPr/>
          </a:p>
          <a:p>
            <a:pPr indent="-457200" lvl="0" marL="457200" rtl="0" algn="l">
              <a:lnSpc>
                <a:spcPct val="80000"/>
              </a:lnSpc>
              <a:spcBef>
                <a:spcPts val="17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Life threatening and need urgent care. </a:t>
            </a:r>
            <a:endParaRPr/>
          </a:p>
          <a:p>
            <a:pPr indent="-457200" lvl="0" marL="457200" rtl="0" algn="l">
              <a:lnSpc>
                <a:spcPct val="80000"/>
              </a:lnSpc>
              <a:spcBef>
                <a:spcPts val="17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en-US" sz="2800"/>
              <a:t>	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2"/>
          <p:cNvSpPr txBox="1"/>
          <p:nvPr>
            <p:ph type="title"/>
          </p:nvPr>
        </p:nvSpPr>
        <p:spPr>
          <a:xfrm>
            <a:off x="685800" y="427038"/>
            <a:ext cx="7989888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/>
              <a:t>Hyperpigmentation in </a:t>
            </a:r>
            <a:br>
              <a:rPr b="1" lang="en-US" sz="3200"/>
            </a:br>
            <a:r>
              <a:rPr b="1" lang="en-US" sz="3200"/>
              <a:t>Addison’s disease</a:t>
            </a:r>
            <a:endParaRPr sz="3200"/>
          </a:p>
        </p:txBody>
      </p:sp>
      <p:sp>
        <p:nvSpPr>
          <p:cNvPr id="227" name="Google Shape;227;p12"/>
          <p:cNvSpPr txBox="1"/>
          <p:nvPr>
            <p:ph idx="1" type="body"/>
          </p:nvPr>
        </p:nvSpPr>
        <p:spPr>
          <a:xfrm>
            <a:off x="395288" y="1557338"/>
            <a:ext cx="8353425" cy="50403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2800"/>
              <a:t>Hyperpigmentation occurs because </a:t>
            </a:r>
            <a:r>
              <a:rPr b="1" lang="en-US" sz="2800" u="sng">
                <a:solidFill>
                  <a:srgbClr val="FF0000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melanocyte-stimulating hormone</a:t>
            </a:r>
            <a:r>
              <a:rPr lang="en-US" sz="2800"/>
              <a:t> </a:t>
            </a:r>
            <a:r>
              <a:rPr lang="en-US" sz="2800">
                <a:solidFill>
                  <a:srgbClr val="0000CC"/>
                </a:solidFill>
              </a:rPr>
              <a:t>(MSH) </a:t>
            </a:r>
            <a:r>
              <a:rPr lang="en-US" sz="2800"/>
              <a:t>and </a:t>
            </a:r>
            <a:r>
              <a:rPr lang="en-US" sz="2800">
                <a:solidFill>
                  <a:srgbClr val="0000CC"/>
                </a:solidFill>
              </a:rPr>
              <a:t>(ACTH) </a:t>
            </a:r>
            <a:r>
              <a:rPr lang="en-US" sz="2800"/>
              <a:t>share the same precursor molecule,</a:t>
            </a:r>
            <a:r>
              <a:rPr lang="en-US" sz="2800">
                <a:solidFill>
                  <a:srgbClr val="FF0000"/>
                </a:solidFill>
              </a:rPr>
              <a:t> </a:t>
            </a:r>
            <a:r>
              <a:rPr b="1" lang="en-US" sz="2800" u="sng">
                <a:solidFill>
                  <a:srgbClr val="FF0000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Pro-opiomelanocorti</a:t>
            </a:r>
            <a:r>
              <a:rPr lang="en-US" sz="2800" u="sng">
                <a:solidFill>
                  <a:srgbClr val="FF0000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</a:t>
            </a:r>
            <a:r>
              <a:rPr lang="en-US" sz="2800">
                <a:solidFill>
                  <a:srgbClr val="FF0000"/>
                </a:solidFill>
              </a:rPr>
              <a:t> </a:t>
            </a:r>
            <a:r>
              <a:rPr lang="en-US" sz="2800"/>
              <a:t>(POMC). </a:t>
            </a:r>
            <a:endParaRPr/>
          </a:p>
          <a:p>
            <a:pPr indent="-457200" lvl="0" marL="457200" rtl="0" algn="l">
              <a:lnSpc>
                <a:spcPct val="80000"/>
              </a:lnSpc>
              <a:spcBef>
                <a:spcPts val="17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2800"/>
              <a:t>The anterior pituitary POMC is cleaved into </a:t>
            </a:r>
            <a:r>
              <a:rPr lang="en-US" sz="2800">
                <a:solidFill>
                  <a:srgbClr val="0000CC"/>
                </a:solidFill>
              </a:rPr>
              <a:t>ACTH, γ-MSH, and </a:t>
            </a:r>
            <a:r>
              <a:rPr lang="en-US" sz="2800">
                <a:solidFill>
                  <a:srgbClr val="0000CC"/>
                </a:solidFill>
                <a:latin typeface="Verdana"/>
                <a:ea typeface="Verdana"/>
                <a:cs typeface="Verdana"/>
                <a:sym typeface="Verdana"/>
              </a:rPr>
              <a:t>β</a:t>
            </a:r>
            <a:r>
              <a:rPr lang="en-US" sz="2800">
                <a:solidFill>
                  <a:srgbClr val="0000CC"/>
                </a:solidFill>
              </a:rPr>
              <a:t>-lipotropin. </a:t>
            </a:r>
            <a:endParaRPr/>
          </a:p>
          <a:p>
            <a:pPr indent="-457200" lvl="0" marL="457200" rtl="0" algn="l">
              <a:lnSpc>
                <a:spcPct val="80000"/>
              </a:lnSpc>
              <a:spcBef>
                <a:spcPts val="17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2800"/>
              <a:t>The subunit ACTH undergoes further cleavage to produce </a:t>
            </a:r>
            <a:r>
              <a:rPr lang="en-US" sz="2800">
                <a:solidFill>
                  <a:srgbClr val="0000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α</a:t>
            </a:r>
            <a:r>
              <a:rPr lang="en-US" sz="2800">
                <a:solidFill>
                  <a:srgbClr val="0000CC"/>
                </a:solidFill>
              </a:rPr>
              <a:t>-MSH</a:t>
            </a:r>
            <a:r>
              <a:rPr lang="en-US" sz="2800"/>
              <a:t>, the most important MSH for skin pigmentation. </a:t>
            </a:r>
            <a:endParaRPr/>
          </a:p>
          <a:p>
            <a:pPr indent="-457200" lvl="0" marL="457200" rtl="0" algn="l">
              <a:lnSpc>
                <a:spcPct val="80000"/>
              </a:lnSpc>
              <a:spcBef>
                <a:spcPts val="17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2800"/>
              <a:t>In secondary adrenocortical insufficiency, skin darkening does not occur. </a:t>
            </a:r>
            <a:r>
              <a:rPr b="1" lang="en-US" sz="2800"/>
              <a:t>	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3"/>
          <p:cNvSpPr txBox="1"/>
          <p:nvPr>
            <p:ph type="title"/>
          </p:nvPr>
        </p:nvSpPr>
        <p:spPr>
          <a:xfrm>
            <a:off x="395288" y="509613"/>
            <a:ext cx="8353425" cy="11191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Investigation of Addison’s disease (AD)</a:t>
            </a:r>
            <a:endParaRPr/>
          </a:p>
        </p:txBody>
      </p:sp>
      <p:sp>
        <p:nvSpPr>
          <p:cNvPr id="233" name="Google Shape;233;p13"/>
          <p:cNvSpPr txBox="1"/>
          <p:nvPr>
            <p:ph idx="1" type="body"/>
          </p:nvPr>
        </p:nvSpPr>
        <p:spPr>
          <a:xfrm>
            <a:off x="685800" y="2122488"/>
            <a:ext cx="7989888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/>
              <a:t> The patient should be hospitalized</a:t>
            </a:r>
            <a:endParaRPr/>
          </a:p>
          <a:p>
            <a:pPr indent="-342900" lvl="0" marL="342900" rtl="0" algn="l">
              <a:spcBef>
                <a:spcPts val="184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lang="en-US">
                <a:solidFill>
                  <a:srgbClr val="FF0000"/>
                </a:solidFill>
              </a:rPr>
              <a:t>Basal measurement of:</a:t>
            </a:r>
            <a:br>
              <a:rPr lang="en-US"/>
            </a:br>
            <a:r>
              <a:rPr lang="en-US"/>
              <a:t>Serum urea, Na</a:t>
            </a:r>
            <a:r>
              <a:rPr baseline="30000" lang="en-US"/>
              <a:t>+</a:t>
            </a:r>
            <a:r>
              <a:rPr lang="en-US"/>
              <a:t>, K</a:t>
            </a:r>
            <a:r>
              <a:rPr baseline="30000" lang="en-US"/>
              <a:t>+</a:t>
            </a:r>
            <a:r>
              <a:rPr lang="en-US"/>
              <a:t> &amp; glucose</a:t>
            </a:r>
            <a:br>
              <a:rPr lang="en-US"/>
            </a:br>
            <a:r>
              <a:rPr lang="en-US"/>
              <a:t>Serum cortisol and plasma ACTH</a:t>
            </a:r>
            <a:endParaRPr/>
          </a:p>
          <a:p>
            <a:pPr indent="-342900" lvl="0" marL="342900" rtl="0" algn="l">
              <a:spcBef>
                <a:spcPts val="18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/>
              <a:t>Definitive diagnosis and confirmatory tests should be done later after crisis.</a:t>
            </a:r>
            <a:br>
              <a:rPr lang="en-US"/>
            </a:br>
            <a:endParaRPr/>
          </a:p>
          <a:p>
            <a:pPr indent="-139700" lvl="0" marL="342900" rtl="0" algn="l">
              <a:spcBef>
                <a:spcPts val="18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4"/>
          <p:cNvSpPr txBox="1"/>
          <p:nvPr>
            <p:ph type="title"/>
          </p:nvPr>
        </p:nvSpPr>
        <p:spPr>
          <a:xfrm>
            <a:off x="395288" y="404813"/>
            <a:ext cx="8353425" cy="11191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Investigation of Addison’s disease (AD)</a:t>
            </a:r>
            <a:endParaRPr/>
          </a:p>
        </p:txBody>
      </p:sp>
      <p:sp>
        <p:nvSpPr>
          <p:cNvPr id="239" name="Google Shape;239;p14"/>
          <p:cNvSpPr txBox="1"/>
          <p:nvPr>
            <p:ph idx="1" type="body"/>
          </p:nvPr>
        </p:nvSpPr>
        <p:spPr>
          <a:xfrm>
            <a:off x="685800" y="2122488"/>
            <a:ext cx="7989888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/>
              <a:t> Normal serum cortisol and UFC does not exclude AD.</a:t>
            </a:r>
            <a:endParaRPr/>
          </a:p>
          <a:p>
            <a:pPr indent="-342900" lvl="0" marL="342900" rtl="0" algn="l">
              <a:spcBef>
                <a:spcPts val="18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/>
              <a:t>Simultaneous measurement of cortisol  and ACTH improves the accuracy of diagnosis of primary adrenal failure:</a:t>
            </a:r>
            <a:br>
              <a:rPr lang="en-US"/>
            </a:br>
            <a:r>
              <a:rPr lang="en-US"/>
              <a:t>	</a:t>
            </a:r>
            <a:r>
              <a:rPr lang="en-US">
                <a:solidFill>
                  <a:srgbClr val="FF0000"/>
                </a:solidFill>
              </a:rPr>
              <a:t>Low</a:t>
            </a:r>
            <a:r>
              <a:rPr lang="en-US"/>
              <a:t> serum cortisol ( &lt;200nmol/L) and 	</a:t>
            </a:r>
            <a:r>
              <a:rPr lang="en-US">
                <a:solidFill>
                  <a:srgbClr val="FF0000"/>
                </a:solidFill>
              </a:rPr>
              <a:t>High </a:t>
            </a:r>
            <a:r>
              <a:rPr lang="en-US"/>
              <a:t>plasma ACTH (&gt;200 ng/L)</a:t>
            </a:r>
            <a:endParaRPr/>
          </a:p>
          <a:p>
            <a:pPr indent="-139700" lvl="0" marL="342900" rtl="0" algn="l">
              <a:spcBef>
                <a:spcPts val="18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240" name="Google Shape;240;p14"/>
          <p:cNvSpPr txBox="1"/>
          <p:nvPr/>
        </p:nvSpPr>
        <p:spPr>
          <a:xfrm>
            <a:off x="7885113" y="1268413"/>
            <a:ext cx="914400" cy="369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Cont’d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5"/>
          <p:cNvSpPr txBox="1"/>
          <p:nvPr>
            <p:ph type="title"/>
          </p:nvPr>
        </p:nvSpPr>
        <p:spPr>
          <a:xfrm>
            <a:off x="541338" y="476672"/>
            <a:ext cx="8062912" cy="803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/>
              <a:t>Confirmatory Tests</a:t>
            </a:r>
            <a:endParaRPr/>
          </a:p>
        </p:txBody>
      </p:sp>
      <p:sp>
        <p:nvSpPr>
          <p:cNvPr id="246" name="Google Shape;246;p15"/>
          <p:cNvSpPr txBox="1"/>
          <p:nvPr>
            <p:ph idx="1" type="body"/>
          </p:nvPr>
        </p:nvSpPr>
        <p:spPr>
          <a:xfrm>
            <a:off x="685800" y="2338536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/>
              <a:t>Measure basal S. cortisol</a:t>
            </a:r>
            <a:endParaRPr sz="2800"/>
          </a:p>
          <a:p>
            <a:pPr indent="-342900" lvl="0" marL="3429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/>
              <a:t>Stimulate with I.M. synthetic ACTH (0.25 mg)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/>
              <a:t>Measure S. cortisol 30 min after I/M injection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/>
              <a:t>Normal: </a:t>
            </a:r>
            <a:r>
              <a:rPr b="1" lang="en-US" sz="2800">
                <a:solidFill>
                  <a:srgbClr val="FF3300"/>
                </a:solidFill>
              </a:rPr>
              <a:t>↑ of S. cortisol </a:t>
            </a:r>
            <a:r>
              <a:rPr lang="en-US" sz="2800"/>
              <a:t>to</a:t>
            </a:r>
            <a:r>
              <a:rPr lang="en-US" sz="2800">
                <a:solidFill>
                  <a:srgbClr val="FF3300"/>
                </a:solidFill>
              </a:rPr>
              <a:t> &gt;</a:t>
            </a:r>
            <a:r>
              <a:rPr lang="en-US" sz="2800"/>
              <a:t>500 nmol/L 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/>
              <a:t>Failure of S. cortisol to respond to stimulation, </a:t>
            </a:r>
            <a:r>
              <a:rPr lang="en-US" sz="2800">
                <a:solidFill>
                  <a:srgbClr val="0000CC"/>
                </a:solidFill>
              </a:rPr>
              <a:t>confirm AD</a:t>
            </a:r>
            <a:r>
              <a:rPr lang="en-US" sz="2800"/>
              <a:t>.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64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b="1" lang="en-US">
                <a:solidFill>
                  <a:srgbClr val="FF0000"/>
                </a:solidFill>
              </a:rPr>
              <a:t>Abnormal results:</a:t>
            </a:r>
            <a:r>
              <a:rPr b="1" lang="en-US" sz="2800"/>
              <a:t>  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</a:pPr>
            <a:r>
              <a:rPr b="1" lang="en-US" sz="2400"/>
              <a:t>emotional stress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</a:pPr>
            <a:r>
              <a:rPr b="1" lang="en-US" sz="2400"/>
              <a:t>glucocorticoid therapy</a:t>
            </a:r>
            <a:endParaRPr/>
          </a:p>
          <a:p>
            <a:pPr indent="-285750" lvl="1" marL="74295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</a:pPr>
            <a:r>
              <a:rPr b="1" lang="en-US" sz="2400"/>
              <a:t>estrogen contraceptives.</a:t>
            </a:r>
            <a:endParaRPr/>
          </a:p>
        </p:txBody>
      </p:sp>
      <p:sp>
        <p:nvSpPr>
          <p:cNvPr id="247" name="Google Shape;247;p15"/>
          <p:cNvSpPr/>
          <p:nvPr/>
        </p:nvSpPr>
        <p:spPr>
          <a:xfrm>
            <a:off x="683568" y="1207863"/>
            <a:ext cx="8064896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1. Short tetracosactrin (Synacthen) test</a:t>
            </a:r>
            <a:br>
              <a:rPr b="1" lang="en-US" sz="32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32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  (Short ACTH stimulation test)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6"/>
          <p:cNvSpPr txBox="1"/>
          <p:nvPr>
            <p:ph type="title"/>
          </p:nvPr>
        </p:nvSpPr>
        <p:spPr>
          <a:xfrm>
            <a:off x="541338" y="609601"/>
            <a:ext cx="8062912" cy="94719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/>
              <a:t>Confirmatory Tests</a:t>
            </a:r>
            <a:endParaRPr/>
          </a:p>
        </p:txBody>
      </p:sp>
      <p:sp>
        <p:nvSpPr>
          <p:cNvPr id="253" name="Google Shape;253;p16"/>
          <p:cNvSpPr txBox="1"/>
          <p:nvPr>
            <p:ph idx="1" type="body"/>
          </p:nvPr>
        </p:nvSpPr>
        <p:spPr>
          <a:xfrm>
            <a:off x="685800" y="2553841"/>
            <a:ext cx="7772400" cy="1019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/>
              <a:t>Detection of adrenal antibodies in serum of patients with autoimmune Addison’s disease</a:t>
            </a:r>
            <a:endParaRPr b="1" sz="2400"/>
          </a:p>
        </p:txBody>
      </p:sp>
      <p:sp>
        <p:nvSpPr>
          <p:cNvPr id="254" name="Google Shape;254;p16"/>
          <p:cNvSpPr txBox="1"/>
          <p:nvPr/>
        </p:nvSpPr>
        <p:spPr>
          <a:xfrm>
            <a:off x="323528" y="3429000"/>
            <a:ext cx="6192688" cy="1235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3. Imaging (Ultrasound/CT)</a:t>
            </a:r>
            <a:endParaRPr/>
          </a:p>
        </p:txBody>
      </p:sp>
      <p:sp>
        <p:nvSpPr>
          <p:cNvPr id="255" name="Google Shape;255;p16"/>
          <p:cNvSpPr txBox="1"/>
          <p:nvPr/>
        </p:nvSpPr>
        <p:spPr>
          <a:xfrm>
            <a:off x="755650" y="4609927"/>
            <a:ext cx="7843814" cy="95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778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Ultrasound or CT for adrenal glands for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identifying the cause of primary adrenal failure</a:t>
            </a:r>
            <a:endParaRPr/>
          </a:p>
        </p:txBody>
      </p:sp>
      <p:sp>
        <p:nvSpPr>
          <p:cNvPr id="256" name="Google Shape;256;p16"/>
          <p:cNvSpPr/>
          <p:nvPr/>
        </p:nvSpPr>
        <p:spPr>
          <a:xfrm>
            <a:off x="683568" y="1761753"/>
            <a:ext cx="4311565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2. Adrenal antibodies</a:t>
            </a:r>
            <a:endParaRPr/>
          </a:p>
        </p:txBody>
      </p:sp>
      <p:sp>
        <p:nvSpPr>
          <p:cNvPr id="257" name="Google Shape;257;p16"/>
          <p:cNvSpPr txBox="1"/>
          <p:nvPr/>
        </p:nvSpPr>
        <p:spPr>
          <a:xfrm>
            <a:off x="7596336" y="1268413"/>
            <a:ext cx="914400" cy="369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Cont’d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7"/>
          <p:cNvSpPr txBox="1"/>
          <p:nvPr>
            <p:ph type="title"/>
          </p:nvPr>
        </p:nvSpPr>
        <p:spPr>
          <a:xfrm>
            <a:off x="395288" y="538063"/>
            <a:ext cx="8353425" cy="101872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/>
              <a:t>Investigation of Secondary AC Insufficiency</a:t>
            </a:r>
            <a:endParaRPr/>
          </a:p>
        </p:txBody>
      </p:sp>
      <p:sp>
        <p:nvSpPr>
          <p:cNvPr id="263" name="Google Shape;263;p17"/>
          <p:cNvSpPr txBox="1"/>
          <p:nvPr>
            <p:ph idx="1" type="body"/>
          </p:nvPr>
        </p:nvSpPr>
        <p:spPr>
          <a:xfrm>
            <a:off x="395288" y="1772493"/>
            <a:ext cx="8280400" cy="46088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Char char="•"/>
            </a:pPr>
            <a:r>
              <a:rPr b="1" lang="en-US" sz="2800">
                <a:solidFill>
                  <a:srgbClr val="FF0000"/>
                </a:solidFill>
              </a:rPr>
              <a:t>Low</a:t>
            </a:r>
            <a:r>
              <a:rPr b="1" lang="en-US" sz="2800"/>
              <a:t> serum cortisol with </a:t>
            </a:r>
            <a:r>
              <a:rPr b="1" lang="en-US" sz="2800">
                <a:solidFill>
                  <a:srgbClr val="FF0000"/>
                </a:solidFill>
              </a:rPr>
              <a:t>low</a:t>
            </a:r>
            <a:r>
              <a:rPr b="1" lang="en-US" sz="2800"/>
              <a:t> plasma ACTH</a:t>
            </a:r>
            <a:endParaRPr/>
          </a:p>
          <a:p>
            <a:pPr indent="-165100" lvl="0" marL="3429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1" sz="2800"/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en-US" sz="2400"/>
              <a:t>No response to short synacthen test: Adrenocortical cells fail to respond to short ACTH stimulation</a:t>
            </a:r>
            <a:endParaRPr/>
          </a:p>
          <a:p>
            <a:pPr indent="-1905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1" sz="2400"/>
          </a:p>
          <a:p>
            <a:pPr indent="-342900" lvl="0" marL="34290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Char char="•"/>
            </a:pPr>
            <a:r>
              <a:rPr b="1" lang="en-US" sz="2800">
                <a:solidFill>
                  <a:srgbClr val="FF0000"/>
                </a:solidFill>
              </a:rPr>
              <a:t>Depot Synacthen test (confirmatory test)</a:t>
            </a:r>
            <a:r>
              <a:rPr b="1" lang="en-US" sz="2800"/>
              <a:t> </a:t>
            </a:r>
            <a:endParaRPr/>
          </a:p>
          <a:p>
            <a:pPr indent="-177800" lvl="0" marL="51435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 Black"/>
              <a:buAutoNum type="arabicPeriod"/>
            </a:pPr>
            <a:r>
              <a:rPr lang="en-US" sz="2800"/>
              <a:t> </a:t>
            </a:r>
            <a:r>
              <a:rPr b="1" lang="en-US" sz="2400"/>
              <a:t>Measure basal S. cortisol</a:t>
            </a:r>
            <a:endParaRPr b="1" sz="2400"/>
          </a:p>
          <a:p>
            <a:pPr indent="-173037" lvl="0" marL="514350" rtl="0" algn="l">
              <a:lnSpc>
                <a:spcPct val="80000"/>
              </a:lnSpc>
              <a:spcBef>
                <a:spcPts val="16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Black"/>
              <a:buAutoNum type="arabicPeriod"/>
            </a:pPr>
            <a:r>
              <a:rPr b="1" lang="en-US" sz="2400"/>
              <a:t> Stimulate with I.M. synthetic ACTH (1.0 mg) on each of three consecutive days</a:t>
            </a:r>
            <a:endParaRPr/>
          </a:p>
          <a:p>
            <a:pPr indent="-173037" lvl="0" marL="514350" rtl="0" algn="l">
              <a:lnSpc>
                <a:spcPct val="80000"/>
              </a:lnSpc>
              <a:spcBef>
                <a:spcPts val="16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Black"/>
              <a:buAutoNum type="arabicPeriod"/>
            </a:pPr>
            <a:r>
              <a:rPr b="1" lang="en-US" sz="2400"/>
              <a:t> Measure S. cortisol at 5 hours after I.M. injection on </a:t>
            </a:r>
            <a:r>
              <a:rPr b="1" lang="en-US" sz="2400">
                <a:solidFill>
                  <a:srgbClr val="FF0000"/>
                </a:solidFill>
              </a:rPr>
              <a:t>each</a:t>
            </a:r>
            <a:r>
              <a:rPr b="1" lang="en-US" sz="2400"/>
              <a:t> of the three days</a:t>
            </a:r>
            <a:endParaRPr/>
          </a:p>
        </p:txBody>
      </p:sp>
    </p:spTree>
  </p:cSld>
  <p:clrMapOvr>
    <a:masterClrMapping/>
  </p:clrMapOvr>
  <p:transition>
    <p:wipe dir="d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18"/>
          <p:cNvSpPr txBox="1"/>
          <p:nvPr>
            <p:ph type="title"/>
          </p:nvPr>
        </p:nvSpPr>
        <p:spPr>
          <a:xfrm>
            <a:off x="323850" y="548407"/>
            <a:ext cx="8424863" cy="13684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/>
              <a:t>Investigation of Secondary AC Insufficiency</a:t>
            </a:r>
            <a:br>
              <a:rPr lang="en-US" sz="3200"/>
            </a:br>
            <a:r>
              <a:rPr b="1" lang="en-US" sz="3200">
                <a:solidFill>
                  <a:srgbClr val="FF0000"/>
                </a:solidFill>
              </a:rPr>
              <a:t>Depot Synacthen test …. Cont’d</a:t>
            </a:r>
            <a:endParaRPr sz="3200"/>
          </a:p>
        </p:txBody>
      </p:sp>
      <p:sp>
        <p:nvSpPr>
          <p:cNvPr id="269" name="Google Shape;269;p18"/>
          <p:cNvSpPr txBox="1"/>
          <p:nvPr>
            <p:ph idx="1" type="body"/>
          </p:nvPr>
        </p:nvSpPr>
        <p:spPr>
          <a:xfrm>
            <a:off x="395288" y="2206203"/>
            <a:ext cx="8353425" cy="417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None/>
            </a:pPr>
            <a:r>
              <a:rPr b="1" lang="en-US">
                <a:solidFill>
                  <a:srgbClr val="FF0000"/>
                </a:solidFill>
              </a:rPr>
              <a:t>Interpretation of results: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22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-"/>
            </a:pPr>
            <a:r>
              <a:rPr b="1" lang="en-US" sz="2400"/>
              <a:t>Addison’s disease: </a:t>
            </a:r>
            <a:r>
              <a:rPr b="1" lang="en-US" sz="2400">
                <a:solidFill>
                  <a:srgbClr val="0000CC"/>
                </a:solidFill>
              </a:rPr>
              <a:t>No rise of S. cortisol &gt;600 nmol/L at 5 h after 3</a:t>
            </a:r>
            <a:r>
              <a:rPr b="1" baseline="30000" lang="en-US" sz="2400">
                <a:solidFill>
                  <a:srgbClr val="0000CC"/>
                </a:solidFill>
              </a:rPr>
              <a:t>rd</a:t>
            </a:r>
            <a:r>
              <a:rPr b="1" lang="en-US" sz="2400">
                <a:solidFill>
                  <a:srgbClr val="0000CC"/>
                </a:solidFill>
              </a:rPr>
              <a:t> injection.</a:t>
            </a:r>
            <a:endParaRPr/>
          </a:p>
          <a:p>
            <a:pPr indent="-1905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1" sz="2400">
              <a:solidFill>
                <a:srgbClr val="0000CC"/>
              </a:solidFill>
            </a:endParaRPr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-"/>
            </a:pPr>
            <a:r>
              <a:rPr b="1" lang="en-US" sz="2400"/>
              <a:t>Secondary AC: </a:t>
            </a:r>
            <a:r>
              <a:rPr b="1" lang="en-US" sz="2400">
                <a:solidFill>
                  <a:srgbClr val="0000CC"/>
                </a:solidFill>
              </a:rPr>
              <a:t>Stepwise increase in the S. cortisol after successive injections</a:t>
            </a:r>
            <a:endParaRPr/>
          </a:p>
          <a:p>
            <a:pPr indent="-1905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1" sz="2400">
              <a:solidFill>
                <a:srgbClr val="0000CC"/>
              </a:solidFill>
            </a:endParaRPr>
          </a:p>
          <a:p>
            <a:pPr indent="-342900" lvl="0" marL="342900" rtl="0" algn="l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-"/>
            </a:pPr>
            <a:r>
              <a:rPr b="1" lang="en-US" sz="2400"/>
              <a:t>Limitations: </a:t>
            </a:r>
            <a:br>
              <a:rPr b="1" lang="en-US" sz="2400"/>
            </a:br>
            <a:r>
              <a:rPr b="1" lang="en-US" sz="2400"/>
              <a:t>	</a:t>
            </a:r>
            <a:r>
              <a:rPr b="1" lang="en-US" sz="2400">
                <a:solidFill>
                  <a:srgbClr val="FF0000"/>
                </a:solidFill>
              </a:rPr>
              <a:t>Hypothyroidism: </a:t>
            </a:r>
            <a:r>
              <a:rPr b="1" lang="en-US" sz="2000">
                <a:solidFill>
                  <a:srgbClr val="0000CC"/>
                </a:solidFill>
              </a:rPr>
              <a:t>Thyroid deficiency must be corrected 	before testing of adrenocortical functions</a:t>
            </a:r>
            <a:br>
              <a:rPr b="1" lang="en-US" sz="2000">
                <a:solidFill>
                  <a:srgbClr val="0000CC"/>
                </a:solidFill>
              </a:rPr>
            </a:br>
            <a:r>
              <a:rPr b="1" lang="en-US" sz="2000">
                <a:solidFill>
                  <a:srgbClr val="0000CC"/>
                </a:solidFill>
              </a:rPr>
              <a:t> </a:t>
            </a:r>
            <a:br>
              <a:rPr b="1" lang="en-US" sz="2400">
                <a:solidFill>
                  <a:srgbClr val="0000CC"/>
                </a:solidFill>
              </a:rPr>
            </a:br>
            <a:r>
              <a:rPr b="1" lang="en-US" sz="2400">
                <a:solidFill>
                  <a:srgbClr val="0000CC"/>
                </a:solidFill>
              </a:rPr>
              <a:t>	</a:t>
            </a:r>
            <a:r>
              <a:rPr b="1" lang="en-US" sz="2400">
                <a:solidFill>
                  <a:srgbClr val="FF0000"/>
                </a:solidFill>
              </a:rPr>
              <a:t>Prolonged steroid therapy</a:t>
            </a:r>
            <a:endParaRPr/>
          </a:p>
        </p:txBody>
      </p:sp>
    </p:spTree>
  </p:cSld>
  <p:clrMapOvr>
    <a:masterClrMapping/>
  </p:clrMapOvr>
  <p:transition>
    <p:wipe dir="d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19"/>
          <p:cNvSpPr txBox="1"/>
          <p:nvPr>
            <p:ph type="title"/>
          </p:nvPr>
        </p:nvSpPr>
        <p:spPr>
          <a:xfrm>
            <a:off x="323850" y="549275"/>
            <a:ext cx="8424863" cy="13668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/>
              <a:t>Investigation of Secondary AC Insufficiency …. Cont’d</a:t>
            </a:r>
            <a:br>
              <a:rPr lang="en-US" sz="3200"/>
            </a:br>
            <a:r>
              <a:rPr b="1" lang="en-US" sz="3200">
                <a:solidFill>
                  <a:srgbClr val="FF0000"/>
                </a:solidFill>
              </a:rPr>
              <a:t>Other Investigations</a:t>
            </a:r>
            <a:endParaRPr sz="3200"/>
          </a:p>
        </p:txBody>
      </p:sp>
      <p:sp>
        <p:nvSpPr>
          <p:cNvPr id="275" name="Google Shape;275;p19"/>
          <p:cNvSpPr txBox="1"/>
          <p:nvPr>
            <p:ph idx="1" type="body"/>
          </p:nvPr>
        </p:nvSpPr>
        <p:spPr>
          <a:xfrm>
            <a:off x="395288" y="2565400"/>
            <a:ext cx="8353425" cy="2808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3200"/>
              <a:buFont typeface="Arial"/>
              <a:buChar char="•"/>
            </a:pPr>
            <a:r>
              <a:rPr b="1" lang="en-US">
                <a:solidFill>
                  <a:srgbClr val="0000CC"/>
                </a:solidFill>
              </a:rPr>
              <a:t>Insulin-induced hypoglycemia: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22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lang="en-US" sz="2400"/>
              <a:t>		Adrenal failure secondary to pituitary causes</a:t>
            </a:r>
            <a:endParaRPr/>
          </a:p>
          <a:p>
            <a:pPr indent="-342900" lvl="0" marL="342900" rtl="0" algn="l">
              <a:lnSpc>
                <a:spcPct val="80000"/>
              </a:lnSpc>
              <a:spcBef>
                <a:spcPts val="22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1" sz="2400"/>
          </a:p>
          <a:p>
            <a:pPr indent="-342900" lvl="0" marL="342900" rtl="0" algn="l">
              <a:lnSpc>
                <a:spcPct val="80000"/>
              </a:lnSpc>
              <a:spcBef>
                <a:spcPts val="2280"/>
              </a:spcBef>
              <a:spcAft>
                <a:spcPts val="0"/>
              </a:spcAft>
              <a:buClr>
                <a:srgbClr val="0000CC"/>
              </a:buClr>
              <a:buSzPts val="2400"/>
              <a:buFont typeface="Arial"/>
              <a:buChar char="•"/>
            </a:pPr>
            <a:r>
              <a:rPr b="1" lang="en-US" sz="2400">
                <a:solidFill>
                  <a:srgbClr val="0000CC"/>
                </a:solidFill>
              </a:rPr>
              <a:t>MRI for pituitary gland</a:t>
            </a:r>
            <a:endParaRPr/>
          </a:p>
        </p:txBody>
      </p:sp>
    </p:spTree>
  </p:cSld>
  <p:clrMapOvr>
    <a:masterClrMapping/>
  </p:clrMapOvr>
  <p:transition>
    <p:wipe dir="d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"/>
          <p:cNvSpPr txBox="1"/>
          <p:nvPr>
            <p:ph type="title"/>
          </p:nvPr>
        </p:nvSpPr>
        <p:spPr>
          <a:xfrm>
            <a:off x="685800" y="620688"/>
            <a:ext cx="6550025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Objectives</a:t>
            </a:r>
            <a:endParaRPr/>
          </a:p>
        </p:txBody>
      </p:sp>
      <p:sp>
        <p:nvSpPr>
          <p:cNvPr id="117" name="Google Shape;117;p2"/>
          <p:cNvSpPr txBox="1"/>
          <p:nvPr>
            <p:ph idx="1" type="body"/>
          </p:nvPr>
        </p:nvSpPr>
        <p:spPr>
          <a:xfrm>
            <a:off x="685800" y="1714649"/>
            <a:ext cx="8062913" cy="47386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/>
              <a:t>To identify different causes of primary adreno-cortical hypofunction (Addison’s disease)</a:t>
            </a:r>
            <a:endParaRPr/>
          </a:p>
          <a:p>
            <a:pPr indent="-342900" lvl="0" marL="342900" rtl="0" algn="l">
              <a:spcBef>
                <a:spcPts val="17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/>
              <a:t>To identify secondary causes of adreno-cortical hypofunction</a:t>
            </a:r>
            <a:endParaRPr sz="2800"/>
          </a:p>
          <a:p>
            <a:pPr indent="-342900" lvl="0" marL="342900" rtl="0" algn="l">
              <a:spcBef>
                <a:spcPts val="17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/>
              <a:t>To understand the diagnostic algorithm for adreno-cortical hypofunction</a:t>
            </a:r>
            <a:endParaRPr sz="2800"/>
          </a:p>
          <a:p>
            <a:pPr indent="-342900" lvl="0" marL="342900" rtl="0" algn="l">
              <a:spcBef>
                <a:spcPts val="17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/>
              <a:t>To understand the interpretation of laboratory tests of adreno-cortical hypofunction</a:t>
            </a:r>
            <a:endParaRPr sz="28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20"/>
          <p:cNvSpPr/>
          <p:nvPr/>
        </p:nvSpPr>
        <p:spPr>
          <a:xfrm>
            <a:off x="685800" y="1844824"/>
            <a:ext cx="7772400" cy="4114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extrusionOk="0" fill="none" h="120000" w="120000">
                <a:moveTo>
                  <a:pt x="-10000" y="0"/>
                </a:moveTo>
                <a:close/>
                <a:lnTo>
                  <a:pt x="-10000" y="120000"/>
                </a:lnTo>
              </a:path>
              <a:path extrusionOk="0" fill="none" h="120000" w="120000">
                <a:moveTo>
                  <a:pt x="-10000" y="22500"/>
                </a:moveTo>
                <a:lnTo>
                  <a:pt x="-46000" y="135000"/>
                </a:lnTo>
              </a:path>
            </a:pathLst>
          </a:cu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-114300" lvl="1" marL="114300" marR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300"/>
              <a:buFont typeface="Arial"/>
              <a:buChar char="•"/>
            </a:pPr>
            <a:r>
              <a:rPr b="1" i="0" lang="en-US" sz="13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Screening </a:t>
            </a:r>
            <a:endParaRPr/>
          </a:p>
          <a:p>
            <a:pPr indent="-114300" lvl="2" marL="228600" marR="0" rtl="0" algn="l">
              <a:lnSpc>
                <a:spcPct val="75000"/>
              </a:lnSpc>
              <a:spcBef>
                <a:spcPts val="13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Basal plasma ACTH and basal serum cortisol, glucose, urea and electrolytes</a:t>
            </a:r>
            <a:endParaRPr/>
          </a:p>
          <a:p>
            <a:pPr indent="-114300" lvl="2" marL="228600" marR="0" rtl="0" algn="l">
              <a:lnSpc>
                <a:spcPct val="75000"/>
              </a:lnSpc>
              <a:spcBef>
                <a:spcPts val="18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High</a:t>
            </a: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ACTH and </a:t>
            </a:r>
            <a:r>
              <a:rPr b="1" i="0" lang="en-US" sz="18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Low</a:t>
            </a: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cortisol</a:t>
            </a:r>
            <a:endParaRPr b="1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114300" marR="0" rtl="0" algn="l">
              <a:lnSpc>
                <a:spcPct val="75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14300" lvl="1" marL="114300" marR="0" rtl="0" algn="l">
              <a:lnSpc>
                <a:spcPct val="75000"/>
              </a:lnSpc>
              <a:spcBef>
                <a:spcPts val="180"/>
              </a:spcBef>
              <a:spcAft>
                <a:spcPts val="0"/>
              </a:spcAft>
              <a:buClr>
                <a:srgbClr val="0000CC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Confirmation</a:t>
            </a:r>
            <a:endParaRPr/>
          </a:p>
          <a:p>
            <a:pPr indent="-114300" lvl="2" marL="228600" marR="0" rtl="0" algn="l">
              <a:lnSpc>
                <a:spcPct val="75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Short ACTH stimulation test: </a:t>
            </a:r>
            <a:r>
              <a:rPr b="1" i="0" lang="en-US" sz="1800" u="none" cap="none" strike="noStrike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No response</a:t>
            </a:r>
            <a:endParaRPr/>
          </a:p>
          <a:p>
            <a:pPr indent="0" lvl="1" marL="114300" marR="0" rtl="0" algn="l">
              <a:lnSpc>
                <a:spcPct val="75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14300" lvl="1" marL="114300" marR="0" rtl="0" algn="l">
              <a:lnSpc>
                <a:spcPct val="75000"/>
              </a:lnSpc>
              <a:spcBef>
                <a:spcPts val="180"/>
              </a:spcBef>
              <a:spcAft>
                <a:spcPts val="0"/>
              </a:spcAft>
              <a:buClr>
                <a:srgbClr val="FF0000"/>
              </a:buClr>
              <a:buSzPts val="1400"/>
              <a:buFont typeface="Arial"/>
              <a:buChar char="•"/>
            </a:pPr>
            <a:r>
              <a:rPr b="1" i="0" lang="en-US" sz="1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Others</a:t>
            </a:r>
            <a:endParaRPr/>
          </a:p>
          <a:p>
            <a:pPr indent="-114300" lvl="2" marL="228600" marR="0" rtl="0" algn="l">
              <a:lnSpc>
                <a:spcPct val="75000"/>
              </a:lnSpc>
              <a:spcBef>
                <a:spcPts val="14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Adrenal autoantibodies</a:t>
            </a:r>
            <a:endParaRPr b="1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14300" lvl="2" marL="228600" marR="0" rtl="0" algn="l">
              <a:lnSpc>
                <a:spcPct val="75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Ultrasound/CT adrenal glands</a:t>
            </a:r>
            <a:endParaRPr/>
          </a:p>
        </p:txBody>
      </p:sp>
      <p:sp>
        <p:nvSpPr>
          <p:cNvPr id="281" name="Google Shape;281;p20"/>
          <p:cNvSpPr txBox="1"/>
          <p:nvPr>
            <p:ph type="title"/>
          </p:nvPr>
        </p:nvSpPr>
        <p:spPr>
          <a:xfrm>
            <a:off x="368300" y="404813"/>
            <a:ext cx="8424863" cy="107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/>
              <a:t>Investigation for Addison’s disease</a:t>
            </a:r>
            <a:endParaRPr/>
          </a:p>
        </p:txBody>
      </p:sp>
    </p:spTree>
  </p:cSld>
  <p:clrMapOvr>
    <a:masterClrMapping/>
  </p:clrMapOvr>
  <p:transition>
    <p:wipe dir="d"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21"/>
          <p:cNvSpPr/>
          <p:nvPr/>
        </p:nvSpPr>
        <p:spPr>
          <a:xfrm>
            <a:off x="685800" y="1844824"/>
            <a:ext cx="7772400" cy="4114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extrusionOk="0" fill="none" h="120000" w="120000">
                <a:moveTo>
                  <a:pt x="-10000" y="0"/>
                </a:moveTo>
                <a:close/>
                <a:lnTo>
                  <a:pt x="-10000" y="120000"/>
                </a:lnTo>
              </a:path>
              <a:path extrusionOk="0" fill="none" h="120000" w="120000">
                <a:moveTo>
                  <a:pt x="-10000" y="22500"/>
                </a:moveTo>
                <a:lnTo>
                  <a:pt x="-46000" y="135000"/>
                </a:lnTo>
              </a:path>
            </a:pathLst>
          </a:cu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-114300" lvl="1" marL="114300" marR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400"/>
              <a:buFont typeface="Arial"/>
              <a:buChar char="•"/>
            </a:pPr>
            <a:r>
              <a:rPr b="1" i="0" lang="en-US" sz="14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Screening </a:t>
            </a:r>
            <a:endParaRPr/>
          </a:p>
          <a:p>
            <a:pPr indent="-114300" lvl="2" marL="228600" marR="0" rtl="0" algn="l">
              <a:lnSpc>
                <a:spcPct val="75000"/>
              </a:lnSpc>
              <a:spcBef>
                <a:spcPts val="140"/>
              </a:spcBef>
              <a:spcAft>
                <a:spcPts val="0"/>
              </a:spcAft>
              <a:buClr>
                <a:srgbClr val="C00000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Low</a:t>
            </a: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ACTH and </a:t>
            </a:r>
            <a:r>
              <a:rPr b="1" i="0" lang="en-US" sz="18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Low</a:t>
            </a: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cortisol</a:t>
            </a:r>
            <a:endParaRPr b="1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114300" marR="0" rtl="0" algn="l">
              <a:lnSpc>
                <a:spcPct val="75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14300" lvl="1" marL="114300" marR="0" rtl="0" algn="l">
              <a:lnSpc>
                <a:spcPct val="75000"/>
              </a:lnSpc>
              <a:spcBef>
                <a:spcPts val="180"/>
              </a:spcBef>
              <a:spcAft>
                <a:spcPts val="0"/>
              </a:spcAft>
              <a:buClr>
                <a:srgbClr val="0000CC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Confirmation</a:t>
            </a:r>
            <a:endParaRPr/>
          </a:p>
          <a:p>
            <a:pPr indent="-114300" lvl="2" marL="228600" marR="0" rtl="0" algn="l">
              <a:lnSpc>
                <a:spcPct val="75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Long ACTH stimulation test: </a:t>
            </a:r>
            <a:r>
              <a:rPr b="1" i="0" lang="en-US" sz="1800" u="none" cap="none" strike="noStrike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Stepwise</a:t>
            </a:r>
            <a:br>
              <a:rPr b="1" i="0" lang="en-US" sz="1800" u="none" cap="none" strike="noStrike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1800" u="none" cap="none" strike="noStrike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increase in S. cortisol</a:t>
            </a:r>
            <a:endParaRPr b="1" i="0" sz="1800" u="none" cap="none" strike="noStrike">
              <a:solidFill>
                <a:srgbClr val="0000CC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114300" marR="0" rtl="0" algn="l">
              <a:lnSpc>
                <a:spcPct val="75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14300" lvl="1" marL="114300" marR="0" rtl="0" algn="l">
              <a:lnSpc>
                <a:spcPct val="75000"/>
              </a:lnSpc>
              <a:spcBef>
                <a:spcPts val="180"/>
              </a:spcBef>
              <a:spcAft>
                <a:spcPts val="0"/>
              </a:spcAft>
              <a:buClr>
                <a:srgbClr val="FF0000"/>
              </a:buClr>
              <a:buSzPts val="1400"/>
              <a:buFont typeface="Arial"/>
              <a:buChar char="•"/>
            </a:pPr>
            <a:r>
              <a:rPr b="1" i="0" lang="en-US" sz="1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Others</a:t>
            </a:r>
            <a:endParaRPr/>
          </a:p>
          <a:p>
            <a:pPr indent="-114300" lvl="2" marL="228600" marR="0" rtl="0" algn="l">
              <a:lnSpc>
                <a:spcPct val="75000"/>
              </a:lnSpc>
              <a:spcBef>
                <a:spcPts val="14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Insulin-induced hypoglycemia</a:t>
            </a:r>
            <a:endParaRPr/>
          </a:p>
          <a:p>
            <a:pPr indent="-114300" lvl="2" marL="228600" marR="0" rtl="0" algn="l">
              <a:lnSpc>
                <a:spcPct val="75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MRI pituitary gland</a:t>
            </a:r>
            <a:endParaRPr/>
          </a:p>
        </p:txBody>
      </p:sp>
      <p:sp>
        <p:nvSpPr>
          <p:cNvPr id="287" name="Google Shape;287;p21"/>
          <p:cNvSpPr txBox="1"/>
          <p:nvPr>
            <p:ph type="title"/>
          </p:nvPr>
        </p:nvSpPr>
        <p:spPr>
          <a:xfrm>
            <a:off x="368300" y="404813"/>
            <a:ext cx="8424863" cy="107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/>
              <a:t>Investigation for </a:t>
            </a:r>
            <a:br>
              <a:rPr lang="en-US" sz="3200"/>
            </a:br>
            <a:r>
              <a:rPr lang="en-US" sz="3200"/>
              <a:t>Secondary AC Insufficiency</a:t>
            </a:r>
            <a:endParaRPr/>
          </a:p>
        </p:txBody>
      </p:sp>
    </p:spTree>
  </p:cSld>
  <p:clrMapOvr>
    <a:masterClrMapping/>
  </p:clrMapOvr>
  <p:transition>
    <p:wipe dir="d"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22"/>
          <p:cNvSpPr txBox="1"/>
          <p:nvPr>
            <p:ph type="title"/>
          </p:nvPr>
        </p:nvSpPr>
        <p:spPr>
          <a:xfrm>
            <a:off x="685800" y="609600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Take home messages</a:t>
            </a:r>
            <a:endParaRPr/>
          </a:p>
        </p:txBody>
      </p:sp>
      <p:sp>
        <p:nvSpPr>
          <p:cNvPr id="293" name="Google Shape;293;p22"/>
          <p:cNvSpPr txBox="1"/>
          <p:nvPr>
            <p:ph idx="1" type="body"/>
          </p:nvPr>
        </p:nvSpPr>
        <p:spPr>
          <a:xfrm>
            <a:off x="685800" y="16764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/>
              <a:t>Addison’s disease is due to destruction of adrenals by autoimmune, infection, or infiltrative lesions.</a:t>
            </a:r>
            <a:endParaRPr b="1" sz="2000" u="sng"/>
          </a:p>
          <a:p>
            <a:pPr indent="-342900" lvl="0" marL="3429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/>
              <a:t>Adrenocortical hypofunction may occur secondary to pituitary disease, e.g., tumors, infection, trauma, or iatrogenic (surgery or radiation).</a:t>
            </a:r>
            <a:endParaRPr/>
          </a:p>
          <a:p>
            <a:pPr indent="-342900" lvl="0" marL="3429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/>
              <a:t>Initial screening for Addison’s disease by serum cortisol and ACTH. Other tests to support the diagnosis include serum urea, electrolytes and glucose.</a:t>
            </a:r>
            <a:endParaRPr b="1" sz="2000" u="sng"/>
          </a:p>
          <a:p>
            <a:pPr indent="-342900" lvl="0" marL="3429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/>
              <a:t>Confirmatory tests for Addison’s disease by short Synacthen test.</a:t>
            </a:r>
            <a:endParaRPr b="1" sz="2000" u="sng"/>
          </a:p>
          <a:p>
            <a:pPr indent="-342900" lvl="0" marL="3429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/>
              <a:t>Diagnosis of secondary adrenocortical hypofunction by depot (long) Synacthen test.</a:t>
            </a:r>
            <a:endParaRPr b="1" sz="2000" u="sng"/>
          </a:p>
          <a:p>
            <a:pPr indent="-215900" lvl="0" marL="3429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sz="20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23"/>
          <p:cNvSpPr txBox="1"/>
          <p:nvPr>
            <p:ph type="title"/>
          </p:nvPr>
        </p:nvSpPr>
        <p:spPr>
          <a:xfrm>
            <a:off x="685800" y="609600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References</a:t>
            </a:r>
            <a:endParaRPr/>
          </a:p>
        </p:txBody>
      </p:sp>
      <p:sp>
        <p:nvSpPr>
          <p:cNvPr id="299" name="Google Shape;299;p23"/>
          <p:cNvSpPr txBox="1"/>
          <p:nvPr>
            <p:ph idx="1" type="body"/>
          </p:nvPr>
        </p:nvSpPr>
        <p:spPr>
          <a:xfrm>
            <a:off x="685800" y="16764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/>
              <a:t>Lecture notes, Clinical Biochemistry, Wiley BlackWell, 9</a:t>
            </a:r>
            <a:r>
              <a:rPr baseline="30000" lang="en-US" sz="2000"/>
              <a:t>th</a:t>
            </a:r>
            <a:r>
              <a:rPr lang="en-US" sz="2000"/>
              <a:t> edition, 2013, chapter 9, page 116-133.</a:t>
            </a:r>
            <a:endParaRPr b="1" sz="2000" u="sng"/>
          </a:p>
          <a:p>
            <a:pPr indent="-342900" lvl="0" marL="3429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/>
              <a:t>Clinical Chemistry, Principles, Procedures, Correlations, Lippincott Williams &amp; Wilkins, 7</a:t>
            </a:r>
            <a:r>
              <a:rPr baseline="30000" lang="en-US" sz="2000"/>
              <a:t>th</a:t>
            </a:r>
            <a:r>
              <a:rPr lang="en-US" sz="2000"/>
              <a:t> edition, 2013, chapter 21, page 453-471.</a:t>
            </a:r>
            <a:endParaRPr b="1" sz="2000" u="sng"/>
          </a:p>
          <a:p>
            <a:pPr indent="-342900" lvl="0" marL="3429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/>
              <a:t>Lippincott’s Illustrated Reviews: Biochemistry 6</a:t>
            </a:r>
            <a:r>
              <a:rPr baseline="30000" lang="en-US" sz="2000"/>
              <a:t>th</a:t>
            </a:r>
            <a:r>
              <a:rPr lang="en-US" sz="2000"/>
              <a:t> edition, Unit III, Chapter 18, Pages 219-244. 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3"/>
          <p:cNvSpPr txBox="1"/>
          <p:nvPr>
            <p:ph type="title"/>
          </p:nvPr>
        </p:nvSpPr>
        <p:spPr>
          <a:xfrm>
            <a:off x="323850" y="498475"/>
            <a:ext cx="3960813" cy="769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/>
              <a:t>ANATOMICALLY:</a:t>
            </a:r>
            <a:endParaRPr/>
          </a:p>
        </p:txBody>
      </p:sp>
      <p:sp>
        <p:nvSpPr>
          <p:cNvPr id="123" name="Google Shape;123;p3"/>
          <p:cNvSpPr txBox="1"/>
          <p:nvPr>
            <p:ph idx="1" type="body"/>
          </p:nvPr>
        </p:nvSpPr>
        <p:spPr>
          <a:xfrm>
            <a:off x="323850" y="1196975"/>
            <a:ext cx="4608513" cy="2663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en-US" sz="2400"/>
              <a:t>The adrenal gland is situated on the anteriosuperior aspect of the kidney</a:t>
            </a:r>
            <a:endParaRPr/>
          </a:p>
        </p:txBody>
      </p:sp>
      <p:sp>
        <p:nvSpPr>
          <p:cNvPr id="124" name="Google Shape;124;p3"/>
          <p:cNvSpPr/>
          <p:nvPr/>
        </p:nvSpPr>
        <p:spPr>
          <a:xfrm>
            <a:off x="323850" y="3860800"/>
            <a:ext cx="4608513" cy="2663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 Black"/>
              <a:buNone/>
            </a:pPr>
            <a:r>
              <a:rPr b="1" i="0" lang="en-US" sz="2800" u="none" cap="none" strike="noStrike">
                <a:solidFill>
                  <a:schemeClr val="dk2"/>
                </a:solidFill>
                <a:latin typeface="Arial Black"/>
                <a:ea typeface="Arial Black"/>
                <a:cs typeface="Arial Black"/>
                <a:sym typeface="Arial Black"/>
              </a:rPr>
              <a:t>HISTOLOGICALLY:</a:t>
            </a:r>
            <a:endParaRPr/>
          </a:p>
          <a:p>
            <a:pPr indent="-342900" lvl="0" marL="342900" marR="0" rtl="0" algn="l">
              <a:spcBef>
                <a:spcPts val="480"/>
              </a:spcBef>
              <a:spcAft>
                <a:spcPts val="0"/>
              </a:spcAft>
              <a:buClr>
                <a:srgbClr val="0000CC"/>
              </a:buClr>
              <a:buSzPts val="2400"/>
              <a:buFont typeface="Arial"/>
              <a:buChar char="•"/>
            </a:pPr>
            <a:r>
              <a:rPr b="1" i="0" lang="en-US" sz="2400" u="none" cap="none" strike="noStrike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The adrenal gland consists of two distinct tissues of different embryological origin, the outer cortex and inner medulla.</a:t>
            </a: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pic>
        <p:nvPicPr>
          <p:cNvPr descr="kidney_adrenal" id="125" name="Google Shape;125;p3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76825" y="692150"/>
            <a:ext cx="3600450" cy="295275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pic>
      <p:pic>
        <p:nvPicPr>
          <p:cNvPr descr="adrenal" id="126" name="Google Shape;126;p3"/>
          <p:cNvPicPr preferRelativeResize="0"/>
          <p:nvPr>
            <p:ph idx="3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48263" y="4248150"/>
            <a:ext cx="3529012" cy="1989138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4"/>
          <p:cNvSpPr txBox="1"/>
          <p:nvPr>
            <p:ph type="title"/>
          </p:nvPr>
        </p:nvSpPr>
        <p:spPr>
          <a:xfrm>
            <a:off x="685800" y="188913"/>
            <a:ext cx="7772400" cy="914400"/>
          </a:xfrm>
          <a:prstGeom prst="rect">
            <a:avLst/>
          </a:prstGeom>
          <a:noFill/>
          <a:ln cap="flat" cmpd="sng" w="571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/>
              <a:t>The adrenal cortex comprises three zones based on cell type and function:</a:t>
            </a:r>
            <a:r>
              <a:rPr lang="en-US" sz="2800"/>
              <a:t> </a:t>
            </a:r>
            <a:endParaRPr/>
          </a:p>
        </p:txBody>
      </p:sp>
      <p:sp>
        <p:nvSpPr>
          <p:cNvPr id="132" name="Google Shape;132;p4"/>
          <p:cNvSpPr txBox="1"/>
          <p:nvPr>
            <p:ph idx="1" type="body"/>
          </p:nvPr>
        </p:nvSpPr>
        <p:spPr>
          <a:xfrm>
            <a:off x="685800" y="1341438"/>
            <a:ext cx="4749800" cy="51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7813" lvl="1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F3E00"/>
              </a:buClr>
              <a:buSzPts val="2600"/>
              <a:buFont typeface="Noto Sans Symbols"/>
              <a:buChar char="⮚"/>
            </a:pPr>
            <a:r>
              <a:rPr b="1" lang="en-US" sz="2600">
                <a:solidFill>
                  <a:srgbClr val="CF3E00"/>
                </a:solidFill>
              </a:rPr>
              <a:t>Zona </a:t>
            </a:r>
            <a:r>
              <a:rPr b="1" lang="en-US" sz="2600" u="sng">
                <a:solidFill>
                  <a:srgbClr val="000000"/>
                </a:solidFill>
              </a:rPr>
              <a:t>G</a:t>
            </a:r>
            <a:r>
              <a:rPr b="1" lang="en-US" sz="2600">
                <a:solidFill>
                  <a:srgbClr val="CF3E00"/>
                </a:solidFill>
              </a:rPr>
              <a:t>lomerulosa</a:t>
            </a:r>
            <a:r>
              <a:rPr b="1" lang="en-US" sz="2600"/>
              <a:t> </a:t>
            </a:r>
            <a:endParaRPr/>
          </a:p>
          <a:p>
            <a:pPr indent="-277813" lvl="1" marL="457200" rtl="0" algn="l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rPr b="1" lang="en-US" sz="2600"/>
              <a:t>   The outermost zone → </a:t>
            </a:r>
            <a:r>
              <a:rPr b="1" lang="en-US" sz="2600">
                <a:solidFill>
                  <a:srgbClr val="0066CC"/>
                </a:solidFill>
              </a:rPr>
              <a:t>aldosterone</a:t>
            </a:r>
            <a:r>
              <a:rPr b="1" lang="en-US" sz="2600"/>
              <a:t> (the principal mineralocorticoid). </a:t>
            </a:r>
            <a:endParaRPr/>
          </a:p>
          <a:p>
            <a:pPr indent="-277813" lvl="1" marL="457200" rtl="0" algn="l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/>
          </a:p>
          <a:p>
            <a:pPr indent="-277813" lvl="1" marL="457200" rtl="0" algn="l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rPr b="1" lang="en-US" sz="2600"/>
              <a:t>The deeper layers of the cortex:</a:t>
            </a:r>
            <a:endParaRPr/>
          </a:p>
          <a:p>
            <a:pPr indent="-277813" lvl="1" marL="457200" rtl="0" algn="l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rgbClr val="CF3E00"/>
              </a:buClr>
              <a:buSzPts val="2600"/>
              <a:buFont typeface="Noto Sans Symbols"/>
              <a:buChar char="⮚"/>
            </a:pPr>
            <a:r>
              <a:rPr b="1" lang="en-US" sz="2600">
                <a:solidFill>
                  <a:srgbClr val="CF3E00"/>
                </a:solidFill>
              </a:rPr>
              <a:t>Zona </a:t>
            </a:r>
            <a:r>
              <a:rPr b="1" lang="en-US" sz="2600" u="sng">
                <a:solidFill>
                  <a:srgbClr val="000000"/>
                </a:solidFill>
              </a:rPr>
              <a:t>F</a:t>
            </a:r>
            <a:r>
              <a:rPr b="1" lang="en-US" sz="2600">
                <a:solidFill>
                  <a:srgbClr val="CF3E00"/>
                </a:solidFill>
              </a:rPr>
              <a:t>asciculata</a:t>
            </a:r>
            <a:r>
              <a:rPr b="1" lang="en-US" sz="2600"/>
              <a:t> </a:t>
            </a:r>
            <a:endParaRPr/>
          </a:p>
          <a:p>
            <a:pPr indent="-277813" lvl="1" marL="457200" rtl="0" algn="l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rPr b="1" lang="en-US" sz="2600"/>
              <a:t>→ glucocorticoids – mainly </a:t>
            </a:r>
            <a:r>
              <a:rPr b="1" lang="en-US" sz="2600">
                <a:solidFill>
                  <a:srgbClr val="0066CC"/>
                </a:solidFill>
              </a:rPr>
              <a:t>cortisol</a:t>
            </a:r>
            <a:r>
              <a:rPr b="1" lang="en-US" sz="2600"/>
              <a:t> (95%)</a:t>
            </a:r>
            <a:endParaRPr/>
          </a:p>
          <a:p>
            <a:pPr indent="-277813" lvl="1" marL="457200" rtl="0" algn="l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rgbClr val="CF3E00"/>
              </a:buClr>
              <a:buSzPts val="2600"/>
              <a:buFont typeface="Noto Sans Symbols"/>
              <a:buChar char="⮚"/>
            </a:pPr>
            <a:r>
              <a:rPr b="1" lang="en-US" sz="2600">
                <a:solidFill>
                  <a:srgbClr val="CF3E00"/>
                </a:solidFill>
              </a:rPr>
              <a:t>Zona </a:t>
            </a:r>
            <a:r>
              <a:rPr b="1" lang="en-US" sz="2600" u="sng">
                <a:solidFill>
                  <a:srgbClr val="000000"/>
                </a:solidFill>
              </a:rPr>
              <a:t>R</a:t>
            </a:r>
            <a:r>
              <a:rPr b="1" lang="en-US" sz="2600">
                <a:solidFill>
                  <a:srgbClr val="CF3E00"/>
                </a:solidFill>
              </a:rPr>
              <a:t>eticularis</a:t>
            </a:r>
            <a:r>
              <a:rPr b="1" lang="en-US" sz="2600"/>
              <a:t> </a:t>
            </a:r>
            <a:br>
              <a:rPr b="1" lang="en-US" sz="2600"/>
            </a:br>
            <a:r>
              <a:rPr b="1" lang="en-US" sz="2600"/>
              <a:t>→ Sex hormones</a:t>
            </a:r>
            <a:endParaRPr sz="2600"/>
          </a:p>
        </p:txBody>
      </p:sp>
      <p:pic>
        <p:nvPicPr>
          <p:cNvPr descr="miniadrenalAnat" id="133" name="Google Shape;133;p4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64163" y="1268413"/>
            <a:ext cx="3263900" cy="2087562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pic>
      <p:pic>
        <p:nvPicPr>
          <p:cNvPr descr="Adrenal_cortex_layers" id="134" name="Google Shape;134;p4"/>
          <p:cNvPicPr preferRelativeResize="0"/>
          <p:nvPr>
            <p:ph idx="3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64163" y="3500438"/>
            <a:ext cx="3263900" cy="2881312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5"/>
          <p:cNvSpPr txBox="1"/>
          <p:nvPr/>
        </p:nvSpPr>
        <p:spPr>
          <a:xfrm>
            <a:off x="1979613" y="0"/>
            <a:ext cx="5400675" cy="528638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63500" rotWithShape="0" algn="ctr" dir="2700000" dist="107763">
              <a:schemeClr val="lt2">
                <a:alpha val="49803"/>
              </a:scheme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3333FF"/>
                </a:solidFill>
                <a:latin typeface="Arial"/>
                <a:ea typeface="Arial"/>
                <a:cs typeface="Arial"/>
                <a:sym typeface="Arial"/>
              </a:rPr>
              <a:t>Steroid Hormone Synthesis</a:t>
            </a:r>
            <a:r>
              <a:rPr b="1" i="0" lang="en-US" sz="2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140" name="Google Shape;140;p5"/>
          <p:cNvSpPr txBox="1"/>
          <p:nvPr/>
        </p:nvSpPr>
        <p:spPr>
          <a:xfrm>
            <a:off x="3132138" y="549275"/>
            <a:ext cx="3384550" cy="523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Cholesterol </a:t>
            </a:r>
            <a:r>
              <a:rPr b="1" i="0" lang="en-US" sz="2800" u="none" cap="none" strike="noStrike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rPr>
              <a:t>(27C)</a:t>
            </a:r>
            <a:endParaRPr b="1" i="0" sz="2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41" name="Google Shape;141;p5"/>
          <p:cNvCxnSpPr/>
          <p:nvPr/>
        </p:nvCxnSpPr>
        <p:spPr>
          <a:xfrm>
            <a:off x="4716463" y="1412875"/>
            <a:ext cx="0" cy="360363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42" name="Google Shape;142;p5"/>
          <p:cNvSpPr txBox="1"/>
          <p:nvPr/>
        </p:nvSpPr>
        <p:spPr>
          <a:xfrm>
            <a:off x="3132138" y="1700213"/>
            <a:ext cx="360045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rPr>
              <a:t>Pregnenolone (21C)</a:t>
            </a:r>
            <a:endParaRPr/>
          </a:p>
        </p:txBody>
      </p:sp>
      <p:cxnSp>
        <p:nvCxnSpPr>
          <p:cNvPr id="143" name="Google Shape;143;p5"/>
          <p:cNvCxnSpPr/>
          <p:nvPr/>
        </p:nvCxnSpPr>
        <p:spPr>
          <a:xfrm>
            <a:off x="4716463" y="2133600"/>
            <a:ext cx="0" cy="431800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44" name="Google Shape;144;p5"/>
          <p:cNvSpPr txBox="1"/>
          <p:nvPr/>
        </p:nvSpPr>
        <p:spPr>
          <a:xfrm>
            <a:off x="4932363" y="2133600"/>
            <a:ext cx="3311525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3-β-Hydroxysteroid dehydrogenase</a:t>
            </a:r>
            <a:endParaRPr b="1" i="0" sz="1400" u="none" cap="none" strike="noStrike">
              <a:solidFill>
                <a:srgbClr val="0000C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5"/>
          <p:cNvSpPr txBox="1"/>
          <p:nvPr/>
        </p:nvSpPr>
        <p:spPr>
          <a:xfrm>
            <a:off x="3708400" y="2565400"/>
            <a:ext cx="2592388" cy="396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Progesterone (21C)</a:t>
            </a:r>
            <a:endParaRPr/>
          </a:p>
        </p:txBody>
      </p:sp>
      <p:cxnSp>
        <p:nvCxnSpPr>
          <p:cNvPr id="146" name="Google Shape;146;p5"/>
          <p:cNvCxnSpPr/>
          <p:nvPr/>
        </p:nvCxnSpPr>
        <p:spPr>
          <a:xfrm>
            <a:off x="4716463" y="2997200"/>
            <a:ext cx="0" cy="503238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47" name="Google Shape;147;p5"/>
          <p:cNvSpPr txBox="1"/>
          <p:nvPr/>
        </p:nvSpPr>
        <p:spPr>
          <a:xfrm>
            <a:off x="4859338" y="2997200"/>
            <a:ext cx="1728787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17-α-Hydroxylase</a:t>
            </a:r>
            <a:endParaRPr b="1" i="0" sz="1400" u="none" cap="none" strike="noStrike">
              <a:solidFill>
                <a:srgbClr val="0000C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5"/>
          <p:cNvSpPr txBox="1"/>
          <p:nvPr/>
        </p:nvSpPr>
        <p:spPr>
          <a:xfrm>
            <a:off x="2627313" y="3422650"/>
            <a:ext cx="4751387" cy="396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17-α-Hydroxyprogesterone (21C)</a:t>
            </a:r>
            <a:endParaRPr b="1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5"/>
          <p:cNvSpPr txBox="1"/>
          <p:nvPr/>
        </p:nvSpPr>
        <p:spPr>
          <a:xfrm>
            <a:off x="5795963" y="4430713"/>
            <a:ext cx="2808287" cy="3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Androstenedione (19C)</a:t>
            </a:r>
            <a:endParaRPr/>
          </a:p>
        </p:txBody>
      </p:sp>
      <p:sp>
        <p:nvSpPr>
          <p:cNvPr id="150" name="Google Shape;150;p5"/>
          <p:cNvSpPr txBox="1"/>
          <p:nvPr/>
        </p:nvSpPr>
        <p:spPr>
          <a:xfrm>
            <a:off x="5867400" y="5013325"/>
            <a:ext cx="2952750" cy="369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Testosterone (19C)</a:t>
            </a:r>
            <a:r>
              <a:rPr b="1" i="0" lang="en-US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151" name="Google Shape;151;p5"/>
          <p:cNvSpPr txBox="1"/>
          <p:nvPr/>
        </p:nvSpPr>
        <p:spPr>
          <a:xfrm>
            <a:off x="6156325" y="6165850"/>
            <a:ext cx="2447925" cy="369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Estradiol (18C) </a:t>
            </a:r>
            <a:endParaRPr/>
          </a:p>
        </p:txBody>
      </p:sp>
      <p:cxnSp>
        <p:nvCxnSpPr>
          <p:cNvPr id="152" name="Google Shape;152;p5"/>
          <p:cNvCxnSpPr/>
          <p:nvPr/>
        </p:nvCxnSpPr>
        <p:spPr>
          <a:xfrm>
            <a:off x="7235825" y="4797425"/>
            <a:ext cx="0" cy="287338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53" name="Google Shape;153;p5"/>
          <p:cNvCxnSpPr/>
          <p:nvPr/>
        </p:nvCxnSpPr>
        <p:spPr>
          <a:xfrm>
            <a:off x="7235825" y="5876925"/>
            <a:ext cx="0" cy="360363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54" name="Google Shape;154;p5"/>
          <p:cNvCxnSpPr/>
          <p:nvPr/>
        </p:nvCxnSpPr>
        <p:spPr>
          <a:xfrm>
            <a:off x="4859338" y="3860800"/>
            <a:ext cx="1584325" cy="576263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55" name="Google Shape;155;p5"/>
          <p:cNvSpPr txBox="1"/>
          <p:nvPr/>
        </p:nvSpPr>
        <p:spPr>
          <a:xfrm>
            <a:off x="3348038" y="4718050"/>
            <a:ext cx="2808287" cy="3667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11-Deoxycortisol (21C)</a:t>
            </a:r>
            <a:endParaRPr/>
          </a:p>
        </p:txBody>
      </p:sp>
      <p:sp>
        <p:nvSpPr>
          <p:cNvPr id="156" name="Google Shape;156;p5"/>
          <p:cNvSpPr txBox="1"/>
          <p:nvPr/>
        </p:nvSpPr>
        <p:spPr>
          <a:xfrm>
            <a:off x="250825" y="4430713"/>
            <a:ext cx="3492500" cy="3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11-Deoxycorticosterone (21C)</a:t>
            </a:r>
            <a:endParaRPr/>
          </a:p>
        </p:txBody>
      </p:sp>
      <p:cxnSp>
        <p:nvCxnSpPr>
          <p:cNvPr id="157" name="Google Shape;157;p5"/>
          <p:cNvCxnSpPr/>
          <p:nvPr/>
        </p:nvCxnSpPr>
        <p:spPr>
          <a:xfrm>
            <a:off x="4716463" y="3860800"/>
            <a:ext cx="0" cy="936625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58" name="Google Shape;158;p5"/>
          <p:cNvCxnSpPr/>
          <p:nvPr/>
        </p:nvCxnSpPr>
        <p:spPr>
          <a:xfrm>
            <a:off x="4716463" y="5084763"/>
            <a:ext cx="0" cy="1152525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59" name="Google Shape;159;p5"/>
          <p:cNvSpPr txBox="1"/>
          <p:nvPr/>
        </p:nvSpPr>
        <p:spPr>
          <a:xfrm>
            <a:off x="3635375" y="6165850"/>
            <a:ext cx="2447925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Cortisol (21C) </a:t>
            </a:r>
            <a:endParaRPr/>
          </a:p>
        </p:txBody>
      </p:sp>
      <p:cxnSp>
        <p:nvCxnSpPr>
          <p:cNvPr id="160" name="Google Shape;160;p5"/>
          <p:cNvCxnSpPr/>
          <p:nvPr/>
        </p:nvCxnSpPr>
        <p:spPr>
          <a:xfrm flipH="1">
            <a:off x="1835150" y="2789238"/>
            <a:ext cx="1908175" cy="1598612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61" name="Google Shape;161;p5"/>
          <p:cNvSpPr txBox="1"/>
          <p:nvPr/>
        </p:nvSpPr>
        <p:spPr>
          <a:xfrm>
            <a:off x="1952625" y="5013325"/>
            <a:ext cx="2690813" cy="366713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11- β</a:t>
            </a: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US" sz="1400" u="none" cap="none" strike="noStrike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-Hydroxylase</a:t>
            </a:r>
            <a:endParaRPr b="1" i="0" sz="1400" u="none" cap="none" strike="noStrike">
              <a:solidFill>
                <a:srgbClr val="0000C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5"/>
          <p:cNvSpPr txBox="1"/>
          <p:nvPr/>
        </p:nvSpPr>
        <p:spPr>
          <a:xfrm>
            <a:off x="611188" y="5294313"/>
            <a:ext cx="2447925" cy="3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Corticosterone </a:t>
            </a:r>
            <a:endParaRPr/>
          </a:p>
        </p:txBody>
      </p:sp>
      <p:cxnSp>
        <p:nvCxnSpPr>
          <p:cNvPr id="163" name="Google Shape;163;p5"/>
          <p:cNvCxnSpPr/>
          <p:nvPr/>
        </p:nvCxnSpPr>
        <p:spPr>
          <a:xfrm>
            <a:off x="1835150" y="4797425"/>
            <a:ext cx="0" cy="576263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64" name="Google Shape;164;p5"/>
          <p:cNvSpPr txBox="1"/>
          <p:nvPr/>
        </p:nvSpPr>
        <p:spPr>
          <a:xfrm>
            <a:off x="368300" y="6165850"/>
            <a:ext cx="2952750" cy="461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Aldosterone (21C) </a:t>
            </a:r>
            <a:endParaRPr/>
          </a:p>
        </p:txBody>
      </p:sp>
      <p:cxnSp>
        <p:nvCxnSpPr>
          <p:cNvPr id="165" name="Google Shape;165;p5"/>
          <p:cNvCxnSpPr/>
          <p:nvPr/>
        </p:nvCxnSpPr>
        <p:spPr>
          <a:xfrm>
            <a:off x="1835150" y="5661025"/>
            <a:ext cx="0" cy="503238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66" name="Google Shape;166;p5"/>
          <p:cNvCxnSpPr/>
          <p:nvPr/>
        </p:nvCxnSpPr>
        <p:spPr>
          <a:xfrm>
            <a:off x="4716463" y="981075"/>
            <a:ext cx="0" cy="360363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67" name="Google Shape;167;p5"/>
          <p:cNvCxnSpPr/>
          <p:nvPr/>
        </p:nvCxnSpPr>
        <p:spPr>
          <a:xfrm>
            <a:off x="7235825" y="5373688"/>
            <a:ext cx="0" cy="431800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68" name="Google Shape;168;p5"/>
          <p:cNvSpPr/>
          <p:nvPr/>
        </p:nvSpPr>
        <p:spPr>
          <a:xfrm>
            <a:off x="5913438" y="4765675"/>
            <a:ext cx="2808287" cy="1985963"/>
          </a:xfrm>
          <a:prstGeom prst="ellipse">
            <a:avLst/>
          </a:prstGeom>
          <a:noFill/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5"/>
          <p:cNvSpPr txBox="1"/>
          <p:nvPr/>
        </p:nvSpPr>
        <p:spPr>
          <a:xfrm rot="-5400000">
            <a:off x="7837488" y="5475288"/>
            <a:ext cx="2173287" cy="369887"/>
          </a:xfrm>
          <a:prstGeom prst="rect">
            <a:avLst/>
          </a:prstGeom>
          <a:solidFill>
            <a:srgbClr val="C7FF94"/>
          </a:solidFill>
          <a:ln cap="flat" cmpd="sng" w="952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Peripheral tissues</a:t>
            </a:r>
            <a:endParaRPr/>
          </a:p>
        </p:txBody>
      </p:sp>
      <p:sp>
        <p:nvSpPr>
          <p:cNvPr id="170" name="Google Shape;170;p5"/>
          <p:cNvSpPr txBox="1"/>
          <p:nvPr/>
        </p:nvSpPr>
        <p:spPr>
          <a:xfrm>
            <a:off x="2555875" y="3860800"/>
            <a:ext cx="2087563" cy="304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0000CC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21-α-Hydroxylase</a:t>
            </a:r>
            <a:endParaRPr b="1" i="0" sz="1400" u="none" cap="none" strike="noStrike">
              <a:solidFill>
                <a:srgbClr val="0000CC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6"/>
          <p:cNvSpPr txBox="1"/>
          <p:nvPr>
            <p:ph type="title"/>
          </p:nvPr>
        </p:nvSpPr>
        <p:spPr>
          <a:xfrm>
            <a:off x="1622375" y="426368"/>
            <a:ext cx="6550025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Aldosterone Hormone</a:t>
            </a:r>
            <a:endParaRPr/>
          </a:p>
        </p:txBody>
      </p:sp>
      <p:sp>
        <p:nvSpPr>
          <p:cNvPr id="176" name="Google Shape;176;p6"/>
          <p:cNvSpPr txBox="1"/>
          <p:nvPr>
            <p:ph idx="1" type="body"/>
          </p:nvPr>
        </p:nvSpPr>
        <p:spPr>
          <a:xfrm>
            <a:off x="685800" y="1426617"/>
            <a:ext cx="8062913" cy="47386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lang="en-US"/>
              <a:t>The principal physiological function of aldosterone is to </a:t>
            </a:r>
            <a:r>
              <a:rPr b="1" lang="en-US">
                <a:solidFill>
                  <a:srgbClr val="3333FF"/>
                </a:solidFill>
              </a:rPr>
              <a:t>conserve Na</a:t>
            </a:r>
            <a:r>
              <a:rPr b="1" baseline="30000" lang="en-US">
                <a:solidFill>
                  <a:srgbClr val="3333FF"/>
                </a:solidFill>
              </a:rPr>
              <a:t>+</a:t>
            </a:r>
            <a:r>
              <a:rPr b="1" lang="en-US">
                <a:solidFill>
                  <a:srgbClr val="3333FF"/>
                </a:solidFill>
              </a:rPr>
              <a:t>,</a:t>
            </a:r>
            <a:r>
              <a:rPr b="1" lang="en-US"/>
              <a:t> mainly by facilitating Na</a:t>
            </a:r>
            <a:r>
              <a:rPr b="1" baseline="30000" lang="en-US"/>
              <a:t>+</a:t>
            </a:r>
            <a:r>
              <a:rPr b="1" lang="en-US"/>
              <a:t> reabsorption and reciprocal </a:t>
            </a:r>
            <a:r>
              <a:rPr b="1" lang="en-US">
                <a:solidFill>
                  <a:srgbClr val="3333FF"/>
                </a:solidFill>
              </a:rPr>
              <a:t>K</a:t>
            </a:r>
            <a:r>
              <a:rPr b="1" baseline="30000" lang="en-US">
                <a:solidFill>
                  <a:srgbClr val="3333FF"/>
                </a:solidFill>
              </a:rPr>
              <a:t>+</a:t>
            </a:r>
            <a:r>
              <a:rPr b="1" lang="en-US">
                <a:solidFill>
                  <a:srgbClr val="3333FF"/>
                </a:solidFill>
              </a:rPr>
              <a:t> or H</a:t>
            </a:r>
            <a:r>
              <a:rPr b="1" baseline="30000" lang="en-US">
                <a:solidFill>
                  <a:srgbClr val="3333FF"/>
                </a:solidFill>
              </a:rPr>
              <a:t>+</a:t>
            </a:r>
            <a:r>
              <a:rPr b="1" lang="en-US">
                <a:solidFill>
                  <a:srgbClr val="3333FF"/>
                </a:solidFill>
              </a:rPr>
              <a:t> secretion</a:t>
            </a:r>
            <a:r>
              <a:rPr b="1" lang="en-US"/>
              <a:t> in the distal renal tubule.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1"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lang="en-US"/>
              <a:t>aldosterone is a </a:t>
            </a:r>
            <a:r>
              <a:rPr b="1" lang="en-US">
                <a:solidFill>
                  <a:srgbClr val="FF3300"/>
                </a:solidFill>
              </a:rPr>
              <a:t>major regulator of water and electrolyte balance</a:t>
            </a:r>
            <a:r>
              <a:rPr b="1" lang="en-US"/>
              <a:t>, as well as </a:t>
            </a:r>
            <a:r>
              <a:rPr b="1" lang="en-US">
                <a:solidFill>
                  <a:srgbClr val="3333FF"/>
                </a:solidFill>
              </a:rPr>
              <a:t>blood pressure</a:t>
            </a:r>
            <a:r>
              <a:rPr b="1" lang="en-US"/>
              <a:t>.</a:t>
            </a:r>
            <a:r>
              <a:rPr lang="en-US"/>
              <a:t> 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7"/>
          <p:cNvSpPr txBox="1"/>
          <p:nvPr>
            <p:ph idx="1" type="body"/>
          </p:nvPr>
        </p:nvSpPr>
        <p:spPr>
          <a:xfrm>
            <a:off x="468313" y="1052513"/>
            <a:ext cx="8280400" cy="5113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3200"/>
              <a:buFont typeface="Arial"/>
              <a:buChar char="•"/>
            </a:pPr>
            <a:r>
              <a:rPr b="1" lang="en-US">
                <a:solidFill>
                  <a:srgbClr val="FF3300"/>
                </a:solidFill>
              </a:rPr>
              <a:t>Aldosterone</a:t>
            </a:r>
            <a:r>
              <a:rPr b="1" lang="en-US"/>
              <a:t>, by acting on the </a:t>
            </a:r>
            <a:r>
              <a:rPr b="1" lang="en-US" u="sng">
                <a:solidFill>
                  <a:srgbClr val="0000CC"/>
                </a:solidFill>
              </a:rPr>
              <a:t>distal convoluted tubule</a:t>
            </a:r>
            <a:r>
              <a:rPr b="1" lang="en-US"/>
              <a:t> of kidney, leads to: </a:t>
            </a:r>
            <a:endParaRPr/>
          </a:p>
          <a:p>
            <a:pPr indent="-241300" lvl="0" marL="3429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1" sz="1600"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lang="en-US"/>
              <a:t>↑↑ potassium </a:t>
            </a:r>
            <a:r>
              <a:rPr b="1" lang="en-US">
                <a:solidFill>
                  <a:srgbClr val="FF3300"/>
                </a:solidFill>
              </a:rPr>
              <a:t>excretion</a:t>
            </a:r>
            <a:r>
              <a:rPr b="1" lang="en-US"/>
              <a:t> </a:t>
            </a:r>
            <a:endParaRPr b="1"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1" lang="en-US"/>
              <a:t>↑↑ sodium and water </a:t>
            </a:r>
            <a:r>
              <a:rPr b="1" lang="en-US">
                <a:solidFill>
                  <a:srgbClr val="FF3300"/>
                </a:solidFill>
              </a:rPr>
              <a:t>reabsorption</a:t>
            </a:r>
            <a:r>
              <a:rPr b="1" lang="en-US"/>
              <a:t> 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1"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Arial"/>
              <a:buChar char="•"/>
            </a:pPr>
            <a:r>
              <a:rPr b="1" lang="en-US">
                <a:solidFill>
                  <a:srgbClr val="FF0000"/>
                </a:solidFill>
              </a:rPr>
              <a:t>Renin-Angiotensin system </a:t>
            </a:r>
            <a:r>
              <a:rPr b="1" lang="en-US"/>
              <a:t>is the most important regulatory mechanism for aldosterone secretion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8"/>
          <p:cNvSpPr txBox="1"/>
          <p:nvPr>
            <p:ph type="title"/>
          </p:nvPr>
        </p:nvSpPr>
        <p:spPr>
          <a:xfrm>
            <a:off x="395288" y="260350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/>
              <a:t>The renin - angiotensin system</a:t>
            </a:r>
            <a:endParaRPr/>
          </a:p>
        </p:txBody>
      </p:sp>
      <p:sp>
        <p:nvSpPr>
          <p:cNvPr id="187" name="Google Shape;187;p8"/>
          <p:cNvSpPr txBox="1"/>
          <p:nvPr>
            <p:ph idx="1" type="body"/>
          </p:nvPr>
        </p:nvSpPr>
        <p:spPr>
          <a:xfrm>
            <a:off x="395288" y="1268413"/>
            <a:ext cx="8424862" cy="53292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1" lang="en-US" sz="2400">
                <a:solidFill>
                  <a:srgbClr val="000000"/>
                </a:solidFill>
              </a:rPr>
              <a:t>It is the </a:t>
            </a:r>
            <a:r>
              <a:rPr b="1" lang="en-US" sz="2400" u="sng">
                <a:solidFill>
                  <a:srgbClr val="000000"/>
                </a:solidFill>
              </a:rPr>
              <a:t>most important system</a:t>
            </a:r>
            <a:r>
              <a:rPr b="1" lang="en-US" sz="2400">
                <a:solidFill>
                  <a:srgbClr val="000000"/>
                </a:solidFill>
              </a:rPr>
              <a:t> controlling </a:t>
            </a:r>
            <a:r>
              <a:rPr b="1" lang="en-US" sz="2400">
                <a:solidFill>
                  <a:srgbClr val="FF3300"/>
                </a:solidFill>
              </a:rPr>
              <a:t>aldosterone secretion</a:t>
            </a:r>
            <a:r>
              <a:rPr b="1" lang="en-US" sz="2400">
                <a:solidFill>
                  <a:srgbClr val="000000"/>
                </a:solidFill>
              </a:rPr>
              <a:t>.</a:t>
            </a:r>
            <a:endParaRPr/>
          </a:p>
          <a:p>
            <a:pPr indent="-311150" lvl="0" marL="342900" rtl="0" algn="l">
              <a:lnSpc>
                <a:spcPct val="9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Font typeface="Arial"/>
              <a:buNone/>
            </a:pPr>
            <a:r>
              <a:t/>
            </a:r>
            <a:endParaRPr b="1" sz="500">
              <a:solidFill>
                <a:srgbClr val="000000"/>
              </a:solidFill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1" lang="en-US" sz="2400">
                <a:solidFill>
                  <a:srgbClr val="000000"/>
                </a:solidFill>
              </a:rPr>
              <a:t>It is involved in </a:t>
            </a:r>
            <a:r>
              <a:rPr b="1" lang="en-US" sz="2400">
                <a:solidFill>
                  <a:srgbClr val="FF3300"/>
                </a:solidFill>
              </a:rPr>
              <a:t>B.P. regulation</a:t>
            </a:r>
            <a:r>
              <a:rPr b="1" lang="en-US" sz="2400">
                <a:solidFill>
                  <a:srgbClr val="000000"/>
                </a:solidFill>
              </a:rPr>
              <a:t>. </a:t>
            </a:r>
            <a:endParaRPr/>
          </a:p>
          <a:p>
            <a:pPr indent="-311150" lvl="0" marL="342900" rtl="0" algn="l">
              <a:lnSpc>
                <a:spcPct val="90000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Font typeface="Arial"/>
              <a:buNone/>
            </a:pPr>
            <a:r>
              <a:t/>
            </a:r>
            <a:endParaRPr b="1" sz="500">
              <a:solidFill>
                <a:srgbClr val="000000"/>
              </a:solidFill>
            </a:endParaRPr>
          </a:p>
          <a:p>
            <a:pPr indent="-342900" lvl="0" marL="342900" rtl="0" algn="l">
              <a:lnSpc>
                <a:spcPct val="90000"/>
              </a:lnSpc>
              <a:spcBef>
                <a:spcPts val="720"/>
              </a:spcBef>
              <a:spcAft>
                <a:spcPts val="0"/>
              </a:spcAft>
              <a:buClr>
                <a:srgbClr val="FF3300"/>
              </a:buClr>
              <a:buSzPts val="3600"/>
              <a:buFont typeface="Bodoni"/>
              <a:buNone/>
            </a:pPr>
            <a:r>
              <a:rPr b="1" lang="en-US" sz="3600">
                <a:solidFill>
                  <a:srgbClr val="FF3300"/>
                </a:solidFill>
                <a:latin typeface="Bodoni"/>
                <a:ea typeface="Bodoni"/>
                <a:cs typeface="Bodoni"/>
                <a:sym typeface="Bodoni"/>
              </a:rPr>
              <a:t>Renin: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1" lang="en-US" sz="2400">
                <a:solidFill>
                  <a:srgbClr val="000000"/>
                </a:solidFill>
              </a:rPr>
              <a:t>a proteolytic enzyme</a:t>
            </a:r>
            <a:r>
              <a:rPr b="1" lang="en-US" sz="2400"/>
              <a:t> </a:t>
            </a:r>
            <a:r>
              <a:rPr b="1" lang="en-US" sz="2400">
                <a:solidFill>
                  <a:srgbClr val="000000"/>
                </a:solidFill>
              </a:rPr>
              <a:t>produced by the </a:t>
            </a:r>
            <a:r>
              <a:rPr b="1" lang="en-US" sz="2400">
                <a:solidFill>
                  <a:srgbClr val="3333FF"/>
                </a:solidFill>
              </a:rPr>
              <a:t>juxtaglomerular cells</a:t>
            </a:r>
            <a:r>
              <a:rPr b="1" lang="en-US" sz="2400">
                <a:solidFill>
                  <a:srgbClr val="000000"/>
                </a:solidFill>
              </a:rPr>
              <a:t> of the afferent renal arteriole</a:t>
            </a:r>
            <a:r>
              <a:rPr b="1" lang="en-US" sz="2400"/>
              <a:t>.</a:t>
            </a:r>
            <a:endParaRPr/>
          </a:p>
          <a:p>
            <a:pPr indent="-1905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1" sz="2400"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en-US" sz="2400"/>
              <a:t>Sensitive to B.P. changes through baroreceptors</a:t>
            </a:r>
            <a:endParaRPr/>
          </a:p>
          <a:p>
            <a:pPr indent="-1905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1" sz="2400"/>
          </a:p>
          <a:p>
            <a:pPr indent="-342900" lvl="0" marL="3429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b="1" lang="en-US" sz="2400">
                <a:solidFill>
                  <a:srgbClr val="000000"/>
                </a:solidFill>
              </a:rPr>
              <a:t>released into the circulation in response to :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333FF"/>
              </a:buClr>
              <a:buSzPts val="2000"/>
              <a:buFont typeface="Arial"/>
              <a:buChar char="–"/>
            </a:pPr>
            <a:r>
              <a:rPr b="1" lang="en-US" sz="2000">
                <a:solidFill>
                  <a:srgbClr val="3333FF"/>
                </a:solidFill>
              </a:rPr>
              <a:t>a fall in circulating blood volume. 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333FF"/>
              </a:buClr>
              <a:buSzPts val="2000"/>
              <a:buFont typeface="Arial"/>
              <a:buChar char="–"/>
            </a:pPr>
            <a:r>
              <a:rPr b="1" lang="en-US" sz="2000">
                <a:solidFill>
                  <a:srgbClr val="3333FF"/>
                </a:solidFill>
              </a:rPr>
              <a:t>a fall in renal perfusion pressure.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333FF"/>
              </a:buClr>
              <a:buSzPts val="2000"/>
              <a:buFont typeface="Arial"/>
              <a:buChar char="–"/>
            </a:pPr>
            <a:r>
              <a:rPr b="1" lang="en-US" sz="2000">
                <a:solidFill>
                  <a:srgbClr val="3333FF"/>
                </a:solidFill>
              </a:rPr>
              <a:t> loss of Na</a:t>
            </a:r>
            <a:r>
              <a:rPr b="1" baseline="30000" lang="en-US" sz="2000">
                <a:solidFill>
                  <a:srgbClr val="3333FF"/>
                </a:solidFill>
              </a:rPr>
              <a:t>+</a:t>
            </a:r>
            <a:r>
              <a:rPr b="1" lang="en-US" sz="2000">
                <a:solidFill>
                  <a:srgbClr val="3333FF"/>
                </a:solidFill>
              </a:rPr>
              <a:t>.</a:t>
            </a:r>
            <a:r>
              <a:rPr lang="en-US" sz="2000"/>
              <a:t> 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7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7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7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end="12" st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7">
                                            <p:txEl>
                                              <p:pRg end="12" st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9"/>
          <p:cNvSpPr txBox="1"/>
          <p:nvPr>
            <p:ph idx="1" type="body"/>
          </p:nvPr>
        </p:nvSpPr>
        <p:spPr>
          <a:xfrm>
            <a:off x="360363" y="476250"/>
            <a:ext cx="8675687" cy="612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ctr">
              <a:spcBef>
                <a:spcPts val="0"/>
              </a:spcBef>
              <a:spcAft>
                <a:spcPts val="0"/>
              </a:spcAft>
              <a:buClr>
                <a:srgbClr val="FF3300"/>
              </a:buClr>
              <a:buSzPts val="3600"/>
              <a:buFont typeface="Bodoni"/>
              <a:buNone/>
            </a:pPr>
            <a:r>
              <a:rPr lang="en-US" sz="3600">
                <a:solidFill>
                  <a:srgbClr val="FF3300"/>
                </a:solidFill>
                <a:latin typeface="Bodoni"/>
                <a:ea typeface="Bodoni"/>
                <a:cs typeface="Bodoni"/>
                <a:sym typeface="Bodoni"/>
              </a:rPr>
              <a:t> </a:t>
            </a:r>
            <a:endParaRPr b="1" sz="2400"/>
          </a:p>
        </p:txBody>
      </p:sp>
      <p:cxnSp>
        <p:nvCxnSpPr>
          <p:cNvPr id="193" name="Google Shape;193;p9"/>
          <p:cNvCxnSpPr/>
          <p:nvPr/>
        </p:nvCxnSpPr>
        <p:spPr>
          <a:xfrm>
            <a:off x="4500563" y="1773238"/>
            <a:ext cx="0" cy="647700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94" name="Google Shape;194;p9"/>
          <p:cNvSpPr txBox="1"/>
          <p:nvPr/>
        </p:nvSpPr>
        <p:spPr>
          <a:xfrm>
            <a:off x="4572000" y="1700213"/>
            <a:ext cx="1655763" cy="5794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rgbClr val="3333FF"/>
                </a:solidFill>
                <a:latin typeface="Bodoni"/>
                <a:ea typeface="Bodoni"/>
                <a:cs typeface="Bodoni"/>
                <a:sym typeface="Bodoni"/>
              </a:rPr>
              <a:t>Renin</a:t>
            </a:r>
            <a:endParaRPr/>
          </a:p>
        </p:txBody>
      </p:sp>
      <p:sp>
        <p:nvSpPr>
          <p:cNvPr id="195" name="Google Shape;195;p9"/>
          <p:cNvSpPr txBox="1"/>
          <p:nvPr/>
        </p:nvSpPr>
        <p:spPr>
          <a:xfrm>
            <a:off x="3060700" y="2344738"/>
            <a:ext cx="3095625" cy="5794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rPr>
              <a:t>Angiotensin I</a:t>
            </a:r>
            <a:endParaRPr/>
          </a:p>
        </p:txBody>
      </p:sp>
      <p:cxnSp>
        <p:nvCxnSpPr>
          <p:cNvPr id="196" name="Google Shape;196;p9"/>
          <p:cNvCxnSpPr/>
          <p:nvPr/>
        </p:nvCxnSpPr>
        <p:spPr>
          <a:xfrm>
            <a:off x="4500563" y="2852738"/>
            <a:ext cx="0" cy="647700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97" name="Google Shape;197;p9"/>
          <p:cNvSpPr txBox="1"/>
          <p:nvPr/>
        </p:nvSpPr>
        <p:spPr>
          <a:xfrm>
            <a:off x="3060700" y="3425825"/>
            <a:ext cx="3095625" cy="579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rPr>
              <a:t>Angiotensin II</a:t>
            </a:r>
            <a:endParaRPr/>
          </a:p>
        </p:txBody>
      </p:sp>
      <p:sp>
        <p:nvSpPr>
          <p:cNvPr id="198" name="Google Shape;198;p9"/>
          <p:cNvSpPr txBox="1"/>
          <p:nvPr/>
        </p:nvSpPr>
        <p:spPr>
          <a:xfrm>
            <a:off x="4572000" y="2778125"/>
            <a:ext cx="1295400" cy="579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rgbClr val="3333FF"/>
                </a:solidFill>
                <a:latin typeface="Bodoni"/>
                <a:ea typeface="Bodoni"/>
                <a:cs typeface="Bodoni"/>
                <a:sym typeface="Bodoni"/>
              </a:rPr>
              <a:t>ACE</a:t>
            </a:r>
            <a:endParaRPr/>
          </a:p>
        </p:txBody>
      </p:sp>
      <p:cxnSp>
        <p:nvCxnSpPr>
          <p:cNvPr id="199" name="Google Shape;199;p9"/>
          <p:cNvCxnSpPr/>
          <p:nvPr/>
        </p:nvCxnSpPr>
        <p:spPr>
          <a:xfrm>
            <a:off x="4500563" y="3933825"/>
            <a:ext cx="0" cy="647700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00" name="Google Shape;200;p9"/>
          <p:cNvSpPr txBox="1"/>
          <p:nvPr/>
        </p:nvSpPr>
        <p:spPr>
          <a:xfrm>
            <a:off x="2844800" y="4578350"/>
            <a:ext cx="3598863" cy="579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Vasoconstriction</a:t>
            </a:r>
            <a:endParaRPr/>
          </a:p>
        </p:txBody>
      </p:sp>
      <p:cxnSp>
        <p:nvCxnSpPr>
          <p:cNvPr id="201" name="Google Shape;201;p9"/>
          <p:cNvCxnSpPr/>
          <p:nvPr/>
        </p:nvCxnSpPr>
        <p:spPr>
          <a:xfrm>
            <a:off x="4500563" y="5157788"/>
            <a:ext cx="0" cy="647700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02" name="Google Shape;202;p9"/>
          <p:cNvSpPr txBox="1"/>
          <p:nvPr/>
        </p:nvSpPr>
        <p:spPr>
          <a:xfrm>
            <a:off x="3779838" y="5802313"/>
            <a:ext cx="1728787" cy="5794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 u="none" cap="none" strike="noStrike">
                <a:solidFill>
                  <a:srgbClr val="FF3300"/>
                </a:solidFill>
                <a:latin typeface="Bodoni"/>
                <a:ea typeface="Bodoni"/>
                <a:cs typeface="Bodoni"/>
                <a:sym typeface="Bodoni"/>
              </a:rPr>
              <a:t>↑↑</a:t>
            </a:r>
            <a:r>
              <a:rPr b="1" i="0" lang="en-US" sz="3200" u="none" cap="none" strike="noStrike">
                <a:solidFill>
                  <a:srgbClr val="3333FF"/>
                </a:solidFill>
                <a:latin typeface="Bodoni"/>
                <a:ea typeface="Bodoni"/>
                <a:cs typeface="Bodoni"/>
                <a:sym typeface="Bodoni"/>
              </a:rPr>
              <a:t> B.P</a:t>
            </a:r>
            <a:endParaRPr/>
          </a:p>
        </p:txBody>
      </p:sp>
      <p:sp>
        <p:nvSpPr>
          <p:cNvPr id="203" name="Google Shape;203;p9"/>
          <p:cNvSpPr txBox="1"/>
          <p:nvPr/>
        </p:nvSpPr>
        <p:spPr>
          <a:xfrm>
            <a:off x="6516688" y="3370263"/>
            <a:ext cx="2555875" cy="788987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14300" lvl="0" marL="0" marR="0" rtl="0" algn="l">
              <a:spcBef>
                <a:spcPts val="0"/>
              </a:spcBef>
              <a:spcAft>
                <a:spcPts val="0"/>
              </a:spcAft>
              <a:buClr>
                <a:srgbClr val="3333FF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rgbClr val="3333FF"/>
                </a:solidFill>
                <a:latin typeface="Arial"/>
                <a:ea typeface="Arial"/>
                <a:cs typeface="Arial"/>
                <a:sym typeface="Arial"/>
              </a:rPr>
              <a:t> ↑↑ Aldosterone sec.</a:t>
            </a:r>
            <a:endParaRPr/>
          </a:p>
          <a:p>
            <a:pPr indent="-114300" lvl="0" marL="0" marR="0" rtl="0" algn="l">
              <a:spcBef>
                <a:spcPts val="900"/>
              </a:spcBef>
              <a:spcAft>
                <a:spcPts val="0"/>
              </a:spcAft>
              <a:buClr>
                <a:srgbClr val="3333FF"/>
              </a:buClr>
              <a:buSzPts val="1800"/>
              <a:buFont typeface="Arial"/>
              <a:buChar char="•"/>
            </a:pPr>
            <a:r>
              <a:rPr b="1" i="0" lang="en-US" sz="1800" u="none" cap="none" strike="noStrike">
                <a:solidFill>
                  <a:srgbClr val="3333FF"/>
                </a:solidFill>
                <a:latin typeface="Arial"/>
                <a:ea typeface="Arial"/>
                <a:cs typeface="Arial"/>
                <a:sym typeface="Arial"/>
              </a:rPr>
              <a:t> ↓↓ Renin release</a:t>
            </a:r>
            <a:endParaRPr/>
          </a:p>
        </p:txBody>
      </p:sp>
      <p:cxnSp>
        <p:nvCxnSpPr>
          <p:cNvPr id="204" name="Google Shape;204;p9"/>
          <p:cNvCxnSpPr/>
          <p:nvPr/>
        </p:nvCxnSpPr>
        <p:spPr>
          <a:xfrm>
            <a:off x="6084888" y="3789363"/>
            <a:ext cx="431800" cy="0"/>
          </a:xfrm>
          <a:prstGeom prst="straightConnector1">
            <a:avLst/>
          </a:prstGeom>
          <a:noFill/>
          <a:ln cap="flat" cmpd="sng" w="5715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05" name="Google Shape;205;p9"/>
          <p:cNvSpPr txBox="1"/>
          <p:nvPr/>
        </p:nvSpPr>
        <p:spPr>
          <a:xfrm>
            <a:off x="1042988" y="3573463"/>
            <a:ext cx="1247775" cy="376237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3333FF"/>
                </a:solidFill>
                <a:latin typeface="Arial"/>
                <a:ea typeface="Arial"/>
                <a:cs typeface="Arial"/>
                <a:sym typeface="Arial"/>
              </a:rPr>
              <a:t>Degraded</a:t>
            </a:r>
            <a:endParaRPr/>
          </a:p>
        </p:txBody>
      </p:sp>
      <p:sp>
        <p:nvSpPr>
          <p:cNvPr id="206" name="Google Shape;206;p9"/>
          <p:cNvSpPr/>
          <p:nvPr/>
        </p:nvSpPr>
        <p:spPr>
          <a:xfrm>
            <a:off x="787400" y="4484688"/>
            <a:ext cx="1768475" cy="376237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3333FF"/>
                </a:solidFill>
                <a:latin typeface="Arial"/>
                <a:ea typeface="Arial"/>
                <a:cs typeface="Arial"/>
                <a:sym typeface="Arial"/>
              </a:rPr>
              <a:t>Angiotensin III</a:t>
            </a:r>
            <a:endParaRPr/>
          </a:p>
        </p:txBody>
      </p:sp>
      <p:cxnSp>
        <p:nvCxnSpPr>
          <p:cNvPr id="207" name="Google Shape;207;p9"/>
          <p:cNvCxnSpPr/>
          <p:nvPr/>
        </p:nvCxnSpPr>
        <p:spPr>
          <a:xfrm rot="10800000">
            <a:off x="2339975" y="3789363"/>
            <a:ext cx="792163" cy="0"/>
          </a:xfrm>
          <a:prstGeom prst="straightConnector1">
            <a:avLst/>
          </a:prstGeom>
          <a:noFill/>
          <a:ln cap="flat" cmpd="sng" w="5715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08" name="Google Shape;208;p9"/>
          <p:cNvCxnSpPr/>
          <p:nvPr/>
        </p:nvCxnSpPr>
        <p:spPr>
          <a:xfrm>
            <a:off x="1619250" y="3933825"/>
            <a:ext cx="0" cy="574675"/>
          </a:xfrm>
          <a:prstGeom prst="straightConnector1">
            <a:avLst/>
          </a:prstGeom>
          <a:noFill/>
          <a:ln cap="flat" cmpd="sng" w="57150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09" name="Google Shape;209;p9"/>
          <p:cNvSpPr txBox="1"/>
          <p:nvPr/>
        </p:nvSpPr>
        <p:spPr>
          <a:xfrm>
            <a:off x="1979613" y="476250"/>
            <a:ext cx="5113337" cy="1006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FF3300"/>
                </a:solidFill>
                <a:latin typeface="Bodoni"/>
                <a:ea typeface="Bodoni"/>
                <a:cs typeface="Bodoni"/>
                <a:sym typeface="Bodoni"/>
              </a:rPr>
              <a:t>Angiotensinogen</a:t>
            </a:r>
            <a:r>
              <a:rPr lang="en-US" sz="3600">
                <a:solidFill>
                  <a:schemeClr val="dk1"/>
                </a:solidFill>
                <a:latin typeface="Bodoni"/>
                <a:ea typeface="Bodoni"/>
                <a:cs typeface="Bodoni"/>
                <a:sym typeface="Bodoni"/>
              </a:rPr>
              <a:t>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(α2-Globulin made in the liver)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wipe dir="d"/>
  </p:transition>
</p:sld>
</file>

<file path=ppt/theme/theme1.xml><?xml version="1.0" encoding="utf-8"?>
<a:theme xmlns:a="http://schemas.openxmlformats.org/drawingml/2006/main" xmlns:r="http://schemas.openxmlformats.org/officeDocument/2006/relationships" name="Plaid design template">
  <a:themeElements>
    <a:clrScheme name="Plaid design template 13">
      <a:dk1>
        <a:srgbClr val="336600"/>
      </a:dk1>
      <a:lt1>
        <a:srgbClr val="FFFFFF"/>
      </a:lt1>
      <a:dk2>
        <a:srgbClr val="800080"/>
      </a:dk2>
      <a:lt2>
        <a:srgbClr val="969696"/>
      </a:lt2>
      <a:accent1>
        <a:srgbClr val="FDFBBB"/>
      </a:accent1>
      <a:accent2>
        <a:srgbClr val="FF9966"/>
      </a:accent2>
      <a:accent3>
        <a:srgbClr val="FFFFFF"/>
      </a:accent3>
      <a:accent4>
        <a:srgbClr val="2A5600"/>
      </a:accent4>
      <a:accent5>
        <a:srgbClr val="FEFDDA"/>
      </a:accent5>
      <a:accent6>
        <a:srgbClr val="E78A5C"/>
      </a:accent6>
      <a:hlink>
        <a:srgbClr val="FF7C80"/>
      </a:hlink>
      <a:folHlink>
        <a:srgbClr val="9966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2006-12-18T22:02:11Z</dcterms:created>
  <dc:creator>sayed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TC010721501033</vt:lpwstr>
  </property>
</Properties>
</file>