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embeddedFontLst>
    <p:embeddedFont>
      <p:font typeface="Bodoni"/>
      <p:bold r:id="rId29"/>
      <p:boldItalic r:id="rId30"/>
    </p:embeddedFont>
    <p:embeddedFont>
      <p:font typeface="Arial Black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glYe84mVZl6iiEQh+S/m4rfhML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Bodoni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ArialBlack-regular.fntdata"/><Relationship Id="rId30" Type="http://schemas.openxmlformats.org/officeDocument/2006/relationships/font" Target="fonts/Bodoni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/>
          <p:nvPr>
            <p:ph type="ctrTitle"/>
          </p:nvPr>
        </p:nvSpPr>
        <p:spPr>
          <a:xfrm>
            <a:off x="914400" y="32004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5"/>
          <p:cNvSpPr txBox="1"/>
          <p:nvPr>
            <p:ph idx="1" type="subTitle"/>
          </p:nvPr>
        </p:nvSpPr>
        <p:spPr>
          <a:xfrm>
            <a:off x="2590800" y="4876800"/>
            <a:ext cx="5410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5"/>
          <p:cNvSpPr txBox="1"/>
          <p:nvPr>
            <p:ph idx="10" type="dt"/>
          </p:nvPr>
        </p:nvSpPr>
        <p:spPr>
          <a:xfrm>
            <a:off x="228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5"/>
          <p:cNvSpPr txBox="1"/>
          <p:nvPr>
            <p:ph idx="11" type="ftr"/>
          </p:nvPr>
        </p:nvSpPr>
        <p:spPr>
          <a:xfrm>
            <a:off x="2362200" y="6248400"/>
            <a:ext cx="434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3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34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4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4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5"/>
          <p:cNvSpPr txBox="1"/>
          <p:nvPr>
            <p:ph idx="1" type="body"/>
          </p:nvPr>
        </p:nvSpPr>
        <p:spPr>
          <a:xfrm rot="5400000">
            <a:off x="2514600" y="-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5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5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6"/>
          <p:cNvSpPr txBox="1"/>
          <p:nvPr>
            <p:ph type="title"/>
          </p:nvPr>
        </p:nvSpPr>
        <p:spPr>
          <a:xfrm rot="5400000">
            <a:off x="4895850" y="2228850"/>
            <a:ext cx="5181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6"/>
          <p:cNvSpPr txBox="1"/>
          <p:nvPr>
            <p:ph idx="1" type="body"/>
          </p:nvPr>
        </p:nvSpPr>
        <p:spPr>
          <a:xfrm rot="5400000">
            <a:off x="933450" y="361950"/>
            <a:ext cx="5181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36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6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6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7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7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1" name="Google Shape;91;p37"/>
          <p:cNvSpPr txBox="1"/>
          <p:nvPr>
            <p:ph idx="2" type="body"/>
          </p:nvPr>
        </p:nvSpPr>
        <p:spPr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2" name="Google Shape;92;p37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7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7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Diagram or Organization Chart" type="dgm">
  <p:cSld name="DIAGRAM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8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8"/>
          <p:cNvSpPr/>
          <p:nvPr>
            <p:ph idx="2" type="dgm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38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8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8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9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9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9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9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6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2" type="body"/>
          </p:nvPr>
        </p:nvSpPr>
        <p:spPr>
          <a:xfrm>
            <a:off x="4648200" y="16764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7" name="Google Shape;27;p27"/>
          <p:cNvSpPr txBox="1"/>
          <p:nvPr>
            <p:ph idx="3" type="body"/>
          </p:nvPr>
        </p:nvSpPr>
        <p:spPr>
          <a:xfrm>
            <a:off x="4648200" y="38100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7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8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8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8" name="Google Shape;38;p29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9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9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0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4" name="Google Shape;44;p30"/>
          <p:cNvSpPr txBox="1"/>
          <p:nvPr>
            <p:ph idx="2" type="body"/>
          </p:nvPr>
        </p:nvSpPr>
        <p:spPr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5" name="Google Shape;45;p30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0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2" name="Google Shape;52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31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1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2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2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2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2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33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3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3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" name="Google Shape;7;p24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4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4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4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Melanocyte-stimulating_hormone" TargetMode="External"/><Relationship Id="rId4" Type="http://schemas.openxmlformats.org/officeDocument/2006/relationships/hyperlink" Target="http://en.wikipedia.org/wiki/Pro-opiomelanocortin" TargetMode="External"/><Relationship Id="rId5" Type="http://schemas.openxmlformats.org/officeDocument/2006/relationships/hyperlink" Target="http://en.wikipedia.org/wiki/Pro-opiomelanocorti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type="ctrTitle"/>
          </p:nvPr>
        </p:nvSpPr>
        <p:spPr>
          <a:xfrm>
            <a:off x="395288" y="692150"/>
            <a:ext cx="8424862" cy="2665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400"/>
            </a:br>
            <a:r>
              <a:rPr lang="en-US" sz="4400"/>
              <a:t>Biochemistry of </a:t>
            </a:r>
            <a:br>
              <a:rPr lang="en-US" sz="4400"/>
            </a:br>
            <a:br>
              <a:rPr lang="en-US" sz="4400"/>
            </a:br>
            <a:r>
              <a:rPr lang="en-US" sz="4400"/>
              <a:t>Addison’s Disease</a:t>
            </a:r>
            <a:endParaRPr/>
          </a:p>
        </p:txBody>
      </p:sp>
      <p:sp>
        <p:nvSpPr>
          <p:cNvPr id="111" name="Google Shape;111;p1"/>
          <p:cNvSpPr txBox="1"/>
          <p:nvPr>
            <p:ph idx="1" type="subTitle"/>
          </p:nvPr>
        </p:nvSpPr>
        <p:spPr>
          <a:xfrm>
            <a:off x="1691680" y="4653136"/>
            <a:ext cx="6048672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/>
              <a:t>Endocrine Block</a:t>
            </a:r>
            <a:endParaRPr b="1"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 txBox="1"/>
          <p:nvPr>
            <p:ph type="title"/>
          </p:nvPr>
        </p:nvSpPr>
        <p:spPr>
          <a:xfrm>
            <a:off x="216346" y="260648"/>
            <a:ext cx="882015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Causes of adrenocortical hypofunction (AC)</a:t>
            </a:r>
            <a:endParaRPr sz="2800"/>
          </a:p>
        </p:txBody>
      </p:sp>
      <p:sp>
        <p:nvSpPr>
          <p:cNvPr id="215" name="Google Shape;215;p10"/>
          <p:cNvSpPr txBox="1"/>
          <p:nvPr>
            <p:ph idx="1" type="body"/>
          </p:nvPr>
        </p:nvSpPr>
        <p:spPr>
          <a:xfrm>
            <a:off x="395288" y="1124744"/>
            <a:ext cx="8353425" cy="5040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A.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Primary AC hypofunction (destruction of adrenal gland, Addison’s disease):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Autoimmune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Infection, e.g., tuberculosis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Infiltrative lesions, e.g., amylodosis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 B.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Secondary AC hypofunction: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Pituitary tumors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Vascular lesions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Head trauma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Hypothalmic diseases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Iatrogenic </a:t>
            </a:r>
            <a:r>
              <a:rPr b="1" lang="en-US" sz="2800">
                <a:solidFill>
                  <a:srgbClr val="FF0000"/>
                </a:solidFill>
              </a:rPr>
              <a:t>(steroid therapy, surgery or radiotherapy)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"/>
          <p:cNvSpPr txBox="1"/>
          <p:nvPr>
            <p:ph type="title"/>
          </p:nvPr>
        </p:nvSpPr>
        <p:spPr>
          <a:xfrm>
            <a:off x="685800" y="427038"/>
            <a:ext cx="7989888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Signs and symptoms of primary adrenal failure (Addison’s disease)</a:t>
            </a:r>
            <a:endParaRPr sz="3200"/>
          </a:p>
        </p:txBody>
      </p:sp>
      <p:sp>
        <p:nvSpPr>
          <p:cNvPr id="221" name="Google Shape;221;p11"/>
          <p:cNvSpPr txBox="1"/>
          <p:nvPr>
            <p:ph idx="1" type="body"/>
          </p:nvPr>
        </p:nvSpPr>
        <p:spPr>
          <a:xfrm>
            <a:off x="395288" y="1557338"/>
            <a:ext cx="8353425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CC"/>
                </a:solidFill>
              </a:rPr>
              <a:t>The symptoms are precipitated by trauma, infection or surgery: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Lethargy, weakness, nausea &amp; weight loss.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Hypotension especially on standing (postural)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Hyperpigmentation (buccal mucosa, skin creases, scars)      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Deficiency of both glucocorticoids and   		mineralocorticoids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Hypoglycemia, </a:t>
            </a:r>
            <a:r>
              <a:rPr b="1" lang="en-US">
                <a:solidFill>
                  <a:srgbClr val="FF0000"/>
                </a:solidFill>
              </a:rPr>
              <a:t>↓ Na</a:t>
            </a:r>
            <a:r>
              <a:rPr b="1" baseline="30000" lang="en-US">
                <a:solidFill>
                  <a:srgbClr val="FF0000"/>
                </a:solidFill>
              </a:rPr>
              <a:t>+</a:t>
            </a:r>
            <a:r>
              <a:rPr b="1" lang="en-US">
                <a:solidFill>
                  <a:srgbClr val="FF0000"/>
                </a:solidFill>
              </a:rPr>
              <a:t>, </a:t>
            </a:r>
            <a:r>
              <a:rPr b="1" lang="en-US" sz="2800">
                <a:solidFill>
                  <a:srgbClr val="FF3300"/>
                </a:solidFill>
              </a:rPr>
              <a:t>↑</a:t>
            </a:r>
            <a:r>
              <a:rPr b="1" lang="en-US">
                <a:solidFill>
                  <a:srgbClr val="FF0000"/>
                </a:solidFill>
              </a:rPr>
              <a:t> K</a:t>
            </a:r>
            <a:r>
              <a:rPr b="1" baseline="30000" lang="en-US">
                <a:solidFill>
                  <a:srgbClr val="FF0000"/>
                </a:solidFill>
              </a:rPr>
              <a:t>+</a:t>
            </a:r>
            <a:r>
              <a:rPr b="1" lang="en-US">
                <a:solidFill>
                  <a:srgbClr val="FF0000"/>
                </a:solidFill>
              </a:rPr>
              <a:t> </a:t>
            </a:r>
            <a:r>
              <a:rPr b="1" lang="en-US"/>
              <a:t>and raised urea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Life threatening and need urgent care.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"/>
          <p:cNvSpPr txBox="1"/>
          <p:nvPr>
            <p:ph type="title"/>
          </p:nvPr>
        </p:nvSpPr>
        <p:spPr>
          <a:xfrm>
            <a:off x="685800" y="427038"/>
            <a:ext cx="7989888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Hyperpigmentation in </a:t>
            </a:r>
            <a:br>
              <a:rPr b="1" lang="en-US" sz="3200"/>
            </a:br>
            <a:r>
              <a:rPr b="1" lang="en-US" sz="3200"/>
              <a:t>Addison’s disease</a:t>
            </a:r>
            <a:endParaRPr sz="3200"/>
          </a:p>
        </p:txBody>
      </p:sp>
      <p:sp>
        <p:nvSpPr>
          <p:cNvPr id="227" name="Google Shape;227;p12"/>
          <p:cNvSpPr txBox="1"/>
          <p:nvPr>
            <p:ph idx="1" type="body"/>
          </p:nvPr>
        </p:nvSpPr>
        <p:spPr>
          <a:xfrm>
            <a:off x="395288" y="1557338"/>
            <a:ext cx="8353425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Hyperpigmentation occurs because </a:t>
            </a:r>
            <a:r>
              <a:rPr b="1" lang="en-US" sz="2800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melanocyte-stimulating hormone</a:t>
            </a:r>
            <a:r>
              <a:rPr lang="en-US" sz="2800"/>
              <a:t> </a:t>
            </a:r>
            <a:r>
              <a:rPr lang="en-US" sz="2800">
                <a:solidFill>
                  <a:srgbClr val="0000CC"/>
                </a:solidFill>
              </a:rPr>
              <a:t>(MSH) </a:t>
            </a:r>
            <a:r>
              <a:rPr lang="en-US" sz="2800"/>
              <a:t>and </a:t>
            </a:r>
            <a:r>
              <a:rPr lang="en-US" sz="2800">
                <a:solidFill>
                  <a:srgbClr val="0000CC"/>
                </a:solidFill>
              </a:rPr>
              <a:t>(ACTH) </a:t>
            </a:r>
            <a:r>
              <a:rPr lang="en-US" sz="2800"/>
              <a:t>share the same precursor molecule,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b="1" lang="en-US" sz="2800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Pro-opiomelanocorti</a:t>
            </a:r>
            <a:r>
              <a:rPr lang="en-US" sz="28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/>
              <a:t>(POMC).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The anterior pituitary POMC is cleaved into </a:t>
            </a:r>
            <a:r>
              <a:rPr lang="en-US" sz="2800">
                <a:solidFill>
                  <a:srgbClr val="0000CC"/>
                </a:solidFill>
              </a:rPr>
              <a:t>ACTH, γ-MSH, and </a:t>
            </a:r>
            <a:r>
              <a:rPr lang="en-US" sz="2800">
                <a:solidFill>
                  <a:srgbClr val="0000CC"/>
                </a:solidFill>
                <a:latin typeface="Verdana"/>
                <a:ea typeface="Verdana"/>
                <a:cs typeface="Verdana"/>
                <a:sym typeface="Verdana"/>
              </a:rPr>
              <a:t>β</a:t>
            </a:r>
            <a:r>
              <a:rPr lang="en-US" sz="2800">
                <a:solidFill>
                  <a:srgbClr val="0000CC"/>
                </a:solidFill>
              </a:rPr>
              <a:t>-lipotropin.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The subunit ACTH undergoes further cleavage to produce </a:t>
            </a:r>
            <a:r>
              <a:rPr lang="en-US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-US" sz="2800">
                <a:solidFill>
                  <a:srgbClr val="0000CC"/>
                </a:solidFill>
              </a:rPr>
              <a:t>-MSH</a:t>
            </a:r>
            <a:r>
              <a:rPr lang="en-US" sz="2800"/>
              <a:t>, the most important MSH for skin pigmentation. 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In secondary adrenocortical insufficiency, skin darkening does not occur. </a:t>
            </a:r>
            <a:r>
              <a:rPr b="1" lang="en-US" sz="2800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"/>
          <p:cNvSpPr txBox="1"/>
          <p:nvPr>
            <p:ph type="title"/>
          </p:nvPr>
        </p:nvSpPr>
        <p:spPr>
          <a:xfrm>
            <a:off x="395288" y="509613"/>
            <a:ext cx="8353425" cy="1119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Investigation of Addison’s disease (AD)</a:t>
            </a:r>
            <a:endParaRPr/>
          </a:p>
        </p:txBody>
      </p:sp>
      <p:sp>
        <p:nvSpPr>
          <p:cNvPr id="233" name="Google Shape;233;p13"/>
          <p:cNvSpPr txBox="1"/>
          <p:nvPr>
            <p:ph idx="1" type="body"/>
          </p:nvPr>
        </p:nvSpPr>
        <p:spPr>
          <a:xfrm>
            <a:off x="685800" y="2122488"/>
            <a:ext cx="798988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 The patient should be hospitalized</a:t>
            </a:r>
            <a:endParaRPr/>
          </a:p>
          <a:p>
            <a:pPr indent="-342900" lvl="0" marL="342900" rtl="0" algn="l">
              <a:spcBef>
                <a:spcPts val="18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Basal measurement of:</a:t>
            </a:r>
            <a:br>
              <a:rPr lang="en-US"/>
            </a:br>
            <a:r>
              <a:rPr lang="en-US"/>
              <a:t>Serum urea, Na</a:t>
            </a:r>
            <a:r>
              <a:rPr baseline="30000" lang="en-US"/>
              <a:t>+</a:t>
            </a:r>
            <a:r>
              <a:rPr lang="en-US"/>
              <a:t>, K</a:t>
            </a:r>
            <a:r>
              <a:rPr baseline="30000" lang="en-US"/>
              <a:t>+</a:t>
            </a:r>
            <a:r>
              <a:rPr lang="en-US"/>
              <a:t> &amp; glucose</a:t>
            </a:r>
            <a:br>
              <a:rPr lang="en-US"/>
            </a:br>
            <a:r>
              <a:rPr lang="en-US"/>
              <a:t>Serum cortisol and plasma ACTH</a:t>
            </a:r>
            <a:endParaRPr/>
          </a:p>
          <a:p>
            <a:pPr indent="-342900" lvl="0" marL="34290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Definitive diagnosis and confirmatory tests should be done later after crisis.</a:t>
            </a:r>
            <a:br>
              <a:rPr lang="en-US"/>
            </a:br>
            <a:endParaRPr/>
          </a:p>
          <a:p>
            <a:pPr indent="-139700" lvl="0" marL="34290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395288" y="404813"/>
            <a:ext cx="8353425" cy="1119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Investigation of Addison’s disease (AD)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685800" y="2122488"/>
            <a:ext cx="798988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 Normal serum cortisol and UFC does not exclude AD.</a:t>
            </a:r>
            <a:endParaRPr/>
          </a:p>
          <a:p>
            <a:pPr indent="-342900" lvl="0" marL="34290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Simultaneous measurement of cortisol  and ACTH improves the accuracy of diagnosis of primary adrenal failure: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Low</a:t>
            </a:r>
            <a:r>
              <a:rPr lang="en-US"/>
              <a:t> serum cortisol ( &lt;200nmol/L) and 	</a:t>
            </a:r>
            <a:r>
              <a:rPr lang="en-US">
                <a:solidFill>
                  <a:srgbClr val="FF0000"/>
                </a:solidFill>
              </a:rPr>
              <a:t>High </a:t>
            </a:r>
            <a:r>
              <a:rPr lang="en-US"/>
              <a:t>plasma ACTH (&gt;200 ng/L)</a:t>
            </a:r>
            <a:endParaRPr/>
          </a:p>
          <a:p>
            <a:pPr indent="-139700" lvl="0" marL="34290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0" name="Google Shape;240;p14"/>
          <p:cNvSpPr txBox="1"/>
          <p:nvPr/>
        </p:nvSpPr>
        <p:spPr>
          <a:xfrm>
            <a:off x="7885113" y="1268413"/>
            <a:ext cx="9144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Cont’d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"/>
          <p:cNvSpPr txBox="1"/>
          <p:nvPr>
            <p:ph type="title"/>
          </p:nvPr>
        </p:nvSpPr>
        <p:spPr>
          <a:xfrm>
            <a:off x="541338" y="476672"/>
            <a:ext cx="8062912" cy="803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Confirmatory Tests</a:t>
            </a:r>
            <a:endParaRPr/>
          </a:p>
        </p:txBody>
      </p:sp>
      <p:sp>
        <p:nvSpPr>
          <p:cNvPr id="246" name="Google Shape;246;p15"/>
          <p:cNvSpPr txBox="1"/>
          <p:nvPr>
            <p:ph idx="1" type="body"/>
          </p:nvPr>
        </p:nvSpPr>
        <p:spPr>
          <a:xfrm>
            <a:off x="685800" y="233853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Measure basal S. cortisol</a:t>
            </a:r>
            <a:endParaRPr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Stimulate with I.M. synthetic ACTH (0.25 mg)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Measure S. cortisol 30 min after I/M injection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Normal: </a:t>
            </a:r>
            <a:r>
              <a:rPr b="1" lang="en-US" sz="2800">
                <a:solidFill>
                  <a:srgbClr val="FF3300"/>
                </a:solidFill>
              </a:rPr>
              <a:t>↑ of S. cortisol </a:t>
            </a:r>
            <a:r>
              <a:rPr lang="en-US" sz="2800"/>
              <a:t>to</a:t>
            </a:r>
            <a:r>
              <a:rPr lang="en-US" sz="2800">
                <a:solidFill>
                  <a:srgbClr val="FF3300"/>
                </a:solidFill>
              </a:rPr>
              <a:t> &gt;</a:t>
            </a:r>
            <a:r>
              <a:rPr lang="en-US" sz="2800"/>
              <a:t>500 nmol/L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Failure of S. cortisol to respond to stimulation, </a:t>
            </a:r>
            <a:r>
              <a:rPr lang="en-US" sz="2800">
                <a:solidFill>
                  <a:srgbClr val="0000CC"/>
                </a:solidFill>
              </a:rPr>
              <a:t>confirm AD</a:t>
            </a:r>
            <a:r>
              <a:rPr lang="en-US" sz="280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FF0000"/>
                </a:solidFill>
              </a:rPr>
              <a:t>Abnormal results:</a:t>
            </a:r>
            <a:r>
              <a:rPr b="1" lang="en-US" sz="2800"/>
              <a:t> 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lang="en-US" sz="2400"/>
              <a:t>emotional stress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lang="en-US" sz="2400"/>
              <a:t>glucocorticoid therapy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lang="en-US" sz="2400"/>
              <a:t>estrogen contraceptives.</a:t>
            </a:r>
            <a:endParaRPr/>
          </a:p>
        </p:txBody>
      </p:sp>
      <p:sp>
        <p:nvSpPr>
          <p:cNvPr id="247" name="Google Shape;247;p15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Short tetracosactrin (Synacthen) test</a:t>
            </a:r>
            <a:b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(Short ACTH stimulation test)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"/>
          <p:cNvSpPr txBox="1"/>
          <p:nvPr>
            <p:ph type="title"/>
          </p:nvPr>
        </p:nvSpPr>
        <p:spPr>
          <a:xfrm>
            <a:off x="541338" y="609601"/>
            <a:ext cx="8062912" cy="94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Confirmatory Tests</a:t>
            </a:r>
            <a:endParaRPr/>
          </a:p>
        </p:txBody>
      </p:sp>
      <p:sp>
        <p:nvSpPr>
          <p:cNvPr id="253" name="Google Shape;253;p16"/>
          <p:cNvSpPr txBox="1"/>
          <p:nvPr>
            <p:ph idx="1" type="body"/>
          </p:nvPr>
        </p:nvSpPr>
        <p:spPr>
          <a:xfrm>
            <a:off x="685800" y="2553841"/>
            <a:ext cx="7772400" cy="101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Detection of adrenal antibodies in serum of patients with autoimmune Addison’s disease</a:t>
            </a:r>
            <a:endParaRPr b="1" sz="2400"/>
          </a:p>
        </p:txBody>
      </p:sp>
      <p:sp>
        <p:nvSpPr>
          <p:cNvPr id="254" name="Google Shape;254;p16"/>
          <p:cNvSpPr txBox="1"/>
          <p:nvPr/>
        </p:nvSpPr>
        <p:spPr>
          <a:xfrm>
            <a:off x="323528" y="3429000"/>
            <a:ext cx="6192688" cy="1235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Imaging (Ultrasound/CT)</a:t>
            </a:r>
            <a:endParaRPr/>
          </a:p>
        </p:txBody>
      </p:sp>
      <p:sp>
        <p:nvSpPr>
          <p:cNvPr id="255" name="Google Shape;255;p16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Ultrasound or CT for adrenal glands for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identifying the cause of primary adrenal failure</a:t>
            </a:r>
            <a:endParaRPr/>
          </a:p>
        </p:txBody>
      </p:sp>
      <p:sp>
        <p:nvSpPr>
          <p:cNvPr id="256" name="Google Shape;256;p1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Adrenal antibodies</a:t>
            </a:r>
            <a:endParaRPr/>
          </a:p>
        </p:txBody>
      </p:sp>
      <p:sp>
        <p:nvSpPr>
          <p:cNvPr id="257" name="Google Shape;257;p16"/>
          <p:cNvSpPr txBox="1"/>
          <p:nvPr/>
        </p:nvSpPr>
        <p:spPr>
          <a:xfrm>
            <a:off x="7596336" y="1268413"/>
            <a:ext cx="9144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Cont’d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/>
          <p:nvPr>
            <p:ph type="title"/>
          </p:nvPr>
        </p:nvSpPr>
        <p:spPr>
          <a:xfrm>
            <a:off x="395288" y="538063"/>
            <a:ext cx="8353425" cy="1018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Investigation of Secondary AC Insufficiency</a:t>
            </a:r>
            <a:endParaRPr/>
          </a:p>
        </p:txBody>
      </p:sp>
      <p:sp>
        <p:nvSpPr>
          <p:cNvPr id="263" name="Google Shape;263;p17"/>
          <p:cNvSpPr txBox="1"/>
          <p:nvPr>
            <p:ph idx="1" type="body"/>
          </p:nvPr>
        </p:nvSpPr>
        <p:spPr>
          <a:xfrm>
            <a:off x="395288" y="1772493"/>
            <a:ext cx="8280400" cy="460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0000"/>
                </a:solidFill>
              </a:rPr>
              <a:t>Low</a:t>
            </a:r>
            <a:r>
              <a:rPr b="1" lang="en-US" sz="2800"/>
              <a:t> serum cortisol with </a:t>
            </a:r>
            <a:r>
              <a:rPr b="1" lang="en-US" sz="2800">
                <a:solidFill>
                  <a:srgbClr val="FF0000"/>
                </a:solidFill>
              </a:rPr>
              <a:t>low</a:t>
            </a:r>
            <a:r>
              <a:rPr b="1" lang="en-US" sz="2800"/>
              <a:t> plasma ACTH</a:t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No response to short synacthen test: Adrenocortical cells fail to respond to short ACTH stimulation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0000"/>
                </a:solidFill>
              </a:rPr>
              <a:t>Depot Synacthen test (confirmatory test)</a:t>
            </a:r>
            <a:r>
              <a:rPr b="1" lang="en-US" sz="2800"/>
              <a:t> </a:t>
            </a:r>
            <a:endParaRPr/>
          </a:p>
          <a:p>
            <a:pPr indent="-177800" lvl="0" marL="5143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Black"/>
              <a:buAutoNum type="arabicPeriod"/>
            </a:pPr>
            <a:r>
              <a:rPr lang="en-US" sz="2800"/>
              <a:t> </a:t>
            </a:r>
            <a:r>
              <a:rPr b="1" lang="en-US" sz="2400"/>
              <a:t>Measure basal S. cortisol</a:t>
            </a:r>
            <a:endParaRPr b="1" sz="2400"/>
          </a:p>
          <a:p>
            <a:pPr indent="-173037" lvl="0" marL="514350" rtl="0" algn="l">
              <a:lnSpc>
                <a:spcPct val="8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AutoNum type="arabicPeriod"/>
            </a:pPr>
            <a:r>
              <a:rPr b="1" lang="en-US" sz="2400"/>
              <a:t> Stimulate with I.M. synthetic ACTH (1.0 mg) on each of three consecutive days</a:t>
            </a:r>
            <a:endParaRPr/>
          </a:p>
          <a:p>
            <a:pPr indent="-173037" lvl="0" marL="514350" rtl="0" algn="l">
              <a:lnSpc>
                <a:spcPct val="8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AutoNum type="arabicPeriod"/>
            </a:pPr>
            <a:r>
              <a:rPr b="1" lang="en-US" sz="2400"/>
              <a:t> Measure S. cortisol at 5 hours after I.M. injection on </a:t>
            </a:r>
            <a:r>
              <a:rPr b="1" lang="en-US" sz="2400">
                <a:solidFill>
                  <a:srgbClr val="FF0000"/>
                </a:solidFill>
              </a:rPr>
              <a:t>each</a:t>
            </a:r>
            <a:r>
              <a:rPr b="1" lang="en-US" sz="2400"/>
              <a:t> of the three days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"/>
          <p:cNvSpPr txBox="1"/>
          <p:nvPr>
            <p:ph type="title"/>
          </p:nvPr>
        </p:nvSpPr>
        <p:spPr>
          <a:xfrm>
            <a:off x="323850" y="548407"/>
            <a:ext cx="8424863" cy="1368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Investigation of Secondary AC Insufficiency</a:t>
            </a:r>
            <a:br>
              <a:rPr lang="en-US" sz="3200"/>
            </a:br>
            <a:r>
              <a:rPr b="1" lang="en-US" sz="3200">
                <a:solidFill>
                  <a:srgbClr val="FF0000"/>
                </a:solidFill>
              </a:rPr>
              <a:t>Depot Synacthen test …. Cont’d</a:t>
            </a:r>
            <a:endParaRPr sz="3200"/>
          </a:p>
        </p:txBody>
      </p:sp>
      <p:sp>
        <p:nvSpPr>
          <p:cNvPr id="269" name="Google Shape;269;p18"/>
          <p:cNvSpPr txBox="1"/>
          <p:nvPr>
            <p:ph idx="1" type="body"/>
          </p:nvPr>
        </p:nvSpPr>
        <p:spPr>
          <a:xfrm>
            <a:off x="395288" y="2206203"/>
            <a:ext cx="8353425" cy="417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Interpretation of results: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lang="en-US" sz="2400"/>
              <a:t>Addison’s disease: </a:t>
            </a:r>
            <a:r>
              <a:rPr b="1" lang="en-US" sz="2400">
                <a:solidFill>
                  <a:srgbClr val="0000CC"/>
                </a:solidFill>
              </a:rPr>
              <a:t>No rise of S. cortisol &gt;600 nmol/L at 5 h after 3</a:t>
            </a:r>
            <a:r>
              <a:rPr b="1" baseline="30000" lang="en-US" sz="2400">
                <a:solidFill>
                  <a:srgbClr val="0000CC"/>
                </a:solidFill>
              </a:rPr>
              <a:t>rd</a:t>
            </a:r>
            <a:r>
              <a:rPr b="1" lang="en-US" sz="2400">
                <a:solidFill>
                  <a:srgbClr val="0000CC"/>
                </a:solidFill>
              </a:rPr>
              <a:t> injection.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0000CC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lang="en-US" sz="2400"/>
              <a:t>Secondary AC: </a:t>
            </a:r>
            <a:r>
              <a:rPr b="1" lang="en-US" sz="2400">
                <a:solidFill>
                  <a:srgbClr val="0000CC"/>
                </a:solidFill>
              </a:rPr>
              <a:t>Stepwise increase in the S. cortisol after successive injections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0000CC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b="1" lang="en-US" sz="2400"/>
              <a:t>Limitations: </a:t>
            </a:r>
            <a:br>
              <a:rPr b="1" lang="en-US" sz="2400"/>
            </a:br>
            <a:r>
              <a:rPr b="1" lang="en-US" sz="2400"/>
              <a:t>	</a:t>
            </a:r>
            <a:r>
              <a:rPr b="1" lang="en-US" sz="2400">
                <a:solidFill>
                  <a:srgbClr val="FF0000"/>
                </a:solidFill>
              </a:rPr>
              <a:t>Hypothyroidism: </a:t>
            </a:r>
            <a:r>
              <a:rPr b="1" lang="en-US" sz="2000">
                <a:solidFill>
                  <a:srgbClr val="0000CC"/>
                </a:solidFill>
              </a:rPr>
              <a:t>Thyroid deficiency must be corrected 	before testing of adrenocortical functions</a:t>
            </a:r>
            <a:br>
              <a:rPr b="1" lang="en-US" sz="2000">
                <a:solidFill>
                  <a:srgbClr val="0000CC"/>
                </a:solidFill>
              </a:rPr>
            </a:br>
            <a:r>
              <a:rPr b="1" lang="en-US" sz="2000">
                <a:solidFill>
                  <a:srgbClr val="0000CC"/>
                </a:solidFill>
              </a:rPr>
              <a:t> </a:t>
            </a:r>
            <a:br>
              <a:rPr b="1" lang="en-US" sz="2400">
                <a:solidFill>
                  <a:srgbClr val="0000CC"/>
                </a:solidFill>
              </a:rPr>
            </a:br>
            <a:r>
              <a:rPr b="1" lang="en-US" sz="2400">
                <a:solidFill>
                  <a:srgbClr val="0000CC"/>
                </a:solidFill>
              </a:rPr>
              <a:t>	</a:t>
            </a:r>
            <a:r>
              <a:rPr b="1" lang="en-US" sz="2400">
                <a:solidFill>
                  <a:srgbClr val="FF0000"/>
                </a:solidFill>
              </a:rPr>
              <a:t>Prolonged steroid therapy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9"/>
          <p:cNvSpPr txBox="1"/>
          <p:nvPr>
            <p:ph type="title"/>
          </p:nvPr>
        </p:nvSpPr>
        <p:spPr>
          <a:xfrm>
            <a:off x="323850" y="549275"/>
            <a:ext cx="8424863" cy="1366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Investigation of Secondary AC Insufficiency …. Cont’d</a:t>
            </a:r>
            <a:br>
              <a:rPr lang="en-US" sz="3200"/>
            </a:br>
            <a:r>
              <a:rPr b="1" lang="en-US" sz="3200">
                <a:solidFill>
                  <a:srgbClr val="FF0000"/>
                </a:solidFill>
              </a:rPr>
              <a:t>Other Investigations</a:t>
            </a:r>
            <a:endParaRPr sz="3200"/>
          </a:p>
        </p:txBody>
      </p:sp>
      <p:sp>
        <p:nvSpPr>
          <p:cNvPr id="275" name="Google Shape;275;p19"/>
          <p:cNvSpPr txBox="1"/>
          <p:nvPr>
            <p:ph idx="1" type="body"/>
          </p:nvPr>
        </p:nvSpPr>
        <p:spPr>
          <a:xfrm>
            <a:off x="395288" y="2565400"/>
            <a:ext cx="8353425" cy="2808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Insulin-induced hypoglycemia: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/>
              <a:t>		Adrenal failure secondary to pituitary causes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80000"/>
              </a:lnSpc>
              <a:spcBef>
                <a:spcPts val="22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CC"/>
                </a:solidFill>
              </a:rPr>
              <a:t>MRI for pituitary gland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685800" y="620688"/>
            <a:ext cx="65500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17" name="Google Shape;117;p2"/>
          <p:cNvSpPr txBox="1"/>
          <p:nvPr>
            <p:ph idx="1" type="body"/>
          </p:nvPr>
        </p:nvSpPr>
        <p:spPr>
          <a:xfrm>
            <a:off x="685800" y="1714649"/>
            <a:ext cx="8062913" cy="4738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To identify different causes of primary adreno-cortical hypofunction (Addison’s disease)</a:t>
            </a:r>
            <a:endParaRPr/>
          </a:p>
          <a:p>
            <a:pPr indent="-342900" lvl="0" marL="342900" rtl="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To identify secondary causes of adreno-cortical hypofunction</a:t>
            </a:r>
            <a:endParaRPr sz="2800"/>
          </a:p>
          <a:p>
            <a:pPr indent="-342900" lvl="0" marL="342900" rtl="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To understand the diagnostic algorithm for adreno-cortical hypofunction</a:t>
            </a:r>
            <a:endParaRPr sz="2800"/>
          </a:p>
          <a:p>
            <a:pPr indent="-342900" lvl="0" marL="342900" rtl="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To understand the interpretation of laboratory tests of adreno-cortical hypofunction</a:t>
            </a:r>
            <a:endParaRPr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0"/>
          <p:cNvSpPr/>
          <p:nvPr/>
        </p:nvSpPr>
        <p:spPr>
          <a:xfrm>
            <a:off x="685800" y="1844824"/>
            <a:ext cx="7772400" cy="41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00"/>
              <a:buFont typeface="Arial"/>
              <a:buChar char="•"/>
            </a:pPr>
            <a:r>
              <a:rPr b="1" i="0" lang="en-US" sz="1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Screening 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Basal plasma ACTH and basal serum cortisol, glucose, urea and electrolytes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ACTH and </a:t>
            </a:r>
            <a:r>
              <a:rPr b="1" i="0" lang="en-US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cortisol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rgbClr val="0000CC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Confirmation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ACTH stimulation test: </a:t>
            </a: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No response</a:t>
            </a:r>
            <a:endParaRPr/>
          </a:p>
          <a:p>
            <a:pPr indent="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Adrenal autoantibodies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Ultrasound/CT adrenal glands</a:t>
            </a:r>
            <a:endParaRPr/>
          </a:p>
        </p:txBody>
      </p:sp>
      <p:sp>
        <p:nvSpPr>
          <p:cNvPr id="281" name="Google Shape;281;p20"/>
          <p:cNvSpPr txBox="1"/>
          <p:nvPr>
            <p:ph type="title"/>
          </p:nvPr>
        </p:nvSpPr>
        <p:spPr>
          <a:xfrm>
            <a:off x="368300" y="404813"/>
            <a:ext cx="8424863" cy="10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Investigation for Addison’s disease</a:t>
            </a:r>
            <a:endParaRPr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/>
          <p:nvPr/>
        </p:nvSpPr>
        <p:spPr>
          <a:xfrm>
            <a:off x="685800" y="1844824"/>
            <a:ext cx="7772400" cy="41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Screening 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ACTH and </a:t>
            </a:r>
            <a:r>
              <a:rPr b="1" i="0" lang="en-US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cortisol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rgbClr val="0000CC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Confirmation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 ACTH stimulation test: </a:t>
            </a: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Stepwise</a:t>
            </a:r>
            <a:b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increase in S. cortisol</a:t>
            </a:r>
            <a:endParaRPr b="1" i="0" sz="18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Insulin-induced hypoglycemia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MRI pituitary gland</a:t>
            </a:r>
            <a:endParaRPr/>
          </a:p>
        </p:txBody>
      </p:sp>
      <p:sp>
        <p:nvSpPr>
          <p:cNvPr id="287" name="Google Shape;287;p21"/>
          <p:cNvSpPr txBox="1"/>
          <p:nvPr>
            <p:ph type="title"/>
          </p:nvPr>
        </p:nvSpPr>
        <p:spPr>
          <a:xfrm>
            <a:off x="368300" y="404813"/>
            <a:ext cx="8424863" cy="10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Investigation for </a:t>
            </a:r>
            <a:br>
              <a:rPr lang="en-US" sz="3200"/>
            </a:br>
            <a:r>
              <a:rPr lang="en-US" sz="3200"/>
              <a:t>Secondary AC Insufficiency</a:t>
            </a:r>
            <a:endParaRPr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2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Take home messages</a:t>
            </a:r>
            <a:endParaRPr/>
          </a:p>
        </p:txBody>
      </p:sp>
      <p:sp>
        <p:nvSpPr>
          <p:cNvPr id="293" name="Google Shape;293;p22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Addison’s disease is due to destruction of adrenals by autoimmune, infection, or infiltrative lesions.</a:t>
            </a:r>
            <a:endParaRPr b="1" sz="2000" u="sng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Adrenocortical hypofunction may occur secondary to pituitary disease, e.g., tumors, infection, trauma, or iatrogenic (surgery or radiation).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Initial screening for Addison’s disease by serum cortisol and ACTH. Other tests to support the diagnosis include serum urea, electrolytes and glucose.</a:t>
            </a:r>
            <a:endParaRPr b="1" sz="2000" u="sng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Confirmatory tests for Addison’s disease by short Synacthen test.</a:t>
            </a:r>
            <a:endParaRPr b="1" sz="2000" u="sng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Diagnosis of secondary adrenocortical hypofunction by depot (long) Synacthen test.</a:t>
            </a:r>
            <a:endParaRPr b="1" sz="2000" u="sng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3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99" name="Google Shape;299;p23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Lecture notes, Clinical Biochemistry, Wiley BlackWell, 9</a:t>
            </a:r>
            <a:r>
              <a:rPr baseline="30000" lang="en-US" sz="2000"/>
              <a:t>th</a:t>
            </a:r>
            <a:r>
              <a:rPr lang="en-US" sz="2000"/>
              <a:t> edition, 2013, chapter 9, page 116-133.</a:t>
            </a:r>
            <a:endParaRPr b="1" sz="2000" u="sng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Clinical Chemistry, Principles, Procedures, Correlations, Lippincott Williams &amp; Wilkins, 7</a:t>
            </a:r>
            <a:r>
              <a:rPr baseline="30000" lang="en-US" sz="2000"/>
              <a:t>th</a:t>
            </a:r>
            <a:r>
              <a:rPr lang="en-US" sz="2000"/>
              <a:t> edition, 2013, chapter 21, page 453-471.</a:t>
            </a:r>
            <a:endParaRPr b="1" sz="2000" u="sng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Lippincott’s Illustrated Reviews: Biochemistry 6</a:t>
            </a:r>
            <a:r>
              <a:rPr baseline="30000" lang="en-US" sz="2000"/>
              <a:t>th</a:t>
            </a:r>
            <a:r>
              <a:rPr lang="en-US" sz="2000"/>
              <a:t> edition, Unit III, Chapter 18, Pages 219-244.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title"/>
          </p:nvPr>
        </p:nvSpPr>
        <p:spPr>
          <a:xfrm>
            <a:off x="323850" y="498475"/>
            <a:ext cx="3960813" cy="769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ANATOMICALLY:</a:t>
            </a:r>
            <a:endParaRPr/>
          </a:p>
        </p:txBody>
      </p:sp>
      <p:sp>
        <p:nvSpPr>
          <p:cNvPr id="123" name="Google Shape;123;p3"/>
          <p:cNvSpPr txBox="1"/>
          <p:nvPr>
            <p:ph idx="1" type="body"/>
          </p:nvPr>
        </p:nvSpPr>
        <p:spPr>
          <a:xfrm>
            <a:off x="323850" y="1196975"/>
            <a:ext cx="4608513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The adrenal gland is situated on the anteriosuperior aspect of the kidney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323850" y="3860800"/>
            <a:ext cx="4608513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Black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HISTOLOGICALLY: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The adrenal gland consists of two distinct tissues of different embryological origin, the outer cortex and inner medulla.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kidney_adrenal" id="125" name="Google Shape;125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6825" y="692150"/>
            <a:ext cx="3600450" cy="29527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adrenal" id="126" name="Google Shape;126;p3"/>
          <p:cNvPicPr preferRelativeResize="0"/>
          <p:nvPr>
            <p:ph idx="3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263" y="4248150"/>
            <a:ext cx="3529012" cy="198913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>
            <p:ph type="title"/>
          </p:nvPr>
        </p:nvSpPr>
        <p:spPr>
          <a:xfrm>
            <a:off x="685800" y="188913"/>
            <a:ext cx="7772400" cy="914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The adrenal cortex comprises three zones based on cell type and function:</a:t>
            </a:r>
            <a:r>
              <a:rPr lang="en-US" sz="2800"/>
              <a:t> </a:t>
            </a:r>
            <a:endParaRPr/>
          </a:p>
        </p:txBody>
      </p:sp>
      <p:sp>
        <p:nvSpPr>
          <p:cNvPr id="132" name="Google Shape;132;p4"/>
          <p:cNvSpPr txBox="1"/>
          <p:nvPr>
            <p:ph idx="1" type="body"/>
          </p:nvPr>
        </p:nvSpPr>
        <p:spPr>
          <a:xfrm>
            <a:off x="685800" y="1341438"/>
            <a:ext cx="4749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G</a:t>
            </a:r>
            <a:r>
              <a:rPr b="1" lang="en-US" sz="2600">
                <a:solidFill>
                  <a:srgbClr val="CF3E00"/>
                </a:solidFill>
              </a:rPr>
              <a:t>lomerulosa</a:t>
            </a:r>
            <a:r>
              <a:rPr b="1" lang="en-US" sz="2600"/>
              <a:t>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   The outermost zone → </a:t>
            </a:r>
            <a:r>
              <a:rPr b="1" lang="en-US" sz="2600">
                <a:solidFill>
                  <a:srgbClr val="0066CC"/>
                </a:solidFill>
              </a:rPr>
              <a:t>aldosterone</a:t>
            </a:r>
            <a:r>
              <a:rPr b="1" lang="en-US" sz="2600"/>
              <a:t> (the principal mineralocorticoid).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sz="2600"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The deeper layers of the cortex: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F</a:t>
            </a:r>
            <a:r>
              <a:rPr b="1" lang="en-US" sz="2600">
                <a:solidFill>
                  <a:srgbClr val="CF3E00"/>
                </a:solidFill>
              </a:rPr>
              <a:t>asciculata</a:t>
            </a:r>
            <a:r>
              <a:rPr b="1" lang="en-US" sz="2600"/>
              <a:t>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→ glucocorticoids – mainly </a:t>
            </a:r>
            <a:r>
              <a:rPr b="1" lang="en-US" sz="2600">
                <a:solidFill>
                  <a:srgbClr val="0066CC"/>
                </a:solidFill>
              </a:rPr>
              <a:t>cortisol</a:t>
            </a:r>
            <a:r>
              <a:rPr b="1" lang="en-US" sz="2600"/>
              <a:t> (95%)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R</a:t>
            </a:r>
            <a:r>
              <a:rPr b="1" lang="en-US" sz="2600">
                <a:solidFill>
                  <a:srgbClr val="CF3E00"/>
                </a:solidFill>
              </a:rPr>
              <a:t>eticularis</a:t>
            </a:r>
            <a:r>
              <a:rPr b="1" lang="en-US" sz="2600"/>
              <a:t> </a:t>
            </a:r>
            <a:br>
              <a:rPr b="1" lang="en-US" sz="2600"/>
            </a:br>
            <a:r>
              <a:rPr b="1" lang="en-US" sz="2600"/>
              <a:t>→ Sex hormones</a:t>
            </a:r>
            <a:endParaRPr sz="2600"/>
          </a:p>
        </p:txBody>
      </p:sp>
      <p:pic>
        <p:nvPicPr>
          <p:cNvPr descr="miniadrenalAnat" id="133" name="Google Shape;133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163" y="1268413"/>
            <a:ext cx="3263900" cy="208756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Adrenal_cortex_layers" id="134" name="Google Shape;134;p4"/>
          <p:cNvPicPr preferRelativeResize="0"/>
          <p:nvPr>
            <p:ph idx="3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163" y="3500438"/>
            <a:ext cx="3263900" cy="288131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/>
        </p:nvSpPr>
        <p:spPr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rotWithShape="0" algn="ctr" dir="2700000" dist="107763">
              <a:schemeClr val="lt2">
                <a:alpha val="49803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Steroid Hormone Synthesis</a:t>
            </a: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0" name="Google Shape;140;p5"/>
          <p:cNvSpPr txBox="1"/>
          <p:nvPr/>
        </p:nvSpPr>
        <p:spPr>
          <a:xfrm>
            <a:off x="3132138" y="549275"/>
            <a:ext cx="338455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Cholesterol </a:t>
            </a:r>
            <a:r>
              <a:rPr b="1" i="0" lang="en-US" sz="2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(27C)</a:t>
            </a:r>
            <a:endParaRPr b="1" i="0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5"/>
          <p:cNvCxnSpPr/>
          <p:nvPr/>
        </p:nvCxnSpPr>
        <p:spPr>
          <a:xfrm>
            <a:off x="4716463" y="141287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5"/>
          <p:cNvSpPr txBox="1"/>
          <p:nvPr/>
        </p:nvSpPr>
        <p:spPr>
          <a:xfrm>
            <a:off x="3132138" y="1700213"/>
            <a:ext cx="3600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Pregnenolone (21C)</a:t>
            </a:r>
            <a:endParaRPr/>
          </a:p>
        </p:txBody>
      </p:sp>
      <p:cxnSp>
        <p:nvCxnSpPr>
          <p:cNvPr id="143" name="Google Shape;143;p5"/>
          <p:cNvCxnSpPr/>
          <p:nvPr/>
        </p:nvCxnSpPr>
        <p:spPr>
          <a:xfrm>
            <a:off x="4716463" y="2133600"/>
            <a:ext cx="0" cy="431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5"/>
          <p:cNvSpPr txBox="1"/>
          <p:nvPr/>
        </p:nvSpPr>
        <p:spPr>
          <a:xfrm>
            <a:off x="4932363" y="2133600"/>
            <a:ext cx="33115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3-β-Hydroxysteroid dehydrogenase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3708400" y="2565400"/>
            <a:ext cx="2592388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Progesterone (21C)</a:t>
            </a:r>
            <a:endParaRPr/>
          </a:p>
        </p:txBody>
      </p:sp>
      <p:cxnSp>
        <p:nvCxnSpPr>
          <p:cNvPr id="146" name="Google Shape;146;p5"/>
          <p:cNvCxnSpPr/>
          <p:nvPr/>
        </p:nvCxnSpPr>
        <p:spPr>
          <a:xfrm>
            <a:off x="4716463" y="2997200"/>
            <a:ext cx="0" cy="5032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7" name="Google Shape;147;p5"/>
          <p:cNvSpPr txBox="1"/>
          <p:nvPr/>
        </p:nvSpPr>
        <p:spPr>
          <a:xfrm>
            <a:off x="4859338" y="2997200"/>
            <a:ext cx="17287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17-α-Hydroxylase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2627313" y="3422650"/>
            <a:ext cx="4751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17-α-Hydroxyprogesterone (21C)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5795963" y="4430713"/>
            <a:ext cx="28082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Androstenedione (19C)</a:t>
            </a:r>
            <a:endParaRPr/>
          </a:p>
        </p:txBody>
      </p:sp>
      <p:sp>
        <p:nvSpPr>
          <p:cNvPr id="150" name="Google Shape;150;p5"/>
          <p:cNvSpPr txBox="1"/>
          <p:nvPr/>
        </p:nvSpPr>
        <p:spPr>
          <a:xfrm>
            <a:off x="5867400" y="5013325"/>
            <a:ext cx="295275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Testosterone (19C)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1" name="Google Shape;151;p5"/>
          <p:cNvSpPr txBox="1"/>
          <p:nvPr/>
        </p:nvSpPr>
        <p:spPr>
          <a:xfrm>
            <a:off x="6156325" y="6165850"/>
            <a:ext cx="2447925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Estradiol (18C) </a:t>
            </a:r>
            <a:endParaRPr/>
          </a:p>
        </p:txBody>
      </p:sp>
      <p:cxnSp>
        <p:nvCxnSpPr>
          <p:cNvPr id="152" name="Google Shape;152;p5"/>
          <p:cNvCxnSpPr/>
          <p:nvPr/>
        </p:nvCxnSpPr>
        <p:spPr>
          <a:xfrm>
            <a:off x="7235825" y="4797425"/>
            <a:ext cx="0" cy="2873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3" name="Google Shape;153;p5"/>
          <p:cNvCxnSpPr/>
          <p:nvPr/>
        </p:nvCxnSpPr>
        <p:spPr>
          <a:xfrm>
            <a:off x="7235825" y="587692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p5"/>
          <p:cNvCxnSpPr/>
          <p:nvPr/>
        </p:nvCxnSpPr>
        <p:spPr>
          <a:xfrm>
            <a:off x="4859338" y="3860800"/>
            <a:ext cx="1584325" cy="5762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Google Shape;155;p5"/>
          <p:cNvSpPr txBox="1"/>
          <p:nvPr/>
        </p:nvSpPr>
        <p:spPr>
          <a:xfrm>
            <a:off x="3348038" y="4718050"/>
            <a:ext cx="2808287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11-Deoxycortisol (21C)</a:t>
            </a:r>
            <a:endParaRPr/>
          </a:p>
        </p:txBody>
      </p:sp>
      <p:sp>
        <p:nvSpPr>
          <p:cNvPr id="156" name="Google Shape;156;p5"/>
          <p:cNvSpPr txBox="1"/>
          <p:nvPr/>
        </p:nvSpPr>
        <p:spPr>
          <a:xfrm>
            <a:off x="250825" y="4430713"/>
            <a:ext cx="3492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11-Deoxycorticosterone (21C)</a:t>
            </a:r>
            <a:endParaRPr/>
          </a:p>
        </p:txBody>
      </p:sp>
      <p:cxnSp>
        <p:nvCxnSpPr>
          <p:cNvPr id="157" name="Google Shape;157;p5"/>
          <p:cNvCxnSpPr/>
          <p:nvPr/>
        </p:nvCxnSpPr>
        <p:spPr>
          <a:xfrm>
            <a:off x="4716463" y="3860800"/>
            <a:ext cx="0" cy="936625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5"/>
          <p:cNvCxnSpPr/>
          <p:nvPr/>
        </p:nvCxnSpPr>
        <p:spPr>
          <a:xfrm>
            <a:off x="4716463" y="5084763"/>
            <a:ext cx="0" cy="1152525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5"/>
          <p:cNvSpPr txBox="1"/>
          <p:nvPr/>
        </p:nvSpPr>
        <p:spPr>
          <a:xfrm>
            <a:off x="3635375" y="6165850"/>
            <a:ext cx="24479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Cortisol (21C) </a:t>
            </a:r>
            <a:endParaRPr/>
          </a:p>
        </p:txBody>
      </p:sp>
      <p:cxnSp>
        <p:nvCxnSpPr>
          <p:cNvPr id="160" name="Google Shape;160;p5"/>
          <p:cNvCxnSpPr/>
          <p:nvPr/>
        </p:nvCxnSpPr>
        <p:spPr>
          <a:xfrm flipH="1">
            <a:off x="1835150" y="2789238"/>
            <a:ext cx="1908175" cy="1598612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1" name="Google Shape;161;p5"/>
          <p:cNvSpPr txBox="1"/>
          <p:nvPr/>
        </p:nvSpPr>
        <p:spPr>
          <a:xfrm>
            <a:off x="1952625" y="5013325"/>
            <a:ext cx="2690813" cy="36671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11- β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5"/>
          <p:cNvSpPr txBox="1"/>
          <p:nvPr/>
        </p:nvSpPr>
        <p:spPr>
          <a:xfrm>
            <a:off x="611188" y="5294313"/>
            <a:ext cx="2447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Corticosterone </a:t>
            </a:r>
            <a:endParaRPr/>
          </a:p>
        </p:txBody>
      </p:sp>
      <p:cxnSp>
        <p:nvCxnSpPr>
          <p:cNvPr id="163" name="Google Shape;163;p5"/>
          <p:cNvCxnSpPr/>
          <p:nvPr/>
        </p:nvCxnSpPr>
        <p:spPr>
          <a:xfrm>
            <a:off x="1835150" y="4797425"/>
            <a:ext cx="0" cy="5762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4" name="Google Shape;164;p5"/>
          <p:cNvSpPr txBox="1"/>
          <p:nvPr/>
        </p:nvSpPr>
        <p:spPr>
          <a:xfrm>
            <a:off x="368300" y="6165850"/>
            <a:ext cx="295275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Aldosterone (21C) </a:t>
            </a:r>
            <a:endParaRPr/>
          </a:p>
        </p:txBody>
      </p:sp>
      <p:cxnSp>
        <p:nvCxnSpPr>
          <p:cNvPr id="165" name="Google Shape;165;p5"/>
          <p:cNvCxnSpPr/>
          <p:nvPr/>
        </p:nvCxnSpPr>
        <p:spPr>
          <a:xfrm>
            <a:off x="1835150" y="5661025"/>
            <a:ext cx="0" cy="5032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5"/>
          <p:cNvCxnSpPr/>
          <p:nvPr/>
        </p:nvCxnSpPr>
        <p:spPr>
          <a:xfrm>
            <a:off x="4716463" y="98107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5"/>
          <p:cNvCxnSpPr/>
          <p:nvPr/>
        </p:nvCxnSpPr>
        <p:spPr>
          <a:xfrm>
            <a:off x="7235825" y="5373688"/>
            <a:ext cx="0" cy="431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5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5"/>
          <p:cNvSpPr txBox="1"/>
          <p:nvPr/>
        </p:nvSpPr>
        <p:spPr>
          <a:xfrm rot="-5400000">
            <a:off x="7837488" y="5475288"/>
            <a:ext cx="2173287" cy="369887"/>
          </a:xfrm>
          <a:prstGeom prst="rect">
            <a:avLst/>
          </a:prstGeom>
          <a:solidFill>
            <a:srgbClr val="C7FF94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Peripheral tissues</a:t>
            </a:r>
            <a:endParaRPr/>
          </a:p>
        </p:txBody>
      </p:sp>
      <p:sp>
        <p:nvSpPr>
          <p:cNvPr id="170" name="Google Shape;170;p5"/>
          <p:cNvSpPr txBox="1"/>
          <p:nvPr/>
        </p:nvSpPr>
        <p:spPr>
          <a:xfrm>
            <a:off x="2555875" y="3860800"/>
            <a:ext cx="2087563" cy="30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21-α-Hydroxylase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/>
          <p:nvPr>
            <p:ph type="title"/>
          </p:nvPr>
        </p:nvSpPr>
        <p:spPr>
          <a:xfrm>
            <a:off x="1622375" y="426368"/>
            <a:ext cx="65500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Aldosterone Hormone</a:t>
            </a:r>
            <a:endParaRPr/>
          </a:p>
        </p:txBody>
      </p:sp>
      <p:sp>
        <p:nvSpPr>
          <p:cNvPr id="176" name="Google Shape;176;p6"/>
          <p:cNvSpPr txBox="1"/>
          <p:nvPr>
            <p:ph idx="1" type="body"/>
          </p:nvPr>
        </p:nvSpPr>
        <p:spPr>
          <a:xfrm>
            <a:off x="685800" y="1426617"/>
            <a:ext cx="8062913" cy="4738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lang="en-US"/>
              <a:t>The principal physiological function of aldosterone is to </a:t>
            </a:r>
            <a:r>
              <a:rPr b="1" lang="en-US">
                <a:solidFill>
                  <a:srgbClr val="3333FF"/>
                </a:solidFill>
              </a:rPr>
              <a:t>conserve Na</a:t>
            </a:r>
            <a:r>
              <a:rPr b="1" baseline="30000" lang="en-US">
                <a:solidFill>
                  <a:srgbClr val="3333FF"/>
                </a:solidFill>
              </a:rPr>
              <a:t>+</a:t>
            </a:r>
            <a:r>
              <a:rPr b="1" lang="en-US">
                <a:solidFill>
                  <a:srgbClr val="3333FF"/>
                </a:solidFill>
              </a:rPr>
              <a:t>,</a:t>
            </a:r>
            <a:r>
              <a:rPr b="1" lang="en-US"/>
              <a:t> mainly by facilitating Na</a:t>
            </a:r>
            <a:r>
              <a:rPr b="1" baseline="30000" lang="en-US"/>
              <a:t>+</a:t>
            </a:r>
            <a:r>
              <a:rPr b="1" lang="en-US"/>
              <a:t> reabsorption and reciprocal </a:t>
            </a:r>
            <a:r>
              <a:rPr b="1" lang="en-US">
                <a:solidFill>
                  <a:srgbClr val="3333FF"/>
                </a:solidFill>
              </a:rPr>
              <a:t>K</a:t>
            </a:r>
            <a:r>
              <a:rPr b="1" baseline="30000" lang="en-US">
                <a:solidFill>
                  <a:srgbClr val="3333FF"/>
                </a:solidFill>
              </a:rPr>
              <a:t>+</a:t>
            </a:r>
            <a:r>
              <a:rPr b="1" lang="en-US">
                <a:solidFill>
                  <a:srgbClr val="3333FF"/>
                </a:solidFill>
              </a:rPr>
              <a:t> or H</a:t>
            </a:r>
            <a:r>
              <a:rPr b="1" baseline="30000" lang="en-US">
                <a:solidFill>
                  <a:srgbClr val="3333FF"/>
                </a:solidFill>
              </a:rPr>
              <a:t>+</a:t>
            </a:r>
            <a:r>
              <a:rPr b="1" lang="en-US">
                <a:solidFill>
                  <a:srgbClr val="3333FF"/>
                </a:solidFill>
              </a:rPr>
              <a:t> secretion</a:t>
            </a:r>
            <a:r>
              <a:rPr b="1" lang="en-US"/>
              <a:t> in the distal renal tubule.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lang="en-US"/>
              <a:t>aldosterone is a </a:t>
            </a:r>
            <a:r>
              <a:rPr b="1" lang="en-US">
                <a:solidFill>
                  <a:srgbClr val="FF3300"/>
                </a:solidFill>
              </a:rPr>
              <a:t>major regulator of water and electrolyte balance</a:t>
            </a:r>
            <a:r>
              <a:rPr b="1" lang="en-US"/>
              <a:t>, as well as </a:t>
            </a:r>
            <a:r>
              <a:rPr b="1" lang="en-US">
                <a:solidFill>
                  <a:srgbClr val="3333FF"/>
                </a:solidFill>
              </a:rPr>
              <a:t>blood pressure</a:t>
            </a:r>
            <a:r>
              <a:rPr b="1" lang="en-US"/>
              <a:t>.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 txBox="1"/>
          <p:nvPr>
            <p:ph idx="1" type="body"/>
          </p:nvPr>
        </p:nvSpPr>
        <p:spPr>
          <a:xfrm>
            <a:off x="468313" y="1052513"/>
            <a:ext cx="8280400" cy="5113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FF3300"/>
                </a:solidFill>
              </a:rPr>
              <a:t>Aldosterone</a:t>
            </a:r>
            <a:r>
              <a:rPr b="1" lang="en-US"/>
              <a:t>, by acting on the </a:t>
            </a:r>
            <a:r>
              <a:rPr b="1" lang="en-US" u="sng">
                <a:solidFill>
                  <a:srgbClr val="0000CC"/>
                </a:solidFill>
              </a:rPr>
              <a:t>distal convoluted tubule</a:t>
            </a:r>
            <a:r>
              <a:rPr b="1" lang="en-US"/>
              <a:t> of kidney, leads to: 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lang="en-US"/>
              <a:t>↑↑ potassium </a:t>
            </a:r>
            <a:r>
              <a:rPr b="1" lang="en-US">
                <a:solidFill>
                  <a:srgbClr val="FF3300"/>
                </a:solidFill>
              </a:rPr>
              <a:t>excretion</a:t>
            </a:r>
            <a:r>
              <a:rPr b="1" lang="en-US"/>
              <a:t> </a:t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lang="en-US"/>
              <a:t>↑↑ sodium and water </a:t>
            </a:r>
            <a:r>
              <a:rPr b="1" lang="en-US">
                <a:solidFill>
                  <a:srgbClr val="FF3300"/>
                </a:solidFill>
              </a:rPr>
              <a:t>reabsorption</a:t>
            </a:r>
            <a:r>
              <a:rPr b="1" lang="en-US"/>
              <a:t>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FF0000"/>
                </a:solidFill>
              </a:rPr>
              <a:t>Renin-Angiotensin system </a:t>
            </a:r>
            <a:r>
              <a:rPr b="1" lang="en-US"/>
              <a:t>is the most important regulatory mechanism for aldosterone secretion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/>
          <p:nvPr>
            <p:ph type="title"/>
          </p:nvPr>
        </p:nvSpPr>
        <p:spPr>
          <a:xfrm>
            <a:off x="395288" y="2603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The renin - angiotensin system</a:t>
            </a:r>
            <a:endParaRPr/>
          </a:p>
        </p:txBody>
      </p:sp>
      <p:sp>
        <p:nvSpPr>
          <p:cNvPr id="187" name="Google Shape;187;p8"/>
          <p:cNvSpPr txBox="1"/>
          <p:nvPr>
            <p:ph idx="1" type="body"/>
          </p:nvPr>
        </p:nvSpPr>
        <p:spPr>
          <a:xfrm>
            <a:off x="395288" y="1268413"/>
            <a:ext cx="8424862" cy="5329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It is the </a:t>
            </a:r>
            <a:r>
              <a:rPr b="1" lang="en-US" sz="2400" u="sng">
                <a:solidFill>
                  <a:srgbClr val="000000"/>
                </a:solidFill>
              </a:rPr>
              <a:t>most important system</a:t>
            </a:r>
            <a:r>
              <a:rPr b="1" lang="en-US" sz="2400">
                <a:solidFill>
                  <a:srgbClr val="000000"/>
                </a:solidFill>
              </a:rPr>
              <a:t> controlling </a:t>
            </a:r>
            <a:r>
              <a:rPr b="1" lang="en-US" sz="2400">
                <a:solidFill>
                  <a:srgbClr val="FF3300"/>
                </a:solidFill>
              </a:rPr>
              <a:t>aldosterone secretion</a:t>
            </a:r>
            <a:r>
              <a:rPr b="1" lang="en-US" sz="2400">
                <a:solidFill>
                  <a:srgbClr val="000000"/>
                </a:solidFill>
              </a:rPr>
              <a:t>.</a:t>
            </a:r>
            <a:endParaRPr/>
          </a:p>
          <a:p>
            <a:pPr indent="-311150" lvl="0" marL="342900" rtl="0" algn="l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sz="5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It is involved in </a:t>
            </a:r>
            <a:r>
              <a:rPr b="1" lang="en-US" sz="2400">
                <a:solidFill>
                  <a:srgbClr val="FF3300"/>
                </a:solidFill>
              </a:rPr>
              <a:t>B.P. regulation</a:t>
            </a:r>
            <a:r>
              <a:rPr b="1" lang="en-US" sz="2400">
                <a:solidFill>
                  <a:srgbClr val="000000"/>
                </a:solidFill>
              </a:rPr>
              <a:t>. </a:t>
            </a:r>
            <a:endParaRPr/>
          </a:p>
          <a:p>
            <a:pPr indent="-311150" lvl="0" marL="342900" rtl="0" algn="l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sz="5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Bodoni"/>
              <a:buNone/>
            </a:pPr>
            <a:r>
              <a:rPr b="1" lang="en-US" sz="3600">
                <a:solidFill>
                  <a:srgbClr val="FF3300"/>
                </a:solidFill>
                <a:latin typeface="Bodoni"/>
                <a:ea typeface="Bodoni"/>
                <a:cs typeface="Bodoni"/>
                <a:sym typeface="Bodoni"/>
              </a:rPr>
              <a:t>Renin: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a proteolytic enzyme</a:t>
            </a:r>
            <a:r>
              <a:rPr b="1" lang="en-US" sz="2400"/>
              <a:t> </a:t>
            </a:r>
            <a:r>
              <a:rPr b="1" lang="en-US" sz="2400">
                <a:solidFill>
                  <a:srgbClr val="000000"/>
                </a:solidFill>
              </a:rPr>
              <a:t>produced by the </a:t>
            </a:r>
            <a:r>
              <a:rPr b="1" lang="en-US" sz="2400">
                <a:solidFill>
                  <a:srgbClr val="3333FF"/>
                </a:solidFill>
              </a:rPr>
              <a:t>juxtaglomerular cells</a:t>
            </a:r>
            <a:r>
              <a:rPr b="1" lang="en-US" sz="2400">
                <a:solidFill>
                  <a:srgbClr val="000000"/>
                </a:solidFill>
              </a:rPr>
              <a:t> of the afferent renal arteriole</a:t>
            </a:r>
            <a:r>
              <a:rPr b="1" lang="en-US" sz="2400"/>
              <a:t>.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Sensitive to B.P. changes through baroreceptors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released into the circulation in response to 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Pts val="2000"/>
              <a:buFont typeface="Arial"/>
              <a:buChar char="–"/>
            </a:pPr>
            <a:r>
              <a:rPr b="1" lang="en-US" sz="2000">
                <a:solidFill>
                  <a:srgbClr val="3333FF"/>
                </a:solidFill>
              </a:rPr>
              <a:t>a fall in circulating blood volume.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Pts val="2000"/>
              <a:buFont typeface="Arial"/>
              <a:buChar char="–"/>
            </a:pPr>
            <a:r>
              <a:rPr b="1" lang="en-US" sz="2000">
                <a:solidFill>
                  <a:srgbClr val="3333FF"/>
                </a:solidFill>
              </a:rPr>
              <a:t>a fall in renal perfusion pressure.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Pts val="2000"/>
              <a:buFont typeface="Arial"/>
              <a:buChar char="–"/>
            </a:pPr>
            <a:r>
              <a:rPr b="1" lang="en-US" sz="2000">
                <a:solidFill>
                  <a:srgbClr val="3333FF"/>
                </a:solidFill>
              </a:rPr>
              <a:t> loss of Na</a:t>
            </a:r>
            <a:r>
              <a:rPr b="1" baseline="30000" lang="en-US" sz="2000">
                <a:solidFill>
                  <a:srgbClr val="3333FF"/>
                </a:solidFill>
              </a:rPr>
              <a:t>+</a:t>
            </a:r>
            <a:r>
              <a:rPr b="1" lang="en-US" sz="2000">
                <a:solidFill>
                  <a:srgbClr val="3333FF"/>
                </a:solidFill>
              </a:rPr>
              <a:t>.</a:t>
            </a:r>
            <a:r>
              <a:rPr lang="en-US" sz="2000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 txBox="1"/>
          <p:nvPr>
            <p:ph idx="1" type="body"/>
          </p:nvPr>
        </p:nvSpPr>
        <p:spPr>
          <a:xfrm>
            <a:off x="360363" y="476250"/>
            <a:ext cx="8675687" cy="61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Bodoni"/>
              <a:buNone/>
            </a:pPr>
            <a:r>
              <a:rPr lang="en-US" sz="3600">
                <a:solidFill>
                  <a:srgbClr val="FF3300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endParaRPr b="1" sz="2400"/>
          </a:p>
        </p:txBody>
      </p:sp>
      <p:cxnSp>
        <p:nvCxnSpPr>
          <p:cNvPr id="193" name="Google Shape;193;p9"/>
          <p:cNvCxnSpPr/>
          <p:nvPr/>
        </p:nvCxnSpPr>
        <p:spPr>
          <a:xfrm>
            <a:off x="4500563" y="1773238"/>
            <a:ext cx="0" cy="6477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9"/>
          <p:cNvSpPr txBox="1"/>
          <p:nvPr/>
        </p:nvSpPr>
        <p:spPr>
          <a:xfrm>
            <a:off x="4572000" y="1700213"/>
            <a:ext cx="1655763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3333FF"/>
                </a:solidFill>
                <a:latin typeface="Bodoni"/>
                <a:ea typeface="Bodoni"/>
                <a:cs typeface="Bodoni"/>
                <a:sym typeface="Bodoni"/>
              </a:rPr>
              <a:t>Renin</a:t>
            </a:r>
            <a:endParaRPr/>
          </a:p>
        </p:txBody>
      </p:sp>
      <p:sp>
        <p:nvSpPr>
          <p:cNvPr id="195" name="Google Shape;195;p9"/>
          <p:cNvSpPr txBox="1"/>
          <p:nvPr/>
        </p:nvSpPr>
        <p:spPr>
          <a:xfrm>
            <a:off x="3060700" y="2344738"/>
            <a:ext cx="30956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Angiotensin I</a:t>
            </a:r>
            <a:endParaRPr/>
          </a:p>
        </p:txBody>
      </p:sp>
      <p:cxnSp>
        <p:nvCxnSpPr>
          <p:cNvPr id="196" name="Google Shape;196;p9"/>
          <p:cNvCxnSpPr/>
          <p:nvPr/>
        </p:nvCxnSpPr>
        <p:spPr>
          <a:xfrm>
            <a:off x="4500563" y="2852738"/>
            <a:ext cx="0" cy="6477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7" name="Google Shape;197;p9"/>
          <p:cNvSpPr txBox="1"/>
          <p:nvPr/>
        </p:nvSpPr>
        <p:spPr>
          <a:xfrm>
            <a:off x="3060700" y="3425825"/>
            <a:ext cx="3095625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Angiotensin II</a:t>
            </a:r>
            <a:endParaRPr/>
          </a:p>
        </p:txBody>
      </p:sp>
      <p:sp>
        <p:nvSpPr>
          <p:cNvPr id="198" name="Google Shape;198;p9"/>
          <p:cNvSpPr txBox="1"/>
          <p:nvPr/>
        </p:nvSpPr>
        <p:spPr>
          <a:xfrm>
            <a:off x="4572000" y="2778125"/>
            <a:ext cx="1295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3333FF"/>
                </a:solidFill>
                <a:latin typeface="Bodoni"/>
                <a:ea typeface="Bodoni"/>
                <a:cs typeface="Bodoni"/>
                <a:sym typeface="Bodoni"/>
              </a:rPr>
              <a:t>ACE</a:t>
            </a:r>
            <a:endParaRPr/>
          </a:p>
        </p:txBody>
      </p:sp>
      <p:cxnSp>
        <p:nvCxnSpPr>
          <p:cNvPr id="199" name="Google Shape;199;p9"/>
          <p:cNvCxnSpPr/>
          <p:nvPr/>
        </p:nvCxnSpPr>
        <p:spPr>
          <a:xfrm>
            <a:off x="4500563" y="3933825"/>
            <a:ext cx="0" cy="6477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0" name="Google Shape;200;p9"/>
          <p:cNvSpPr txBox="1"/>
          <p:nvPr/>
        </p:nvSpPr>
        <p:spPr>
          <a:xfrm>
            <a:off x="2844800" y="4578350"/>
            <a:ext cx="3598863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Vasoconstriction</a:t>
            </a:r>
            <a:endParaRPr/>
          </a:p>
        </p:txBody>
      </p:sp>
      <p:cxnSp>
        <p:nvCxnSpPr>
          <p:cNvPr id="201" name="Google Shape;201;p9"/>
          <p:cNvCxnSpPr/>
          <p:nvPr/>
        </p:nvCxnSpPr>
        <p:spPr>
          <a:xfrm>
            <a:off x="4500563" y="5157788"/>
            <a:ext cx="0" cy="6477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2" name="Google Shape;202;p9"/>
          <p:cNvSpPr txBox="1"/>
          <p:nvPr/>
        </p:nvSpPr>
        <p:spPr>
          <a:xfrm>
            <a:off x="3779838" y="5802313"/>
            <a:ext cx="1728787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3300"/>
                </a:solidFill>
                <a:latin typeface="Bodoni"/>
                <a:ea typeface="Bodoni"/>
                <a:cs typeface="Bodoni"/>
                <a:sym typeface="Bodoni"/>
              </a:rPr>
              <a:t>↑↑</a:t>
            </a:r>
            <a:r>
              <a:rPr b="1" i="0" lang="en-US" sz="3200" u="none" cap="none" strike="noStrike">
                <a:solidFill>
                  <a:srgbClr val="3333FF"/>
                </a:solidFill>
                <a:latin typeface="Bodoni"/>
                <a:ea typeface="Bodoni"/>
                <a:cs typeface="Bodoni"/>
                <a:sym typeface="Bodoni"/>
              </a:rPr>
              <a:t> B.P</a:t>
            </a:r>
            <a:endParaRPr/>
          </a:p>
        </p:txBody>
      </p:sp>
      <p:sp>
        <p:nvSpPr>
          <p:cNvPr id="203" name="Google Shape;203;p9"/>
          <p:cNvSpPr txBox="1"/>
          <p:nvPr/>
        </p:nvSpPr>
        <p:spPr>
          <a:xfrm>
            <a:off x="6516688" y="3370263"/>
            <a:ext cx="2555875" cy="78898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 ↑↑ Aldosterone sec.</a:t>
            </a:r>
            <a:endParaRPr/>
          </a:p>
          <a:p>
            <a:pPr indent="-114300" lvl="0" marL="0" marR="0" rtl="0" algn="l">
              <a:spcBef>
                <a:spcPts val="900"/>
              </a:spcBef>
              <a:spcAft>
                <a:spcPts val="0"/>
              </a:spcAft>
              <a:buClr>
                <a:srgbClr val="3333FF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 ↓↓ Renin release</a:t>
            </a:r>
            <a:endParaRPr/>
          </a:p>
        </p:txBody>
      </p:sp>
      <p:cxnSp>
        <p:nvCxnSpPr>
          <p:cNvPr id="204" name="Google Shape;204;p9"/>
          <p:cNvCxnSpPr/>
          <p:nvPr/>
        </p:nvCxnSpPr>
        <p:spPr>
          <a:xfrm>
            <a:off x="6084888" y="3789363"/>
            <a:ext cx="431800" cy="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5" name="Google Shape;205;p9"/>
          <p:cNvSpPr txBox="1"/>
          <p:nvPr/>
        </p:nvSpPr>
        <p:spPr>
          <a:xfrm>
            <a:off x="1042988" y="3573463"/>
            <a:ext cx="1247775" cy="37623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Degraded</a:t>
            </a:r>
            <a:endParaRPr/>
          </a:p>
        </p:txBody>
      </p:sp>
      <p:sp>
        <p:nvSpPr>
          <p:cNvPr id="206" name="Google Shape;206;p9"/>
          <p:cNvSpPr/>
          <p:nvPr/>
        </p:nvSpPr>
        <p:spPr>
          <a:xfrm>
            <a:off x="787400" y="4484688"/>
            <a:ext cx="1768475" cy="37623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Angiotensin III</a:t>
            </a:r>
            <a:endParaRPr/>
          </a:p>
        </p:txBody>
      </p:sp>
      <p:cxnSp>
        <p:nvCxnSpPr>
          <p:cNvPr id="207" name="Google Shape;207;p9"/>
          <p:cNvCxnSpPr/>
          <p:nvPr/>
        </p:nvCxnSpPr>
        <p:spPr>
          <a:xfrm rot="10800000">
            <a:off x="2339975" y="3789363"/>
            <a:ext cx="792163" cy="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8" name="Google Shape;208;p9"/>
          <p:cNvCxnSpPr/>
          <p:nvPr/>
        </p:nvCxnSpPr>
        <p:spPr>
          <a:xfrm>
            <a:off x="1619250" y="3933825"/>
            <a:ext cx="0" cy="574675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9"/>
          <p:cNvSpPr txBox="1"/>
          <p:nvPr/>
        </p:nvSpPr>
        <p:spPr>
          <a:xfrm>
            <a:off x="1979613" y="476250"/>
            <a:ext cx="5113337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3300"/>
                </a:solidFill>
                <a:latin typeface="Bodoni"/>
                <a:ea typeface="Bodoni"/>
                <a:cs typeface="Bodoni"/>
                <a:sym typeface="Bodoni"/>
              </a:rPr>
              <a:t>Angiotensinogen</a:t>
            </a:r>
            <a:r>
              <a:rPr lang="en-US" sz="36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(α2-Globulin made in the liver)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xmlns:r="http://schemas.openxmlformats.org/officeDocument/2006/relationships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2006-12-18T22:02:11Z</dcterms:created>
  <dc:creator>sayed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