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6858000" cx="9144000"/>
  <p:notesSz cx="6858000" cy="9144000"/>
  <p:embeddedFontLst>
    <p:embeddedFont>
      <p:font typeface="Constantia"/>
      <p:regular r:id="rId39"/>
      <p:bold r:id="rId40"/>
      <p:italic r:id="rId41"/>
      <p:boldItalic r:id="rId42"/>
    </p:embeddedFont>
    <p:embeddedFont>
      <p:font typeface="Garamon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g4Gt0K1TjIdhlrFawbjgVML9HA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bold.fntdata"/><Relationship Id="rId20" Type="http://schemas.openxmlformats.org/officeDocument/2006/relationships/slide" Target="slides/slide13.xml"/><Relationship Id="rId42" Type="http://schemas.openxmlformats.org/officeDocument/2006/relationships/font" Target="fonts/Constantia-boldItalic.fntdata"/><Relationship Id="rId41" Type="http://schemas.openxmlformats.org/officeDocument/2006/relationships/font" Target="fonts/Constantia-italic.fntdata"/><Relationship Id="rId22" Type="http://schemas.openxmlformats.org/officeDocument/2006/relationships/slide" Target="slides/slide15.xml"/><Relationship Id="rId44" Type="http://schemas.openxmlformats.org/officeDocument/2006/relationships/font" Target="fonts/Garamond-bold.fntdata"/><Relationship Id="rId21" Type="http://schemas.openxmlformats.org/officeDocument/2006/relationships/slide" Target="slides/slide14.xml"/><Relationship Id="rId43" Type="http://schemas.openxmlformats.org/officeDocument/2006/relationships/font" Target="fonts/Garamond-regular.fntdata"/><Relationship Id="rId24" Type="http://schemas.openxmlformats.org/officeDocument/2006/relationships/slide" Target="slides/slide17.xml"/><Relationship Id="rId46" Type="http://schemas.openxmlformats.org/officeDocument/2006/relationships/font" Target="fonts/Garamond-boldItalic.fntdata"/><Relationship Id="rId23" Type="http://schemas.openxmlformats.org/officeDocument/2006/relationships/slide" Target="slides/slide16.xml"/><Relationship Id="rId45" Type="http://schemas.openxmlformats.org/officeDocument/2006/relationships/font" Target="fonts/Garamon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customschemas.google.com/relationships/presentationmetadata" Target="meta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Constantia-regular.fntdata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2" name="Google Shape;3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1" name="Google Shape;3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8" name="Google Shape;3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2" name="Google Shape;3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4" name="Google Shape;36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1" name="Google Shape;37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8" name="Google Shape;3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CA0E8"/>
              </a:buClr>
              <a:buSzPts val="5600"/>
              <a:buFont typeface="Calibri"/>
              <a:buNone/>
              <a:defRPr b="1" sz="5600">
                <a:solidFill>
                  <a:srgbClr val="FCA0E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/>
          <p:nvPr/>
        </p:nvSpPr>
        <p:spPr>
          <a:xfrm flipH="1" rot="-10380000">
            <a:off x="3165475" y="1108075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5"/>
          <p:cNvSpPr/>
          <p:nvPr/>
        </p:nvSpPr>
        <p:spPr>
          <a:xfrm flipH="1" rot="-10380000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5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F9B19">
                  <a:alpha val="44705"/>
                </a:srgbClr>
              </a:gs>
              <a:gs pos="100000">
                <a:srgbClr val="F274D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Google Shape;91;p55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B66A9">
                  <a:alpha val="29803"/>
                </a:srgbClr>
              </a:gs>
              <a:gs pos="80000">
                <a:srgbClr val="CCC812">
                  <a:alpha val="44705"/>
                </a:srgbClr>
              </a:gs>
              <a:gs pos="100000">
                <a:srgbClr val="CCC812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" name="Google Shape;92;p55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5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55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49AE1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F49AE1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2AC9DE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Google Shape;95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5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6"/>
          <p:cNvSpPr txBox="1"/>
          <p:nvPr>
            <p:ph idx="1" type="body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7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7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9" name="Google Shape;129;p4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35" name="Google Shape;135;p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41" name="Google Shape;141;p4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42" name="Google Shape;142;p4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48" name="Google Shape;148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49" name="Google Shape;149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50" name="Google Shape;150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51" name="Google Shape;151;p4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62" name="Google Shape;162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63" name="Google Shape;163;p4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Google Shape;169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70" name="Google Shape;170;p4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9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9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2" name="Google Shape;182;p4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CA0E8"/>
              </a:buClr>
              <a:buSzPts val="5600"/>
              <a:buFont typeface="Calibri"/>
              <a:buNone/>
              <a:defRPr b="1" sz="5600">
                <a:solidFill>
                  <a:srgbClr val="FCA0E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FDAF2"/>
              </a:buClr>
              <a:buSzPts val="5600"/>
              <a:buFont typeface="Calibri"/>
              <a:buNone/>
              <a:defRPr b="1" sz="5600" cap="none">
                <a:solidFill>
                  <a:srgbClr val="4FDA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B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1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1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2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52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7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-9525" y="-7938"/>
            <a:ext cx="916305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F9B19">
                  <a:alpha val="44705"/>
                </a:srgbClr>
              </a:gs>
              <a:gs pos="100000">
                <a:srgbClr val="F274D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4381500" y="-7938"/>
            <a:ext cx="47625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B66A9">
                  <a:alpha val="29803"/>
                </a:srgbClr>
              </a:gs>
              <a:gs pos="80000">
                <a:srgbClr val="CCC812">
                  <a:alpha val="44705"/>
                </a:srgbClr>
              </a:gs>
              <a:gs pos="100000">
                <a:srgbClr val="CCC812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F49AE1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49AE1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AC9DE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4D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4D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33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3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D68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7F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/>
          <p:nvPr/>
        </p:nvSpPr>
        <p:spPr>
          <a:xfrm>
            <a:off x="-9525" y="-7938"/>
            <a:ext cx="916305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F9B19">
                  <a:alpha val="44705"/>
                </a:srgbClr>
              </a:gs>
              <a:gs pos="100000">
                <a:srgbClr val="F274D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2"/>
          <p:cNvSpPr/>
          <p:nvPr/>
        </p:nvSpPr>
        <p:spPr>
          <a:xfrm>
            <a:off x="4381500" y="-7938"/>
            <a:ext cx="47625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B66A9">
                  <a:alpha val="29803"/>
                </a:srgbClr>
              </a:gs>
              <a:gs pos="80000">
                <a:srgbClr val="CCC812">
                  <a:alpha val="44705"/>
                </a:srgbClr>
              </a:gs>
              <a:gs pos="100000">
                <a:srgbClr val="CCC812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F49AE1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49AE1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AC9DE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2B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2BB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3B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2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35" name="Google Shape;35;p3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D68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3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3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google.com.sa/url?sa=i&amp;rct=j&amp;q=&amp;esrc=s&amp;source=images&amp;cd=&amp;cad=rja&amp;uact=8&amp;ved=0ahUKEwjmhrDL0PbKAhVhLZoKHQSMDb4QjRwIBw&amp;url=http%3A%2F%2Fsigmanutrition.com%2Fdoes-insulin-make-you-fat%2F&amp;psig=AFQjCNH3Su6Advg1nygt9u1DOakLExCX7A&amp;ust=1455517754489390" TargetMode="External"/><Relationship Id="rId4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"/>
          <p:cNvSpPr txBox="1"/>
          <p:nvPr/>
        </p:nvSpPr>
        <p:spPr>
          <a:xfrm>
            <a:off x="1766888" y="2438400"/>
            <a:ext cx="5853112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Glucose Homeostasis</a:t>
            </a:r>
            <a:endParaRPr/>
          </a:p>
        </p:txBody>
      </p:sp>
      <p:sp>
        <p:nvSpPr>
          <p:cNvPr id="191" name="Google Shape;191;p1"/>
          <p:cNvSpPr txBox="1"/>
          <p:nvPr>
            <p:ph idx="1" type="subTitle"/>
          </p:nvPr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chemeClr val="dk1"/>
                </a:solidFill>
              </a:rPr>
              <a:t>By</a:t>
            </a:r>
            <a:endParaRPr/>
          </a:p>
          <a:p>
            <a:pPr indent="0" lvl="0" marL="0" marR="0" rtl="0" algn="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>
                <a:solidFill>
                  <a:schemeClr val="dk1"/>
                </a:solidFill>
              </a:rPr>
              <a:t>Dr. Sumbul Fatma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609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 I (Well-fed state)</a:t>
            </a:r>
            <a:endParaRPr/>
          </a:p>
        </p:txBody>
      </p:sp>
      <p:sp>
        <p:nvSpPr>
          <p:cNvPr id="247" name="Google Shape;247;p10"/>
          <p:cNvSpPr txBox="1"/>
          <p:nvPr>
            <p:ph idx="1" type="body"/>
          </p:nvPr>
        </p:nvSpPr>
        <p:spPr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Glucose is mainly supplied by dietary CHOs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Liver removes about 70% of glucose load after a CHO meal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All body tissues use dietary glucose for energy in this phase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Some glucose is converted to glycogen for storage in the liver (glycogenesis)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 I (Well-fed state) contd..</a:t>
            </a:r>
            <a:endParaRPr/>
          </a:p>
        </p:txBody>
      </p:sp>
      <p:sp>
        <p:nvSpPr>
          <p:cNvPr id="254" name="Google Shape;254;p11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Excess glucose is converted to fatty acids and triglycerides in the liver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These are transported via VLDL (very low density lipoproteins) to adipose tissue for storage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 Gluconeogenesis is inhibited in this phase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Cori and glucose-alanine cycles are inhibited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609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 II (Glycogenolysis)</a:t>
            </a:r>
            <a:endParaRPr/>
          </a:p>
        </p:txBody>
      </p:sp>
      <p:sp>
        <p:nvSpPr>
          <p:cNvPr id="261" name="Google Shape;261;p12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Phase II starts during early fasting when dietary glucose supply is exhausted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Hepatic glycogenolysis maintains blood glucose level in this phase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Glycogenolysis is the major source of blood glucose in this phase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2f003" id="266" name="Google Shape;2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00" y="177800"/>
            <a:ext cx="8105775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>
            <p:ph type="title"/>
          </p:nvPr>
        </p:nvSpPr>
        <p:spPr>
          <a:xfrm>
            <a:off x="609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 III (Gluconeogenesis)</a:t>
            </a:r>
            <a:endParaRPr/>
          </a:p>
        </p:txBody>
      </p:sp>
      <p:sp>
        <p:nvSpPr>
          <p:cNvPr id="273" name="Google Shape;273;p14"/>
          <p:cNvSpPr txBox="1"/>
          <p:nvPr>
            <p:ph idx="1" type="body"/>
          </p:nvPr>
        </p:nvSpPr>
        <p:spPr>
          <a:xfrm>
            <a:off x="533400" y="14938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Phase III starts when glycogen stores in liver are exhausted (within 20 hours)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Duration of phase III depends on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Feeding status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Hepatic glycogen stores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Physical activity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Hepatic gluconeogenesis from lactate, pyruvate, glycerol and alanine maintains blood glucose level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Gluconeogenesis is the major source of blood glucose in this phase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Phase IV (Glucose and KB oxidation)</a:t>
            </a:r>
            <a:endParaRPr/>
          </a:p>
        </p:txBody>
      </p:sp>
      <p:sp>
        <p:nvSpPr>
          <p:cNvPr id="280" name="Google Shape;280;p15"/>
          <p:cNvSpPr txBox="1"/>
          <p:nvPr>
            <p:ph idx="1" type="body"/>
          </p:nvPr>
        </p:nvSpPr>
        <p:spPr>
          <a:xfrm>
            <a:off x="533400" y="18748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Several days of fasting leads to phase IV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Gluconeogenesis starts to decrease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KB accumulation increases which enter the brain for energy production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Brain uses both glucose and KB for energy</a:t>
            </a:r>
            <a:endParaRPr/>
          </a:p>
          <a:p>
            <a:pPr indent="-80010" lvl="0" marL="27305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t/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 V (FA and KB oxidation)</a:t>
            </a:r>
            <a:endParaRPr/>
          </a:p>
        </p:txBody>
      </p:sp>
      <p:sp>
        <p:nvSpPr>
          <p:cNvPr id="287" name="Google Shape;287;p16"/>
          <p:cNvSpPr txBox="1"/>
          <p:nvPr>
            <p:ph idx="1" type="body"/>
          </p:nvPr>
        </p:nvSpPr>
        <p:spPr>
          <a:xfrm>
            <a:off x="533400" y="20272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Prolonged fasting leads to phase V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Less dependence on gluconeogenesis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All body tissues use FA and KB oxidation for energy production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Gluconeogenesis somewhat maintains blood glucose level in this phase</a:t>
            </a:r>
            <a:endParaRPr/>
          </a:p>
          <a:p>
            <a:pPr indent="-80010" lvl="0" marL="27305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t/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2f004" id="292" name="Google Shape;2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" y="177800"/>
            <a:ext cx="7678738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/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 V (FA and KB oxidation</a:t>
            </a:r>
            <a:endParaRPr/>
          </a:p>
        </p:txBody>
      </p:sp>
      <p:sp>
        <p:nvSpPr>
          <p:cNvPr id="299" name="Google Shape;299;p18"/>
          <p:cNvSpPr txBox="1"/>
          <p:nvPr>
            <p:ph idx="1" type="body"/>
          </p:nvPr>
        </p:nvSpPr>
        <p:spPr>
          <a:xfrm>
            <a:off x="533400" y="20272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High KB conc. and glucose levels inhibit proteolysis in muscle (conservation of muscle)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When all fat and KBs are used up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Body uses muscle protein to maintain blood glucose level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 txBox="1"/>
          <p:nvPr>
            <p:ph type="title"/>
          </p:nvPr>
        </p:nvSpPr>
        <p:spPr>
          <a:xfrm>
            <a:off x="228600" y="4572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Hormones and glucose homeostasis</a:t>
            </a:r>
            <a:endParaRPr/>
          </a:p>
        </p:txBody>
      </p:sp>
      <p:sp>
        <p:nvSpPr>
          <p:cNvPr id="306" name="Google Shape;306;p19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Font typeface="Arial"/>
              <a:buNone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Hormones that regulate glucose metabolism: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Insulin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 (lowers blood glucose level)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Glucagon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Cortisol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Growth hormone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Adrenaline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4038600" y="3124200"/>
            <a:ext cx="685800" cy="2743200"/>
          </a:xfrm>
          <a:prstGeom prst="rightBrace">
            <a:avLst>
              <a:gd fmla="val 33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4838700" y="4229100"/>
            <a:ext cx="368141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Antagonize insulin action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197" name="Google Shape;197;p2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Define glucose homeostasis and the metabolic processes involved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Differentiate between different phases of glucose homeostasis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Discuss the primary sources of energy and major organs utilizing glucose during the five phases of homeostasis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Understand the role of hormones in maintaining glucose homeostasis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/>
          <p:nvPr>
            <p:ph type="title"/>
          </p:nvPr>
        </p:nvSpPr>
        <p:spPr>
          <a:xfrm>
            <a:off x="10668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Insulin</a:t>
            </a:r>
            <a:endParaRPr/>
          </a:p>
        </p:txBody>
      </p:sp>
      <p:sp>
        <p:nvSpPr>
          <p:cNvPr id="315" name="Google Shape;315;p20"/>
          <p:cNvSpPr txBox="1"/>
          <p:nvPr>
            <p:ph idx="1" type="body"/>
          </p:nvPr>
        </p:nvSpPr>
        <p:spPr>
          <a:xfrm>
            <a:off x="533400" y="17986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Plays a major role in glucose homeostasis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Synthesized by the </a:t>
            </a: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-cells of islets of Langerhans of pancreas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A small protein composed of two chains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Formed as prepro-insulin and converted to pro-insulin upon secretion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Rise in blood glucose level stimulates insulin secretion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Promotes entry of glucose into cells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1"/>
          <p:cNvPicPr preferRelativeResize="0"/>
          <p:nvPr/>
        </p:nvPicPr>
        <p:blipFill rotWithShape="1">
          <a:blip r:embed="rId3">
            <a:alphaModFix/>
          </a:blip>
          <a:srcRect b="2605" l="0" r="7414" t="58531"/>
          <a:stretch/>
        </p:blipFill>
        <p:spPr>
          <a:xfrm>
            <a:off x="381000" y="990600"/>
            <a:ext cx="8458200" cy="541813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1"/>
          <p:cNvSpPr/>
          <p:nvPr/>
        </p:nvSpPr>
        <p:spPr>
          <a:xfrm>
            <a:off x="2895600" y="304800"/>
            <a:ext cx="33543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Insulin actions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/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Mechanism of action</a:t>
            </a:r>
            <a:endParaRPr/>
          </a:p>
        </p:txBody>
      </p:sp>
      <p:sp>
        <p:nvSpPr>
          <p:cNvPr id="329" name="Google Shape;329;p22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The insulin receptor is present on the plasma membrane of cell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Composed of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2α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-subunit (extracellular)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2β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-subunit (cytoplasmic)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Binding of insulin to </a:t>
            </a: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-subunit causes phosphorylation of </a:t>
            </a: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-subunit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This activates the receptor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The activated receptor then phosphorylates intracellular proteins generating a biological response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763" y="1760538"/>
            <a:ext cx="4414837" cy="4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igmanutrition.com/wp-content/uploads/2014/05/insulin-action.jpg" id="339" name="Google Shape;339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219200"/>
            <a:ext cx="6100763" cy="549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/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Insulin and CHO metabolism</a:t>
            </a:r>
            <a:endParaRPr/>
          </a:p>
        </p:txBody>
      </p:sp>
      <p:sp>
        <p:nvSpPr>
          <p:cNvPr id="346" name="Google Shape;346;p25"/>
          <p:cNvSpPr txBox="1"/>
          <p:nvPr>
            <p:ph idx="1" type="body"/>
          </p:nvPr>
        </p:nvSpPr>
        <p:spPr>
          <a:xfrm>
            <a:off x="533400" y="1524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660"/>
              <a:buFont typeface="Arial"/>
              <a:buNone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Promotes glucose uptake into cell: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Glucose is diffused into cells through hexose transporters such as GLUT4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GLUT4 is present in cytoplasmic vesicles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Insulin binding to its receptor causes vesicles to diffuse into plasma membrane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GLUT4 is inserted into the membrane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Allowing glucose transport into the cell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Brain and liver have non-insulin dependent glucose transporter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Insulin and CHO metabolism</a:t>
            </a:r>
            <a:endParaRPr/>
          </a:p>
        </p:txBody>
      </p:sp>
      <p:sp>
        <p:nvSpPr>
          <p:cNvPr id="353" name="Google Shape;353;p26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Stimulates glycogen synthesis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Decreases blood glucose levels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Increases glycolysis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Stimulates protein synthesis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Insulin deficiency causes diabetes mellitus</a:t>
            </a:r>
            <a:endParaRPr/>
          </a:p>
          <a:p>
            <a:pPr indent="-273050" lvl="0" marL="27305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Hyperinsulinemia is due to insulin resistance in:</a:t>
            </a:r>
            <a:endParaRPr/>
          </a:p>
          <a:p>
            <a:pPr indent="-246062" lvl="1" marL="639763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Diabetes mellitus or</a:t>
            </a:r>
            <a:endParaRPr/>
          </a:p>
          <a:p>
            <a:pPr indent="-246062" lvl="1" marL="639763" rtl="0" algn="l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Metabolic syndrome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/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Glucagon</a:t>
            </a:r>
            <a:endParaRPr/>
          </a:p>
        </p:txBody>
      </p:sp>
      <p:sp>
        <p:nvSpPr>
          <p:cNvPr id="360" name="Google Shape;360;p27"/>
          <p:cNvSpPr txBox="1"/>
          <p:nvPr>
            <p:ph idx="1" type="body"/>
          </p:nvPr>
        </p:nvSpPr>
        <p:spPr>
          <a:xfrm>
            <a:off x="533400" y="1951038"/>
            <a:ext cx="4953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A peptide hormone secreted by </a:t>
            </a: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-cells of pancreatic islets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Secreted in response to hypoglycemia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Increases glucose levels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Stimulates glycogenolysis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Activates hepatic gluconeogenesis</a:t>
            </a:r>
            <a:endParaRPr/>
          </a:p>
        </p:txBody>
      </p:sp>
      <p:pic>
        <p:nvPicPr>
          <p:cNvPr descr="nglucose" id="361" name="Google Shape;3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590800"/>
            <a:ext cx="2895600" cy="180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Glucocorticoids (Cortisol)</a:t>
            </a:r>
            <a:endParaRPr/>
          </a:p>
        </p:txBody>
      </p:sp>
      <p:sp>
        <p:nvSpPr>
          <p:cNvPr id="368" name="Google Shape;368;p28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Cortisol is a steroid hormone secreted by adrenal gland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Contributes to glucose homeostasis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Maintains normal glucose levels in fasting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0"/>
              <a:buChar char="⚫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Stimulates gluconeogenesis in the liver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0"/>
              <a:buChar char="⚫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Mobilizes amino acids for gluconeogenesis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0"/>
              <a:buChar char="⚫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Inhibits glucose uptake by cells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Stimulates fat breakdown in adipose tissue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Growth hormone</a:t>
            </a:r>
            <a:endParaRPr/>
          </a:p>
        </p:txBody>
      </p:sp>
      <p:sp>
        <p:nvSpPr>
          <p:cNvPr id="375" name="Google Shape;375;p29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A protein hormone secreted by anterior pituitary gland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Maintains blood glucose levels by: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Inhibiting insulin action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Stimulating gluconeogenesis in the liver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03" name="Google Shape;203;p3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Introduction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Sources of glucose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Phases of glucose homeostasis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Hormones in glucose homeostasis (actions, role in CHO metabolism) – Insulin – Glucagon – Cortisol – Growth hormone – Epinephrine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Epinephrine</a:t>
            </a:r>
            <a:endParaRPr/>
          </a:p>
        </p:txBody>
      </p:sp>
      <p:sp>
        <p:nvSpPr>
          <p:cNvPr id="382" name="Google Shape;382;p30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A catecholamine hormone secreted by adrenal gland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Stimulates lipolysis in adipose tissue when glucose blood levels fall</a:t>
            </a:r>
            <a:endParaRPr/>
          </a:p>
          <a:p>
            <a:pPr indent="-273050" lvl="0" marL="273050" rtl="0" algn="l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Promotes glycogenolysis in skeletal muscle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88" name="Google Shape;388;p31"/>
          <p:cNvSpPr txBox="1"/>
          <p:nvPr>
            <p:ph idx="1"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Textbook of biochemistry with clinical correlation by Devlin</a:t>
            </a:r>
            <a:endParaRPr/>
          </a:p>
          <a:p>
            <a:pPr indent="-273050" lvl="0" marL="27305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http://www.vivo.colostate.edu/hbooks/pathphys/endocrine/pancreas/insulin_phys.html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/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Glucose homeostasis</a:t>
            </a:r>
            <a:endParaRPr/>
          </a:p>
        </p:txBody>
      </p:sp>
      <p:sp>
        <p:nvSpPr>
          <p:cNvPr id="210" name="Google Shape;210;p4"/>
          <p:cNvSpPr txBox="1"/>
          <p:nvPr>
            <p:ph idx="1" type="body"/>
          </p:nvPr>
        </p:nvSpPr>
        <p:spPr>
          <a:xfrm>
            <a:off x="533400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A process that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Controls glucose metabolism and</a:t>
            </a:r>
            <a:endParaRPr/>
          </a:p>
          <a:p>
            <a:pPr indent="-246062" lvl="1" marL="639763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Maintains blood glucose level in the body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Glucose is a major source of body’s energy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The liver plays a key role in maintaining blood glucose level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Blood glucose level is tightly controlled because the brain constantly needs glucose 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Severe hypoglycemia can cause coma and death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Chronic hyperglycemia results in glycation of proteins, endothelial dysfunction and diabetes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 txBox="1"/>
          <p:nvPr>
            <p:ph type="title"/>
          </p:nvPr>
        </p:nvSpPr>
        <p:spPr>
          <a:xfrm>
            <a:off x="762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Sources of glucose</a:t>
            </a:r>
            <a:endParaRPr/>
          </a:p>
        </p:txBody>
      </p:sp>
      <p:sp>
        <p:nvSpPr>
          <p:cNvPr id="217" name="Google Shape;217;p5"/>
          <p:cNvSpPr txBox="1"/>
          <p:nvPr>
            <p:ph idx="1" type="body"/>
          </p:nvPr>
        </p:nvSpPr>
        <p:spPr>
          <a:xfrm>
            <a:off x="533400" y="1447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40"/>
              <a:buFont typeface="Arial"/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Dietary sources: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Dietary CHO is digested in the GI to monosaccharides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Starch provides glucose directly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Fructose and galactose are converted to glucose in the liver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Metabolic sources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 (via gluconeogenesis):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Glycerol, lactate, pyruvate, glucogenic amino acids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43929" l="0" r="3074" t="2702"/>
          <a:stretch/>
        </p:blipFill>
        <p:spPr>
          <a:xfrm>
            <a:off x="914400" y="288925"/>
            <a:ext cx="7543800" cy="63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>
            <p:ph type="title"/>
          </p:nvPr>
        </p:nvSpPr>
        <p:spPr>
          <a:xfrm>
            <a:off x="5334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Phases of glucose homeostasis</a:t>
            </a:r>
            <a:endParaRPr/>
          </a:p>
        </p:txBody>
      </p:sp>
      <p:sp>
        <p:nvSpPr>
          <p:cNvPr id="230" name="Google Shape;230;p7"/>
          <p:cNvSpPr txBox="1"/>
          <p:nvPr>
            <p:ph idx="1" type="body"/>
          </p:nvPr>
        </p:nvSpPr>
        <p:spPr>
          <a:xfrm>
            <a:off x="533400" y="17827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Five phases: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Phase I (Well-fed state)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Phase II (Glycogenolysis)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Phase III (Gluconeogenesis)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Phase IV (Glucose, ketone bodies (KB) oxidation)</a:t>
            </a:r>
            <a:endParaRPr/>
          </a:p>
          <a:p>
            <a:pPr indent="-246063" lvl="1" marL="639763" rtl="0" algn="l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Phase V (Fatty acid (FA), KB oxidation)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2f009" id="235" name="Google Shape;235;p8"/>
          <p:cNvPicPr preferRelativeResize="0"/>
          <p:nvPr/>
        </p:nvPicPr>
        <p:blipFill rotWithShape="1">
          <a:blip r:embed="rId3">
            <a:alphaModFix/>
          </a:blip>
          <a:srcRect b="58284" l="27661" r="28515" t="0"/>
          <a:stretch/>
        </p:blipFill>
        <p:spPr>
          <a:xfrm>
            <a:off x="533400" y="487363"/>
            <a:ext cx="7391400" cy="560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2f009" id="240" name="Google Shape;240;p9"/>
          <p:cNvPicPr preferRelativeResize="0"/>
          <p:nvPr/>
        </p:nvPicPr>
        <p:blipFill rotWithShape="1">
          <a:blip r:embed="rId3">
            <a:alphaModFix/>
          </a:blip>
          <a:srcRect b="16179" l="34189" r="29448" t="41715"/>
          <a:stretch/>
        </p:blipFill>
        <p:spPr>
          <a:xfrm>
            <a:off x="819150" y="0"/>
            <a:ext cx="734695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resh">
      <a:dk1>
        <a:srgbClr val="000000"/>
      </a:dk1>
      <a:lt1>
        <a:srgbClr val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low">
  <a:themeElements>
    <a:clrScheme name="Fresh">
      <a:dk1>
        <a:srgbClr val="000000"/>
      </a:dk1>
      <a:lt1>
        <a:srgbClr val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Fresh">
    <a:dk1>
      <a:srgbClr val="000000"/>
    </a:dk1>
    <a:lt1>
      <a:srgbClr val="FFFFFF"/>
    </a:lt1>
    <a:dk2>
      <a:srgbClr val="89C540"/>
    </a:dk2>
    <a:lt2>
      <a:srgbClr val="F0E5B6"/>
    </a:lt2>
    <a:accent1>
      <a:srgbClr val="3B4F18"/>
    </a:accent1>
    <a:accent2>
      <a:srgbClr val="CCC834"/>
    </a:accent2>
    <a:accent3>
      <a:srgbClr val="F49AE1"/>
    </a:accent3>
    <a:accent4>
      <a:srgbClr val="2AC9DE"/>
    </a:accent4>
    <a:accent5>
      <a:srgbClr val="927B74"/>
    </a:accent5>
    <a:accent6>
      <a:srgbClr val="769F11"/>
    </a:accent6>
    <a:hlink>
      <a:srgbClr val="0A6A21"/>
    </a:hlink>
    <a:folHlink>
      <a:srgbClr val="406EA5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Fresh">
    <a:dk1>
      <a:srgbClr val="000000"/>
    </a:dk1>
    <a:lt1>
      <a:srgbClr val="FFFFFF"/>
    </a:lt1>
    <a:dk2>
      <a:srgbClr val="89C540"/>
    </a:dk2>
    <a:lt2>
      <a:srgbClr val="F0E5B6"/>
    </a:lt2>
    <a:accent1>
      <a:srgbClr val="3B4F18"/>
    </a:accent1>
    <a:accent2>
      <a:srgbClr val="CCC834"/>
    </a:accent2>
    <a:accent3>
      <a:srgbClr val="F49AE1"/>
    </a:accent3>
    <a:accent4>
      <a:srgbClr val="2AC9DE"/>
    </a:accent4>
    <a:accent5>
      <a:srgbClr val="927B74"/>
    </a:accent5>
    <a:accent6>
      <a:srgbClr val="769F11"/>
    </a:accent6>
    <a:hlink>
      <a:srgbClr val="0A6A21"/>
    </a:hlink>
    <a:folHlink>
      <a:srgbClr val="406EA5"/>
    </a:folHlink>
  </a:clr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2011-04-25T11:02:58Z</dcterms:created>
  <dc:creator>Sumbul Fatma</dc:creator>
</cp:coreProperties>
</file>