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themeOverride+xml" PartName="/ppt/theme/themeOverride2.xml"/>
  <Override ContentType="application/vnd.openxmlformats-officedocument.themeOverride+xml" PartName="/ppt/theme/themeOverr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50" r:id="rId5"/>
    <p:sldMasterId id="2147483662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</p:sldIdLst>
  <p:sldSz cy="6858000" cx="9144000"/>
  <p:notesSz cx="6858000" cy="9144000"/>
  <p:embeddedFontLst>
    <p:embeddedFont>
      <p:font typeface="Constantia"/>
      <p:regular r:id="rId39"/>
      <p:bold r:id="rId40"/>
      <p:italic r:id="rId41"/>
      <p:boldItalic r:id="rId42"/>
    </p:embeddedFont>
    <p:embeddedFont>
      <p:font typeface="Garamond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7" roundtripDataSignature="AMtx7mg4Gt0K1TjIdhlrFawbjgVML9HA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Constantia-bold.fntdata"/><Relationship Id="rId20" Type="http://schemas.openxmlformats.org/officeDocument/2006/relationships/slide" Target="slides/slide13.xml"/><Relationship Id="rId42" Type="http://schemas.openxmlformats.org/officeDocument/2006/relationships/font" Target="fonts/Constantia-boldItalic.fntdata"/><Relationship Id="rId41" Type="http://schemas.openxmlformats.org/officeDocument/2006/relationships/font" Target="fonts/Constantia-italic.fntdata"/><Relationship Id="rId22" Type="http://schemas.openxmlformats.org/officeDocument/2006/relationships/slide" Target="slides/slide15.xml"/><Relationship Id="rId44" Type="http://schemas.openxmlformats.org/officeDocument/2006/relationships/font" Target="fonts/Garamond-bold.fntdata"/><Relationship Id="rId21" Type="http://schemas.openxmlformats.org/officeDocument/2006/relationships/slide" Target="slides/slide14.xml"/><Relationship Id="rId43" Type="http://schemas.openxmlformats.org/officeDocument/2006/relationships/font" Target="fonts/Garamond-regular.fntdata"/><Relationship Id="rId24" Type="http://schemas.openxmlformats.org/officeDocument/2006/relationships/slide" Target="slides/slide17.xml"/><Relationship Id="rId46" Type="http://schemas.openxmlformats.org/officeDocument/2006/relationships/font" Target="fonts/Garamond-boldItalic.fntdata"/><Relationship Id="rId23" Type="http://schemas.openxmlformats.org/officeDocument/2006/relationships/slide" Target="slides/slide16.xml"/><Relationship Id="rId45" Type="http://schemas.openxmlformats.org/officeDocument/2006/relationships/font" Target="fonts/Garamond-italic.fntdata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47" Type="http://customschemas.google.com/relationships/presentationmetadata" Target="meta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slide" Target="slides/slide30.xml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39" Type="http://schemas.openxmlformats.org/officeDocument/2006/relationships/font" Target="fonts/Constantia-regular.fntdata"/><Relationship Id="rId16" Type="http://schemas.openxmlformats.org/officeDocument/2006/relationships/slide" Target="slides/slide9.xml"/><Relationship Id="rId38" Type="http://schemas.openxmlformats.org/officeDocument/2006/relationships/slide" Target="slides/slide31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7" name="Google Shape;187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3" name="Google Shape;24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0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50" name="Google Shape;25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1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57" name="Google Shape;25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12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69" name="Google Shape;26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14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76" name="Google Shape;27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5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83" name="Google Shape;28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16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95" name="Google Shape;29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18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02" name="Google Shape;30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19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1" name="Google Shape;31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20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18" name="Google Shape;31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21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25" name="Google Shape;32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22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42" name="Google Shape;34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25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49" name="Google Shape;34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26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56" name="Google Shape;356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27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64" name="Google Shape;364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28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71" name="Google Shape;371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29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378" name="Google Shape;378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30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06" name="Google Shape;2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4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3" name="Google Shape;21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5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20" name="Google Shape;22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6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26" name="Google Shape;22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7:notes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5"/>
          <p:cNvSpPr txBox="1"/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CA0E8"/>
              </a:buClr>
              <a:buSzPts val="5600"/>
              <a:buFont typeface="Calibri"/>
              <a:buNone/>
              <a:defRPr b="1" sz="5600">
                <a:solidFill>
                  <a:srgbClr val="FCA0E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5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Autofit/>
          </a:bodyPr>
          <a:lstStyle>
            <a:lvl1pPr lvl="0" marR="4572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23" name="Google Shape;23;p3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5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5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5"/>
          <p:cNvSpPr/>
          <p:nvPr/>
        </p:nvSpPr>
        <p:spPr>
          <a:xfrm flipH="1" rot="-10380000">
            <a:off x="3165475" y="1108075"/>
            <a:ext cx="5257800" cy="4114800"/>
          </a:xfrm>
          <a:prstGeom prst="snipRoundRect">
            <a:avLst>
              <a:gd fmla="val 0" name="adj1"/>
              <a:gd fmla="val 3646" name="adj2"/>
            </a:avLst>
          </a:prstGeom>
          <a:solidFill>
            <a:srgbClr val="FFFFFF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  <a:effectLst>
            <a:outerShdw blurRad="63500" sx="98500" kx="100000" rotWithShape="0" algn="tl" dir="7500000" dist="38500" sy="10008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55"/>
          <p:cNvSpPr/>
          <p:nvPr/>
        </p:nvSpPr>
        <p:spPr>
          <a:xfrm flipH="1" rot="-10380000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cap="flat" cmpd="sng" w="12700">
            <a:solidFill>
              <a:srgbClr val="FFFFFF"/>
            </a:solidFill>
            <a:prstDash val="solid"/>
            <a:bevel/>
            <a:headEnd len="sm" w="sm" type="none"/>
            <a:tailEnd len="sm" w="sm" type="none"/>
          </a:ln>
          <a:effectLst>
            <a:outerShdw blurRad="19685" rotWithShape="0" algn="tl" dir="12900000" dist="6350">
              <a:srgbClr val="000000">
                <a:alpha val="46666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55"/>
          <p:cNvSpPr/>
          <p:nvPr/>
        </p:nvSpPr>
        <p:spPr>
          <a:xfrm flipH="1" rot="10800000">
            <a:off x="-9525" y="5816600"/>
            <a:ext cx="9163050" cy="1041400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9F9B19">
                  <a:alpha val="44705"/>
                </a:srgbClr>
              </a:gs>
              <a:gs pos="100000">
                <a:srgbClr val="F274D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91" name="Google Shape;91;p55"/>
          <p:cNvSpPr/>
          <p:nvPr/>
        </p:nvSpPr>
        <p:spPr>
          <a:xfrm flipH="1" rot="10800000">
            <a:off x="4381500" y="6219825"/>
            <a:ext cx="4762500" cy="638175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B66A9">
                  <a:alpha val="29803"/>
                </a:srgbClr>
              </a:gs>
              <a:gs pos="80000">
                <a:srgbClr val="CCC812">
                  <a:alpha val="44705"/>
                </a:srgbClr>
              </a:gs>
              <a:gs pos="100000">
                <a:srgbClr val="CCC812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92" name="Google Shape;92;p55"/>
          <p:cNvSpPr txBox="1"/>
          <p:nvPr>
            <p:ph type="title"/>
          </p:nvPr>
        </p:nvSpPr>
        <p:spPr>
          <a:xfrm>
            <a:off x="609600" y="1176996"/>
            <a:ext cx="2212848" cy="158262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alibri"/>
              <a:buNone/>
              <a:defRPr b="1" sz="2000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55"/>
          <p:cNvSpPr txBox="1"/>
          <p:nvPr>
            <p:ph idx="1" type="body"/>
          </p:nvPr>
        </p:nvSpPr>
        <p:spPr>
          <a:xfrm>
            <a:off x="609600" y="2828785"/>
            <a:ext cx="2209800" cy="2179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64000" spcFirstLastPara="1" rIns="45700" wrap="square" tIns="45700">
            <a:noAutofit/>
          </a:bodyPr>
          <a:lstStyle>
            <a:lvl1pPr indent="-228600" lvl="0" marL="457200" algn="l">
              <a:spcBef>
                <a:spcPts val="250"/>
              </a:spcBef>
              <a:spcAft>
                <a:spcPts val="0"/>
              </a:spcAft>
              <a:buSzPts val="1235"/>
              <a:buFont typeface="Constantia"/>
              <a:buNone/>
              <a:defRPr sz="1300"/>
            </a:lvl1pPr>
            <a:lvl2pPr indent="-293369" lvl="1" marL="914400" algn="l"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indent="-273050" lvl="2" marL="1371600" algn="l"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indent="-265747" lvl="3" marL="1828800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indent="-265747" lvl="4" marL="2286000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55"/>
          <p:cNvSpPr/>
          <p:nvPr>
            <p:ph idx="2" type="pic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lt2"/>
          </a:solidFill>
          <a:ln cap="rnd" cmpd="sng" w="9525">
            <a:solidFill>
              <a:srgbClr val="C0C0C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rgbClr val="F49AE1"/>
              </a:buClr>
              <a:buSzPts val="304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lvl="1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lvl="2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rgbClr val="F49AE1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rgbClr val="2AC9DE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lvl="5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lvl="6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lvl="7" marR="0" rtl="0" algn="l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lvl="8" marR="0" rtl="0" algn="l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95" name="Google Shape;95;p5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55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55"/>
          <p:cNvSpPr txBox="1"/>
          <p:nvPr>
            <p:ph idx="12" type="sldNum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6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56"/>
          <p:cNvSpPr txBox="1"/>
          <p:nvPr>
            <p:ph idx="1" type="body"/>
          </p:nvPr>
        </p:nvSpPr>
        <p:spPr>
          <a:xfrm rot="5400000">
            <a:off x="2377281" y="15081"/>
            <a:ext cx="4389437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1" name="Google Shape;101;p5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56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56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7"/>
          <p:cNvSpPr txBox="1"/>
          <p:nvPr>
            <p:ph type="title"/>
          </p:nvPr>
        </p:nvSpPr>
        <p:spPr>
          <a:xfrm rot="5400000">
            <a:off x="5052218" y="2491583"/>
            <a:ext cx="521176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57"/>
          <p:cNvSpPr txBox="1"/>
          <p:nvPr>
            <p:ph idx="1" type="body"/>
          </p:nvPr>
        </p:nvSpPr>
        <p:spPr>
          <a:xfrm rot="5400000">
            <a:off x="861219" y="510383"/>
            <a:ext cx="5211763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5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57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57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8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38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38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0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4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/>
            </a:lvl9pPr>
          </a:lstStyle>
          <a:p/>
        </p:txBody>
      </p:sp>
      <p:sp>
        <p:nvSpPr>
          <p:cNvPr id="123" name="Google Shape;123;p40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40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40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1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41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29" name="Google Shape;129;p41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41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1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4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9pPr>
          </a:lstStyle>
          <a:p/>
        </p:txBody>
      </p:sp>
      <p:sp>
        <p:nvSpPr>
          <p:cNvPr id="135" name="Google Shape;135;p42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42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42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3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43"/>
          <p:cNvSpPr txBox="1"/>
          <p:nvPr>
            <p:ph idx="1" type="body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9pPr>
          </a:lstStyle>
          <a:p/>
        </p:txBody>
      </p:sp>
      <p:sp>
        <p:nvSpPr>
          <p:cNvPr id="141" name="Google Shape;141;p43"/>
          <p:cNvSpPr txBox="1"/>
          <p:nvPr>
            <p:ph idx="2" type="body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sz="1800"/>
            </a:lvl9pPr>
          </a:lstStyle>
          <a:p/>
        </p:txBody>
      </p:sp>
      <p:sp>
        <p:nvSpPr>
          <p:cNvPr id="142" name="Google Shape;142;p43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3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43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4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44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9pPr>
          </a:lstStyle>
          <a:p/>
        </p:txBody>
      </p:sp>
      <p:sp>
        <p:nvSpPr>
          <p:cNvPr id="148" name="Google Shape;148;p4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9pPr>
          </a:lstStyle>
          <a:p/>
        </p:txBody>
      </p:sp>
      <p:sp>
        <p:nvSpPr>
          <p:cNvPr id="149" name="Google Shape;149;p44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sz="1600"/>
            </a:lvl9pPr>
          </a:lstStyle>
          <a:p/>
        </p:txBody>
      </p:sp>
      <p:sp>
        <p:nvSpPr>
          <p:cNvPr id="150" name="Google Shape;150;p44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sz="1600"/>
            </a:lvl9pPr>
          </a:lstStyle>
          <a:p/>
        </p:txBody>
      </p:sp>
      <p:sp>
        <p:nvSpPr>
          <p:cNvPr id="151" name="Google Shape;151;p44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4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44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45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45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45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45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6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6"/>
          <p:cNvSpPr txBox="1"/>
          <p:nvPr>
            <p:ph idx="1"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7185" lvl="0" marL="457200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indent="-325755" lvl="1" marL="9144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3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6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6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46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46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sz="2000"/>
            </a:lvl9pPr>
          </a:lstStyle>
          <a:p/>
        </p:txBody>
      </p:sp>
      <p:sp>
        <p:nvSpPr>
          <p:cNvPr id="162" name="Google Shape;162;p46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9pPr>
          </a:lstStyle>
          <a:p/>
        </p:txBody>
      </p:sp>
      <p:sp>
        <p:nvSpPr>
          <p:cNvPr id="163" name="Google Shape;163;p46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46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46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4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69" name="Google Shape;169;p4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sz="900"/>
            </a:lvl9pPr>
          </a:lstStyle>
          <a:p/>
        </p:txBody>
      </p:sp>
      <p:sp>
        <p:nvSpPr>
          <p:cNvPr id="170" name="Google Shape;170;p47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4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47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48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48"/>
          <p:cNvSpPr txBox="1"/>
          <p:nvPr>
            <p:ph idx="1" type="body"/>
          </p:nvPr>
        </p:nvSpPr>
        <p:spPr>
          <a:xfrm rot="5400000">
            <a:off x="2514600" y="152400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76" name="Google Shape;176;p48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48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48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9"/>
          <p:cNvSpPr txBox="1"/>
          <p:nvPr>
            <p:ph type="title"/>
          </p:nvPr>
        </p:nvSpPr>
        <p:spPr>
          <a:xfrm rot="5400000">
            <a:off x="4743450" y="2381250"/>
            <a:ext cx="548640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1" name="Google Shape;181;p49"/>
          <p:cNvSpPr txBox="1"/>
          <p:nvPr>
            <p:ph idx="1" type="body"/>
          </p:nvPr>
        </p:nvSpPr>
        <p:spPr>
          <a:xfrm rot="5400000">
            <a:off x="781050" y="514350"/>
            <a:ext cx="5486400" cy="56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82" name="Google Shape;182;p49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49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4" name="Google Shape;184;p49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9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9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4"/>
          <p:cNvSpPr txBox="1"/>
          <p:nvPr>
            <p:ph type="ctrTitle"/>
          </p:nvPr>
        </p:nvSpPr>
        <p:spPr>
          <a:xfrm>
            <a:off x="533400" y="1371600"/>
            <a:ext cx="7851648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18275" wrap="square" tIns="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CA0E8"/>
              </a:buClr>
              <a:buSzPts val="5600"/>
              <a:buFont typeface="Calibri"/>
              <a:buNone/>
              <a:defRPr b="1" sz="5600">
                <a:solidFill>
                  <a:srgbClr val="FCA0E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4"/>
          <p:cNvSpPr txBox="1"/>
          <p:nvPr>
            <p:ph idx="1" type="subTitle"/>
          </p:nvPr>
        </p:nvSpPr>
        <p:spPr>
          <a:xfrm>
            <a:off x="533400" y="3228536"/>
            <a:ext cx="7854696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Autofit/>
          </a:bodyPr>
          <a:lstStyle>
            <a:lvl1pPr lvl="0" marR="4572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50" name="Google Shape;50;p3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34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4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0"/>
          <p:cNvSpPr txBox="1"/>
          <p:nvPr>
            <p:ph type="title"/>
          </p:nvPr>
        </p:nvSpPr>
        <p:spPr>
          <a:xfrm>
            <a:off x="530352" y="1316736"/>
            <a:ext cx="7772400" cy="136245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4FDAF2"/>
              </a:buClr>
              <a:buSzPts val="5600"/>
              <a:buFont typeface="Calibri"/>
              <a:buNone/>
              <a:defRPr b="1" sz="5600" cap="none">
                <a:solidFill>
                  <a:srgbClr val="4FDAF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0"/>
          <p:cNvSpPr txBox="1"/>
          <p:nvPr>
            <p:ph idx="1" type="body"/>
          </p:nvPr>
        </p:nvSpPr>
        <p:spPr>
          <a:xfrm>
            <a:off x="530352" y="2704664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l"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5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0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0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E5DBAE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1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51"/>
          <p:cNvSpPr txBox="1"/>
          <p:nvPr>
            <p:ph idx="1" type="body"/>
          </p:nvPr>
        </p:nvSpPr>
        <p:spPr>
          <a:xfrm>
            <a:off x="457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51"/>
          <p:cNvSpPr txBox="1"/>
          <p:nvPr>
            <p:ph idx="2" type="body"/>
          </p:nvPr>
        </p:nvSpPr>
        <p:spPr>
          <a:xfrm>
            <a:off x="4648200" y="1920085"/>
            <a:ext cx="4038600" cy="4434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indent="-358140" lvl="1" marL="91440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indent="-317500" lvl="2" marL="13716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indent="-302894" lvl="3" marL="18288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5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51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51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2"/>
          <p:cNvSpPr txBox="1"/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52"/>
          <p:cNvSpPr txBox="1"/>
          <p:nvPr>
            <p:ph idx="1" type="body"/>
          </p:nvPr>
        </p:nvSpPr>
        <p:spPr>
          <a:xfrm>
            <a:off x="457200" y="1855248"/>
            <a:ext cx="4040188" cy="65935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52"/>
          <p:cNvSpPr txBox="1"/>
          <p:nvPr>
            <p:ph idx="2" type="body"/>
          </p:nvPr>
        </p:nvSpPr>
        <p:spPr>
          <a:xfrm>
            <a:off x="4645025" y="1859757"/>
            <a:ext cx="4041775" cy="654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45700" spcFirstLastPara="1" rIns="45700" wrap="square" tIns="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280"/>
              <a:buNone/>
              <a:defRPr b="1" sz="2400" cap="none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7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26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040"/>
              <a:buNone/>
              <a:defRPr b="1"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0" name="Google Shape;70;p52"/>
          <p:cNvSpPr txBox="1"/>
          <p:nvPr>
            <p:ph idx="3" type="body"/>
          </p:nvPr>
        </p:nvSpPr>
        <p:spPr>
          <a:xfrm>
            <a:off x="457200" y="2514600"/>
            <a:ext cx="4040188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61315" lvl="0" marL="457200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52"/>
          <p:cNvSpPr txBox="1"/>
          <p:nvPr>
            <p:ph idx="4" type="body"/>
          </p:nvPr>
        </p:nvSpPr>
        <p:spPr>
          <a:xfrm>
            <a:off x="4645025" y="2514600"/>
            <a:ext cx="4041775" cy="38457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61315" lvl="0" marL="457200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indent="-336550" lvl="1" marL="91440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indent="-308610" lvl="2" marL="137160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indent="-294639" lvl="3" marL="18288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indent="-294639" lvl="4" marL="2286000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5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52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52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3"/>
          <p:cNvSpPr txBox="1"/>
          <p:nvPr>
            <p:ph type="title"/>
          </p:nvPr>
        </p:nvSpPr>
        <p:spPr>
          <a:xfrm>
            <a:off x="457200" y="70408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b="0" sz="50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53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53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54"/>
          <p:cNvSpPr txBox="1"/>
          <p:nvPr>
            <p:ph type="title"/>
          </p:nvPr>
        </p:nvSpPr>
        <p:spPr>
          <a:xfrm>
            <a:off x="685800" y="514352"/>
            <a:ext cx="27432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alibri"/>
              <a:buNone/>
              <a:defRPr b="0" sz="26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54"/>
          <p:cNvSpPr txBox="1"/>
          <p:nvPr>
            <p:ph idx="1" type="body"/>
          </p:nvPr>
        </p:nvSpPr>
        <p:spPr>
          <a:xfrm>
            <a:off x="685800" y="1676400"/>
            <a:ext cx="27432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75" spcFirstLastPara="1" rIns="1827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54"/>
          <p:cNvSpPr txBox="1"/>
          <p:nvPr>
            <p:ph idx="2" type="body"/>
          </p:nvPr>
        </p:nvSpPr>
        <p:spPr>
          <a:xfrm>
            <a:off x="3575050" y="1676400"/>
            <a:ext cx="511175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0">
            <a:noAutofit/>
          </a:bodyPr>
          <a:lstStyle>
            <a:lvl1pPr indent="-397510" lvl="0" marL="457200" algn="l"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indent="-368935" lvl="1" marL="914400" algn="l"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indent="-335280" lvl="2" marL="1371600" algn="l"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indent="-311150" lvl="3" marL="1828800" algn="l"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indent="-302895" lvl="4" marL="2286000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20039" lvl="6" marL="32004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84" name="Google Shape;84;p5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54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54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4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D7F3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/>
          <p:nvPr/>
        </p:nvSpPr>
        <p:spPr>
          <a:xfrm>
            <a:off x="-9525" y="-7938"/>
            <a:ext cx="9163050" cy="1041401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9F9B19">
                  <a:alpha val="44705"/>
                </a:srgbClr>
              </a:gs>
              <a:gs pos="100000">
                <a:srgbClr val="F274D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1" name="Google Shape;11;p33"/>
          <p:cNvSpPr/>
          <p:nvPr/>
        </p:nvSpPr>
        <p:spPr>
          <a:xfrm>
            <a:off x="4381500" y="-7938"/>
            <a:ext cx="4762500" cy="638176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B66A9">
                  <a:alpha val="29803"/>
                </a:srgbClr>
              </a:gs>
              <a:gs pos="80000">
                <a:srgbClr val="CCC812">
                  <a:alpha val="44705"/>
                </a:srgbClr>
              </a:gs>
              <a:gs pos="100000">
                <a:srgbClr val="CCC812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2" name="Google Shape;12;p33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33"/>
          <p:cNvSpPr txBox="1"/>
          <p:nvPr>
            <p:ph idx="1"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rgbClr val="F49AE1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F49AE1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2AC9DE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lt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14" name="Google Shape;14;p3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E4DAA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33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E4DAA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33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7" name="Google Shape;17;p33"/>
          <p:cNvGrpSpPr/>
          <p:nvPr/>
        </p:nvGrpSpPr>
        <p:grpSpPr>
          <a:xfrm>
            <a:off x="-29327" y="-14808"/>
            <a:ext cx="9198220" cy="1083716"/>
            <a:chOff x="-29322" y="-1971"/>
            <a:chExt cx="9198255" cy="1086266"/>
          </a:xfrm>
        </p:grpSpPr>
        <p:sp>
          <p:nvSpPr>
            <p:cNvPr id="18" name="Google Shape;18;p33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D687C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33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BD7F3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2"/>
          <p:cNvSpPr/>
          <p:nvPr/>
        </p:nvSpPr>
        <p:spPr>
          <a:xfrm>
            <a:off x="-9525" y="-7938"/>
            <a:ext cx="9163050" cy="1041401"/>
          </a:xfrm>
          <a:custGeom>
            <a:rect b="b" l="l" r="r" t="t"/>
            <a:pathLst>
              <a:path extrusionOk="0" h="656" w="5772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9F9B19">
                  <a:alpha val="44705"/>
                </a:srgbClr>
              </a:gs>
              <a:gs pos="100000">
                <a:srgbClr val="F274D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8" name="Google Shape;28;p32"/>
          <p:cNvSpPr/>
          <p:nvPr/>
        </p:nvSpPr>
        <p:spPr>
          <a:xfrm>
            <a:off x="4381500" y="-7938"/>
            <a:ext cx="4762500" cy="638176"/>
          </a:xfrm>
          <a:custGeom>
            <a:rect b="b" l="l" r="r" t="t"/>
            <a:pathLst>
              <a:path extrusionOk="0" h="595" w="300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B66A9">
                  <a:alpha val="29803"/>
                </a:srgbClr>
              </a:gs>
              <a:gs pos="80000">
                <a:srgbClr val="CCC812">
                  <a:alpha val="44705"/>
                </a:srgbClr>
              </a:gs>
              <a:gs pos="100000">
                <a:srgbClr val="CCC812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9" name="Google Shape;29;p32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0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32"/>
          <p:cNvSpPr txBox="1"/>
          <p:nvPr>
            <p:ph idx="1"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5445" lvl="0" marL="457200" marR="0" rtl="0" algn="l">
              <a:spcBef>
                <a:spcPts val="520"/>
              </a:spcBef>
              <a:spcAft>
                <a:spcPts val="0"/>
              </a:spcAft>
              <a:buClr>
                <a:srgbClr val="F49AE1"/>
              </a:buClr>
              <a:buSzPts val="2470"/>
              <a:buFont typeface="Noto Sans Symbols"/>
              <a:buChar char="⚫"/>
              <a:defRPr b="0" i="0" sz="2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indent="-35814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indent="-321944" lvl="2" marL="1371600" marR="0" rtl="0" algn="l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b="0" i="0" sz="21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indent="-311150" lvl="3" marL="1828800" marR="0" rtl="0" algn="l">
              <a:spcBef>
                <a:spcPts val="400"/>
              </a:spcBef>
              <a:spcAft>
                <a:spcPts val="0"/>
              </a:spcAft>
              <a:buClr>
                <a:srgbClr val="F49AE1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indent="-311150" lvl="4" marL="2286000" marR="0" rtl="0" algn="l">
              <a:spcBef>
                <a:spcPts val="400"/>
              </a:spcBef>
              <a:spcAft>
                <a:spcPts val="0"/>
              </a:spcAft>
              <a:buClr>
                <a:srgbClr val="2AC9DE"/>
              </a:buClr>
              <a:buSzPts val="1300"/>
              <a:buFont typeface="Noto Sans Symbols"/>
              <a:buChar char="⚫"/>
              <a:defRPr b="0" i="0" sz="20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indent="-309879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b="0" i="0" sz="16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b="0" i="0" sz="1400" u="none" cap="none" strike="noStrik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/>
        </p:txBody>
      </p:sp>
      <p:sp>
        <p:nvSpPr>
          <p:cNvPr id="31" name="Google Shape;31;p3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2BB3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32"/>
          <p:cNvSpPr txBox="1"/>
          <p:nvPr>
            <p:ph idx="11" type="ftr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2BB3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32"/>
          <p:cNvSpPr txBox="1"/>
          <p:nvPr>
            <p:ph idx="12" type="sldNum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3BC3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34" name="Google Shape;34;p32"/>
          <p:cNvGrpSpPr/>
          <p:nvPr/>
        </p:nvGrpSpPr>
        <p:grpSpPr>
          <a:xfrm>
            <a:off x="-29327" y="-14808"/>
            <a:ext cx="9198220" cy="1083716"/>
            <a:chOff x="-29322" y="-1971"/>
            <a:chExt cx="9198255" cy="1086266"/>
          </a:xfrm>
        </p:grpSpPr>
        <p:sp>
          <p:nvSpPr>
            <p:cNvPr id="35" name="Google Shape;35;p32"/>
            <p:cNvSpPr/>
            <p:nvPr/>
          </p:nvSpPr>
          <p:spPr>
            <a:xfrm rot="-164308">
              <a:off x="-19045" y="216550"/>
              <a:ext cx="9163050" cy="649224"/>
            </a:xfrm>
            <a:custGeom>
              <a:rect b="b" l="l" r="r" t="t"/>
              <a:pathLst>
                <a:path extrusionOk="0" h="1055" w="5772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cap="flat" cmpd="sng" w="10775">
              <a:solidFill>
                <a:srgbClr val="D687C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32"/>
            <p:cNvSpPr/>
            <p:nvPr/>
          </p:nvSpPr>
          <p:spPr>
            <a:xfrm rot="-164308">
              <a:off x="-14309" y="290003"/>
              <a:ext cx="9175812" cy="530352"/>
            </a:xfrm>
            <a:custGeom>
              <a:rect b="b" l="l" r="r" t="t"/>
              <a:pathLst>
                <a:path extrusionOk="0" h="854" w="5766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cap="flat" cmpd="sng" w="9525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7"/>
          <p:cNvSpPr txBox="1"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2" name="Google Shape;112;p37"/>
          <p:cNvSpPr txBox="1"/>
          <p:nvPr>
            <p:ph idx="1"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13" name="Google Shape;113;p37"/>
          <p:cNvSpPr txBox="1"/>
          <p:nvPr>
            <p:ph idx="10" type="dt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37"/>
          <p:cNvSpPr txBox="1"/>
          <p:nvPr>
            <p:ph idx="11" type="ftr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37"/>
          <p:cNvSpPr txBox="1"/>
          <p:nvPr>
            <p:ph idx="12" type="sldNum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google.com.sa/url?sa=i&amp;rct=j&amp;q=&amp;esrc=s&amp;source=images&amp;cd=&amp;cad=rja&amp;uact=8&amp;ved=0ahUKEwjmhrDL0PbKAhVhLZoKHQSMDb4QjRwIBw&amp;url=http%3A%2F%2Fsigmanutrition.com%2Fdoes-insulin-make-you-fat%2F&amp;psig=AFQjCNH3Su6Advg1nygt9u1DOakLExCX7A&amp;ust=1455517754489390" TargetMode="External"/><Relationship Id="rId4" Type="http://schemas.openxmlformats.org/officeDocument/2006/relationships/image" Target="../media/image6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"/>
          <p:cNvSpPr txBox="1"/>
          <p:nvPr/>
        </p:nvSpPr>
        <p:spPr>
          <a:xfrm>
            <a:off x="1766888" y="2438400"/>
            <a:ext cx="5853112" cy="830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Noto Sans Symbols"/>
              <a:buNone/>
            </a:pPr>
            <a:r>
              <a:rPr b="1" i="0" lang="en-US" sz="4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Glucose Homeostasis</a:t>
            </a:r>
            <a:endParaRPr/>
          </a:p>
        </p:txBody>
      </p:sp>
      <p:sp>
        <p:nvSpPr>
          <p:cNvPr id="191" name="Google Shape;191;p1"/>
          <p:cNvSpPr txBox="1"/>
          <p:nvPr>
            <p:ph idx="1" type="subTitle"/>
          </p:nvPr>
        </p:nvSpPr>
        <p:spPr>
          <a:xfrm>
            <a:off x="533400" y="3228975"/>
            <a:ext cx="785495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1827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chemeClr val="dk1"/>
                </a:solidFill>
              </a:rPr>
              <a:t>By</a:t>
            </a:r>
            <a:endParaRPr/>
          </a:p>
          <a:p>
            <a:pPr indent="0" lvl="0" marL="0" marR="0" rtl="0" algn="r">
              <a:spcBef>
                <a:spcPts val="520"/>
              </a:spcBef>
              <a:spcAft>
                <a:spcPts val="0"/>
              </a:spcAft>
              <a:buSzPts val="2470"/>
              <a:buNone/>
            </a:pPr>
            <a:r>
              <a:rPr lang="en-US">
                <a:solidFill>
                  <a:schemeClr val="dk1"/>
                </a:solidFill>
              </a:rPr>
              <a:t>Dr. Sumbul Fatma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0"/>
          <p:cNvSpPr txBox="1"/>
          <p:nvPr>
            <p:ph type="title"/>
          </p:nvPr>
        </p:nvSpPr>
        <p:spPr>
          <a:xfrm>
            <a:off x="6096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 I (Well-fed state)</a:t>
            </a:r>
            <a:endParaRPr/>
          </a:p>
        </p:txBody>
      </p:sp>
      <p:sp>
        <p:nvSpPr>
          <p:cNvPr id="247" name="Google Shape;247;p10"/>
          <p:cNvSpPr txBox="1"/>
          <p:nvPr>
            <p:ph idx="1" type="body"/>
          </p:nvPr>
        </p:nvSpPr>
        <p:spPr>
          <a:xfrm>
            <a:off x="533400" y="15240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Glucose is mainly supplied by dietary CHOs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Liver removes about 70% of glucose load after a CHO meal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All body tissues use dietary glucose for energy in this phase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Some glucose is converted to glycogen for storage in the liver (glycogenesis)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4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1"/>
          <p:cNvSpPr txBox="1"/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 I (Well-fed state) contd..</a:t>
            </a:r>
            <a:endParaRPr/>
          </a:p>
        </p:txBody>
      </p:sp>
      <p:sp>
        <p:nvSpPr>
          <p:cNvPr id="254" name="Google Shape;254;p11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Excess glucose is converted to fatty acids and triglycerides in the liver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These are transported via VLDL (very low density lipoproteins) to adipose tissue for storage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 Gluconeogenesis is inhibited in this phase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Cori and glucose-alanine cycles are inhibited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5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2"/>
          <p:cNvSpPr txBox="1"/>
          <p:nvPr>
            <p:ph type="title"/>
          </p:nvPr>
        </p:nvSpPr>
        <p:spPr>
          <a:xfrm>
            <a:off x="6096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 II (Glycogenolysis)</a:t>
            </a:r>
            <a:endParaRPr/>
          </a:p>
        </p:txBody>
      </p:sp>
      <p:sp>
        <p:nvSpPr>
          <p:cNvPr id="261" name="Google Shape;261;p12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Phase II starts during early fasting when dietary glucose supply is exhausted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Hepatic glycogenolysis maintains blood glucose level in this phase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Glycogenolysis is the major source of blood glucose in this phase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22f003" id="266" name="Google Shape;26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0700" y="177800"/>
            <a:ext cx="8105775" cy="651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4"/>
          <p:cNvSpPr txBox="1"/>
          <p:nvPr>
            <p:ph type="title"/>
          </p:nvPr>
        </p:nvSpPr>
        <p:spPr>
          <a:xfrm>
            <a:off x="6096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 III (Gluconeogenesis)</a:t>
            </a:r>
            <a:endParaRPr/>
          </a:p>
        </p:txBody>
      </p:sp>
      <p:sp>
        <p:nvSpPr>
          <p:cNvPr id="273" name="Google Shape;273;p14"/>
          <p:cNvSpPr txBox="1"/>
          <p:nvPr>
            <p:ph idx="1" type="body"/>
          </p:nvPr>
        </p:nvSpPr>
        <p:spPr>
          <a:xfrm>
            <a:off x="533400" y="14938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Phase III starts when glycogen stores in liver are exhausted (within 20 hours)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Duration of phase III depends on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Feeding status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Hepatic glycogen stores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Physical activity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Hepatic gluconeogenesis from lactate, pyruvate, glycerol and alanine maintains blood glucose level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Gluconeogenesis is the major source of blood glucose in this phase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7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5"/>
          <p:cNvSpPr txBox="1"/>
          <p:nvPr>
            <p:ph type="title"/>
          </p:nvPr>
        </p:nvSpPr>
        <p:spPr>
          <a:xfrm>
            <a:off x="5334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latin typeface="Garamond"/>
                <a:ea typeface="Garamond"/>
                <a:cs typeface="Garamond"/>
                <a:sym typeface="Garamond"/>
              </a:rPr>
              <a:t>Phase IV (Glucose and KB oxidation)</a:t>
            </a:r>
            <a:endParaRPr/>
          </a:p>
        </p:txBody>
      </p:sp>
      <p:sp>
        <p:nvSpPr>
          <p:cNvPr id="280" name="Google Shape;280;p15"/>
          <p:cNvSpPr txBox="1"/>
          <p:nvPr>
            <p:ph idx="1" type="body"/>
          </p:nvPr>
        </p:nvSpPr>
        <p:spPr>
          <a:xfrm>
            <a:off x="533400" y="18748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Several days of fasting leads to phase IV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Gluconeogenesis starts to decrease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KB accumulation increases which enter the brain for energy production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Brain uses both glucose and KB for energy</a:t>
            </a:r>
            <a:endParaRPr/>
          </a:p>
          <a:p>
            <a:pPr indent="-80010" lvl="0" marL="273050" rtl="0" algn="l">
              <a:spcBef>
                <a:spcPts val="640"/>
              </a:spcBef>
              <a:spcAft>
                <a:spcPts val="0"/>
              </a:spcAft>
              <a:buSzPts val="3040"/>
              <a:buNone/>
            </a:pPr>
            <a:r>
              <a:t/>
            </a:r>
            <a:endParaRPr sz="3200"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"/>
          <p:cNvSpPr txBox="1"/>
          <p:nvPr>
            <p:ph type="title"/>
          </p:nvPr>
        </p:nvSpPr>
        <p:spPr>
          <a:xfrm>
            <a:off x="5334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 V (FA and KB oxidation)</a:t>
            </a:r>
            <a:endParaRPr/>
          </a:p>
        </p:txBody>
      </p:sp>
      <p:sp>
        <p:nvSpPr>
          <p:cNvPr id="287" name="Google Shape;287;p16"/>
          <p:cNvSpPr txBox="1"/>
          <p:nvPr>
            <p:ph idx="1" type="body"/>
          </p:nvPr>
        </p:nvSpPr>
        <p:spPr>
          <a:xfrm>
            <a:off x="533400" y="20272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Prolonged fasting leads to phase V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Less dependence on gluconeogenesis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All body tissues use FA and KB oxidation for energy production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Gluconeogenesis somewhat maintains blood glucose level in this phase</a:t>
            </a:r>
            <a:endParaRPr/>
          </a:p>
          <a:p>
            <a:pPr indent="-80010" lvl="0" marL="273050" rtl="0" algn="l">
              <a:spcBef>
                <a:spcPts val="640"/>
              </a:spcBef>
              <a:spcAft>
                <a:spcPts val="0"/>
              </a:spcAft>
              <a:buSzPts val="3040"/>
              <a:buNone/>
            </a:pPr>
            <a:r>
              <a:t/>
            </a:r>
            <a:endParaRPr sz="3200"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8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22f004" id="292" name="Google Shape;29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6600" y="177800"/>
            <a:ext cx="7678738" cy="651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8"/>
          <p:cNvSpPr txBox="1"/>
          <p:nvPr>
            <p:ph type="title"/>
          </p:nvPr>
        </p:nvSpPr>
        <p:spPr>
          <a:xfrm>
            <a:off x="5334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 V (FA and KB oxidation</a:t>
            </a:r>
            <a:endParaRPr/>
          </a:p>
        </p:txBody>
      </p:sp>
      <p:sp>
        <p:nvSpPr>
          <p:cNvPr id="299" name="Google Shape;299;p18"/>
          <p:cNvSpPr txBox="1"/>
          <p:nvPr>
            <p:ph idx="1" type="body"/>
          </p:nvPr>
        </p:nvSpPr>
        <p:spPr>
          <a:xfrm>
            <a:off x="533400" y="20272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High KB conc. and glucose levels inhibit proteolysis in muscle (conservation of muscle)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When all fat and KBs are used up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Body uses muscle protein to maintain blood glucose level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9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9"/>
          <p:cNvSpPr txBox="1"/>
          <p:nvPr>
            <p:ph type="title"/>
          </p:nvPr>
        </p:nvSpPr>
        <p:spPr>
          <a:xfrm>
            <a:off x="228600" y="457200"/>
            <a:ext cx="8839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Hormones and glucose homeostasis</a:t>
            </a:r>
            <a:endParaRPr/>
          </a:p>
        </p:txBody>
      </p:sp>
      <p:sp>
        <p:nvSpPr>
          <p:cNvPr id="306" name="Google Shape;306;p19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Font typeface="Arial"/>
              <a:buNone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Hormones that regulate glucose metabolism: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b="1" lang="en-US" sz="3200">
                <a:latin typeface="Garamond"/>
                <a:ea typeface="Garamond"/>
                <a:cs typeface="Garamond"/>
                <a:sym typeface="Garamond"/>
              </a:rPr>
              <a:t>Insulin</a:t>
            </a: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 (lowers blood glucose level)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b="1" lang="en-US" sz="3200">
                <a:latin typeface="Garamond"/>
                <a:ea typeface="Garamond"/>
                <a:cs typeface="Garamond"/>
                <a:sym typeface="Garamond"/>
              </a:rPr>
              <a:t>Glucagon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Cortisol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Growth hormone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Adrenaline</a:t>
            </a:r>
            <a:endParaRPr/>
          </a:p>
        </p:txBody>
      </p:sp>
      <p:sp>
        <p:nvSpPr>
          <p:cNvPr id="307" name="Google Shape;307;p19"/>
          <p:cNvSpPr/>
          <p:nvPr/>
        </p:nvSpPr>
        <p:spPr>
          <a:xfrm>
            <a:off x="4038600" y="3124200"/>
            <a:ext cx="685800" cy="2743200"/>
          </a:xfrm>
          <a:prstGeom prst="rightBrace">
            <a:avLst>
              <a:gd fmla="val 33333" name="adj1"/>
              <a:gd fmla="val 50000" name="adj2"/>
            </a:avLst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19"/>
          <p:cNvSpPr txBox="1"/>
          <p:nvPr/>
        </p:nvSpPr>
        <p:spPr>
          <a:xfrm>
            <a:off x="4838700" y="4229100"/>
            <a:ext cx="3681413" cy="519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Antagonize insulin action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Objective</a:t>
            </a:r>
            <a:endParaRPr/>
          </a:p>
        </p:txBody>
      </p:sp>
      <p:sp>
        <p:nvSpPr>
          <p:cNvPr id="197" name="Google Shape;197;p2"/>
          <p:cNvSpPr txBox="1"/>
          <p:nvPr>
            <p:ph idx="1"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Define glucose homeostasis and the metabolic processes involved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Differentiate between different phases of glucose homeostasis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Discuss the primary sources of energy and major organs utilizing glucose during the five phases of homeostasis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Understand the role of hormones in maintaining glucose homeostasis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0"/>
          <p:cNvSpPr txBox="1"/>
          <p:nvPr>
            <p:ph type="title"/>
          </p:nvPr>
        </p:nvSpPr>
        <p:spPr>
          <a:xfrm>
            <a:off x="10668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Insulin</a:t>
            </a:r>
            <a:endParaRPr/>
          </a:p>
        </p:txBody>
      </p:sp>
      <p:sp>
        <p:nvSpPr>
          <p:cNvPr id="315" name="Google Shape;315;p20"/>
          <p:cNvSpPr txBox="1"/>
          <p:nvPr>
            <p:ph idx="1" type="body"/>
          </p:nvPr>
        </p:nvSpPr>
        <p:spPr>
          <a:xfrm>
            <a:off x="533400" y="1798638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Plays a major role in glucose homeostasis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Synthesized by the </a:t>
            </a:r>
            <a:r>
              <a:rPr lang="en-US" sz="2800">
                <a:latin typeface="Noto Sans Symbols"/>
                <a:ea typeface="Noto Sans Symbols"/>
                <a:cs typeface="Noto Sans Symbols"/>
                <a:sym typeface="Noto Sans Symbols"/>
              </a:rPr>
              <a:t>β</a:t>
            </a: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-cells of islets of Langerhans of pancreas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A small protein composed of two chains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Formed as prepro-insulin and converted to pro-insulin upon secretion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Rise in blood glucose level stimulates insulin secretion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Promotes entry of glucose into cells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21"/>
          <p:cNvPicPr preferRelativeResize="0"/>
          <p:nvPr/>
        </p:nvPicPr>
        <p:blipFill rotWithShape="1">
          <a:blip r:embed="rId3">
            <a:alphaModFix/>
          </a:blip>
          <a:srcRect b="2605" l="0" r="7414" t="58531"/>
          <a:stretch/>
        </p:blipFill>
        <p:spPr>
          <a:xfrm>
            <a:off x="381000" y="990600"/>
            <a:ext cx="8458200" cy="5418138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1"/>
          <p:cNvSpPr/>
          <p:nvPr/>
        </p:nvSpPr>
        <p:spPr>
          <a:xfrm>
            <a:off x="2895600" y="304800"/>
            <a:ext cx="3354388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Noto Sans Symbols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Insulin actions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2"/>
          <p:cNvSpPr txBox="1"/>
          <p:nvPr>
            <p:ph type="title"/>
          </p:nvPr>
        </p:nvSpPr>
        <p:spPr>
          <a:xfrm>
            <a:off x="533400" y="3810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Mechanism of action</a:t>
            </a:r>
            <a:endParaRPr/>
          </a:p>
        </p:txBody>
      </p:sp>
      <p:sp>
        <p:nvSpPr>
          <p:cNvPr id="329" name="Google Shape;329;p22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The insulin receptor is present on the plasma membrane of cell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Composed of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Noto Sans Symbols"/>
                <a:ea typeface="Noto Sans Symbols"/>
                <a:cs typeface="Noto Sans Symbols"/>
                <a:sym typeface="Noto Sans Symbols"/>
              </a:rPr>
              <a:t>2α</a:t>
            </a:r>
            <a:r>
              <a:rPr lang="en-US">
                <a:latin typeface="Garamond"/>
                <a:ea typeface="Garamond"/>
                <a:cs typeface="Garamond"/>
                <a:sym typeface="Garamond"/>
              </a:rPr>
              <a:t>-subunit (extracellular)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Noto Sans Symbols"/>
                <a:ea typeface="Noto Sans Symbols"/>
                <a:cs typeface="Noto Sans Symbols"/>
                <a:sym typeface="Noto Sans Symbols"/>
              </a:rPr>
              <a:t>2β</a:t>
            </a:r>
            <a:r>
              <a:rPr lang="en-US">
                <a:latin typeface="Garamond"/>
                <a:ea typeface="Garamond"/>
                <a:cs typeface="Garamond"/>
                <a:sym typeface="Garamond"/>
              </a:rPr>
              <a:t>-subunit (cytoplasmic)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Binding of insulin to </a:t>
            </a:r>
            <a:r>
              <a:rPr lang="en-US" sz="2800">
                <a:latin typeface="Noto Sans Symbols"/>
                <a:ea typeface="Noto Sans Symbols"/>
                <a:cs typeface="Noto Sans Symbols"/>
                <a:sym typeface="Noto Sans Symbols"/>
              </a:rPr>
              <a:t>α</a:t>
            </a: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-subunit causes phosphorylation of </a:t>
            </a:r>
            <a:r>
              <a:rPr lang="en-US" sz="2800">
                <a:latin typeface="Noto Sans Symbols"/>
                <a:ea typeface="Noto Sans Symbols"/>
                <a:cs typeface="Noto Sans Symbols"/>
                <a:sym typeface="Noto Sans Symbols"/>
              </a:rPr>
              <a:t>β</a:t>
            </a: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-subunit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This activates the receptor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The activated receptor then phosphorylates intracellular proteins generating a biological response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9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9763" y="1760538"/>
            <a:ext cx="4414837" cy="420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sigmanutrition.com/wp-content/uploads/2014/05/insulin-action.jpg" id="339" name="Google Shape;339;p2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95400" y="1219200"/>
            <a:ext cx="6100763" cy="5497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5"/>
          <p:cNvSpPr txBox="1"/>
          <p:nvPr>
            <p:ph type="title"/>
          </p:nvPr>
        </p:nvSpPr>
        <p:spPr>
          <a:xfrm>
            <a:off x="5334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Insulin and CHO metabolism</a:t>
            </a:r>
            <a:endParaRPr/>
          </a:p>
        </p:txBody>
      </p:sp>
      <p:sp>
        <p:nvSpPr>
          <p:cNvPr id="346" name="Google Shape;346;p25"/>
          <p:cNvSpPr txBox="1"/>
          <p:nvPr>
            <p:ph idx="1" type="body"/>
          </p:nvPr>
        </p:nvSpPr>
        <p:spPr>
          <a:xfrm>
            <a:off x="533400" y="1524000"/>
            <a:ext cx="8229600" cy="49831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2660"/>
              <a:buFont typeface="Arial"/>
              <a:buNone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Promotes glucose uptake into cell: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Glucose is diffused into cells through hexose transporters such as GLUT4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GLUT4 is present in cytoplasmic vesicles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Insulin binding to its receptor causes vesicles to diffuse into plasma membrane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GLUT4 is inserted into the membrane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Allowing glucose transport into the cell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Brain and liver have non-insulin dependent glucose transporter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6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26"/>
          <p:cNvSpPr txBox="1"/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Insulin and CHO metabolism</a:t>
            </a:r>
            <a:endParaRPr/>
          </a:p>
        </p:txBody>
      </p:sp>
      <p:sp>
        <p:nvSpPr>
          <p:cNvPr id="353" name="Google Shape;353;p26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Stimulates glycogen synthesis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Decreases blood glucose levels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Increases glycolysis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Stimulates protein synthesis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Insulin deficiency causes diabetes mellitus</a:t>
            </a:r>
            <a:endParaRPr/>
          </a:p>
          <a:p>
            <a:pPr indent="-273050" lvl="0" marL="273050" rtl="0" algn="l"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Hyperinsulinemia is due to insulin resistance in:</a:t>
            </a:r>
            <a:endParaRPr/>
          </a:p>
          <a:p>
            <a:pPr indent="-246062" lvl="1" marL="639763" rtl="0" algn="l">
              <a:spcBef>
                <a:spcPts val="560"/>
              </a:spcBef>
              <a:spcAft>
                <a:spcPts val="0"/>
              </a:spcAft>
              <a:buSzPts val="238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Diabetes mellitus or</a:t>
            </a:r>
            <a:endParaRPr/>
          </a:p>
          <a:p>
            <a:pPr indent="-246062" lvl="1" marL="639763" rtl="0" algn="l">
              <a:spcBef>
                <a:spcPts val="560"/>
              </a:spcBef>
              <a:spcAft>
                <a:spcPts val="0"/>
              </a:spcAft>
              <a:buSzPts val="238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Metabolic syndrome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7"/>
          <p:cNvSpPr txBox="1"/>
          <p:nvPr>
            <p:ph type="title"/>
          </p:nvPr>
        </p:nvSpPr>
        <p:spPr>
          <a:xfrm>
            <a:off x="5334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Glucagon</a:t>
            </a:r>
            <a:endParaRPr/>
          </a:p>
        </p:txBody>
      </p:sp>
      <p:sp>
        <p:nvSpPr>
          <p:cNvPr id="360" name="Google Shape;360;p27"/>
          <p:cNvSpPr txBox="1"/>
          <p:nvPr>
            <p:ph idx="1" type="body"/>
          </p:nvPr>
        </p:nvSpPr>
        <p:spPr>
          <a:xfrm>
            <a:off x="533400" y="1951038"/>
            <a:ext cx="49530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A peptide hormone secreted by </a:t>
            </a:r>
            <a:r>
              <a:rPr lang="en-US" sz="2800">
                <a:latin typeface="Noto Sans Symbols"/>
                <a:ea typeface="Noto Sans Symbols"/>
                <a:cs typeface="Noto Sans Symbols"/>
                <a:sym typeface="Noto Sans Symbols"/>
              </a:rPr>
              <a:t>α</a:t>
            </a: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-cells of pancreatic islets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Secreted in response to hypoglycemia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Increases glucose levels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Stimulates glycogenolysis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Activates hepatic gluconeogenesis</a:t>
            </a:r>
            <a:endParaRPr/>
          </a:p>
        </p:txBody>
      </p:sp>
      <p:pic>
        <p:nvPicPr>
          <p:cNvPr descr="nglucose" id="361" name="Google Shape;36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81600" y="2590800"/>
            <a:ext cx="2895600" cy="1801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8"/>
          <p:cNvSpPr txBox="1"/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Glucocorticoids (Cortisol)</a:t>
            </a:r>
            <a:endParaRPr/>
          </a:p>
        </p:txBody>
      </p:sp>
      <p:sp>
        <p:nvSpPr>
          <p:cNvPr id="368" name="Google Shape;368;p28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Cortisol is a steroid hormone secreted by adrenal gland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Contributes to glucose homeostasis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Maintains normal glucose levels in fasting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550"/>
              <a:buChar char="⚫"/>
            </a:pPr>
            <a:r>
              <a:rPr lang="en-US" sz="3000">
                <a:latin typeface="Garamond"/>
                <a:ea typeface="Garamond"/>
                <a:cs typeface="Garamond"/>
                <a:sym typeface="Garamond"/>
              </a:rPr>
              <a:t>Stimulates gluconeogenesis in the liver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550"/>
              <a:buChar char="⚫"/>
            </a:pPr>
            <a:r>
              <a:rPr lang="en-US" sz="3000">
                <a:latin typeface="Garamond"/>
                <a:ea typeface="Garamond"/>
                <a:cs typeface="Garamond"/>
                <a:sym typeface="Garamond"/>
              </a:rPr>
              <a:t>Mobilizes amino acids for gluconeogenesis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SzPts val="2550"/>
              <a:buChar char="⚫"/>
            </a:pPr>
            <a:r>
              <a:rPr lang="en-US" sz="3000">
                <a:latin typeface="Garamond"/>
                <a:ea typeface="Garamond"/>
                <a:cs typeface="Garamond"/>
                <a:sym typeface="Garamond"/>
              </a:rPr>
              <a:t>Inhibits glucose uptake by cells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Stimulates fat breakdown in adipose tissue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9"/>
          <p:cNvSpPr txBox="1"/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Growth hormone</a:t>
            </a:r>
            <a:endParaRPr/>
          </a:p>
        </p:txBody>
      </p:sp>
      <p:sp>
        <p:nvSpPr>
          <p:cNvPr id="375" name="Google Shape;375;p29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A protein hormone secreted by anterior pituitary gland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Maintains blood glucose levels by: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Inhibiting insulin action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Stimulating gluconeogenesis in the liver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Overview</a:t>
            </a:r>
            <a:endParaRPr/>
          </a:p>
        </p:txBody>
      </p:sp>
      <p:sp>
        <p:nvSpPr>
          <p:cNvPr id="203" name="Google Shape;203;p3"/>
          <p:cNvSpPr txBox="1"/>
          <p:nvPr>
            <p:ph idx="1"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Introduction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Sources of glucose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Phases of glucose homeostasis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Hormones in glucose homeostasis (actions, role in CHO metabolism) – Insulin – Glucagon – Cortisol – Growth hormone – Epinephrine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0"/>
          <p:cNvSpPr txBox="1"/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Epinephrine</a:t>
            </a:r>
            <a:endParaRPr/>
          </a:p>
        </p:txBody>
      </p:sp>
      <p:sp>
        <p:nvSpPr>
          <p:cNvPr id="382" name="Google Shape;382;p30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A catecholamine hormone secreted by adrenal gland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Stimulates lipolysis in adipose tissue when glucose blood levels fall</a:t>
            </a:r>
            <a:endParaRPr/>
          </a:p>
          <a:p>
            <a:pPr indent="-273050" lvl="0" marL="273050" rtl="0" algn="l"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Promotes glycogenolysis in skeletal muscle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1"/>
          <p:cNvSpPr txBox="1"/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References</a:t>
            </a:r>
            <a:endParaRPr/>
          </a:p>
        </p:txBody>
      </p:sp>
      <p:sp>
        <p:nvSpPr>
          <p:cNvPr id="388" name="Google Shape;388;p31"/>
          <p:cNvSpPr txBox="1"/>
          <p:nvPr>
            <p:ph idx="1"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Textbook of biochemistry with clinical correlation by Devlin</a:t>
            </a:r>
            <a:endParaRPr/>
          </a:p>
          <a:p>
            <a:pPr indent="-273050" lvl="0" marL="273050" rtl="0" algn="l">
              <a:spcBef>
                <a:spcPts val="520"/>
              </a:spcBef>
              <a:spcAft>
                <a:spcPts val="0"/>
              </a:spcAft>
              <a:buSzPts val="2470"/>
              <a:buChar char="⚫"/>
            </a:pPr>
            <a:r>
              <a:rPr lang="en-US"/>
              <a:t>http://www.vivo.colostate.edu/hbooks/pathphys/endocrine/pancreas/insulin_phys.html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"/>
          <p:cNvSpPr txBox="1"/>
          <p:nvPr>
            <p:ph type="title"/>
          </p:nvPr>
        </p:nvSpPr>
        <p:spPr>
          <a:xfrm>
            <a:off x="533400" y="304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Glucose homeostasis</a:t>
            </a:r>
            <a:endParaRPr/>
          </a:p>
        </p:txBody>
      </p:sp>
      <p:sp>
        <p:nvSpPr>
          <p:cNvPr id="210" name="Google Shape;210;p4"/>
          <p:cNvSpPr txBox="1"/>
          <p:nvPr>
            <p:ph idx="1" type="body"/>
          </p:nvPr>
        </p:nvSpPr>
        <p:spPr>
          <a:xfrm>
            <a:off x="533400" y="1447800"/>
            <a:ext cx="8229600" cy="487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A process that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Controls glucose metabolism and</a:t>
            </a:r>
            <a:endParaRPr/>
          </a:p>
          <a:p>
            <a:pPr indent="-246062" lvl="1" marL="639763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2040"/>
              <a:buChar char="⚫"/>
            </a:pPr>
            <a:r>
              <a:rPr lang="en-US">
                <a:latin typeface="Garamond"/>
                <a:ea typeface="Garamond"/>
                <a:cs typeface="Garamond"/>
                <a:sym typeface="Garamond"/>
              </a:rPr>
              <a:t>Maintains blood glucose level in the body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Glucose is a major source of body’s energy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The liver plays a key role in maintaining blood glucose level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Blood glucose level is tightly controlled because the brain constantly needs glucose 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Severe hypoglycemia can cause coma and death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660"/>
              <a:buChar char="⚫"/>
            </a:pPr>
            <a:r>
              <a:rPr lang="en-US" sz="2800">
                <a:latin typeface="Garamond"/>
                <a:ea typeface="Garamond"/>
                <a:cs typeface="Garamond"/>
                <a:sym typeface="Garamond"/>
              </a:rPr>
              <a:t>Chronic hyperglycemia results in glycation of proteins, endothelial dysfunction and diabetes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0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"/>
          <p:cNvSpPr txBox="1"/>
          <p:nvPr>
            <p:ph type="title"/>
          </p:nvPr>
        </p:nvSpPr>
        <p:spPr>
          <a:xfrm>
            <a:off x="7620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Sources of glucose</a:t>
            </a:r>
            <a:endParaRPr/>
          </a:p>
        </p:txBody>
      </p:sp>
      <p:sp>
        <p:nvSpPr>
          <p:cNvPr id="217" name="Google Shape;217;p5"/>
          <p:cNvSpPr txBox="1"/>
          <p:nvPr>
            <p:ph idx="1" type="body"/>
          </p:nvPr>
        </p:nvSpPr>
        <p:spPr>
          <a:xfrm>
            <a:off x="533400" y="14478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40"/>
              <a:buFont typeface="Arial"/>
              <a:buNone/>
            </a:pPr>
            <a:r>
              <a:rPr b="1" lang="en-US" sz="3200">
                <a:latin typeface="Garamond"/>
                <a:ea typeface="Garamond"/>
                <a:cs typeface="Garamond"/>
                <a:sym typeface="Garamond"/>
              </a:rPr>
              <a:t>Dietary sources: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Dietary CHO is digested in the GI to monosaccharides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Starch provides glucose directly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Fructose and galactose are converted to glucose in the liver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Font typeface="Arial"/>
              <a:buNone/>
            </a:pPr>
            <a:r>
              <a:rPr b="1" lang="en-US" sz="3200">
                <a:latin typeface="Garamond"/>
                <a:ea typeface="Garamond"/>
                <a:cs typeface="Garamond"/>
                <a:sym typeface="Garamond"/>
              </a:rPr>
              <a:t>Metabolic sources</a:t>
            </a: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 (via gluconeogenesis):</a:t>
            </a:r>
            <a:endParaRPr/>
          </a:p>
          <a:p>
            <a:pPr indent="-273050" lvl="0" marL="273050" rtl="0" algn="l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Glycerol, lactate, pyruvate, glucogenic amino acids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6"/>
          <p:cNvPicPr preferRelativeResize="0"/>
          <p:nvPr/>
        </p:nvPicPr>
        <p:blipFill rotWithShape="1">
          <a:blip r:embed="rId3">
            <a:alphaModFix/>
          </a:blip>
          <a:srcRect b="43929" l="0" r="3074" t="2702"/>
          <a:stretch/>
        </p:blipFill>
        <p:spPr>
          <a:xfrm>
            <a:off x="914400" y="288925"/>
            <a:ext cx="7543800" cy="634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"/>
          <p:cNvSpPr txBox="1"/>
          <p:nvPr>
            <p:ph type="title"/>
          </p:nvPr>
        </p:nvSpPr>
        <p:spPr>
          <a:xfrm>
            <a:off x="533400" y="457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latin typeface="Garamond"/>
                <a:ea typeface="Garamond"/>
                <a:cs typeface="Garamond"/>
                <a:sym typeface="Garamond"/>
              </a:rPr>
              <a:t>Phases of glucose homeostasis</a:t>
            </a:r>
            <a:endParaRPr/>
          </a:p>
        </p:txBody>
      </p:sp>
      <p:sp>
        <p:nvSpPr>
          <p:cNvPr id="230" name="Google Shape;230;p7"/>
          <p:cNvSpPr txBox="1"/>
          <p:nvPr>
            <p:ph idx="1" type="body"/>
          </p:nvPr>
        </p:nvSpPr>
        <p:spPr>
          <a:xfrm>
            <a:off x="533400" y="1782763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rtl="0" algn="l">
              <a:spcBef>
                <a:spcPts val="0"/>
              </a:spcBef>
              <a:spcAft>
                <a:spcPts val="0"/>
              </a:spcAft>
              <a:buSzPts val="304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Five phases: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Phase I (Well-fed state)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Phase II (Glycogenolysis)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Phase III (Gluconeogenesis)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Phase IV (Glucose, ketone bodies (KB) oxidation)</a:t>
            </a:r>
            <a:endParaRPr/>
          </a:p>
          <a:p>
            <a:pPr indent="-246063" lvl="1" marL="639763" rtl="0" algn="l">
              <a:spcBef>
                <a:spcPts val="640"/>
              </a:spcBef>
              <a:spcAft>
                <a:spcPts val="0"/>
              </a:spcAft>
              <a:buSzPts val="2720"/>
              <a:buChar char="⚫"/>
            </a:pPr>
            <a:r>
              <a:rPr lang="en-US" sz="3200">
                <a:latin typeface="Garamond"/>
                <a:ea typeface="Garamond"/>
                <a:cs typeface="Garamond"/>
                <a:sym typeface="Garamond"/>
              </a:rPr>
              <a:t>Phase V (Fatty acid (FA), KB oxidation)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3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22f009" id="235" name="Google Shape;235;p8"/>
          <p:cNvPicPr preferRelativeResize="0"/>
          <p:nvPr/>
        </p:nvPicPr>
        <p:blipFill rotWithShape="1">
          <a:blip r:embed="rId3">
            <a:alphaModFix/>
          </a:blip>
          <a:srcRect b="58284" l="27661" r="28515" t="0"/>
          <a:stretch/>
        </p:blipFill>
        <p:spPr>
          <a:xfrm>
            <a:off x="533400" y="487363"/>
            <a:ext cx="7391400" cy="5608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22f009" id="240" name="Google Shape;240;p9"/>
          <p:cNvPicPr preferRelativeResize="0"/>
          <p:nvPr/>
        </p:nvPicPr>
        <p:blipFill rotWithShape="1">
          <a:blip r:embed="rId3">
            <a:alphaModFix/>
          </a:blip>
          <a:srcRect b="16179" l="34189" r="29448" t="41715"/>
          <a:stretch/>
        </p:blipFill>
        <p:spPr>
          <a:xfrm>
            <a:off x="819150" y="0"/>
            <a:ext cx="7346950" cy="678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Default Design">
  <a:themeElements>
    <a:clrScheme name="1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Flow">
  <a:themeElements>
    <a:clrScheme name="Fresh">
      <a:dk1>
        <a:srgbClr val="000000"/>
      </a:dk1>
      <a:lt1>
        <a:srgbClr val="FFFFFF"/>
      </a:lt1>
      <a:dk2>
        <a:srgbClr val="89C540"/>
      </a:dk2>
      <a:lt2>
        <a:srgbClr val="F0E5B6"/>
      </a:lt2>
      <a:accent1>
        <a:srgbClr val="3B4F18"/>
      </a:accent1>
      <a:accent2>
        <a:srgbClr val="CCC834"/>
      </a:accent2>
      <a:accent3>
        <a:srgbClr val="F49AE1"/>
      </a:accent3>
      <a:accent4>
        <a:srgbClr val="2AC9DE"/>
      </a:accent4>
      <a:accent5>
        <a:srgbClr val="927B74"/>
      </a:accent5>
      <a:accent6>
        <a:srgbClr val="769F11"/>
      </a:accent6>
      <a:hlink>
        <a:srgbClr val="0A6A21"/>
      </a:hlink>
      <a:folHlink>
        <a:srgbClr val="406E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Flow">
  <a:themeElements>
    <a:clrScheme name="Fresh">
      <a:dk1>
        <a:srgbClr val="000000"/>
      </a:dk1>
      <a:lt1>
        <a:srgbClr val="FFFFFF"/>
      </a:lt1>
      <a:dk2>
        <a:srgbClr val="89C540"/>
      </a:dk2>
      <a:lt2>
        <a:srgbClr val="F0E5B6"/>
      </a:lt2>
      <a:accent1>
        <a:srgbClr val="3B4F18"/>
      </a:accent1>
      <a:accent2>
        <a:srgbClr val="CCC834"/>
      </a:accent2>
      <a:accent3>
        <a:srgbClr val="F49AE1"/>
      </a:accent3>
      <a:accent4>
        <a:srgbClr val="2AC9DE"/>
      </a:accent4>
      <a:accent5>
        <a:srgbClr val="927B74"/>
      </a:accent5>
      <a:accent6>
        <a:srgbClr val="769F11"/>
      </a:accent6>
      <a:hlink>
        <a:srgbClr val="0A6A21"/>
      </a:hlink>
      <a:folHlink>
        <a:srgbClr val="406E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Override1.xml><?xml version="1.0" encoding="utf-8"?>
<a:themeOverride xmlns:a="http://schemas.openxmlformats.org/drawingml/2006/main" xmlns:r="http://schemas.openxmlformats.org/officeDocument/2006/relationships">
  <a:clrScheme name="Fresh">
    <a:dk1>
      <a:srgbClr val="000000"/>
    </a:dk1>
    <a:lt1>
      <a:srgbClr val="FFFFFF"/>
    </a:lt1>
    <a:dk2>
      <a:srgbClr val="89C540"/>
    </a:dk2>
    <a:lt2>
      <a:srgbClr val="F0E5B6"/>
    </a:lt2>
    <a:accent1>
      <a:srgbClr val="3B4F18"/>
    </a:accent1>
    <a:accent2>
      <a:srgbClr val="CCC834"/>
    </a:accent2>
    <a:accent3>
      <a:srgbClr val="F49AE1"/>
    </a:accent3>
    <a:accent4>
      <a:srgbClr val="2AC9DE"/>
    </a:accent4>
    <a:accent5>
      <a:srgbClr val="927B74"/>
    </a:accent5>
    <a:accent6>
      <a:srgbClr val="769F11"/>
    </a:accent6>
    <a:hlink>
      <a:srgbClr val="0A6A21"/>
    </a:hlink>
    <a:folHlink>
      <a:srgbClr val="406EA5"/>
    </a:folHlink>
  </a:clrScheme>
</a:themeOverride>
</file>

<file path=ppt/theme/themeOverride2.xml><?xml version="1.0" encoding="utf-8"?>
<a:themeOverride xmlns:a="http://schemas.openxmlformats.org/drawingml/2006/main" xmlns:r="http://schemas.openxmlformats.org/officeDocument/2006/relationships">
  <a:clrScheme name="Fresh">
    <a:dk1>
      <a:srgbClr val="000000"/>
    </a:dk1>
    <a:lt1>
      <a:srgbClr val="FFFFFF"/>
    </a:lt1>
    <a:dk2>
      <a:srgbClr val="89C540"/>
    </a:dk2>
    <a:lt2>
      <a:srgbClr val="F0E5B6"/>
    </a:lt2>
    <a:accent1>
      <a:srgbClr val="3B4F18"/>
    </a:accent1>
    <a:accent2>
      <a:srgbClr val="CCC834"/>
    </a:accent2>
    <a:accent3>
      <a:srgbClr val="F49AE1"/>
    </a:accent3>
    <a:accent4>
      <a:srgbClr val="2AC9DE"/>
    </a:accent4>
    <a:accent5>
      <a:srgbClr val="927B74"/>
    </a:accent5>
    <a:accent6>
      <a:srgbClr val="769F11"/>
    </a:accent6>
    <a:hlink>
      <a:srgbClr val="0A6A21"/>
    </a:hlink>
    <a:folHlink>
      <a:srgbClr val="406EA5"/>
    </a:folHlink>
  </a:clrScheme>
</a:themeOverrid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2011-04-25T11:02:58Z</dcterms:created>
  <dc:creator>Sumbul Fatma</dc:creator>
</cp:coreProperties>
</file>