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</p:sldMasterIdLst>
  <p:notesMasterIdLst>
    <p:notesMasterId r:id="rId37"/>
  </p:notesMasterIdLst>
  <p:sldIdLst>
    <p:sldId id="256" r:id="rId5"/>
    <p:sldId id="257" r:id="rId6"/>
    <p:sldId id="258" r:id="rId7"/>
    <p:sldId id="259" r:id="rId8"/>
    <p:sldId id="287" r:id="rId9"/>
    <p:sldId id="264" r:id="rId10"/>
    <p:sldId id="265" r:id="rId11"/>
    <p:sldId id="296" r:id="rId12"/>
    <p:sldId id="291" r:id="rId13"/>
    <p:sldId id="290" r:id="rId14"/>
    <p:sldId id="292" r:id="rId15"/>
    <p:sldId id="289" r:id="rId16"/>
    <p:sldId id="293" r:id="rId17"/>
    <p:sldId id="294" r:id="rId18"/>
    <p:sldId id="266" r:id="rId19"/>
    <p:sldId id="268" r:id="rId20"/>
    <p:sldId id="297" r:id="rId21"/>
    <p:sldId id="298" r:id="rId22"/>
    <p:sldId id="270" r:id="rId23"/>
    <p:sldId id="260" r:id="rId24"/>
    <p:sldId id="278" r:id="rId25"/>
    <p:sldId id="279" r:id="rId26"/>
    <p:sldId id="269" r:id="rId27"/>
    <p:sldId id="300" r:id="rId28"/>
    <p:sldId id="263" r:id="rId29"/>
    <p:sldId id="272" r:id="rId30"/>
    <p:sldId id="299" r:id="rId31"/>
    <p:sldId id="274" r:id="rId32"/>
    <p:sldId id="275" r:id="rId33"/>
    <p:sldId id="276" r:id="rId34"/>
    <p:sldId id="301" r:id="rId35"/>
    <p:sldId id="282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36" autoAdjust="0"/>
    <p:restoredTop sz="94660"/>
  </p:normalViewPr>
  <p:slideViewPr>
    <p:cSldViewPr snapToGrid="0">
      <p:cViewPr varScale="1">
        <p:scale>
          <a:sx n="67" d="100"/>
          <a:sy n="67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71C6C-2F49-4C40-A403-8E4A5E3C022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ABC10-993D-4177-AA08-6F88CB03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8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5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34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9E6D-8CAD-A045-BFB8-8F59CA166B4F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871EA-8694-4625-90F1-3EC90CC92D2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84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D1FD-7328-5346-83C7-2E42041FFFE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538C-D61F-4933-B973-D808E23F675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34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9217-43ED-114B-BDC2-64565F4A83D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BEB8-8C3B-4FAD-9DA8-D1299B2BCF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33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E9332-E5BF-4A46-B99E-5439C1B84A24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B53A-FD05-433A-BB6F-AF6D2302F38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73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B195-C68E-D446-80AA-E32A7750839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A209-EAB7-448A-B424-FDBAAFCD62B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14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D3DB-530C-2C46-BCAD-12A7DE86986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8676-507D-4EE7-8E9A-511C77C6B2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23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3B266-05F3-1C4C-99E2-5D7CD2821B1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E165-5500-4A70-A5CE-2446CF6CA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30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E451-7DF2-6C4A-BA44-97A842E3AC8E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2047-68E6-41F0-9E4D-25C8B6FD76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7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67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5C59-3C5C-B541-924F-64B14AA81C9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E4A2-58D8-467F-8349-4B828A076B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20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BA0E-BB1F-7744-B1C0-27F644A37AC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A7ED6-1292-41FC-BA53-2C44FD5242D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07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E548-6600-5B42-930C-4CF7A4D25271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9246-79B6-4EB3-965D-560C2BF26CA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81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81200"/>
            <a:ext cx="477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024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26970540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15240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0" y="1981200"/>
            <a:ext cx="477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8011916"/>
      </p:ext>
    </p:extLst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9E6D-8CAD-A045-BFB8-8F59CA166B4F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871EA-8694-4625-90F1-3EC90CC92D2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13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D1FD-7328-5346-83C7-2E42041FFFE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538C-D61F-4933-B973-D808E23F675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527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9217-43ED-114B-BDC2-64565F4A83D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BEB8-8C3B-4FAD-9DA8-D1299B2BCF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809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E9332-E5BF-4A46-B99E-5439C1B84A24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B53A-FD05-433A-BB6F-AF6D2302F38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91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B195-C68E-D446-80AA-E32A7750839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A209-EAB7-448A-B424-FDBAAFCD62B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1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32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D3DB-530C-2C46-BCAD-12A7DE86986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8676-507D-4EE7-8E9A-511C77C6B2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205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3B266-05F3-1C4C-99E2-5D7CD2821B1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E165-5500-4A70-A5CE-2446CF6CA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785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E451-7DF2-6C4A-BA44-97A842E3AC8E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2047-68E6-41F0-9E4D-25C8B6FD76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008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5C59-3C5C-B541-924F-64B14AA81C9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E4A2-58D8-467F-8349-4B828A076B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503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BA0E-BB1F-7744-B1C0-27F644A37AC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A7ED6-1292-41FC-BA53-2C44FD5242D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745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E548-6600-5B42-930C-4CF7A4D25271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9246-79B6-4EB3-965D-560C2BF26CA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198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81200"/>
            <a:ext cx="477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024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72925063"/>
      </p:ext>
    </p:extLst>
  </p:cSld>
  <p:clrMapOvr>
    <a:masterClrMapping/>
  </p:clrMapOvr>
  <p:transition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15240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0" y="1981200"/>
            <a:ext cx="477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5525623"/>
      </p:ext>
    </p:extLst>
  </p:cSld>
  <p:clrMapOvr>
    <a:masterClrMapping/>
  </p:clrMapOvr>
  <p:transition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9E6D-8CAD-A045-BFB8-8F59CA166B4F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871EA-8694-4625-90F1-3EC90CC92D2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5593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D1FD-7328-5346-83C7-2E42041FFFE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538C-D61F-4933-B973-D808E23F675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8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170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9217-43ED-114B-BDC2-64565F4A83D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BEB8-8C3B-4FAD-9DA8-D1299B2BCF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21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E9332-E5BF-4A46-B99E-5439C1B84A24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B53A-FD05-433A-BB6F-AF6D2302F38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708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B195-C68E-D446-80AA-E32A7750839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A209-EAB7-448A-B424-FDBAAFCD62B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444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D3DB-530C-2C46-BCAD-12A7DE86986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8676-507D-4EE7-8E9A-511C77C6B2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016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3B266-05F3-1C4C-99E2-5D7CD2821B1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E165-5500-4A70-A5CE-2446CF6CA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634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E451-7DF2-6C4A-BA44-97A842E3AC8E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2047-68E6-41F0-9E4D-25C8B6FD76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288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5C59-3C5C-B541-924F-64B14AA81C9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E4A2-58D8-467F-8349-4B828A076B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586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BA0E-BB1F-7744-B1C0-27F644A37AC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A7ED6-1292-41FC-BA53-2C44FD5242D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838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E548-6600-5B42-930C-4CF7A4D25271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9246-79B6-4EB3-965D-560C2BF26CA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87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81200"/>
            <a:ext cx="477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024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5444227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536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15240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0" y="1981200"/>
            <a:ext cx="477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643466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4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5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8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6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AEEE0-ABFB-4FEF-94AD-B32022D15A0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3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07D37-9BCA-9343-9E75-0FC540DCA1C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5348A-5635-4B6E-B08E-99A709CB6B4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785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07D37-9BCA-9343-9E75-0FC540DCA1C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5348A-5635-4B6E-B08E-99A709CB6B4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61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07D37-9BCA-9343-9E75-0FC540DCA1C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17/3/2021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5348A-5635-4B6E-B08E-99A709CB6B4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26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55/2018/94083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4137"/>
            <a:ext cx="9144000" cy="3002188"/>
          </a:xfrm>
          <a:solidFill>
            <a:srgbClr val="0070C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Epidemiology of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Diabetes Mellitus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24889"/>
          </a:xfrm>
        </p:spPr>
        <p:txBody>
          <a:bodyPr/>
          <a:lstStyle/>
          <a:p>
            <a:endParaRPr lang="en-US" dirty="0"/>
          </a:p>
          <a:p>
            <a:r>
              <a:rPr lang="en-US" b="1" dirty="0">
                <a:solidFill>
                  <a:schemeClr val="bg1"/>
                </a:solidFill>
              </a:rPr>
              <a:t>Dr Ambreen Kamran</a:t>
            </a:r>
          </a:p>
          <a:p>
            <a:r>
              <a:rPr lang="en-US" b="1" dirty="0">
                <a:solidFill>
                  <a:schemeClr val="bg1"/>
                </a:solidFill>
              </a:rPr>
              <a:t>Assistant Professor</a:t>
            </a:r>
          </a:p>
          <a:p>
            <a:r>
              <a:rPr lang="en-US" b="1" dirty="0">
                <a:solidFill>
                  <a:schemeClr val="bg1"/>
                </a:solidFill>
              </a:rPr>
              <a:t>Princess Nora Research Chair for Women Health</a:t>
            </a:r>
          </a:p>
          <a:p>
            <a:r>
              <a:rPr lang="en-US" b="1" dirty="0">
                <a:solidFill>
                  <a:schemeClr val="bg1"/>
                </a:solidFill>
              </a:rPr>
              <a:t>Dept. of Family &amp; Community Medicine</a:t>
            </a:r>
          </a:p>
          <a:p>
            <a:r>
              <a:rPr lang="en-US" b="1" dirty="0">
                <a:solidFill>
                  <a:schemeClr val="bg1"/>
                </a:solidFill>
              </a:rPr>
              <a:t>College of Medicine, KSU</a:t>
            </a:r>
          </a:p>
        </p:txBody>
      </p:sp>
    </p:spTree>
    <p:extLst>
      <p:ext uri="{BB962C8B-B14F-4D97-AF65-F5344CB8AC3E}">
        <p14:creationId xmlns:p14="http://schemas.microsoft.com/office/powerpoint/2010/main" val="264900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1355977" cy="1143000"/>
          </a:xfrm>
          <a:solidFill>
            <a:schemeClr val="accent1"/>
          </a:solidFill>
        </p:spPr>
        <p:txBody>
          <a:bodyPr/>
          <a:lstStyle/>
          <a:p>
            <a:r>
              <a:rPr lang="en-US" sz="2800" b="1" dirty="0"/>
              <a:t>Trends in prevalence of diabetes, 1980–2014,</a:t>
            </a:r>
            <a:br>
              <a:rPr lang="en-US" sz="2800" b="1" dirty="0"/>
            </a:br>
            <a:r>
              <a:rPr lang="en-US" sz="2800" b="1" dirty="0"/>
              <a:t>by WHO region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1547182"/>
            <a:ext cx="10493828" cy="503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0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Percentage of all deaths attributable to high blood glucose for adults aged 20–69 years, by WHO region and sex, 2000 and 2012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1"/>
            <a:ext cx="10972800" cy="4638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</p:spTree>
    <p:extLst>
      <p:ext uri="{BB962C8B-B14F-4D97-AF65-F5344CB8AC3E}">
        <p14:creationId xmlns:p14="http://schemas.microsoft.com/office/powerpoint/2010/main" val="345733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2800" b="1" dirty="0"/>
              <a:t>Trends in prevalence of diabetes, 1980–2014,</a:t>
            </a:r>
            <a:br>
              <a:rPr lang="en-US" sz="2800" b="1" dirty="0"/>
            </a:br>
            <a:r>
              <a:rPr lang="en-US" sz="2800" b="1" dirty="0"/>
              <a:t>by country income group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22" y="1332411"/>
            <a:ext cx="11615355" cy="509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17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" y="172408"/>
            <a:ext cx="11926389" cy="1120815"/>
          </a:xfrm>
        </p:spPr>
        <p:txBody>
          <a:bodyPr/>
          <a:lstStyle/>
          <a:p>
            <a:r>
              <a:rPr lang="en-US" sz="2800" b="1" dirty="0"/>
              <a:t>Percentage of all-cause deaths globally attributed to high blood glucose in men, 2012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2" y="1293223"/>
            <a:ext cx="10593977" cy="50446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</p:spTree>
    <p:extLst>
      <p:ext uri="{BB962C8B-B14F-4D97-AF65-F5344CB8AC3E}">
        <p14:creationId xmlns:p14="http://schemas.microsoft.com/office/powerpoint/2010/main" val="2047369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2" y="21716"/>
            <a:ext cx="11582400" cy="1143000"/>
          </a:xfrm>
          <a:solidFill>
            <a:srgbClr val="0070C0"/>
          </a:solidFill>
        </p:spPr>
        <p:txBody>
          <a:bodyPr/>
          <a:lstStyle/>
          <a:p>
            <a:pPr algn="l"/>
            <a:r>
              <a:rPr lang="en-US" sz="2400" b="1" dirty="0"/>
              <a:t>Percentage of all-cause deaths globally attributed to high blood glucose in women, 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108" y="1342115"/>
            <a:ext cx="11107783" cy="508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96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6" y="139871"/>
            <a:ext cx="10515600" cy="97302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Regional and Local prevalence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185" y="1395683"/>
            <a:ext cx="10515600" cy="4797889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There are 20 Arab countries in which nearly 20.5 million people are living with diabetes and another 13.7 million are in the pre-diabetes stage, with Impaired Glucose Tolerance (IGT)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Six of the top ten countries having the highest prevalence rates of diabetes globally are found in the Gulf region, namely: 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bg1"/>
                </a:solidFill>
              </a:rPr>
              <a:t>Kuwait, Lebanon, Qatar, Bahrain, UAE and Saudi Arabia 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Bahrain 15.4%; Kuwait 14.6%; UAE 18.7%; Qatar 15.4%</a:t>
            </a:r>
          </a:p>
        </p:txBody>
      </p:sp>
    </p:spTree>
    <p:extLst>
      <p:ext uri="{BB962C8B-B14F-4D97-AF65-F5344CB8AC3E}">
        <p14:creationId xmlns:p14="http://schemas.microsoft.com/office/powerpoint/2010/main" val="1995677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962"/>
            <a:ext cx="10515600" cy="103505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Diabetes Mellitus and KSA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089" y="1357313"/>
            <a:ext cx="10515600" cy="5134927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WHO ranks SA 2</a:t>
            </a:r>
            <a:r>
              <a:rPr lang="en-US" sz="3200" baseline="30000" dirty="0">
                <a:solidFill>
                  <a:schemeClr val="bg1"/>
                </a:solidFill>
              </a:rPr>
              <a:t>nd</a:t>
            </a:r>
            <a:r>
              <a:rPr lang="en-US" sz="3200" dirty="0">
                <a:solidFill>
                  <a:schemeClr val="bg1"/>
                </a:solidFill>
              </a:rPr>
              <a:t> in the prevalence of diabetes in the Middle East region &amp; 7</a:t>
            </a:r>
            <a:r>
              <a:rPr lang="en-US" sz="3200" baseline="30000" dirty="0">
                <a:solidFill>
                  <a:schemeClr val="bg1"/>
                </a:solidFill>
              </a:rPr>
              <a:t>th</a:t>
            </a:r>
            <a:r>
              <a:rPr lang="en-US" sz="3200" dirty="0">
                <a:solidFill>
                  <a:schemeClr val="bg1"/>
                </a:solidFill>
              </a:rPr>
              <a:t> in the world: considered an epidemic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A more recent study reported that the prevalence of diabetes had risen to 34.1% in males and 27.6% in females.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The mean reported age for diabetes onset in males and females is 57.5 and 53.4 years 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The number of deaths attributed to diabetes in Saudi Arabia is about 170,000 adults, which is greater than 10% of all deaths in the country </a:t>
            </a:r>
          </a:p>
          <a:p>
            <a:pPr algn="just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213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097" y="127084"/>
            <a:ext cx="10972800" cy="985306"/>
          </a:xfrm>
        </p:spPr>
        <p:txBody>
          <a:bodyPr/>
          <a:lstStyle/>
          <a:p>
            <a:r>
              <a:rPr lang="en-US" sz="2800" b="1" dirty="0"/>
              <a:t>Trends in age-standardized prevalence of diabetes</a:t>
            </a:r>
            <a:br>
              <a:rPr lang="en-US" sz="2800" b="1" dirty="0"/>
            </a:br>
            <a:r>
              <a:rPr lang="en-US" sz="2800" b="1" dirty="0"/>
              <a:t>in Saudi Arabia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0" y="1259944"/>
            <a:ext cx="8249191" cy="52170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53400" y="6477000"/>
            <a:ext cx="2514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WHO Diabetes country profiles, 2016.</a:t>
            </a:r>
          </a:p>
        </p:txBody>
      </p:sp>
    </p:spTree>
    <p:extLst>
      <p:ext uri="{BB962C8B-B14F-4D97-AF65-F5344CB8AC3E}">
        <p14:creationId xmlns:p14="http://schemas.microsoft.com/office/powerpoint/2010/main" val="191703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716CE-35D3-451F-A7EC-989D6CEC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14" y="71439"/>
            <a:ext cx="10515600" cy="90197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Diabetes Mellitus and KSA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0007E-27AF-432F-A31F-2036478FF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813" y="973411"/>
            <a:ext cx="10515601" cy="5698852"/>
          </a:xfrm>
        </p:spPr>
        <p:txBody>
          <a:bodyPr>
            <a:noAutofit/>
          </a:bodyPr>
          <a:lstStyle/>
          <a:p>
            <a:pPr algn="l"/>
            <a:r>
              <a:rPr lang="en-US" sz="3200" b="0" i="0" u="none" strike="noStrike" baseline="0" dirty="0">
                <a:solidFill>
                  <a:schemeClr val="bg1"/>
                </a:solidFill>
              </a:rPr>
              <a:t>Saudi Arabia reported that 40.3% of diabetic patients are unaware of their having the disease 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Increasing age is a risk factor, recent studies showing different trend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The incidence of T1DM is also on the increase over the last 30 years , with prevalence among the Saudi children and adolescents at  109.5 per 100,000</a:t>
            </a:r>
          </a:p>
          <a:p>
            <a:pPr algn="l"/>
            <a:r>
              <a:rPr lang="en-US" sz="3200" b="0" i="0" u="none" strike="noStrike" baseline="0" dirty="0">
                <a:solidFill>
                  <a:schemeClr val="bg1"/>
                </a:solidFill>
              </a:rPr>
              <a:t>Healthcare expenditures incurred by people with diabetes are increasing</a:t>
            </a:r>
          </a:p>
          <a:p>
            <a:pPr algn="l"/>
            <a:r>
              <a:rPr lang="en-US" sz="3200" b="0" i="0" u="none" strike="noStrike" baseline="0" dirty="0">
                <a:solidFill>
                  <a:schemeClr val="bg1"/>
                </a:solidFill>
              </a:rPr>
              <a:t>In 2010 on average, people diagnosed with diabetes spent ten times more towards medical healthcare expenditure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37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23" y="182245"/>
            <a:ext cx="10515600" cy="10326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Diabetes Mellitus and KSA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871" y="1214846"/>
            <a:ext cx="9786258" cy="5172891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Prevalence of DM in the central region (Riyadh), was 23.7% (age group 30-70 years), while another 14.1% had IFG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The incidence of diabetes was significantly higher in the urban regions (25.5 vs 19.5 in the rural areas)</a:t>
            </a:r>
          </a:p>
          <a:p>
            <a:pPr algn="just"/>
            <a:r>
              <a:rPr lang="en-US" sz="3200" b="0" i="0" u="none" strike="noStrike" baseline="0" dirty="0">
                <a:solidFill>
                  <a:schemeClr val="bg1"/>
                </a:solidFill>
              </a:rPr>
              <a:t>The Northern (27.9%) and Eastern (26.4%) provinces showing greater rates of the prevalence of DM than the Southern region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b="0" i="0" u="none" strike="noStrike" baseline="0" dirty="0">
                <a:solidFill>
                  <a:schemeClr val="bg1"/>
                </a:solidFill>
              </a:rPr>
              <a:t>18.2%), which supports a more rural lifestyle and a population with less tendency for obesity than those of the Northern and Eastern provinces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0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822826"/>
          </a:xfrm>
        </p:spPr>
        <p:txBody>
          <a:bodyPr>
            <a:norm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</a:rPr>
              <a:t>To list the types of Diabetes Mellitus</a:t>
            </a:r>
          </a:p>
          <a:p>
            <a:pPr algn="just"/>
            <a:r>
              <a:rPr lang="en-US" sz="3600" dirty="0">
                <a:solidFill>
                  <a:schemeClr val="bg1"/>
                </a:solidFill>
              </a:rPr>
              <a:t>To describe the prevalence of Diabetes Mellitus  </a:t>
            </a:r>
          </a:p>
          <a:p>
            <a:pPr algn="just"/>
            <a:r>
              <a:rPr lang="en-US" sz="3600" dirty="0">
                <a:solidFill>
                  <a:schemeClr val="bg1"/>
                </a:solidFill>
              </a:rPr>
              <a:t>To recognize the importance of diagnostic criteria for estimating the prevalence of diabetes mellitus </a:t>
            </a:r>
          </a:p>
          <a:p>
            <a:pPr algn="just"/>
            <a:r>
              <a:rPr lang="en-US" sz="3600" dirty="0">
                <a:solidFill>
                  <a:schemeClr val="bg1"/>
                </a:solidFill>
              </a:rPr>
              <a:t>To discuss the risk factors and complications of type II diabetes mellitus</a:t>
            </a:r>
          </a:p>
          <a:p>
            <a:pPr marL="0" indent="0"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8332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544" y="140585"/>
            <a:ext cx="10515600" cy="93678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Diagnosis (Sign &amp; Symptoms)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44" y="1077368"/>
            <a:ext cx="10515600" cy="506217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Thirst </a:t>
            </a:r>
          </a:p>
          <a:p>
            <a:r>
              <a:rPr lang="en-US" sz="3200" dirty="0">
                <a:solidFill>
                  <a:schemeClr val="bg1"/>
                </a:solidFill>
              </a:rPr>
              <a:t>Passing lots of urine </a:t>
            </a:r>
          </a:p>
          <a:p>
            <a:r>
              <a:rPr lang="en-US" sz="3200" dirty="0">
                <a:solidFill>
                  <a:schemeClr val="bg1"/>
                </a:solidFill>
              </a:rPr>
              <a:t>Fatigue</a:t>
            </a:r>
          </a:p>
          <a:p>
            <a:r>
              <a:rPr lang="en-US" sz="3200" dirty="0">
                <a:solidFill>
                  <a:schemeClr val="bg1"/>
                </a:solidFill>
              </a:rPr>
              <a:t>Infections (thrush)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Weight loss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Diagnosis:</a:t>
            </a:r>
          </a:p>
          <a:p>
            <a:r>
              <a:rPr lang="en-US" sz="3200" dirty="0">
                <a:solidFill>
                  <a:schemeClr val="bg1"/>
                </a:solidFill>
              </a:rPr>
              <a:t>Random plasma glucose</a:t>
            </a:r>
          </a:p>
          <a:p>
            <a:r>
              <a:rPr lang="en-US" sz="3200" dirty="0">
                <a:solidFill>
                  <a:schemeClr val="bg1"/>
                </a:solidFill>
              </a:rPr>
              <a:t>Fasting plasma glucose</a:t>
            </a:r>
          </a:p>
          <a:p>
            <a:r>
              <a:rPr lang="en-US" sz="3200" dirty="0">
                <a:solidFill>
                  <a:schemeClr val="bg1"/>
                </a:solidFill>
              </a:rPr>
              <a:t>Oral glucose tolerance test – 2h glucose</a:t>
            </a:r>
          </a:p>
        </p:txBody>
      </p:sp>
    </p:spTree>
    <p:extLst>
      <p:ext uri="{BB962C8B-B14F-4D97-AF65-F5344CB8AC3E}">
        <p14:creationId xmlns:p14="http://schemas.microsoft.com/office/powerpoint/2010/main" val="3364638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22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Diagnosis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1417"/>
            <a:ext cx="10056223" cy="4963886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>
                <a:solidFill>
                  <a:schemeClr val="bg1"/>
                </a:solidFill>
              </a:rPr>
              <a:t>The International committee on DM, recognized an intermediate group of subjects whose glucose levels, although not meeting criteria for diabetes, are nevertheless too high to be considered normal. </a:t>
            </a:r>
          </a:p>
          <a:p>
            <a:pPr marL="0" indent="0" algn="just" fontAlgn="base">
              <a:buNone/>
            </a:pPr>
            <a:r>
              <a:rPr lang="en-US" dirty="0">
                <a:solidFill>
                  <a:schemeClr val="bg1"/>
                </a:solidFill>
              </a:rPr>
              <a:t>The categories of FPG values are as follows:</a:t>
            </a:r>
          </a:p>
          <a:p>
            <a:pPr algn="just" fontAlgn="base"/>
            <a:r>
              <a:rPr lang="en-US" dirty="0">
                <a:solidFill>
                  <a:schemeClr val="bg1"/>
                </a:solidFill>
              </a:rPr>
              <a:t>FPG &lt;100 mg/dl (5.6 </a:t>
            </a:r>
            <a:r>
              <a:rPr lang="en-US" dirty="0" err="1">
                <a:solidFill>
                  <a:schemeClr val="bg1"/>
                </a:solidFill>
              </a:rPr>
              <a:t>mmol</a:t>
            </a:r>
            <a:r>
              <a:rPr lang="en-US" dirty="0">
                <a:solidFill>
                  <a:schemeClr val="bg1"/>
                </a:solidFill>
              </a:rPr>
              <a:t>/l) = normal fasting glucose;</a:t>
            </a:r>
          </a:p>
          <a:p>
            <a:pPr algn="just" fontAlgn="base"/>
            <a:r>
              <a:rPr lang="en-US" dirty="0">
                <a:solidFill>
                  <a:schemeClr val="bg1"/>
                </a:solidFill>
              </a:rPr>
              <a:t>FPG 100–125 mg/dl (5.6–6.9 </a:t>
            </a:r>
            <a:r>
              <a:rPr lang="en-US" dirty="0" err="1">
                <a:solidFill>
                  <a:schemeClr val="bg1"/>
                </a:solidFill>
              </a:rPr>
              <a:t>mmol</a:t>
            </a:r>
            <a:r>
              <a:rPr lang="en-US" dirty="0">
                <a:solidFill>
                  <a:schemeClr val="bg1"/>
                </a:solidFill>
              </a:rPr>
              <a:t>/l) = IFG (impaired fasting glucose);</a:t>
            </a:r>
          </a:p>
          <a:p>
            <a:pPr algn="just" fontAlgn="base"/>
            <a:r>
              <a:rPr lang="en-US" dirty="0">
                <a:solidFill>
                  <a:schemeClr val="bg1"/>
                </a:solidFill>
              </a:rPr>
              <a:t>FPG ≥126 mg/dl (7.0 </a:t>
            </a:r>
            <a:r>
              <a:rPr lang="en-US" dirty="0" err="1">
                <a:solidFill>
                  <a:schemeClr val="bg1"/>
                </a:solidFill>
              </a:rPr>
              <a:t>mmol</a:t>
            </a:r>
            <a:r>
              <a:rPr lang="en-US" dirty="0">
                <a:solidFill>
                  <a:schemeClr val="bg1"/>
                </a:solidFill>
              </a:rPr>
              <a:t>/l) = provisional diagnosis of diabetes (the diagnosis must be confirmed)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70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872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Diagnosis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377" y="1538152"/>
            <a:ext cx="9797143" cy="4753111"/>
          </a:xfrm>
        </p:spPr>
        <p:txBody>
          <a:bodyPr/>
          <a:lstStyle/>
          <a:p>
            <a:pPr fontAlgn="base"/>
            <a:r>
              <a:rPr lang="en-US" dirty="0">
                <a:solidFill>
                  <a:schemeClr val="bg1"/>
                </a:solidFill>
              </a:rPr>
              <a:t>The corresponding categories when the OGTT is used are the following: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2-h </a:t>
            </a:r>
            <a:r>
              <a:rPr lang="en-US" dirty="0" err="1">
                <a:solidFill>
                  <a:schemeClr val="bg1"/>
                </a:solidFill>
              </a:rPr>
              <a:t>postload</a:t>
            </a:r>
            <a:r>
              <a:rPr lang="en-US" dirty="0">
                <a:solidFill>
                  <a:schemeClr val="bg1"/>
                </a:solidFill>
              </a:rPr>
              <a:t> glucose &lt;140 mg/dl (7.8 </a:t>
            </a:r>
            <a:r>
              <a:rPr lang="en-US" dirty="0" err="1">
                <a:solidFill>
                  <a:schemeClr val="bg1"/>
                </a:solidFill>
              </a:rPr>
              <a:t>mmol</a:t>
            </a:r>
            <a:r>
              <a:rPr lang="en-US" dirty="0">
                <a:solidFill>
                  <a:schemeClr val="bg1"/>
                </a:solidFill>
              </a:rPr>
              <a:t>/l) = normal glucose tolerance;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2-h </a:t>
            </a:r>
            <a:r>
              <a:rPr lang="en-US" dirty="0" err="1">
                <a:solidFill>
                  <a:schemeClr val="bg1"/>
                </a:solidFill>
              </a:rPr>
              <a:t>postload</a:t>
            </a:r>
            <a:r>
              <a:rPr lang="en-US" dirty="0">
                <a:solidFill>
                  <a:schemeClr val="bg1"/>
                </a:solidFill>
              </a:rPr>
              <a:t> glucose 140–199 mg/dl (7.8–11.1 </a:t>
            </a:r>
            <a:r>
              <a:rPr lang="en-US" dirty="0" err="1">
                <a:solidFill>
                  <a:schemeClr val="bg1"/>
                </a:solidFill>
              </a:rPr>
              <a:t>mmol</a:t>
            </a:r>
            <a:r>
              <a:rPr lang="en-US" dirty="0">
                <a:solidFill>
                  <a:schemeClr val="bg1"/>
                </a:solidFill>
              </a:rPr>
              <a:t>/l) = IGT (impaired glucose tolerance);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2-h </a:t>
            </a:r>
            <a:r>
              <a:rPr lang="en-US" dirty="0" err="1">
                <a:solidFill>
                  <a:schemeClr val="bg1"/>
                </a:solidFill>
              </a:rPr>
              <a:t>postload</a:t>
            </a:r>
            <a:r>
              <a:rPr lang="en-US" dirty="0">
                <a:solidFill>
                  <a:schemeClr val="bg1"/>
                </a:solidFill>
              </a:rPr>
              <a:t> glucose ≥200 mg/dl (11.1 </a:t>
            </a:r>
            <a:r>
              <a:rPr lang="en-US" dirty="0" err="1">
                <a:solidFill>
                  <a:schemeClr val="bg1"/>
                </a:solidFill>
              </a:rPr>
              <a:t>mmol</a:t>
            </a:r>
            <a:r>
              <a:rPr lang="en-US" dirty="0">
                <a:solidFill>
                  <a:schemeClr val="bg1"/>
                </a:solidFill>
              </a:rPr>
              <a:t>/l) = provisional diagnosis of diabetes (the diagnosis must be confirmed)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32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5629"/>
            <a:ext cx="10515600" cy="102972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Diagnosis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329289"/>
              </p:ext>
            </p:extLst>
          </p:nvPr>
        </p:nvGraphicFramePr>
        <p:xfrm>
          <a:off x="838200" y="1314451"/>
          <a:ext cx="10048875" cy="5206470"/>
        </p:xfrm>
        <a:graphic>
          <a:graphicData uri="http://schemas.openxmlformats.org/drawingml/2006/table">
            <a:tbl>
              <a:tblPr/>
              <a:tblGrid>
                <a:gridCol w="1004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207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1. Symptoms of diabetes plus casual plasma glucose concentration ≥200 mg/dl (11.1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mmol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/l). Casual is defined as any time of day without regard to time since last meal. The classic symptoms of diabetes include polyuria, polydipsia, and unexplained weight loss. OR</a:t>
                      </a:r>
                    </a:p>
                  </a:txBody>
                  <a:tcPr marL="76200" marR="76200" marT="47625" marB="47625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918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2. FPG ≥126 mg/dl (7.0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mmol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/l). Fasting is defined as no caloric intake for at least 8 h.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effectLst/>
                        </a:rPr>
                        <a:t> OR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6200" marR="76200" marT="47625" marB="47625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899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3. 2-h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postload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glucose ≥200 mg/dl (11.1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mmol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/l) during an OGTT. The test should be performed as described by WHO, using a glucose load containing the equivalent of 75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gms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glucose dissolved in water.</a:t>
                      </a:r>
                    </a:p>
                  </a:txBody>
                  <a:tcPr marL="76200" marR="76200" marT="47625" marB="47625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742">
                <a:tc>
                  <a:txBody>
                    <a:bodyPr/>
                    <a:lstStyle/>
                    <a:p>
                      <a:pPr fontAlgn="base"/>
                      <a:r>
                        <a:rPr lang="en-US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Ref: Diagnosis and Classification of Diabetes Mellitus</a:t>
                      </a:r>
                      <a:r>
                        <a:rPr lang="en-US" sz="1800" b="0" i="0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American Diabetes Association</a:t>
                      </a:r>
                      <a:r>
                        <a:rPr lang="en-US" sz="1800" b="0" i="0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Diabetes Care 2006 Jan; 29(</a:t>
                      </a:r>
                      <a:r>
                        <a:rPr lang="en-US" sz="18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</a:t>
                      </a:r>
                      <a:r>
                        <a:rPr lang="en-US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1): s43-s48</a:t>
                      </a:r>
                    </a:p>
                  </a:txBody>
                  <a:tcPr marL="76200" marR="76200" marT="47625" marB="47625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737">
                <a:tc>
                  <a:txBody>
                    <a:bodyPr/>
                    <a:lstStyle/>
                    <a:p>
                      <a:pPr algn="l" fontAlgn="base"/>
                      <a:endParaRPr lang="en-US" sz="2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47625" marB="47625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1934"/>
            <a:ext cx="28854" cy="5010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9998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31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7EE7D-A92F-4F27-BD79-B578A1DCB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441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Glycosylated Hemoglobin A1c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E5D89-0E13-4F17-9D06-3C75DD6B0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399"/>
            <a:ext cx="10806113" cy="5516563"/>
          </a:xfrm>
        </p:spPr>
        <p:txBody>
          <a:bodyPr>
            <a:normAutofit/>
          </a:bodyPr>
          <a:lstStyle/>
          <a:p>
            <a:pPr algn="just"/>
            <a:r>
              <a:rPr lang="en-US" sz="3200" b="0" i="0" u="none" strike="noStrike" baseline="0" dirty="0">
                <a:solidFill>
                  <a:schemeClr val="bg1"/>
                </a:solidFill>
              </a:rPr>
              <a:t>In July 2009, the International Expert Committee recommended the use of the A1C test in the diagnosis of diabetes, with a threshold of 6.5%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Internationally as marker to track the blood sugar control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Limitations</a:t>
            </a:r>
          </a:p>
          <a:p>
            <a:pPr algn="just"/>
            <a:r>
              <a:rPr lang="en-US" sz="3200" b="0" i="0" dirty="0">
                <a:solidFill>
                  <a:schemeClr val="bg1"/>
                </a:solidFill>
                <a:effectLst/>
              </a:rPr>
              <a:t>HbA1c may be increased falsely in certain medical conditions: kidney failure, chronic excessive alcohol intake, and hypertriglyceridemia. Medical conditions that may falsely decrease HbA1c include acute or chronic blood loss, sickle cell disease or thalassemia, </a:t>
            </a:r>
          </a:p>
          <a:p>
            <a:pPr algn="just"/>
            <a:r>
              <a:rPr lang="en-US" sz="3200" strike="noStrike" dirty="0">
                <a:solidFill>
                  <a:schemeClr val="bg1"/>
                </a:solidFill>
              </a:rPr>
              <a:t>Gestational diabetes </a:t>
            </a:r>
            <a:r>
              <a:rPr lang="en-US" sz="3200" b="0" i="0" dirty="0">
                <a:solidFill>
                  <a:schemeClr val="bg1"/>
                </a:solidFill>
                <a:effectLst/>
              </a:rPr>
              <a:t>may falsely increase or decrease HbA1c.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276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Why is diabetes so important?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432"/>
            <a:ext cx="10515600" cy="51728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bg1"/>
                </a:solidFill>
              </a:rPr>
              <a:t>Complications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Cardiovascular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Eyes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Renal - Hypertension, renal failure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Feet and Skin infections, 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sexual, psycho-sexual, depression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Quality of life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Premature mortality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bg1"/>
                </a:solidFill>
              </a:rPr>
              <a:t>Social Factors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The burden to patients and the family and to the health system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68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132" y="208371"/>
            <a:ext cx="10515600" cy="109791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Complications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6" y="1306286"/>
            <a:ext cx="9705703" cy="534334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Diabetes accounts for more than 5% of the global deaths, which are mostly due to CVD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Study in one province of SA, found &gt;70% patients having ≥ 1 complication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Diabetes is responsible for over one third of end-stage renal disease requiring dialysis (23% to 29%)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Amputations are at least 10 times more common in people with diabetes (61% PAD, 31% neuropathy)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A leading cause of blindness &amp; visual impairment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Diabetics are 20 times more likely to develop blindness than non-diabetics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8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B3F3-AAA3-47E4-A4E3-ABD454CC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063"/>
            <a:ext cx="10356669" cy="99023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Complications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17B4D-6CCF-4845-ACB3-8CA3181A2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51299"/>
            <a:ext cx="10866121" cy="5236437"/>
          </a:xfrm>
        </p:spPr>
        <p:txBody>
          <a:bodyPr>
            <a:noAutofit/>
          </a:bodyPr>
          <a:lstStyle/>
          <a:p>
            <a:pPr algn="l"/>
            <a:r>
              <a:rPr lang="en-US" b="0" i="0" u="none" strike="noStrike" baseline="0" dirty="0">
                <a:solidFill>
                  <a:schemeClr val="bg1"/>
                </a:solidFill>
              </a:rPr>
              <a:t>High risk for Diabetes nephropathy: Diabetes duration, retinopathy, neuropathy, hypertension, age &gt;45 years, hyperlipidemia, male gender, smoking, and poor glycemic control</a:t>
            </a:r>
          </a:p>
          <a:p>
            <a:pPr algn="l"/>
            <a:r>
              <a:rPr lang="en-US" b="0" i="0" u="none" strike="noStrike" baseline="0" dirty="0">
                <a:solidFill>
                  <a:schemeClr val="bg1"/>
                </a:solidFill>
              </a:rPr>
              <a:t>Number of diabetic patients seeking renal replacement therapy increased from 4% in the early 1980s to 14.8% in the mid-1990s, even higher to 40% in the late 1990s. </a:t>
            </a:r>
          </a:p>
          <a:p>
            <a:pPr algn="l"/>
            <a:r>
              <a:rPr lang="en-US" b="0" i="0" u="none" strike="noStrike" baseline="0" dirty="0">
                <a:solidFill>
                  <a:schemeClr val="bg1"/>
                </a:solidFill>
              </a:rPr>
              <a:t>Most of the deaths [60%] in dialysis patients are of those with DM</a:t>
            </a:r>
          </a:p>
          <a:p>
            <a:pPr algn="l"/>
            <a:r>
              <a:rPr lang="en-US" b="0" i="0" u="none" strike="noStrike" baseline="0" dirty="0">
                <a:solidFill>
                  <a:schemeClr val="bg1"/>
                </a:solidFill>
              </a:rPr>
              <a:t>Nearly 37–41% of diabetic patients in Saudi Arabia develop a stroke while 61% of them develop peripheral artery disease 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b="0" i="0" u="none" strike="noStrike" baseline="0" dirty="0">
                <a:solidFill>
                  <a:schemeClr val="bg1"/>
                </a:solidFill>
              </a:rPr>
              <a:t>t is recommended that every Saudi above 30 years of age should undergo screening for both T2DM and T1DM and  pre-diabetes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179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554" y="156119"/>
            <a:ext cx="10515600" cy="105872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Risk factors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851" y="1214846"/>
            <a:ext cx="9222378" cy="496211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dirty="0">
                <a:solidFill>
                  <a:schemeClr val="bg1"/>
                </a:solidFill>
              </a:rPr>
              <a:t>Risk factors for Type 2 DM are complex modifiable and non-modifiable risk factors 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bg1"/>
                </a:solidFill>
              </a:rPr>
              <a:t>- Age, Gender, SES, obesity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bg1"/>
                </a:solidFill>
              </a:rPr>
              <a:t>- Genetics</a:t>
            </a:r>
          </a:p>
          <a:p>
            <a:pPr algn="just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Life style factors (overfeeding and sedentary life) </a:t>
            </a:r>
          </a:p>
          <a:p>
            <a:pPr algn="just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There are </a:t>
            </a:r>
            <a:r>
              <a:rPr lang="en-US" sz="3200" dirty="0" err="1">
                <a:solidFill>
                  <a:schemeClr val="bg1"/>
                </a:solidFill>
              </a:rPr>
              <a:t>patho</a:t>
            </a:r>
            <a:r>
              <a:rPr lang="en-US" sz="3200" dirty="0">
                <a:solidFill>
                  <a:schemeClr val="bg1"/>
                </a:solidFill>
              </a:rPr>
              <a:t>-physiological changes (weight gain insulin resistance and reduction of insulin secretion) may lead to glucose intolerance and diabetes</a:t>
            </a:r>
          </a:p>
          <a:p>
            <a:pPr algn="just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Important factors are physical inactivity, dietary imbalance and infections</a:t>
            </a:r>
          </a:p>
        </p:txBody>
      </p:sp>
    </p:spTree>
    <p:extLst>
      <p:ext uri="{BB962C8B-B14F-4D97-AF65-F5344CB8AC3E}">
        <p14:creationId xmlns:p14="http://schemas.microsoft.com/office/powerpoint/2010/main" val="486263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00647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Risk factors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034" y="1188720"/>
            <a:ext cx="9718766" cy="5669280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Autoimmune disease and viral infections may be risk factors for TIDM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Physiologic or emotional stress: causes prolonged elevation of stress hormone levels (cortisol, epinephrine, glucagon and growth hormone), which raises blood glucose levels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Pregnancy as predisposing factor causes weight gain and increases levels of estrogen and placental hormones, which antagonize insulin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Medications that are known to antagonize the effects of insulin: thiazide diuretics, adrenal corticosteroids, oral contraceptives</a:t>
            </a:r>
          </a:p>
        </p:txBody>
      </p:sp>
    </p:spTree>
    <p:extLst>
      <p:ext uri="{BB962C8B-B14F-4D97-AF65-F5344CB8AC3E}">
        <p14:creationId xmlns:p14="http://schemas.microsoft.com/office/powerpoint/2010/main" val="216560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1606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6000" b="1" dirty="0">
                <a:solidFill>
                  <a:schemeClr val="bg1"/>
                </a:solidFill>
              </a:rPr>
              <a:t>Definition</a:t>
            </a:r>
            <a:br>
              <a:rPr lang="en-US" sz="5300" b="1" dirty="0"/>
            </a:br>
            <a:endParaRPr lang="en-US" sz="5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5907"/>
          </a:xfrm>
        </p:spPr>
        <p:txBody>
          <a:bodyPr/>
          <a:lstStyle/>
          <a:p>
            <a:pPr marL="0" indent="0" algn="just">
              <a:buNone/>
            </a:pPr>
            <a:r>
              <a:rPr lang="en-US" sz="4400" dirty="0">
                <a:solidFill>
                  <a:schemeClr val="bg1"/>
                </a:solidFill>
              </a:rPr>
              <a:t>A </a:t>
            </a:r>
            <a:r>
              <a:rPr lang="en-US" sz="4400" b="1" dirty="0">
                <a:solidFill>
                  <a:schemeClr val="bg1"/>
                </a:solidFill>
              </a:rPr>
              <a:t>metabolic disorder </a:t>
            </a:r>
            <a:r>
              <a:rPr lang="en-US" sz="4400" dirty="0">
                <a:solidFill>
                  <a:schemeClr val="bg1"/>
                </a:solidFill>
              </a:rPr>
              <a:t>of </a:t>
            </a:r>
            <a:r>
              <a:rPr lang="en-US" sz="4400" b="1" dirty="0">
                <a:solidFill>
                  <a:schemeClr val="bg1"/>
                </a:solidFill>
              </a:rPr>
              <a:t>multiple </a:t>
            </a:r>
            <a:r>
              <a:rPr lang="en-US" sz="4400" b="1" dirty="0" err="1">
                <a:solidFill>
                  <a:schemeClr val="bg1"/>
                </a:solidFill>
              </a:rPr>
              <a:t>aetiology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characterized by </a:t>
            </a:r>
            <a:r>
              <a:rPr lang="en-US" sz="4400" b="1" dirty="0">
                <a:solidFill>
                  <a:schemeClr val="bg1"/>
                </a:solidFill>
              </a:rPr>
              <a:t>chronic </a:t>
            </a:r>
            <a:r>
              <a:rPr lang="en-US" sz="4400" b="1" dirty="0" err="1">
                <a:solidFill>
                  <a:schemeClr val="bg1"/>
                </a:solidFill>
              </a:rPr>
              <a:t>hyperglycaemia</a:t>
            </a:r>
            <a:r>
              <a:rPr lang="en-US" sz="4400" dirty="0">
                <a:solidFill>
                  <a:schemeClr val="bg1"/>
                </a:solidFill>
              </a:rPr>
              <a:t> with disturbances of </a:t>
            </a:r>
            <a:r>
              <a:rPr lang="en-US" sz="4400" b="1" dirty="0">
                <a:solidFill>
                  <a:schemeClr val="bg1"/>
                </a:solidFill>
              </a:rPr>
              <a:t>carbohydrate, fat and protein metabolism</a:t>
            </a:r>
            <a:r>
              <a:rPr lang="en-US" sz="4400" dirty="0">
                <a:solidFill>
                  <a:schemeClr val="bg1"/>
                </a:solidFill>
              </a:rPr>
              <a:t> resulting from defects in </a:t>
            </a:r>
            <a:r>
              <a:rPr lang="en-US" sz="4400" b="1" dirty="0">
                <a:solidFill>
                  <a:schemeClr val="bg1"/>
                </a:solidFill>
              </a:rPr>
              <a:t>insulin secretion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r>
              <a:rPr lang="en-US" sz="4400" b="1" dirty="0">
                <a:solidFill>
                  <a:schemeClr val="bg1"/>
                </a:solidFill>
              </a:rPr>
              <a:t>insulin action or both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8443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Future Directions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10829925" cy="4351338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Tackling environmental factors and lifestyle</a:t>
            </a:r>
          </a:p>
          <a:p>
            <a:r>
              <a:rPr lang="en-US" sz="3200" dirty="0">
                <a:solidFill>
                  <a:schemeClr val="bg1"/>
                </a:solidFill>
              </a:rPr>
              <a:t>Appropriate use of screening tools to control diabetes mellitus</a:t>
            </a:r>
          </a:p>
          <a:p>
            <a:r>
              <a:rPr lang="en-US" sz="3200" dirty="0">
                <a:solidFill>
                  <a:schemeClr val="bg1"/>
                </a:solidFill>
              </a:rPr>
              <a:t>Early interventions in high risk populations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Therapeutic and management choices and updated criteria for treatment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Rehabilitation services for complications</a:t>
            </a:r>
          </a:p>
        </p:txBody>
      </p:sp>
    </p:spTree>
    <p:extLst>
      <p:ext uri="{BB962C8B-B14F-4D97-AF65-F5344CB8AC3E}">
        <p14:creationId xmlns:p14="http://schemas.microsoft.com/office/powerpoint/2010/main" val="34204415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C8BB-5E9A-4151-8D04-FEEF0BB6C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39445"/>
            <a:ext cx="10515600" cy="88890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Future Directions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BF3EE-1FD6-4709-86EC-ABB56C4E6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754" y="1815737"/>
            <a:ext cx="11116491" cy="4585063"/>
          </a:xfrm>
        </p:spPr>
        <p:txBody>
          <a:bodyPr>
            <a:noAutofit/>
          </a:bodyPr>
          <a:lstStyle/>
          <a:p>
            <a:pPr algn="just"/>
            <a:r>
              <a:rPr lang="en-US" b="0" i="0" u="none" strike="noStrike" baseline="0" dirty="0">
                <a:solidFill>
                  <a:schemeClr val="bg1"/>
                </a:solidFill>
              </a:rPr>
              <a:t>The Saudi National Diabetes Registry (SNDR) was recently established with the primary goal of developing a database including all the diagnosed national diabetic patients</a:t>
            </a:r>
          </a:p>
          <a:p>
            <a:pPr algn="just"/>
            <a:r>
              <a:rPr lang="en-US" b="0" i="0" u="none" strike="noStrike" baseline="0" dirty="0">
                <a:solidFill>
                  <a:schemeClr val="bg1"/>
                </a:solidFill>
              </a:rPr>
              <a:t>The objective of the SNDR is to act as an electronic medical file to provide the medical teams correct clinical, investigational, and management data.</a:t>
            </a:r>
          </a:p>
          <a:p>
            <a:pPr algn="just"/>
            <a:r>
              <a:rPr lang="en-US" b="0" i="0" u="none" strike="noStrike" baseline="0" dirty="0">
                <a:solidFill>
                  <a:schemeClr val="bg1"/>
                </a:solidFill>
              </a:rPr>
              <a:t>It is a surveillance-monitoring tool for clinical and epidemiology practitioners by identifying the significant performance indicators linked to this disease in either acute or chronic cases. </a:t>
            </a:r>
          </a:p>
          <a:p>
            <a:pPr algn="just"/>
            <a:r>
              <a:rPr lang="en-US" b="0" i="0" u="none" strike="noStrike" baseline="0" dirty="0">
                <a:solidFill>
                  <a:schemeClr val="bg1"/>
                </a:solidFill>
              </a:rPr>
              <a:t>The SNDR also provides data relating to the association of diabetes with hypertension, hyperlipidemia, and obesity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595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714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709854" y="937144"/>
            <a:ext cx="9643946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1. Al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Dawish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MA, Robert AA, Braham R, Al Hayek AA, Al Saeed A, Ahmed RA, Al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Sabaan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FS.</a:t>
            </a:r>
            <a:r>
              <a:rPr kumimoji="0" lang="en-US" altLang="en-US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Diabetes Mellitus in Saudi Arabia: A Review of the Recent Literature.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Curr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Diabetes Rev. 2016;12(4):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Unicode MS"/>
              </a:rPr>
              <a:t>359-368. Review.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2. </a:t>
            </a:r>
            <a:r>
              <a:rPr lang="en-US" dirty="0" err="1">
                <a:solidFill>
                  <a:schemeClr val="bg1"/>
                </a:solidFill>
              </a:rPr>
              <a:t>Asirvatham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Alwin</a:t>
            </a:r>
            <a:r>
              <a:rPr lang="en-US" dirty="0">
                <a:solidFill>
                  <a:schemeClr val="bg1"/>
                </a:solidFill>
              </a:rPr>
              <a:t> Robert , </a:t>
            </a:r>
            <a:r>
              <a:rPr lang="en-US" dirty="0" err="1">
                <a:solidFill>
                  <a:schemeClr val="bg1"/>
                </a:solidFill>
              </a:rPr>
              <a:t>Abdulrahman</a:t>
            </a:r>
            <a:r>
              <a:rPr lang="en-US" dirty="0">
                <a:solidFill>
                  <a:schemeClr val="bg1"/>
                </a:solidFill>
              </a:rPr>
              <a:t> Al-</a:t>
            </a:r>
            <a:r>
              <a:rPr lang="en-US" dirty="0" err="1">
                <a:solidFill>
                  <a:schemeClr val="bg1"/>
                </a:solidFill>
              </a:rPr>
              <a:t>Dawish</a:t>
            </a:r>
            <a:r>
              <a:rPr lang="en-US" dirty="0">
                <a:solidFill>
                  <a:schemeClr val="bg1"/>
                </a:solidFill>
              </a:rPr>
              <a:t>, Muhammad </a:t>
            </a:r>
            <a:r>
              <a:rPr lang="en-US" dirty="0" err="1">
                <a:solidFill>
                  <a:schemeClr val="bg1"/>
                </a:solidFill>
              </a:rPr>
              <a:t>Mujammami,and</a:t>
            </a:r>
            <a:r>
              <a:rPr lang="en-US" dirty="0">
                <a:solidFill>
                  <a:schemeClr val="bg1"/>
                </a:solidFill>
              </a:rPr>
              <a:t> Mohamed </a:t>
            </a:r>
            <a:r>
              <a:rPr lang="en-US" dirty="0" err="1">
                <a:solidFill>
                  <a:schemeClr val="bg1"/>
                </a:solidFill>
              </a:rPr>
              <a:t>Abdulaziz</a:t>
            </a:r>
            <a:r>
              <a:rPr lang="en-US" dirty="0">
                <a:solidFill>
                  <a:schemeClr val="bg1"/>
                </a:solidFill>
              </a:rPr>
              <a:t> Al </a:t>
            </a:r>
            <a:r>
              <a:rPr lang="en-US" dirty="0" err="1">
                <a:solidFill>
                  <a:schemeClr val="bg1"/>
                </a:solidFill>
              </a:rPr>
              <a:t>Dawish</a:t>
            </a:r>
            <a:r>
              <a:rPr lang="en-US" dirty="0">
                <a:solidFill>
                  <a:schemeClr val="bg1"/>
                </a:solidFill>
              </a:rPr>
              <a:t>. Type 1 Diabetes Mellitus in Saudi Arabia: A Soaring Epidemic.  International Journal of Pediatrics Volume 2018, Article ID 9408370, 9 pages 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https://doi.org/10.1155/2018/9408370</a:t>
            </a:r>
            <a:endParaRPr lang="en-US" dirty="0">
              <a:solidFill>
                <a:schemeClr val="bg1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3. </a:t>
            </a:r>
            <a:r>
              <a:rPr lang="en-US" dirty="0" err="1">
                <a:solidFill>
                  <a:schemeClr val="bg1"/>
                </a:solidFill>
              </a:rPr>
              <a:t>Zahid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Naeem</a:t>
            </a:r>
            <a:r>
              <a:rPr lang="en-US" dirty="0">
                <a:solidFill>
                  <a:schemeClr val="bg1"/>
                </a:solidFill>
              </a:rPr>
              <a:t>. Burden of Diabetes Mellitus in Saudi Arabia. International Journal of Health Sciences, </a:t>
            </a:r>
            <a:r>
              <a:rPr lang="en-US" dirty="0" err="1">
                <a:solidFill>
                  <a:schemeClr val="bg1"/>
                </a:solidFill>
              </a:rPr>
              <a:t>Qassim</a:t>
            </a:r>
            <a:r>
              <a:rPr lang="en-US" dirty="0">
                <a:solidFill>
                  <a:schemeClr val="bg1"/>
                </a:solidFill>
              </a:rPr>
              <a:t> University, Vol. 9, No. 3 (July-Sept 2015)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6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3" y="387649"/>
            <a:ext cx="10515600" cy="72269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Types of diabetes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187" y="1491174"/>
            <a:ext cx="9013372" cy="4191170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Type 1: sudden onset absolute deficiency in insulin. Usually affects younger age group (not always)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Type 2: gradual onset of relative insulin insensitivity. Usually older age group (not always)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Gestational diabetes: Gestational diabetes mellitus (GDM) is defined as any degree of glucose intolerance with onset or first recognition during pregnancy</a:t>
            </a:r>
          </a:p>
        </p:txBody>
      </p:sp>
    </p:spTree>
    <p:extLst>
      <p:ext uri="{BB962C8B-B14F-4D97-AF65-F5344CB8AC3E}">
        <p14:creationId xmlns:p14="http://schemas.microsoft.com/office/powerpoint/2010/main" val="346827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813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Types of diabetes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60726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Secondary diabetes: The diabetes is not the main illness, a secondary condition that results because of the main illness. If it is possible to treat the main illness successfully the diabetes may/will disappear e.g. cystic fibrosis, chronic pancreatitis, infections.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Pre-diabetes: Impaired glucose tolerance A person with pre-diabetes has a blood sugar level higher than normal, but not high enough for a diagnosis of diabetes; &amp; is at higher risk for developing type 2 diabetes. May remain undiagnosed for years; risk of complications same as for T2DM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6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651"/>
            <a:ext cx="10515600" cy="79724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Global Prevalence of Diabetes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874"/>
            <a:ext cx="10515600" cy="5455403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2.8% in 2000;4.4% in 2030 worldwide (171 million in 2000; 366 million by 2030)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DM worldwide was already 366 million in 2011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The prevalence increased to 382 millions (8.2%) by 2013 and current figures are &gt;415 million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There is a large percentage of undiagnosed cases and a large percentage at high risk of developing DM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A huge percentage of the reported diabetics are in the 40-59 age group, among whom 80% live in countries with low and middle-income economies</a:t>
            </a:r>
          </a:p>
        </p:txBody>
      </p:sp>
    </p:spTree>
    <p:extLst>
      <p:ext uri="{BB962C8B-B14F-4D97-AF65-F5344CB8AC3E}">
        <p14:creationId xmlns:p14="http://schemas.microsoft.com/office/powerpoint/2010/main" val="287599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736" y="333461"/>
            <a:ext cx="10515600" cy="87473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Global Prevalence of Diabetes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8" y="1193369"/>
            <a:ext cx="9588137" cy="4983594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In 2013, about half of all diabetes-related deaths in adults were in the age group below 60 years. 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Every six seconds there is a diabetes-related death and more so in the poorly-developed regions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35 out of 219 countries (16%) show very high prevalence of diabetes, more than 12%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 These countries fall mainly in the regions of the Middle-East, North Africa, South Asia and Western Pacific</a:t>
            </a:r>
          </a:p>
        </p:txBody>
      </p:sp>
    </p:spTree>
    <p:extLst>
      <p:ext uri="{BB962C8B-B14F-4D97-AF65-F5344CB8AC3E}">
        <p14:creationId xmlns:p14="http://schemas.microsoft.com/office/powerpoint/2010/main" val="258509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7" y="73353"/>
            <a:ext cx="11900263" cy="697984"/>
          </a:xfrm>
        </p:spPr>
        <p:txBody>
          <a:bodyPr/>
          <a:lstStyle/>
          <a:p>
            <a:r>
              <a:rPr lang="en-US" sz="3200" dirty="0"/>
              <a:t>Estimated prevalence and number of people with diabetes (18+ years)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04" y="771337"/>
            <a:ext cx="11291887" cy="53910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</p:spTree>
    <p:extLst>
      <p:ext uri="{BB962C8B-B14F-4D97-AF65-F5344CB8AC3E}">
        <p14:creationId xmlns:p14="http://schemas.microsoft.com/office/powerpoint/2010/main" val="48228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322"/>
            <a:ext cx="12083143" cy="924518"/>
          </a:xfrm>
        </p:spPr>
        <p:txBody>
          <a:bodyPr/>
          <a:lstStyle/>
          <a:p>
            <a:pPr algn="l"/>
            <a:r>
              <a:rPr lang="en-US" sz="2400" dirty="0"/>
              <a:t>High blood glucose age-standardized mortality rates per 100000 by WHO region, age 20+, 2012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13" y="992777"/>
            <a:ext cx="11563716" cy="52904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</p:spTree>
    <p:extLst>
      <p:ext uri="{BB962C8B-B14F-4D97-AF65-F5344CB8AC3E}">
        <p14:creationId xmlns:p14="http://schemas.microsoft.com/office/powerpoint/2010/main" val="1940659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2079</Words>
  <Application>Microsoft Office PowerPoint</Application>
  <PresentationFormat>Widescreen</PresentationFormat>
  <Paragraphs>152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 Unicode MS</vt:lpstr>
      <vt:lpstr>Arial</vt:lpstr>
      <vt:lpstr>Calibri</vt:lpstr>
      <vt:lpstr>Calibri Light</vt:lpstr>
      <vt:lpstr>Open Sans</vt:lpstr>
      <vt:lpstr>Office Theme</vt:lpstr>
      <vt:lpstr>1_Office Theme</vt:lpstr>
      <vt:lpstr>2_Office Theme</vt:lpstr>
      <vt:lpstr>3_Office Theme</vt:lpstr>
      <vt:lpstr>Epidemiology of  Diabetes Mellitus</vt:lpstr>
      <vt:lpstr>Objectives</vt:lpstr>
      <vt:lpstr> Definition </vt:lpstr>
      <vt:lpstr>Types of diabetes</vt:lpstr>
      <vt:lpstr>Types of diabetes</vt:lpstr>
      <vt:lpstr>Global Prevalence of Diabetes </vt:lpstr>
      <vt:lpstr>Global Prevalence of Diabetes </vt:lpstr>
      <vt:lpstr>Estimated prevalence and number of people with diabetes (18+ years)</vt:lpstr>
      <vt:lpstr>High blood glucose age-standardized mortality rates per 100000 by WHO region, age 20+, 2012</vt:lpstr>
      <vt:lpstr>Trends in prevalence of diabetes, 1980–2014, by WHO region</vt:lpstr>
      <vt:lpstr>Percentage of all deaths attributable to high blood glucose for adults aged 20–69 years, by WHO region and sex, 2000 and 2012</vt:lpstr>
      <vt:lpstr>Trends in prevalence of diabetes, 1980–2014, by country income group</vt:lpstr>
      <vt:lpstr>Percentage of all-cause deaths globally attributed to high blood glucose in men, 2012</vt:lpstr>
      <vt:lpstr>Percentage of all-cause deaths globally attributed to high blood glucose in women, 2012</vt:lpstr>
      <vt:lpstr>Regional and Local prevalence</vt:lpstr>
      <vt:lpstr>Diabetes Mellitus and KSA</vt:lpstr>
      <vt:lpstr>Trends in age-standardized prevalence of diabetes in Saudi Arabia</vt:lpstr>
      <vt:lpstr>Diabetes Mellitus and KSA</vt:lpstr>
      <vt:lpstr>Diabetes Mellitus and KSA</vt:lpstr>
      <vt:lpstr>Diagnosis (Sign &amp; Symptoms)</vt:lpstr>
      <vt:lpstr>Diagnosis</vt:lpstr>
      <vt:lpstr>Diagnosis</vt:lpstr>
      <vt:lpstr>Diagnosis</vt:lpstr>
      <vt:lpstr>Glycosylated Hemoglobin A1c</vt:lpstr>
      <vt:lpstr>Why is diabetes so important?</vt:lpstr>
      <vt:lpstr>Complications</vt:lpstr>
      <vt:lpstr>Complications</vt:lpstr>
      <vt:lpstr>Risk factors </vt:lpstr>
      <vt:lpstr>Risk factors </vt:lpstr>
      <vt:lpstr>Future Directions </vt:lpstr>
      <vt:lpstr>Future Directions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 of Diabetes Mellitus</dc:title>
  <dc:creator>User</dc:creator>
  <cp:lastModifiedBy>Kamran Qadir</cp:lastModifiedBy>
  <cp:revision>126</cp:revision>
  <dcterms:created xsi:type="dcterms:W3CDTF">2019-02-13T20:14:20Z</dcterms:created>
  <dcterms:modified xsi:type="dcterms:W3CDTF">2021-03-17T11:42:07Z</dcterms:modified>
</cp:coreProperties>
</file>