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96" r:id="rId3"/>
    <p:sldId id="297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4" r:id="rId23"/>
    <p:sldId id="276" r:id="rId24"/>
    <p:sldId id="277" r:id="rId25"/>
    <p:sldId id="278" r:id="rId26"/>
    <p:sldId id="280" r:id="rId27"/>
    <p:sldId id="283" r:id="rId28"/>
    <p:sldId id="281" r:id="rId29"/>
    <p:sldId id="282" r:id="rId30"/>
    <p:sldId id="285" r:id="rId31"/>
    <p:sldId id="286" r:id="rId32"/>
    <p:sldId id="287" r:id="rId33"/>
    <p:sldId id="288" r:id="rId34"/>
    <p:sldId id="289" r:id="rId35"/>
    <p:sldId id="290" r:id="rId36"/>
    <p:sldId id="305" r:id="rId37"/>
    <p:sldId id="291" r:id="rId38"/>
    <p:sldId id="292" r:id="rId39"/>
    <p:sldId id="293" r:id="rId40"/>
    <p:sldId id="302" r:id="rId41"/>
    <p:sldId id="294" r:id="rId42"/>
    <p:sldId id="295" r:id="rId43"/>
    <p:sldId id="300" r:id="rId44"/>
    <p:sldId id="298" r:id="rId45"/>
    <p:sldId id="299" r:id="rId46"/>
    <p:sldId id="303" r:id="rId47"/>
    <p:sldId id="306" r:id="rId48"/>
    <p:sldId id="30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EACFF0-990F-4537-83A4-DE47905DE55A}" v="143" dt="2021-01-17T12:42:05.718"/>
    <p1510:client id="{3DA8CD37-AE68-4AC6-AC30-F956324893B9}" v="18" dt="2021-02-23T08:17:38.581"/>
    <p1510:client id="{94BB90B6-6D7D-7D80-C131-64776DCBD823}" v="5" dt="2021-02-23T08:19:12.0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" y="4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0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7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4310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0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47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9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7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0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5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6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4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0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3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4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1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38B8-1E01-4E00-B899-52C03A2CFF7C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7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Pathology of Thyroid Gland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0AD00">
                    <a:satMod val="150000"/>
                  </a:srgbClr>
                </a:solidFill>
                <a:latin typeface="Corbel"/>
              </a:rPr>
              <a:t>Hypo, Hyperthyroidism and Hashimoto’s Thyroiditis</a:t>
            </a:r>
          </a:p>
          <a:p>
            <a:r>
              <a:rPr lang="en-US" sz="2800" b="1" dirty="0" err="1">
                <a:solidFill>
                  <a:srgbClr val="002060"/>
                </a:solidFill>
                <a:latin typeface="Corbel"/>
              </a:rPr>
              <a:t>Dr.Amany</a:t>
            </a:r>
            <a:r>
              <a:rPr lang="en-US" sz="2800" b="1" dirty="0">
                <a:solidFill>
                  <a:srgbClr val="002060"/>
                </a:solidFill>
                <a:latin typeface="Corbel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orbel"/>
              </a:rPr>
              <a:t>Fathaddin</a:t>
            </a:r>
            <a:r>
              <a:rPr lang="en-US" sz="2800" b="1" dirty="0">
                <a:solidFill>
                  <a:srgbClr val="002060"/>
                </a:solidFill>
                <a:latin typeface="Corbel"/>
              </a:rPr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205436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510" y="61315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Causes of Thyrotoxicosis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55886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ASSOCIATED WITH HYPERTHYROIDISM </a:t>
            </a:r>
          </a:p>
          <a:p>
            <a:pPr algn="l" rtl="0"/>
            <a:r>
              <a:rPr lang="en-US" dirty="0"/>
              <a:t>Primary </a:t>
            </a:r>
          </a:p>
          <a:p>
            <a:pPr marL="0" indent="0" algn="l" rtl="0">
              <a:buNone/>
            </a:pPr>
            <a:r>
              <a:rPr lang="en-US" dirty="0"/>
              <a:t>    Diffuse toxic hyperplasia (Graves disease) 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 err="1"/>
              <a:t>Hyperfunctioning</a:t>
            </a:r>
            <a:r>
              <a:rPr lang="en-US" dirty="0"/>
              <a:t> (“toxic”) multinodular goiter 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 err="1"/>
              <a:t>Hyperfunctioning</a:t>
            </a:r>
            <a:r>
              <a:rPr lang="en-US" dirty="0"/>
              <a:t> (“toxic”) adenoma </a:t>
            </a:r>
          </a:p>
          <a:p>
            <a:pPr marL="0" indent="0" algn="l" rtl="0">
              <a:buNone/>
            </a:pPr>
            <a:r>
              <a:rPr lang="en-US" dirty="0"/>
              <a:t>    Iodine-induced hyperthyroidism </a:t>
            </a:r>
          </a:p>
          <a:p>
            <a:pPr marL="0" indent="0" algn="l" rtl="0">
              <a:buNone/>
            </a:pPr>
            <a:r>
              <a:rPr lang="en-US" dirty="0"/>
              <a:t>    Neonatal thyrotoxicosis associated with maternal Graves disease 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Secondary </a:t>
            </a:r>
          </a:p>
          <a:p>
            <a:pPr marL="0" indent="0" algn="l" rtl="0">
              <a:buNone/>
            </a:pPr>
            <a:r>
              <a:rPr lang="en-US" dirty="0"/>
              <a:t> TSH-secreting pituitary adenoma (rare)[*] </a:t>
            </a:r>
          </a:p>
          <a:p>
            <a:pPr algn="l" rtl="0"/>
            <a:endParaRPr lang="en-US" dirty="0">
              <a:solidFill>
                <a:srgbClr val="FF0000"/>
              </a:solidFill>
            </a:endParaRPr>
          </a:p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NOT ASSOCIATED WITH HYPERTHYROIDISM </a:t>
            </a:r>
          </a:p>
          <a:p>
            <a:pPr algn="l" rtl="0"/>
            <a:r>
              <a:rPr lang="en-US" dirty="0"/>
              <a:t>    Granulomatous (de </a:t>
            </a:r>
            <a:r>
              <a:rPr lang="en-US" dirty="0" err="1"/>
              <a:t>Quervain</a:t>
            </a:r>
            <a:r>
              <a:rPr lang="en-US" dirty="0"/>
              <a:t>) thyroiditis (painful) </a:t>
            </a:r>
          </a:p>
          <a:p>
            <a:pPr algn="l" rtl="0"/>
            <a:r>
              <a:rPr lang="en-US" dirty="0"/>
              <a:t>    Subacute lymphocytic thyroiditis (painless) </a:t>
            </a:r>
          </a:p>
          <a:p>
            <a:pPr algn="l" rtl="0"/>
            <a:r>
              <a:rPr lang="en-US" dirty="0"/>
              <a:t>    Struma </a:t>
            </a:r>
            <a:r>
              <a:rPr lang="en-US" dirty="0" err="1"/>
              <a:t>ovarii</a:t>
            </a:r>
            <a:r>
              <a:rPr lang="en-US" dirty="0"/>
              <a:t> (ovarian </a:t>
            </a:r>
            <a:r>
              <a:rPr lang="en-US" dirty="0" err="1"/>
              <a:t>teratoma</a:t>
            </a:r>
            <a:r>
              <a:rPr lang="en-US" dirty="0"/>
              <a:t> with ectopic thyroid) </a:t>
            </a:r>
          </a:p>
          <a:p>
            <a:pPr algn="l" rtl="0"/>
            <a:r>
              <a:rPr lang="en-US" dirty="0"/>
              <a:t>    Factitious thyrotoxicosis (exogenous thyroxine intake) 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70C0"/>
                </a:solidFill>
              </a:rPr>
              <a:t>Clinical manifestation of thyrotoxicosis</a:t>
            </a:r>
            <a:r>
              <a:rPr lang="en-US" b="1" u="sng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422" y="2133600"/>
            <a:ext cx="9758190" cy="3777622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3600" u="sng" dirty="0">
                <a:solidFill>
                  <a:srgbClr val="FF0000"/>
                </a:solidFill>
              </a:rPr>
              <a:t>Hypermetabolic state induced by excessive amounts of thyroid hormone ,over activity of the sympathetic nervous system: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Constitutional symptoms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Gastrointestinal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000000"/>
                </a:solidFill>
                <a:latin typeface="inherit"/>
              </a:rPr>
              <a:t>Cardiac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Neuromuscular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000000"/>
                </a:solidFill>
                <a:latin typeface="inherit"/>
              </a:rPr>
              <a:t>Ocular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Thyroid storm (medical emergency)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Apathetic hyperthyroidism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8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rgbClr val="0070C0"/>
                </a:solidFill>
              </a:rPr>
              <a:t>Diagnosis of hyperthyroidism</a:t>
            </a:r>
            <a:r>
              <a:rPr lang="en-US" u="sng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672" y="2141838"/>
            <a:ext cx="8915400" cy="3777622"/>
          </a:xfrm>
        </p:spPr>
        <p:txBody>
          <a:bodyPr>
            <a:noAutofit/>
          </a:bodyPr>
          <a:lstStyle/>
          <a:p>
            <a:pPr algn="l" rtl="0"/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The diagnosis of hyperthyroidism is based on clinical features and laboratory data. </a:t>
            </a:r>
            <a:endParaRPr lang="en-US" sz="2800" b="1" dirty="0">
              <a:solidFill>
                <a:srgbClr val="000000"/>
              </a:solidFill>
              <a:latin typeface="Chronicle Text G3 A"/>
            </a:endParaRPr>
          </a:p>
          <a:p>
            <a:pPr algn="l" rtl="0"/>
            <a:r>
              <a:rPr lang="en-US" sz="2800" b="1" i="1" dirty="0">
                <a:solidFill>
                  <a:srgbClr val="FF0000"/>
                </a:solidFill>
                <a:effectLst/>
                <a:latin typeface="Chronicle Text G3 A"/>
              </a:rPr>
              <a:t>The measurement of serum TSH is the most useful single screening test for hyperthyroidism</a:t>
            </a:r>
          </a:p>
          <a:p>
            <a:pPr algn="l" rtl="0"/>
            <a:r>
              <a:rPr lang="en-US" sz="2800" b="1" dirty="0">
                <a:solidFill>
                  <a:srgbClr val="000000"/>
                </a:solidFill>
                <a:latin typeface="Chronicle Text G3 A"/>
              </a:rPr>
              <a:t>F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ree thyroid hormone assays</a:t>
            </a:r>
          </a:p>
          <a:p>
            <a:pPr algn="l" rtl="0"/>
            <a:r>
              <a:rPr lang="en-US" sz="2800" b="1" dirty="0">
                <a:solidFill>
                  <a:srgbClr val="000000"/>
                </a:solidFill>
                <a:latin typeface="Chronicle Text G3 A"/>
              </a:rPr>
              <a:t>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easurement of radioactive iodine uptake by the thyroid gland</a:t>
            </a:r>
            <a:endParaRPr lang="en-US" sz="2800" b="1" i="1" dirty="0">
              <a:solidFill>
                <a:srgbClr val="000000"/>
              </a:solidFill>
              <a:effectLst/>
              <a:latin typeface="Chronicle Text G3 A"/>
            </a:endParaRPr>
          </a:p>
        </p:txBody>
      </p:sp>
    </p:spTree>
    <p:extLst>
      <p:ext uri="{BB962C8B-B14F-4D97-AF65-F5344CB8AC3E}">
        <p14:creationId xmlns:p14="http://schemas.microsoft.com/office/powerpoint/2010/main" val="416766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719" y="69529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671" y="2133600"/>
            <a:ext cx="10095942" cy="3777622"/>
          </a:xfrm>
        </p:spPr>
        <p:txBody>
          <a:bodyPr>
            <a:normAutofit/>
          </a:bodyPr>
          <a:lstStyle/>
          <a:p>
            <a:pPr algn="l" rtl="0"/>
            <a:r>
              <a:rPr lang="en-US" sz="2400" b="0" i="0" dirty="0">
                <a:solidFill>
                  <a:srgbClr val="000000"/>
                </a:solidFill>
                <a:effectLst/>
                <a:latin typeface="Chronicle Text G3 A"/>
              </a:rPr>
              <a:t>Hypothyroidism is caused by any structural or functional derangement that interferes with the production of adequate levels of thyroid hormone</a:t>
            </a:r>
          </a:p>
          <a:p>
            <a:pPr algn="l" rtl="0"/>
            <a:endParaRPr lang="en-US" sz="2400" b="0" i="0" dirty="0">
              <a:solidFill>
                <a:srgbClr val="000000"/>
              </a:solidFill>
              <a:effectLst/>
              <a:latin typeface="Chronicle Text G3 A"/>
            </a:endParaRPr>
          </a:p>
          <a:p>
            <a:pPr algn="l" rtl="0"/>
            <a:r>
              <a:rPr lang="en-US" sz="2400" b="0" i="0" dirty="0">
                <a:solidFill>
                  <a:srgbClr val="000000"/>
                </a:solidFill>
                <a:effectLst/>
                <a:latin typeface="Chronicle Text G3 A"/>
              </a:rPr>
              <a:t>Worldwide, the most common cause of hypothyroidism is dietary deficiency of iodine , while in most developed nations, autoimmune causes predominate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592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Causes of 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07999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32721-CA41-48B9-9E36-609176C53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18" y="1616624"/>
            <a:ext cx="7326836" cy="49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53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806" y="32866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chemeClr val="accent1"/>
                </a:solidFill>
                <a:latin typeface="Chronicle Text G3 A"/>
              </a:rPr>
              <a:t>C</a:t>
            </a:r>
            <a:r>
              <a:rPr lang="en-US" sz="4000" b="1" i="0" u="sng" dirty="0">
                <a:solidFill>
                  <a:schemeClr val="accent1"/>
                </a:solidFill>
                <a:effectLst/>
                <a:latin typeface="Chronicle Text G3 A"/>
              </a:rPr>
              <a:t>linical manifestations of hypothyroidism</a:t>
            </a:r>
            <a:endParaRPr lang="en-US" sz="4000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093" y="1705149"/>
            <a:ext cx="8915400" cy="377762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Cretinism refers to hypothyroidism developing in infancy or early childhood: Endemic cretinism, sporadic cretinism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sz="2000" dirty="0"/>
              <a:t>Clinical features of cretinism include impaired development of the skeletal system and central nervous system, with severe mental    retardation, short stature, coarse facial features, a protruding tongue,   and umbilical hernia.</a:t>
            </a:r>
          </a:p>
          <a:p>
            <a:pPr algn="l" rt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84" y="3672114"/>
            <a:ext cx="9144000" cy="318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18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rgbClr val="5B9BD5"/>
                </a:solidFill>
                <a:latin typeface="Chronicle Text G3 A"/>
              </a:rPr>
              <a:t>Clinical manifestations of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1688123"/>
            <a:ext cx="9881758" cy="4465542"/>
          </a:xfrm>
        </p:spPr>
        <p:txBody>
          <a:bodyPr>
            <a:normAutofit fontScale="92500" lnSpcReduction="20000"/>
          </a:bodyPr>
          <a:lstStyle/>
          <a:p>
            <a:pPr lvl="0" algn="l" rtl="0"/>
            <a:r>
              <a:rPr lang="en-US" sz="2400" dirty="0">
                <a:solidFill>
                  <a:srgbClr val="000000"/>
                </a:solidFill>
                <a:latin typeface="Chronicle Text G3 A"/>
              </a:rPr>
              <a:t>Hypothyroidism developing in older children and adults results in a condition known as </a:t>
            </a:r>
            <a:r>
              <a:rPr lang="en-US" sz="2400" i="1" dirty="0">
                <a:solidFill>
                  <a:srgbClr val="FF0000"/>
                </a:solidFill>
                <a:latin typeface="inherit"/>
              </a:rPr>
              <a:t>myxedema</a:t>
            </a:r>
          </a:p>
          <a:p>
            <a:pPr lvl="0" algn="l" rtl="0"/>
            <a:r>
              <a:rPr lang="en-US" sz="2400" dirty="0">
                <a:solidFill>
                  <a:prstClr val="black"/>
                </a:solidFill>
              </a:rPr>
              <a:t>Manifestations of myxedema include 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generalized apathy and mental sluggishness that in the early stages of disease may mimic depression. 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 Cold intolerance, obesity. The skin is cold and </a:t>
            </a:r>
            <a:r>
              <a:rPr lang="en-US" sz="2400" dirty="0" err="1">
                <a:solidFill>
                  <a:prstClr val="black"/>
                </a:solidFill>
              </a:rPr>
              <a:t>plae</a:t>
            </a:r>
            <a:endParaRPr lang="en-US" sz="2400" dirty="0">
              <a:solidFill>
                <a:prstClr val="black"/>
              </a:solidFill>
            </a:endParaRP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Shortness of breath.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Broadening and coarsening of facial features ( matrix substance)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enlargement of the tongue, and deepening of the voice. 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Constipation. Pericardial effusions are common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 In later stages, the heart is enlarged, and heart failure may supervene.</a:t>
            </a:r>
          </a:p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8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Laboratory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b="1" dirty="0">
                <a:solidFill>
                  <a:srgbClr val="000000"/>
                </a:solidFill>
                <a:latin typeface="Chronicle Text G3 A"/>
              </a:rPr>
              <a:t>M</a:t>
            </a:r>
            <a:r>
              <a:rPr lang="en-US" sz="2400" b="1" dirty="0">
                <a:solidFill>
                  <a:srgbClr val="000000"/>
                </a:solidFill>
                <a:effectLst/>
                <a:latin typeface="Chronicle Text G3 A"/>
              </a:rPr>
              <a:t>easurement of serum TSH is the most sensitive screening test for this disorder</a:t>
            </a:r>
          </a:p>
          <a:p>
            <a:pPr algn="l" rtl="0"/>
            <a:r>
              <a:rPr lang="en-US" sz="2400" b="1" dirty="0"/>
              <a:t>The serum </a:t>
            </a:r>
            <a:r>
              <a:rPr lang="en-US" sz="2400" b="1" u="sng" dirty="0"/>
              <a:t>TSH is increased </a:t>
            </a:r>
            <a:r>
              <a:rPr lang="en-US" sz="2400" b="1" dirty="0"/>
              <a:t>in primary hypothyroidism</a:t>
            </a:r>
          </a:p>
          <a:p>
            <a:pPr algn="l" rtl="0"/>
            <a:r>
              <a:rPr lang="en-US" sz="2400" b="1" dirty="0"/>
              <a:t>Serum </a:t>
            </a:r>
            <a:r>
              <a:rPr lang="en-US" sz="2400" b="1" u="sng" dirty="0"/>
              <a:t>T</a:t>
            </a:r>
            <a:r>
              <a:rPr lang="en-US" sz="2400" b="1" u="sng" baseline="-25000" dirty="0"/>
              <a:t>4</a:t>
            </a:r>
            <a:r>
              <a:rPr lang="en-US" sz="2400" b="1" u="sng" dirty="0"/>
              <a:t> is decreased </a:t>
            </a:r>
            <a:r>
              <a:rPr lang="en-US" sz="2400" b="1" dirty="0"/>
              <a:t>in patients with hypothyroidism of any origin.</a:t>
            </a:r>
          </a:p>
        </p:txBody>
      </p:sp>
    </p:spTree>
    <p:extLst>
      <p:ext uri="{BB962C8B-B14F-4D97-AF65-F5344CB8AC3E}">
        <p14:creationId xmlns:p14="http://schemas.microsoft.com/office/powerpoint/2010/main" val="3582078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373" y="73361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Thyroiditis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697" y="2133600"/>
            <a:ext cx="9436915" cy="377762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u="sng" dirty="0">
                <a:solidFill>
                  <a:srgbClr val="000000"/>
                </a:solidFill>
                <a:latin typeface="Chronicle Text G3 A"/>
              </a:rPr>
              <a:t>C</a:t>
            </a:r>
            <a:r>
              <a:rPr lang="en-US" sz="2800" b="1" i="0" u="sng" dirty="0">
                <a:solidFill>
                  <a:srgbClr val="000000"/>
                </a:solidFill>
                <a:effectLst/>
                <a:latin typeface="Chronicle Text G3 A"/>
              </a:rPr>
              <a:t>linically significant types of thyroiditis:</a:t>
            </a:r>
          </a:p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(1)Hashimoto thyroiditis (chronic lymphocytic thyroiditis)</a:t>
            </a:r>
          </a:p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(2) Subacute granulomatous (de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hronicle Text G3 A"/>
              </a:rPr>
              <a:t>Quervain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) thyroiditis</a:t>
            </a:r>
          </a:p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(3) Subacute lymphocytic thyroiditis.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56488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1"/>
                </a:solidFill>
              </a:rPr>
              <a:t>Chronic Lymphocytic (Hashimoto) Thyroiditis</a:t>
            </a:r>
            <a:br>
              <a:rPr lang="en-US" b="1" u="sng" dirty="0">
                <a:solidFill>
                  <a:schemeClr val="accent1"/>
                </a:solidFill>
              </a:rPr>
            </a:b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227" y="2133600"/>
            <a:ext cx="9626385" cy="3777622"/>
          </a:xfrm>
        </p:spPr>
        <p:txBody>
          <a:bodyPr>
            <a:normAutofit/>
          </a:bodyPr>
          <a:lstStyle/>
          <a:p>
            <a:pPr algn="l" rtl="0"/>
            <a:r>
              <a:rPr lang="en-US" sz="2400" i="1" dirty="0"/>
              <a:t>Hashimoto thyroiditis is </a:t>
            </a:r>
            <a:r>
              <a:rPr lang="en-US" sz="2400" i="1" dirty="0">
                <a:solidFill>
                  <a:srgbClr val="FF0000"/>
                </a:solidFill>
              </a:rPr>
              <a:t>the most common cause of hypothyroidism </a:t>
            </a:r>
            <a:r>
              <a:rPr lang="en-US" sz="2400" i="1" dirty="0"/>
              <a:t>in areas of the world where iodine levels are sufficient</a:t>
            </a:r>
            <a:r>
              <a:rPr lang="en-US" sz="2400" dirty="0"/>
              <a:t>. </a:t>
            </a:r>
          </a:p>
          <a:p>
            <a:pPr algn="l" rtl="0"/>
            <a:r>
              <a:rPr lang="en-US" sz="2400" dirty="0"/>
              <a:t>It is characterized by gradual thyroid failure secondary to </a:t>
            </a:r>
            <a:r>
              <a:rPr lang="en-US" sz="2400" dirty="0">
                <a:solidFill>
                  <a:srgbClr val="FF0000"/>
                </a:solidFill>
              </a:rPr>
              <a:t>autoimmune destruction </a:t>
            </a:r>
            <a:r>
              <a:rPr lang="en-US" sz="2400" dirty="0"/>
              <a:t>of the thyroid gland.</a:t>
            </a:r>
          </a:p>
          <a:p>
            <a:pPr algn="l" rtl="0"/>
            <a:r>
              <a:rPr lang="en-US" sz="2400" dirty="0"/>
              <a:t> It is most prevalent between the ages of 45 and 65 years and is more common in women than in men, with female predominance in a ratio of 10:1 to 20:1.</a:t>
            </a:r>
          </a:p>
        </p:txBody>
      </p:sp>
    </p:spTree>
    <p:extLst>
      <p:ext uri="{BB962C8B-B14F-4D97-AF65-F5344CB8AC3E}">
        <p14:creationId xmlns:p14="http://schemas.microsoft.com/office/powerpoint/2010/main" val="4201550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848" y="2133600"/>
            <a:ext cx="10053764" cy="3777622"/>
          </a:xfrm>
        </p:spPr>
        <p:txBody>
          <a:bodyPr/>
          <a:lstStyle/>
          <a:p>
            <a:pPr algn="l" rtl="0"/>
            <a:r>
              <a:rPr lang="en-US" dirty="0"/>
              <a:t>To know the ways in which thyroid disorders present. </a:t>
            </a:r>
          </a:p>
          <a:p>
            <a:pPr algn="l" rtl="0"/>
            <a:r>
              <a:rPr lang="en-US" dirty="0"/>
              <a:t>To </a:t>
            </a:r>
            <a:r>
              <a:rPr lang="en-US" dirty="0">
                <a:latin typeface="+mj-lt"/>
              </a:rPr>
              <a:t>understand the major causes and  clinical manifestations of hypo, hyperthyroidism and thyroiditis .</a:t>
            </a:r>
          </a:p>
          <a:p>
            <a:pPr algn="l" rtl="0"/>
            <a:r>
              <a:rPr lang="en-US" dirty="0">
                <a:latin typeface="+mj-lt"/>
              </a:rPr>
              <a:t>To recognize the pathophysiology, gross and microscopic morphology and clinical manifestations </a:t>
            </a:r>
            <a:r>
              <a:rPr lang="en-US" dirty="0"/>
              <a:t>of Graves disease and Hashimoto thyroiditis.</a:t>
            </a:r>
          </a:p>
          <a:p>
            <a:pPr algn="l" rtl="0"/>
            <a:r>
              <a:rPr lang="en-US" dirty="0"/>
              <a:t>To Know the causes of the thyroid  goiter and its pathology.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0096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800" b="1" u="sng" dirty="0">
                <a:solidFill>
                  <a:schemeClr val="accent1"/>
                </a:solidFill>
              </a:rPr>
              <a:t>Hashimoto Thyroiditis Pathogenesis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8904" y="2204399"/>
            <a:ext cx="8203096" cy="41600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E34CC1-3FD4-46F2-AF40-5B290A1A325A}"/>
              </a:ext>
            </a:extLst>
          </p:cNvPr>
          <p:cNvSpPr/>
          <p:nvPr/>
        </p:nvSpPr>
        <p:spPr>
          <a:xfrm>
            <a:off x="838775" y="2346761"/>
            <a:ext cx="32467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Whitney A"/>
              </a:rPr>
              <a:t>Hashimoto thyroiditis is caused by a breakdown in </a:t>
            </a:r>
            <a:r>
              <a:rPr lang="en-US" sz="2400" b="1" dirty="0">
                <a:solidFill>
                  <a:srgbClr val="000000"/>
                </a:solidFill>
                <a:latin typeface="Whitney A"/>
              </a:rPr>
              <a:t>self-tolerance</a:t>
            </a:r>
            <a:r>
              <a:rPr lang="en-US" sz="2400" dirty="0">
                <a:solidFill>
                  <a:srgbClr val="000000"/>
                </a:solidFill>
                <a:latin typeface="Whitney A"/>
              </a:rPr>
              <a:t> to thyroid autoantigens. </a:t>
            </a:r>
            <a:r>
              <a:rPr lang="en-US" sz="2400" dirty="0">
                <a:latin typeface="Whitney A"/>
              </a:rPr>
              <a:t>Thus, </a:t>
            </a:r>
            <a:r>
              <a:rPr lang="en-US" sz="2400" dirty="0">
                <a:solidFill>
                  <a:srgbClr val="FF0000"/>
                </a:solidFill>
                <a:latin typeface="Whitney A"/>
              </a:rPr>
              <a:t>circulating autoantibodies </a:t>
            </a:r>
            <a:r>
              <a:rPr lang="en-US" sz="2400" dirty="0">
                <a:solidFill>
                  <a:srgbClr val="000000"/>
                </a:solidFill>
                <a:latin typeface="Whitney A"/>
              </a:rPr>
              <a:t>against thyroid antigens are present in the vast majority of patients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1833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Chronic Lymphocytic (Hashimoto) 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/>
              <a:t>A significant genetic component. </a:t>
            </a:r>
          </a:p>
          <a:p>
            <a:pPr algn="l" rtl="0"/>
            <a:r>
              <a:rPr lang="en-US" sz="2000" dirty="0"/>
              <a:t>Increased susceptibility to Hashimoto thyroiditis is associated with polymorphisms in multiple immune regulation–associated genes, the most significant of which is the linkage to </a:t>
            </a:r>
            <a:r>
              <a:rPr lang="en-US" sz="2000" b="1" dirty="0"/>
              <a:t>cytotoxic T lymphocyte–associated antigen-4</a:t>
            </a:r>
            <a:r>
              <a:rPr lang="en-US" sz="2000" dirty="0"/>
              <a:t>gene (</a:t>
            </a:r>
            <a:r>
              <a:rPr lang="en-US" sz="2000" i="1" dirty="0"/>
              <a:t>CTLA4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56406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282" y="61863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800" b="1" u="sng" dirty="0">
                <a:solidFill>
                  <a:schemeClr val="accent1"/>
                </a:solidFill>
              </a:rPr>
              <a:t>Hashimoto Thyroiditis: clinical features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i="1" dirty="0"/>
              <a:t>Painless enlargement of the thyroid, usually associated with some degree of hypothyroidism</a:t>
            </a:r>
          </a:p>
          <a:p>
            <a:pPr algn="l" rtl="0"/>
            <a:r>
              <a:rPr lang="en-US" dirty="0"/>
              <a:t>It </a:t>
            </a:r>
            <a:r>
              <a:rPr lang="en-US" i="1" dirty="0"/>
              <a:t>may be preceded by transient thyrotoxicosis</a:t>
            </a:r>
            <a:r>
              <a:rPr lang="en-US" dirty="0"/>
              <a:t> caused by disruption of thyroid follicles, with secondary release of thyroid hormones (</a:t>
            </a:r>
            <a:r>
              <a:rPr lang="en-US" i="1" dirty="0" err="1"/>
              <a:t>hashitoxicosis</a:t>
            </a:r>
            <a:r>
              <a:rPr lang="en-US" dirty="0"/>
              <a:t>).</a:t>
            </a:r>
          </a:p>
          <a:p>
            <a:pPr algn="l" rtl="0"/>
            <a:r>
              <a:rPr lang="en-US" dirty="0"/>
              <a:t>As hypothyroidism supervenes, T</a:t>
            </a:r>
            <a:r>
              <a:rPr lang="en-US" baseline="-25000" dirty="0"/>
              <a:t>4</a:t>
            </a:r>
            <a:r>
              <a:rPr lang="en-US" dirty="0"/>
              <a:t> and T</a:t>
            </a:r>
            <a:r>
              <a:rPr lang="en-US" baseline="-25000" dirty="0"/>
              <a:t>3</a:t>
            </a:r>
            <a:r>
              <a:rPr lang="en-US" dirty="0"/>
              <a:t> levels progressively fall, accompanied by a compensatory increase in TSH. </a:t>
            </a:r>
          </a:p>
          <a:p>
            <a:pPr algn="l" rtl="0"/>
            <a:r>
              <a:rPr lang="en-US" dirty="0"/>
              <a:t>Patients with Hashimoto thyroiditis often have </a:t>
            </a:r>
            <a:r>
              <a:rPr lang="en-US" i="1" dirty="0"/>
              <a:t>other autoimmune diseases</a:t>
            </a:r>
            <a:r>
              <a:rPr lang="en-US" dirty="0"/>
              <a:t> and are at </a:t>
            </a:r>
            <a:r>
              <a:rPr lang="en-US" i="1" dirty="0"/>
              <a:t>increased risk for the development of B cell non-Hodgkin lymphomas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25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86" y="46508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Hashimoto Thyroiditis 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2133600"/>
            <a:ext cx="8915400" cy="3777622"/>
          </a:xfrm>
        </p:spPr>
        <p:txBody>
          <a:bodyPr/>
          <a:lstStyle/>
          <a:p>
            <a:pPr algn="l" rtl="0"/>
            <a:r>
              <a:rPr lang="en-US" dirty="0"/>
              <a:t>Diffuse and symmetrical enlargement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cut surface is pale and gray-tan</a:t>
            </a:r>
          </a:p>
          <a:p>
            <a:pPr marL="0" indent="0" algn="l" rtl="0">
              <a:buNone/>
            </a:pPr>
            <a:r>
              <a:rPr lang="en-US" dirty="0"/>
              <a:t> in appearance, and the tissue is firm</a:t>
            </a:r>
          </a:p>
          <a:p>
            <a:pPr marL="0" indent="0" algn="l" rtl="0">
              <a:buNone/>
            </a:pPr>
            <a:r>
              <a:rPr lang="en-US" dirty="0"/>
              <a:t> and somewhat friable.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611" y="2133600"/>
            <a:ext cx="3957868" cy="37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13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81" y="624110"/>
            <a:ext cx="952753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Hashimoto Thyroiditis :Morphology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8975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1)infiltration of the parenchyma by a </a:t>
            </a:r>
            <a:r>
              <a:rPr lang="en-US" b="1" dirty="0">
                <a:solidFill>
                  <a:srgbClr val="FF0000"/>
                </a:solidFill>
              </a:rPr>
              <a:t>mononuclear inflammatory infiltrate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containing small lymphocytes, plasma cells, and well-developed </a:t>
            </a:r>
            <a:r>
              <a:rPr lang="en-US" b="1" dirty="0">
                <a:solidFill>
                  <a:srgbClr val="FF0000"/>
                </a:solidFill>
              </a:rPr>
              <a:t>germinal centers</a:t>
            </a:r>
            <a:r>
              <a:rPr lang="en-US" b="1" dirty="0"/>
              <a:t>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2) The thyroid follicles are atrophic and are lined in many areas by epithelial cells distinguished by the presence of abundant eosinophilic, granular cytoplasm, termed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b="1" dirty="0" err="1">
                <a:solidFill>
                  <a:srgbClr val="FF0000"/>
                </a:solidFill>
              </a:rPr>
              <a:t>Hürthle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 or </a:t>
            </a:r>
            <a:r>
              <a:rPr lang="en-US" b="1" dirty="0" err="1">
                <a:solidFill>
                  <a:srgbClr val="FF0000"/>
                </a:solidFill>
              </a:rPr>
              <a:t>oxyphil</a:t>
            </a:r>
            <a:r>
              <a:rPr lang="en-US" b="1" dirty="0">
                <a:solidFill>
                  <a:srgbClr val="FF0000"/>
                </a:solidFill>
              </a:rPr>
              <a:t>, cells.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3) Interstitial connective tissue is increased and may be abundant. Less commonly, the thyroid is small and atrophic as a result of more extensive fibrosis </a:t>
            </a:r>
            <a:r>
              <a:rPr lang="en-US" b="1" dirty="0"/>
              <a:t>(fibrosing variant)</a:t>
            </a:r>
          </a:p>
          <a:p>
            <a:pPr marL="0" indent="0" algn="l" rtl="0">
              <a:buNone/>
            </a:pPr>
            <a:r>
              <a:rPr lang="en-US" dirty="0"/>
              <a:t>Unlike in </a:t>
            </a:r>
            <a:r>
              <a:rPr lang="en-US" dirty="0" err="1"/>
              <a:t>Reidel</a:t>
            </a:r>
            <a:r>
              <a:rPr lang="en-US" dirty="0"/>
              <a:t> thyroiditis, the fibrosis does not extend beyond the capsule of the gland.</a:t>
            </a:r>
          </a:p>
        </p:txBody>
      </p:sp>
    </p:spTree>
    <p:extLst>
      <p:ext uri="{BB962C8B-B14F-4D97-AF65-F5344CB8AC3E}">
        <p14:creationId xmlns:p14="http://schemas.microsoft.com/office/powerpoint/2010/main" val="556918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u="sng" dirty="0">
                <a:solidFill>
                  <a:schemeClr val="accent1"/>
                </a:solidFill>
              </a:rPr>
              <a:t>Hashimoto Thyroiditis Morphology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281882"/>
            <a:ext cx="9090991" cy="42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84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325" y="751110"/>
            <a:ext cx="8911687" cy="1280890"/>
          </a:xfrm>
        </p:spPr>
        <p:txBody>
          <a:bodyPr>
            <a:normAutofit fontScale="90000"/>
          </a:bodyPr>
          <a:lstStyle/>
          <a:p>
            <a:pPr fontAlgn="base"/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Subacute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Granulomatous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 (de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Quervain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)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Thyroiditis</a:t>
            </a:r>
            <a:br>
              <a:rPr lang="fr-FR" b="0" i="0" dirty="0">
                <a:solidFill>
                  <a:srgbClr val="000000"/>
                </a:solidFill>
                <a:effectLst/>
                <a:latin typeface="Whitney A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003" y="2133600"/>
            <a:ext cx="9633609" cy="3777622"/>
          </a:xfrm>
        </p:spPr>
        <p:txBody>
          <a:bodyPr/>
          <a:lstStyle/>
          <a:p>
            <a:pPr algn="l" rtl="0"/>
            <a:r>
              <a:rPr lang="en-US" dirty="0"/>
              <a:t> De </a:t>
            </a:r>
            <a:r>
              <a:rPr lang="en-US" dirty="0" err="1"/>
              <a:t>Quervain</a:t>
            </a:r>
            <a:r>
              <a:rPr lang="en-US" dirty="0"/>
              <a:t> thyroiditis is most common between 30 and 50 years of age and, like other forms of thyroiditis, occurs more frequently in women than in men. </a:t>
            </a:r>
          </a:p>
          <a:p>
            <a:pPr algn="l" rtl="0"/>
            <a:r>
              <a:rPr lang="en-US" dirty="0"/>
              <a:t>Subacute thyroiditis is believed to be caused by a viral infection or an inflammatory process triggered by viral infections. </a:t>
            </a:r>
          </a:p>
          <a:p>
            <a:pPr algn="l" rtl="0"/>
            <a:r>
              <a:rPr lang="en-US" dirty="0"/>
              <a:t>A majority of patients have a history of an upper respiratory infection just before the onset of thyroiditis. </a:t>
            </a:r>
          </a:p>
          <a:p>
            <a:pPr algn="l" rtl="0"/>
            <a:r>
              <a:rPr lang="en-US" dirty="0"/>
              <a:t>The onset of this form of thyroiditis often is acute, characterized by </a:t>
            </a:r>
            <a:r>
              <a:rPr lang="en-US" i="1" dirty="0"/>
              <a:t>pain</a:t>
            </a:r>
            <a:r>
              <a:rPr lang="en-US" dirty="0"/>
              <a:t> in the neck (particularly with swallowing), fever, malaise, and variable enlargement of the thyroid. 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84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Subacute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Granulomatous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 (de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Quervain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)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Transient hyperthyroidism may occur, as in other cases of thyroiditis, as a result of disruption of thyroid follicles .</a:t>
            </a:r>
          </a:p>
          <a:p>
            <a:pPr algn="l" rtl="0"/>
            <a:r>
              <a:rPr lang="en-US" dirty="0"/>
              <a:t> The leukocyte count and erythrocyte sedimentation rates are increased. </a:t>
            </a:r>
          </a:p>
          <a:p>
            <a:pPr algn="l" rtl="0"/>
            <a:r>
              <a:rPr lang="en-US" dirty="0"/>
              <a:t>With progression of disease and gland destruction, a transient hypothyroid phase may ensue. </a:t>
            </a:r>
          </a:p>
          <a:p>
            <a:pPr algn="l" rtl="0"/>
            <a:r>
              <a:rPr lang="en-US" dirty="0"/>
              <a:t>The condition typically is </a:t>
            </a:r>
            <a:r>
              <a:rPr lang="en-US" dirty="0">
                <a:solidFill>
                  <a:srgbClr val="FF0000"/>
                </a:solidFill>
              </a:rPr>
              <a:t>self-limited</a:t>
            </a:r>
            <a:r>
              <a:rPr lang="en-US" dirty="0"/>
              <a:t>, with most patients returning to a </a:t>
            </a:r>
            <a:r>
              <a:rPr lang="en-US" dirty="0" err="1"/>
              <a:t>euthyroid</a:t>
            </a:r>
            <a:r>
              <a:rPr lang="en-US" dirty="0"/>
              <a:t> state within 6 to 8 weeks.</a:t>
            </a:r>
          </a:p>
        </p:txBody>
      </p:sp>
    </p:spTree>
    <p:extLst>
      <p:ext uri="{BB962C8B-B14F-4D97-AF65-F5344CB8AC3E}">
        <p14:creationId xmlns:p14="http://schemas.microsoft.com/office/powerpoint/2010/main" val="2204642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u="sng" dirty="0">
                <a:solidFill>
                  <a:schemeClr val="accent1"/>
                </a:solidFill>
                <a:latin typeface="Whitney A"/>
              </a:rPr>
              <a:t>Subacute </a:t>
            </a:r>
            <a:r>
              <a:rPr lang="fr-FR" sz="4000" b="1" u="sng" dirty="0" err="1">
                <a:solidFill>
                  <a:schemeClr val="accent1"/>
                </a:solidFill>
                <a:latin typeface="Whitney A"/>
              </a:rPr>
              <a:t>Granulomatous</a:t>
            </a:r>
            <a:r>
              <a:rPr lang="fr-FR" sz="4000" b="1" u="sng" dirty="0">
                <a:solidFill>
                  <a:schemeClr val="accent1"/>
                </a:solidFill>
                <a:latin typeface="Whitney A"/>
              </a:rPr>
              <a:t> (de </a:t>
            </a:r>
            <a:r>
              <a:rPr lang="fr-FR" sz="4000" b="1" u="sng" dirty="0" err="1">
                <a:solidFill>
                  <a:schemeClr val="accent1"/>
                </a:solidFill>
                <a:latin typeface="Whitney A"/>
              </a:rPr>
              <a:t>Quervain</a:t>
            </a:r>
            <a:r>
              <a:rPr lang="fr-FR" sz="4000" b="1" u="sng" dirty="0">
                <a:solidFill>
                  <a:schemeClr val="accent1"/>
                </a:solidFill>
                <a:latin typeface="Whitney A"/>
              </a:rPr>
              <a:t>) </a:t>
            </a:r>
            <a:r>
              <a:rPr lang="fr-FR" sz="4000" b="1" u="sng" dirty="0" err="1">
                <a:solidFill>
                  <a:schemeClr val="accent1"/>
                </a:solidFill>
                <a:latin typeface="Whitney A"/>
              </a:rPr>
              <a:t>Thyroiditis</a:t>
            </a:r>
            <a:r>
              <a:rPr lang="fr-FR" sz="4000" b="1" u="sng" dirty="0">
                <a:solidFill>
                  <a:schemeClr val="accent1"/>
                </a:solidFill>
                <a:latin typeface="Whitney A"/>
              </a:rPr>
              <a:t>: </a:t>
            </a:r>
            <a:r>
              <a:rPr lang="fr-FR" sz="4000" b="1" u="sng" dirty="0" err="1">
                <a:solidFill>
                  <a:schemeClr val="accent1"/>
                </a:solidFill>
                <a:latin typeface="Whitney A"/>
              </a:rPr>
              <a:t>Morphology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gland is firm, with an intact capsule, and may be unilaterally or bilaterally enlarged. </a:t>
            </a:r>
          </a:p>
          <a:p>
            <a:pPr algn="l" rtl="0"/>
            <a:r>
              <a:rPr lang="en-US" dirty="0"/>
              <a:t>Histologic examination reveals disruption of thyroid follicles, with extravasation of colloid leading to a </a:t>
            </a:r>
            <a:r>
              <a:rPr lang="en-US" dirty="0" err="1"/>
              <a:t>polymorphonuclear</a:t>
            </a:r>
            <a:r>
              <a:rPr lang="en-US" dirty="0"/>
              <a:t> infiltrate, which is replaced over time by lymphocytes, plasma cells, and macrophages. </a:t>
            </a:r>
          </a:p>
          <a:p>
            <a:pPr algn="l" rtl="0"/>
            <a:r>
              <a:rPr lang="en-US" dirty="0"/>
              <a:t>The </a:t>
            </a:r>
            <a:r>
              <a:rPr lang="en-US" dirty="0" err="1"/>
              <a:t>extravasated</a:t>
            </a:r>
            <a:r>
              <a:rPr lang="en-US" dirty="0"/>
              <a:t> colloid provokes an </a:t>
            </a:r>
            <a:r>
              <a:rPr lang="en-US" dirty="0">
                <a:solidFill>
                  <a:srgbClr val="FF0000"/>
                </a:solidFill>
              </a:rPr>
              <a:t>exuberant granulomatous reaction with giant cells.</a:t>
            </a:r>
          </a:p>
          <a:p>
            <a:pPr algn="l" rtl="0"/>
            <a:r>
              <a:rPr lang="en-US" dirty="0"/>
              <a:t> Healing occurs by resolution of inflammation and fibrosis</a:t>
            </a:r>
          </a:p>
        </p:txBody>
      </p:sp>
    </p:spTree>
    <p:extLst>
      <p:ext uri="{BB962C8B-B14F-4D97-AF65-F5344CB8AC3E}">
        <p14:creationId xmlns:p14="http://schemas.microsoft.com/office/powerpoint/2010/main" val="1538277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u="sng" dirty="0">
                <a:solidFill>
                  <a:schemeClr val="accent1"/>
                </a:solidFill>
                <a:latin typeface="Whitney A"/>
              </a:rPr>
              <a:t>Subacute </a:t>
            </a:r>
            <a:r>
              <a:rPr lang="fr-FR" sz="4000" b="1" u="sng" dirty="0" err="1">
                <a:solidFill>
                  <a:schemeClr val="accent1"/>
                </a:solidFill>
                <a:latin typeface="Whitney A"/>
              </a:rPr>
              <a:t>Granulomatous</a:t>
            </a:r>
            <a:r>
              <a:rPr lang="fr-FR" sz="4000" b="1" u="sng" dirty="0">
                <a:solidFill>
                  <a:schemeClr val="accent1"/>
                </a:solidFill>
                <a:latin typeface="Whitney A"/>
              </a:rPr>
              <a:t> (de </a:t>
            </a:r>
            <a:r>
              <a:rPr lang="fr-FR" sz="4000" b="1" u="sng" dirty="0" err="1">
                <a:solidFill>
                  <a:schemeClr val="accent1"/>
                </a:solidFill>
                <a:latin typeface="Whitney A"/>
              </a:rPr>
              <a:t>Quervain</a:t>
            </a:r>
            <a:r>
              <a:rPr lang="fr-FR" sz="4000" b="1" u="sng" dirty="0">
                <a:solidFill>
                  <a:schemeClr val="accent1"/>
                </a:solidFill>
                <a:latin typeface="Whitney A"/>
              </a:rPr>
              <a:t>) </a:t>
            </a:r>
            <a:r>
              <a:rPr lang="fr-FR" sz="4000" b="1" u="sng" dirty="0" err="1">
                <a:solidFill>
                  <a:schemeClr val="accent1"/>
                </a:solidFill>
                <a:latin typeface="Whitney A"/>
              </a:rPr>
              <a:t>Thyroiditis</a:t>
            </a:r>
            <a:r>
              <a:rPr lang="fr-FR" sz="4000" b="1" u="sng" dirty="0">
                <a:solidFill>
                  <a:schemeClr val="accent1"/>
                </a:solidFill>
                <a:latin typeface="Whitney A"/>
              </a:rPr>
              <a:t>: </a:t>
            </a:r>
            <a:r>
              <a:rPr lang="fr-FR" sz="4000" b="1" u="sng" dirty="0" err="1">
                <a:solidFill>
                  <a:schemeClr val="accent1"/>
                </a:solidFill>
                <a:latin typeface="Whitney A"/>
              </a:rPr>
              <a:t>Morphology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7323" y="2133600"/>
            <a:ext cx="5639179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6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892407"/>
            <a:ext cx="8911687" cy="1280890"/>
          </a:xfrm>
        </p:spPr>
        <p:txBody>
          <a:bodyPr/>
          <a:lstStyle/>
          <a:p>
            <a:r>
              <a:rPr lang="en-US" b="1" u="sng" dirty="0">
                <a:solidFill>
                  <a:srgbClr val="0070C0"/>
                </a:solidFill>
                <a:latin typeface="+mn-lt"/>
              </a:rPr>
              <a:t>Thyroid anatomy</a:t>
            </a:r>
            <a:endParaRPr lang="ar-SA" b="1" u="sng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9" y="2133600"/>
            <a:ext cx="10244223" cy="3777622"/>
          </a:xfrm>
        </p:spPr>
        <p:txBody>
          <a:bodyPr>
            <a:normAutofit/>
          </a:bodyPr>
          <a:lstStyle/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000" dirty="0">
                <a:solidFill>
                  <a:prstClr val="black"/>
                </a:solidFill>
              </a:rPr>
              <a:t>The thyroid gland consists of two bulky lateral lobes connected by a relatively thin isthmus, usually located below and anterior to the larynx.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endParaRPr lang="en-US" sz="2000" dirty="0">
              <a:solidFill>
                <a:prstClr val="black"/>
              </a:solidFill>
            </a:endParaRP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000" dirty="0">
                <a:solidFill>
                  <a:prstClr val="black"/>
                </a:solidFill>
              </a:rPr>
              <a:t>The thyroid gland develops embryologically from an </a:t>
            </a:r>
            <a:r>
              <a:rPr lang="en-US" sz="2000" dirty="0" err="1">
                <a:solidFill>
                  <a:prstClr val="black"/>
                </a:solidFill>
              </a:rPr>
              <a:t>envagination</a:t>
            </a:r>
            <a:r>
              <a:rPr lang="en-US" sz="2000" dirty="0">
                <a:solidFill>
                  <a:prstClr val="black"/>
                </a:solidFill>
              </a:rPr>
              <a:t> of the developing pharyngeal epithelium that descends from the foramen cecum at the base of the tongue to its normal position in the anterior neck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endParaRPr lang="en-US" sz="3200" dirty="0">
              <a:solidFill>
                <a:prstClr val="black"/>
              </a:solidFill>
              <a:latin typeface="Corbel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82652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Subacute Lymphocytic Thyroiditis</a:t>
            </a:r>
            <a:br>
              <a:rPr lang="en-US" b="1" u="sng" dirty="0">
                <a:solidFill>
                  <a:schemeClr val="accent1"/>
                </a:solidFill>
              </a:rPr>
            </a:b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In a subset of patients the onset of disease follows pregnancy (</a:t>
            </a:r>
            <a:r>
              <a:rPr lang="en-US" i="1" dirty="0"/>
              <a:t>postpartum thyroiditis</a:t>
            </a:r>
            <a:r>
              <a:rPr lang="en-US" dirty="0"/>
              <a:t>). This disease is most likely to be autoimmune in etiology.</a:t>
            </a:r>
          </a:p>
          <a:p>
            <a:pPr algn="l" rtl="0"/>
            <a:r>
              <a:rPr lang="en-US" i="1" dirty="0"/>
              <a:t>Painless</a:t>
            </a:r>
            <a:r>
              <a:rPr lang="en-US" dirty="0"/>
              <a:t> neck mass or features of thyroid hormone excess.</a:t>
            </a:r>
          </a:p>
          <a:p>
            <a:pPr algn="l" rtl="0"/>
            <a:r>
              <a:rPr lang="en-US" dirty="0"/>
              <a:t>The histologic features consist of lymphocytic infiltration and hyperplastic germinal centers within the thyroid parenchyma.</a:t>
            </a:r>
          </a:p>
        </p:txBody>
      </p:sp>
    </p:spTree>
    <p:extLst>
      <p:ext uri="{BB962C8B-B14F-4D97-AF65-F5344CB8AC3E}">
        <p14:creationId xmlns:p14="http://schemas.microsoft.com/office/powerpoint/2010/main" val="3179609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Riedel thyroiditis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3579" y="2219638"/>
            <a:ext cx="4313864" cy="3777622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/>
              <a:t>Riedel thyroiditis, a rare disorder that is a manifestation of IgG4-related disease</a:t>
            </a:r>
          </a:p>
          <a:p>
            <a:pPr algn="l" rtl="0"/>
            <a:r>
              <a:rPr lang="en-US" dirty="0"/>
              <a:t>Characterized by extensive fibrosis involving the thyroid and contiguous neck structures. </a:t>
            </a:r>
          </a:p>
          <a:p>
            <a:pPr algn="l" rtl="0"/>
            <a:r>
              <a:rPr lang="en-US" dirty="0"/>
              <a:t>Clinical evaluation demonstrates a hard and fixed thyroid mass, simulating a thyroid neoplasm.</a:t>
            </a:r>
          </a:p>
          <a:p>
            <a:pPr algn="l" rtl="0"/>
            <a:r>
              <a:rPr lang="en-US" dirty="0"/>
              <a:t> It may be associated with idiopathic fibrosis in other sites in</a:t>
            </a:r>
          </a:p>
          <a:p>
            <a:pPr marL="0" indent="0" algn="l" rtl="0">
              <a:buNone/>
            </a:pPr>
            <a:r>
              <a:rPr lang="en-US" dirty="0"/>
              <a:t>the body, such as the retroperitoneum.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5" y="1970774"/>
            <a:ext cx="4816792" cy="37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01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40156" y="651487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Graves disease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03400" y="2133600"/>
            <a:ext cx="9701212" cy="3777622"/>
          </a:xfrm>
        </p:spPr>
        <p:txBody>
          <a:bodyPr/>
          <a:lstStyle/>
          <a:p>
            <a:pPr algn="l" rtl="0" fontAlgn="base"/>
            <a:r>
              <a:rPr lang="en-US" i="1" dirty="0"/>
              <a:t>Graves disease is the most common cause of endogenous hyperthyroidism</a:t>
            </a:r>
            <a:r>
              <a:rPr lang="en-US" dirty="0"/>
              <a:t>. It is characterized by a triad of manifestations:</a:t>
            </a:r>
          </a:p>
          <a:p>
            <a:pPr marL="0" indent="0" algn="l" rtl="0" fontAlgn="base">
              <a:buNone/>
            </a:pPr>
            <a:r>
              <a:rPr lang="en-US" i="1" dirty="0"/>
              <a:t>    1-</a:t>
            </a:r>
            <a:r>
              <a:rPr lang="en-US" i="1" dirty="0">
                <a:solidFill>
                  <a:srgbClr val="FF0000"/>
                </a:solidFill>
              </a:rPr>
              <a:t>Thyrotoxicosis</a:t>
            </a:r>
            <a:r>
              <a:rPr lang="en-US" i="1" dirty="0"/>
              <a:t>,</a:t>
            </a:r>
            <a:r>
              <a:rPr lang="en-US" dirty="0"/>
              <a:t> caused by a diffusely enlarged, </a:t>
            </a:r>
            <a:r>
              <a:rPr lang="en-US" dirty="0" err="1"/>
              <a:t>hyperfunctional</a:t>
            </a:r>
            <a:r>
              <a:rPr lang="en-US" dirty="0"/>
              <a:t> thyroid, is present in all cases.</a:t>
            </a:r>
          </a:p>
          <a:p>
            <a:pPr marL="0" indent="0" algn="l" rtl="0" fontAlgn="base">
              <a:buNone/>
            </a:pPr>
            <a:r>
              <a:rPr lang="en-US" dirty="0"/>
              <a:t>   2-An infiltrative </a:t>
            </a:r>
            <a:r>
              <a:rPr lang="en-US" i="1" dirty="0" err="1">
                <a:solidFill>
                  <a:srgbClr val="FF0000"/>
                </a:solidFill>
              </a:rPr>
              <a:t>ophthalmopathy</a:t>
            </a:r>
            <a:r>
              <a:rPr lang="en-US" dirty="0"/>
              <a:t> with resultant exophthalmos is    noted in as many as 40% of patients.</a:t>
            </a:r>
          </a:p>
          <a:p>
            <a:pPr marL="0" indent="0" algn="l" rtl="0" fontAlgn="base">
              <a:buNone/>
            </a:pPr>
            <a:r>
              <a:rPr lang="en-US" dirty="0"/>
              <a:t>   3-A localized, infiltrative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i="1" dirty="0" err="1">
                <a:solidFill>
                  <a:srgbClr val="FF0000"/>
                </a:solidFill>
              </a:rPr>
              <a:t>dermopathy</a:t>
            </a:r>
            <a:r>
              <a:rPr lang="en-US" dirty="0"/>
              <a:t> (sometimes designated </a:t>
            </a:r>
            <a:r>
              <a:rPr lang="en-US" i="1" dirty="0"/>
              <a:t>pretibial myxedema</a:t>
            </a:r>
            <a:r>
              <a:rPr lang="en-US" dirty="0"/>
              <a:t>) is seen in a minority of cases.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066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Graves disease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Graves disease has a peak incidence between the ages of 20 and 40, with </a:t>
            </a:r>
            <a:r>
              <a:rPr lang="en-US" i="1" dirty="0"/>
              <a:t>women being affected up to seven times more commonly than men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Genetic factors are important in the causation of Graves disease</a:t>
            </a:r>
          </a:p>
          <a:p>
            <a:pPr algn="l" rtl="0"/>
            <a:r>
              <a:rPr lang="en-US" dirty="0"/>
              <a:t>Graves disease is associated with the presence of certain human leukocyte antigen (HLA) haplotypes, specifically HLA-DR3, and polymorphisms in genes whose products regulate T-cell responses, including the inhibitory T-cell receptor CTLA-4 .</a:t>
            </a:r>
          </a:p>
        </p:txBody>
      </p:sp>
    </p:spTree>
    <p:extLst>
      <p:ext uri="{BB962C8B-B14F-4D97-AF65-F5344CB8AC3E}">
        <p14:creationId xmlns:p14="http://schemas.microsoft.com/office/powerpoint/2010/main" val="18034727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Graves disease: Pathogenesis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806" y="2133599"/>
            <a:ext cx="10505806" cy="4576689"/>
          </a:xfrm>
        </p:spPr>
        <p:txBody>
          <a:bodyPr>
            <a:normAutofit/>
          </a:bodyPr>
          <a:lstStyle/>
          <a:p>
            <a:pPr algn="l" rtl="0" fontAlgn="base"/>
            <a:r>
              <a:rPr lang="en-US" b="1" dirty="0"/>
              <a:t>Graves disease is characterized by a breakdown in self-tolerance to thyroid autoantigens, of which the most important is the TSH receptor. </a:t>
            </a:r>
            <a:r>
              <a:rPr lang="en-US" dirty="0"/>
              <a:t>The result is the production of multiple autoantibodies, including:</a:t>
            </a:r>
          </a:p>
          <a:p>
            <a:pPr algn="l" rtl="0" fontAlgn="base"/>
            <a:r>
              <a:rPr lang="en-US" b="1" dirty="0"/>
              <a:t>Thyroid-stimulating immunoglobulin:</a:t>
            </a:r>
            <a:r>
              <a:rPr lang="en-US" dirty="0"/>
              <a:t> An IgG antibody that binds to the TSH receptor and mimics the action of TSH, relatively specific for Graves disease.</a:t>
            </a:r>
          </a:p>
          <a:p>
            <a:pPr algn="l" rtl="0" fontAlgn="base"/>
            <a:r>
              <a:rPr lang="en-US" b="1" dirty="0"/>
              <a:t>Thyroid growth-stimulating immunoglobulins:</a:t>
            </a:r>
            <a:r>
              <a:rPr lang="en-US" dirty="0"/>
              <a:t> Also directed against the TSH receptor.</a:t>
            </a:r>
          </a:p>
          <a:p>
            <a:pPr algn="l" rtl="0" fontAlgn="base"/>
            <a:r>
              <a:rPr lang="en-US" b="1" dirty="0"/>
              <a:t>TSH-binding inhibitor immunoglobulins:</a:t>
            </a:r>
            <a:r>
              <a:rPr lang="en-US" dirty="0"/>
              <a:t> These anti-TSH receptor antibodies prevent TSH from binding to its receptor on thyroid epithelial cells and in so doing may actually </a:t>
            </a:r>
            <a:r>
              <a:rPr lang="en-US" b="1" dirty="0"/>
              <a:t>inhibit</a:t>
            </a:r>
            <a:r>
              <a:rPr lang="en-US" dirty="0"/>
              <a:t> thyroid cell function. </a:t>
            </a:r>
          </a:p>
          <a:p>
            <a:pPr algn="l" rtl="0" fontAlgn="base"/>
            <a:r>
              <a:rPr lang="en-US" dirty="0"/>
              <a:t>The coexistence of stimulating </a:t>
            </a:r>
            <a:r>
              <a:rPr lang="en-US" i="1" dirty="0"/>
              <a:t>and</a:t>
            </a:r>
            <a:r>
              <a:rPr lang="en-US" dirty="0"/>
              <a:t> inhibiting immunoglobulins in the serum of the same patient is not unusual—a finding that may explain why some patients with Graves disease spontaneously develop episodes of hypothyroidism.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757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9" y="1626561"/>
            <a:ext cx="5181600" cy="469868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Graves </a:t>
            </a:r>
            <a:r>
              <a:rPr lang="en-US" dirty="0" err="1">
                <a:solidFill>
                  <a:srgbClr val="FF0000"/>
                </a:solidFill>
              </a:rPr>
              <a:t>ophthalmopathy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 a result of several causes</a:t>
            </a:r>
          </a:p>
          <a:p>
            <a:pPr marL="0" indent="0" algn="l" rtl="0">
              <a:buNone/>
            </a:pPr>
            <a:r>
              <a:rPr lang="en-US" dirty="0"/>
              <a:t>(1) marked infiltration of the retroorbital space by mononuclear cells ( mainly T cells)</a:t>
            </a:r>
          </a:p>
          <a:p>
            <a:pPr marL="0" indent="0" algn="l" rtl="0">
              <a:buNone/>
            </a:pPr>
            <a:r>
              <a:rPr lang="en-US" dirty="0"/>
              <a:t> (2) inflammatory edema and swelling of extraocular muscles</a:t>
            </a:r>
          </a:p>
          <a:p>
            <a:pPr marL="0" indent="0" algn="l" rtl="0">
              <a:buNone/>
            </a:pPr>
            <a:r>
              <a:rPr lang="en-US" dirty="0"/>
              <a:t> (3) accumulation of extracellular matrix components (glycosaminoglycan)</a:t>
            </a:r>
          </a:p>
          <a:p>
            <a:pPr marL="0" indent="0" algn="l" rtl="0">
              <a:buNone/>
            </a:pPr>
            <a:r>
              <a:rPr lang="en-US" dirty="0"/>
              <a:t>(4) increased numbers of adipocytes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2250" y="1478280"/>
            <a:ext cx="4381500" cy="39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415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4FA7-6139-4094-A5FC-7BCCE6B9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09A5C-9CAC-4AF1-AF3F-6DA1D44CA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1478" y="2133600"/>
            <a:ext cx="5511598" cy="3777622"/>
          </a:xfrm>
        </p:spPr>
        <p:txBody>
          <a:bodyPr/>
          <a:lstStyle/>
          <a:p>
            <a:pPr algn="l" rtl="0"/>
            <a:r>
              <a:rPr lang="en-US" dirty="0"/>
              <a:t>The dermopathy, if present, is characterized by thickening of the dermis, as a result of deposition of glycosaminoglycans and lymphocyte infiltration.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A8128A-A7B4-40DF-82FD-6BB5FF32CE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03193" y="1171746"/>
            <a:ext cx="3686891" cy="473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73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Graves disease: 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686" y="2147668"/>
            <a:ext cx="5721390" cy="377762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The thyroid gland is enlarged (usually symmetrically) due to </a:t>
            </a:r>
            <a:r>
              <a:rPr lang="en-US" b="1" dirty="0"/>
              <a:t>diffuse hypertrophy and hyperplasia</a:t>
            </a:r>
            <a:r>
              <a:rPr lang="en-US" dirty="0"/>
              <a:t> of thyroid follicular epithelial cells. The gland is usually smooth and soft, and its capsule is intact.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001796"/>
            <a:ext cx="4313238" cy="39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43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Graves disease: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452" y="2088829"/>
            <a:ext cx="5003359" cy="377762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On microscopic examination, the follicular epithelial cells in untreated cases are tall, columnar, and more crowded than usual. This crowding often results in the formation of small papillae. Such papillae lack </a:t>
            </a:r>
            <a:r>
              <a:rPr lang="en-US" dirty="0" err="1"/>
              <a:t>fibrovascular</a:t>
            </a:r>
            <a:r>
              <a:rPr lang="en-US" dirty="0"/>
              <a:t> cores, in contrast with those of papillary carcinoma. </a:t>
            </a:r>
          </a:p>
          <a:p>
            <a:pPr algn="l" rtl="0"/>
            <a:r>
              <a:rPr lang="en-US" dirty="0"/>
              <a:t>The colloid within the follicular lumen is pale, with scalloped margins.</a:t>
            </a:r>
          </a:p>
          <a:p>
            <a:pPr algn="l" rtl="0"/>
            <a:r>
              <a:rPr lang="en-US" dirty="0"/>
              <a:t> Lymphoid infiltrates, are present throughout the </a:t>
            </a:r>
            <a:r>
              <a:rPr lang="en-US" dirty="0" err="1"/>
              <a:t>interstitium</a:t>
            </a:r>
            <a:r>
              <a:rPr lang="en-US" dirty="0"/>
              <a:t>; germinal centers are common.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3880" y="1616547"/>
            <a:ext cx="4794423" cy="43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25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Graves disease: morphology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5790" y="2058194"/>
            <a:ext cx="4762500" cy="446135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87762" y="2058195"/>
            <a:ext cx="5416851" cy="44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1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598" y="717098"/>
            <a:ext cx="5795727" cy="5352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20" y="717098"/>
            <a:ext cx="5667375" cy="535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74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6834188" cy="3777622"/>
          </a:xfrm>
        </p:spPr>
        <p:txBody>
          <a:bodyPr/>
          <a:lstStyle/>
          <a:p>
            <a:pPr algn="l" rtl="0"/>
            <a:r>
              <a:rPr lang="en-US" dirty="0"/>
              <a:t> Laboratory findings in Graves disease </a:t>
            </a:r>
            <a:r>
              <a:rPr lang="en-US" dirty="0">
                <a:solidFill>
                  <a:schemeClr val="accent1"/>
                </a:solidFill>
              </a:rPr>
              <a:t>include elevated serum free T4 and T3 and depressed serum TSH. </a:t>
            </a:r>
          </a:p>
          <a:p>
            <a:pPr algn="l" rtl="0"/>
            <a:r>
              <a:rPr lang="en-US" dirty="0"/>
              <a:t>Because of ongoing stimulation of the thyroid follicles by TSIs, radioactive iodine uptake is increased, and radioiodine scans show a diffuse uptake of iodine</a:t>
            </a:r>
          </a:p>
        </p:txBody>
      </p:sp>
    </p:spTree>
    <p:extLst>
      <p:ext uri="{BB962C8B-B14F-4D97-AF65-F5344CB8AC3E}">
        <p14:creationId xmlns:p14="http://schemas.microsoft.com/office/powerpoint/2010/main" val="22510205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DIFFUSE AND MULTINODULAR GOITER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2133600"/>
            <a:ext cx="9371012" cy="377762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Goiter</a:t>
            </a:r>
            <a:r>
              <a:rPr lang="en-US" dirty="0"/>
              <a:t>: Enlargement of the thyroid, is the most common manifestation of thyroid disease. </a:t>
            </a:r>
          </a:p>
          <a:p>
            <a:pPr algn="l" rtl="0"/>
            <a:r>
              <a:rPr lang="en-US" i="1" dirty="0"/>
              <a:t>They reflect impaired synthesis of thyroid hormone,</a:t>
            </a:r>
            <a:r>
              <a:rPr lang="en-US" dirty="0"/>
              <a:t> most often caused by dietary iodine deficiency</a:t>
            </a:r>
          </a:p>
          <a:p>
            <a:pPr algn="l" rtl="0"/>
            <a:r>
              <a:rPr lang="en-US" dirty="0"/>
              <a:t>Impairment of thyroid hormone synthesis leads to a compensatory rise in the serum TSH, causes hypertrophy and hyperplasia of thyroid follicular cells and, ultimately, gross enlargement of the thyroid gland. </a:t>
            </a:r>
          </a:p>
          <a:p>
            <a:pPr algn="l" rtl="0"/>
            <a:r>
              <a:rPr lang="en-US" dirty="0"/>
              <a:t>The compensatory increase in functional mass of the gland is enough to overcome the hormone deficiency, ensuring a </a:t>
            </a:r>
            <a:r>
              <a:rPr lang="en-US" i="1" dirty="0" err="1">
                <a:solidFill>
                  <a:srgbClr val="FF0000"/>
                </a:solidFill>
              </a:rPr>
              <a:t>euthyroid</a:t>
            </a:r>
            <a:r>
              <a:rPr lang="en-US" dirty="0"/>
              <a:t> metabolic state in the vast majority of affected persons.</a:t>
            </a:r>
          </a:p>
          <a:p>
            <a:pPr algn="l" rtl="0"/>
            <a:r>
              <a:rPr lang="en-US" dirty="0"/>
              <a:t>If the underlying disorder is sufficiently sever  the compensatory responses may be inadequate to overcome the impairment in hormone synthesis, resulting in </a:t>
            </a:r>
            <a:r>
              <a:rPr lang="en-US" i="1" dirty="0" err="1"/>
              <a:t>goitrous</a:t>
            </a:r>
            <a:r>
              <a:rPr lang="en-US" i="1" dirty="0"/>
              <a:t> hypothyroidism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04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Goiter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Goiters can be endemic or sporadic.</a:t>
            </a:r>
          </a:p>
          <a:p>
            <a:pPr algn="l" rtl="0"/>
            <a:r>
              <a:rPr lang="en-US" dirty="0"/>
              <a:t>diffuse, symmetric enlargement of the gland </a:t>
            </a:r>
            <a:r>
              <a:rPr lang="en-US" b="1" dirty="0"/>
              <a:t>(diffuse goiter): </a:t>
            </a:r>
            <a:r>
              <a:rPr lang="en-US" dirty="0"/>
              <a:t>The follicles are lined by crowded columnar cells, which may pile up and form projections</a:t>
            </a:r>
          </a:p>
          <a:p>
            <a:pPr algn="l" rtl="0"/>
            <a:r>
              <a:rPr lang="en-US" dirty="0"/>
              <a:t>colloid-rich gland </a:t>
            </a:r>
            <a:r>
              <a:rPr lang="en-US" b="1" dirty="0"/>
              <a:t>(colloid goiter)</a:t>
            </a:r>
          </a:p>
          <a:p>
            <a:pPr algn="l" rtl="0"/>
            <a:r>
              <a:rPr lang="en-US" dirty="0"/>
              <a:t>All long-standing diffuse goiters convert into </a:t>
            </a:r>
            <a:r>
              <a:rPr lang="en-US" b="1" dirty="0" err="1"/>
              <a:t>multinodular</a:t>
            </a:r>
            <a:r>
              <a:rPr lang="en-US" b="1" dirty="0"/>
              <a:t> goiters</a:t>
            </a:r>
            <a:r>
              <a:rPr lang="en-US" dirty="0"/>
              <a:t>. </a:t>
            </a:r>
          </a:p>
          <a:p>
            <a:pPr algn="l" rtl="0"/>
            <a:r>
              <a:rPr lang="en-US" dirty="0" err="1"/>
              <a:t>Multinodular</a:t>
            </a:r>
            <a:r>
              <a:rPr lang="en-US" dirty="0"/>
              <a:t> goiters typically are hormonally silent, although a minority (approximately 10% over 10 years) can manifest with thyrotoxicosis secondary to the development of </a:t>
            </a:r>
            <a:r>
              <a:rPr lang="en-US" b="1" dirty="0"/>
              <a:t>autonomous</a:t>
            </a:r>
            <a:r>
              <a:rPr lang="en-US" dirty="0"/>
              <a:t> nodules that produce thyroid hormone independent of TSH stimulation. This condition, known as toxic </a:t>
            </a:r>
            <a:r>
              <a:rPr lang="en-US" dirty="0" err="1"/>
              <a:t>multinodular</a:t>
            </a:r>
            <a:r>
              <a:rPr lang="en-US" dirty="0"/>
              <a:t> goiter or </a:t>
            </a:r>
            <a:r>
              <a:rPr lang="en-US" b="1" dirty="0"/>
              <a:t>Plummer syndrome.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103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984" y="1833506"/>
            <a:ext cx="8813929" cy="38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429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Multinodular goiter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07" y="2266122"/>
            <a:ext cx="5468110" cy="3777622"/>
          </a:xfrm>
        </p:spPr>
        <p:txBody>
          <a:bodyPr/>
          <a:lstStyle/>
          <a:p>
            <a:pPr algn="l" rtl="0"/>
            <a:r>
              <a:rPr lang="en-US" dirty="0" err="1"/>
              <a:t>Multinodular</a:t>
            </a:r>
            <a:r>
              <a:rPr lang="en-US" dirty="0"/>
              <a:t> goiters are </a:t>
            </a:r>
            <a:r>
              <a:rPr lang="en-US" dirty="0" err="1"/>
              <a:t>multilobulate</a:t>
            </a:r>
            <a:r>
              <a:rPr lang="en-US" dirty="0"/>
              <a:t>, asymmetrically enlarged glands, which may attain massive size. </a:t>
            </a:r>
          </a:p>
          <a:p>
            <a:pPr algn="l" rtl="0"/>
            <a:r>
              <a:rPr lang="en-US" dirty="0"/>
              <a:t>On cut surface, irregular nodules containing variable amounts of brown, gelatinous colloid are evident . Older lesions often show areas of fibrosis, hemorrhage, calcification, and cystic change. </a:t>
            </a:r>
          </a:p>
          <a:p>
            <a:pPr algn="l" rtl="0"/>
            <a:r>
              <a:rPr lang="en-US" dirty="0"/>
              <a:t>.</a:t>
            </a:r>
            <a:endParaRPr lang="ar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592C9-E962-48E4-92E3-F25B611C1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768" y="1898105"/>
            <a:ext cx="4249280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146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Multinodular</a:t>
            </a:r>
            <a:r>
              <a:rPr lang="en-US" dirty="0"/>
              <a:t> Goiter </a:t>
            </a:r>
            <a:endParaRPr lang="ar-S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860" y="1905000"/>
            <a:ext cx="3810000" cy="4143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A28F-3234-4367-9794-552296B60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4045896" cy="3777622"/>
          </a:xfrm>
        </p:spPr>
        <p:txBody>
          <a:bodyPr/>
          <a:lstStyle/>
          <a:p>
            <a:pPr algn="l" rtl="0"/>
            <a:r>
              <a:rPr lang="en-US" dirty="0"/>
              <a:t>The microscopic appearance includes colloid-rich follicles lined by flattened, inactive epithelium and areas of follicular epithelial hypertrophy and hyperplasia</a:t>
            </a:r>
          </a:p>
        </p:txBody>
      </p:sp>
    </p:spTree>
    <p:extLst>
      <p:ext uri="{BB962C8B-B14F-4D97-AF65-F5344CB8AC3E}">
        <p14:creationId xmlns:p14="http://schemas.microsoft.com/office/powerpoint/2010/main" val="11487197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dominant clinical features of goiter are those caused by the mass effects of the enlarged gland. </a:t>
            </a:r>
          </a:p>
          <a:p>
            <a:pPr algn="l" rtl="0"/>
            <a:r>
              <a:rPr lang="en-US" dirty="0"/>
              <a:t>In addition to the obvious cosmetic problem of a large neck mass, goiters also may cause airway obstruction, dysphagia, and compression of large vessels in the neck </a:t>
            </a:r>
          </a:p>
          <a:p>
            <a:pPr algn="l" rtl="0"/>
            <a:r>
              <a:rPr lang="en-US" dirty="0"/>
              <a:t> a hyperfunctioning (toxic) nodule may develop within a long-standing goiter, resulting in hyperthyroidism. </a:t>
            </a:r>
          </a:p>
          <a:p>
            <a:pPr algn="l" rtl="0"/>
            <a:r>
              <a:rPr lang="en-US" dirty="0"/>
              <a:t>The incidence of malignancy in long-standing multinodular goiters is low (less than 5%) but not zero, and concern for malignancy arises with goiters that demonstrate sudden changes in size or associated symptoms (e.g., hoarseness).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90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58C56-EB5E-435D-99DF-D205B4E2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08B65-84C7-4244-9FE3-3922927C9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ea typeface="+mn-lt"/>
                <a:cs typeface="+mn-lt"/>
              </a:rPr>
              <a:t>Clinical recognition of diseases of the thyroid is important, because most are amenable to medical or surgical management. Diseases include hyperthyroidism, hypothyroidism) and mass lesions.</a:t>
            </a:r>
            <a:endParaRPr lang="en-US" dirty="0"/>
          </a:p>
          <a:p>
            <a:pPr marL="0" indent="0" algn="l">
              <a:buNone/>
            </a:pPr>
            <a:r>
              <a:rPr lang="en-US" dirty="0">
                <a:ea typeface="+mn-lt"/>
                <a:cs typeface="+mn-lt"/>
              </a:rPr>
              <a:t>Chronic lymphocytic (Hashimoto) thyroiditis is the most common cause of hypothyroidism, it is an autoimmune disease</a:t>
            </a:r>
            <a:endParaRPr lang="en-US" dirty="0"/>
          </a:p>
          <a:p>
            <a:pPr marL="0" indent="0" algn="l">
              <a:buNone/>
            </a:pPr>
            <a:r>
              <a:rPr lang="en-US" dirty="0">
                <a:ea typeface="+mn-lt"/>
                <a:cs typeface="+mn-lt"/>
              </a:rPr>
              <a:t>Graves’ disease, the most common cause of endogenous hyperthyroidism, is an autoimmune disorder. Enlargement of the thyroid, or goiter, is the most common manifestation of thyroid disease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74560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8F0CA-3976-4403-932B-95E461EA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52B8D-4280-411A-9C45-C5A722C2A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l">
              <a:buNone/>
            </a:pPr>
            <a:r>
              <a:rPr lang="en-US" dirty="0"/>
              <a:t>Robbins Basic Pathology , 10th ed</a:t>
            </a:r>
          </a:p>
        </p:txBody>
      </p:sp>
    </p:spTree>
    <p:extLst>
      <p:ext uri="{BB962C8B-B14F-4D97-AF65-F5344CB8AC3E}">
        <p14:creationId xmlns:p14="http://schemas.microsoft.com/office/powerpoint/2010/main" val="59564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Ectopic thyroid tissue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889" y="1497496"/>
            <a:ext cx="8612580" cy="475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5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90688"/>
            <a:ext cx="10527957" cy="459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4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156" y="67886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6600" b="1" u="sng" dirty="0">
                <a:solidFill>
                  <a:srgbClr val="0070C0"/>
                </a:solidFill>
              </a:rPr>
              <a:t>Thyroid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335" y="2133600"/>
            <a:ext cx="10038277" cy="3777622"/>
          </a:xfrm>
        </p:spPr>
        <p:txBody>
          <a:bodyPr>
            <a:normAutofit/>
          </a:bodyPr>
          <a:lstStyle/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800" dirty="0">
                <a:solidFill>
                  <a:prstClr val="black"/>
                </a:solidFill>
              </a:rPr>
              <a:t>Clinical recognition of diseases of the thyroid is important, because most are amenable to medical or surgical management. 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800" b="1" u="sng" dirty="0">
                <a:solidFill>
                  <a:prstClr val="black"/>
                </a:solidFill>
              </a:rPr>
              <a:t>Diseases include: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800" dirty="0">
                <a:solidFill>
                  <a:prstClr val="black"/>
                </a:solidFill>
              </a:rPr>
              <a:t> Excessive release of thyroid hormones (hyperthyroidism).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800" dirty="0">
                <a:solidFill>
                  <a:prstClr val="black"/>
                </a:solidFill>
              </a:rPr>
              <a:t>Thyroid hormone deficiency (hypothyroidism).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2800" dirty="0">
                <a:solidFill>
                  <a:prstClr val="black"/>
                </a:solidFill>
              </a:rPr>
              <a:t> Mass lesions .</a:t>
            </a:r>
            <a:endParaRPr lang="ar-SA" sz="28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0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899" y="73361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rgbClr val="0070C0"/>
                </a:solidFill>
              </a:rPr>
              <a:t>Hyperthyroidism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109" y="2182879"/>
            <a:ext cx="8915400" cy="377762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800" b="1" i="0" dirty="0">
                <a:solidFill>
                  <a:srgbClr val="FF0000"/>
                </a:solidFill>
                <a:effectLst/>
              </a:rPr>
              <a:t>Thyrotoxicosis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 is a hypermetabolic state due to elevated circulating levels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of free T</a:t>
            </a:r>
            <a:r>
              <a:rPr lang="en-US" sz="2800" b="1" i="0" baseline="-25000" dirty="0">
                <a:solidFill>
                  <a:srgbClr val="FF0000"/>
                </a:solidFill>
                <a:effectLst/>
              </a:rPr>
              <a:t>3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 and T</a:t>
            </a:r>
            <a:r>
              <a:rPr lang="en-US" sz="2800" b="1" i="0" baseline="-25000" dirty="0">
                <a:solidFill>
                  <a:srgbClr val="FF0000"/>
                </a:solidFill>
                <a:effectLst/>
              </a:rPr>
              <a:t>4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.</a:t>
            </a:r>
          </a:p>
          <a:p>
            <a:pPr algn="l" rtl="0"/>
            <a:endParaRPr lang="en-US" sz="2800" b="1" i="0" dirty="0">
              <a:solidFill>
                <a:srgbClr val="000000"/>
              </a:solidFill>
              <a:effectLst/>
            </a:endParaRPr>
          </a:p>
          <a:p>
            <a:pPr algn="l" rtl="0"/>
            <a:r>
              <a:rPr lang="en-US" sz="2800" b="1" i="0" dirty="0">
                <a:solidFill>
                  <a:srgbClr val="000000"/>
                </a:solidFill>
                <a:effectLst/>
              </a:rPr>
              <a:t> Because it is caused most commonly by </a:t>
            </a:r>
            <a:r>
              <a:rPr lang="en-US" sz="2800" b="1" i="0" dirty="0">
                <a:solidFill>
                  <a:srgbClr val="FF0000"/>
                </a:solidFill>
                <a:effectLst/>
              </a:rPr>
              <a:t>hyperfunction</a:t>
            </a:r>
            <a:r>
              <a:rPr lang="en-US" sz="2800" b="1" i="0" dirty="0">
                <a:solidFill>
                  <a:srgbClr val="000000"/>
                </a:solidFill>
                <a:effectLst/>
              </a:rPr>
              <a:t> of the thyroid gland, thyrotoxicosis often is referred to as hyperthyroidism.</a:t>
            </a:r>
          </a:p>
          <a:p>
            <a:pPr algn="l" rtl="0"/>
            <a:r>
              <a:rPr lang="en-US" dirty="0"/>
              <a:t>In certain conditions, however, the oversupply either is related to excessive release of pre-formed thyroid hormone (e.g., in thyroiditis) or comes from an extrathyroidal source, rather than a hyperfunctioning gland</a:t>
            </a:r>
            <a:endParaRPr lang="en-US" sz="2800" b="1" i="0" dirty="0">
              <a:solidFill>
                <a:srgbClr val="000000"/>
              </a:solidFill>
              <a:effectLst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6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473" y="520076"/>
            <a:ext cx="8911687" cy="1280890"/>
          </a:xfrm>
        </p:spPr>
        <p:txBody>
          <a:bodyPr/>
          <a:lstStyle/>
          <a:p>
            <a:pPr algn="ctr"/>
            <a:r>
              <a:rPr lang="en-US" sz="5400" b="1" u="sng" dirty="0">
                <a:solidFill>
                  <a:srgbClr val="0070C0"/>
                </a:solidFill>
              </a:rPr>
              <a:t>Hyperthyroidism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99" y="2051221"/>
            <a:ext cx="8915400" cy="377762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400" b="1" dirty="0"/>
              <a:t>The three most common causes of thyrotoxicosis: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b="1" dirty="0"/>
              <a:t>Primary:</a:t>
            </a:r>
          </a:p>
          <a:p>
            <a:pPr marL="0" indent="0" algn="l" rtl="0">
              <a:buNone/>
            </a:pPr>
            <a:r>
              <a:rPr lang="en-US" dirty="0"/>
              <a:t>•     Diffuse hyperplasia of the thyroid associated with Graves disease (accounts for 85% of cases) </a:t>
            </a:r>
          </a:p>
          <a:p>
            <a:pPr marL="0" indent="0" algn="l" rtl="0">
              <a:buNone/>
            </a:pPr>
            <a:r>
              <a:rPr lang="en-US" dirty="0"/>
              <a:t>•     </a:t>
            </a:r>
            <a:r>
              <a:rPr lang="en-US" dirty="0" err="1"/>
              <a:t>Hyperfunctional</a:t>
            </a:r>
            <a:r>
              <a:rPr lang="en-US" dirty="0"/>
              <a:t>  (toxic) multinodular goiter</a:t>
            </a:r>
          </a:p>
          <a:p>
            <a:pPr marL="0" indent="0" algn="l" rtl="0">
              <a:buNone/>
            </a:pPr>
            <a:r>
              <a:rPr lang="en-US" dirty="0"/>
              <a:t>•     </a:t>
            </a:r>
            <a:r>
              <a:rPr lang="en-US" dirty="0" err="1"/>
              <a:t>Hyperfunctional</a:t>
            </a:r>
            <a:r>
              <a:rPr lang="en-US" dirty="0"/>
              <a:t>  ( toxic )adenoma of the thyroid </a:t>
            </a:r>
          </a:p>
        </p:txBody>
      </p:sp>
    </p:spTree>
    <p:extLst>
      <p:ext uri="{BB962C8B-B14F-4D97-AF65-F5344CB8AC3E}">
        <p14:creationId xmlns:p14="http://schemas.microsoft.com/office/powerpoint/2010/main" val="329008483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19743</TotalTime>
  <Words>2544</Words>
  <Application>Microsoft Office PowerPoint</Application>
  <PresentationFormat>Widescreen</PresentationFormat>
  <Paragraphs>203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Wisp</vt:lpstr>
      <vt:lpstr>Pathology of Thyroid Gland</vt:lpstr>
      <vt:lpstr>Objectives</vt:lpstr>
      <vt:lpstr>Thyroid anatomy</vt:lpstr>
      <vt:lpstr>PowerPoint Presentation</vt:lpstr>
      <vt:lpstr>   Ectopic thyroid tissue</vt:lpstr>
      <vt:lpstr>Histology</vt:lpstr>
      <vt:lpstr>Thyroid Diseases</vt:lpstr>
      <vt:lpstr>Hyperthyroidism</vt:lpstr>
      <vt:lpstr>Hyperthyroidism</vt:lpstr>
      <vt:lpstr>Causes of Thyrotoxicosis</vt:lpstr>
      <vt:lpstr>Clinical manifestation of thyrotoxicosis:</vt:lpstr>
      <vt:lpstr>Diagnosis of hyperthyroidism:</vt:lpstr>
      <vt:lpstr>Hypothyroidism</vt:lpstr>
      <vt:lpstr>Causes of hypothyroidism</vt:lpstr>
      <vt:lpstr>Clinical manifestations of hypothyroidism</vt:lpstr>
      <vt:lpstr>Clinical manifestations of hypothyroidism</vt:lpstr>
      <vt:lpstr>Laboratory evaluation</vt:lpstr>
      <vt:lpstr>Thyroiditis</vt:lpstr>
      <vt:lpstr>Chronic Lymphocytic (Hashimoto) Thyroiditis </vt:lpstr>
      <vt:lpstr>Hashimoto Thyroiditis Pathogenesis</vt:lpstr>
      <vt:lpstr>Chronic Lymphocytic (Hashimoto) Thyroiditis</vt:lpstr>
      <vt:lpstr>Hashimoto Thyroiditis: clinical features</vt:lpstr>
      <vt:lpstr>Hashimoto Thyroiditis Morphology</vt:lpstr>
      <vt:lpstr>Hashimoto Thyroiditis :Morphology</vt:lpstr>
      <vt:lpstr>Hashimoto Thyroiditis Morphology</vt:lpstr>
      <vt:lpstr>Subacute Granulomatous (de Quervain) Thyroiditis </vt:lpstr>
      <vt:lpstr>Subacute Granulomatous (de Quervain) Thyroiditis</vt:lpstr>
      <vt:lpstr>Subacute Granulomatous (de Quervain) Thyroiditis: Morphology</vt:lpstr>
      <vt:lpstr>Subacute Granulomatous (de Quervain) Thyroiditis: Morphology</vt:lpstr>
      <vt:lpstr>Subacute Lymphocytic Thyroiditis </vt:lpstr>
      <vt:lpstr>Riedel thyroiditis</vt:lpstr>
      <vt:lpstr>Graves disease</vt:lpstr>
      <vt:lpstr>Graves disease</vt:lpstr>
      <vt:lpstr>Graves disease: Pathogenesis</vt:lpstr>
      <vt:lpstr>PowerPoint Presentation</vt:lpstr>
      <vt:lpstr>PowerPoint Presentation</vt:lpstr>
      <vt:lpstr>Graves disease: morphology</vt:lpstr>
      <vt:lpstr>Graves disease: morphology</vt:lpstr>
      <vt:lpstr>Graves disease: morphology</vt:lpstr>
      <vt:lpstr>PowerPoint Presentation</vt:lpstr>
      <vt:lpstr>DIFFUSE AND MULTINODULAR GOITER</vt:lpstr>
      <vt:lpstr>Goiter </vt:lpstr>
      <vt:lpstr>PowerPoint Presentation</vt:lpstr>
      <vt:lpstr>Multinodular goiter </vt:lpstr>
      <vt:lpstr>Multinodular Goiter </vt:lpstr>
      <vt:lpstr>Clinical features </vt:lpstr>
      <vt:lpstr>Summary </vt:lpstr>
      <vt:lpstr>Reference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Thyroid gland</dc:title>
  <dc:creator>Amona</dc:creator>
  <cp:lastModifiedBy>Amany Fathaddin</cp:lastModifiedBy>
  <cp:revision>121</cp:revision>
  <dcterms:created xsi:type="dcterms:W3CDTF">2016-07-16T14:11:17Z</dcterms:created>
  <dcterms:modified xsi:type="dcterms:W3CDTF">2021-03-01T10:02:18Z</dcterms:modified>
</cp:coreProperties>
</file>