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84" r:id="rId1"/>
  </p:sldMasterIdLst>
  <p:notesMasterIdLst>
    <p:notesMasterId r:id="rId58"/>
  </p:notesMasterIdLst>
  <p:sldIdLst>
    <p:sldId id="256" r:id="rId2"/>
    <p:sldId id="257" r:id="rId3"/>
    <p:sldId id="288" r:id="rId4"/>
    <p:sldId id="289" r:id="rId5"/>
    <p:sldId id="274" r:id="rId6"/>
    <p:sldId id="259" r:id="rId7"/>
    <p:sldId id="260" r:id="rId8"/>
    <p:sldId id="258" r:id="rId9"/>
    <p:sldId id="278" r:id="rId10"/>
    <p:sldId id="279" r:id="rId11"/>
    <p:sldId id="291" r:id="rId12"/>
    <p:sldId id="312" r:id="rId13"/>
    <p:sldId id="313" r:id="rId14"/>
    <p:sldId id="314" r:id="rId15"/>
    <p:sldId id="280" r:id="rId16"/>
    <p:sldId id="282" r:id="rId17"/>
    <p:sldId id="320" r:id="rId18"/>
    <p:sldId id="299" r:id="rId19"/>
    <p:sldId id="264" r:id="rId20"/>
    <p:sldId id="321" r:id="rId21"/>
    <p:sldId id="315" r:id="rId22"/>
    <p:sldId id="305" r:id="rId23"/>
    <p:sldId id="322" r:id="rId24"/>
    <p:sldId id="290" r:id="rId25"/>
    <p:sldId id="316" r:id="rId26"/>
    <p:sldId id="298" r:id="rId27"/>
    <p:sldId id="300" r:id="rId28"/>
    <p:sldId id="301" r:id="rId29"/>
    <p:sldId id="302" r:id="rId30"/>
    <p:sldId id="303" r:id="rId31"/>
    <p:sldId id="261" r:id="rId32"/>
    <p:sldId id="292" r:id="rId33"/>
    <p:sldId id="306" r:id="rId34"/>
    <p:sldId id="262" r:id="rId35"/>
    <p:sldId id="307" r:id="rId36"/>
    <p:sldId id="263" r:id="rId37"/>
    <p:sldId id="293" r:id="rId38"/>
    <p:sldId id="285" r:id="rId39"/>
    <p:sldId id="286" r:id="rId40"/>
    <p:sldId id="309" r:id="rId41"/>
    <p:sldId id="310" r:id="rId42"/>
    <p:sldId id="295" r:id="rId43"/>
    <p:sldId id="311" r:id="rId44"/>
    <p:sldId id="317" r:id="rId45"/>
    <p:sldId id="296" r:id="rId46"/>
    <p:sldId id="268" r:id="rId47"/>
    <p:sldId id="269" r:id="rId48"/>
    <p:sldId id="318" r:id="rId49"/>
    <p:sldId id="304" r:id="rId50"/>
    <p:sldId id="273" r:id="rId51"/>
    <p:sldId id="272" r:id="rId52"/>
    <p:sldId id="319" r:id="rId53"/>
    <p:sldId id="277" r:id="rId54"/>
    <p:sldId id="297" r:id="rId55"/>
    <p:sldId id="323" r:id="rId56"/>
    <p:sldId id="324"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autoAdjust="0"/>
    <p:restoredTop sz="94659" autoAdjust="0"/>
  </p:normalViewPr>
  <p:slideViewPr>
    <p:cSldViewPr>
      <p:cViewPr varScale="1">
        <p:scale>
          <a:sx n="101" d="100"/>
          <a:sy n="101" d="100"/>
        </p:scale>
        <p:origin x="510" y="51"/>
      </p:cViewPr>
      <p:guideLst>
        <p:guide orient="horz" pos="2160"/>
        <p:guide pos="2880"/>
      </p:guideLst>
    </p:cSldViewPr>
  </p:slideViewPr>
  <p:outlineViewPr>
    <p:cViewPr>
      <p:scale>
        <a:sx n="33" d="100"/>
        <a:sy n="33" d="100"/>
      </p:scale>
      <p:origin x="42" y="817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98092B-20C6-4670-96DC-25B0C2CCEF68}" type="datetimeFigureOut">
              <a:rPr lang="en-US" smtClean="0"/>
              <a:pPr/>
              <a:t>3/7/2021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5608C3-31C3-449D-8DA3-4120425C9313}" type="slidenum">
              <a:rPr lang="en-US" smtClean="0"/>
              <a:pPr/>
              <a:t>‹#›</a:t>
            </a:fld>
            <a:endParaRPr lang="en-US"/>
          </a:p>
        </p:txBody>
      </p:sp>
    </p:spTree>
    <p:extLst>
      <p:ext uri="{BB962C8B-B14F-4D97-AF65-F5344CB8AC3E}">
        <p14:creationId xmlns:p14="http://schemas.microsoft.com/office/powerpoint/2010/main" val="513577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115"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R024117" TargetMode="External"/><Relationship Id="rId5" Type="http://schemas.openxmlformats.org/officeDocument/2006/relationships/hyperlink" Target="http://www.robbinspathology.com/passthru/linktopage.cfm?showtab=toc&amp;xrefID=R024116" TargetMode="External"/><Relationship Id="rId4" Type="http://schemas.openxmlformats.org/officeDocument/2006/relationships/hyperlink" Target="http://www.robbinspathology.com/content/bookcontent.cfm?ID=HC024073"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C00401871"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robbinspathology.com/content/bookcontent.cfm?ID=HC024073"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robbinspathology.com/content/bookcontent.cfm?ID=HC02407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T024011" TargetMode="External"/><Relationship Id="rId2" Type="http://schemas.openxmlformats.org/officeDocument/2006/relationships/slide" Target="../slides/slide47.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C01601871" TargetMode="External"/><Relationship Id="rId5" Type="http://schemas.openxmlformats.org/officeDocument/2006/relationships/hyperlink" Target="http://www.robbinspathology.com/passthru/linktopage.cfm?showtab=toc&amp;xrefID=C02801871" TargetMode="External"/><Relationship Id="rId4" Type="http://schemas.openxmlformats.org/officeDocument/2006/relationships/hyperlink" Target="http://www.robbinspathology.com/passthru/linktopage.cfm?showtab=toc&amp;xrefID=C00501871" TargetMode="Externa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24128"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robbinspathology.com/content/bookcontent.cfm?ID=HC024087"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robbinspathology.com/content/bookcontent.cfm?ID=HC02407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a:t>
            </a:fld>
            <a:endParaRPr lang="en-US"/>
          </a:p>
        </p:txBody>
      </p:sp>
    </p:spTree>
    <p:extLst>
      <p:ext uri="{BB962C8B-B14F-4D97-AF65-F5344CB8AC3E}">
        <p14:creationId xmlns:p14="http://schemas.microsoft.com/office/powerpoint/2010/main" val="3545787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15</a:t>
            </a:fld>
            <a:endParaRPr lang="en-US"/>
          </a:p>
        </p:txBody>
      </p:sp>
    </p:spTree>
    <p:extLst>
      <p:ext uri="{BB962C8B-B14F-4D97-AF65-F5344CB8AC3E}">
        <p14:creationId xmlns:p14="http://schemas.microsoft.com/office/powerpoint/2010/main" val="4167609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16</a:t>
            </a:fld>
            <a:endParaRPr lang="en-US"/>
          </a:p>
        </p:txBody>
      </p:sp>
    </p:spTree>
    <p:extLst>
      <p:ext uri="{BB962C8B-B14F-4D97-AF65-F5344CB8AC3E}">
        <p14:creationId xmlns:p14="http://schemas.microsoft.com/office/powerpoint/2010/main" val="3477923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Vacuolated cytoplasm,</a:t>
            </a:r>
            <a:r>
              <a:rPr lang="en-US" baseline="0" dirty="0"/>
              <a:t> adenoma</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19</a:t>
            </a:fld>
            <a:endParaRPr lang="en-US"/>
          </a:p>
        </p:txBody>
      </p:sp>
    </p:spTree>
    <p:extLst>
      <p:ext uri="{BB962C8B-B14F-4D97-AF65-F5344CB8AC3E}">
        <p14:creationId xmlns:p14="http://schemas.microsoft.com/office/powerpoint/2010/main" val="1994433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latin typeface="+mn-lt"/>
                <a:ea typeface="+mn-ea"/>
                <a:cs typeface="+mn-cs"/>
              </a:rPr>
              <a:t>Primary </a:t>
            </a:r>
            <a:r>
              <a:rPr lang="en-US" sz="1200" i="1" kern="1200" dirty="0" err="1">
                <a:solidFill>
                  <a:schemeClr val="tx1"/>
                </a:solidFill>
                <a:latin typeface="+mn-lt"/>
                <a:ea typeface="+mn-ea"/>
                <a:cs typeface="+mn-cs"/>
              </a:rPr>
              <a:t>Hyperaldosteronism</a:t>
            </a:r>
          </a:p>
          <a:p>
            <a:r>
              <a:rPr lang="en-US" sz="1200" i="1" kern="1200" dirty="0" err="1">
                <a:solidFill>
                  <a:schemeClr val="tx1"/>
                </a:solidFill>
                <a:latin typeface="+mn-lt"/>
                <a:ea typeface="+mn-ea"/>
                <a:cs typeface="+mn-cs"/>
              </a:rPr>
              <a:t>Hyperaldosteronism</a:t>
            </a:r>
            <a:r>
              <a:rPr lang="en-US" sz="1200" i="1" kern="1200" dirty="0">
                <a:solidFill>
                  <a:schemeClr val="tx1"/>
                </a:solidFill>
                <a:latin typeface="+mn-lt"/>
                <a:ea typeface="+mn-ea"/>
                <a:cs typeface="+mn-cs"/>
              </a:rPr>
              <a:t> is the generic term for a small group of closely related, uncommon syndromes, all characterized by chronic excess </a:t>
            </a:r>
            <a:r>
              <a:rPr lang="en-US" sz="1200" i="1" kern="1200" dirty="0" err="1">
                <a:solidFill>
                  <a:schemeClr val="tx1"/>
                </a:solidFill>
                <a:latin typeface="+mn-lt"/>
                <a:ea typeface="+mn-ea"/>
                <a:cs typeface="+mn-cs"/>
              </a:rPr>
              <a:t>aldosterone</a:t>
            </a:r>
            <a:r>
              <a:rPr lang="en-US" sz="1200" i="1" kern="1200" dirty="0">
                <a:solidFill>
                  <a:schemeClr val="tx1"/>
                </a:solidFill>
                <a:latin typeface="+mn-lt"/>
                <a:ea typeface="+mn-ea"/>
                <a:cs typeface="+mn-cs"/>
              </a:rPr>
              <a:t> secretion. Excessive levels of </a:t>
            </a:r>
            <a:r>
              <a:rPr lang="en-US" sz="1200" i="1" kern="1200" dirty="0" err="1">
                <a:solidFill>
                  <a:schemeClr val="tx1"/>
                </a:solidFill>
                <a:latin typeface="+mn-lt"/>
                <a:ea typeface="+mn-ea"/>
                <a:cs typeface="+mn-cs"/>
              </a:rPr>
              <a:t>aldosterone</a:t>
            </a:r>
            <a:r>
              <a:rPr lang="en-US" sz="1200" i="1" kern="1200" dirty="0">
                <a:solidFill>
                  <a:schemeClr val="tx1"/>
                </a:solidFill>
                <a:latin typeface="+mn-lt"/>
                <a:ea typeface="+mn-ea"/>
                <a:cs typeface="+mn-cs"/>
              </a:rPr>
              <a:t> cause sodium retention and potassium excretion, with resultant hypertension and </a:t>
            </a:r>
            <a:r>
              <a:rPr lang="en-US" sz="1200" i="1" kern="1200" dirty="0" err="1">
                <a:solidFill>
                  <a:schemeClr val="tx1"/>
                </a:solidFill>
                <a:latin typeface="+mn-lt"/>
                <a:ea typeface="+mn-ea"/>
                <a:cs typeface="+mn-cs"/>
              </a:rPr>
              <a:t>hypokalemia</a:t>
            </a:r>
            <a:r>
              <a:rPr lang="en-US" sz="1200" i="1" kern="1200" dirty="0">
                <a:solidFill>
                  <a:schemeClr val="tx1"/>
                </a:solidFill>
                <a:latin typeface="+mn-lt"/>
                <a:ea typeface="+mn-ea"/>
                <a:cs typeface="+mn-cs"/>
              </a:rPr>
              <a:t>. </a:t>
            </a:r>
            <a:r>
              <a:rPr lang="en-US" sz="1200" i="1" kern="1200" dirty="0" err="1">
                <a:solidFill>
                  <a:schemeClr val="tx1"/>
                </a:solidFill>
                <a:latin typeface="+mn-lt"/>
                <a:ea typeface="+mn-ea"/>
                <a:cs typeface="+mn-cs"/>
              </a:rPr>
              <a:t>Hyperaldosteronism</a:t>
            </a:r>
            <a:r>
              <a:rPr lang="en-US" sz="1200" i="1" kern="1200" dirty="0">
                <a:solidFill>
                  <a:schemeClr val="tx1"/>
                </a:solidFill>
                <a:latin typeface="+mn-lt"/>
                <a:ea typeface="+mn-ea"/>
                <a:cs typeface="+mn-cs"/>
              </a:rPr>
              <a:t> may be primary, or it may be a secondary event resulting from an extra-adrenal cause.	</a:t>
            </a:r>
          </a:p>
          <a:p>
            <a:r>
              <a:rPr lang="en-US" sz="1200" i="1" kern="1200" dirty="0">
                <a:solidFill>
                  <a:schemeClr val="tx1"/>
                </a:solidFill>
                <a:latin typeface="+mn-lt"/>
                <a:ea typeface="+mn-ea"/>
                <a:cs typeface="+mn-cs"/>
              </a:rPr>
              <a:t>Primary </a:t>
            </a:r>
            <a:r>
              <a:rPr lang="en-US" sz="1200" i="1" kern="1200" dirty="0" err="1">
                <a:solidFill>
                  <a:schemeClr val="tx1"/>
                </a:solidFill>
                <a:latin typeface="+mn-lt"/>
                <a:ea typeface="+mn-ea"/>
                <a:cs typeface="+mn-cs"/>
              </a:rPr>
              <a:t>hyperaldosteronism</a:t>
            </a:r>
            <a:r>
              <a:rPr lang="en-US" sz="1200" i="1" kern="1200" dirty="0">
                <a:solidFill>
                  <a:schemeClr val="tx1"/>
                </a:solidFill>
                <a:latin typeface="+mn-lt"/>
                <a:ea typeface="+mn-ea"/>
                <a:cs typeface="+mn-cs"/>
              </a:rPr>
              <a:t> indicates an autonomous overproduction of </a:t>
            </a:r>
            <a:r>
              <a:rPr lang="en-US" sz="1200" i="1" kern="1200" dirty="0" err="1">
                <a:solidFill>
                  <a:schemeClr val="tx1"/>
                </a:solidFill>
                <a:latin typeface="+mn-lt"/>
                <a:ea typeface="+mn-ea"/>
                <a:cs typeface="+mn-cs"/>
              </a:rPr>
              <a:t>aldosterone</a:t>
            </a:r>
            <a:r>
              <a:rPr lang="en-US" sz="1200" i="1" kern="1200" dirty="0">
                <a:solidFill>
                  <a:schemeClr val="tx1"/>
                </a:solidFill>
                <a:latin typeface="+mn-lt"/>
                <a:ea typeface="+mn-ea"/>
                <a:cs typeface="+mn-cs"/>
              </a:rPr>
              <a:t>, with resultant suppression of the </a:t>
            </a:r>
            <a:r>
              <a:rPr lang="en-US" sz="1200" i="1" kern="1200" dirty="0" err="1">
                <a:solidFill>
                  <a:schemeClr val="tx1"/>
                </a:solidFill>
                <a:latin typeface="+mn-lt"/>
                <a:ea typeface="+mn-ea"/>
                <a:cs typeface="+mn-cs"/>
              </a:rPr>
              <a:t>renin-angiotensin</a:t>
            </a:r>
            <a:r>
              <a:rPr lang="en-US" sz="1200" i="1" kern="1200" dirty="0">
                <a:solidFill>
                  <a:schemeClr val="tx1"/>
                </a:solidFill>
                <a:latin typeface="+mn-lt"/>
                <a:ea typeface="+mn-ea"/>
                <a:cs typeface="+mn-cs"/>
              </a:rPr>
              <a:t> system and decreased plasma </a:t>
            </a:r>
            <a:r>
              <a:rPr lang="en-US" sz="1200" i="1" kern="1200" dirty="0" err="1">
                <a:solidFill>
                  <a:schemeClr val="tx1"/>
                </a:solidFill>
                <a:latin typeface="+mn-lt"/>
                <a:ea typeface="+mn-ea"/>
                <a:cs typeface="+mn-cs"/>
              </a:rPr>
              <a:t>renin</a:t>
            </a:r>
            <a:r>
              <a:rPr lang="en-US" sz="1200" i="1" kern="1200" dirty="0">
                <a:solidFill>
                  <a:schemeClr val="tx1"/>
                </a:solidFill>
                <a:latin typeface="+mn-lt"/>
                <a:ea typeface="+mn-ea"/>
                <a:cs typeface="+mn-cs"/>
              </a:rPr>
              <a:t> activity. Primary </a:t>
            </a:r>
            <a:r>
              <a:rPr lang="en-US" sz="1200" i="1" kern="1200" dirty="0" err="1">
                <a:solidFill>
                  <a:schemeClr val="tx1"/>
                </a:solidFill>
                <a:latin typeface="+mn-lt"/>
                <a:ea typeface="+mn-ea"/>
                <a:cs typeface="+mn-cs"/>
              </a:rPr>
              <a:t>hyperaldosteronism</a:t>
            </a:r>
            <a:r>
              <a:rPr lang="en-US" sz="1200" i="1" kern="1200" dirty="0">
                <a:solidFill>
                  <a:schemeClr val="tx1"/>
                </a:solidFill>
                <a:latin typeface="+mn-lt"/>
                <a:ea typeface="+mn-ea"/>
                <a:cs typeface="+mn-cs"/>
              </a:rPr>
              <a:t> is caused by one of three mechanisms</a:t>
            </a:r>
            <a:r>
              <a:rPr lang="en-US" sz="1200" i="1" kern="1200" baseline="30000" dirty="0">
                <a:solidFill>
                  <a:schemeClr val="tx1"/>
                </a:solidFill>
                <a:latin typeface="+mn-lt"/>
                <a:ea typeface="+mn-ea"/>
                <a:cs typeface="+mn-cs"/>
                <a:hlinkClick r:id="rId3"/>
              </a:rPr>
              <a:t>115 (</a:t>
            </a:r>
            <a:r>
              <a:rPr lang="en-US" sz="1200" i="1" u="sng" kern="1200" baseline="30000" dirty="0">
                <a:solidFill>
                  <a:schemeClr val="tx1"/>
                </a:solidFill>
                <a:latin typeface="+mn-lt"/>
                <a:ea typeface="+mn-ea"/>
                <a:cs typeface="+mn-cs"/>
                <a:hlinkClick r:id="rId4"/>
              </a:rPr>
              <a:t>Fig. 24-44):Adrenocortical neoplasm, either an aldosterone-producing adrenocortical adenoma (the most common cause) or, rarely, an adrenocortical carcinoma. In approximately 80% of cases, primary hyperaldosteronism is caused by a solitary aldosterone-secreting adenoma, a condition referred to as Conn syndrome. This syndrome occurs most frequently in adult middle life and is more common in women than in men (2:1). Multiple adenomas may be present in an occasional patient.Primary adrenocortical hyperplasia (idiopathic hyperaldosteronism), characterized by bilateral nodular hyperplasia of the adrenal glands, highly reminiscent of those found in the nodular hyperplasia of Cushing syndrome. The genetic basis of idiopathic hyperaldosteronism is not clear, although it is possibly caused by an overactivity of the aldosterone synthase gene, CYP11B2.</a:t>
            </a:r>
            <a:r>
              <a:rPr lang="en-US" sz="1200" i="1" u="sng" kern="1200" baseline="30000" dirty="0">
                <a:solidFill>
                  <a:schemeClr val="tx1"/>
                </a:solidFill>
                <a:latin typeface="+mn-lt"/>
                <a:ea typeface="+mn-ea"/>
                <a:cs typeface="+mn-cs"/>
                <a:hlinkClick r:id="rId5"/>
              </a:rPr>
              <a:t>116Glucocorticoid-remediable hyperaldosteronism is an uncommon cause of primary hyperaldosteronism that is familial and genetic. In some families, it is caused by a chimeric gene resulting from fusion between CYP11B1 (the 11β-hydroxylase gene) and CYP11B2 (the aldosterone synthase gene).</a:t>
            </a:r>
            <a:r>
              <a:rPr lang="en-US" sz="1200" i="1" u="sng" kern="1200" baseline="30000" dirty="0">
                <a:solidFill>
                  <a:schemeClr val="tx1"/>
                </a:solidFill>
                <a:latin typeface="+mn-lt"/>
                <a:ea typeface="+mn-ea"/>
                <a:cs typeface="+mn-cs"/>
                <a:hlinkClick r:id="rId6"/>
              </a:rPr>
              <a:t>117 This leads to a sustained production of hybrid steroids in addition to both cortisol and aldosterone. The activation of aldosterone secretion is under the influence of ACTH and hence is suppressible by exogenous administration of </a:t>
            </a:r>
            <a:r>
              <a:rPr lang="en-US" sz="1200" i="1" u="sng" kern="1200" baseline="30000" dirty="0">
                <a:solidFill>
                  <a:schemeClr val="tx1"/>
                </a:solidFill>
                <a:latin typeface="+mn-lt"/>
                <a:ea typeface="+mn-ea"/>
                <a:cs typeface="+mn-cs"/>
                <a:hlinkClick r:id="rId4"/>
              </a:rPr>
              <a:t>dexamethasone.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31</a:t>
            </a:fld>
            <a:endParaRPr lang="en-US"/>
          </a:p>
        </p:txBody>
      </p:sp>
    </p:spTree>
    <p:extLst>
      <p:ext uri="{BB962C8B-B14F-4D97-AF65-F5344CB8AC3E}">
        <p14:creationId xmlns:p14="http://schemas.microsoft.com/office/powerpoint/2010/main" val="24224599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a:solidFill>
                  <a:schemeClr val="tx1"/>
                </a:solidFill>
                <a:latin typeface="+mn-lt"/>
                <a:ea typeface="+mn-ea"/>
                <a:cs typeface="+mn-cs"/>
              </a:rPr>
              <a:t>n</a:t>
            </a:r>
            <a:r>
              <a:rPr lang="en-US" sz="1200" i="1" kern="1200" dirty="0">
                <a:solidFill>
                  <a:schemeClr val="tx1"/>
                </a:solidFill>
                <a:latin typeface="+mn-lt"/>
                <a:ea typeface="+mn-ea"/>
                <a:cs typeface="+mn-cs"/>
              </a:rPr>
              <a:t>secondary </a:t>
            </a:r>
            <a:r>
              <a:rPr lang="en-US" sz="1200" i="1" kern="1200" dirty="0" err="1">
                <a:solidFill>
                  <a:schemeClr val="tx1"/>
                </a:solidFill>
                <a:latin typeface="+mn-lt"/>
                <a:ea typeface="+mn-ea"/>
                <a:cs typeface="+mn-cs"/>
              </a:rPr>
              <a:t>hyperaldosteronism</a:t>
            </a:r>
            <a:r>
              <a:rPr lang="en-US" sz="1200" i="1" kern="1200" dirty="0">
                <a:solidFill>
                  <a:schemeClr val="tx1"/>
                </a:solidFill>
                <a:latin typeface="+mn-lt"/>
                <a:ea typeface="+mn-ea"/>
                <a:cs typeface="+mn-cs"/>
              </a:rPr>
              <a:t>, in contrast, </a:t>
            </a:r>
            <a:r>
              <a:rPr lang="en-US" sz="1200" i="1" kern="1200" dirty="0" err="1">
                <a:solidFill>
                  <a:schemeClr val="tx1"/>
                </a:solidFill>
                <a:latin typeface="+mn-lt"/>
                <a:ea typeface="+mn-ea"/>
                <a:cs typeface="+mn-cs"/>
              </a:rPr>
              <a:t>aldosterone</a:t>
            </a:r>
            <a:r>
              <a:rPr lang="en-US" sz="1200" i="1" kern="1200" dirty="0">
                <a:solidFill>
                  <a:schemeClr val="tx1"/>
                </a:solidFill>
                <a:latin typeface="+mn-lt"/>
                <a:ea typeface="+mn-ea"/>
                <a:cs typeface="+mn-cs"/>
              </a:rPr>
              <a:t> release occurs in response to activation of the </a:t>
            </a:r>
            <a:r>
              <a:rPr lang="en-US" sz="1200" i="1" kern="1200" dirty="0" err="1">
                <a:solidFill>
                  <a:schemeClr val="tx1"/>
                </a:solidFill>
                <a:latin typeface="+mn-lt"/>
                <a:ea typeface="+mn-ea"/>
                <a:cs typeface="+mn-cs"/>
              </a:rPr>
              <a:t>renin-angiotensin</a:t>
            </a:r>
            <a:r>
              <a:rPr lang="en-US" sz="1200" i="1" kern="1200" dirty="0">
                <a:solidFill>
                  <a:schemeClr val="tx1"/>
                </a:solidFill>
                <a:latin typeface="+mn-lt"/>
                <a:ea typeface="+mn-ea"/>
                <a:cs typeface="+mn-cs"/>
              </a:rPr>
              <a:t> system (</a:t>
            </a:r>
            <a:r>
              <a:rPr lang="en-US" sz="1200" i="1" u="sng" kern="1200" dirty="0">
                <a:solidFill>
                  <a:schemeClr val="tx1"/>
                </a:solidFill>
                <a:latin typeface="+mn-lt"/>
                <a:ea typeface="+mn-ea"/>
                <a:cs typeface="+mn-cs"/>
                <a:hlinkClick r:id="rId3"/>
              </a:rPr>
              <a:t>Chapter 4). It is characterized by increased levels of plasma renin and is encountered in conditions such as the following:Decreased renal perfusion (arteriolar nephrosclerosis, renal artery stenosis)Arterial hypovolemia and edema (congestive heart failure, cirrhosis, nephrotic syndrome)Pregnancy (due to estrogen-induced increases in plasma renin substrate).</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34</a:t>
            </a:fld>
            <a:endParaRPr lang="en-US"/>
          </a:p>
        </p:txBody>
      </p:sp>
    </p:spTree>
    <p:extLst>
      <p:ext uri="{BB962C8B-B14F-4D97-AF65-F5344CB8AC3E}">
        <p14:creationId xmlns:p14="http://schemas.microsoft.com/office/powerpoint/2010/main" val="2671436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35</a:t>
            </a:fld>
            <a:endParaRPr lang="en-US"/>
          </a:p>
        </p:txBody>
      </p:sp>
    </p:spTree>
    <p:extLst>
      <p:ext uri="{BB962C8B-B14F-4D97-AF65-F5344CB8AC3E}">
        <p14:creationId xmlns:p14="http://schemas.microsoft.com/office/powerpoint/2010/main" val="1640818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Morphology. </a:t>
            </a:r>
            <a:r>
              <a:rPr lang="en-US" sz="1200" b="1" kern="1200" dirty="0" err="1">
                <a:solidFill>
                  <a:schemeClr val="tx1"/>
                </a:solidFill>
                <a:latin typeface="+mn-lt"/>
                <a:ea typeface="+mn-ea"/>
                <a:cs typeface="+mn-cs"/>
              </a:rPr>
              <a:t>Aldosterone</a:t>
            </a:r>
            <a:r>
              <a:rPr lang="en-US" sz="1200" b="1" kern="1200" dirty="0">
                <a:solidFill>
                  <a:schemeClr val="tx1"/>
                </a:solidFill>
                <a:latin typeface="+mn-lt"/>
                <a:ea typeface="+mn-ea"/>
                <a:cs typeface="+mn-cs"/>
              </a:rPr>
              <a:t>-producing adenomas are almost always solitary, small (&lt;2 cm in diameter), well-circumscribed lesions, more often found on the left than on the right. They tend to occur in the thirties and forties, and in women more often than in men. These lesions are often buried within the gland and do not produce visible enlargement, a point to be remembered in interpreting </a:t>
            </a:r>
            <a:r>
              <a:rPr lang="en-US" sz="1200" b="1" kern="1200" dirty="0" err="1">
                <a:solidFill>
                  <a:schemeClr val="tx1"/>
                </a:solidFill>
                <a:latin typeface="+mn-lt"/>
                <a:ea typeface="+mn-ea"/>
                <a:cs typeface="+mn-cs"/>
              </a:rPr>
              <a:t>sonographic</a:t>
            </a:r>
            <a:r>
              <a:rPr lang="en-US" sz="1200" b="1" kern="1200" dirty="0">
                <a:solidFill>
                  <a:schemeClr val="tx1"/>
                </a:solidFill>
                <a:latin typeface="+mn-lt"/>
                <a:ea typeface="+mn-ea"/>
                <a:cs typeface="+mn-cs"/>
              </a:rPr>
              <a:t> or scanning images. They are bright yellow on cut section (</a:t>
            </a:r>
            <a:r>
              <a:rPr lang="en-US" sz="1200" b="1" u="sng" kern="1200" dirty="0">
                <a:solidFill>
                  <a:schemeClr val="tx1"/>
                </a:solidFill>
                <a:latin typeface="+mn-lt"/>
                <a:ea typeface="+mn-ea"/>
                <a:cs typeface="+mn-cs"/>
                <a:hlinkClick r:id="rId3"/>
              </a:rPr>
              <a:t>Fig. 24-45) and, surprisingly, are composed of lipid-laden cortical cells that more closely resemble fasciculata cells than glomerulosa cells (the normal source of aldosterone). In general, the cells tend to be uniform in size and shape and resemble mature cortical cells; occasionally, there is some nuclear and cellular pleomorphism but no evidence of anaplasia (Fig. 24-46). A characteristic feature of aldesterone-producing adenomas is the presence of eosinophilic, laminated cytoplasmic inclusions, known as spironolactone bodies, found after treatment with the antihypertensive drug spironolactone. In contrast to cortical adenomas associated with Cushing syndrome, those associated with hyperaldosteronism do not usually suppress ACTH secretion. Therefore, the adjacent adrenal cortex and that of the contralateral gland are not atrophic.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36</a:t>
            </a:fld>
            <a:endParaRPr lang="en-US"/>
          </a:p>
        </p:txBody>
      </p:sp>
    </p:spTree>
    <p:extLst>
      <p:ext uri="{BB962C8B-B14F-4D97-AF65-F5344CB8AC3E}">
        <p14:creationId xmlns:p14="http://schemas.microsoft.com/office/powerpoint/2010/main" val="781081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5608C3-31C3-449D-8DA3-4120425C9313}" type="slidenum">
              <a:rPr lang="en-US" smtClean="0"/>
              <a:pPr/>
              <a:t>38</a:t>
            </a:fld>
            <a:endParaRPr lang="en-US"/>
          </a:p>
        </p:txBody>
      </p:sp>
    </p:spTree>
    <p:extLst>
      <p:ext uri="{BB962C8B-B14F-4D97-AF65-F5344CB8AC3E}">
        <p14:creationId xmlns:p14="http://schemas.microsoft.com/office/powerpoint/2010/main" val="2465142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39</a:t>
            </a:fld>
            <a:endParaRPr lang="en-US"/>
          </a:p>
        </p:txBody>
      </p:sp>
    </p:spTree>
    <p:extLst>
      <p:ext uri="{BB962C8B-B14F-4D97-AF65-F5344CB8AC3E}">
        <p14:creationId xmlns:p14="http://schemas.microsoft.com/office/powerpoint/2010/main" val="1195074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Waterhouse-</a:t>
            </a:r>
            <a:r>
              <a:rPr lang="en-US" sz="1200" kern="1200" dirty="0" err="1">
                <a:solidFill>
                  <a:schemeClr val="tx1"/>
                </a:solidFill>
                <a:latin typeface="+mn-lt"/>
                <a:ea typeface="+mn-ea"/>
                <a:cs typeface="+mn-cs"/>
              </a:rPr>
              <a:t>Friderichsen</a:t>
            </a:r>
            <a:r>
              <a:rPr lang="en-US" sz="1200" kern="1200" dirty="0">
                <a:solidFill>
                  <a:schemeClr val="tx1"/>
                </a:solidFill>
                <a:latin typeface="+mn-lt"/>
                <a:ea typeface="+mn-ea"/>
                <a:cs typeface="+mn-cs"/>
              </a:rPr>
              <a:t> syndrome. At autopsy, the adrenals were grossly hemorrhagic and shrunken; microscopically, little residual cortical architecture is discernible. Autoimmune </a:t>
            </a:r>
            <a:r>
              <a:rPr lang="en-US" sz="1200" kern="1200" dirty="0" err="1">
                <a:solidFill>
                  <a:schemeClr val="tx1"/>
                </a:solidFill>
                <a:latin typeface="+mn-lt"/>
                <a:ea typeface="+mn-ea"/>
                <a:cs typeface="+mn-cs"/>
              </a:rPr>
              <a:t>adrenalitis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40</a:t>
            </a:fld>
            <a:endParaRPr lang="en-US"/>
          </a:p>
        </p:txBody>
      </p:sp>
    </p:spTree>
    <p:extLst>
      <p:ext uri="{BB962C8B-B14F-4D97-AF65-F5344CB8AC3E}">
        <p14:creationId xmlns:p14="http://schemas.microsoft.com/office/powerpoint/2010/main" val="2461297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 </a:t>
            </a:r>
            <a:r>
              <a:rPr lang="en-US" sz="1200" i="1" kern="1200" dirty="0">
                <a:solidFill>
                  <a:schemeClr val="tx1"/>
                </a:solidFill>
                <a:latin typeface="+mn-lt"/>
                <a:ea typeface="+mn-ea"/>
                <a:cs typeface="+mn-cs"/>
              </a:rPr>
              <a:t>adrenal glands are paired endocrine organs consisting of both cortex and medulla, which differ in their development, structure, and function. In the adult, the normal adrenal gland weighs about 4 gm; but with acute stress, lipid depletion may reduce the weight, or prolonged stress, such as dying after a long chronic illness, can induce hypertrophy and hyperplasia of the cortical cells and more than double the weight of the normal gland. Beneath the capsule of the adrenal is the narrow layer of </a:t>
            </a:r>
            <a:r>
              <a:rPr lang="en-US" sz="1200" i="1" kern="1200" dirty="0" err="1">
                <a:solidFill>
                  <a:schemeClr val="tx1"/>
                </a:solidFill>
                <a:latin typeface="+mn-lt"/>
                <a:ea typeface="+mn-ea"/>
                <a:cs typeface="+mn-cs"/>
              </a:rPr>
              <a:t>zonaglomerulosa</a:t>
            </a:r>
            <a:r>
              <a:rPr lang="en-US" sz="1200" i="1" kern="1200" dirty="0">
                <a:solidFill>
                  <a:schemeClr val="tx1"/>
                </a:solidFill>
                <a:latin typeface="+mn-lt"/>
                <a:ea typeface="+mn-ea"/>
                <a:cs typeface="+mn-cs"/>
              </a:rPr>
              <a:t>. An equally narrow </a:t>
            </a:r>
            <a:r>
              <a:rPr lang="en-US" sz="1200" i="1" kern="1200" dirty="0" err="1">
                <a:solidFill>
                  <a:schemeClr val="tx1"/>
                </a:solidFill>
                <a:latin typeface="+mn-lt"/>
                <a:ea typeface="+mn-ea"/>
                <a:cs typeface="+mn-cs"/>
              </a:rPr>
              <a:t>zonareticularis</a:t>
            </a:r>
            <a:r>
              <a:rPr lang="en-US" sz="1200" i="1" kern="1200" dirty="0">
                <a:solidFill>
                  <a:schemeClr val="tx1"/>
                </a:solidFill>
                <a:latin typeface="+mn-lt"/>
                <a:ea typeface="+mn-ea"/>
                <a:cs typeface="+mn-cs"/>
              </a:rPr>
              <a:t> abuts the medulla. Intervening is the broad </a:t>
            </a:r>
            <a:r>
              <a:rPr lang="en-US" sz="1200" i="1" kern="1200" dirty="0" err="1">
                <a:solidFill>
                  <a:schemeClr val="tx1"/>
                </a:solidFill>
                <a:latin typeface="+mn-lt"/>
                <a:ea typeface="+mn-ea"/>
                <a:cs typeface="+mn-cs"/>
              </a:rPr>
              <a:t>zonafasciculata</a:t>
            </a:r>
            <a:r>
              <a:rPr lang="en-US" sz="1200" i="1" kern="1200" dirty="0">
                <a:solidFill>
                  <a:schemeClr val="tx1"/>
                </a:solidFill>
                <a:latin typeface="+mn-lt"/>
                <a:ea typeface="+mn-ea"/>
                <a:cs typeface="+mn-cs"/>
              </a:rPr>
              <a:t>, which makes up about 75% of the total cortex. The adrenal cortex synthesizes three different types of steroids: (1) </a:t>
            </a:r>
            <a:r>
              <a:rPr lang="en-US" sz="1200" i="1" kern="1200" dirty="0" err="1">
                <a:solidFill>
                  <a:schemeClr val="tx1"/>
                </a:solidFill>
                <a:latin typeface="+mn-lt"/>
                <a:ea typeface="+mn-ea"/>
                <a:cs typeface="+mn-cs"/>
              </a:rPr>
              <a:t>glucocorticoids</a:t>
            </a:r>
            <a:r>
              <a:rPr lang="en-US" sz="1200" i="1" kern="1200" dirty="0">
                <a:solidFill>
                  <a:schemeClr val="tx1"/>
                </a:solidFill>
                <a:latin typeface="+mn-lt"/>
                <a:ea typeface="+mn-ea"/>
                <a:cs typeface="+mn-cs"/>
              </a:rPr>
              <a:t> (principally </a:t>
            </a:r>
            <a:r>
              <a:rPr lang="en-US" sz="1200" i="1" kern="1200" dirty="0" err="1">
                <a:solidFill>
                  <a:schemeClr val="tx1"/>
                </a:solidFill>
                <a:latin typeface="+mn-lt"/>
                <a:ea typeface="+mn-ea"/>
                <a:cs typeface="+mn-cs"/>
              </a:rPr>
              <a:t>cortisol</a:t>
            </a:r>
            <a:r>
              <a:rPr lang="en-US" sz="1200" i="1" kern="1200" dirty="0">
                <a:solidFill>
                  <a:schemeClr val="tx1"/>
                </a:solidFill>
                <a:latin typeface="+mn-lt"/>
                <a:ea typeface="+mn-ea"/>
                <a:cs typeface="+mn-cs"/>
              </a:rPr>
              <a:t>), which are synthesized primarily in the </a:t>
            </a:r>
            <a:r>
              <a:rPr lang="en-US" sz="1200" i="1" kern="1200" dirty="0" err="1">
                <a:solidFill>
                  <a:schemeClr val="tx1"/>
                </a:solidFill>
                <a:latin typeface="+mn-lt"/>
                <a:ea typeface="+mn-ea"/>
                <a:cs typeface="+mn-cs"/>
              </a:rPr>
              <a:t>zonafasciculata</a:t>
            </a:r>
            <a:r>
              <a:rPr lang="en-US" sz="1200" i="1" kern="1200" dirty="0">
                <a:solidFill>
                  <a:schemeClr val="tx1"/>
                </a:solidFill>
                <a:latin typeface="+mn-lt"/>
                <a:ea typeface="+mn-ea"/>
                <a:cs typeface="+mn-cs"/>
              </a:rPr>
              <a:t> with a small contribution from the </a:t>
            </a:r>
            <a:r>
              <a:rPr lang="en-US" sz="1200" i="1" kern="1200" dirty="0" err="1">
                <a:solidFill>
                  <a:schemeClr val="tx1"/>
                </a:solidFill>
                <a:latin typeface="+mn-lt"/>
                <a:ea typeface="+mn-ea"/>
                <a:cs typeface="+mn-cs"/>
              </a:rPr>
              <a:t>zonareticularis</a:t>
            </a:r>
            <a:r>
              <a:rPr lang="en-US" sz="1200" i="1" kern="1200" dirty="0">
                <a:solidFill>
                  <a:schemeClr val="tx1"/>
                </a:solidFill>
                <a:latin typeface="+mn-lt"/>
                <a:ea typeface="+mn-ea"/>
                <a:cs typeface="+mn-cs"/>
              </a:rPr>
              <a:t>; (2) </a:t>
            </a:r>
            <a:r>
              <a:rPr lang="en-US" sz="1200" i="1" kern="1200" dirty="0" err="1">
                <a:solidFill>
                  <a:schemeClr val="tx1"/>
                </a:solidFill>
                <a:latin typeface="+mn-lt"/>
                <a:ea typeface="+mn-ea"/>
                <a:cs typeface="+mn-cs"/>
              </a:rPr>
              <a:t>mineralocorticoids</a:t>
            </a:r>
            <a:r>
              <a:rPr lang="en-US" sz="1200" i="1" kern="1200" dirty="0">
                <a:solidFill>
                  <a:schemeClr val="tx1"/>
                </a:solidFill>
                <a:latin typeface="+mn-lt"/>
                <a:ea typeface="+mn-ea"/>
                <a:cs typeface="+mn-cs"/>
              </a:rPr>
              <a:t>, the most important being </a:t>
            </a:r>
            <a:r>
              <a:rPr lang="en-US" sz="1200" i="1" kern="1200" dirty="0" err="1">
                <a:solidFill>
                  <a:schemeClr val="tx1"/>
                </a:solidFill>
                <a:latin typeface="+mn-lt"/>
                <a:ea typeface="+mn-ea"/>
                <a:cs typeface="+mn-cs"/>
              </a:rPr>
              <a:t>aldosterone</a:t>
            </a:r>
            <a:r>
              <a:rPr lang="en-US" sz="1200" i="1" kern="1200" dirty="0">
                <a:solidFill>
                  <a:schemeClr val="tx1"/>
                </a:solidFill>
                <a:latin typeface="+mn-lt"/>
                <a:ea typeface="+mn-ea"/>
                <a:cs typeface="+mn-cs"/>
              </a:rPr>
              <a:t>, which is generated in the </a:t>
            </a:r>
            <a:r>
              <a:rPr lang="en-US" sz="1200" i="1" kern="1200" dirty="0" err="1">
                <a:solidFill>
                  <a:schemeClr val="tx1"/>
                </a:solidFill>
                <a:latin typeface="+mn-lt"/>
                <a:ea typeface="+mn-ea"/>
                <a:cs typeface="+mn-cs"/>
              </a:rPr>
              <a:t>zonaglomerulosa</a:t>
            </a:r>
            <a:r>
              <a:rPr lang="en-US" sz="1200" i="1" kern="1200" dirty="0">
                <a:solidFill>
                  <a:schemeClr val="tx1"/>
                </a:solidFill>
                <a:latin typeface="+mn-lt"/>
                <a:ea typeface="+mn-ea"/>
                <a:cs typeface="+mn-cs"/>
              </a:rPr>
              <a:t>; and (3) sex steroids (estrogens and androgens), which are produced largely in the </a:t>
            </a:r>
            <a:r>
              <a:rPr lang="en-US" sz="1200" i="1" kern="1200" dirty="0" err="1">
                <a:solidFill>
                  <a:schemeClr val="tx1"/>
                </a:solidFill>
                <a:latin typeface="+mn-lt"/>
                <a:ea typeface="+mn-ea"/>
                <a:cs typeface="+mn-cs"/>
              </a:rPr>
              <a:t>zonareticularis</a:t>
            </a:r>
            <a:r>
              <a:rPr lang="en-US" sz="1200" i="1" kern="1200" dirty="0">
                <a:solidFill>
                  <a:schemeClr val="tx1"/>
                </a:solidFill>
                <a:latin typeface="+mn-lt"/>
                <a:ea typeface="+mn-ea"/>
                <a:cs typeface="+mn-cs"/>
              </a:rPr>
              <a:t>. The adrenal medulla is composed of </a:t>
            </a:r>
            <a:r>
              <a:rPr lang="en-US" sz="1200" i="1" kern="1200" dirty="0" err="1">
                <a:solidFill>
                  <a:schemeClr val="tx1"/>
                </a:solidFill>
                <a:latin typeface="+mn-lt"/>
                <a:ea typeface="+mn-ea"/>
                <a:cs typeface="+mn-cs"/>
              </a:rPr>
              <a:t>chromaffin</a:t>
            </a:r>
            <a:r>
              <a:rPr lang="en-US" sz="1200" i="1" kern="1200" dirty="0">
                <a:solidFill>
                  <a:schemeClr val="tx1"/>
                </a:solidFill>
                <a:latin typeface="+mn-lt"/>
                <a:ea typeface="+mn-ea"/>
                <a:cs typeface="+mn-cs"/>
              </a:rPr>
              <a:t> cells, which synthesize and secrete </a:t>
            </a:r>
            <a:r>
              <a:rPr lang="en-US" sz="1200" i="1" kern="1200" dirty="0" err="1">
                <a:solidFill>
                  <a:schemeClr val="tx1"/>
                </a:solidFill>
                <a:latin typeface="+mn-lt"/>
                <a:ea typeface="+mn-ea"/>
                <a:cs typeface="+mn-cs"/>
              </a:rPr>
              <a:t>catecholamines</a:t>
            </a:r>
            <a:r>
              <a:rPr lang="en-US" sz="1200" i="1" kern="1200" dirty="0">
                <a:solidFill>
                  <a:schemeClr val="tx1"/>
                </a:solidFill>
                <a:latin typeface="+mn-lt"/>
                <a:ea typeface="+mn-ea"/>
                <a:cs typeface="+mn-cs"/>
              </a:rPr>
              <a:t>, mainly </a:t>
            </a:r>
            <a:r>
              <a:rPr lang="en-US" sz="1200" i="1" u="sng" kern="1200" dirty="0">
                <a:solidFill>
                  <a:schemeClr val="tx1"/>
                </a:solidFill>
                <a:latin typeface="+mn-lt"/>
                <a:ea typeface="+mn-ea"/>
                <a:cs typeface="+mn-cs"/>
                <a:hlinkClick r:id="rId3"/>
              </a:rPr>
              <a:t>epinephrine. Catecholamines have many effects that allow rapid adaptations to changes in the environment.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2</a:t>
            </a:fld>
            <a:endParaRPr lang="en-US"/>
          </a:p>
        </p:txBody>
      </p:sp>
    </p:spTree>
    <p:extLst>
      <p:ext uri="{BB962C8B-B14F-4D97-AF65-F5344CB8AC3E}">
        <p14:creationId xmlns:p14="http://schemas.microsoft.com/office/powerpoint/2010/main" val="23641490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1" kern="1200" dirty="0">
                <a:solidFill>
                  <a:schemeClr val="tx1"/>
                </a:solidFill>
                <a:latin typeface="+mn-lt"/>
                <a:ea typeface="+mn-ea"/>
                <a:cs typeface="+mn-cs"/>
              </a:rPr>
              <a:t>PHEOCHROMOCYTOMA	</a:t>
            </a:r>
          </a:p>
          <a:p>
            <a:r>
              <a:rPr lang="en-US" sz="1200" kern="1200" dirty="0" err="1">
                <a:solidFill>
                  <a:schemeClr val="tx1"/>
                </a:solidFill>
                <a:latin typeface="+mn-lt"/>
                <a:ea typeface="+mn-ea"/>
                <a:cs typeface="+mn-cs"/>
              </a:rPr>
              <a:t>Pheochromocytomas</a:t>
            </a:r>
            <a:r>
              <a:rPr lang="en-US" sz="1200" kern="1200" dirty="0">
                <a:solidFill>
                  <a:schemeClr val="tx1"/>
                </a:solidFill>
                <a:latin typeface="+mn-lt"/>
                <a:ea typeface="+mn-ea"/>
                <a:cs typeface="+mn-cs"/>
              </a:rPr>
              <a:t> are uncommon </a:t>
            </a:r>
            <a:r>
              <a:rPr lang="en-US" sz="1200" kern="1200" dirty="0" err="1">
                <a:solidFill>
                  <a:schemeClr val="tx1"/>
                </a:solidFill>
                <a:latin typeface="+mn-lt"/>
                <a:ea typeface="+mn-ea"/>
                <a:cs typeface="+mn-cs"/>
              </a:rPr>
              <a:t>neoplasms</a:t>
            </a:r>
            <a:r>
              <a:rPr lang="en-US" sz="1200" kern="1200" dirty="0">
                <a:solidFill>
                  <a:schemeClr val="tx1"/>
                </a:solidFill>
                <a:latin typeface="+mn-lt"/>
                <a:ea typeface="+mn-ea"/>
                <a:cs typeface="+mn-cs"/>
              </a:rPr>
              <a:t> composed of </a:t>
            </a:r>
            <a:r>
              <a:rPr lang="en-US" sz="1200" kern="1200" dirty="0" err="1">
                <a:solidFill>
                  <a:schemeClr val="tx1"/>
                </a:solidFill>
                <a:latin typeface="+mn-lt"/>
                <a:ea typeface="+mn-ea"/>
                <a:cs typeface="+mn-cs"/>
              </a:rPr>
              <a:t>chromaffin</a:t>
            </a:r>
            <a:r>
              <a:rPr lang="en-US" sz="1200" kern="1200" dirty="0">
                <a:solidFill>
                  <a:schemeClr val="tx1"/>
                </a:solidFill>
                <a:latin typeface="+mn-lt"/>
                <a:ea typeface="+mn-ea"/>
                <a:cs typeface="+mn-cs"/>
              </a:rPr>
              <a:t> cells, which synthesize and release </a:t>
            </a:r>
            <a:r>
              <a:rPr lang="en-US" sz="1200" kern="1200" dirty="0" err="1">
                <a:solidFill>
                  <a:schemeClr val="tx1"/>
                </a:solidFill>
                <a:latin typeface="+mn-lt"/>
                <a:ea typeface="+mn-ea"/>
                <a:cs typeface="+mn-cs"/>
              </a:rPr>
              <a:t>catecholamines</a:t>
            </a:r>
            <a:r>
              <a:rPr lang="en-US" sz="1200" kern="1200" dirty="0">
                <a:solidFill>
                  <a:schemeClr val="tx1"/>
                </a:solidFill>
                <a:latin typeface="+mn-lt"/>
                <a:ea typeface="+mn-ea"/>
                <a:cs typeface="+mn-cs"/>
              </a:rPr>
              <a:t> and in some instances peptide hormones. These tumors are important because they (similar to </a:t>
            </a:r>
            <a:r>
              <a:rPr lang="en-US" sz="1200" kern="1200" dirty="0" err="1">
                <a:solidFill>
                  <a:schemeClr val="tx1"/>
                </a:solidFill>
                <a:latin typeface="+mn-lt"/>
                <a:ea typeface="+mn-ea"/>
                <a:cs typeface="+mn-cs"/>
              </a:rPr>
              <a:t>aldosterone</a:t>
            </a:r>
            <a:r>
              <a:rPr lang="en-US" sz="1200" kern="1200" dirty="0">
                <a:solidFill>
                  <a:schemeClr val="tx1"/>
                </a:solidFill>
                <a:latin typeface="+mn-lt"/>
                <a:ea typeface="+mn-ea"/>
                <a:cs typeface="+mn-cs"/>
              </a:rPr>
              <a:t>-secreting adenomas) give rise to surgically correctable forms of hypertension. Although only about 0.1% to 0.3% of hypertensive patients have an underlying </a:t>
            </a:r>
            <a:r>
              <a:rPr lang="en-US" sz="1200" kern="1200" dirty="0" err="1">
                <a:solidFill>
                  <a:schemeClr val="tx1"/>
                </a:solidFill>
                <a:latin typeface="+mn-lt"/>
                <a:ea typeface="+mn-ea"/>
                <a:cs typeface="+mn-cs"/>
              </a:rPr>
              <a:t>pheochromocytoma</a:t>
            </a:r>
            <a:r>
              <a:rPr lang="en-US" sz="1200" kern="1200" dirty="0">
                <a:solidFill>
                  <a:schemeClr val="tx1"/>
                </a:solidFill>
                <a:latin typeface="+mn-lt"/>
                <a:ea typeface="+mn-ea"/>
                <a:cs typeface="+mn-cs"/>
              </a:rPr>
              <a:t>, the hypertension can be fatal when the </a:t>
            </a:r>
            <a:r>
              <a:rPr lang="en-US" sz="1200" kern="1200" dirty="0" err="1">
                <a:solidFill>
                  <a:schemeClr val="tx1"/>
                </a:solidFill>
                <a:latin typeface="+mn-lt"/>
                <a:ea typeface="+mn-ea"/>
                <a:cs typeface="+mn-cs"/>
              </a:rPr>
              <a:t>pheochromocytoma</a:t>
            </a:r>
            <a:r>
              <a:rPr lang="en-US" sz="1200" kern="1200" dirty="0">
                <a:solidFill>
                  <a:schemeClr val="tx1"/>
                </a:solidFill>
                <a:latin typeface="+mn-lt"/>
                <a:ea typeface="+mn-ea"/>
                <a:cs typeface="+mn-cs"/>
              </a:rPr>
              <a:t> goes unrecognized. Occasionally, one of these tumors produces other steroids or peptides and so may be associated with Cushing syndrome or some other </a:t>
            </a:r>
            <a:r>
              <a:rPr lang="en-US" sz="1200" kern="1200" dirty="0" err="1">
                <a:solidFill>
                  <a:schemeClr val="tx1"/>
                </a:solidFill>
                <a:latin typeface="+mn-lt"/>
                <a:ea typeface="+mn-ea"/>
                <a:cs typeface="+mn-cs"/>
              </a:rPr>
              <a:t>endocrinopathy</a:t>
            </a:r>
            <a:r>
              <a:rPr lang="en-US" sz="1200" kern="120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46</a:t>
            </a:fld>
            <a:endParaRPr lang="en-US"/>
          </a:p>
        </p:txBody>
      </p:sp>
    </p:spTree>
    <p:extLst>
      <p:ext uri="{BB962C8B-B14F-4D97-AF65-F5344CB8AC3E}">
        <p14:creationId xmlns:p14="http://schemas.microsoft.com/office/powerpoint/2010/main" val="266210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a:solidFill>
                  <a:schemeClr val="tx1"/>
                </a:solidFill>
                <a:latin typeface="+mn-lt"/>
                <a:ea typeface="+mn-ea"/>
                <a:cs typeface="+mn-cs"/>
              </a:rPr>
              <a:t>Pheochromocytomas</a:t>
            </a:r>
            <a:r>
              <a:rPr lang="en-US" sz="1200" kern="1200" dirty="0">
                <a:solidFill>
                  <a:schemeClr val="tx1"/>
                </a:solidFill>
                <a:latin typeface="+mn-lt"/>
                <a:ea typeface="+mn-ea"/>
                <a:cs typeface="+mn-cs"/>
              </a:rPr>
              <a:t> usually subscribe to a convenient </a:t>
            </a:r>
            <a:r>
              <a:rPr lang="en-US" sz="1200" i="1" kern="1200" dirty="0">
                <a:solidFill>
                  <a:schemeClr val="tx1"/>
                </a:solidFill>
                <a:latin typeface="+mn-lt"/>
                <a:ea typeface="+mn-ea"/>
                <a:cs typeface="+mn-cs"/>
              </a:rPr>
              <a:t>"rule of 10s":10% of </a:t>
            </a:r>
            <a:r>
              <a:rPr lang="en-US" sz="1200" i="1" kern="1200" dirty="0" err="1">
                <a:solidFill>
                  <a:schemeClr val="tx1"/>
                </a:solidFill>
                <a:latin typeface="+mn-lt"/>
                <a:ea typeface="+mn-ea"/>
                <a:cs typeface="+mn-cs"/>
              </a:rPr>
              <a:t>pheochromocytomas</a:t>
            </a:r>
            <a:r>
              <a:rPr lang="en-US" sz="1200" i="1" kern="1200" dirty="0">
                <a:solidFill>
                  <a:schemeClr val="tx1"/>
                </a:solidFill>
                <a:latin typeface="+mn-lt"/>
                <a:ea typeface="+mn-ea"/>
                <a:cs typeface="+mn-cs"/>
              </a:rPr>
              <a:t> arise in association with one of several familial syndromes (</a:t>
            </a:r>
            <a:r>
              <a:rPr lang="en-US" sz="1200" i="1" u="sng" kern="1200" dirty="0">
                <a:solidFill>
                  <a:schemeClr val="tx1"/>
                </a:solidFill>
                <a:latin typeface="+mn-lt"/>
                <a:ea typeface="+mn-ea"/>
                <a:cs typeface="+mn-cs"/>
                <a:hlinkClick r:id="rId3"/>
              </a:rPr>
              <a:t>Table 24-11). These include the MEN-2A and MEN-2B syndromes (described later), type I neurofibromatosis (</a:t>
            </a:r>
            <a:r>
              <a:rPr lang="en-US" sz="1200" i="1" u="sng" kern="1200" dirty="0">
                <a:solidFill>
                  <a:schemeClr val="tx1"/>
                </a:solidFill>
                <a:latin typeface="+mn-lt"/>
                <a:ea typeface="+mn-ea"/>
                <a:cs typeface="+mn-cs"/>
                <a:hlinkClick r:id="rId4"/>
              </a:rPr>
              <a:t>Chapter 5), von Hippel-Lindau syndrome (</a:t>
            </a:r>
            <a:r>
              <a:rPr lang="en-US" sz="1200" i="1" u="sng" kern="1200" dirty="0">
                <a:solidFill>
                  <a:schemeClr val="tx1"/>
                </a:solidFill>
                <a:latin typeface="+mn-lt"/>
                <a:ea typeface="+mn-ea"/>
                <a:cs typeface="+mn-cs"/>
                <a:hlinkClick r:id="rId5"/>
              </a:rPr>
              <a:t>Chapter 28), and Sturge-Weber syndrome (</a:t>
            </a:r>
            <a:r>
              <a:rPr lang="en-US" sz="1200" i="1" u="sng" kern="1200" dirty="0">
                <a:solidFill>
                  <a:schemeClr val="tx1"/>
                </a:solidFill>
                <a:latin typeface="+mn-lt"/>
                <a:ea typeface="+mn-ea"/>
                <a:cs typeface="+mn-cs"/>
                <a:hlinkClick r:id="rId6"/>
              </a:rPr>
              <a:t>Chapter 16).10% of pheochromocytomas are extra-adrenal, occurring in sites such as the organ of Zuckerkandl and the carotid body, where these chromaffin-negative tumors are usually called paragangliomas to distinguish them from pheochromocytomas.10% of nonfamilial adrenal pheochromocytomas are bilateral; this figure may rise to 70% in cases that are associated with familial syndromes.10% of adrenal pheochromocytomas are biologically malignant, although the associated hypertension represents a serious and potentially lethal complication of even "benign" tumors. Frank malignancy is somewhat more common (20% to 40%) in tumors arising in extra-adrenal sites.10% of adrenal pheochromocytomas arise in childhood, usually the familial subtypes, and with a strong male preponderance. The nonfamilial pheochromocytomas most often occur in adults between 40 and 60 years of age, with a slight female preponderanc</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47</a:t>
            </a:fld>
            <a:endParaRPr lang="en-US"/>
          </a:p>
        </p:txBody>
      </p:sp>
    </p:spTree>
    <p:extLst>
      <p:ext uri="{BB962C8B-B14F-4D97-AF65-F5344CB8AC3E}">
        <p14:creationId xmlns:p14="http://schemas.microsoft.com/office/powerpoint/2010/main" val="4214265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The criteria for determining malignancy in </a:t>
            </a:r>
            <a:r>
              <a:rPr lang="en-US" sz="1200" kern="1200" dirty="0" err="1">
                <a:solidFill>
                  <a:schemeClr val="tx1"/>
                </a:solidFill>
                <a:latin typeface="+mn-lt"/>
                <a:ea typeface="+mn-ea"/>
                <a:cs typeface="+mn-cs"/>
              </a:rPr>
              <a:t>pheochromocytomas</a:t>
            </a:r>
            <a:r>
              <a:rPr lang="en-US" sz="1200" kern="1200" dirty="0">
                <a:solidFill>
                  <a:schemeClr val="tx1"/>
                </a:solidFill>
                <a:latin typeface="+mn-lt"/>
                <a:ea typeface="+mn-ea"/>
                <a:cs typeface="+mn-cs"/>
              </a:rPr>
              <a:t> can be a vexing issue. </a:t>
            </a:r>
            <a:r>
              <a:rPr lang="en-US" sz="1200" b="1" kern="1200" dirty="0">
                <a:solidFill>
                  <a:schemeClr val="tx1"/>
                </a:solidFill>
                <a:latin typeface="+mn-lt"/>
                <a:ea typeface="+mn-ea"/>
                <a:cs typeface="+mn-cs"/>
              </a:rPr>
              <a:t>There is no single </a:t>
            </a:r>
            <a:r>
              <a:rPr lang="en-US" sz="1200" b="1" kern="1200" dirty="0" err="1">
                <a:solidFill>
                  <a:schemeClr val="tx1"/>
                </a:solidFill>
                <a:latin typeface="+mn-lt"/>
                <a:ea typeface="+mn-ea"/>
                <a:cs typeface="+mn-cs"/>
              </a:rPr>
              <a:t>histologic</a:t>
            </a:r>
            <a:r>
              <a:rPr lang="en-US" sz="1200" b="1" kern="1200" dirty="0">
                <a:solidFill>
                  <a:schemeClr val="tx1"/>
                </a:solidFill>
                <a:latin typeface="+mn-lt"/>
                <a:ea typeface="+mn-ea"/>
                <a:cs typeface="+mn-cs"/>
              </a:rPr>
              <a:t> feature that can reliably predict clinical behavior in </a:t>
            </a:r>
            <a:r>
              <a:rPr lang="en-US" sz="1200" b="1" kern="1200" dirty="0" err="1">
                <a:solidFill>
                  <a:schemeClr val="tx1"/>
                </a:solidFill>
                <a:latin typeface="+mn-lt"/>
                <a:ea typeface="+mn-ea"/>
                <a:cs typeface="+mn-cs"/>
              </a:rPr>
              <a:t>pheochromocytomas</a:t>
            </a:r>
            <a:r>
              <a:rPr lang="en-US" sz="1200" b="1" kern="1200" dirty="0">
                <a:solidFill>
                  <a:schemeClr val="tx1"/>
                </a:solidFill>
                <a:latin typeface="+mn-lt"/>
                <a:ea typeface="+mn-ea"/>
                <a:cs typeface="+mn-cs"/>
              </a:rPr>
              <a:t>. Tumors with "benign" </a:t>
            </a:r>
            <a:r>
              <a:rPr lang="en-US" sz="1200" b="1" kern="1200" dirty="0" err="1">
                <a:solidFill>
                  <a:schemeClr val="tx1"/>
                </a:solidFill>
                <a:latin typeface="+mn-lt"/>
                <a:ea typeface="+mn-ea"/>
                <a:cs typeface="+mn-cs"/>
              </a:rPr>
              <a:t>histologic</a:t>
            </a:r>
            <a:r>
              <a:rPr lang="en-US" sz="1200" b="1" kern="1200" dirty="0">
                <a:solidFill>
                  <a:schemeClr val="tx1"/>
                </a:solidFill>
                <a:latin typeface="+mn-lt"/>
                <a:ea typeface="+mn-ea"/>
                <a:cs typeface="+mn-cs"/>
              </a:rPr>
              <a:t> features may metastasize, while bizarrely </a:t>
            </a:r>
            <a:r>
              <a:rPr lang="en-US" sz="1200" b="1" kern="1200" dirty="0" err="1">
                <a:solidFill>
                  <a:schemeClr val="tx1"/>
                </a:solidFill>
                <a:latin typeface="+mn-lt"/>
                <a:ea typeface="+mn-ea"/>
                <a:cs typeface="+mn-cs"/>
              </a:rPr>
              <a:t>pleomorphic</a:t>
            </a:r>
            <a:r>
              <a:rPr lang="en-US" sz="1200" b="1" kern="1200" dirty="0">
                <a:solidFill>
                  <a:schemeClr val="tx1"/>
                </a:solidFill>
                <a:latin typeface="+mn-lt"/>
                <a:ea typeface="+mn-ea"/>
                <a:cs typeface="+mn-cs"/>
              </a:rPr>
              <a:t> tumors may remain confined to the adrenal gland. In fact, cellular and nuclear </a:t>
            </a:r>
            <a:r>
              <a:rPr lang="en-US" sz="1200" b="1" kern="1200" dirty="0" err="1">
                <a:solidFill>
                  <a:schemeClr val="tx1"/>
                </a:solidFill>
                <a:latin typeface="+mn-lt"/>
                <a:ea typeface="+mn-ea"/>
                <a:cs typeface="+mn-cs"/>
              </a:rPr>
              <a:t>pleomorphism</a:t>
            </a:r>
            <a:r>
              <a:rPr lang="en-US" sz="1200" b="1" kern="1200" dirty="0">
                <a:solidFill>
                  <a:schemeClr val="tx1"/>
                </a:solidFill>
                <a:latin typeface="+mn-lt"/>
                <a:ea typeface="+mn-ea"/>
                <a:cs typeface="+mn-cs"/>
              </a:rPr>
              <a:t>, including the presence of giant cells, and mitotic figures are often seen in benign </a:t>
            </a:r>
            <a:r>
              <a:rPr lang="en-US" sz="1200" b="1" kern="1200" dirty="0" err="1">
                <a:solidFill>
                  <a:schemeClr val="tx1"/>
                </a:solidFill>
                <a:latin typeface="+mn-lt"/>
                <a:ea typeface="+mn-ea"/>
                <a:cs typeface="+mn-cs"/>
              </a:rPr>
              <a:t>pheochromocytomas</a:t>
            </a:r>
            <a:r>
              <a:rPr lang="en-US" sz="1200" b="1" kern="1200" dirty="0">
                <a:solidFill>
                  <a:schemeClr val="tx1"/>
                </a:solidFill>
                <a:latin typeface="+mn-lt"/>
                <a:ea typeface="+mn-ea"/>
                <a:cs typeface="+mn-cs"/>
              </a:rPr>
              <a:t>, while cellular monotony is paradoxically associated with an aggressive behavior (see below). Even capsular and vascular invasion may be encountered in benign lesions. Therefore, the definitive diagnosis of malignancy in </a:t>
            </a:r>
            <a:r>
              <a:rPr lang="en-US" sz="1200" b="1" kern="1200" dirty="0" err="1">
                <a:solidFill>
                  <a:schemeClr val="tx1"/>
                </a:solidFill>
                <a:latin typeface="+mn-lt"/>
                <a:ea typeface="+mn-ea"/>
                <a:cs typeface="+mn-cs"/>
              </a:rPr>
              <a:t>pheochromocytomas</a:t>
            </a:r>
            <a:r>
              <a:rPr lang="en-US" sz="1200" b="1" kern="1200" dirty="0">
                <a:solidFill>
                  <a:schemeClr val="tx1"/>
                </a:solidFill>
                <a:latin typeface="+mn-lt"/>
                <a:ea typeface="+mn-ea"/>
                <a:cs typeface="+mn-cs"/>
              </a:rPr>
              <a:t> is based exclusively on the presence of metastases. These may involve regional lymph nodes as well as more distant sites, including liver, lung, and bone. Several </a:t>
            </a:r>
            <a:r>
              <a:rPr lang="en-US" sz="1200" b="1" kern="1200" dirty="0" err="1">
                <a:solidFill>
                  <a:schemeClr val="tx1"/>
                </a:solidFill>
                <a:latin typeface="+mn-lt"/>
                <a:ea typeface="+mn-ea"/>
                <a:cs typeface="+mn-cs"/>
              </a:rPr>
              <a:t>histologic</a:t>
            </a:r>
            <a:r>
              <a:rPr lang="en-US" sz="1200" b="1" kern="1200" dirty="0">
                <a:solidFill>
                  <a:schemeClr val="tx1"/>
                </a:solidFill>
                <a:latin typeface="+mn-lt"/>
                <a:ea typeface="+mn-ea"/>
                <a:cs typeface="+mn-cs"/>
              </a:rPr>
              <a:t> features, such as numbers of mitoses, confluent tumor necrosis, and spindle cell morphology, have been associated with an aggressive behavior and increased risk of metastasis, but in and of itself, no single criterion is entirely reliable.</a:t>
            </a:r>
            <a:r>
              <a:rPr lang="en-US" sz="1200" b="1" kern="1200" baseline="30000" dirty="0">
                <a:solidFill>
                  <a:schemeClr val="tx1"/>
                </a:solidFill>
                <a:latin typeface="+mn-lt"/>
                <a:ea typeface="+mn-ea"/>
                <a:cs typeface="+mn-cs"/>
                <a:hlinkClick r:id="rId3"/>
              </a:rPr>
              <a:t>128</a:t>
            </a:r>
            <a:r>
              <a:rPr lang="en-US" sz="1200" kern="1200" dirty="0">
                <a:solidFill>
                  <a:schemeClr val="tx1"/>
                </a:solidFill>
                <a:latin typeface="+mn-lt"/>
                <a:ea typeface="+mn-ea"/>
                <a:cs typeface="+mn-cs"/>
              </a:rPr>
              <a:t>Pheochromocytoma. The tumor is enclosed within an attenuated cortex and demonstrates areas of hemorrhage. The comma-shaped residual adrenal is seen below</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50</a:t>
            </a:fld>
            <a:endParaRPr lang="en-US"/>
          </a:p>
        </p:txBody>
      </p:sp>
    </p:spTree>
    <p:extLst>
      <p:ext uri="{BB962C8B-B14F-4D97-AF65-F5344CB8AC3E}">
        <p14:creationId xmlns:p14="http://schemas.microsoft.com/office/powerpoint/2010/main" val="4236772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kern="1200" dirty="0" err="1">
                <a:solidFill>
                  <a:schemeClr val="tx1"/>
                </a:solidFill>
                <a:latin typeface="+mn-lt"/>
                <a:ea typeface="+mn-ea"/>
                <a:cs typeface="+mn-cs"/>
              </a:rPr>
              <a:t>Pheochromocytomas</a:t>
            </a:r>
            <a:r>
              <a:rPr lang="en-US" sz="1200" kern="1200" dirty="0">
                <a:solidFill>
                  <a:schemeClr val="tx1"/>
                </a:solidFill>
                <a:latin typeface="+mn-lt"/>
                <a:ea typeface="+mn-ea"/>
                <a:cs typeface="+mn-cs"/>
              </a:rPr>
              <a:t> range from small, circumscribed lesions confined to the adrenal (</a:t>
            </a:r>
            <a:r>
              <a:rPr lang="en-US" sz="1200" u="sng" kern="1200" dirty="0">
                <a:solidFill>
                  <a:schemeClr val="tx1"/>
                </a:solidFill>
                <a:latin typeface="+mn-lt"/>
                <a:ea typeface="+mn-ea"/>
                <a:cs typeface="+mn-cs"/>
                <a:hlinkClick r:id="rId3"/>
              </a:rPr>
              <a:t>Fig. 24-55) to large hemorrhagic masses weighing kilograms. The average weight of a pheochromocytoma is 100 gm, but variations from just over 1 gm to almost 4000 gm have been reported. The larger tumors are well demarcated by either connective tissue or compressed cortical or medullary tissue. Richly vascularized fibrous trabeculae pass into the tumor and produce a lobular pattern. In many tumors, remnants of the adrenal gland can be seen, stretched over the surface or attached at one pole. On section, the cut surfaces of smaller pheochromocytomas are yellow-tan. Larger lesions tend to be hemorrhagic, necrotic, and cystic and typically efface the adrenal gland. Incubation of fresh tissue with a potassium dichromate solution turns the tumor a dark brown color owing to oxidation of stored catecholamines, thus the term </a:t>
            </a:r>
            <a:r>
              <a:rPr lang="en-US" sz="1200" i="1" u="sng" kern="1200" dirty="0">
                <a:solidFill>
                  <a:schemeClr val="tx1"/>
                </a:solidFill>
                <a:latin typeface="+mn-lt"/>
                <a:ea typeface="+mn-ea"/>
                <a:cs typeface="+mn-cs"/>
                <a:hlinkClick r:id="rId3"/>
              </a:rPr>
              <a:t>chromaffin.	</a:t>
            </a:r>
          </a:p>
          <a:p>
            <a:r>
              <a:rPr lang="en-US" sz="1200" kern="1200" dirty="0">
                <a:solidFill>
                  <a:schemeClr val="tx1"/>
                </a:solidFill>
                <a:latin typeface="+mn-lt"/>
                <a:ea typeface="+mn-ea"/>
                <a:cs typeface="+mn-cs"/>
              </a:rPr>
              <a:t>The </a:t>
            </a:r>
            <a:r>
              <a:rPr lang="en-US" sz="1200" kern="1200" dirty="0" err="1">
                <a:solidFill>
                  <a:schemeClr val="tx1"/>
                </a:solidFill>
                <a:latin typeface="+mn-lt"/>
                <a:ea typeface="+mn-ea"/>
                <a:cs typeface="+mn-cs"/>
              </a:rPr>
              <a:t>histologic</a:t>
            </a:r>
            <a:r>
              <a:rPr lang="en-US" sz="1200" kern="1200" dirty="0">
                <a:solidFill>
                  <a:schemeClr val="tx1"/>
                </a:solidFill>
                <a:latin typeface="+mn-lt"/>
                <a:ea typeface="+mn-ea"/>
                <a:cs typeface="+mn-cs"/>
              </a:rPr>
              <a:t> pattern in </a:t>
            </a:r>
            <a:r>
              <a:rPr lang="en-US" sz="1200" kern="1200" dirty="0" err="1">
                <a:solidFill>
                  <a:schemeClr val="tx1"/>
                </a:solidFill>
                <a:latin typeface="+mn-lt"/>
                <a:ea typeface="+mn-ea"/>
                <a:cs typeface="+mn-cs"/>
              </a:rPr>
              <a:t>pheochromocytoma</a:t>
            </a:r>
            <a:r>
              <a:rPr lang="en-US" sz="1200" kern="1200" dirty="0">
                <a:solidFill>
                  <a:schemeClr val="tx1"/>
                </a:solidFill>
                <a:latin typeface="+mn-lt"/>
                <a:ea typeface="+mn-ea"/>
                <a:cs typeface="+mn-cs"/>
              </a:rPr>
              <a:t> is quite variable. The tumors are composed of polygonal to spindle-shaped </a:t>
            </a:r>
            <a:r>
              <a:rPr lang="en-US" sz="1200" kern="1200" dirty="0" err="1">
                <a:solidFill>
                  <a:schemeClr val="tx1"/>
                </a:solidFill>
                <a:latin typeface="+mn-lt"/>
                <a:ea typeface="+mn-ea"/>
                <a:cs typeface="+mn-cs"/>
              </a:rPr>
              <a:t>chromaffin</a:t>
            </a:r>
            <a:r>
              <a:rPr lang="en-US" sz="1200" kern="1200" dirty="0">
                <a:solidFill>
                  <a:schemeClr val="tx1"/>
                </a:solidFill>
                <a:latin typeface="+mn-lt"/>
                <a:ea typeface="+mn-ea"/>
                <a:cs typeface="+mn-cs"/>
              </a:rPr>
              <a:t> cells or chief cells, clustered with the </a:t>
            </a:r>
            <a:r>
              <a:rPr lang="en-US" sz="1200" kern="1200" dirty="0" err="1">
                <a:solidFill>
                  <a:schemeClr val="tx1"/>
                </a:solidFill>
                <a:latin typeface="+mn-lt"/>
                <a:ea typeface="+mn-ea"/>
                <a:cs typeface="+mn-cs"/>
              </a:rPr>
              <a:t>sustentacular</a:t>
            </a:r>
            <a:r>
              <a:rPr lang="en-US" sz="1200" kern="1200" dirty="0">
                <a:solidFill>
                  <a:schemeClr val="tx1"/>
                </a:solidFill>
                <a:latin typeface="+mn-lt"/>
                <a:ea typeface="+mn-ea"/>
                <a:cs typeface="+mn-cs"/>
              </a:rPr>
              <a:t> cells into small nests or alveoli (</a:t>
            </a:r>
            <a:r>
              <a:rPr lang="en-US" sz="1200" b="1" kern="1200" dirty="0" err="1">
                <a:solidFill>
                  <a:schemeClr val="tx1"/>
                </a:solidFill>
                <a:latin typeface="+mn-lt"/>
                <a:ea typeface="+mn-ea"/>
                <a:cs typeface="+mn-cs"/>
              </a:rPr>
              <a:t>zellballen</a:t>
            </a:r>
            <a:r>
              <a:rPr lang="en-US" sz="1200" b="1" kern="1200" dirty="0">
                <a:solidFill>
                  <a:schemeClr val="tx1"/>
                </a:solidFill>
                <a:latin typeface="+mn-lt"/>
                <a:ea typeface="+mn-ea"/>
                <a:cs typeface="+mn-cs"/>
              </a:rPr>
              <a:t>) by a rich vascular network (</a:t>
            </a:r>
            <a:r>
              <a:rPr lang="en-US" sz="1200" b="1" u="sng" kern="1200" dirty="0">
                <a:solidFill>
                  <a:schemeClr val="tx1"/>
                </a:solidFill>
                <a:latin typeface="+mn-lt"/>
                <a:ea typeface="+mn-ea"/>
                <a:cs typeface="+mn-cs"/>
                <a:hlinkClick r:id="rId3"/>
              </a:rPr>
              <a:t>Fig. 24-56). Uncommonly, the dominant cell type is a spindle or small cell; various patterns can be found in any one tumor. The cytoplasm has a finely granular appearance, best demonstrated with silver stains, owing to the appearance of granules containing catecholamines. The nuclei are usually round to ovoid, with a stippled "salt and pepper" chromatin that is characteristic of most neuroendocrine tumors. Electron microscopy reveals variable numbers of membrane-bound, electron-dense granules, representing catecholamines and sometimes other peptides (Fig. 24-57). Immunoreactivity for neuroendocrine markers (chromogranin and synaptophysin) is present in the chief cells, while the peripheral sustentacular cells label with S-100, a calcium-binding protein expressed by a variety of mesenchymal cell types.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51</a:t>
            </a:fld>
            <a:endParaRPr lang="en-US"/>
          </a:p>
        </p:txBody>
      </p:sp>
    </p:spTree>
    <p:extLst>
      <p:ext uri="{BB962C8B-B14F-4D97-AF65-F5344CB8AC3E}">
        <p14:creationId xmlns:p14="http://schemas.microsoft.com/office/powerpoint/2010/main" val="1583767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53</a:t>
            </a:fld>
            <a:endParaRPr lang="en-US"/>
          </a:p>
        </p:txBody>
      </p:sp>
    </p:spTree>
    <p:extLst>
      <p:ext uri="{BB962C8B-B14F-4D97-AF65-F5344CB8AC3E}">
        <p14:creationId xmlns:p14="http://schemas.microsoft.com/office/powerpoint/2010/main" val="3385945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 </a:t>
            </a:r>
            <a:r>
              <a:rPr lang="en-US" sz="1200" i="1" kern="1200" dirty="0">
                <a:solidFill>
                  <a:schemeClr val="tx1"/>
                </a:solidFill>
                <a:latin typeface="+mn-lt"/>
                <a:ea typeface="+mn-ea"/>
                <a:cs typeface="+mn-cs"/>
              </a:rPr>
              <a:t>adrenal glands are paired endocrine organs consisting of both cortex and medulla, which differ in their development, structure, and function. In the adult, the normal adrenal gland weighs about 4 gm; but with acute stress, lipid depletion may reduce the weight, or prolonged stress, such as dying after a long chronic illness, can induce hypertrophy and hyperplasia of the cortical cells and more than double the weight of the normal gland. Beneath the capsule of the adrenal is the narrow layer of </a:t>
            </a:r>
            <a:r>
              <a:rPr lang="en-US" sz="1200" i="1" kern="1200" dirty="0" err="1">
                <a:solidFill>
                  <a:schemeClr val="tx1"/>
                </a:solidFill>
                <a:latin typeface="+mn-lt"/>
                <a:ea typeface="+mn-ea"/>
                <a:cs typeface="+mn-cs"/>
              </a:rPr>
              <a:t>zonaglomerulosa</a:t>
            </a:r>
            <a:r>
              <a:rPr lang="en-US" sz="1200" i="1" kern="1200" dirty="0">
                <a:solidFill>
                  <a:schemeClr val="tx1"/>
                </a:solidFill>
                <a:latin typeface="+mn-lt"/>
                <a:ea typeface="+mn-ea"/>
                <a:cs typeface="+mn-cs"/>
              </a:rPr>
              <a:t>. An equally narrow </a:t>
            </a:r>
            <a:r>
              <a:rPr lang="en-US" sz="1200" i="1" kern="1200" dirty="0" err="1">
                <a:solidFill>
                  <a:schemeClr val="tx1"/>
                </a:solidFill>
                <a:latin typeface="+mn-lt"/>
                <a:ea typeface="+mn-ea"/>
                <a:cs typeface="+mn-cs"/>
              </a:rPr>
              <a:t>zonareticularis</a:t>
            </a:r>
            <a:r>
              <a:rPr lang="en-US" sz="1200" i="1" kern="1200" dirty="0">
                <a:solidFill>
                  <a:schemeClr val="tx1"/>
                </a:solidFill>
                <a:latin typeface="+mn-lt"/>
                <a:ea typeface="+mn-ea"/>
                <a:cs typeface="+mn-cs"/>
              </a:rPr>
              <a:t> abuts the medulla. Intervening is the broad </a:t>
            </a:r>
            <a:r>
              <a:rPr lang="en-US" sz="1200" i="1" kern="1200" dirty="0" err="1">
                <a:solidFill>
                  <a:schemeClr val="tx1"/>
                </a:solidFill>
                <a:latin typeface="+mn-lt"/>
                <a:ea typeface="+mn-ea"/>
                <a:cs typeface="+mn-cs"/>
              </a:rPr>
              <a:t>zonafasciculata</a:t>
            </a:r>
            <a:r>
              <a:rPr lang="en-US" sz="1200" i="1" kern="1200" dirty="0">
                <a:solidFill>
                  <a:schemeClr val="tx1"/>
                </a:solidFill>
                <a:latin typeface="+mn-lt"/>
                <a:ea typeface="+mn-ea"/>
                <a:cs typeface="+mn-cs"/>
              </a:rPr>
              <a:t>, which makes up about 75% of the total cortex. The adrenal cortex synthesizes three different types of steroids: (1) </a:t>
            </a:r>
            <a:r>
              <a:rPr lang="en-US" sz="1200" i="1" kern="1200" dirty="0" err="1">
                <a:solidFill>
                  <a:schemeClr val="tx1"/>
                </a:solidFill>
                <a:latin typeface="+mn-lt"/>
                <a:ea typeface="+mn-ea"/>
                <a:cs typeface="+mn-cs"/>
              </a:rPr>
              <a:t>glucocorticoids</a:t>
            </a:r>
            <a:r>
              <a:rPr lang="en-US" sz="1200" i="1" kern="1200" dirty="0">
                <a:solidFill>
                  <a:schemeClr val="tx1"/>
                </a:solidFill>
                <a:latin typeface="+mn-lt"/>
                <a:ea typeface="+mn-ea"/>
                <a:cs typeface="+mn-cs"/>
              </a:rPr>
              <a:t> (principally </a:t>
            </a:r>
            <a:r>
              <a:rPr lang="en-US" sz="1200" i="1" kern="1200" dirty="0" err="1">
                <a:solidFill>
                  <a:schemeClr val="tx1"/>
                </a:solidFill>
                <a:latin typeface="+mn-lt"/>
                <a:ea typeface="+mn-ea"/>
                <a:cs typeface="+mn-cs"/>
              </a:rPr>
              <a:t>cortisol</a:t>
            </a:r>
            <a:r>
              <a:rPr lang="en-US" sz="1200" i="1" kern="1200" dirty="0">
                <a:solidFill>
                  <a:schemeClr val="tx1"/>
                </a:solidFill>
                <a:latin typeface="+mn-lt"/>
                <a:ea typeface="+mn-ea"/>
                <a:cs typeface="+mn-cs"/>
              </a:rPr>
              <a:t>), which are synthesized primarily in the </a:t>
            </a:r>
            <a:r>
              <a:rPr lang="en-US" sz="1200" i="1" kern="1200" dirty="0" err="1">
                <a:solidFill>
                  <a:schemeClr val="tx1"/>
                </a:solidFill>
                <a:latin typeface="+mn-lt"/>
                <a:ea typeface="+mn-ea"/>
                <a:cs typeface="+mn-cs"/>
              </a:rPr>
              <a:t>zonafasciculata</a:t>
            </a:r>
            <a:r>
              <a:rPr lang="en-US" sz="1200" i="1" kern="1200" dirty="0">
                <a:solidFill>
                  <a:schemeClr val="tx1"/>
                </a:solidFill>
                <a:latin typeface="+mn-lt"/>
                <a:ea typeface="+mn-ea"/>
                <a:cs typeface="+mn-cs"/>
              </a:rPr>
              <a:t> with a small contribution from the </a:t>
            </a:r>
            <a:r>
              <a:rPr lang="en-US" sz="1200" i="1" kern="1200" dirty="0" err="1">
                <a:solidFill>
                  <a:schemeClr val="tx1"/>
                </a:solidFill>
                <a:latin typeface="+mn-lt"/>
                <a:ea typeface="+mn-ea"/>
                <a:cs typeface="+mn-cs"/>
              </a:rPr>
              <a:t>zonareticularis</a:t>
            </a:r>
            <a:r>
              <a:rPr lang="en-US" sz="1200" i="1" kern="1200" dirty="0">
                <a:solidFill>
                  <a:schemeClr val="tx1"/>
                </a:solidFill>
                <a:latin typeface="+mn-lt"/>
                <a:ea typeface="+mn-ea"/>
                <a:cs typeface="+mn-cs"/>
              </a:rPr>
              <a:t>; (2) </a:t>
            </a:r>
            <a:r>
              <a:rPr lang="en-US" sz="1200" i="1" kern="1200" dirty="0" err="1">
                <a:solidFill>
                  <a:schemeClr val="tx1"/>
                </a:solidFill>
                <a:latin typeface="+mn-lt"/>
                <a:ea typeface="+mn-ea"/>
                <a:cs typeface="+mn-cs"/>
              </a:rPr>
              <a:t>mineralocorticoids</a:t>
            </a:r>
            <a:r>
              <a:rPr lang="en-US" sz="1200" i="1" kern="1200" dirty="0">
                <a:solidFill>
                  <a:schemeClr val="tx1"/>
                </a:solidFill>
                <a:latin typeface="+mn-lt"/>
                <a:ea typeface="+mn-ea"/>
                <a:cs typeface="+mn-cs"/>
              </a:rPr>
              <a:t>, the most important being </a:t>
            </a:r>
            <a:r>
              <a:rPr lang="en-US" sz="1200" i="1" kern="1200" dirty="0" err="1">
                <a:solidFill>
                  <a:schemeClr val="tx1"/>
                </a:solidFill>
                <a:latin typeface="+mn-lt"/>
                <a:ea typeface="+mn-ea"/>
                <a:cs typeface="+mn-cs"/>
              </a:rPr>
              <a:t>aldosterone</a:t>
            </a:r>
            <a:r>
              <a:rPr lang="en-US" sz="1200" i="1" kern="1200" dirty="0">
                <a:solidFill>
                  <a:schemeClr val="tx1"/>
                </a:solidFill>
                <a:latin typeface="+mn-lt"/>
                <a:ea typeface="+mn-ea"/>
                <a:cs typeface="+mn-cs"/>
              </a:rPr>
              <a:t>, which is generated in the </a:t>
            </a:r>
            <a:r>
              <a:rPr lang="en-US" sz="1200" i="1" kern="1200" dirty="0" err="1">
                <a:solidFill>
                  <a:schemeClr val="tx1"/>
                </a:solidFill>
                <a:latin typeface="+mn-lt"/>
                <a:ea typeface="+mn-ea"/>
                <a:cs typeface="+mn-cs"/>
              </a:rPr>
              <a:t>zonaglomerulosa</a:t>
            </a:r>
            <a:r>
              <a:rPr lang="en-US" sz="1200" i="1" kern="1200" dirty="0">
                <a:solidFill>
                  <a:schemeClr val="tx1"/>
                </a:solidFill>
                <a:latin typeface="+mn-lt"/>
                <a:ea typeface="+mn-ea"/>
                <a:cs typeface="+mn-cs"/>
              </a:rPr>
              <a:t>; and (3) sex steroids (estrogens and androgens), which are produced largely in the </a:t>
            </a:r>
            <a:r>
              <a:rPr lang="en-US" sz="1200" i="1" kern="1200" dirty="0" err="1">
                <a:solidFill>
                  <a:schemeClr val="tx1"/>
                </a:solidFill>
                <a:latin typeface="+mn-lt"/>
                <a:ea typeface="+mn-ea"/>
                <a:cs typeface="+mn-cs"/>
              </a:rPr>
              <a:t>zonareticularis</a:t>
            </a:r>
            <a:r>
              <a:rPr lang="en-US" sz="1200" i="1" kern="1200" dirty="0">
                <a:solidFill>
                  <a:schemeClr val="tx1"/>
                </a:solidFill>
                <a:latin typeface="+mn-lt"/>
                <a:ea typeface="+mn-ea"/>
                <a:cs typeface="+mn-cs"/>
              </a:rPr>
              <a:t>. The adrenal medulla is composed of </a:t>
            </a:r>
            <a:r>
              <a:rPr lang="en-US" sz="1200" i="1" kern="1200" dirty="0" err="1">
                <a:solidFill>
                  <a:schemeClr val="tx1"/>
                </a:solidFill>
                <a:latin typeface="+mn-lt"/>
                <a:ea typeface="+mn-ea"/>
                <a:cs typeface="+mn-cs"/>
              </a:rPr>
              <a:t>chromaffin</a:t>
            </a:r>
            <a:r>
              <a:rPr lang="en-US" sz="1200" i="1" kern="1200" dirty="0">
                <a:solidFill>
                  <a:schemeClr val="tx1"/>
                </a:solidFill>
                <a:latin typeface="+mn-lt"/>
                <a:ea typeface="+mn-ea"/>
                <a:cs typeface="+mn-cs"/>
              </a:rPr>
              <a:t> cells, which synthesize and secrete </a:t>
            </a:r>
            <a:r>
              <a:rPr lang="en-US" sz="1200" i="1" kern="1200" dirty="0" err="1">
                <a:solidFill>
                  <a:schemeClr val="tx1"/>
                </a:solidFill>
                <a:latin typeface="+mn-lt"/>
                <a:ea typeface="+mn-ea"/>
                <a:cs typeface="+mn-cs"/>
              </a:rPr>
              <a:t>catecholamines</a:t>
            </a:r>
            <a:r>
              <a:rPr lang="en-US" sz="1200" i="1" kern="1200" dirty="0">
                <a:solidFill>
                  <a:schemeClr val="tx1"/>
                </a:solidFill>
                <a:latin typeface="+mn-lt"/>
                <a:ea typeface="+mn-ea"/>
                <a:cs typeface="+mn-cs"/>
              </a:rPr>
              <a:t>, mainly </a:t>
            </a:r>
            <a:r>
              <a:rPr lang="en-US" sz="1200" i="1" u="sng" kern="1200" dirty="0">
                <a:solidFill>
                  <a:schemeClr val="tx1"/>
                </a:solidFill>
                <a:latin typeface="+mn-lt"/>
                <a:ea typeface="+mn-ea"/>
                <a:cs typeface="+mn-cs"/>
                <a:hlinkClick r:id="rId3"/>
              </a:rPr>
              <a:t>epinephrine. Catecholamines have many effects that allow rapid adaptations to changes in the environment.	</a:t>
            </a:r>
          </a:p>
          <a:p>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3</a:t>
            </a:fld>
            <a:endParaRPr lang="en-US"/>
          </a:p>
        </p:txBody>
      </p:sp>
    </p:spTree>
    <p:extLst>
      <p:ext uri="{BB962C8B-B14F-4D97-AF65-F5344CB8AC3E}">
        <p14:creationId xmlns:p14="http://schemas.microsoft.com/office/powerpoint/2010/main" val="536819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5</a:t>
            </a:fld>
            <a:endParaRPr lang="en-US"/>
          </a:p>
        </p:txBody>
      </p:sp>
    </p:spTree>
    <p:extLst>
      <p:ext uri="{BB962C8B-B14F-4D97-AF65-F5344CB8AC3E}">
        <p14:creationId xmlns:p14="http://schemas.microsoft.com/office/powerpoint/2010/main" val="2333750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6</a:t>
            </a:fld>
            <a:endParaRPr lang="en-US"/>
          </a:p>
        </p:txBody>
      </p:sp>
    </p:spTree>
    <p:extLst>
      <p:ext uri="{BB962C8B-B14F-4D97-AF65-F5344CB8AC3E}">
        <p14:creationId xmlns:p14="http://schemas.microsoft.com/office/powerpoint/2010/main" val="1872995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medulla</a:t>
            </a:r>
          </a:p>
        </p:txBody>
      </p:sp>
      <p:sp>
        <p:nvSpPr>
          <p:cNvPr id="4" name="Slide Number Placeholder 3"/>
          <p:cNvSpPr>
            <a:spLocks noGrp="1"/>
          </p:cNvSpPr>
          <p:nvPr>
            <p:ph type="sldNum" sz="quarter" idx="10"/>
          </p:nvPr>
        </p:nvSpPr>
        <p:spPr/>
        <p:txBody>
          <a:bodyPr/>
          <a:lstStyle/>
          <a:p>
            <a:fld id="{22BE415E-9460-4104-AC65-67EE583B108D}" type="slidenum">
              <a:rPr lang="en-US" smtClean="0"/>
              <a:pPr/>
              <a:t>7</a:t>
            </a:fld>
            <a:endParaRPr lang="en-US"/>
          </a:p>
        </p:txBody>
      </p:sp>
    </p:spTree>
    <p:extLst>
      <p:ext uri="{BB962C8B-B14F-4D97-AF65-F5344CB8AC3E}">
        <p14:creationId xmlns:p14="http://schemas.microsoft.com/office/powerpoint/2010/main" val="1540122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three basic types of corticosteroids elaborated by the adrenal cortex (</a:t>
            </a:r>
            <a:r>
              <a:rPr lang="en-US" sz="1200" kern="1200" dirty="0" err="1">
                <a:solidFill>
                  <a:schemeClr val="tx1"/>
                </a:solidFill>
                <a:latin typeface="+mn-lt"/>
                <a:ea typeface="+mn-ea"/>
                <a:cs typeface="+mn-cs"/>
              </a:rPr>
              <a:t>glucocorticoids</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mineralocorticoids</a:t>
            </a:r>
            <a:r>
              <a:rPr lang="en-US" sz="1200" kern="1200" dirty="0">
                <a:solidFill>
                  <a:schemeClr val="tx1"/>
                </a:solidFill>
                <a:latin typeface="+mn-lt"/>
                <a:ea typeface="+mn-ea"/>
                <a:cs typeface="+mn-cs"/>
              </a:rPr>
              <a:t>, and sex steroids), so there are three distinctive </a:t>
            </a:r>
            <a:r>
              <a:rPr lang="en-US" sz="1200" kern="1200" dirty="0" err="1">
                <a:solidFill>
                  <a:schemeClr val="tx1"/>
                </a:solidFill>
                <a:latin typeface="+mn-lt"/>
                <a:ea typeface="+mn-ea"/>
                <a:cs typeface="+mn-cs"/>
              </a:rPr>
              <a:t>hyperadrenal</a:t>
            </a:r>
            <a:r>
              <a:rPr lang="en-US" sz="1200" kern="1200" dirty="0">
                <a:solidFill>
                  <a:schemeClr val="tx1"/>
                </a:solidFill>
                <a:latin typeface="+mn-lt"/>
                <a:ea typeface="+mn-ea"/>
                <a:cs typeface="+mn-cs"/>
              </a:rPr>
              <a:t> clinical syndromes: (1) </a:t>
            </a:r>
            <a:r>
              <a:rPr lang="en-US" sz="1200" i="1" kern="1200" dirty="0">
                <a:solidFill>
                  <a:schemeClr val="tx1"/>
                </a:solidFill>
                <a:latin typeface="+mn-lt"/>
                <a:ea typeface="+mn-ea"/>
                <a:cs typeface="+mn-cs"/>
              </a:rPr>
              <a:t>Cushing syndrome, characterized by an excess of </a:t>
            </a:r>
            <a:r>
              <a:rPr lang="en-US" sz="1200" i="1" kern="1200" dirty="0" err="1">
                <a:solidFill>
                  <a:schemeClr val="tx1"/>
                </a:solidFill>
                <a:latin typeface="+mn-lt"/>
                <a:ea typeface="+mn-ea"/>
                <a:cs typeface="+mn-cs"/>
              </a:rPr>
              <a:t>cortisol</a:t>
            </a:r>
            <a:r>
              <a:rPr lang="en-US" sz="1200" i="1" kern="1200" dirty="0">
                <a:solidFill>
                  <a:schemeClr val="tx1"/>
                </a:solidFill>
                <a:latin typeface="+mn-lt"/>
                <a:ea typeface="+mn-ea"/>
                <a:cs typeface="+mn-cs"/>
              </a:rPr>
              <a:t>; (2) </a:t>
            </a:r>
            <a:r>
              <a:rPr lang="en-US" sz="1200" i="1" kern="1200" dirty="0" err="1">
                <a:solidFill>
                  <a:schemeClr val="tx1"/>
                </a:solidFill>
                <a:latin typeface="+mn-lt"/>
                <a:ea typeface="+mn-ea"/>
                <a:cs typeface="+mn-cs"/>
              </a:rPr>
              <a:t>hyperaldosteronism</a:t>
            </a:r>
            <a:r>
              <a:rPr lang="en-US" sz="1200" i="1" kern="1200" dirty="0">
                <a:solidFill>
                  <a:schemeClr val="tx1"/>
                </a:solidFill>
                <a:latin typeface="+mn-lt"/>
                <a:ea typeface="+mn-ea"/>
                <a:cs typeface="+mn-cs"/>
              </a:rPr>
              <a:t>; and (3) </a:t>
            </a:r>
            <a:r>
              <a:rPr lang="en-US" sz="1200" i="1" kern="1200" dirty="0" err="1">
                <a:solidFill>
                  <a:schemeClr val="tx1"/>
                </a:solidFill>
                <a:latin typeface="+mn-lt"/>
                <a:ea typeface="+mn-ea"/>
                <a:cs typeface="+mn-cs"/>
              </a:rPr>
              <a:t>adrenogenital</a:t>
            </a:r>
            <a:r>
              <a:rPr lang="en-US" sz="1200" i="1" kern="1200" dirty="0">
                <a:solidFill>
                  <a:schemeClr val="tx1"/>
                </a:solidFill>
                <a:latin typeface="+mn-lt"/>
                <a:ea typeface="+mn-ea"/>
                <a:cs typeface="+mn-cs"/>
              </a:rPr>
              <a:t> or </a:t>
            </a:r>
            <a:r>
              <a:rPr lang="en-US" sz="1200" i="1" kern="1200" dirty="0" err="1">
                <a:solidFill>
                  <a:schemeClr val="tx1"/>
                </a:solidFill>
                <a:latin typeface="+mn-lt"/>
                <a:ea typeface="+mn-ea"/>
                <a:cs typeface="+mn-cs"/>
              </a:rPr>
              <a:t>virilizing</a:t>
            </a:r>
            <a:r>
              <a:rPr lang="en-US" sz="1200" i="1" kern="1200" dirty="0">
                <a:solidFill>
                  <a:schemeClr val="tx1"/>
                </a:solidFill>
                <a:latin typeface="+mn-lt"/>
                <a:ea typeface="+mn-ea"/>
                <a:cs typeface="+mn-cs"/>
              </a:rPr>
              <a:t> syndromes caused by an excess of androgens. The clinical features of these syndromes overlap somewhat because of the overlapping functions of some of the adrenal steroids.</a:t>
            </a:r>
            <a:endParaRPr lang="en-US" dirty="0"/>
          </a:p>
        </p:txBody>
      </p:sp>
      <p:sp>
        <p:nvSpPr>
          <p:cNvPr id="4" name="Slide Number Placeholder 3"/>
          <p:cNvSpPr>
            <a:spLocks noGrp="1"/>
          </p:cNvSpPr>
          <p:nvPr>
            <p:ph type="sldNum" sz="quarter" idx="10"/>
          </p:nvPr>
        </p:nvSpPr>
        <p:spPr/>
        <p:txBody>
          <a:bodyPr/>
          <a:lstStyle/>
          <a:p>
            <a:fld id="{22BE415E-9460-4104-AC65-67EE583B108D}" type="slidenum">
              <a:rPr lang="en-US" smtClean="0"/>
              <a:pPr/>
              <a:t>8</a:t>
            </a:fld>
            <a:endParaRPr lang="en-US"/>
          </a:p>
        </p:txBody>
      </p:sp>
    </p:spTree>
    <p:extLst>
      <p:ext uri="{BB962C8B-B14F-4D97-AF65-F5344CB8AC3E}">
        <p14:creationId xmlns:p14="http://schemas.microsoft.com/office/powerpoint/2010/main" val="3079278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B5608C3-31C3-449D-8DA3-4120425C9313}" type="slidenum">
              <a:rPr lang="en-US" smtClean="0"/>
              <a:pPr/>
              <a:t>9</a:t>
            </a:fld>
            <a:endParaRPr lang="en-US"/>
          </a:p>
        </p:txBody>
      </p:sp>
    </p:spTree>
    <p:extLst>
      <p:ext uri="{BB962C8B-B14F-4D97-AF65-F5344CB8AC3E}">
        <p14:creationId xmlns:p14="http://schemas.microsoft.com/office/powerpoint/2010/main" val="1361837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B5608C3-31C3-449D-8DA3-4120425C9313}" type="slidenum">
              <a:rPr lang="en-US" smtClean="0"/>
              <a:pPr/>
              <a:t>10</a:t>
            </a:fld>
            <a:endParaRPr lang="en-US"/>
          </a:p>
        </p:txBody>
      </p:sp>
    </p:spTree>
    <p:extLst>
      <p:ext uri="{BB962C8B-B14F-4D97-AF65-F5344CB8AC3E}">
        <p14:creationId xmlns:p14="http://schemas.microsoft.com/office/powerpoint/2010/main" val="3808391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2561656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2247343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0CAA213-F05A-4ACF-8BAC-997877E9E6EE}" type="slidenum">
              <a:rPr lang="en-US" smtClean="0"/>
              <a:pPr/>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371869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7E64AA16-B270-4626-8204-A5D775379F9E}" type="datetimeFigureOut">
              <a:rPr lang="en-US" smtClean="0"/>
              <a:pPr/>
              <a:t>3/7/2021</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3517596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7E64AA16-B270-4626-8204-A5D775379F9E}" type="datetimeFigureOut">
              <a:rPr lang="en-US" smtClean="0"/>
              <a:pPr/>
              <a:t>3/7/2021</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CAA213-F05A-4ACF-8BAC-997877E9E6EE}" type="slidenum">
              <a:rPr lang="en-US" smtClean="0"/>
              <a:pPr/>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758632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7E64AA16-B270-4626-8204-A5D775379F9E}" type="datetimeFigureOut">
              <a:rPr lang="en-US" smtClean="0"/>
              <a:pPr/>
              <a:t>3/7/2021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1862691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23344543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3183662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324576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E64AA16-B270-4626-8204-A5D775379F9E}" type="datetimeFigureOut">
              <a:rPr lang="en-US" smtClean="0"/>
              <a:pPr/>
              <a:t>3/7/2021</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866955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E64AA16-B270-4626-8204-A5D775379F9E}" type="datetimeFigureOut">
              <a:rPr lang="en-US" smtClean="0"/>
              <a:pPr/>
              <a:t>3/7/2021</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2539416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E64AA16-B270-4626-8204-A5D775379F9E}" type="datetimeFigureOut">
              <a:rPr lang="en-US" smtClean="0"/>
              <a:pPr/>
              <a:t>3/7/2021</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3855027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E64AA16-B270-4626-8204-A5D775379F9E}" type="datetimeFigureOut">
              <a:rPr lang="en-US" smtClean="0"/>
              <a:pPr/>
              <a:t>3/7/2021</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3981532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64AA16-B270-4626-8204-A5D775379F9E}" type="datetimeFigureOut">
              <a:rPr lang="en-US" smtClean="0"/>
              <a:pPr/>
              <a:t>3/7/2021</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1821415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64AA16-B270-4626-8204-A5D775379F9E}" type="datetimeFigureOut">
              <a:rPr lang="en-US" smtClean="0"/>
              <a:pPr/>
              <a:t>3/7/2021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3546113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E64AA16-B270-4626-8204-A5D775379F9E}" type="datetimeFigureOut">
              <a:rPr lang="en-US" smtClean="0"/>
              <a:pPr/>
              <a:t>3/7/2021</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E0CAA213-F05A-4ACF-8BAC-997877E9E6EE}" type="slidenum">
              <a:rPr lang="en-US" smtClean="0"/>
              <a:pPr/>
              <a:t>‹#›</a:t>
            </a:fld>
            <a:endParaRPr lang="en-US"/>
          </a:p>
        </p:txBody>
      </p:sp>
    </p:spTree>
    <p:extLst>
      <p:ext uri="{BB962C8B-B14F-4D97-AF65-F5344CB8AC3E}">
        <p14:creationId xmlns:p14="http://schemas.microsoft.com/office/powerpoint/2010/main" val="639329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7E64AA16-B270-4626-8204-A5D775379F9E}" type="datetimeFigureOut">
              <a:rPr lang="en-US" smtClean="0"/>
              <a:pPr/>
              <a:t>3/7/2021</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E0CAA213-F05A-4ACF-8BAC-997877E9E6EE}" type="slidenum">
              <a:rPr lang="en-US" smtClean="0"/>
              <a:pPr/>
              <a:t>‹#›</a:t>
            </a:fld>
            <a:endParaRPr lang="en-US"/>
          </a:p>
        </p:txBody>
      </p:sp>
    </p:spTree>
    <p:extLst>
      <p:ext uri="{BB962C8B-B14F-4D97-AF65-F5344CB8AC3E}">
        <p14:creationId xmlns:p14="http://schemas.microsoft.com/office/powerpoint/2010/main" val="133650130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Adrenal Gland Pathology</a:t>
            </a:r>
          </a:p>
        </p:txBody>
      </p:sp>
      <p:sp>
        <p:nvSpPr>
          <p:cNvPr id="3" name="Subtitle 2"/>
          <p:cNvSpPr>
            <a:spLocks noGrp="1"/>
          </p:cNvSpPr>
          <p:nvPr>
            <p:ph type="subTitle" idx="1"/>
          </p:nvPr>
        </p:nvSpPr>
        <p:spPr/>
        <p:txBody>
          <a:bodyPr>
            <a:normAutofit/>
          </a:bodyPr>
          <a:lstStyle/>
          <a:p>
            <a:r>
              <a:rPr lang="en-US" sz="2800" b="1" dirty="0"/>
              <a:t>Dr. </a:t>
            </a:r>
            <a:r>
              <a:rPr lang="en-US" sz="2800" b="1" dirty="0" err="1"/>
              <a:t>Amany</a:t>
            </a:r>
            <a:r>
              <a:rPr lang="en-US" sz="2800" b="1" dirty="0"/>
              <a:t> </a:t>
            </a:r>
            <a:r>
              <a:rPr lang="en-US" sz="2800" b="1" dirty="0" err="1"/>
              <a:t>Fathadin</a:t>
            </a:r>
            <a:endParaRPr lang="en-US" sz="2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201755519"/>
              </p:ext>
            </p:extLst>
          </p:nvPr>
        </p:nvGraphicFramePr>
        <p:xfrm>
          <a:off x="1219200" y="49058"/>
          <a:ext cx="8077199" cy="6808942"/>
        </p:xfrm>
        <a:graphic>
          <a:graphicData uri="http://schemas.openxmlformats.org/drawingml/2006/table">
            <a:tbl>
              <a:tblPr/>
              <a:tblGrid>
                <a:gridCol w="2789165">
                  <a:extLst>
                    <a:ext uri="{9D8B030D-6E8A-4147-A177-3AD203B41FA5}">
                      <a16:colId xmlns:a16="http://schemas.microsoft.com/office/drawing/2014/main" val="20000"/>
                    </a:ext>
                  </a:extLst>
                </a:gridCol>
                <a:gridCol w="2644017">
                  <a:extLst>
                    <a:ext uri="{9D8B030D-6E8A-4147-A177-3AD203B41FA5}">
                      <a16:colId xmlns:a16="http://schemas.microsoft.com/office/drawing/2014/main" val="20001"/>
                    </a:ext>
                  </a:extLst>
                </a:gridCol>
                <a:gridCol w="2644017">
                  <a:extLst>
                    <a:ext uri="{9D8B030D-6E8A-4147-A177-3AD203B41FA5}">
                      <a16:colId xmlns:a16="http://schemas.microsoft.com/office/drawing/2014/main" val="20002"/>
                    </a:ext>
                  </a:extLst>
                </a:gridCol>
              </a:tblGrid>
              <a:tr h="461752">
                <a:tc>
                  <a:txBody>
                    <a:bodyPr/>
                    <a:lstStyle/>
                    <a:p>
                      <a:pPr algn="l"/>
                      <a:r>
                        <a:rPr lang="en-US" sz="1600" dirty="0"/>
                        <a:t>Cause</a:t>
                      </a:r>
                    </a:p>
                  </a:txBody>
                  <a:tcPr marL="8714" marR="8714" marT="8714" marB="8714" anchor="b">
                    <a:lnL>
                      <a:noFill/>
                    </a:lnL>
                    <a:lnR>
                      <a:noFill/>
                    </a:lnR>
                    <a:lnT>
                      <a:noFill/>
                    </a:lnT>
                    <a:lnB>
                      <a:noFill/>
                    </a:lnB>
                  </a:tcPr>
                </a:tc>
                <a:tc>
                  <a:txBody>
                    <a:bodyPr/>
                    <a:lstStyle/>
                    <a:p>
                      <a:pPr algn="l"/>
                      <a:r>
                        <a:rPr lang="en-US" sz="1600"/>
                        <a:t>Relative Frequency (%)</a:t>
                      </a:r>
                    </a:p>
                  </a:txBody>
                  <a:tcPr marL="8714" marR="8714" marT="8714" marB="8714" anchor="b">
                    <a:lnL>
                      <a:noFill/>
                    </a:lnL>
                    <a:lnR>
                      <a:noFill/>
                    </a:lnR>
                    <a:lnT>
                      <a:noFill/>
                    </a:lnT>
                    <a:lnB>
                      <a:noFill/>
                    </a:lnB>
                  </a:tcPr>
                </a:tc>
                <a:tc>
                  <a:txBody>
                    <a:bodyPr/>
                    <a:lstStyle/>
                    <a:p>
                      <a:pPr algn="l"/>
                      <a:r>
                        <a:rPr lang="en-US" sz="1600"/>
                        <a:t>Ratio of Females to Males</a:t>
                      </a:r>
                    </a:p>
                  </a:txBody>
                  <a:tcPr marL="8714" marR="8714" marT="8714" marB="8714" anchor="b">
                    <a:lnL>
                      <a:noFill/>
                    </a:lnL>
                    <a:lnR>
                      <a:noFill/>
                    </a:lnR>
                    <a:lnT>
                      <a:noFill/>
                    </a:lnT>
                    <a:lnB>
                      <a:noFill/>
                    </a:lnB>
                  </a:tcPr>
                </a:tc>
                <a:extLst>
                  <a:ext uri="{0D108BD9-81ED-4DB2-BD59-A6C34878D82A}">
                    <a16:rowId xmlns:a16="http://schemas.microsoft.com/office/drawing/2014/main" val="10000"/>
                  </a:ext>
                </a:extLst>
              </a:tr>
              <a:tr h="238842">
                <a:tc gridSpan="3">
                  <a:txBody>
                    <a:bodyPr/>
                    <a:lstStyle/>
                    <a:p>
                      <a:pPr algn="l"/>
                      <a:r>
                        <a:rPr lang="en-US" sz="1600" b="1" dirty="0"/>
                        <a:t>ACTH-DEPENDENT</a:t>
                      </a:r>
                      <a:endParaRPr lang="en-US" sz="1600" dirty="0"/>
                    </a:p>
                  </a:txBody>
                  <a:tcPr marL="8714" marR="8714" marT="8714" marB="8714">
                    <a:lnL>
                      <a:noFill/>
                    </a:lnL>
                    <a:lnR>
                      <a:noFill/>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907572">
                <a:tc>
                  <a:txBody>
                    <a:bodyPr/>
                    <a:lstStyle/>
                    <a:p>
                      <a:pPr algn="l"/>
                      <a:r>
                        <a:rPr lang="en-US" sz="1600" dirty="0"/>
                        <a:t>Cushing disease (pituitary adenoma; rarely CRH-dependent pituitary hyperplasia)</a:t>
                      </a:r>
                    </a:p>
                  </a:txBody>
                  <a:tcPr marL="8714" marR="8714" marT="8714" marB="8714">
                    <a:lnL>
                      <a:noFill/>
                    </a:lnL>
                    <a:lnR>
                      <a:noFill/>
                    </a:lnR>
                    <a:lnT>
                      <a:noFill/>
                    </a:lnT>
                    <a:lnB>
                      <a:noFill/>
                    </a:lnB>
                  </a:tcPr>
                </a:tc>
                <a:tc>
                  <a:txBody>
                    <a:bodyPr/>
                    <a:lstStyle/>
                    <a:p>
                      <a:pPr algn="ctr"/>
                      <a:r>
                        <a:rPr lang="en-US" sz="1600" dirty="0">
                          <a:solidFill>
                            <a:srgbClr val="FF0000"/>
                          </a:solidFill>
                        </a:rPr>
                        <a:t>70</a:t>
                      </a:r>
                    </a:p>
                  </a:txBody>
                  <a:tcPr marL="8714" marR="8714" marT="8714" marB="8714">
                    <a:lnL>
                      <a:noFill/>
                    </a:lnL>
                    <a:lnR>
                      <a:noFill/>
                    </a:lnR>
                    <a:lnT>
                      <a:noFill/>
                    </a:lnT>
                    <a:lnB>
                      <a:noFill/>
                    </a:lnB>
                  </a:tcPr>
                </a:tc>
                <a:tc>
                  <a:txBody>
                    <a:bodyPr/>
                    <a:lstStyle/>
                    <a:p>
                      <a:pPr algn="ctr"/>
                      <a:r>
                        <a:rPr lang="en-US" sz="1600"/>
                        <a:t>3.5:1.0</a:t>
                      </a:r>
                    </a:p>
                  </a:txBody>
                  <a:tcPr marL="8714" marR="8714" marT="8714" marB="8714">
                    <a:lnL>
                      <a:noFill/>
                    </a:lnL>
                    <a:lnR>
                      <a:noFill/>
                    </a:lnR>
                    <a:lnT>
                      <a:noFill/>
                    </a:lnT>
                    <a:lnB>
                      <a:noFill/>
                    </a:lnB>
                  </a:tcPr>
                </a:tc>
                <a:extLst>
                  <a:ext uri="{0D108BD9-81ED-4DB2-BD59-A6C34878D82A}">
                    <a16:rowId xmlns:a16="http://schemas.microsoft.com/office/drawing/2014/main" val="10002"/>
                  </a:ext>
                </a:extLst>
              </a:tr>
              <a:tr h="1130482">
                <a:tc>
                  <a:txBody>
                    <a:bodyPr/>
                    <a:lstStyle/>
                    <a:p>
                      <a:pPr algn="l"/>
                      <a:r>
                        <a:rPr lang="en-US" sz="1600"/>
                        <a:t>Ectopic corticotropin syndrome (ACTH-secreting pulmonary small-cell carcinoma, bronchial carcinoid)</a:t>
                      </a:r>
                    </a:p>
                  </a:txBody>
                  <a:tcPr marL="8714" marR="8714" marT="8714" marB="8714">
                    <a:lnL>
                      <a:noFill/>
                    </a:lnL>
                    <a:lnR>
                      <a:noFill/>
                    </a:lnR>
                    <a:lnT>
                      <a:noFill/>
                    </a:lnT>
                    <a:lnB>
                      <a:noFill/>
                    </a:lnB>
                  </a:tcPr>
                </a:tc>
                <a:tc>
                  <a:txBody>
                    <a:bodyPr/>
                    <a:lstStyle/>
                    <a:p>
                      <a:pPr algn="ctr"/>
                      <a:r>
                        <a:rPr lang="en-US" sz="1600" dirty="0">
                          <a:solidFill>
                            <a:srgbClr val="FF0000"/>
                          </a:solidFill>
                        </a:rPr>
                        <a:t>10</a:t>
                      </a:r>
                    </a:p>
                  </a:txBody>
                  <a:tcPr marL="8714" marR="8714" marT="8714" marB="8714">
                    <a:lnL>
                      <a:noFill/>
                    </a:lnL>
                    <a:lnR>
                      <a:noFill/>
                    </a:lnR>
                    <a:lnT>
                      <a:noFill/>
                    </a:lnT>
                    <a:lnB>
                      <a:noFill/>
                    </a:lnB>
                  </a:tcPr>
                </a:tc>
                <a:tc>
                  <a:txBody>
                    <a:bodyPr/>
                    <a:lstStyle/>
                    <a:p>
                      <a:pPr algn="ctr"/>
                      <a:r>
                        <a:rPr lang="en-US" sz="1600" dirty="0"/>
                        <a:t>1:1</a:t>
                      </a:r>
                    </a:p>
                  </a:txBody>
                  <a:tcPr marL="8714" marR="8714" marT="8714" marB="8714">
                    <a:lnL>
                      <a:noFill/>
                    </a:lnL>
                    <a:lnR>
                      <a:noFill/>
                    </a:lnR>
                    <a:lnT>
                      <a:noFill/>
                    </a:lnT>
                    <a:lnB>
                      <a:noFill/>
                    </a:lnB>
                  </a:tcPr>
                </a:tc>
                <a:extLst>
                  <a:ext uri="{0D108BD9-81ED-4DB2-BD59-A6C34878D82A}">
                    <a16:rowId xmlns:a16="http://schemas.microsoft.com/office/drawing/2014/main" val="10003"/>
                  </a:ext>
                </a:extLst>
              </a:tr>
              <a:tr h="238842">
                <a:tc gridSpan="3">
                  <a:txBody>
                    <a:bodyPr/>
                    <a:lstStyle/>
                    <a:p>
                      <a:pPr algn="l"/>
                      <a:r>
                        <a:rPr lang="en-US" sz="1600" b="1" dirty="0"/>
                        <a:t>ACTH-INDEPENDENT</a:t>
                      </a:r>
                      <a:endParaRPr lang="en-US" sz="1600" dirty="0"/>
                    </a:p>
                  </a:txBody>
                  <a:tcPr marL="8714" marR="8714" marT="8714" marB="8714">
                    <a:lnL>
                      <a:noFill/>
                    </a:lnL>
                    <a:lnR>
                      <a:noFill/>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238842">
                <a:tc>
                  <a:txBody>
                    <a:bodyPr/>
                    <a:lstStyle/>
                    <a:p>
                      <a:pPr algn="l"/>
                      <a:r>
                        <a:rPr lang="en-US" sz="1600"/>
                        <a:t>Adrenal adenoma</a:t>
                      </a:r>
                    </a:p>
                  </a:txBody>
                  <a:tcPr marL="8714" marR="8714" marT="8714" marB="8714">
                    <a:lnL>
                      <a:noFill/>
                    </a:lnL>
                    <a:lnR>
                      <a:noFill/>
                    </a:lnR>
                    <a:lnT>
                      <a:noFill/>
                    </a:lnT>
                    <a:lnB>
                      <a:noFill/>
                    </a:lnB>
                  </a:tcPr>
                </a:tc>
                <a:tc>
                  <a:txBody>
                    <a:bodyPr/>
                    <a:lstStyle/>
                    <a:p>
                      <a:pPr algn="ctr"/>
                      <a:r>
                        <a:rPr lang="en-US" sz="1600" dirty="0">
                          <a:solidFill>
                            <a:srgbClr val="FF0000"/>
                          </a:solidFill>
                        </a:rPr>
                        <a:t>10</a:t>
                      </a:r>
                    </a:p>
                  </a:txBody>
                  <a:tcPr marL="8714" marR="8714" marT="8714" marB="8714">
                    <a:lnL>
                      <a:noFill/>
                    </a:lnL>
                    <a:lnR>
                      <a:noFill/>
                    </a:lnR>
                    <a:lnT>
                      <a:noFill/>
                    </a:lnT>
                    <a:lnB>
                      <a:noFill/>
                    </a:lnB>
                  </a:tcPr>
                </a:tc>
                <a:tc>
                  <a:txBody>
                    <a:bodyPr/>
                    <a:lstStyle/>
                    <a:p>
                      <a:pPr algn="ctr"/>
                      <a:r>
                        <a:rPr lang="en-US" sz="1600"/>
                        <a:t>4:1</a:t>
                      </a:r>
                    </a:p>
                  </a:txBody>
                  <a:tcPr marL="8714" marR="8714" marT="8714" marB="8714">
                    <a:lnL>
                      <a:noFill/>
                    </a:lnL>
                    <a:lnR>
                      <a:noFill/>
                    </a:lnR>
                    <a:lnT>
                      <a:noFill/>
                    </a:lnT>
                    <a:lnB>
                      <a:noFill/>
                    </a:lnB>
                  </a:tcPr>
                </a:tc>
                <a:extLst>
                  <a:ext uri="{0D108BD9-81ED-4DB2-BD59-A6C34878D82A}">
                    <a16:rowId xmlns:a16="http://schemas.microsoft.com/office/drawing/2014/main" val="10005"/>
                  </a:ext>
                </a:extLst>
              </a:tr>
              <a:tr h="238842">
                <a:tc>
                  <a:txBody>
                    <a:bodyPr/>
                    <a:lstStyle/>
                    <a:p>
                      <a:pPr algn="l"/>
                      <a:r>
                        <a:rPr lang="en-US" sz="1600"/>
                        <a:t>Adrenal carcinoma</a:t>
                      </a:r>
                    </a:p>
                  </a:txBody>
                  <a:tcPr marL="8714" marR="8714" marT="8714" marB="8714">
                    <a:lnL>
                      <a:noFill/>
                    </a:lnL>
                    <a:lnR>
                      <a:noFill/>
                    </a:lnR>
                    <a:lnT>
                      <a:noFill/>
                    </a:lnT>
                    <a:lnB>
                      <a:noFill/>
                    </a:lnB>
                  </a:tcPr>
                </a:tc>
                <a:tc>
                  <a:txBody>
                    <a:bodyPr/>
                    <a:lstStyle/>
                    <a:p>
                      <a:pPr algn="ctr"/>
                      <a:r>
                        <a:rPr lang="en-US" sz="1600" dirty="0">
                          <a:solidFill>
                            <a:srgbClr val="FF0000"/>
                          </a:solidFill>
                        </a:rPr>
                        <a:t>5</a:t>
                      </a:r>
                    </a:p>
                  </a:txBody>
                  <a:tcPr marL="8714" marR="8714" marT="8714" marB="8714">
                    <a:lnL>
                      <a:noFill/>
                    </a:lnL>
                    <a:lnR>
                      <a:noFill/>
                    </a:lnR>
                    <a:lnT>
                      <a:noFill/>
                    </a:lnT>
                    <a:lnB>
                      <a:noFill/>
                    </a:lnB>
                  </a:tcPr>
                </a:tc>
                <a:tc>
                  <a:txBody>
                    <a:bodyPr/>
                    <a:lstStyle/>
                    <a:p>
                      <a:pPr algn="ctr"/>
                      <a:r>
                        <a:rPr lang="en-US" sz="1600"/>
                        <a:t>1:1</a:t>
                      </a:r>
                    </a:p>
                  </a:txBody>
                  <a:tcPr marL="8714" marR="8714" marT="8714" marB="8714">
                    <a:lnL>
                      <a:noFill/>
                    </a:lnL>
                    <a:lnR>
                      <a:noFill/>
                    </a:lnR>
                    <a:lnT>
                      <a:noFill/>
                    </a:lnT>
                    <a:lnB>
                      <a:noFill/>
                    </a:lnB>
                  </a:tcPr>
                </a:tc>
                <a:extLst>
                  <a:ext uri="{0D108BD9-81ED-4DB2-BD59-A6C34878D82A}">
                    <a16:rowId xmlns:a16="http://schemas.microsoft.com/office/drawing/2014/main" val="10006"/>
                  </a:ext>
                </a:extLst>
              </a:tr>
              <a:tr h="1353392">
                <a:tc>
                  <a:txBody>
                    <a:bodyPr/>
                    <a:lstStyle/>
                    <a:p>
                      <a:pPr algn="l"/>
                      <a:r>
                        <a:rPr lang="en-US" sz="1600"/>
                        <a:t>Macronodular hyperplasia (ectopic expression of hormone receptors, including GIPR, LHR, vasopressin and serotonin receptors)</a:t>
                      </a:r>
                    </a:p>
                  </a:txBody>
                  <a:tcPr marL="8714" marR="8714" marT="8714" marB="8714">
                    <a:lnL>
                      <a:noFill/>
                    </a:lnL>
                    <a:lnR>
                      <a:noFill/>
                    </a:lnR>
                    <a:lnT>
                      <a:noFill/>
                    </a:lnT>
                    <a:lnB>
                      <a:noFill/>
                    </a:lnB>
                  </a:tcPr>
                </a:tc>
                <a:tc>
                  <a:txBody>
                    <a:bodyPr/>
                    <a:lstStyle/>
                    <a:p>
                      <a:pPr algn="ctr"/>
                      <a:r>
                        <a:rPr lang="en-US" sz="1600" dirty="0"/>
                        <a:t>&lt;2</a:t>
                      </a:r>
                    </a:p>
                  </a:txBody>
                  <a:tcPr marL="8714" marR="8714" marT="8714" marB="8714">
                    <a:lnL>
                      <a:noFill/>
                    </a:lnL>
                    <a:lnR>
                      <a:noFill/>
                    </a:lnR>
                    <a:lnT>
                      <a:noFill/>
                    </a:lnT>
                    <a:lnB>
                      <a:noFill/>
                    </a:lnB>
                  </a:tcPr>
                </a:tc>
                <a:tc>
                  <a:txBody>
                    <a:bodyPr/>
                    <a:lstStyle/>
                    <a:p>
                      <a:pPr algn="ctr"/>
                      <a:r>
                        <a:rPr lang="en-US" sz="1600" dirty="0"/>
                        <a:t>1:1</a:t>
                      </a:r>
                    </a:p>
                  </a:txBody>
                  <a:tcPr marL="8714" marR="8714" marT="8714" marB="8714">
                    <a:lnL>
                      <a:noFill/>
                    </a:lnL>
                    <a:lnR>
                      <a:noFill/>
                    </a:lnR>
                    <a:lnT>
                      <a:noFill/>
                    </a:lnT>
                    <a:lnB>
                      <a:noFill/>
                    </a:lnB>
                  </a:tcPr>
                </a:tc>
                <a:extLst>
                  <a:ext uri="{0D108BD9-81ED-4DB2-BD59-A6C34878D82A}">
                    <a16:rowId xmlns:a16="http://schemas.microsoft.com/office/drawing/2014/main" val="10007"/>
                  </a:ext>
                </a:extLst>
              </a:tr>
              <a:tr h="907572">
                <a:tc>
                  <a:txBody>
                    <a:bodyPr/>
                    <a:lstStyle/>
                    <a:p>
                      <a:pPr algn="l"/>
                      <a:r>
                        <a:rPr lang="en-US" sz="1600"/>
                        <a:t>Primary pigmented nodular adrenal disease (</a:t>
                      </a:r>
                      <a:r>
                        <a:rPr lang="en-US" sz="1600" i="1"/>
                        <a:t>PRKARIA</a:t>
                      </a:r>
                      <a:r>
                        <a:rPr lang="en-US" sz="1600"/>
                        <a:t> and </a:t>
                      </a:r>
                      <a:r>
                        <a:rPr lang="en-US" sz="1600" i="1"/>
                        <a:t>PDE11</a:t>
                      </a:r>
                      <a:r>
                        <a:rPr lang="en-US" sz="1600"/>
                        <a:t> mutations)</a:t>
                      </a:r>
                    </a:p>
                  </a:txBody>
                  <a:tcPr marL="8714" marR="8714" marT="8714" marB="8714">
                    <a:lnL>
                      <a:noFill/>
                    </a:lnL>
                    <a:lnR>
                      <a:noFill/>
                    </a:lnR>
                    <a:lnT>
                      <a:noFill/>
                    </a:lnT>
                    <a:lnB>
                      <a:noFill/>
                    </a:lnB>
                  </a:tcPr>
                </a:tc>
                <a:tc>
                  <a:txBody>
                    <a:bodyPr/>
                    <a:lstStyle/>
                    <a:p>
                      <a:pPr algn="ctr"/>
                      <a:r>
                        <a:rPr lang="en-US" sz="1600"/>
                        <a:t>&lt;2</a:t>
                      </a:r>
                    </a:p>
                  </a:txBody>
                  <a:tcPr marL="8714" marR="8714" marT="8714" marB="8714">
                    <a:lnL>
                      <a:noFill/>
                    </a:lnL>
                    <a:lnR>
                      <a:noFill/>
                    </a:lnR>
                    <a:lnT>
                      <a:noFill/>
                    </a:lnT>
                    <a:lnB>
                      <a:noFill/>
                    </a:lnB>
                  </a:tcPr>
                </a:tc>
                <a:tc>
                  <a:txBody>
                    <a:bodyPr/>
                    <a:lstStyle/>
                    <a:p>
                      <a:pPr algn="ctr"/>
                      <a:r>
                        <a:rPr lang="en-US" sz="1600" dirty="0"/>
                        <a:t>1:1</a:t>
                      </a:r>
                    </a:p>
                  </a:txBody>
                  <a:tcPr marL="8714" marR="8714" marT="8714" marB="8714">
                    <a:lnL>
                      <a:noFill/>
                    </a:lnL>
                    <a:lnR>
                      <a:noFill/>
                    </a:lnR>
                    <a:lnT>
                      <a:noFill/>
                    </a:lnT>
                    <a:lnB>
                      <a:noFill/>
                    </a:lnB>
                  </a:tcPr>
                </a:tc>
                <a:extLst>
                  <a:ext uri="{0D108BD9-81ED-4DB2-BD59-A6C34878D82A}">
                    <a16:rowId xmlns:a16="http://schemas.microsoft.com/office/drawing/2014/main" val="10008"/>
                  </a:ext>
                </a:extLst>
              </a:tr>
              <a:tr h="684662">
                <a:tc>
                  <a:txBody>
                    <a:bodyPr/>
                    <a:lstStyle/>
                    <a:p>
                      <a:pPr algn="l"/>
                      <a:r>
                        <a:rPr lang="en-US" sz="1600"/>
                        <a:t>McCune-Albright syndrome (</a:t>
                      </a:r>
                      <a:r>
                        <a:rPr lang="en-US" sz="1600" i="1"/>
                        <a:t>GNAS</a:t>
                      </a:r>
                      <a:r>
                        <a:rPr lang="en-US" sz="1600"/>
                        <a:t> mutations)</a:t>
                      </a:r>
                    </a:p>
                  </a:txBody>
                  <a:tcPr marL="8714" marR="8714" marT="8714" marB="8714">
                    <a:lnL>
                      <a:noFill/>
                    </a:lnL>
                    <a:lnR>
                      <a:noFill/>
                    </a:lnR>
                    <a:lnT>
                      <a:noFill/>
                    </a:lnT>
                    <a:lnB>
                      <a:noFill/>
                    </a:lnB>
                  </a:tcPr>
                </a:tc>
                <a:tc>
                  <a:txBody>
                    <a:bodyPr/>
                    <a:lstStyle/>
                    <a:p>
                      <a:pPr algn="ctr"/>
                      <a:r>
                        <a:rPr lang="en-US" sz="1600"/>
                        <a:t>&lt;2</a:t>
                      </a:r>
                    </a:p>
                  </a:txBody>
                  <a:tcPr marL="8714" marR="8714" marT="8714" marB="8714">
                    <a:lnL>
                      <a:noFill/>
                    </a:lnL>
                    <a:lnR>
                      <a:noFill/>
                    </a:lnR>
                    <a:lnT>
                      <a:noFill/>
                    </a:lnT>
                    <a:lnB>
                      <a:noFill/>
                    </a:lnB>
                  </a:tcPr>
                </a:tc>
                <a:tc>
                  <a:txBody>
                    <a:bodyPr/>
                    <a:lstStyle/>
                    <a:p>
                      <a:pPr algn="ctr"/>
                      <a:r>
                        <a:rPr lang="en-US" sz="1600" dirty="0"/>
                        <a:t>1:1</a:t>
                      </a:r>
                    </a:p>
                  </a:txBody>
                  <a:tcPr marL="8714" marR="8714" marT="8714" marB="8714">
                    <a:lnL>
                      <a:noFill/>
                    </a:lnL>
                    <a:lnR>
                      <a:noFill/>
                    </a:lnR>
                    <a:lnT>
                      <a:noFill/>
                    </a:lnT>
                    <a:lnB>
                      <a:noFill/>
                    </a:lnB>
                  </a:tcPr>
                </a:tc>
                <a:extLst>
                  <a:ext uri="{0D108BD9-81ED-4DB2-BD59-A6C34878D82A}">
                    <a16:rowId xmlns:a16="http://schemas.microsoft.com/office/drawing/2014/main" val="10009"/>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4800" y="381000"/>
            <a:ext cx="8734100" cy="6051551"/>
          </a:xfrm>
          <a:prstGeom prst="rect">
            <a:avLst/>
          </a:prstGeom>
        </p:spPr>
      </p:pic>
    </p:spTree>
    <p:extLst>
      <p:ext uri="{BB962C8B-B14F-4D97-AF65-F5344CB8AC3E}">
        <p14:creationId xmlns:p14="http://schemas.microsoft.com/office/powerpoint/2010/main" val="2984665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D355F3-2113-4EC7-89B1-383952CAD792}"/>
              </a:ext>
            </a:extLst>
          </p:cNvPr>
          <p:cNvSpPr>
            <a:spLocks noGrp="1"/>
          </p:cNvSpPr>
          <p:nvPr>
            <p:ph type="title"/>
          </p:nvPr>
        </p:nvSpPr>
        <p:spPr>
          <a:xfrm>
            <a:off x="1066801" y="322380"/>
            <a:ext cx="7467600" cy="595090"/>
          </a:xfrm>
        </p:spPr>
        <p:txBody>
          <a:bodyPr>
            <a:normAutofit fontScale="90000"/>
          </a:bodyPr>
          <a:lstStyle/>
          <a:p>
            <a:r>
              <a:rPr lang="en-US" dirty="0"/>
              <a:t>Primary hypothalamic-pituitary disease associated with hypersecretion of ACTH, also known as Cushing disease</a:t>
            </a:r>
          </a:p>
        </p:txBody>
      </p:sp>
      <p:sp>
        <p:nvSpPr>
          <p:cNvPr id="4" name="Content Placeholder 3">
            <a:extLst>
              <a:ext uri="{FF2B5EF4-FFF2-40B4-BE49-F238E27FC236}">
                <a16:creationId xmlns:a16="http://schemas.microsoft.com/office/drawing/2014/main" id="{F4005C9A-289E-4C46-B95F-86271E5E1ACC}"/>
              </a:ext>
            </a:extLst>
          </p:cNvPr>
          <p:cNvSpPr>
            <a:spLocks noGrp="1"/>
          </p:cNvSpPr>
          <p:nvPr>
            <p:ph idx="1"/>
          </p:nvPr>
        </p:nvSpPr>
        <p:spPr>
          <a:xfrm>
            <a:off x="609601" y="2590800"/>
            <a:ext cx="7924800" cy="3777622"/>
          </a:xfrm>
        </p:spPr>
        <p:txBody>
          <a:bodyPr>
            <a:normAutofit/>
          </a:bodyPr>
          <a:lstStyle/>
          <a:p>
            <a:pPr algn="l" rtl="0"/>
            <a:r>
              <a:rPr lang="en-US" dirty="0"/>
              <a:t>accounts for approximately 70% of cases of spontaneous, endogenous Cushing syndrome. </a:t>
            </a:r>
          </a:p>
          <a:p>
            <a:pPr algn="l" rtl="0"/>
            <a:r>
              <a:rPr lang="en-US" dirty="0"/>
              <a:t> four times higher among women than among men</a:t>
            </a:r>
          </a:p>
          <a:p>
            <a:pPr algn="l" rtl="0"/>
            <a:r>
              <a:rPr lang="en-US" dirty="0"/>
              <a:t>In the vast majority of cases, the pituitary gland contains an ACTH-producing microadenoma that does not produce mass effects in the brain. </a:t>
            </a:r>
          </a:p>
          <a:p>
            <a:pPr algn="l" rtl="0"/>
            <a:r>
              <a:rPr lang="en-US" dirty="0"/>
              <a:t> The adrenal glands in patients with Cushing disease show variable degrees of bilateral nodular cortical hyperplasia , secondary to the elevated levels of ACTH (“</a:t>
            </a:r>
            <a:r>
              <a:rPr lang="en-US" dirty="0" err="1"/>
              <a:t>ACTHdependent</a:t>
            </a:r>
            <a:r>
              <a:rPr lang="en-US" dirty="0"/>
              <a:t>” Cushing syndrome</a:t>
            </a:r>
          </a:p>
        </p:txBody>
      </p:sp>
    </p:spTree>
    <p:extLst>
      <p:ext uri="{BB962C8B-B14F-4D97-AF65-F5344CB8AC3E}">
        <p14:creationId xmlns:p14="http://schemas.microsoft.com/office/powerpoint/2010/main" val="850390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4AA42-3959-43A4-BFA5-806EA64FD1E1}"/>
              </a:ext>
            </a:extLst>
          </p:cNvPr>
          <p:cNvSpPr>
            <a:spLocks noGrp="1"/>
          </p:cNvSpPr>
          <p:nvPr>
            <p:ph type="title"/>
          </p:nvPr>
        </p:nvSpPr>
        <p:spPr>
          <a:xfrm>
            <a:off x="1219201" y="624110"/>
            <a:ext cx="7315200" cy="1280890"/>
          </a:xfrm>
        </p:spPr>
        <p:txBody>
          <a:bodyPr/>
          <a:lstStyle/>
          <a:p>
            <a:r>
              <a:rPr lang="en-US" dirty="0"/>
              <a:t>Ectopic ACTH</a:t>
            </a:r>
          </a:p>
        </p:txBody>
      </p:sp>
      <p:sp>
        <p:nvSpPr>
          <p:cNvPr id="3" name="Content Placeholder 2">
            <a:extLst>
              <a:ext uri="{FF2B5EF4-FFF2-40B4-BE49-F238E27FC236}">
                <a16:creationId xmlns:a16="http://schemas.microsoft.com/office/drawing/2014/main" id="{3734FC1B-9866-483B-890D-C2CBA2C95FBB}"/>
              </a:ext>
            </a:extLst>
          </p:cNvPr>
          <p:cNvSpPr>
            <a:spLocks noGrp="1"/>
          </p:cNvSpPr>
          <p:nvPr>
            <p:ph idx="1"/>
          </p:nvPr>
        </p:nvSpPr>
        <p:spPr>
          <a:xfrm>
            <a:off x="1066801" y="2133600"/>
            <a:ext cx="7467600" cy="4419600"/>
          </a:xfrm>
        </p:spPr>
        <p:txBody>
          <a:bodyPr/>
          <a:lstStyle/>
          <a:p>
            <a:pPr algn="l" rtl="0"/>
            <a:r>
              <a:rPr lang="en-US" dirty="0"/>
              <a:t>Secretion of ectopic ACTH by nonpituitary tumors accounts for about 10% of cases of Cushing syndrome.</a:t>
            </a:r>
          </a:p>
          <a:p>
            <a:pPr algn="l" rtl="0"/>
            <a:r>
              <a:rPr lang="en-US" dirty="0"/>
              <a:t> In many instances the responsible tumor is a small-cell carcinoma of the lung, although other neoplasms, including carcinoids, medullary carcinomas of the thyroid, and </a:t>
            </a:r>
            <a:r>
              <a:rPr lang="en-US" dirty="0" err="1"/>
              <a:t>PanNETs</a:t>
            </a:r>
            <a:r>
              <a:rPr lang="en-US" dirty="0"/>
              <a:t>, have been associated with the syndrome.</a:t>
            </a:r>
          </a:p>
          <a:p>
            <a:pPr algn="l" rtl="0"/>
            <a:r>
              <a:rPr lang="en-US" dirty="0"/>
              <a:t> As in the pituitary variant, the adrenal glands undergo bilateral cortical hyperplasia secondary to elevated ACTH.</a:t>
            </a:r>
          </a:p>
        </p:txBody>
      </p:sp>
    </p:spTree>
    <p:extLst>
      <p:ext uri="{BB962C8B-B14F-4D97-AF65-F5344CB8AC3E}">
        <p14:creationId xmlns:p14="http://schemas.microsoft.com/office/powerpoint/2010/main" val="3432510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96A75-7F54-4782-A0F4-C66D14834F10}"/>
              </a:ext>
            </a:extLst>
          </p:cNvPr>
          <p:cNvSpPr>
            <a:spLocks noGrp="1"/>
          </p:cNvSpPr>
          <p:nvPr>
            <p:ph type="title"/>
          </p:nvPr>
        </p:nvSpPr>
        <p:spPr>
          <a:xfrm>
            <a:off x="1315501" y="457200"/>
            <a:ext cx="6589199" cy="1280890"/>
          </a:xfrm>
        </p:spPr>
        <p:txBody>
          <a:bodyPr/>
          <a:lstStyle/>
          <a:p>
            <a:r>
              <a:rPr lang="en-US" dirty="0"/>
              <a:t>Neoplasms and hyperplasia</a:t>
            </a:r>
          </a:p>
        </p:txBody>
      </p:sp>
      <p:sp>
        <p:nvSpPr>
          <p:cNvPr id="3" name="Content Placeholder 2">
            <a:extLst>
              <a:ext uri="{FF2B5EF4-FFF2-40B4-BE49-F238E27FC236}">
                <a16:creationId xmlns:a16="http://schemas.microsoft.com/office/drawing/2014/main" id="{979ADD5B-31AC-46EE-A619-82F97A4998E3}"/>
              </a:ext>
            </a:extLst>
          </p:cNvPr>
          <p:cNvSpPr>
            <a:spLocks noGrp="1"/>
          </p:cNvSpPr>
          <p:nvPr>
            <p:ph idx="1"/>
          </p:nvPr>
        </p:nvSpPr>
        <p:spPr>
          <a:xfrm>
            <a:off x="685801" y="2133600"/>
            <a:ext cx="7848600" cy="3777622"/>
          </a:xfrm>
        </p:spPr>
        <p:txBody>
          <a:bodyPr>
            <a:normAutofit/>
          </a:bodyPr>
          <a:lstStyle/>
          <a:p>
            <a:pPr algn="l" rtl="0"/>
            <a:r>
              <a:rPr lang="en-US" dirty="0"/>
              <a:t>Primary adrenal neoplasms, such as adrenal adenoma and carcinoma, and rarely, primary cortical hyperplasia, are responsible for about 15% to 20% of cases of endogenous Cushing syndrome, also designated ACTH-independent Cushing syndrome</a:t>
            </a:r>
          </a:p>
          <a:p>
            <a:pPr algn="l" rtl="0"/>
            <a:endParaRPr lang="en-US" dirty="0"/>
          </a:p>
          <a:p>
            <a:pPr algn="l" rtl="0"/>
            <a:r>
              <a:rPr lang="en-US" dirty="0"/>
              <a:t>Primary cortical hyperplasia of the adrenal cortices is a rare cause of Cushing syndrome. There are two variants of this entity; the first presents as </a:t>
            </a:r>
            <a:r>
              <a:rPr lang="en-US" dirty="0" err="1"/>
              <a:t>macronodules</a:t>
            </a:r>
            <a:r>
              <a:rPr lang="en-US" dirty="0"/>
              <a:t> of varying sizes (typically less than 3 cm in diameter) and the second as micronodules (1–3 mm).</a:t>
            </a:r>
          </a:p>
          <a:p>
            <a:pPr algn="l" rtl="0"/>
            <a:endParaRPr lang="en-US" dirty="0"/>
          </a:p>
        </p:txBody>
      </p:sp>
    </p:spTree>
    <p:extLst>
      <p:ext uri="{BB962C8B-B14F-4D97-AF65-F5344CB8AC3E}">
        <p14:creationId xmlns:p14="http://schemas.microsoft.com/office/powerpoint/2010/main" val="3444936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685800"/>
            <a:ext cx="8686800" cy="1252728"/>
          </a:xfrm>
        </p:spPr>
        <p:txBody>
          <a:bodyPr>
            <a:normAutofit/>
          </a:bodyPr>
          <a:lstStyle/>
          <a:p>
            <a:r>
              <a:rPr lang="en-US" sz="3200" dirty="0"/>
              <a:t>ADRENOCORTICAL HYPERFUNCTION, Morphology</a:t>
            </a:r>
          </a:p>
        </p:txBody>
      </p:sp>
      <p:sp>
        <p:nvSpPr>
          <p:cNvPr id="3" name="Content Placeholder 2"/>
          <p:cNvSpPr>
            <a:spLocks noGrp="1"/>
          </p:cNvSpPr>
          <p:nvPr>
            <p:ph idx="1"/>
          </p:nvPr>
        </p:nvSpPr>
        <p:spPr>
          <a:xfrm>
            <a:off x="990601" y="2133600"/>
            <a:ext cx="7543800" cy="3777622"/>
          </a:xfrm>
        </p:spPr>
        <p:txBody>
          <a:bodyPr>
            <a:normAutofit fontScale="85000" lnSpcReduction="20000"/>
          </a:bodyPr>
          <a:lstStyle/>
          <a:p>
            <a:pPr algn="l">
              <a:buNone/>
            </a:pPr>
            <a:r>
              <a:rPr lang="en-US" sz="2400" b="1" dirty="0"/>
              <a:t>One of the following abnormalities: </a:t>
            </a:r>
          </a:p>
          <a:p>
            <a:pPr>
              <a:buNone/>
            </a:pPr>
            <a:endParaRPr lang="en-US" sz="2400" b="1" dirty="0"/>
          </a:p>
          <a:p>
            <a:pPr marL="633222" indent="-514350" algn="l" rtl="0">
              <a:buAutoNum type="arabicParenBoth"/>
            </a:pPr>
            <a:r>
              <a:rPr lang="en-US" sz="2400" dirty="0"/>
              <a:t>Cortical atrophy: results from exogenous </a:t>
            </a:r>
            <a:r>
              <a:rPr lang="en-US" sz="2400" dirty="0" err="1"/>
              <a:t>glucocorticoids</a:t>
            </a:r>
            <a:endParaRPr lang="en-US" sz="2400" dirty="0"/>
          </a:p>
          <a:p>
            <a:pPr marL="633222" indent="-514350" algn="l" rtl="0">
              <a:buAutoNum type="arabicParenBoth"/>
            </a:pPr>
            <a:r>
              <a:rPr lang="en-US" sz="2400" dirty="0"/>
              <a:t>Diffuse hyperplasia: individuals with ACTH-dependent Cushing syndrome</a:t>
            </a:r>
          </a:p>
          <a:p>
            <a:pPr marL="633222" indent="-514350" algn="l" rtl="0">
              <a:buAutoNum type="arabicParenBoth"/>
            </a:pPr>
            <a:r>
              <a:rPr lang="en-US" sz="2400" dirty="0"/>
              <a:t> In primary cortical hyperplasia, the cortex is </a:t>
            </a:r>
            <a:r>
              <a:rPr lang="en-US" sz="2400" dirty="0" err="1"/>
              <a:t>replacedby</a:t>
            </a:r>
            <a:r>
              <a:rPr lang="en-US" sz="2400" dirty="0"/>
              <a:t> </a:t>
            </a:r>
            <a:r>
              <a:rPr lang="en-US" sz="2400" dirty="0" err="1"/>
              <a:t>macronodules</a:t>
            </a:r>
            <a:r>
              <a:rPr lang="en-US" sz="2400" dirty="0"/>
              <a:t> or 1- to 3-mm darkly pigmented micronodules. The pigment is believed to  be lipofuscin, a wear-and-tear pigment</a:t>
            </a:r>
          </a:p>
          <a:p>
            <a:pPr marL="633222" indent="-514350" algn="l" rtl="0">
              <a:buAutoNum type="arabicParenBoth"/>
            </a:pPr>
            <a:r>
              <a:rPr lang="en-US" sz="2400" dirty="0"/>
              <a:t> Adenoma or carcinoma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l="15254" t="12712" r="49153" b="30085"/>
          <a:stretch>
            <a:fillRect/>
          </a:stretch>
        </p:blipFill>
        <p:spPr bwMode="auto">
          <a:xfrm>
            <a:off x="1944561" y="2150772"/>
            <a:ext cx="6858000" cy="4114800"/>
          </a:xfrm>
          <a:prstGeom prst="rect">
            <a:avLst/>
          </a:prstGeom>
          <a:noFill/>
          <a:ln w="9525">
            <a:noFill/>
            <a:miter lim="800000"/>
            <a:headEnd/>
            <a:tailEnd/>
          </a:ln>
        </p:spPr>
      </p:pic>
      <p:sp>
        <p:nvSpPr>
          <p:cNvPr id="3" name="Title 2"/>
          <p:cNvSpPr>
            <a:spLocks noGrp="1"/>
          </p:cNvSpPr>
          <p:nvPr>
            <p:ph type="title"/>
          </p:nvPr>
        </p:nvSpPr>
        <p:spPr/>
        <p:txBody>
          <a:bodyPr/>
          <a:lstStyle/>
          <a:p>
            <a:r>
              <a:rPr lang="en-US" dirty="0"/>
              <a:t>Diffuse Cortical Hyperplasia</a:t>
            </a:r>
          </a:p>
        </p:txBody>
      </p:sp>
      <p:sp>
        <p:nvSpPr>
          <p:cNvPr id="4" name="Content Placeholder 3"/>
          <p:cNvSpPr>
            <a:spLocks noGrp="1"/>
          </p:cNvSpPr>
          <p:nvPr>
            <p:ph idx="1"/>
          </p:nvPr>
        </p:nvSpPr>
        <p:spPr/>
        <p:txBody>
          <a:bodyP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21250-30A7-4211-AD07-51B02B60C42C}"/>
              </a:ext>
            </a:extLst>
          </p:cNvPr>
          <p:cNvSpPr>
            <a:spLocks noGrp="1"/>
          </p:cNvSpPr>
          <p:nvPr>
            <p:ph type="title"/>
          </p:nvPr>
        </p:nvSpPr>
        <p:spPr/>
        <p:txBody>
          <a:bodyPr/>
          <a:lstStyle/>
          <a:p>
            <a:r>
              <a:rPr lang="en-US" dirty="0"/>
              <a:t>Morphology </a:t>
            </a:r>
          </a:p>
        </p:txBody>
      </p:sp>
      <p:sp>
        <p:nvSpPr>
          <p:cNvPr id="3" name="Content Placeholder 2">
            <a:extLst>
              <a:ext uri="{FF2B5EF4-FFF2-40B4-BE49-F238E27FC236}">
                <a16:creationId xmlns:a16="http://schemas.microsoft.com/office/drawing/2014/main" id="{F9404043-498F-4B45-961F-9ECCD6265ABF}"/>
              </a:ext>
            </a:extLst>
          </p:cNvPr>
          <p:cNvSpPr>
            <a:spLocks noGrp="1"/>
          </p:cNvSpPr>
          <p:nvPr>
            <p:ph idx="1"/>
          </p:nvPr>
        </p:nvSpPr>
        <p:spPr/>
        <p:txBody>
          <a:bodyPr/>
          <a:lstStyle/>
          <a:p>
            <a:pPr algn="l" rtl="0"/>
            <a:r>
              <a:rPr lang="en-US" dirty="0"/>
              <a:t>Functional  adenomas  or  carcinomas  of  the  adrenal  cortex  are  not  morphologically  distinct  from  nonfunctioning  adrenal neoplasms </a:t>
            </a:r>
          </a:p>
          <a:p>
            <a:pPr algn="l" rtl="0"/>
            <a:r>
              <a:rPr lang="en-US" dirty="0"/>
              <a:t> Adrenocortical adenomas are yellow tumors surrounded  by thin or well-developed capsules, and most weigh less than 30 g  . </a:t>
            </a:r>
          </a:p>
          <a:p>
            <a:pPr algn="l" rtl="0"/>
            <a:r>
              <a:rPr lang="en-US" dirty="0"/>
              <a:t>On microscopic examination, they are composed  of cells similar to those encountered in the normal zona fasciculata.</a:t>
            </a:r>
          </a:p>
        </p:txBody>
      </p:sp>
    </p:spTree>
    <p:extLst>
      <p:ext uri="{BB962C8B-B14F-4D97-AF65-F5344CB8AC3E}">
        <p14:creationId xmlns:p14="http://schemas.microsoft.com/office/powerpoint/2010/main" val="78189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25946-5CFD-4CAA-B7C8-0662D18B61AE}"/>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23CA971B-2AE1-4BF1-8CE9-6872EA59A561}"/>
              </a:ext>
            </a:extLst>
          </p:cNvPr>
          <p:cNvPicPr>
            <a:picLocks noGrp="1" noChangeAspect="1"/>
          </p:cNvPicPr>
          <p:nvPr>
            <p:ph idx="1"/>
          </p:nvPr>
        </p:nvPicPr>
        <p:blipFill>
          <a:blip r:embed="rId2"/>
          <a:stretch>
            <a:fillRect/>
          </a:stretch>
        </p:blipFill>
        <p:spPr>
          <a:xfrm>
            <a:off x="1878722" y="456482"/>
            <a:ext cx="5219700" cy="4496519"/>
          </a:xfrm>
          <a:prstGeom prst="rect">
            <a:avLst/>
          </a:prstGeom>
        </p:spPr>
      </p:pic>
      <p:sp>
        <p:nvSpPr>
          <p:cNvPr id="3" name="Rectangle 2">
            <a:extLst>
              <a:ext uri="{FF2B5EF4-FFF2-40B4-BE49-F238E27FC236}">
                <a16:creationId xmlns:a16="http://schemas.microsoft.com/office/drawing/2014/main" id="{3DCAA350-A98B-4BF8-B2D0-135F84A768D7}"/>
              </a:ext>
            </a:extLst>
          </p:cNvPr>
          <p:cNvSpPr/>
          <p:nvPr/>
        </p:nvSpPr>
        <p:spPr>
          <a:xfrm>
            <a:off x="2286000" y="5294148"/>
            <a:ext cx="4572000" cy="923330"/>
          </a:xfrm>
          <a:prstGeom prst="rect">
            <a:avLst/>
          </a:prstGeom>
        </p:spPr>
        <p:txBody>
          <a:bodyPr>
            <a:spAutoFit/>
          </a:bodyPr>
          <a:lstStyle/>
          <a:p>
            <a:r>
              <a:rPr lang="en-US" dirty="0"/>
              <a:t> The adenoma is distinguished from nodular hyperplasia by its solitary, circumscribed nature</a:t>
            </a:r>
          </a:p>
        </p:txBody>
      </p:sp>
    </p:spTree>
    <p:extLst>
      <p:ext uri="{BB962C8B-B14F-4D97-AF65-F5344CB8AC3E}">
        <p14:creationId xmlns:p14="http://schemas.microsoft.com/office/powerpoint/2010/main" val="41592529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b="1" dirty="0"/>
          </a:p>
        </p:txBody>
      </p:sp>
      <p:pic>
        <p:nvPicPr>
          <p:cNvPr id="20482" name="Picture 2" descr="C:\Documents and Settings\Dr.Hala\My Documents\My Pictures\untitled.bmp"/>
          <p:cNvPicPr>
            <a:picLocks noGrp="1" noChangeAspect="1" noChangeArrowheads="1"/>
          </p:cNvPicPr>
          <p:nvPr>
            <p:ph idx="1"/>
          </p:nvPr>
        </p:nvPicPr>
        <p:blipFill>
          <a:blip r:embed="rId3" cstate="print"/>
          <a:stretch>
            <a:fillRect/>
          </a:stretch>
        </p:blipFill>
        <p:spPr bwMode="auto">
          <a:xfrm>
            <a:off x="1524000" y="76201"/>
            <a:ext cx="6096000" cy="4876800"/>
          </a:xfrm>
          <a:prstGeom prst="rect">
            <a:avLst/>
          </a:prstGeom>
          <a:noFill/>
        </p:spPr>
      </p:pic>
      <p:sp>
        <p:nvSpPr>
          <p:cNvPr id="3" name="Rectangle 2">
            <a:extLst>
              <a:ext uri="{FF2B5EF4-FFF2-40B4-BE49-F238E27FC236}">
                <a16:creationId xmlns:a16="http://schemas.microsoft.com/office/drawing/2014/main" id="{B42A1165-D6A5-440C-B2DA-FE2C678FDCE4}"/>
              </a:ext>
            </a:extLst>
          </p:cNvPr>
          <p:cNvSpPr/>
          <p:nvPr/>
        </p:nvSpPr>
        <p:spPr>
          <a:xfrm>
            <a:off x="2133600" y="4953001"/>
            <a:ext cx="4572000" cy="1754326"/>
          </a:xfrm>
          <a:prstGeom prst="rect">
            <a:avLst/>
          </a:prstGeom>
        </p:spPr>
        <p:txBody>
          <a:bodyPr>
            <a:spAutoFit/>
          </a:bodyPr>
          <a:lstStyle/>
          <a:p>
            <a:r>
              <a:rPr lang="en-US" dirty="0"/>
              <a:t>neoplastic cells are vacuolated because of the presence of intracytoplasmic lipid. There is mild nuclear pleomorphism. Mitotic activity and necrosis are not  seen. 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1" y="624110"/>
            <a:ext cx="7010400" cy="1280890"/>
          </a:xfrm>
        </p:spPr>
        <p:txBody>
          <a:bodyPr/>
          <a:lstStyle/>
          <a:p>
            <a:r>
              <a:rPr lang="en-US" b="1" dirty="0">
                <a:latin typeface="Calibri" pitchFamily="34" charset="0"/>
              </a:rPr>
              <a:t>Objectives</a:t>
            </a:r>
          </a:p>
        </p:txBody>
      </p:sp>
      <p:sp>
        <p:nvSpPr>
          <p:cNvPr id="3" name="Content Placeholder 2"/>
          <p:cNvSpPr>
            <a:spLocks noGrp="1"/>
          </p:cNvSpPr>
          <p:nvPr>
            <p:ph idx="1"/>
          </p:nvPr>
        </p:nvSpPr>
        <p:spPr>
          <a:xfrm>
            <a:off x="609601" y="2133600"/>
            <a:ext cx="7924800" cy="3777622"/>
          </a:xfrm>
        </p:spPr>
        <p:txBody>
          <a:bodyPr>
            <a:normAutofit/>
          </a:bodyPr>
          <a:lstStyle/>
          <a:p>
            <a:endParaRPr lang="en-US" b="1" dirty="0">
              <a:latin typeface="Calibri" pitchFamily="34" charset="0"/>
            </a:endParaRPr>
          </a:p>
          <a:p>
            <a:pPr lvl="0" algn="l" rtl="0"/>
            <a:r>
              <a:rPr lang="en-US" sz="2400" dirty="0"/>
              <a:t>Understand the structure and function of adrenal glands.</a:t>
            </a:r>
          </a:p>
          <a:p>
            <a:pPr lvl="0" algn="l" rtl="0"/>
            <a:r>
              <a:rPr lang="en-US" sz="2400" dirty="0"/>
              <a:t>Know the disorders that can cause hypo or hyper function of the adrenal cortex.</a:t>
            </a:r>
          </a:p>
          <a:p>
            <a:pPr algn="l" rtl="0"/>
            <a:r>
              <a:rPr lang="en-US" sz="2400" dirty="0"/>
              <a:t>Understand the histopathological features  of both medullary (pheochromocytoma)  and adrenocortical neoplasms.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5F7F5-DCE5-4680-94C6-8B7FB7EA3B29}"/>
              </a:ext>
            </a:extLst>
          </p:cNvPr>
          <p:cNvSpPr>
            <a:spLocks noGrp="1"/>
          </p:cNvSpPr>
          <p:nvPr>
            <p:ph type="title"/>
          </p:nvPr>
        </p:nvSpPr>
        <p:spPr/>
        <p:txBody>
          <a:bodyPr/>
          <a:lstStyle/>
          <a:p>
            <a:r>
              <a:rPr lang="en-US" dirty="0"/>
              <a:t>Morphology </a:t>
            </a:r>
          </a:p>
        </p:txBody>
      </p:sp>
      <p:sp>
        <p:nvSpPr>
          <p:cNvPr id="3" name="Content Placeholder 2">
            <a:extLst>
              <a:ext uri="{FF2B5EF4-FFF2-40B4-BE49-F238E27FC236}">
                <a16:creationId xmlns:a16="http://schemas.microsoft.com/office/drawing/2014/main" id="{8F77B226-E705-485D-88A8-5D2CCCE9BFB6}"/>
              </a:ext>
            </a:extLst>
          </p:cNvPr>
          <p:cNvSpPr>
            <a:spLocks noGrp="1"/>
          </p:cNvSpPr>
          <p:nvPr>
            <p:ph idx="1"/>
          </p:nvPr>
        </p:nvSpPr>
        <p:spPr/>
        <p:txBody>
          <a:bodyPr/>
          <a:lstStyle/>
          <a:p>
            <a:pPr algn="l" rtl="0"/>
            <a:r>
              <a:rPr lang="en-US" dirty="0"/>
              <a:t> Carcinomas  are non encapsulated masses frequently exceeding  200 to 300 g in weight, having all of the anaplastic characteristics of cancer</a:t>
            </a:r>
          </a:p>
          <a:p>
            <a:pPr algn="l" rtl="0"/>
            <a:r>
              <a:rPr lang="en-US" dirty="0"/>
              <a:t> With functioning tumors, both  benign and malignant, the adjacent adrenal cortex and that of the  contralateral adrenal gland are atrophic, as a result of suppression of endogenous ACTH by high cortisol levels.</a:t>
            </a:r>
          </a:p>
          <a:p>
            <a:pPr algn="l" rtl="0"/>
            <a:endParaRPr lang="en-US" dirty="0"/>
          </a:p>
        </p:txBody>
      </p:sp>
    </p:spTree>
    <p:extLst>
      <p:ext uri="{BB962C8B-B14F-4D97-AF65-F5344CB8AC3E}">
        <p14:creationId xmlns:p14="http://schemas.microsoft.com/office/powerpoint/2010/main" val="617592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0962E-59D4-43ED-A007-51AE933C9314}"/>
              </a:ext>
            </a:extLst>
          </p:cNvPr>
          <p:cNvSpPr>
            <a:spLocks noGrp="1"/>
          </p:cNvSpPr>
          <p:nvPr>
            <p:ph type="title"/>
          </p:nvPr>
        </p:nvSpPr>
        <p:spPr/>
        <p:txBody>
          <a:bodyPr/>
          <a:lstStyle/>
          <a:p>
            <a:r>
              <a:rPr lang="en-US" dirty="0"/>
              <a:t>Morphology cont.</a:t>
            </a:r>
          </a:p>
        </p:txBody>
      </p:sp>
      <p:sp>
        <p:nvSpPr>
          <p:cNvPr id="3" name="Content Placeholder 2">
            <a:extLst>
              <a:ext uri="{FF2B5EF4-FFF2-40B4-BE49-F238E27FC236}">
                <a16:creationId xmlns:a16="http://schemas.microsoft.com/office/drawing/2014/main" id="{14FC96C4-F8DB-460F-AC5F-AC79911C3FD7}"/>
              </a:ext>
            </a:extLst>
          </p:cNvPr>
          <p:cNvSpPr>
            <a:spLocks noGrp="1"/>
          </p:cNvSpPr>
          <p:nvPr>
            <p:ph idx="1"/>
          </p:nvPr>
        </p:nvSpPr>
        <p:spPr/>
        <p:txBody>
          <a:bodyPr/>
          <a:lstStyle/>
          <a:p>
            <a:pPr algn="l" rtl="0"/>
            <a:r>
              <a:rPr lang="en-US" dirty="0"/>
              <a:t> The pituitary in Cushing syndrome  shows  changes  that  vary  with  different  causes.  The  most  common alteration, resulting from high levels of endogenous or  exogenous glucocorticoids, is termed </a:t>
            </a:r>
            <a:r>
              <a:rPr lang="en-US" dirty="0">
                <a:solidFill>
                  <a:srgbClr val="FF0000"/>
                </a:solidFill>
              </a:rPr>
              <a:t>Crooke hyaline change. </a:t>
            </a:r>
            <a:r>
              <a:rPr lang="en-US" dirty="0"/>
              <a:t> In this condition, the normal granular, basophilic cytoplasm of  the ACTH-producing cells in the anterior pituitary is replaced  by homogeneous, lightly basophilic material. This alteration is  the result of the accumulation of </a:t>
            </a:r>
            <a:r>
              <a:rPr lang="en-US" dirty="0">
                <a:solidFill>
                  <a:srgbClr val="FF0000"/>
                </a:solidFill>
              </a:rPr>
              <a:t>intermediate keratin filaments</a:t>
            </a:r>
            <a:r>
              <a:rPr lang="en-US" dirty="0"/>
              <a:t>  in the cytoplasm</a:t>
            </a:r>
          </a:p>
        </p:txBody>
      </p:sp>
    </p:spTree>
    <p:extLst>
      <p:ext uri="{BB962C8B-B14F-4D97-AF65-F5344CB8AC3E}">
        <p14:creationId xmlns:p14="http://schemas.microsoft.com/office/powerpoint/2010/main" val="37747502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1F432A-C07D-45D7-8DE6-6D5312AC81FB}"/>
              </a:ext>
            </a:extLst>
          </p:cNvPr>
          <p:cNvSpPr/>
          <p:nvPr/>
        </p:nvSpPr>
        <p:spPr>
          <a:xfrm>
            <a:off x="685800" y="1447800"/>
            <a:ext cx="8153400" cy="5293757"/>
          </a:xfrm>
          <a:prstGeom prst="rect">
            <a:avLst/>
          </a:prstGeom>
        </p:spPr>
        <p:txBody>
          <a:bodyPr wrap="square">
            <a:spAutoFit/>
          </a:bodyPr>
          <a:lstStyle/>
          <a:p>
            <a:pPr marL="285750" indent="-285750" fontAlgn="base">
              <a:buFont typeface="Arial" panose="020B0604020202020204" pitchFamily="34" charset="0"/>
              <a:buChar char="•"/>
            </a:pPr>
            <a:r>
              <a:rPr lang="en-US" sz="2000" i="1" dirty="0">
                <a:solidFill>
                  <a:srgbClr val="000000"/>
                </a:solidFill>
                <a:latin typeface="inherit"/>
              </a:rPr>
              <a:t>Hypertension</a:t>
            </a:r>
            <a:r>
              <a:rPr lang="en-US" sz="2000" dirty="0">
                <a:solidFill>
                  <a:srgbClr val="000000"/>
                </a:solidFill>
                <a:latin typeface="Chronicle Text G3 A"/>
              </a:rPr>
              <a:t> and </a:t>
            </a:r>
            <a:r>
              <a:rPr lang="en-US" sz="2000" i="1" dirty="0">
                <a:solidFill>
                  <a:srgbClr val="000000"/>
                </a:solidFill>
                <a:latin typeface="inherit"/>
              </a:rPr>
              <a:t>weight gain.</a:t>
            </a:r>
            <a:r>
              <a:rPr lang="en-US" sz="2000" dirty="0">
                <a:solidFill>
                  <a:srgbClr val="000000"/>
                </a:solidFill>
                <a:latin typeface="Chronicle Text G3 A"/>
              </a:rPr>
              <a:t> </a:t>
            </a:r>
          </a:p>
          <a:p>
            <a:pPr marL="285750" indent="-285750" fontAlgn="base">
              <a:buFont typeface="Arial" panose="020B0604020202020204" pitchFamily="34" charset="0"/>
              <a:buChar char="•"/>
            </a:pPr>
            <a:endParaRPr lang="en-US" sz="2000" dirty="0">
              <a:solidFill>
                <a:srgbClr val="000000"/>
              </a:solidFill>
              <a:latin typeface="Chronicle Text G3 A"/>
            </a:endParaRPr>
          </a:p>
          <a:p>
            <a:pPr marL="285750" indent="-285750" fontAlgn="base">
              <a:buFont typeface="Arial" panose="020B0604020202020204" pitchFamily="34" charset="0"/>
              <a:buChar char="•"/>
            </a:pPr>
            <a:r>
              <a:rPr lang="en-US" sz="2000" dirty="0">
                <a:solidFill>
                  <a:srgbClr val="000000"/>
                </a:solidFill>
                <a:latin typeface="Chronicle Text G3 A"/>
              </a:rPr>
              <a:t>Truncal obesity, “moon facies,” and accumulation of fat in the posterior neck and back (“buffalo hump”)</a:t>
            </a:r>
          </a:p>
          <a:p>
            <a:pPr marL="285750" indent="-285750" fontAlgn="base">
              <a:buFont typeface="Arial" panose="020B0604020202020204" pitchFamily="34" charset="0"/>
              <a:buChar char="•"/>
            </a:pPr>
            <a:endParaRPr lang="en-US" sz="2000" dirty="0">
              <a:solidFill>
                <a:srgbClr val="000000"/>
              </a:solidFill>
              <a:latin typeface="Chronicle Text G3 A"/>
            </a:endParaRPr>
          </a:p>
          <a:p>
            <a:pPr marL="285750" indent="-285750" fontAlgn="base">
              <a:buFont typeface="Arial" panose="020B0604020202020204" pitchFamily="34" charset="0"/>
              <a:buChar char="•"/>
            </a:pPr>
            <a:r>
              <a:rPr lang="en-US" sz="2000" dirty="0">
                <a:solidFill>
                  <a:srgbClr val="000000"/>
                </a:solidFill>
                <a:latin typeface="Chronicle Text G3 A"/>
              </a:rPr>
              <a:t>Proximal limb weakness. (atrophy of type 2 fibers)</a:t>
            </a:r>
          </a:p>
          <a:p>
            <a:pPr marL="342900" indent="-342900" fontAlgn="base">
              <a:buFont typeface="Arial" panose="020B0604020202020204" pitchFamily="34" charset="0"/>
              <a:buChar char="•"/>
            </a:pPr>
            <a:endParaRPr lang="en-US" sz="2000" dirty="0">
              <a:solidFill>
                <a:srgbClr val="000000"/>
              </a:solidFill>
              <a:latin typeface="Chronicle Text G3 A"/>
            </a:endParaRPr>
          </a:p>
          <a:p>
            <a:pPr marL="342900" indent="-342900" fontAlgn="base">
              <a:buFont typeface="Arial" panose="020B0604020202020204" pitchFamily="34" charset="0"/>
              <a:buChar char="•"/>
            </a:pPr>
            <a:r>
              <a:rPr lang="en-US" sz="2000" dirty="0">
                <a:solidFill>
                  <a:srgbClr val="000000"/>
                </a:solidFill>
                <a:latin typeface="Chronicle Text G3 A"/>
              </a:rPr>
              <a:t>Glucocorticoids induce gluconeogenesis and inhibit the uptake of glucose by cells, with resultant </a:t>
            </a:r>
            <a:r>
              <a:rPr lang="en-US" sz="2000" i="1" dirty="0">
                <a:solidFill>
                  <a:srgbClr val="000000"/>
                </a:solidFill>
                <a:latin typeface="inherit"/>
              </a:rPr>
              <a:t>hyperglycemia, glucosuria,</a:t>
            </a:r>
            <a:r>
              <a:rPr lang="en-US" sz="2000" dirty="0">
                <a:solidFill>
                  <a:srgbClr val="000000"/>
                </a:solidFill>
                <a:latin typeface="Chronicle Text G3 A"/>
              </a:rPr>
              <a:t> and </a:t>
            </a:r>
            <a:r>
              <a:rPr lang="en-US" sz="2000" i="1" dirty="0">
                <a:solidFill>
                  <a:srgbClr val="000000"/>
                </a:solidFill>
                <a:latin typeface="inherit"/>
              </a:rPr>
              <a:t>polydipsia,</a:t>
            </a:r>
            <a:r>
              <a:rPr lang="en-US" sz="2000" dirty="0">
                <a:solidFill>
                  <a:srgbClr val="000000"/>
                </a:solidFill>
                <a:latin typeface="Chronicle Text G3 A"/>
              </a:rPr>
              <a:t> mimicking diabetes mellitus. </a:t>
            </a:r>
          </a:p>
          <a:p>
            <a:pPr marL="342900" indent="-342900" fontAlgn="base">
              <a:buFont typeface="Arial" panose="020B0604020202020204" pitchFamily="34" charset="0"/>
              <a:buChar char="•"/>
            </a:pPr>
            <a:endParaRPr lang="en-US" sz="2000" dirty="0">
              <a:solidFill>
                <a:srgbClr val="000000"/>
              </a:solidFill>
              <a:latin typeface="Chronicle Text G3 A"/>
            </a:endParaRPr>
          </a:p>
          <a:p>
            <a:pPr marL="342900" indent="-342900" fontAlgn="base">
              <a:buFont typeface="Arial" panose="020B0604020202020204" pitchFamily="34" charset="0"/>
              <a:buChar char="•"/>
            </a:pPr>
            <a:r>
              <a:rPr lang="en-US" sz="2000" dirty="0">
                <a:solidFill>
                  <a:srgbClr val="000000"/>
                </a:solidFill>
                <a:latin typeface="Chronicle Text G3 A"/>
              </a:rPr>
              <a:t> The skin is thin, fragile, and easily bruised; </a:t>
            </a:r>
            <a:r>
              <a:rPr lang="en-US" sz="2000" i="1" dirty="0">
                <a:solidFill>
                  <a:srgbClr val="000000"/>
                </a:solidFill>
                <a:latin typeface="inherit"/>
              </a:rPr>
              <a:t>cutaneous striae</a:t>
            </a:r>
            <a:r>
              <a:rPr lang="en-US" sz="2000" dirty="0">
                <a:solidFill>
                  <a:srgbClr val="000000"/>
                </a:solidFill>
                <a:latin typeface="Chronicle Text G3 A"/>
              </a:rPr>
              <a:t> .</a:t>
            </a:r>
          </a:p>
          <a:p>
            <a:pPr marL="285750" indent="-285750" fontAlgn="base">
              <a:buFont typeface="Arial" panose="020B0604020202020204" pitchFamily="34" charset="0"/>
              <a:buChar char="•"/>
            </a:pPr>
            <a:endParaRPr lang="en-US" sz="2000" i="1" dirty="0">
              <a:solidFill>
                <a:srgbClr val="000000"/>
              </a:solidFill>
              <a:latin typeface="inherit"/>
            </a:endParaRPr>
          </a:p>
          <a:p>
            <a:pPr marL="285750" indent="-285750" fontAlgn="base">
              <a:buFont typeface="Arial" panose="020B0604020202020204" pitchFamily="34" charset="0"/>
              <a:buChar char="•"/>
            </a:pPr>
            <a:r>
              <a:rPr lang="en-US" sz="2000" i="1" dirty="0">
                <a:solidFill>
                  <a:srgbClr val="000000"/>
                </a:solidFill>
                <a:latin typeface="inherit"/>
              </a:rPr>
              <a:t>Osteoporosis,</a:t>
            </a:r>
            <a:r>
              <a:rPr lang="en-US" sz="2000" dirty="0">
                <a:solidFill>
                  <a:srgbClr val="000000"/>
                </a:solidFill>
                <a:latin typeface="Chronicle Text G3 A"/>
              </a:rPr>
              <a:t> with consequent increased susceptibility to fractions</a:t>
            </a:r>
          </a:p>
          <a:p>
            <a:pPr marL="285750" indent="-285750" fontAlgn="base">
              <a:buFont typeface="Arial" panose="020B0604020202020204" pitchFamily="34" charset="0"/>
              <a:buChar char="•"/>
            </a:pPr>
            <a:endParaRPr lang="en-US" sz="2000" dirty="0">
              <a:solidFill>
                <a:srgbClr val="000000"/>
              </a:solidFill>
              <a:latin typeface="Chronicle Text G3 A"/>
            </a:endParaRPr>
          </a:p>
          <a:p>
            <a:pPr marL="285750" indent="-285750" fontAlgn="base">
              <a:buFont typeface="Arial" panose="020B0604020202020204" pitchFamily="34" charset="0"/>
              <a:buChar char="•"/>
            </a:pPr>
            <a:r>
              <a:rPr lang="en-US" sz="2000" dirty="0">
                <a:solidFill>
                  <a:srgbClr val="000000"/>
                </a:solidFill>
                <a:latin typeface="Chronicle Text G3 A"/>
              </a:rPr>
              <a:t> Increased risk for a variety of infections.</a:t>
            </a:r>
          </a:p>
          <a:p>
            <a:pPr fontAlgn="base"/>
            <a:endParaRPr lang="en-US" b="1" cap="all" dirty="0">
              <a:solidFill>
                <a:srgbClr val="000000"/>
              </a:solidFill>
              <a:effectLst/>
              <a:latin typeface="Whitney A"/>
            </a:endParaRPr>
          </a:p>
        </p:txBody>
      </p:sp>
      <p:sp>
        <p:nvSpPr>
          <p:cNvPr id="3" name="Rectangle 2">
            <a:extLst>
              <a:ext uri="{FF2B5EF4-FFF2-40B4-BE49-F238E27FC236}">
                <a16:creationId xmlns:a16="http://schemas.microsoft.com/office/drawing/2014/main" id="{15FDCA54-2183-4312-AED7-E24A29BE3F84}"/>
              </a:ext>
            </a:extLst>
          </p:cNvPr>
          <p:cNvSpPr/>
          <p:nvPr/>
        </p:nvSpPr>
        <p:spPr>
          <a:xfrm>
            <a:off x="1752600" y="609600"/>
            <a:ext cx="5926622" cy="461665"/>
          </a:xfrm>
          <a:prstGeom prst="rect">
            <a:avLst/>
          </a:prstGeom>
        </p:spPr>
        <p:txBody>
          <a:bodyPr wrap="none">
            <a:spAutoFit/>
          </a:bodyPr>
          <a:lstStyle/>
          <a:p>
            <a:r>
              <a:rPr lang="en-US" sz="2400" b="1" dirty="0">
                <a:latin typeface="Arial" charset="0"/>
                <a:cs typeface="Arial" charset="0"/>
              </a:rPr>
              <a:t>Clinical Features of Cushing Syndrome</a:t>
            </a:r>
            <a:endParaRPr lang="en-US" sz="2400" dirty="0"/>
          </a:p>
        </p:txBody>
      </p:sp>
    </p:spTree>
    <p:extLst>
      <p:ext uri="{BB962C8B-B14F-4D97-AF65-F5344CB8AC3E}">
        <p14:creationId xmlns:p14="http://schemas.microsoft.com/office/powerpoint/2010/main" val="1268959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FD4B9B-D12F-4946-9203-0F74BCE48445}"/>
              </a:ext>
            </a:extLst>
          </p:cNvPr>
          <p:cNvSpPr txBox="1"/>
          <p:nvPr/>
        </p:nvSpPr>
        <p:spPr>
          <a:xfrm>
            <a:off x="914400" y="1539727"/>
            <a:ext cx="7848600" cy="2862322"/>
          </a:xfrm>
          <a:prstGeom prst="rect">
            <a:avLst/>
          </a:prstGeom>
          <a:noFill/>
        </p:spPr>
        <p:txBody>
          <a:bodyPr wrap="square">
            <a:spAutoFit/>
          </a:bodyPr>
          <a:lstStyle/>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srgbClr val="000000"/>
                </a:solidFill>
                <a:effectLst/>
                <a:uLnTx/>
                <a:uFillTx/>
                <a:latin typeface="Chronicle Text G3 A"/>
                <a:ea typeface="+mn-ea"/>
                <a:cs typeface="+mn-cs"/>
              </a:rPr>
              <a:t> </a:t>
            </a:r>
            <a:r>
              <a:rPr kumimoji="0" lang="en-US" sz="2000" i="1" u="none" strike="noStrike" kern="1200" cap="none" spc="0" normalizeH="0" baseline="0" noProof="0" dirty="0">
                <a:ln>
                  <a:noFill/>
                </a:ln>
                <a:solidFill>
                  <a:srgbClr val="000000"/>
                </a:solidFill>
                <a:effectLst/>
                <a:uLnTx/>
                <a:uFillTx/>
                <a:latin typeface="inherit"/>
                <a:ea typeface="+mn-ea"/>
                <a:cs typeface="+mn-cs"/>
              </a:rPr>
              <a:t>Hirsutism</a:t>
            </a:r>
            <a:r>
              <a:rPr kumimoji="0" lang="en-US" sz="2000" i="0" u="none" strike="noStrike" kern="1200" cap="none" spc="0" normalizeH="0" baseline="0" noProof="0" dirty="0">
                <a:ln>
                  <a:noFill/>
                </a:ln>
                <a:solidFill>
                  <a:srgbClr val="000000"/>
                </a:solidFill>
                <a:effectLst/>
                <a:uLnTx/>
                <a:uFillTx/>
                <a:latin typeface="Chronicle Text G3 A"/>
                <a:ea typeface="+mn-ea"/>
                <a:cs typeface="+mn-cs"/>
              </a:rPr>
              <a:t> and </a:t>
            </a:r>
            <a:r>
              <a:rPr kumimoji="0" lang="en-US" sz="2000" i="1" u="none" strike="noStrike" kern="1200" cap="none" spc="0" normalizeH="0" baseline="0" noProof="0" dirty="0">
                <a:ln>
                  <a:noFill/>
                </a:ln>
                <a:solidFill>
                  <a:srgbClr val="000000"/>
                </a:solidFill>
                <a:effectLst/>
                <a:uLnTx/>
                <a:uFillTx/>
                <a:latin typeface="inherit"/>
                <a:ea typeface="+mn-ea"/>
                <a:cs typeface="+mn-cs"/>
              </a:rPr>
              <a:t>menstrual abnormalities. </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2000" i="1" u="none" strike="noStrike" kern="1200" cap="none" spc="0" normalizeH="0" baseline="0" noProof="0" dirty="0">
              <a:ln>
                <a:noFill/>
              </a:ln>
              <a:solidFill>
                <a:srgbClr val="000000"/>
              </a:solidFill>
              <a:effectLst/>
              <a:uLnTx/>
              <a:uFillTx/>
              <a:latin typeface="inherit"/>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000" i="1" u="none" strike="noStrike" kern="1200" cap="none" spc="0" normalizeH="0" baseline="0" noProof="0" dirty="0">
                <a:ln>
                  <a:noFill/>
                </a:ln>
                <a:solidFill>
                  <a:srgbClr val="000000"/>
                </a:solidFill>
                <a:effectLst/>
                <a:uLnTx/>
                <a:uFillTx/>
                <a:latin typeface="inherit"/>
                <a:ea typeface="+mn-ea"/>
                <a:cs typeface="+mn-cs"/>
              </a:rPr>
              <a:t>Mental disturbances,</a:t>
            </a:r>
            <a:r>
              <a:rPr kumimoji="0" lang="en-US" sz="2000" i="0" u="none" strike="noStrike" kern="1200" cap="none" spc="0" normalizeH="0" baseline="0" noProof="0" dirty="0">
                <a:ln>
                  <a:noFill/>
                </a:ln>
                <a:solidFill>
                  <a:srgbClr val="000000"/>
                </a:solidFill>
                <a:effectLst/>
                <a:uLnTx/>
                <a:uFillTx/>
                <a:latin typeface="Chronicle Text G3 A"/>
                <a:ea typeface="+mn-ea"/>
                <a:cs typeface="+mn-cs"/>
              </a:rPr>
              <a:t> including mood swings, depression, and frank psychosis.</a:t>
            </a: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kumimoji="0" lang="en-US" sz="2000" i="0" u="none" strike="noStrike" kern="1200" cap="none" spc="0" normalizeH="0" baseline="0" noProof="0" dirty="0">
              <a:ln>
                <a:noFill/>
              </a:ln>
              <a:solidFill>
                <a:srgbClr val="000000"/>
              </a:solidFill>
              <a:effectLst/>
              <a:uLnTx/>
              <a:uFillTx/>
              <a:latin typeface="Chronicle Text G3 A"/>
              <a:ea typeface="+mn-ea"/>
              <a:cs typeface="+mn-cs"/>
            </a:endParaRPr>
          </a:p>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srgbClr val="000000"/>
                </a:solidFill>
                <a:effectLst/>
                <a:uLnTx/>
                <a:uFillTx/>
                <a:latin typeface="Chronicle Text G3 A"/>
                <a:ea typeface="+mn-ea"/>
                <a:cs typeface="+mn-cs"/>
              </a:rPr>
              <a:t> Extra adrenal Cushing syndrome caused by pituitary or ectopic ACTH secretion usually is associated with increased skin pigmentation secondary to melanocyte-stimulating activity in the ACTH precursor molecule.</a:t>
            </a:r>
          </a:p>
        </p:txBody>
      </p:sp>
    </p:spTree>
    <p:extLst>
      <p:ext uri="{BB962C8B-B14F-4D97-AF65-F5344CB8AC3E}">
        <p14:creationId xmlns:p14="http://schemas.microsoft.com/office/powerpoint/2010/main" val="4237667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1000" y="257227"/>
            <a:ext cx="8458200" cy="6295973"/>
          </a:xfrm>
          <a:prstGeom prst="rect">
            <a:avLst/>
          </a:prstGeom>
        </p:spPr>
      </p:pic>
    </p:spTree>
    <p:extLst>
      <p:ext uri="{BB962C8B-B14F-4D97-AF65-F5344CB8AC3E}">
        <p14:creationId xmlns:p14="http://schemas.microsoft.com/office/powerpoint/2010/main" val="3945864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1DCD7-1D06-43B0-B4EF-A049B3FB84B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2BB004-8032-42AA-9D8A-6FB1E28D6F0E}"/>
              </a:ext>
            </a:extLst>
          </p:cNvPr>
          <p:cNvSpPr>
            <a:spLocks noGrp="1"/>
          </p:cNvSpPr>
          <p:nvPr>
            <p:ph idx="1"/>
          </p:nvPr>
        </p:nvSpPr>
        <p:spPr>
          <a:xfrm>
            <a:off x="838201" y="2133600"/>
            <a:ext cx="7696200" cy="3777622"/>
          </a:xfrm>
        </p:spPr>
        <p:txBody>
          <a:bodyPr/>
          <a:lstStyle/>
          <a:p>
            <a:pPr algn="l" rtl="0"/>
            <a:r>
              <a:rPr lang="en-US" dirty="0"/>
              <a:t>In pituitary and ectopic Cushing syndrome, ACTH levels are elevated and the urine is characterized by high levels of excreted corticosteroids. </a:t>
            </a:r>
          </a:p>
          <a:p>
            <a:pPr algn="l" rtl="0"/>
            <a:endParaRPr lang="en-US" dirty="0"/>
          </a:p>
          <a:p>
            <a:pPr algn="l" rtl="0"/>
            <a:r>
              <a:rPr lang="en-US" dirty="0"/>
              <a:t>In contrast, ACTH levels are low in Cushing syndrome secondary to adrenal tumors.</a:t>
            </a:r>
          </a:p>
          <a:p>
            <a:pPr algn="l" rtl="0"/>
            <a:endParaRPr lang="en-US" dirty="0"/>
          </a:p>
        </p:txBody>
      </p:sp>
    </p:spTree>
    <p:extLst>
      <p:ext uri="{BB962C8B-B14F-4D97-AF65-F5344CB8AC3E}">
        <p14:creationId xmlns:p14="http://schemas.microsoft.com/office/powerpoint/2010/main" val="3523997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75E66-68A7-488A-8830-077328CC10C7}"/>
              </a:ext>
            </a:extLst>
          </p:cNvPr>
          <p:cNvSpPr>
            <a:spLocks noGrp="1"/>
          </p:cNvSpPr>
          <p:nvPr>
            <p:ph type="title"/>
          </p:nvPr>
        </p:nvSpPr>
        <p:spPr>
          <a:xfrm>
            <a:off x="1335600" y="852710"/>
            <a:ext cx="6589199" cy="1280890"/>
          </a:xfrm>
        </p:spPr>
        <p:txBody>
          <a:bodyPr>
            <a:normAutofit fontScale="90000"/>
          </a:bodyPr>
          <a:lstStyle/>
          <a:p>
            <a:r>
              <a:rPr lang="en-US" cap="all" dirty="0"/>
              <a:t>ADRENOCORTICAL NEOPLASMS</a:t>
            </a:r>
            <a:br>
              <a:rPr lang="en-US" cap="all" dirty="0"/>
            </a:br>
            <a:endParaRPr lang="en-US" dirty="0"/>
          </a:p>
        </p:txBody>
      </p:sp>
      <p:sp>
        <p:nvSpPr>
          <p:cNvPr id="3" name="Content Placeholder 2">
            <a:extLst>
              <a:ext uri="{FF2B5EF4-FFF2-40B4-BE49-F238E27FC236}">
                <a16:creationId xmlns:a16="http://schemas.microsoft.com/office/drawing/2014/main" id="{E70DB56D-2B61-476A-A62D-A5D349D51CCA}"/>
              </a:ext>
            </a:extLst>
          </p:cNvPr>
          <p:cNvSpPr>
            <a:spLocks noGrp="1"/>
          </p:cNvSpPr>
          <p:nvPr>
            <p:ph idx="1"/>
          </p:nvPr>
        </p:nvSpPr>
        <p:spPr>
          <a:xfrm>
            <a:off x="1219201" y="2133600"/>
            <a:ext cx="7315200" cy="3777622"/>
          </a:xfrm>
        </p:spPr>
        <p:txBody>
          <a:bodyPr/>
          <a:lstStyle/>
          <a:p>
            <a:pPr algn="l" rtl="0" fontAlgn="base"/>
            <a:r>
              <a:rPr lang="en-US" dirty="0"/>
              <a:t>While functional adenomas are most commonly associated with hyperaldosteronism and with Cushing syndrome, a </a:t>
            </a:r>
            <a:r>
              <a:rPr lang="en-US" dirty="0" err="1"/>
              <a:t>virilizing</a:t>
            </a:r>
            <a:r>
              <a:rPr lang="en-US" dirty="0"/>
              <a:t> neoplasm is more likely to be a carcinoma. </a:t>
            </a:r>
          </a:p>
          <a:p>
            <a:pPr algn="l" rtl="0" fontAlgn="base"/>
            <a:endParaRPr lang="en-US" dirty="0"/>
          </a:p>
          <a:p>
            <a:pPr algn="l" rtl="0" fontAlgn="base"/>
            <a:r>
              <a:rPr lang="en-US" dirty="0"/>
              <a:t>Not all adrenocortical neoplasms, however, elaborate steroid hormones. </a:t>
            </a:r>
          </a:p>
          <a:p>
            <a:pPr algn="l" rtl="0" fontAlgn="base"/>
            <a:r>
              <a:rPr lang="en-US" dirty="0"/>
              <a:t>Determination of whether a cortical neoplasm is functional or not is based on clinical evaluation and measurement of the hormone or its metabolites in the laboratory.</a:t>
            </a:r>
            <a:endParaRPr lang="en-US" b="1" cap="all" dirty="0"/>
          </a:p>
          <a:p>
            <a:pPr algn="l"/>
            <a:endParaRPr lang="en-US" dirty="0"/>
          </a:p>
        </p:txBody>
      </p:sp>
    </p:spTree>
    <p:extLst>
      <p:ext uri="{BB962C8B-B14F-4D97-AF65-F5344CB8AC3E}">
        <p14:creationId xmlns:p14="http://schemas.microsoft.com/office/powerpoint/2010/main" val="2556085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14FFB-BA12-4226-B536-2BB2138E4986}"/>
              </a:ext>
            </a:extLst>
          </p:cNvPr>
          <p:cNvSpPr>
            <a:spLocks noGrp="1"/>
          </p:cNvSpPr>
          <p:nvPr>
            <p:ph type="title"/>
          </p:nvPr>
        </p:nvSpPr>
        <p:spPr>
          <a:xfrm>
            <a:off x="1143001" y="624110"/>
            <a:ext cx="7391399" cy="1280890"/>
          </a:xfrm>
        </p:spPr>
        <p:txBody>
          <a:bodyPr/>
          <a:lstStyle/>
          <a:p>
            <a:r>
              <a:rPr lang="en-US" dirty="0"/>
              <a:t>ADRENOCORTICAL NEOPLASMS</a:t>
            </a:r>
          </a:p>
        </p:txBody>
      </p:sp>
      <p:sp>
        <p:nvSpPr>
          <p:cNvPr id="3" name="Content Placeholder 2">
            <a:extLst>
              <a:ext uri="{FF2B5EF4-FFF2-40B4-BE49-F238E27FC236}">
                <a16:creationId xmlns:a16="http://schemas.microsoft.com/office/drawing/2014/main" id="{C5574A23-2248-4331-AF8C-14C7BB921DED}"/>
              </a:ext>
            </a:extLst>
          </p:cNvPr>
          <p:cNvSpPr>
            <a:spLocks noGrp="1"/>
          </p:cNvSpPr>
          <p:nvPr>
            <p:ph idx="1"/>
          </p:nvPr>
        </p:nvSpPr>
        <p:spPr>
          <a:xfrm>
            <a:off x="1143001" y="2133600"/>
            <a:ext cx="7391400" cy="4100290"/>
          </a:xfrm>
        </p:spPr>
        <p:txBody>
          <a:bodyPr>
            <a:normAutofit fontScale="92500"/>
          </a:bodyPr>
          <a:lstStyle/>
          <a:p>
            <a:pPr algn="l" rtl="0"/>
            <a:r>
              <a:rPr lang="en-US" dirty="0"/>
              <a:t>Most cortical adenomas do not cause hyperfunction and usually are encountered as incidental findings at the time of autopsy or during abdominal imaging for an unrelated cause</a:t>
            </a:r>
          </a:p>
          <a:p>
            <a:pPr algn="l" rtl="0"/>
            <a:r>
              <a:rPr lang="en-US" dirty="0"/>
              <a:t>On cut surface, adenomas usually are yellow to yellow-brown, owing to the presence of lipid within the neoplastic cells . As a general rule they are small, averaging 1 to 2 cm in diameter. </a:t>
            </a:r>
          </a:p>
          <a:p>
            <a:pPr algn="l" rtl="0"/>
            <a:r>
              <a:rPr lang="en-US" dirty="0"/>
              <a:t>On microscopic examination, adenomas are composed of cells similar to those populating the normal adrenal cortex. The nuclei tend to be small, although some degree of pleomorphism may be encountered even in benign lesions </a:t>
            </a:r>
            <a:r>
              <a:rPr lang="en-US" b="1" dirty="0"/>
              <a:t>(endocrine atypia).</a:t>
            </a:r>
            <a:r>
              <a:rPr lang="en-US" dirty="0"/>
              <a:t> </a:t>
            </a:r>
          </a:p>
          <a:p>
            <a:pPr algn="l" rtl="0"/>
            <a:r>
              <a:rPr lang="en-US" dirty="0"/>
              <a:t>The cytoplasm of the neoplastic cells ranges from eosinophilic to vacuolated, depending on their lipid content; mitotic activity generally is inconspicuous.</a:t>
            </a:r>
          </a:p>
        </p:txBody>
      </p:sp>
    </p:spTree>
    <p:extLst>
      <p:ext uri="{BB962C8B-B14F-4D97-AF65-F5344CB8AC3E}">
        <p14:creationId xmlns:p14="http://schemas.microsoft.com/office/powerpoint/2010/main" val="4076979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D04E6-D798-4FAC-8B4D-711C68925AA0}"/>
              </a:ext>
            </a:extLst>
          </p:cNvPr>
          <p:cNvSpPr>
            <a:spLocks noGrp="1"/>
          </p:cNvSpPr>
          <p:nvPr>
            <p:ph type="title"/>
          </p:nvPr>
        </p:nvSpPr>
        <p:spPr/>
        <p:txBody>
          <a:bodyPr/>
          <a:lstStyle/>
          <a:p>
            <a:r>
              <a:rPr lang="en-US" b="1" dirty="0"/>
              <a:t>Adrenocortical carcinomas</a:t>
            </a:r>
            <a:r>
              <a:rPr lang="en-US" dirty="0"/>
              <a:t> </a:t>
            </a:r>
          </a:p>
        </p:txBody>
      </p:sp>
      <p:sp>
        <p:nvSpPr>
          <p:cNvPr id="3" name="Content Placeholder 2">
            <a:extLst>
              <a:ext uri="{FF2B5EF4-FFF2-40B4-BE49-F238E27FC236}">
                <a16:creationId xmlns:a16="http://schemas.microsoft.com/office/drawing/2014/main" id="{D7EAC739-E98E-4201-BB56-C6C3A026BD46}"/>
              </a:ext>
            </a:extLst>
          </p:cNvPr>
          <p:cNvSpPr>
            <a:spLocks noGrp="1"/>
          </p:cNvSpPr>
          <p:nvPr>
            <p:ph idx="1"/>
          </p:nvPr>
        </p:nvSpPr>
        <p:spPr>
          <a:xfrm>
            <a:off x="1524001" y="2133600"/>
            <a:ext cx="7010400" cy="3962400"/>
          </a:xfrm>
        </p:spPr>
        <p:txBody>
          <a:bodyPr/>
          <a:lstStyle/>
          <a:p>
            <a:pPr algn="l" rtl="0"/>
            <a:r>
              <a:rPr lang="en-US" b="1" dirty="0"/>
              <a:t>Adrenocortical carcinomas</a:t>
            </a:r>
            <a:r>
              <a:rPr lang="en-US" dirty="0"/>
              <a:t> are rare neoplasms that may occur at any age, including in childhood. </a:t>
            </a:r>
          </a:p>
          <a:p>
            <a:pPr algn="l" rtl="0"/>
            <a:r>
              <a:rPr lang="en-US" dirty="0"/>
              <a:t>Two rare inherited causes of adrenal cortical carcinomas are Li-</a:t>
            </a:r>
            <a:r>
              <a:rPr lang="en-US" dirty="0" err="1"/>
              <a:t>Fraumeni</a:t>
            </a:r>
            <a:r>
              <a:rPr lang="en-US" dirty="0"/>
              <a:t> syndrome and Beckwith-Wiedemann syndrome .</a:t>
            </a:r>
          </a:p>
          <a:p>
            <a:pPr algn="l" rtl="0"/>
            <a:r>
              <a:rPr lang="en-US" dirty="0"/>
              <a:t> In most cases, adrenocortical carcinomas are large, invasive lesions that efface the native adrenal gland. </a:t>
            </a:r>
          </a:p>
          <a:p>
            <a:pPr algn="l" rtl="0"/>
            <a:r>
              <a:rPr lang="en-US" dirty="0"/>
              <a:t>On cut surface, adrenocortical carcinomas typically are variegated, poorly demarcated lesions containing areas of necrosis, hemorrhage, and cystic change </a:t>
            </a:r>
          </a:p>
        </p:txBody>
      </p:sp>
    </p:spTree>
    <p:extLst>
      <p:ext uri="{BB962C8B-B14F-4D97-AF65-F5344CB8AC3E}">
        <p14:creationId xmlns:p14="http://schemas.microsoft.com/office/powerpoint/2010/main" val="28649135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56002-B057-4C40-88D8-BA614C374FCD}"/>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11E1518B-448A-490C-B2E5-7BB3F39939CC}"/>
              </a:ext>
            </a:extLst>
          </p:cNvPr>
          <p:cNvPicPr>
            <a:picLocks noGrp="1" noChangeAspect="1"/>
          </p:cNvPicPr>
          <p:nvPr>
            <p:ph idx="1"/>
          </p:nvPr>
        </p:nvPicPr>
        <p:blipFill>
          <a:blip r:embed="rId2"/>
          <a:stretch>
            <a:fillRect/>
          </a:stretch>
        </p:blipFill>
        <p:spPr>
          <a:xfrm>
            <a:off x="1066800" y="304800"/>
            <a:ext cx="7720831" cy="4917325"/>
          </a:xfrm>
          <a:prstGeom prst="rect">
            <a:avLst/>
          </a:prstGeom>
        </p:spPr>
      </p:pic>
      <p:sp>
        <p:nvSpPr>
          <p:cNvPr id="3" name="Rectangle 2">
            <a:extLst>
              <a:ext uri="{FF2B5EF4-FFF2-40B4-BE49-F238E27FC236}">
                <a16:creationId xmlns:a16="http://schemas.microsoft.com/office/drawing/2014/main" id="{0328907C-0333-4838-B231-4DDB3AE983FC}"/>
              </a:ext>
            </a:extLst>
          </p:cNvPr>
          <p:cNvSpPr/>
          <p:nvPr/>
        </p:nvSpPr>
        <p:spPr>
          <a:xfrm>
            <a:off x="2438400" y="5526132"/>
            <a:ext cx="4572000" cy="1200329"/>
          </a:xfrm>
          <a:prstGeom prst="rect">
            <a:avLst/>
          </a:prstGeom>
        </p:spPr>
        <p:txBody>
          <a:bodyPr>
            <a:spAutoFit/>
          </a:bodyPr>
          <a:lstStyle/>
          <a:p>
            <a:r>
              <a:rPr lang="en-US" dirty="0"/>
              <a:t> Adrenal  carcinoma. The  tumor  dwarfs  the  kidney  and  compresses the upper pole. It is largely hemorrhagic and necrotic. </a:t>
            </a:r>
          </a:p>
        </p:txBody>
      </p:sp>
    </p:spTree>
    <p:extLst>
      <p:ext uri="{BB962C8B-B14F-4D97-AF65-F5344CB8AC3E}">
        <p14:creationId xmlns:p14="http://schemas.microsoft.com/office/powerpoint/2010/main" val="602134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6501" y="946778"/>
            <a:ext cx="6589199" cy="1280890"/>
          </a:xfrm>
        </p:spPr>
        <p:txBody>
          <a:bodyPr/>
          <a:lstStyle/>
          <a:p>
            <a:r>
              <a:rPr lang="en-US" b="1" dirty="0">
                <a:latin typeface="Calibri" pitchFamily="34" charset="0"/>
              </a:rPr>
              <a:t>Adrenal Glands</a:t>
            </a:r>
          </a:p>
        </p:txBody>
      </p:sp>
      <p:sp>
        <p:nvSpPr>
          <p:cNvPr id="3" name="Content Placeholder 2"/>
          <p:cNvSpPr>
            <a:spLocks noGrp="1"/>
          </p:cNvSpPr>
          <p:nvPr>
            <p:ph idx="1"/>
          </p:nvPr>
        </p:nvSpPr>
        <p:spPr>
          <a:xfrm>
            <a:off x="1447801" y="2133600"/>
            <a:ext cx="7086600" cy="3777622"/>
          </a:xfrm>
        </p:spPr>
        <p:txBody>
          <a:bodyPr>
            <a:normAutofit lnSpcReduction="10000"/>
          </a:bodyPr>
          <a:lstStyle/>
          <a:p>
            <a:endParaRPr lang="en-US" b="1" dirty="0">
              <a:latin typeface="Calibri" pitchFamily="34" charset="0"/>
            </a:endParaRPr>
          </a:p>
          <a:p>
            <a:pPr algn="l" rtl="0"/>
            <a:r>
              <a:rPr lang="en-US" sz="2800" b="1" dirty="0">
                <a:latin typeface="Calibri" pitchFamily="34" charset="0"/>
              </a:rPr>
              <a:t>The </a:t>
            </a:r>
            <a:r>
              <a:rPr lang="en-US" sz="2800" b="1" i="1" dirty="0">
                <a:latin typeface="Calibri" pitchFamily="34" charset="0"/>
              </a:rPr>
              <a:t>adrenal glands: paired endocrine organs: cortex and medulla: 4 layers</a:t>
            </a:r>
          </a:p>
          <a:p>
            <a:pPr marL="0" indent="0" algn="l" rtl="0">
              <a:buNone/>
            </a:pPr>
            <a:r>
              <a:rPr lang="en-US" sz="2800" b="1" i="1" dirty="0">
                <a:latin typeface="Calibri" pitchFamily="34" charset="0"/>
              </a:rPr>
              <a:t>Three layers in the cortex:</a:t>
            </a:r>
          </a:p>
          <a:p>
            <a:pPr algn="l" rtl="0"/>
            <a:r>
              <a:rPr lang="en-US" sz="2800" b="1" i="1" dirty="0" err="1">
                <a:latin typeface="Calibri" pitchFamily="34" charset="0"/>
              </a:rPr>
              <a:t>Zona</a:t>
            </a:r>
            <a:r>
              <a:rPr lang="en-US" sz="2800" b="1" i="1" dirty="0">
                <a:latin typeface="Calibri" pitchFamily="34" charset="0"/>
              </a:rPr>
              <a:t> </a:t>
            </a:r>
            <a:r>
              <a:rPr lang="en-US" sz="2800" b="1" i="1" dirty="0" err="1">
                <a:latin typeface="Calibri" pitchFamily="34" charset="0"/>
              </a:rPr>
              <a:t>glomerulosa</a:t>
            </a:r>
            <a:endParaRPr lang="en-US" sz="2800" b="1" i="1" dirty="0">
              <a:latin typeface="Calibri" pitchFamily="34" charset="0"/>
            </a:endParaRPr>
          </a:p>
          <a:p>
            <a:pPr algn="l" rtl="0"/>
            <a:r>
              <a:rPr lang="en-US" sz="2800" b="1" i="1" dirty="0" err="1">
                <a:latin typeface="Calibri" pitchFamily="34" charset="0"/>
              </a:rPr>
              <a:t>Zona</a:t>
            </a:r>
            <a:r>
              <a:rPr lang="en-US" sz="2800" b="1" i="1" dirty="0">
                <a:latin typeface="Calibri" pitchFamily="34" charset="0"/>
              </a:rPr>
              <a:t> </a:t>
            </a:r>
            <a:r>
              <a:rPr lang="en-US" sz="2800" b="1" i="1" dirty="0" err="1">
                <a:latin typeface="Calibri" pitchFamily="34" charset="0"/>
              </a:rPr>
              <a:t>reticularis</a:t>
            </a:r>
            <a:r>
              <a:rPr lang="en-US" sz="2800" b="1" i="1" dirty="0">
                <a:latin typeface="Calibri" pitchFamily="34" charset="0"/>
              </a:rPr>
              <a:t> abuts the medulla. </a:t>
            </a:r>
          </a:p>
          <a:p>
            <a:pPr algn="l" rtl="0"/>
            <a:r>
              <a:rPr lang="en-US" sz="2800" b="1" i="1" dirty="0">
                <a:latin typeface="Calibri" pitchFamily="34" charset="0"/>
              </a:rPr>
              <a:t>Intervening is the broad </a:t>
            </a:r>
            <a:r>
              <a:rPr lang="en-US" sz="2800" b="1" i="1" dirty="0" err="1">
                <a:latin typeface="Calibri" pitchFamily="34" charset="0"/>
              </a:rPr>
              <a:t>zona</a:t>
            </a:r>
            <a:r>
              <a:rPr lang="en-US" sz="2800" b="1" i="1" dirty="0">
                <a:latin typeface="Calibri" pitchFamily="34" charset="0"/>
              </a:rPr>
              <a:t> </a:t>
            </a:r>
            <a:r>
              <a:rPr lang="en-US" sz="2800" b="1" i="1" dirty="0" err="1">
                <a:latin typeface="Calibri" pitchFamily="34" charset="0"/>
              </a:rPr>
              <a:t>fasciculata</a:t>
            </a:r>
            <a:r>
              <a:rPr lang="en-US" sz="2800" b="1" i="1" dirty="0">
                <a:latin typeface="Calibri" pitchFamily="34" charset="0"/>
              </a:rPr>
              <a:t> (75%) of the total cortex.</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1D1FB-D8C2-4C15-AD6E-279085D63B90}"/>
              </a:ext>
            </a:extLst>
          </p:cNvPr>
          <p:cNvSpPr>
            <a:spLocks noGrp="1"/>
          </p:cNvSpPr>
          <p:nvPr>
            <p:ph type="title"/>
          </p:nvPr>
        </p:nvSpPr>
        <p:spPr>
          <a:xfrm>
            <a:off x="1371601" y="624110"/>
            <a:ext cx="7162800" cy="1280890"/>
          </a:xfrm>
        </p:spPr>
        <p:txBody>
          <a:bodyPr/>
          <a:lstStyle/>
          <a:p>
            <a:r>
              <a:rPr lang="en-US" dirty="0"/>
              <a:t>Anaplastic cells</a:t>
            </a:r>
          </a:p>
        </p:txBody>
      </p:sp>
      <p:pic>
        <p:nvPicPr>
          <p:cNvPr id="4" name="Content Placeholder 3">
            <a:extLst>
              <a:ext uri="{FF2B5EF4-FFF2-40B4-BE49-F238E27FC236}">
                <a16:creationId xmlns:a16="http://schemas.microsoft.com/office/drawing/2014/main" id="{58E9ECD6-F173-49BF-A42D-FD1895011E2C}"/>
              </a:ext>
            </a:extLst>
          </p:cNvPr>
          <p:cNvPicPr>
            <a:picLocks noGrp="1" noChangeAspect="1"/>
          </p:cNvPicPr>
          <p:nvPr>
            <p:ph idx="1"/>
          </p:nvPr>
        </p:nvPicPr>
        <p:blipFill>
          <a:blip r:embed="rId2"/>
          <a:stretch>
            <a:fillRect/>
          </a:stretch>
        </p:blipFill>
        <p:spPr>
          <a:xfrm>
            <a:off x="838200" y="2209800"/>
            <a:ext cx="7696200" cy="4495800"/>
          </a:xfrm>
          <a:prstGeom prst="rect">
            <a:avLst/>
          </a:prstGeom>
        </p:spPr>
      </p:pic>
    </p:spTree>
    <p:extLst>
      <p:ext uri="{BB962C8B-B14F-4D97-AF65-F5344CB8AC3E}">
        <p14:creationId xmlns:p14="http://schemas.microsoft.com/office/powerpoint/2010/main" val="37307287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a:t>Hyperaldosteronism</a:t>
            </a:r>
            <a:endParaRPr lang="en-US" i="1" dirty="0"/>
          </a:p>
        </p:txBody>
      </p:sp>
      <p:sp>
        <p:nvSpPr>
          <p:cNvPr id="3" name="Content Placeholder 2"/>
          <p:cNvSpPr>
            <a:spLocks noGrp="1"/>
          </p:cNvSpPr>
          <p:nvPr>
            <p:ph idx="1"/>
          </p:nvPr>
        </p:nvSpPr>
        <p:spPr>
          <a:xfrm>
            <a:off x="457200" y="1524001"/>
            <a:ext cx="8229600" cy="4876800"/>
          </a:xfrm>
        </p:spPr>
        <p:txBody>
          <a:bodyPr>
            <a:normAutofit/>
          </a:bodyPr>
          <a:lstStyle/>
          <a:p>
            <a:endParaRPr lang="en-US" b="1" i="1" dirty="0"/>
          </a:p>
          <a:p>
            <a:pPr algn="l" rtl="0">
              <a:buNone/>
            </a:pPr>
            <a:r>
              <a:rPr lang="en-US" b="1" i="1" dirty="0"/>
              <a:t>Chronic excess aldosterone secretion</a:t>
            </a:r>
          </a:p>
          <a:p>
            <a:pPr algn="l" rtl="0"/>
            <a:r>
              <a:rPr lang="en-US" b="1" i="1" dirty="0"/>
              <a:t>Primary </a:t>
            </a:r>
            <a:r>
              <a:rPr lang="en-US" b="1" i="1" dirty="0" err="1"/>
              <a:t>aldosteronism</a:t>
            </a:r>
            <a:r>
              <a:rPr lang="en-US" b="1" i="1" dirty="0"/>
              <a:t> (autonomous overproduction of </a:t>
            </a:r>
            <a:r>
              <a:rPr lang="en-US" b="1" i="1" dirty="0" err="1"/>
              <a:t>aldosterone</a:t>
            </a:r>
            <a:r>
              <a:rPr lang="en-US" b="1" i="1" dirty="0"/>
              <a:t>) with resultant suppression of the </a:t>
            </a:r>
            <a:r>
              <a:rPr lang="en-US" b="1" i="1" dirty="0" err="1"/>
              <a:t>renin-angiotensin</a:t>
            </a:r>
            <a:r>
              <a:rPr lang="en-US" b="1" i="1" dirty="0"/>
              <a:t> system and decreased plasma </a:t>
            </a:r>
            <a:r>
              <a:rPr lang="en-US" b="1" i="1" dirty="0" err="1"/>
              <a:t>renin</a:t>
            </a:r>
            <a:r>
              <a:rPr lang="en-US" b="1" i="1" dirty="0"/>
              <a:t> activity</a:t>
            </a:r>
          </a:p>
          <a:p>
            <a:pPr algn="l" rtl="0"/>
            <a:r>
              <a:rPr lang="en-US" b="1" dirty="0"/>
              <a:t>S</a:t>
            </a:r>
            <a:r>
              <a:rPr lang="en-US" b="1" i="1" dirty="0"/>
              <a:t>econdary hyperaldosteronism, in contrast, aldosterone release occurs in response to activation of the renin-angiotensin system:</a:t>
            </a:r>
          </a:p>
          <a:p>
            <a:pPr marL="0" indent="0" algn="l" rtl="0">
              <a:buNone/>
            </a:pPr>
            <a:r>
              <a:rPr lang="en-US" b="1" i="1" dirty="0"/>
              <a:t>              </a:t>
            </a:r>
          </a:p>
          <a:p>
            <a:pPr marL="0" indent="0" algn="l" rtl="0">
              <a:buNone/>
            </a:pPr>
            <a:r>
              <a:rPr lang="en-US" b="1" i="1" dirty="0"/>
              <a:t>      *Decreased renal perfusion  * Arterial hypovolemia * Pregnancy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609600" y="1233431"/>
            <a:ext cx="8153400" cy="5000459"/>
          </a:xfrm>
          <a:prstGeom prst="rect">
            <a:avLst/>
          </a:prstGeom>
        </p:spPr>
      </p:pic>
    </p:spTree>
    <p:extLst>
      <p:ext uri="{BB962C8B-B14F-4D97-AF65-F5344CB8AC3E}">
        <p14:creationId xmlns:p14="http://schemas.microsoft.com/office/powerpoint/2010/main" val="23553539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0C40E-D55C-41D4-A1A2-F0721A82DADE}"/>
              </a:ext>
            </a:extLst>
          </p:cNvPr>
          <p:cNvSpPr>
            <a:spLocks noGrp="1"/>
          </p:cNvSpPr>
          <p:nvPr>
            <p:ph type="title"/>
          </p:nvPr>
        </p:nvSpPr>
        <p:spPr/>
        <p:txBody>
          <a:bodyPr/>
          <a:lstStyle/>
          <a:p>
            <a:r>
              <a:rPr lang="en-US" b="1" i="1" dirty="0"/>
              <a:t>Primary aldosteronism: Causes</a:t>
            </a:r>
            <a:endParaRPr lang="en-US" dirty="0"/>
          </a:p>
        </p:txBody>
      </p:sp>
      <p:sp>
        <p:nvSpPr>
          <p:cNvPr id="3" name="Content Placeholder 2">
            <a:extLst>
              <a:ext uri="{FF2B5EF4-FFF2-40B4-BE49-F238E27FC236}">
                <a16:creationId xmlns:a16="http://schemas.microsoft.com/office/drawing/2014/main" id="{23E902AC-769C-4DE3-B1BE-1C1234AB1AD5}"/>
              </a:ext>
            </a:extLst>
          </p:cNvPr>
          <p:cNvSpPr>
            <a:spLocks noGrp="1"/>
          </p:cNvSpPr>
          <p:nvPr>
            <p:ph idx="1"/>
          </p:nvPr>
        </p:nvSpPr>
        <p:spPr>
          <a:xfrm>
            <a:off x="990601" y="2133600"/>
            <a:ext cx="7543800" cy="4267200"/>
          </a:xfrm>
        </p:spPr>
        <p:txBody>
          <a:bodyPr>
            <a:normAutofit/>
          </a:bodyPr>
          <a:lstStyle/>
          <a:p>
            <a:pPr algn="l" rtl="0" fontAlgn="base"/>
            <a:r>
              <a:rPr lang="en-US" b="1" i="1" dirty="0">
                <a:solidFill>
                  <a:srgbClr val="FF0000"/>
                </a:solidFill>
              </a:rPr>
              <a:t>Bilateral idiopathic hyperaldosteronism,</a:t>
            </a:r>
            <a:r>
              <a:rPr lang="en-US" dirty="0"/>
              <a:t> characterized by bilateral nodular hyperplasia of the adrenal glands. This is the most common underlying cause of primary hyperaldosteronism, accounting for about 60% of cases. The pathogenesis is unclear. Some have mutations in the KCNJ5 gene</a:t>
            </a:r>
          </a:p>
          <a:p>
            <a:pPr algn="l" rtl="0" fontAlgn="base"/>
            <a:r>
              <a:rPr lang="en-US" b="1" i="1" dirty="0">
                <a:solidFill>
                  <a:srgbClr val="FF0000"/>
                </a:solidFill>
              </a:rPr>
              <a:t>Adrenocortical neoplasm</a:t>
            </a:r>
            <a:r>
              <a:rPr lang="en-US" i="1" dirty="0"/>
              <a:t>,</a:t>
            </a:r>
            <a:r>
              <a:rPr lang="en-US" dirty="0"/>
              <a:t> either an aldosterone-producing adenoma  or, rarely, an adrenocortical carcinoma. In approximately 35% of cases, primary hyperaldosteronism is caused by a solitary aldosterone-secreting adenoma, a condition referred to as </a:t>
            </a:r>
            <a:r>
              <a:rPr lang="en-US" b="1" i="1" u="sng" dirty="0">
                <a:solidFill>
                  <a:srgbClr val="FF0000"/>
                </a:solidFill>
              </a:rPr>
              <a:t>Conn syndrome.</a:t>
            </a:r>
            <a:endParaRPr lang="en-US" b="1" u="sng" dirty="0">
              <a:solidFill>
                <a:srgbClr val="FF0000"/>
              </a:solidFill>
            </a:endParaRPr>
          </a:p>
          <a:p>
            <a:pPr algn="l" rtl="0" fontAlgn="base"/>
            <a:r>
              <a:rPr lang="en-US" dirty="0"/>
              <a:t>Rarely, familial hyperaldosteronism may result from a genetic defect that leads to overactivity of the </a:t>
            </a:r>
            <a:r>
              <a:rPr lang="en-US" i="1" dirty="0"/>
              <a:t>aldosterone synthase</a:t>
            </a:r>
            <a:r>
              <a:rPr lang="en-US" dirty="0"/>
              <a:t> gene, </a:t>
            </a:r>
            <a:r>
              <a:rPr lang="en-US" i="1" dirty="0"/>
              <a:t>CYP11B2.</a:t>
            </a:r>
            <a:endParaRPr lang="en-US" dirty="0"/>
          </a:p>
          <a:p>
            <a:endParaRPr lang="en-US" dirty="0"/>
          </a:p>
        </p:txBody>
      </p:sp>
    </p:spTree>
    <p:extLst>
      <p:ext uri="{BB962C8B-B14F-4D97-AF65-F5344CB8AC3E}">
        <p14:creationId xmlns:p14="http://schemas.microsoft.com/office/powerpoint/2010/main" val="35432084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099" y="255640"/>
            <a:ext cx="6589199" cy="1280890"/>
          </a:xfrm>
        </p:spPr>
        <p:txBody>
          <a:bodyPr>
            <a:noAutofit/>
          </a:bodyPr>
          <a:lstStyle/>
          <a:p>
            <a:r>
              <a:rPr lang="en-US" sz="3600" b="1" dirty="0"/>
              <a:t>Primary </a:t>
            </a:r>
            <a:r>
              <a:rPr lang="en-US" sz="3600" b="1" dirty="0" err="1"/>
              <a:t>Hyperaldosteronism</a:t>
            </a:r>
            <a:r>
              <a:rPr lang="en-US" sz="3600" b="1" dirty="0"/>
              <a:t>, Causes </a:t>
            </a:r>
          </a:p>
        </p:txBody>
      </p:sp>
      <p:pic>
        <p:nvPicPr>
          <p:cNvPr id="5" name="Content Placeholder 4">
            <a:extLst>
              <a:ext uri="{FF2B5EF4-FFF2-40B4-BE49-F238E27FC236}">
                <a16:creationId xmlns:a16="http://schemas.microsoft.com/office/drawing/2014/main" id="{36C75B3E-2607-4322-9C5B-E24B559E467E}"/>
              </a:ext>
            </a:extLst>
          </p:cNvPr>
          <p:cNvPicPr>
            <a:picLocks noGrp="1" noChangeAspect="1"/>
          </p:cNvPicPr>
          <p:nvPr>
            <p:ph idx="1"/>
          </p:nvPr>
        </p:nvPicPr>
        <p:blipFill>
          <a:blip r:embed="rId3"/>
          <a:stretch>
            <a:fillRect/>
          </a:stretch>
        </p:blipFill>
        <p:spPr>
          <a:xfrm>
            <a:off x="1490412" y="1917436"/>
            <a:ext cx="6694571" cy="4648582"/>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a:t>Hyperaldosteronism</a:t>
            </a:r>
            <a:r>
              <a:rPr lang="en-US" i="1" dirty="0"/>
              <a:t>, Clinical</a:t>
            </a:r>
            <a:endParaRPr lang="en-US" dirty="0"/>
          </a:p>
        </p:txBody>
      </p:sp>
      <p:sp>
        <p:nvSpPr>
          <p:cNvPr id="3" name="Content Placeholder 2"/>
          <p:cNvSpPr>
            <a:spLocks noGrp="1"/>
          </p:cNvSpPr>
          <p:nvPr>
            <p:ph idx="1"/>
          </p:nvPr>
        </p:nvSpPr>
        <p:spPr/>
        <p:txBody>
          <a:bodyPr>
            <a:normAutofit fontScale="85000" lnSpcReduction="20000"/>
          </a:bodyPr>
          <a:lstStyle/>
          <a:p>
            <a:pPr algn="l" rtl="0"/>
            <a:r>
              <a:rPr lang="en-US" sz="2400" b="1" i="1" dirty="0"/>
              <a:t>Presents with hypertension</a:t>
            </a:r>
            <a:r>
              <a:rPr lang="en-US" sz="2400" b="1" dirty="0"/>
              <a:t>. </a:t>
            </a:r>
          </a:p>
          <a:p>
            <a:pPr algn="l" rtl="0"/>
            <a:r>
              <a:rPr lang="en-US" sz="2400" b="1" dirty="0"/>
              <a:t>Primary </a:t>
            </a:r>
            <a:r>
              <a:rPr lang="en-US" sz="2400" b="1" dirty="0" err="1"/>
              <a:t>hyperaldosteronism</a:t>
            </a:r>
            <a:r>
              <a:rPr lang="en-US" sz="2400" b="1" dirty="0"/>
              <a:t> may be the most common cause of secondary hypertension (i.e., hypertension secondary to an identifiable cause).</a:t>
            </a:r>
          </a:p>
          <a:p>
            <a:pPr algn="l" rtl="0"/>
            <a:endParaRPr lang="en-US" sz="2400" b="1" dirty="0"/>
          </a:p>
          <a:p>
            <a:pPr algn="l" rtl="0"/>
            <a:r>
              <a:rPr lang="en-US" sz="2400" b="1" dirty="0" err="1"/>
              <a:t>Aldosterone</a:t>
            </a:r>
            <a:r>
              <a:rPr lang="en-US" sz="2400" b="1" dirty="0"/>
              <a:t> promotes sodium </a:t>
            </a:r>
            <a:r>
              <a:rPr lang="en-US" sz="2400" b="1" dirty="0" err="1"/>
              <a:t>reabsorption</a:t>
            </a:r>
            <a:r>
              <a:rPr lang="en-US" sz="2400" b="1" dirty="0"/>
              <a:t>. </a:t>
            </a:r>
          </a:p>
          <a:p>
            <a:pPr algn="l" rtl="0">
              <a:buNone/>
            </a:pPr>
            <a:endParaRPr lang="en-US" sz="2400" b="1" dirty="0"/>
          </a:p>
          <a:p>
            <a:pPr algn="l" rtl="0"/>
            <a:r>
              <a:rPr lang="en-US" sz="2400" b="1" i="1" dirty="0"/>
              <a:t>Hypokalemia</a:t>
            </a:r>
            <a:r>
              <a:rPr lang="en-US" sz="2400" b="1" dirty="0"/>
              <a:t> results from renal potassium wasting and, when present, can cause a variety of neuromuscular manifestations, including weakness, </a:t>
            </a:r>
            <a:r>
              <a:rPr lang="en-US" sz="2400" b="1" dirty="0" err="1"/>
              <a:t>paresthesias</a:t>
            </a:r>
            <a:r>
              <a:rPr lang="en-US" sz="2400" b="1" dirty="0"/>
              <a:t>, visual disturbances.</a:t>
            </a:r>
          </a:p>
        </p:txBody>
      </p:sp>
    </p:spTree>
    <p:extLst>
      <p:ext uri="{BB962C8B-B14F-4D97-AF65-F5344CB8AC3E}">
        <p14:creationId xmlns:p14="http://schemas.microsoft.com/office/powerpoint/2010/main" val="36150894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Morphology</a:t>
            </a:r>
          </a:p>
        </p:txBody>
      </p:sp>
      <p:sp>
        <p:nvSpPr>
          <p:cNvPr id="3" name="Content Placeholder 2"/>
          <p:cNvSpPr>
            <a:spLocks noGrp="1"/>
          </p:cNvSpPr>
          <p:nvPr>
            <p:ph idx="1"/>
          </p:nvPr>
        </p:nvSpPr>
        <p:spPr>
          <a:xfrm>
            <a:off x="762000" y="1524000"/>
            <a:ext cx="7772401" cy="4387222"/>
          </a:xfrm>
        </p:spPr>
        <p:txBody>
          <a:bodyPr>
            <a:normAutofit fontScale="85000" lnSpcReduction="10000"/>
          </a:bodyPr>
          <a:lstStyle/>
          <a:p>
            <a:pPr marL="0" indent="0" algn="l" rtl="0">
              <a:buNone/>
            </a:pPr>
            <a:r>
              <a:rPr lang="en-US" b="1" dirty="0">
                <a:solidFill>
                  <a:srgbClr val="FF0000"/>
                </a:solidFill>
              </a:rPr>
              <a:t>Aldosterone-producing adenomas</a:t>
            </a:r>
            <a:r>
              <a:rPr lang="en-US" b="1" dirty="0"/>
              <a:t> are almost always solitary, small (&lt;2 cm in diameter), well-circumscribed lesions. They  are bright yellow on cut section and are composed  of lipid-laden cortical cells </a:t>
            </a:r>
          </a:p>
          <a:p>
            <a:pPr marL="0" indent="0" algn="l" rtl="0">
              <a:buNone/>
            </a:pPr>
            <a:r>
              <a:rPr lang="en-US" b="1" dirty="0"/>
              <a:t> -The cells tend to be uniform in size and shape; occasionally  there  is  some  nuclear  and  cellular  pleomorphism. </a:t>
            </a:r>
          </a:p>
          <a:p>
            <a:pPr marL="0" indent="0" algn="l" rtl="0">
              <a:buNone/>
            </a:pPr>
            <a:r>
              <a:rPr lang="en-US" b="1" dirty="0"/>
              <a:t>A  characteristic  feature  of  aldosterone-producing  adenomas  is  the presence of eosinophilic, laminated cytoplasmic inclusions,  known  as  spironolactone bodies. These  typically  are  found  after treatment with the anti-hypertensive agent spironolactone,  which is the drug of choice in primary hyperaldosteronism. </a:t>
            </a:r>
          </a:p>
          <a:p>
            <a:pPr marL="0" indent="0" algn="l" rtl="0">
              <a:buNone/>
            </a:pPr>
            <a:r>
              <a:rPr lang="en-US" b="1" dirty="0"/>
              <a:t>* They do not usually  suppress ACTH secretion. Therefore, the adjacent adrenal cortex  and that of the contralateral gland are not atrophic. </a:t>
            </a:r>
          </a:p>
          <a:p>
            <a:pPr marL="0" indent="0" algn="l" rtl="0">
              <a:buNone/>
            </a:pPr>
            <a:endParaRPr lang="en-US" b="1" dirty="0">
              <a:solidFill>
                <a:srgbClr val="FF0000"/>
              </a:solidFill>
            </a:endParaRPr>
          </a:p>
          <a:p>
            <a:pPr marL="0" indent="0" algn="l" rtl="0">
              <a:buNone/>
            </a:pPr>
            <a:r>
              <a:rPr lang="en-US" b="1" dirty="0">
                <a:solidFill>
                  <a:srgbClr val="FF0000"/>
                </a:solidFill>
              </a:rPr>
              <a:t>Bilateral  idiopathic hyperplasia</a:t>
            </a:r>
            <a:r>
              <a:rPr lang="en-US" b="1" dirty="0"/>
              <a:t> is marked by diffuse or focal hyperplasia of cells resembling those of the normal zona glomerulosa.</a:t>
            </a:r>
          </a:p>
          <a:p>
            <a:pPr marL="0" indent="0" algn="l" rtl="0">
              <a:buNone/>
            </a:pPr>
            <a:endParaRPr lang="en-US"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Hypersecretion</a:t>
            </a:r>
            <a:r>
              <a:rPr lang="en-US" dirty="0"/>
              <a:t> of sex steroids</a:t>
            </a:r>
            <a:endParaRPr lang="ar-SA" dirty="0"/>
          </a:p>
        </p:txBody>
      </p:sp>
      <p:sp>
        <p:nvSpPr>
          <p:cNvPr id="3" name="Content Placeholder 2"/>
          <p:cNvSpPr>
            <a:spLocks noGrp="1"/>
          </p:cNvSpPr>
          <p:nvPr>
            <p:ph idx="1"/>
          </p:nvPr>
        </p:nvSpPr>
        <p:spPr>
          <a:xfrm>
            <a:off x="685800" y="2133600"/>
            <a:ext cx="7848601" cy="4343400"/>
          </a:xfrm>
        </p:spPr>
        <p:txBody>
          <a:bodyPr>
            <a:normAutofit/>
          </a:bodyPr>
          <a:lstStyle/>
          <a:p>
            <a:pPr algn="l" rtl="0" fontAlgn="base">
              <a:buFont typeface="Arial" panose="020B0604020202020204" pitchFamily="34" charset="0"/>
              <a:buChar char="•"/>
            </a:pPr>
            <a:r>
              <a:rPr lang="en-US" dirty="0">
                <a:solidFill>
                  <a:srgbClr val="000000"/>
                </a:solidFill>
                <a:latin typeface="inherit"/>
              </a:rPr>
              <a:t>The adrenal cortex can secrete excess androgens in either of two settings: </a:t>
            </a:r>
          </a:p>
          <a:p>
            <a:pPr algn="l" rtl="0" fontAlgn="base">
              <a:buFont typeface="Arial" panose="020B0604020202020204" pitchFamily="34" charset="0"/>
              <a:buChar char="•"/>
            </a:pPr>
            <a:r>
              <a:rPr lang="en-US" dirty="0">
                <a:solidFill>
                  <a:srgbClr val="000000"/>
                </a:solidFill>
                <a:latin typeface="inherit"/>
              </a:rPr>
              <a:t>adrenocortical neoplasms (usually </a:t>
            </a:r>
            <a:r>
              <a:rPr lang="en-US" i="1" dirty="0" err="1">
                <a:solidFill>
                  <a:srgbClr val="000000"/>
                </a:solidFill>
                <a:latin typeface="inherit"/>
              </a:rPr>
              <a:t>virilizing</a:t>
            </a:r>
            <a:r>
              <a:rPr lang="en-US" dirty="0">
                <a:solidFill>
                  <a:srgbClr val="000000"/>
                </a:solidFill>
                <a:latin typeface="inherit"/>
              </a:rPr>
              <a:t> carcinomas) or congenital adrenal hyperplasia (CAH).</a:t>
            </a:r>
            <a:endParaRPr lang="en-US" dirty="0">
              <a:solidFill>
                <a:srgbClr val="000000"/>
              </a:solidFill>
              <a:latin typeface="Whitney A"/>
            </a:endParaRPr>
          </a:p>
          <a:p>
            <a:pPr algn="l" rtl="0" fontAlgn="base">
              <a:buFont typeface="Arial" panose="020B0604020202020204" pitchFamily="34" charset="0"/>
              <a:buChar char="•"/>
            </a:pPr>
            <a:r>
              <a:rPr lang="en-US" dirty="0">
                <a:solidFill>
                  <a:srgbClr val="000000"/>
                </a:solidFill>
                <a:latin typeface="inherit"/>
              </a:rPr>
              <a:t>CAH consists of a group of autosomal recessive disorders characterized by defects in steroid biosynthesis, usually cortisol; the most common subtype is caused by deficiency of the enzyme 21-hydroxylase.</a:t>
            </a:r>
            <a:endParaRPr lang="en-US" dirty="0">
              <a:solidFill>
                <a:srgbClr val="000000"/>
              </a:solidFill>
              <a:latin typeface="Whitney A"/>
            </a:endParaRPr>
          </a:p>
          <a:p>
            <a:pPr algn="l" rtl="0" fontAlgn="base">
              <a:buFont typeface="Arial" panose="020B0604020202020204" pitchFamily="34" charset="0"/>
              <a:buChar char="•"/>
            </a:pPr>
            <a:r>
              <a:rPr lang="en-US" dirty="0">
                <a:solidFill>
                  <a:srgbClr val="000000"/>
                </a:solidFill>
                <a:latin typeface="inherit"/>
              </a:rPr>
              <a:t>Reduction in cortisol production causes a compensatory increase in ACTH secretion, which in turn stimulates androgen production. </a:t>
            </a:r>
          </a:p>
          <a:p>
            <a:pPr algn="l" rtl="0" fontAlgn="base">
              <a:buFont typeface="Arial" panose="020B0604020202020204" pitchFamily="34" charset="0"/>
              <a:buChar char="•"/>
            </a:pPr>
            <a:r>
              <a:rPr lang="en-US" dirty="0">
                <a:solidFill>
                  <a:srgbClr val="000000"/>
                </a:solidFill>
                <a:latin typeface="inherit"/>
              </a:rPr>
              <a:t>Androgens have </a:t>
            </a:r>
            <a:r>
              <a:rPr lang="en-US" dirty="0" err="1">
                <a:solidFill>
                  <a:srgbClr val="000000"/>
                </a:solidFill>
                <a:latin typeface="inherit"/>
              </a:rPr>
              <a:t>virilizing</a:t>
            </a:r>
            <a:r>
              <a:rPr lang="en-US" dirty="0">
                <a:solidFill>
                  <a:srgbClr val="000000"/>
                </a:solidFill>
                <a:latin typeface="inherit"/>
              </a:rPr>
              <a:t> effects, including masculinization in females (ambiguous genitalia, oligomenorrhea, hirsutism), precocious puberty in males.</a:t>
            </a:r>
          </a:p>
          <a:p>
            <a:pPr marL="0" indent="0" algn="l" rtl="0" fontAlgn="base">
              <a:buNone/>
            </a:pPr>
            <a:r>
              <a:rPr lang="en-US" dirty="0"/>
              <a:t>  </a:t>
            </a:r>
            <a:r>
              <a:rPr lang="en-US" sz="1600" dirty="0"/>
              <a:t>Cortisol deficiency places persons with CAH at risk for acute adrenal insufficiency</a:t>
            </a:r>
            <a:endParaRPr lang="ar-SA" sz="1600" dirty="0"/>
          </a:p>
        </p:txBody>
      </p:sp>
    </p:spTree>
    <p:extLst>
      <p:ext uri="{BB962C8B-B14F-4D97-AF65-F5344CB8AC3E}">
        <p14:creationId xmlns:p14="http://schemas.microsoft.com/office/powerpoint/2010/main" val="37421711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00200" y="762000"/>
            <a:ext cx="6589199" cy="1280890"/>
          </a:xfrm>
        </p:spPr>
        <p:txBody>
          <a:bodyPr/>
          <a:lstStyle/>
          <a:p>
            <a:r>
              <a:rPr lang="en-US" dirty="0" err="1"/>
              <a:t>Adrenocortical</a:t>
            </a:r>
            <a:r>
              <a:rPr lang="en-US" dirty="0"/>
              <a:t> Insufficiency</a:t>
            </a:r>
          </a:p>
        </p:txBody>
      </p:sp>
      <p:sp>
        <p:nvSpPr>
          <p:cNvPr id="5" name="Content Placeholder 4"/>
          <p:cNvSpPr>
            <a:spLocks noGrp="1"/>
          </p:cNvSpPr>
          <p:nvPr>
            <p:ph idx="1"/>
          </p:nvPr>
        </p:nvSpPr>
        <p:spPr/>
        <p:txBody>
          <a:bodyPr>
            <a:normAutofit/>
          </a:bodyPr>
          <a:lstStyle/>
          <a:p>
            <a:pPr algn="l" rtl="0">
              <a:buNone/>
            </a:pPr>
            <a:r>
              <a:rPr lang="en-US" dirty="0"/>
              <a:t>Adrenocortical insufficiency, or hypofunction, may be caused by either </a:t>
            </a:r>
          </a:p>
          <a:p>
            <a:pPr algn="l" rtl="0">
              <a:buNone/>
            </a:pPr>
            <a:r>
              <a:rPr lang="en-US" dirty="0"/>
              <a:t>**primary adrenal disease (primary hypoadrenalism): Acute (crisis ) or chronic (</a:t>
            </a:r>
            <a:r>
              <a:rPr lang="en-US" b="1" i="1" dirty="0">
                <a:solidFill>
                  <a:srgbClr val="FF0000"/>
                </a:solidFill>
              </a:rPr>
              <a:t>Addison disease)</a:t>
            </a:r>
            <a:endParaRPr lang="en-US" dirty="0"/>
          </a:p>
          <a:p>
            <a:pPr algn="l" rtl="0">
              <a:buNone/>
            </a:pPr>
            <a:r>
              <a:rPr lang="en-US" dirty="0"/>
              <a:t>** decreased stimulation of the adrenals resulting from a deficiency of ACTH (secondary hypoadrenalism)</a:t>
            </a:r>
            <a:endParaRPr lang="en-US" b="1"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C8B7C1-DC44-4561-9F1D-0FA348E61AF9}"/>
              </a:ext>
            </a:extLst>
          </p:cNvPr>
          <p:cNvPicPr>
            <a:picLocks noChangeAspect="1"/>
          </p:cNvPicPr>
          <p:nvPr/>
        </p:nvPicPr>
        <p:blipFill>
          <a:blip r:embed="rId3"/>
          <a:stretch>
            <a:fillRect/>
          </a:stretch>
        </p:blipFill>
        <p:spPr>
          <a:xfrm>
            <a:off x="685800" y="463205"/>
            <a:ext cx="7772400" cy="63947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685800" y="838201"/>
            <a:ext cx="8229600" cy="5006704"/>
          </a:xfrm>
          <a:prstGeom prst="rect">
            <a:avLst/>
          </a:prstGeom>
        </p:spPr>
      </p:pic>
    </p:spTree>
    <p:extLst>
      <p:ext uri="{BB962C8B-B14F-4D97-AF65-F5344CB8AC3E}">
        <p14:creationId xmlns:p14="http://schemas.microsoft.com/office/powerpoint/2010/main" val="10776969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533400"/>
            <a:ext cx="7620000" cy="747490"/>
          </a:xfrm>
        </p:spPr>
        <p:txBody>
          <a:bodyPr>
            <a:normAutofit fontScale="90000"/>
          </a:bodyPr>
          <a:lstStyle/>
          <a:p>
            <a:r>
              <a:rPr lang="en-US" sz="2000" dirty="0"/>
              <a:t>Waterhouse-</a:t>
            </a:r>
            <a:r>
              <a:rPr lang="en-US" sz="2000" dirty="0" err="1"/>
              <a:t>Friderichsen</a:t>
            </a:r>
            <a:r>
              <a:rPr lang="en-US" sz="2000" dirty="0"/>
              <a:t> syndrome. Bilateral adrenal hemorrhage in an infant with overwhelming sepsis, resulting in acute adrenal insufficiency. At autopsy, the adrenals were grossly hemorrhagic and shrunken; in this photomicrograph, little residual cortical architecture is discernible.</a:t>
            </a:r>
            <a:endParaRPr lang="en-US" sz="2000" b="1" dirty="0"/>
          </a:p>
        </p:txBody>
      </p:sp>
      <p:pic>
        <p:nvPicPr>
          <p:cNvPr id="21506" name="Picture 2" descr="C:\Documents and Settings\Dr.Hala\My Documents\My Pictures\untitled.bmp"/>
          <p:cNvPicPr>
            <a:picLocks noGrp="1" noChangeAspect="1" noChangeArrowheads="1"/>
          </p:cNvPicPr>
          <p:nvPr>
            <p:ph idx="1"/>
          </p:nvPr>
        </p:nvPicPr>
        <p:blipFill>
          <a:blip r:embed="rId3" cstate="print"/>
          <a:srcRect/>
          <a:stretch>
            <a:fillRect/>
          </a:stretch>
        </p:blipFill>
        <p:spPr bwMode="auto">
          <a:xfrm>
            <a:off x="1485900" y="2240866"/>
            <a:ext cx="6172200" cy="4594860"/>
          </a:xfrm>
          <a:prstGeom prst="rect">
            <a:avLst/>
          </a:prstGeom>
          <a:noFill/>
        </p:spPr>
      </p:pic>
    </p:spTree>
    <p:extLst>
      <p:ext uri="{BB962C8B-B14F-4D97-AF65-F5344CB8AC3E}">
        <p14:creationId xmlns:p14="http://schemas.microsoft.com/office/powerpoint/2010/main" val="42610214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1E072-6CCA-4807-8489-A8652B9A600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B628A13-AA64-491E-B713-8F29E00C8ED5}"/>
              </a:ext>
            </a:extLst>
          </p:cNvPr>
          <p:cNvSpPr>
            <a:spLocks noGrp="1"/>
          </p:cNvSpPr>
          <p:nvPr>
            <p:ph idx="1"/>
          </p:nvPr>
        </p:nvSpPr>
        <p:spPr>
          <a:xfrm>
            <a:off x="1295401" y="2133600"/>
            <a:ext cx="7239000" cy="3777622"/>
          </a:xfrm>
        </p:spPr>
        <p:txBody>
          <a:bodyPr>
            <a:normAutofit/>
          </a:bodyPr>
          <a:lstStyle/>
          <a:p>
            <a:pPr algn="l" rtl="0"/>
            <a:r>
              <a:rPr lang="en-US" sz="2000" dirty="0"/>
              <a:t>Waterhouse-</a:t>
            </a:r>
            <a:r>
              <a:rPr lang="en-US" sz="2000" dirty="0" err="1"/>
              <a:t>Friderichsen</a:t>
            </a:r>
            <a:r>
              <a:rPr lang="en-US" sz="2000" dirty="0"/>
              <a:t> syndrome is classically associated with </a:t>
            </a:r>
            <a:r>
              <a:rPr lang="en-US" sz="2000" b="1" i="1" dirty="0"/>
              <a:t>Neisseria meningitidis</a:t>
            </a:r>
            <a:r>
              <a:rPr lang="en-US" sz="2000" dirty="0"/>
              <a:t> septicemia but can also be caused by other organisms, including </a:t>
            </a:r>
            <a:r>
              <a:rPr lang="en-US" sz="2000" i="1" dirty="0"/>
              <a:t>Pseudomonas</a:t>
            </a:r>
            <a:r>
              <a:rPr lang="en-US" sz="2000" dirty="0"/>
              <a:t> spp., pneumococci, and </a:t>
            </a:r>
            <a:r>
              <a:rPr lang="en-US" sz="2000" i="1" dirty="0" err="1"/>
              <a:t>Haemophilus</a:t>
            </a:r>
            <a:r>
              <a:rPr lang="en-US" sz="2000" i="1" dirty="0"/>
              <a:t> influenzae.</a:t>
            </a:r>
          </a:p>
          <a:p>
            <a:pPr algn="l" rtl="0"/>
            <a:r>
              <a:rPr lang="en-US" sz="2000" dirty="0"/>
              <a:t> The pathogenesis of the Waterhouse-</a:t>
            </a:r>
            <a:r>
              <a:rPr lang="en-US" sz="2000" dirty="0" err="1"/>
              <a:t>Friderichsen</a:t>
            </a:r>
            <a:r>
              <a:rPr lang="en-US" sz="2000" dirty="0"/>
              <a:t> syndrome remains unclear but probably involves endotoxin-induced vascular injury with associated disseminated intravascular coagulation</a:t>
            </a:r>
          </a:p>
        </p:txBody>
      </p:sp>
    </p:spTree>
    <p:extLst>
      <p:ext uri="{BB962C8B-B14F-4D97-AF65-F5344CB8AC3E}">
        <p14:creationId xmlns:p14="http://schemas.microsoft.com/office/powerpoint/2010/main" val="9782468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57200"/>
            <a:ext cx="6589199" cy="1280890"/>
          </a:xfrm>
        </p:spPr>
        <p:txBody>
          <a:bodyPr>
            <a:normAutofit fontScale="90000"/>
          </a:bodyPr>
          <a:lstStyle/>
          <a:p>
            <a:pPr fontAlgn="base"/>
            <a:r>
              <a:rPr lang="en-US" dirty="0">
                <a:solidFill>
                  <a:srgbClr val="000000"/>
                </a:solidFill>
                <a:latin typeface="Whitney A"/>
              </a:rPr>
              <a:t>Chronic Adrenocortical Insufficiency: Addison Disease</a:t>
            </a:r>
            <a:br>
              <a:rPr lang="en-US" dirty="0">
                <a:solidFill>
                  <a:srgbClr val="000000"/>
                </a:solidFill>
                <a:latin typeface="Whitney A"/>
              </a:rPr>
            </a:br>
            <a:endParaRPr lang="ar-SA" dirty="0"/>
          </a:p>
        </p:txBody>
      </p:sp>
      <p:sp>
        <p:nvSpPr>
          <p:cNvPr id="3" name="Content Placeholder 2"/>
          <p:cNvSpPr>
            <a:spLocks noGrp="1"/>
          </p:cNvSpPr>
          <p:nvPr>
            <p:ph idx="1"/>
          </p:nvPr>
        </p:nvSpPr>
        <p:spPr>
          <a:xfrm>
            <a:off x="1600201" y="2133600"/>
            <a:ext cx="6934200" cy="3777622"/>
          </a:xfrm>
        </p:spPr>
        <p:txBody>
          <a:bodyPr>
            <a:normAutofit fontScale="85000" lnSpcReduction="10000"/>
          </a:bodyPr>
          <a:lstStyle/>
          <a:p>
            <a:pPr algn="l" rtl="0"/>
            <a:r>
              <a:rPr lang="en-US" sz="2400" dirty="0">
                <a:solidFill>
                  <a:srgbClr val="000000"/>
                </a:solidFill>
                <a:latin typeface="Chronicle Text G3 A"/>
              </a:rPr>
              <a:t>uncommon disorder resulting from progressive destruction of the adrenal cortex. </a:t>
            </a:r>
          </a:p>
          <a:p>
            <a:pPr algn="l" rtl="0"/>
            <a:r>
              <a:rPr lang="en-US" sz="2400" dirty="0">
                <a:solidFill>
                  <a:srgbClr val="000000"/>
                </a:solidFill>
                <a:latin typeface="Chronicle Text G3 A"/>
              </a:rPr>
              <a:t>More than 90% of all cases are attributable to one of four disorders: </a:t>
            </a:r>
          </a:p>
          <a:p>
            <a:pPr marL="0" indent="0" algn="l" rtl="0">
              <a:buNone/>
            </a:pPr>
            <a:r>
              <a:rPr lang="en-US" sz="2400" dirty="0">
                <a:solidFill>
                  <a:srgbClr val="000000"/>
                </a:solidFill>
                <a:latin typeface="Chronicle Text G3 A"/>
              </a:rPr>
              <a:t>1-Autoimmune adrenalitis (most common cause)</a:t>
            </a:r>
            <a:r>
              <a:rPr lang="en-US" dirty="0"/>
              <a:t> autoimmune destruction of steroid-producing cells, and autoantibodies</a:t>
            </a:r>
          </a:p>
          <a:p>
            <a:pPr marL="0" indent="0" algn="l" rtl="0">
              <a:buNone/>
            </a:pPr>
            <a:r>
              <a:rPr lang="en-US" sz="2400" dirty="0">
                <a:solidFill>
                  <a:srgbClr val="000000"/>
                </a:solidFill>
                <a:latin typeface="Chronicle Text G3 A"/>
              </a:rPr>
              <a:t>2-Infection: tuberculosis and fungal</a:t>
            </a:r>
          </a:p>
          <a:p>
            <a:pPr marL="0" indent="0" algn="l" rtl="0">
              <a:buNone/>
            </a:pPr>
            <a:r>
              <a:rPr lang="en-US" sz="2400" dirty="0">
                <a:solidFill>
                  <a:srgbClr val="000000"/>
                </a:solidFill>
                <a:latin typeface="Chronicle Text G3 A"/>
              </a:rPr>
              <a:t>3- Acquired immune deficiency syndrome (AIDS)</a:t>
            </a:r>
          </a:p>
          <a:p>
            <a:pPr marL="0" indent="0" algn="l" rtl="0">
              <a:buNone/>
            </a:pPr>
            <a:r>
              <a:rPr lang="en-US" sz="2400" dirty="0">
                <a:solidFill>
                  <a:srgbClr val="000000"/>
                </a:solidFill>
                <a:latin typeface="Chronicle Text G3 A"/>
              </a:rPr>
              <a:t>4- Metastatic neoplasms:  Carcinomas of the lung and breast are the source of a majority of metastases in the adrenals.</a:t>
            </a:r>
          </a:p>
          <a:p>
            <a:pPr marL="0" indent="0" algn="l" rtl="0">
              <a:buNone/>
            </a:pPr>
            <a:endParaRPr lang="ar-SA" sz="2400" dirty="0"/>
          </a:p>
        </p:txBody>
      </p:sp>
    </p:spTree>
    <p:extLst>
      <p:ext uri="{BB962C8B-B14F-4D97-AF65-F5344CB8AC3E}">
        <p14:creationId xmlns:p14="http://schemas.microsoft.com/office/powerpoint/2010/main" val="36709073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CC065-DDC5-44E8-B3D6-A8A0C6EB7570}"/>
              </a:ext>
            </a:extLst>
          </p:cNvPr>
          <p:cNvSpPr>
            <a:spLocks noGrp="1"/>
          </p:cNvSpPr>
          <p:nvPr>
            <p:ph type="title"/>
          </p:nvPr>
        </p:nvSpPr>
        <p:spPr/>
        <p:txBody>
          <a:bodyPr/>
          <a:lstStyle/>
          <a:p>
            <a:r>
              <a:rPr lang="en-US" dirty="0"/>
              <a:t>Morphology</a:t>
            </a:r>
          </a:p>
        </p:txBody>
      </p:sp>
      <p:sp>
        <p:nvSpPr>
          <p:cNvPr id="3" name="Content Placeholder 2">
            <a:extLst>
              <a:ext uri="{FF2B5EF4-FFF2-40B4-BE49-F238E27FC236}">
                <a16:creationId xmlns:a16="http://schemas.microsoft.com/office/drawing/2014/main" id="{214CB78D-E645-4954-A26C-32CFE39CAF93}"/>
              </a:ext>
            </a:extLst>
          </p:cNvPr>
          <p:cNvSpPr>
            <a:spLocks noGrp="1"/>
          </p:cNvSpPr>
          <p:nvPr>
            <p:ph idx="1"/>
          </p:nvPr>
        </p:nvSpPr>
        <p:spPr>
          <a:xfrm>
            <a:off x="914401" y="2133600"/>
            <a:ext cx="7620000" cy="3777622"/>
          </a:xfrm>
        </p:spPr>
        <p:txBody>
          <a:bodyPr>
            <a:normAutofit/>
          </a:bodyPr>
          <a:lstStyle/>
          <a:p>
            <a:pPr algn="l" rtl="0"/>
            <a:r>
              <a:rPr lang="en-US" dirty="0"/>
              <a:t> </a:t>
            </a:r>
            <a:r>
              <a:rPr lang="en-US" b="1" dirty="0"/>
              <a:t>Primary autoimmune adrenalitis</a:t>
            </a:r>
            <a:r>
              <a:rPr lang="en-US" dirty="0"/>
              <a:t> is characterized by irregularly shrunken glands, which may be exceedingly difficult to identify within the suprarenal adipose tissue.</a:t>
            </a:r>
          </a:p>
          <a:p>
            <a:pPr algn="l" rtl="0"/>
            <a:r>
              <a:rPr lang="en-US" dirty="0"/>
              <a:t> On histologic examination, the cortex contains only scattered residual cortical cells in a collapsed network of connective tissue. A variable lymphoid infiltrate is present in the cortex and may extend into the subjacent medulla </a:t>
            </a:r>
          </a:p>
          <a:p>
            <a:pPr algn="l" rtl="0"/>
            <a:r>
              <a:rPr lang="en-US" dirty="0"/>
              <a:t> In </a:t>
            </a:r>
            <a:r>
              <a:rPr lang="en-US" b="1" dirty="0"/>
              <a:t>tuberculosis or fungal diseases,</a:t>
            </a:r>
            <a:r>
              <a:rPr lang="en-US" dirty="0"/>
              <a:t> the adrenal architecture may be effaced by a granulomatous inflammatory reaction identical to that encountered in other sites of infection</a:t>
            </a:r>
          </a:p>
        </p:txBody>
      </p:sp>
    </p:spTree>
    <p:extLst>
      <p:ext uri="{BB962C8B-B14F-4D97-AF65-F5344CB8AC3E}">
        <p14:creationId xmlns:p14="http://schemas.microsoft.com/office/powerpoint/2010/main" val="13198927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C0F73-DCB2-4874-B57F-4B866F4B6CB8}"/>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4218E9C1-4188-440B-90E3-9B7972E04000}"/>
              </a:ext>
            </a:extLst>
          </p:cNvPr>
          <p:cNvPicPr>
            <a:picLocks noGrp="1" noChangeAspect="1"/>
          </p:cNvPicPr>
          <p:nvPr>
            <p:ph idx="1"/>
          </p:nvPr>
        </p:nvPicPr>
        <p:blipFill>
          <a:blip r:embed="rId2"/>
          <a:stretch>
            <a:fillRect/>
          </a:stretch>
        </p:blipFill>
        <p:spPr>
          <a:xfrm>
            <a:off x="943641" y="701675"/>
            <a:ext cx="7256717" cy="5454650"/>
          </a:xfrm>
          <a:prstGeom prst="rect">
            <a:avLst/>
          </a:prstGeom>
        </p:spPr>
      </p:pic>
    </p:spTree>
    <p:extLst>
      <p:ext uri="{BB962C8B-B14F-4D97-AF65-F5344CB8AC3E}">
        <p14:creationId xmlns:p14="http://schemas.microsoft.com/office/powerpoint/2010/main" val="29145049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a:t>
            </a:r>
            <a:endParaRPr lang="ar-SA" dirty="0"/>
          </a:p>
        </p:txBody>
      </p:sp>
      <p:sp>
        <p:nvSpPr>
          <p:cNvPr id="3" name="Content Placeholder 2"/>
          <p:cNvSpPr>
            <a:spLocks noGrp="1"/>
          </p:cNvSpPr>
          <p:nvPr>
            <p:ph idx="1"/>
          </p:nvPr>
        </p:nvSpPr>
        <p:spPr>
          <a:xfrm>
            <a:off x="457200" y="1295400"/>
            <a:ext cx="8077201" cy="5181600"/>
          </a:xfrm>
        </p:spPr>
        <p:txBody>
          <a:bodyPr>
            <a:normAutofit lnSpcReduction="10000"/>
          </a:bodyPr>
          <a:lstStyle/>
          <a:p>
            <a:pPr algn="l" rtl="0"/>
            <a:r>
              <a:rPr lang="en-US" b="1" i="1" dirty="0"/>
              <a:t>Gastrointestinal </a:t>
            </a:r>
            <a:r>
              <a:rPr lang="en-US" b="1" i="1" dirty="0" err="1"/>
              <a:t>disturbances</a:t>
            </a:r>
            <a:r>
              <a:rPr lang="en-US" b="1" dirty="0" err="1"/>
              <a:t>are</a:t>
            </a:r>
            <a:r>
              <a:rPr lang="en-US" b="1" dirty="0"/>
              <a:t> common and include anorexia, nausea, vomiting, weight loss, and diarrhea.</a:t>
            </a:r>
          </a:p>
          <a:p>
            <a:pPr algn="l" rtl="0"/>
            <a:r>
              <a:rPr lang="en-US" b="1" dirty="0"/>
              <a:t> In patients with primary adrenal disease, increased levels of ACTH precursor hormone stimulate melanocytes, with resultant </a:t>
            </a:r>
            <a:r>
              <a:rPr lang="en-US" b="1" i="1" dirty="0"/>
              <a:t>hyperpigmentation</a:t>
            </a:r>
            <a:r>
              <a:rPr lang="en-US" b="1" dirty="0"/>
              <a:t> of the skin and mucosal surfaces.</a:t>
            </a:r>
          </a:p>
          <a:p>
            <a:pPr algn="l" rtl="0"/>
            <a:r>
              <a:rPr lang="en-US" b="1" dirty="0"/>
              <a:t>Decreased mineralocorticoid (aldosterone) activity in patients with primary adrenal insufficiency results in potassium retention and sodium loss, with consequent </a:t>
            </a:r>
            <a:r>
              <a:rPr lang="en-US" b="1" i="1" dirty="0"/>
              <a:t>hyperkalemia, hyponatremia, volume depletion,</a:t>
            </a:r>
            <a:r>
              <a:rPr lang="en-US" b="1" dirty="0"/>
              <a:t> and </a:t>
            </a:r>
            <a:r>
              <a:rPr lang="en-US" b="1" i="1" dirty="0"/>
              <a:t>hypotension</a:t>
            </a:r>
            <a:r>
              <a:rPr lang="en-US" b="1" dirty="0"/>
              <a:t>,</a:t>
            </a:r>
          </a:p>
          <a:p>
            <a:pPr algn="l" rtl="0"/>
            <a:r>
              <a:rPr lang="en-US" b="1" dirty="0"/>
              <a:t> Secondary hypoadrenalism is characterized by deficient cortisol and androgen output but normal or near-normal aldosterone synthesis. </a:t>
            </a:r>
          </a:p>
          <a:p>
            <a:pPr algn="l" rtl="0"/>
            <a:r>
              <a:rPr lang="en-US" b="1" dirty="0"/>
              <a:t>Hypoglycemia occasionally may occur. </a:t>
            </a:r>
          </a:p>
          <a:p>
            <a:pPr algn="l" rtl="0"/>
            <a:r>
              <a:rPr lang="en-US" b="1" dirty="0"/>
              <a:t>Stresses such as infections, trauma, or surgical procedures in affected patients may precipitate an acute adrenal crisis, manifested by intractable vomiting, abdominal pain, hypotension, coma, and vascular collapse. Death follows rapidly unless corticosteroids are replaced immediately.</a:t>
            </a:r>
            <a:endParaRPr lang="ar-SA" b="1" dirty="0"/>
          </a:p>
        </p:txBody>
      </p:sp>
    </p:spTree>
    <p:extLst>
      <p:ext uri="{BB962C8B-B14F-4D97-AF65-F5344CB8AC3E}">
        <p14:creationId xmlns:p14="http://schemas.microsoft.com/office/powerpoint/2010/main" val="36088163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Pheochromocytoma</a:t>
            </a:r>
            <a:endParaRPr lang="en-US" b="1" dirty="0"/>
          </a:p>
        </p:txBody>
      </p:sp>
      <p:sp>
        <p:nvSpPr>
          <p:cNvPr id="3" name="Content Placeholder 2"/>
          <p:cNvSpPr>
            <a:spLocks noGrp="1"/>
          </p:cNvSpPr>
          <p:nvPr>
            <p:ph idx="1"/>
          </p:nvPr>
        </p:nvSpPr>
        <p:spPr>
          <a:xfrm>
            <a:off x="1295400" y="2133600"/>
            <a:ext cx="7239001" cy="3777622"/>
          </a:xfrm>
        </p:spPr>
        <p:txBody>
          <a:bodyPr>
            <a:normAutofit/>
          </a:bodyPr>
          <a:lstStyle/>
          <a:p>
            <a:endParaRPr lang="en-US" b="1" dirty="0"/>
          </a:p>
          <a:p>
            <a:pPr algn="l" rtl="0"/>
            <a:r>
              <a:rPr lang="en-US" b="1" dirty="0"/>
              <a:t> Neoplasms composed of chromaffin cells, which, like their nonneoplastic counterparts, synthesize and release catecholamines </a:t>
            </a:r>
          </a:p>
          <a:p>
            <a:pPr algn="l" rtl="0"/>
            <a:endParaRPr lang="en-US" b="1" dirty="0"/>
          </a:p>
          <a:p>
            <a:pPr algn="l" rtl="0"/>
            <a:r>
              <a:rPr lang="en-US" b="1" dirty="0"/>
              <a:t>Similar to aldosterone-secreting adenomas, give rise to surgically correctable forms of hypertension.</a:t>
            </a:r>
          </a:p>
          <a:p>
            <a:pPr marL="0" indent="0" algn="l" rtl="0">
              <a:buNone/>
            </a:pPr>
            <a:r>
              <a:rPr lang="en-US" b="1" dirty="0"/>
              <a:t>	</a:t>
            </a:r>
          </a:p>
          <a:p>
            <a:pPr algn="l" rtl="0"/>
            <a:endParaRPr lang="en-US"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Pheochromocytoma</a:t>
            </a:r>
            <a:endParaRPr lang="en-US" b="1" dirty="0"/>
          </a:p>
        </p:txBody>
      </p:sp>
      <p:sp>
        <p:nvSpPr>
          <p:cNvPr id="3" name="Content Placeholder 2"/>
          <p:cNvSpPr>
            <a:spLocks noGrp="1"/>
          </p:cNvSpPr>
          <p:nvPr>
            <p:ph idx="1"/>
          </p:nvPr>
        </p:nvSpPr>
        <p:spPr>
          <a:xfrm>
            <a:off x="895007" y="1540189"/>
            <a:ext cx="7353985" cy="3777622"/>
          </a:xfrm>
        </p:spPr>
        <p:txBody>
          <a:bodyPr>
            <a:noAutofit/>
          </a:bodyPr>
          <a:lstStyle/>
          <a:p>
            <a:pPr algn="l" rtl="0">
              <a:buNone/>
            </a:pPr>
            <a:r>
              <a:rPr lang="en-US" sz="2400" dirty="0">
                <a:latin typeface="Calibri" pitchFamily="34" charset="0"/>
              </a:rPr>
              <a:t>"rule of 10s":</a:t>
            </a:r>
          </a:p>
          <a:p>
            <a:pPr algn="l" rtl="0">
              <a:buFont typeface="Wingdings" panose="05000000000000000000" pitchFamily="2" charset="2"/>
              <a:buChar char="§"/>
            </a:pPr>
            <a:r>
              <a:rPr lang="en-US" sz="2400" dirty="0">
                <a:latin typeface="Calibri" pitchFamily="34" charset="0"/>
              </a:rPr>
              <a:t>  10% of pheochromocytomas are </a:t>
            </a:r>
            <a:r>
              <a:rPr lang="en-US" sz="2400" dirty="0" err="1">
                <a:latin typeface="Calibri" pitchFamily="34" charset="0"/>
              </a:rPr>
              <a:t>extraadrenal</a:t>
            </a:r>
            <a:r>
              <a:rPr lang="en-US" sz="2400" dirty="0">
                <a:latin typeface="Calibri" pitchFamily="34" charset="0"/>
              </a:rPr>
              <a:t> (paragangliomas) </a:t>
            </a:r>
          </a:p>
          <a:p>
            <a:pPr algn="l" rtl="0">
              <a:buNone/>
            </a:pPr>
            <a:r>
              <a:rPr lang="en-US" sz="2400" dirty="0">
                <a:latin typeface="Calibri" pitchFamily="34" charset="0"/>
              </a:rPr>
              <a:t> • 10% of adrenal pheochromocytomas are bilateral; this proportion may rise to 50% in cases that are associated with familial syndromes. </a:t>
            </a:r>
          </a:p>
          <a:p>
            <a:pPr algn="l" rtl="0">
              <a:buNone/>
            </a:pPr>
            <a:r>
              <a:rPr lang="en-US" sz="2400" dirty="0">
                <a:latin typeface="Calibri" pitchFamily="34" charset="0"/>
              </a:rPr>
              <a:t>• 10% of adrenal pheochromocytomas are malignant</a:t>
            </a:r>
          </a:p>
          <a:p>
            <a:pPr algn="l" rtl="0">
              <a:buFont typeface="Wingdings" panose="05000000000000000000" pitchFamily="2" charset="2"/>
              <a:buChar char="§"/>
            </a:pPr>
            <a:r>
              <a:rPr lang="en-US" sz="2400" dirty="0">
                <a:latin typeface="Calibri" pitchFamily="34" charset="0"/>
              </a:rPr>
              <a:t>10% of adrenal pheochromocytomas are not associated with hypertension</a:t>
            </a:r>
          </a:p>
          <a:p>
            <a:pPr algn="l" rtl="0">
              <a:buNone/>
            </a:pPr>
            <a:endParaRPr lang="en-US" sz="2400" dirty="0">
              <a:latin typeface="Calibri"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D7448-BCC2-489A-A4BF-102308FCD3F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425BC74-3CB2-41A5-B9E5-13EC045119A0}"/>
              </a:ext>
            </a:extLst>
          </p:cNvPr>
          <p:cNvSpPr>
            <a:spLocks noGrp="1"/>
          </p:cNvSpPr>
          <p:nvPr>
            <p:ph idx="1"/>
          </p:nvPr>
        </p:nvSpPr>
        <p:spPr>
          <a:xfrm>
            <a:off x="685801" y="2133600"/>
            <a:ext cx="7848600" cy="3777622"/>
          </a:xfrm>
        </p:spPr>
        <p:txBody>
          <a:bodyPr/>
          <a:lstStyle/>
          <a:p>
            <a:pPr algn="l" rtl="0"/>
            <a:r>
              <a:rPr lang="en-US" dirty="0"/>
              <a:t>One “traditional” 10% rule that has since been modified pertains to familial cases. </a:t>
            </a:r>
          </a:p>
          <a:p>
            <a:pPr algn="l" rtl="0"/>
            <a:r>
              <a:rPr lang="en-US" dirty="0"/>
              <a:t>It is now recognized that as many as 25% of individuals with pheochromocytomas and paragangliomas harbor a germ line mutation in one of at least six known genes, including RET, which causes type 2 MEN syndromes ; NF1, which causes type 1 neurofibromatosis ); VHL, which causes von Hippel-Lindau disease</a:t>
            </a:r>
          </a:p>
        </p:txBody>
      </p:sp>
    </p:spTree>
    <p:extLst>
      <p:ext uri="{BB962C8B-B14F-4D97-AF65-F5344CB8AC3E}">
        <p14:creationId xmlns:p14="http://schemas.microsoft.com/office/powerpoint/2010/main" val="37255419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F173CC-16B3-4BB9-B5EF-CEFF940CC531}"/>
              </a:ext>
            </a:extLst>
          </p:cNvPr>
          <p:cNvSpPr>
            <a:spLocks noGrp="1"/>
          </p:cNvSpPr>
          <p:nvPr>
            <p:ph type="title"/>
          </p:nvPr>
        </p:nvSpPr>
        <p:spPr/>
        <p:txBody>
          <a:bodyPr/>
          <a:lstStyle/>
          <a:p>
            <a:r>
              <a:rPr lang="en-US" dirty="0"/>
              <a:t>Pheochromocytoma</a:t>
            </a:r>
            <a:br>
              <a:rPr lang="en-US" dirty="0"/>
            </a:br>
            <a:r>
              <a:rPr lang="en-US" dirty="0"/>
              <a:t>Gross</a:t>
            </a:r>
          </a:p>
        </p:txBody>
      </p:sp>
      <p:sp>
        <p:nvSpPr>
          <p:cNvPr id="3" name="Content Placeholder 2">
            <a:extLst>
              <a:ext uri="{FF2B5EF4-FFF2-40B4-BE49-F238E27FC236}">
                <a16:creationId xmlns:a16="http://schemas.microsoft.com/office/drawing/2014/main" id="{22CC483C-1615-4D3F-8C65-D375764BF86E}"/>
              </a:ext>
            </a:extLst>
          </p:cNvPr>
          <p:cNvSpPr>
            <a:spLocks noGrp="1"/>
          </p:cNvSpPr>
          <p:nvPr>
            <p:ph idx="1"/>
          </p:nvPr>
        </p:nvSpPr>
        <p:spPr>
          <a:xfrm>
            <a:off x="1371600" y="2286000"/>
            <a:ext cx="6591985" cy="3777622"/>
          </a:xfrm>
        </p:spPr>
        <p:txBody>
          <a:bodyPr>
            <a:normAutofit fontScale="92500" lnSpcReduction="20000"/>
          </a:bodyPr>
          <a:lstStyle/>
          <a:p>
            <a:pPr algn="l" rtl="0"/>
            <a:r>
              <a:rPr lang="en-US" sz="2400" dirty="0"/>
              <a:t>Pheochromocytomas  range  in  size  from  small,  circumscribed  lesions confined to the adrenal to large, hemorrhagic masses  weighing several kilograms. </a:t>
            </a:r>
          </a:p>
          <a:p>
            <a:pPr algn="l" rtl="0"/>
            <a:r>
              <a:rPr lang="en-US" sz="2400" dirty="0"/>
              <a:t>On cut surface, smaller pheochromocytomas are yellow-tan, well-defined lesions that compress  the adjacent adrenal gland. Larger lesions tend to be  hemorrhagic, necrotic, and cystic and typically efface the adrenal  gland. </a:t>
            </a:r>
          </a:p>
        </p:txBody>
      </p:sp>
    </p:spTree>
    <p:extLst>
      <p:ext uri="{BB962C8B-B14F-4D97-AF65-F5344CB8AC3E}">
        <p14:creationId xmlns:p14="http://schemas.microsoft.com/office/powerpoint/2010/main" val="1276286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1" y="852710"/>
            <a:ext cx="6589199" cy="1280890"/>
          </a:xfrm>
        </p:spPr>
        <p:txBody>
          <a:bodyPr/>
          <a:lstStyle/>
          <a:p>
            <a:r>
              <a:rPr lang="en-US" b="1" dirty="0"/>
              <a:t>Adrenal Gland</a:t>
            </a:r>
          </a:p>
        </p:txBody>
      </p:sp>
      <p:sp>
        <p:nvSpPr>
          <p:cNvPr id="3" name="Content Placeholder 2"/>
          <p:cNvSpPr>
            <a:spLocks noGrp="1"/>
          </p:cNvSpPr>
          <p:nvPr>
            <p:ph idx="1"/>
          </p:nvPr>
        </p:nvSpPr>
        <p:spPr>
          <a:xfrm>
            <a:off x="1676401" y="2133600"/>
            <a:ext cx="6858000" cy="3777622"/>
          </a:xfrm>
        </p:spPr>
        <p:txBody>
          <a:bodyPr>
            <a:normAutofit lnSpcReduction="10000"/>
          </a:bodyPr>
          <a:lstStyle/>
          <a:p>
            <a:endParaRPr lang="en-US" b="1" i="1" dirty="0"/>
          </a:p>
          <a:p>
            <a:pPr algn="l" rtl="0"/>
            <a:r>
              <a:rPr lang="en-US" b="1" dirty="0"/>
              <a:t>The adrenal cortex synthesizes three different types of</a:t>
            </a:r>
          </a:p>
          <a:p>
            <a:pPr marL="0" indent="0" algn="l" rtl="0">
              <a:buNone/>
            </a:pPr>
            <a:r>
              <a:rPr lang="en-US" b="1" dirty="0"/>
              <a:t>steroids:</a:t>
            </a:r>
          </a:p>
          <a:p>
            <a:pPr marL="0" indent="0" algn="l" rtl="0">
              <a:buNone/>
            </a:pPr>
            <a:r>
              <a:rPr lang="en-US" b="1" dirty="0"/>
              <a:t>(1) Glucocorticoids (principally cortisol) zona fasciculata</a:t>
            </a:r>
          </a:p>
          <a:p>
            <a:pPr marL="0" indent="0" algn="l" rtl="0">
              <a:buNone/>
            </a:pPr>
            <a:r>
              <a:rPr lang="en-US" b="1" dirty="0"/>
              <a:t>(2) Mineralocorticoids (aldosterone) zona glomerulosa</a:t>
            </a:r>
          </a:p>
          <a:p>
            <a:pPr marL="0" indent="0" algn="l" rtl="0">
              <a:buNone/>
            </a:pPr>
            <a:r>
              <a:rPr lang="en-US" b="1" dirty="0"/>
              <a:t>(3) Sex steroids (estrogens and androgens) zona reticularis.</a:t>
            </a:r>
          </a:p>
          <a:p>
            <a:pPr algn="l" rtl="0"/>
            <a:endParaRPr lang="en-US" b="1" dirty="0"/>
          </a:p>
          <a:p>
            <a:pPr algn="l" rtl="0"/>
            <a:r>
              <a:rPr lang="en-US" b="1" dirty="0"/>
              <a:t>The adrenal medulla is composed of chromaffin cells,</a:t>
            </a:r>
          </a:p>
          <a:p>
            <a:pPr marL="0" indent="0" algn="l" rtl="0">
              <a:buNone/>
            </a:pPr>
            <a:r>
              <a:rPr lang="en-US" b="1" dirty="0"/>
              <a:t>which synthesize and secrete catecholamines, mainly epinephrine. </a:t>
            </a:r>
          </a:p>
          <a:p>
            <a:pPr algn="l"/>
            <a:endParaRPr lang="en-US" b="1"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dirty="0"/>
          </a:p>
        </p:txBody>
      </p:sp>
      <p:pic>
        <p:nvPicPr>
          <p:cNvPr id="22530" name="Picture 2" descr="C:\Documents and Settings\Dr.Hala\My Documents\My Pictures\untitled.bmp"/>
          <p:cNvPicPr>
            <a:picLocks noGrp="1" noChangeAspect="1" noChangeArrowheads="1"/>
          </p:cNvPicPr>
          <p:nvPr>
            <p:ph idx="1"/>
          </p:nvPr>
        </p:nvPicPr>
        <p:blipFill>
          <a:blip r:embed="rId3" cstate="print"/>
          <a:srcRect/>
          <a:stretch>
            <a:fillRect/>
          </a:stretch>
        </p:blipFill>
        <p:spPr bwMode="auto">
          <a:xfrm>
            <a:off x="1945201" y="28634"/>
            <a:ext cx="5562600" cy="5378904"/>
          </a:xfrm>
          <a:prstGeom prst="rect">
            <a:avLst/>
          </a:prstGeom>
          <a:noFill/>
        </p:spPr>
      </p:pic>
      <p:sp>
        <p:nvSpPr>
          <p:cNvPr id="3" name="Rectangle 2">
            <a:extLst>
              <a:ext uri="{FF2B5EF4-FFF2-40B4-BE49-F238E27FC236}">
                <a16:creationId xmlns:a16="http://schemas.microsoft.com/office/drawing/2014/main" id="{83283EF9-54CB-4C55-AC02-7E47AC522AC1}"/>
              </a:ext>
            </a:extLst>
          </p:cNvPr>
          <p:cNvSpPr/>
          <p:nvPr/>
        </p:nvSpPr>
        <p:spPr>
          <a:xfrm>
            <a:off x="1143000" y="5402849"/>
            <a:ext cx="6589199" cy="1200329"/>
          </a:xfrm>
          <a:prstGeom prst="rect">
            <a:avLst/>
          </a:prstGeom>
        </p:spPr>
        <p:txBody>
          <a:bodyPr wrap="square">
            <a:spAutoFit/>
          </a:bodyPr>
          <a:lstStyle/>
          <a:p>
            <a:r>
              <a:rPr lang="en-US" dirty="0"/>
              <a:t> Pheochromocytoma. The tumor is enclosed within an attenuated  cortex and demonstrates areas of hemorrhage. The comma-shaped residual  adrenal gland is seen (lower portion</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Pheochromocytoma Morphology</a:t>
            </a:r>
          </a:p>
        </p:txBody>
      </p:sp>
      <p:sp>
        <p:nvSpPr>
          <p:cNvPr id="3" name="Content Placeholder 2"/>
          <p:cNvSpPr>
            <a:spLocks noGrp="1"/>
          </p:cNvSpPr>
          <p:nvPr>
            <p:ph idx="1"/>
          </p:nvPr>
        </p:nvSpPr>
        <p:spPr>
          <a:xfrm>
            <a:off x="838200" y="2057400"/>
            <a:ext cx="7696201" cy="4176490"/>
          </a:xfrm>
        </p:spPr>
        <p:txBody>
          <a:bodyPr>
            <a:normAutofit fontScale="92500" lnSpcReduction="10000"/>
          </a:bodyPr>
          <a:lstStyle/>
          <a:p>
            <a:endParaRPr lang="en-US" b="1" dirty="0"/>
          </a:p>
          <a:p>
            <a:pPr algn="l" rtl="0"/>
            <a:r>
              <a:rPr lang="en-US" dirty="0"/>
              <a:t>polygonal to spindle-shaped chromaffin cells and their supporting cells, compartmentalized into small nests, or </a:t>
            </a:r>
            <a:r>
              <a:rPr lang="en-US" b="1" dirty="0" err="1"/>
              <a:t>Zellballen</a:t>
            </a:r>
            <a:r>
              <a:rPr lang="en-US" b="1" dirty="0"/>
              <a:t>,</a:t>
            </a:r>
            <a:r>
              <a:rPr lang="en-US" dirty="0"/>
              <a:t> by a rich vascular network </a:t>
            </a:r>
          </a:p>
          <a:p>
            <a:pPr algn="l" rtl="0"/>
            <a:r>
              <a:rPr lang="en-US" dirty="0"/>
              <a:t>The cytoplasm of the neoplastic cells often has a finely granular appearance</a:t>
            </a:r>
          </a:p>
          <a:p>
            <a:pPr algn="l" rtl="0"/>
            <a:r>
              <a:rPr lang="en-US" dirty="0"/>
              <a:t> Electron microscopy reveals variable numbers of membrane-bound, electron-dense granules</a:t>
            </a:r>
          </a:p>
          <a:p>
            <a:pPr algn="l" rtl="0"/>
            <a:r>
              <a:rPr lang="en-US" dirty="0"/>
              <a:t> The nuclei of the neoplastic cells are often quite pleomorphic. Both capsular and vascular invasion may be encountered in benign lesions, and the mere presence of mitotic figures does not imply malignancy. </a:t>
            </a:r>
            <a:r>
              <a:rPr lang="en-US" b="1" dirty="0"/>
              <a:t>Therefore</a:t>
            </a:r>
            <a:r>
              <a:rPr lang="en-US" b="1" u="sng" dirty="0">
                <a:solidFill>
                  <a:srgbClr val="FF0000"/>
                </a:solidFill>
              </a:rPr>
              <a:t>, the definitive diagnosis of malignancy in pheochromocytomas is based exclusively on the presence of metastases.</a:t>
            </a:r>
            <a:r>
              <a:rPr lang="en-US" u="sng" dirty="0">
                <a:solidFill>
                  <a:srgbClr val="FF0000"/>
                </a:solidFill>
              </a:rPr>
              <a:t> </a:t>
            </a:r>
            <a:r>
              <a:rPr lang="en-US" dirty="0"/>
              <a:t>These may involve regional lymph nodes as well as more distant sites, including liver, lung, and bone.</a:t>
            </a:r>
            <a:endParaRPr lang="en-US" b="1"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4865D-3C71-452A-A3EA-750A7385A9CF}"/>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4B90187B-2596-40CE-9B74-E488DF435677}"/>
              </a:ext>
            </a:extLst>
          </p:cNvPr>
          <p:cNvPicPr>
            <a:picLocks noGrp="1" noChangeAspect="1"/>
          </p:cNvPicPr>
          <p:nvPr>
            <p:ph idx="1"/>
          </p:nvPr>
        </p:nvPicPr>
        <p:blipFill>
          <a:blip r:embed="rId2"/>
          <a:stretch>
            <a:fillRect/>
          </a:stretch>
        </p:blipFill>
        <p:spPr>
          <a:xfrm>
            <a:off x="838200" y="555753"/>
            <a:ext cx="6842933" cy="5746493"/>
          </a:xfrm>
          <a:prstGeom prst="rect">
            <a:avLst/>
          </a:prstGeom>
        </p:spPr>
      </p:pic>
    </p:spTree>
    <p:extLst>
      <p:ext uri="{BB962C8B-B14F-4D97-AF65-F5344CB8AC3E}">
        <p14:creationId xmlns:p14="http://schemas.microsoft.com/office/powerpoint/2010/main" val="42199757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9753600" cy="7315200"/>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ar-SA"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Clinical features</a:t>
            </a:r>
            <a:endParaRPr lang="ar-SA" dirty="0"/>
          </a:p>
        </p:txBody>
      </p:sp>
      <p:sp>
        <p:nvSpPr>
          <p:cNvPr id="3" name="Content Placeholder 2"/>
          <p:cNvSpPr>
            <a:spLocks noGrp="1"/>
          </p:cNvSpPr>
          <p:nvPr>
            <p:ph idx="1"/>
          </p:nvPr>
        </p:nvSpPr>
        <p:spPr>
          <a:xfrm>
            <a:off x="1371601" y="2133600"/>
            <a:ext cx="7162800" cy="4114800"/>
          </a:xfrm>
        </p:spPr>
        <p:txBody>
          <a:bodyPr>
            <a:normAutofit fontScale="92500" lnSpcReduction="10000"/>
          </a:bodyPr>
          <a:lstStyle/>
          <a:p>
            <a:pPr algn="l" rtl="0"/>
            <a:r>
              <a:rPr lang="en-US" dirty="0"/>
              <a:t>The predominant clinical manifestation of </a:t>
            </a:r>
            <a:r>
              <a:rPr lang="en-US" dirty="0" err="1"/>
              <a:t>pheochromocytoma</a:t>
            </a:r>
            <a:r>
              <a:rPr lang="en-US" dirty="0"/>
              <a:t> is </a:t>
            </a:r>
            <a:r>
              <a:rPr lang="en-US" i="1" dirty="0"/>
              <a:t>hypertension</a:t>
            </a:r>
            <a:r>
              <a:rPr lang="en-US" dirty="0"/>
              <a:t>. </a:t>
            </a:r>
          </a:p>
          <a:p>
            <a:pPr algn="l" rtl="0"/>
            <a:r>
              <a:rPr lang="en-US" dirty="0"/>
              <a:t>The characteristic presentation with a hypertensive episode is one of abrupt elevation in blood pressure, associated with tachycardia, palpitations, headache, sweating, tremor, and a sense of apprehension. </a:t>
            </a:r>
          </a:p>
          <a:p>
            <a:pPr algn="l" rtl="0"/>
            <a:r>
              <a:rPr lang="en-US" dirty="0"/>
              <a:t>increased risk of myocardial ischemia, heart failure, renal injury, and stroke (cerebrovascular accident).</a:t>
            </a:r>
          </a:p>
          <a:p>
            <a:pPr algn="l" rtl="0"/>
            <a:r>
              <a:rPr lang="en-US" dirty="0"/>
              <a:t> Sudden cardiac death may occur, probably secondary to catecholamine-induced myocardial irritability and ventricular arrhythmias. </a:t>
            </a:r>
          </a:p>
          <a:p>
            <a:pPr algn="l" rtl="0"/>
            <a:r>
              <a:rPr lang="en-US" dirty="0"/>
              <a:t>The laboratory diagnosis of </a:t>
            </a:r>
            <a:r>
              <a:rPr lang="en-US" dirty="0" err="1"/>
              <a:t>pheochromocytoma</a:t>
            </a:r>
            <a:r>
              <a:rPr lang="en-US" dirty="0"/>
              <a:t> is based on demonstration of increased urinary excretion of free </a:t>
            </a:r>
            <a:r>
              <a:rPr lang="en-US" dirty="0" err="1"/>
              <a:t>catecholamines</a:t>
            </a:r>
            <a:r>
              <a:rPr lang="en-US" dirty="0"/>
              <a:t> and their metabolites, such as </a:t>
            </a:r>
            <a:r>
              <a:rPr lang="en-US" dirty="0" err="1"/>
              <a:t>vanillylmandelic</a:t>
            </a:r>
            <a:r>
              <a:rPr lang="en-US" dirty="0"/>
              <a:t> acid and </a:t>
            </a:r>
            <a:r>
              <a:rPr lang="en-US" dirty="0" err="1"/>
              <a:t>metanephrines</a:t>
            </a:r>
            <a:endParaRPr lang="ar-SA" dirty="0"/>
          </a:p>
        </p:txBody>
      </p:sp>
    </p:spTree>
    <p:extLst>
      <p:ext uri="{BB962C8B-B14F-4D97-AF65-F5344CB8AC3E}">
        <p14:creationId xmlns:p14="http://schemas.microsoft.com/office/powerpoint/2010/main" val="42889063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9CCDA-7A7C-41DD-AC1F-2D84779E6C34}"/>
              </a:ext>
            </a:extLst>
          </p:cNvPr>
          <p:cNvSpPr>
            <a:spLocks noGrp="1"/>
          </p:cNvSpPr>
          <p:nvPr>
            <p:ph type="title"/>
          </p:nvPr>
        </p:nvSpPr>
        <p:spPr/>
        <p:txBody>
          <a:bodyPr/>
          <a:lstStyle/>
          <a:p>
            <a:r>
              <a:rPr lang="en-US" dirty="0"/>
              <a:t>Summary: </a:t>
            </a:r>
          </a:p>
        </p:txBody>
      </p:sp>
      <p:sp>
        <p:nvSpPr>
          <p:cNvPr id="3" name="Content Placeholder 2">
            <a:extLst>
              <a:ext uri="{FF2B5EF4-FFF2-40B4-BE49-F238E27FC236}">
                <a16:creationId xmlns:a16="http://schemas.microsoft.com/office/drawing/2014/main" id="{1B2C035F-A509-405B-8CA5-8BBCEEF1AB71}"/>
              </a:ext>
            </a:extLst>
          </p:cNvPr>
          <p:cNvSpPr>
            <a:spLocks noGrp="1"/>
          </p:cNvSpPr>
          <p:nvPr>
            <p:ph idx="1"/>
          </p:nvPr>
        </p:nvSpPr>
        <p:spPr>
          <a:xfrm>
            <a:off x="762001" y="2133600"/>
            <a:ext cx="7772400" cy="3777622"/>
          </a:xfrm>
        </p:spPr>
        <p:txBody>
          <a:bodyPr>
            <a:normAutofit/>
          </a:bodyPr>
          <a:lstStyle/>
          <a:p>
            <a:pPr algn="l" rtl="0"/>
            <a:r>
              <a:rPr lang="en-US" dirty="0"/>
              <a:t>The most common cause of hypercortisolism is exogenous</a:t>
            </a:r>
          </a:p>
          <a:p>
            <a:pPr marL="0" indent="0" algn="l" rtl="0">
              <a:buNone/>
            </a:pPr>
            <a:r>
              <a:rPr lang="en-US" dirty="0"/>
              <a:t>administration of steroids.</a:t>
            </a:r>
          </a:p>
          <a:p>
            <a:pPr algn="l" rtl="0"/>
            <a:r>
              <a:rPr lang="en-US" dirty="0"/>
              <a:t>• Primary adrenocortical insufficiency can be acute (</a:t>
            </a:r>
            <a:r>
              <a:rPr lang="en-US" dirty="0" err="1"/>
              <a:t>WaterhouseFriderichsen</a:t>
            </a:r>
            <a:r>
              <a:rPr lang="en-US" dirty="0"/>
              <a:t> syndrome) or chronic (Addison disease).Chronic adrenal insufficiency in then Western world most often is secondary to autoimmune adrenalitis. </a:t>
            </a:r>
          </a:p>
          <a:p>
            <a:pPr algn="l" rtl="0"/>
            <a:r>
              <a:rPr lang="en-US" dirty="0"/>
              <a:t>Pheochromocytomas are neoplasms composed of chromaffin cells, which, like their nonneoplastic counterparts, synthesize and release catecholamines</a:t>
            </a:r>
          </a:p>
        </p:txBody>
      </p:sp>
    </p:spTree>
    <p:extLst>
      <p:ext uri="{BB962C8B-B14F-4D97-AF65-F5344CB8AC3E}">
        <p14:creationId xmlns:p14="http://schemas.microsoft.com/office/powerpoint/2010/main" val="30065045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954A5-B80A-4D79-9737-EB211A101D84}"/>
              </a:ext>
            </a:extLst>
          </p:cNvPr>
          <p:cNvSpPr>
            <a:spLocks noGrp="1"/>
          </p:cNvSpPr>
          <p:nvPr>
            <p:ph type="title"/>
          </p:nvPr>
        </p:nvSpPr>
        <p:spPr/>
        <p:txBody>
          <a:bodyPr/>
          <a:lstStyle/>
          <a:p>
            <a:r>
              <a:rPr lang="en-US" dirty="0" err="1"/>
              <a:t>Refrence</a:t>
            </a:r>
            <a:r>
              <a:rPr lang="en-US" dirty="0"/>
              <a:t> </a:t>
            </a:r>
          </a:p>
        </p:txBody>
      </p:sp>
      <p:sp>
        <p:nvSpPr>
          <p:cNvPr id="3" name="Content Placeholder 2">
            <a:extLst>
              <a:ext uri="{FF2B5EF4-FFF2-40B4-BE49-F238E27FC236}">
                <a16:creationId xmlns:a16="http://schemas.microsoft.com/office/drawing/2014/main" id="{D2AB83BC-5E0B-4429-8813-4C4FA674629C}"/>
              </a:ext>
            </a:extLst>
          </p:cNvPr>
          <p:cNvSpPr>
            <a:spLocks noGrp="1"/>
          </p:cNvSpPr>
          <p:nvPr>
            <p:ph idx="1"/>
          </p:nvPr>
        </p:nvSpPr>
        <p:spPr/>
        <p:txBody>
          <a:bodyPr/>
          <a:lstStyle/>
          <a:p>
            <a:pPr algn="l" rtl="0"/>
            <a:r>
              <a:rPr lang="en-US" dirty="0"/>
              <a:t>Robbins Basic Pathology , 10th ed</a:t>
            </a:r>
          </a:p>
          <a:p>
            <a:endParaRPr lang="en-US" dirty="0"/>
          </a:p>
        </p:txBody>
      </p:sp>
    </p:spTree>
    <p:extLst>
      <p:ext uri="{BB962C8B-B14F-4D97-AF65-F5344CB8AC3E}">
        <p14:creationId xmlns:p14="http://schemas.microsoft.com/office/powerpoint/2010/main" val="1016352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Gland</a:t>
            </a:r>
          </a:p>
        </p:txBody>
      </p:sp>
      <p:pic>
        <p:nvPicPr>
          <p:cNvPr id="4" name="Content Placeholder 3"/>
          <p:cNvPicPr>
            <a:picLocks noGrp="1" noChangeAspect="1"/>
          </p:cNvPicPr>
          <p:nvPr>
            <p:ph idx="1"/>
          </p:nvPr>
        </p:nvPicPr>
        <p:blipFill>
          <a:blip r:embed="rId3"/>
          <a:stretch>
            <a:fillRect/>
          </a:stretch>
        </p:blipFill>
        <p:spPr>
          <a:xfrm>
            <a:off x="323224" y="1524000"/>
            <a:ext cx="8800018" cy="4953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Adrenal Gland</a:t>
            </a:r>
          </a:p>
        </p:txBody>
      </p:sp>
      <p:pic>
        <p:nvPicPr>
          <p:cNvPr id="3" name="Picture 2"/>
          <p:cNvPicPr>
            <a:picLocks noChangeAspect="1"/>
          </p:cNvPicPr>
          <p:nvPr/>
        </p:nvPicPr>
        <p:blipFill>
          <a:blip r:embed="rId3"/>
          <a:stretch>
            <a:fillRect/>
          </a:stretch>
        </p:blipFill>
        <p:spPr>
          <a:xfrm>
            <a:off x="36490" y="1371600"/>
            <a:ext cx="8991600" cy="5715000"/>
          </a:xfrm>
          <a:prstGeom prst="rect">
            <a:avLst/>
          </a:prstGeom>
        </p:spPr>
      </p:pic>
      <p:sp>
        <p:nvSpPr>
          <p:cNvPr id="4" name="Content Placeholder 3"/>
          <p:cNvSpPr>
            <a:spLocks noGrp="1"/>
          </p:cNvSpPr>
          <p:nvPr>
            <p:ph idx="1"/>
          </p:nvPr>
        </p:nvSpPr>
        <p:spPr/>
        <p:txBody>
          <a:bodyPr/>
          <a:lstStyle/>
          <a:p>
            <a:endParaRPr lang="ar-SA"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1" y="624110"/>
            <a:ext cx="7162800" cy="1280890"/>
          </a:xfrm>
        </p:spPr>
        <p:txBody>
          <a:bodyPr>
            <a:noAutofit/>
          </a:bodyPr>
          <a:lstStyle/>
          <a:p>
            <a:r>
              <a:rPr lang="en-US" sz="2800" dirty="0"/>
              <a:t>ADRENOCORTICAL HYPERFUNCTION </a:t>
            </a:r>
            <a:r>
              <a:rPr lang="en-US" cap="all" dirty="0"/>
              <a:t>(</a:t>
            </a:r>
            <a:r>
              <a:rPr lang="en-US" sz="3200" cap="all" dirty="0"/>
              <a:t>HYPERADRENALISM)</a:t>
            </a:r>
            <a:br>
              <a:rPr lang="en-US" cap="all" dirty="0"/>
            </a:br>
            <a:endParaRPr lang="en-US" sz="3600" b="1" dirty="0"/>
          </a:p>
        </p:txBody>
      </p:sp>
      <p:sp>
        <p:nvSpPr>
          <p:cNvPr id="3" name="Content Placeholder 2"/>
          <p:cNvSpPr>
            <a:spLocks noGrp="1"/>
          </p:cNvSpPr>
          <p:nvPr>
            <p:ph idx="1"/>
          </p:nvPr>
        </p:nvSpPr>
        <p:spPr>
          <a:xfrm>
            <a:off x="1066801" y="2133600"/>
            <a:ext cx="7467600" cy="3777622"/>
          </a:xfrm>
        </p:spPr>
        <p:txBody>
          <a:bodyPr>
            <a:normAutofit/>
          </a:bodyPr>
          <a:lstStyle/>
          <a:p>
            <a:pPr>
              <a:buNone/>
            </a:pPr>
            <a:endParaRPr lang="en-US" b="1" dirty="0"/>
          </a:p>
          <a:p>
            <a:pPr marL="0" indent="0" algn="l" rtl="0">
              <a:buNone/>
            </a:pPr>
            <a:r>
              <a:rPr lang="en-US" b="1" dirty="0"/>
              <a:t>There are three distinctive </a:t>
            </a:r>
            <a:r>
              <a:rPr lang="en-US" b="1" dirty="0" err="1"/>
              <a:t>hyperadrenal</a:t>
            </a:r>
            <a:r>
              <a:rPr lang="en-US" b="1" dirty="0"/>
              <a:t> clinical syndromes, each caused by abnormal production of one or more of the hormones produced by the three layers of the cortex</a:t>
            </a:r>
            <a:r>
              <a:rPr lang="en-US" dirty="0"/>
              <a:t>: </a:t>
            </a:r>
          </a:p>
          <a:p>
            <a:pPr algn="l" rtl="0"/>
            <a:r>
              <a:rPr lang="en-US" dirty="0"/>
              <a:t>(1) </a:t>
            </a:r>
            <a:r>
              <a:rPr lang="en-US" i="1" dirty="0"/>
              <a:t>Cushing syndrome, characterized</a:t>
            </a:r>
            <a:r>
              <a:rPr lang="en-US" dirty="0"/>
              <a:t> by an excess of cortisol; </a:t>
            </a:r>
          </a:p>
          <a:p>
            <a:pPr algn="l" rtl="0"/>
            <a:r>
              <a:rPr lang="en-US" dirty="0"/>
              <a:t>(2) </a:t>
            </a:r>
            <a:r>
              <a:rPr lang="en-US" i="1" dirty="0"/>
              <a:t>hyperaldosteronism</a:t>
            </a:r>
            <a:endParaRPr lang="en-US" dirty="0"/>
          </a:p>
          <a:p>
            <a:pPr algn="l" rtl="0"/>
            <a:r>
              <a:rPr lang="en-US" dirty="0"/>
              <a:t> (3) </a:t>
            </a:r>
            <a:r>
              <a:rPr lang="en-US" i="1" dirty="0"/>
              <a:t>adrenogenital</a:t>
            </a:r>
            <a:r>
              <a:rPr lang="en-US" dirty="0"/>
              <a:t> or </a:t>
            </a:r>
            <a:r>
              <a:rPr lang="en-US" i="1" dirty="0" err="1"/>
              <a:t>virilizing</a:t>
            </a:r>
            <a:r>
              <a:rPr lang="en-US" i="1" dirty="0"/>
              <a:t> syndromes,</a:t>
            </a:r>
            <a:r>
              <a:rPr lang="en-US" dirty="0"/>
              <a:t> caused by an excess of androgens</a:t>
            </a:r>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5448"/>
            <a:ext cx="7391400" cy="1252728"/>
          </a:xfrm>
        </p:spPr>
        <p:txBody>
          <a:bodyPr>
            <a:normAutofit/>
          </a:bodyPr>
          <a:lstStyle/>
          <a:p>
            <a:r>
              <a:rPr lang="en-US" b="0" dirty="0" err="1"/>
              <a:t>Hypercortisolism</a:t>
            </a:r>
            <a:r>
              <a:rPr lang="en-US" b="0" dirty="0"/>
              <a:t> (Cushing Syndrome)</a:t>
            </a:r>
            <a:endParaRPr lang="en-US" dirty="0"/>
          </a:p>
        </p:txBody>
      </p:sp>
      <p:sp>
        <p:nvSpPr>
          <p:cNvPr id="3" name="Content Placeholder 2"/>
          <p:cNvSpPr>
            <a:spLocks noGrp="1"/>
          </p:cNvSpPr>
          <p:nvPr>
            <p:ph idx="1"/>
          </p:nvPr>
        </p:nvSpPr>
        <p:spPr>
          <a:xfrm>
            <a:off x="1447801" y="2133600"/>
            <a:ext cx="7086600" cy="3777622"/>
          </a:xfrm>
        </p:spPr>
        <p:txBody>
          <a:bodyPr>
            <a:normAutofit fontScale="85000" lnSpcReduction="10000"/>
          </a:bodyPr>
          <a:lstStyle/>
          <a:p>
            <a:pPr algn="l" rtl="0"/>
            <a:r>
              <a:rPr lang="en-US" sz="2800" b="1" dirty="0"/>
              <a:t>Broadly divided into *</a:t>
            </a:r>
            <a:r>
              <a:rPr lang="en-US" sz="2800" b="1" i="1" dirty="0"/>
              <a:t>exogenous</a:t>
            </a:r>
            <a:r>
              <a:rPr lang="en-US" sz="2800" b="1" dirty="0"/>
              <a:t> and *</a:t>
            </a:r>
            <a:r>
              <a:rPr lang="en-US" sz="2800" b="1" i="1" dirty="0"/>
              <a:t>endogenous</a:t>
            </a:r>
            <a:r>
              <a:rPr lang="en-US" sz="2800" b="1" dirty="0"/>
              <a:t> causes. </a:t>
            </a:r>
          </a:p>
          <a:p>
            <a:pPr algn="l" rtl="0"/>
            <a:r>
              <a:rPr lang="en-US" sz="2800" b="1" i="1" dirty="0"/>
              <a:t>The vast majority of cases of Cushing syndrome are the result of the administration of </a:t>
            </a:r>
            <a:r>
              <a:rPr lang="en-US" sz="2800" b="1" i="1" dirty="0">
                <a:solidFill>
                  <a:srgbClr val="FF0000"/>
                </a:solidFill>
              </a:rPr>
              <a:t>exogenous </a:t>
            </a:r>
            <a:r>
              <a:rPr lang="en-US" sz="2800" b="1" i="1" dirty="0" err="1">
                <a:solidFill>
                  <a:srgbClr val="FF0000"/>
                </a:solidFill>
              </a:rPr>
              <a:t>glucocorticoids</a:t>
            </a:r>
            <a:r>
              <a:rPr lang="en-US" sz="2800" b="1" dirty="0">
                <a:solidFill>
                  <a:srgbClr val="FF0000"/>
                </a:solidFill>
              </a:rPr>
              <a:t> </a:t>
            </a:r>
            <a:r>
              <a:rPr lang="en-US" sz="2800" b="1" dirty="0"/>
              <a:t>(“iatrogenic” Cushing syndrome).</a:t>
            </a:r>
          </a:p>
          <a:p>
            <a:pPr algn="l" rtl="0"/>
            <a:endParaRPr lang="en-US" sz="2800" b="1" baseline="30000" dirty="0"/>
          </a:p>
          <a:p>
            <a:pPr algn="l" rtl="0"/>
            <a:r>
              <a:rPr lang="en-US" sz="2800" b="1" dirty="0"/>
              <a:t> The </a:t>
            </a:r>
            <a:r>
              <a:rPr lang="en-US" sz="2800" b="1" dirty="0">
                <a:solidFill>
                  <a:srgbClr val="FF0000"/>
                </a:solidFill>
              </a:rPr>
              <a:t>endogenous</a:t>
            </a:r>
            <a:r>
              <a:rPr lang="en-US" sz="2800" b="1" dirty="0"/>
              <a:t> causes can:</a:t>
            </a:r>
          </a:p>
          <a:p>
            <a:pPr marL="0" indent="0" algn="l" rtl="0">
              <a:buNone/>
            </a:pPr>
            <a:r>
              <a:rPr lang="en-US" sz="2800" b="1" dirty="0"/>
              <a:t>** </a:t>
            </a:r>
            <a:r>
              <a:rPr lang="en-US" sz="2800" b="1" i="1" dirty="0"/>
              <a:t>ACTH dependent</a:t>
            </a:r>
            <a:r>
              <a:rPr lang="en-US" sz="2800" b="1" dirty="0"/>
              <a:t> and ** </a:t>
            </a:r>
            <a:r>
              <a:rPr lang="en-US" sz="2800" b="1" i="1" dirty="0"/>
              <a:t>ACTH independent</a:t>
            </a:r>
            <a:r>
              <a:rPr lang="en-US" sz="2800" b="1" dirty="0"/>
              <a:t> </a:t>
            </a:r>
            <a:endParaRPr lang="en-US" sz="2800" dirty="0"/>
          </a:p>
        </p:txBody>
      </p:sp>
    </p:spTree>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731</TotalTime>
  <Words>4948</Words>
  <Application>Microsoft Office PowerPoint</Application>
  <PresentationFormat>On-screen Show (4:3)</PresentationFormat>
  <Paragraphs>271</Paragraphs>
  <Slides>56</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56</vt:i4>
      </vt:variant>
    </vt:vector>
  </HeadingPairs>
  <TitlesOfParts>
    <vt:vector size="65" baseType="lpstr">
      <vt:lpstr>Arial</vt:lpstr>
      <vt:lpstr>Calibri</vt:lpstr>
      <vt:lpstr>Century Gothic</vt:lpstr>
      <vt:lpstr>Chronicle Text G3 A</vt:lpstr>
      <vt:lpstr>inherit</vt:lpstr>
      <vt:lpstr>Whitney A</vt:lpstr>
      <vt:lpstr>Wingdings</vt:lpstr>
      <vt:lpstr>Wingdings 3</vt:lpstr>
      <vt:lpstr>Wisp</vt:lpstr>
      <vt:lpstr>Adrenal Gland Pathology</vt:lpstr>
      <vt:lpstr>Objectives</vt:lpstr>
      <vt:lpstr>Adrenal Glands</vt:lpstr>
      <vt:lpstr>PowerPoint Presentation</vt:lpstr>
      <vt:lpstr>Adrenal Gland</vt:lpstr>
      <vt:lpstr>Adrenal Gland</vt:lpstr>
      <vt:lpstr>Adrenal Gland</vt:lpstr>
      <vt:lpstr>ADRENOCORTICAL HYPERFUNCTION (HYPERADRENALISM) </vt:lpstr>
      <vt:lpstr>Hypercortisolism (Cushing Syndrome)</vt:lpstr>
      <vt:lpstr>PowerPoint Presentation</vt:lpstr>
      <vt:lpstr>PowerPoint Presentation</vt:lpstr>
      <vt:lpstr>Primary hypothalamic-pituitary disease associated with hypersecretion of ACTH, also known as Cushing disease</vt:lpstr>
      <vt:lpstr>Ectopic ACTH</vt:lpstr>
      <vt:lpstr>Neoplasms and hyperplasia</vt:lpstr>
      <vt:lpstr>ADRENOCORTICAL HYPERFUNCTION, Morphology</vt:lpstr>
      <vt:lpstr>Diffuse Cortical Hyperplasia</vt:lpstr>
      <vt:lpstr>Morphology </vt:lpstr>
      <vt:lpstr>PowerPoint Presentation</vt:lpstr>
      <vt:lpstr>PowerPoint Presentation</vt:lpstr>
      <vt:lpstr>Morphology </vt:lpstr>
      <vt:lpstr>Morphology cont.</vt:lpstr>
      <vt:lpstr>PowerPoint Presentation</vt:lpstr>
      <vt:lpstr>PowerPoint Presentation</vt:lpstr>
      <vt:lpstr>PowerPoint Presentation</vt:lpstr>
      <vt:lpstr>PowerPoint Presentation</vt:lpstr>
      <vt:lpstr>ADRENOCORTICAL NEOPLASMS </vt:lpstr>
      <vt:lpstr>ADRENOCORTICAL NEOPLASMS</vt:lpstr>
      <vt:lpstr>Adrenocortical carcinomas </vt:lpstr>
      <vt:lpstr>PowerPoint Presentation</vt:lpstr>
      <vt:lpstr>Anaplastic cells</vt:lpstr>
      <vt:lpstr>Hyperaldosteronism</vt:lpstr>
      <vt:lpstr>PowerPoint Presentation</vt:lpstr>
      <vt:lpstr>Primary aldosteronism: Causes</vt:lpstr>
      <vt:lpstr>Primary Hyperaldosteronism, Causes </vt:lpstr>
      <vt:lpstr>Hyperaldosteronism, Clinical</vt:lpstr>
      <vt:lpstr>Morphology</vt:lpstr>
      <vt:lpstr>Hypersecretion of sex steroids</vt:lpstr>
      <vt:lpstr>Adrenocortical Insufficiency</vt:lpstr>
      <vt:lpstr>PowerPoint Presentation</vt:lpstr>
      <vt:lpstr>Waterhouse-Friderichsen syndrome. Bilateral adrenal hemorrhage in an infant with overwhelming sepsis, resulting in acute adrenal insufficiency. At autopsy, the adrenals were grossly hemorrhagic and shrunken; in this photomicrograph, little residual cortical architecture is discernible.</vt:lpstr>
      <vt:lpstr>PowerPoint Presentation</vt:lpstr>
      <vt:lpstr>Chronic Adrenocortical Insufficiency: Addison Disease </vt:lpstr>
      <vt:lpstr>Morphology</vt:lpstr>
      <vt:lpstr>PowerPoint Presentation</vt:lpstr>
      <vt:lpstr>Clinical features</vt:lpstr>
      <vt:lpstr>Pheochromocytoma</vt:lpstr>
      <vt:lpstr>Pheochromocytoma</vt:lpstr>
      <vt:lpstr>PowerPoint Presentation</vt:lpstr>
      <vt:lpstr>Pheochromocytoma Gross</vt:lpstr>
      <vt:lpstr>PowerPoint Presentation</vt:lpstr>
      <vt:lpstr>Pheochromocytoma Morphology</vt:lpstr>
      <vt:lpstr>PowerPoint Presentation</vt:lpstr>
      <vt:lpstr>PowerPoint Presentation</vt:lpstr>
      <vt:lpstr>Clinical features</vt:lpstr>
      <vt:lpstr>Summary: </vt:lpstr>
      <vt:lpstr>Refrence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Adrenal Gloand</dc:title>
  <dc:creator>Dr.Hala</dc:creator>
  <cp:lastModifiedBy>Amany Fathaddin</cp:lastModifiedBy>
  <cp:revision>84</cp:revision>
  <dcterms:created xsi:type="dcterms:W3CDTF">2010-10-23T12:24:02Z</dcterms:created>
  <dcterms:modified xsi:type="dcterms:W3CDTF">2021-03-07T19:04:03Z</dcterms:modified>
</cp:coreProperties>
</file>