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26"/>
  </p:notesMasterIdLst>
  <p:handoutMasterIdLst>
    <p:handoutMasterId r:id="rId27"/>
  </p:handoutMasterIdLst>
  <p:sldIdLst>
    <p:sldId id="409" r:id="rId2"/>
    <p:sldId id="386" r:id="rId3"/>
    <p:sldId id="410" r:id="rId4"/>
    <p:sldId id="411" r:id="rId5"/>
    <p:sldId id="398" r:id="rId6"/>
    <p:sldId id="399" r:id="rId7"/>
    <p:sldId id="400" r:id="rId8"/>
    <p:sldId id="352" r:id="rId9"/>
    <p:sldId id="353" r:id="rId10"/>
    <p:sldId id="354" r:id="rId11"/>
    <p:sldId id="355" r:id="rId12"/>
    <p:sldId id="356" r:id="rId13"/>
    <p:sldId id="401" r:id="rId14"/>
    <p:sldId id="402" r:id="rId15"/>
    <p:sldId id="403" r:id="rId16"/>
    <p:sldId id="413" r:id="rId17"/>
    <p:sldId id="414" r:id="rId18"/>
    <p:sldId id="404" r:id="rId19"/>
    <p:sldId id="406" r:id="rId20"/>
    <p:sldId id="412" r:id="rId21"/>
    <p:sldId id="405" r:id="rId22"/>
    <p:sldId id="407" r:id="rId23"/>
    <p:sldId id="408" r:id="rId24"/>
    <p:sldId id="415" r:id="rId25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87350" autoAdjust="0"/>
  </p:normalViewPr>
  <p:slideViewPr>
    <p:cSldViewPr>
      <p:cViewPr varScale="1">
        <p:scale>
          <a:sx n="59" d="100"/>
          <a:sy n="59" d="100"/>
        </p:scale>
        <p:origin x="774" y="78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fal ^" userId="39e7b528102b6421" providerId="LiveId" clId="{C07FC5D9-5846-43E4-9D2D-0D48FFE8CC75}"/>
    <pc:docChg chg="custSel modSld">
      <pc:chgData name="Anfal ^" userId="39e7b528102b6421" providerId="LiveId" clId="{C07FC5D9-5846-43E4-9D2D-0D48FFE8CC75}" dt="2021-02-22T09:20:02.425" v="1" actId="478"/>
      <pc:docMkLst>
        <pc:docMk/>
      </pc:docMkLst>
      <pc:sldChg chg="delSp modSp mod">
        <pc:chgData name="Anfal ^" userId="39e7b528102b6421" providerId="LiveId" clId="{C07FC5D9-5846-43E4-9D2D-0D48FFE8CC75}" dt="2021-02-22T09:20:02.425" v="1" actId="478"/>
        <pc:sldMkLst>
          <pc:docMk/>
          <pc:sldMk cId="455847416" sldId="409"/>
        </pc:sldMkLst>
        <pc:spChg chg="del mod">
          <ac:chgData name="Anfal ^" userId="39e7b528102b6421" providerId="LiveId" clId="{C07FC5D9-5846-43E4-9D2D-0D48FFE8CC75}" dt="2021-02-22T09:20:02.425" v="1" actId="478"/>
          <ac:spMkLst>
            <pc:docMk/>
            <pc:sldMk cId="455847416" sldId="409"/>
            <ac:spMk id="2" creationId="{8BBFB9CC-ED0B-C347-99B0-E22CDAEFC49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DA9BA3-A7B5-42CD-A2A9-4887513DD5B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1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B8428B-C509-4296-A100-9BD4FCBD2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454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594023C-F87C-4BFF-A4ED-BD63C99F9CE4}" type="slidenum">
              <a:rPr lang="ar-SA" altLang="en-US" smtClean="0">
                <a:latin typeface="Tahoma" panose="020B0604030504040204" pitchFamily="34" charset="0"/>
                <a:cs typeface="Times New Roman" panose="02020603050405020304" pitchFamily="18" charset="0"/>
              </a:rPr>
              <a:pPr algn="l">
                <a:spcBef>
                  <a:spcPct val="0"/>
                </a:spcBef>
              </a:pPr>
              <a:t>2</a:t>
            </a:fld>
            <a:endParaRPr lang="en-US" altLang="en-US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3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15000"/>
              </a:spcAft>
              <a:buClr>
                <a:srgbClr val="FFFF00"/>
              </a:buClr>
              <a:buSzPct val="100000"/>
              <a:buFont typeface="Wingdings" pitchFamily="2" charset="2"/>
              <a:buNone/>
            </a:pPr>
            <a:r>
              <a:rPr lang="en-US" sz="2900" b="1" dirty="0" err="1">
                <a:solidFill>
                  <a:srgbClr val="FFFFFF"/>
                </a:solidFill>
                <a:latin typeface="Arial" charset="0"/>
              </a:rPr>
              <a:t>Amiodarone</a:t>
            </a:r>
            <a:r>
              <a:rPr lang="en-US" sz="2900" b="1" dirty="0">
                <a:solidFill>
                  <a:srgbClr val="FFFFFF"/>
                </a:solidFill>
                <a:latin typeface="Arial" charset="0"/>
              </a:rPr>
              <a:t>, a class III anti-arrhythmic drug, extremely effective antiarrhythmic drug. However, </a:t>
            </a:r>
            <a:r>
              <a:rPr lang="en-US" sz="2900" b="1" dirty="0" err="1">
                <a:solidFill>
                  <a:srgbClr val="FFFFFF"/>
                </a:solidFill>
                <a:latin typeface="Arial" charset="0"/>
              </a:rPr>
              <a:t>amiodarone</a:t>
            </a:r>
            <a:r>
              <a:rPr lang="en-US" sz="2900" b="1" dirty="0">
                <a:solidFill>
                  <a:srgbClr val="FFFFFF"/>
                </a:solidFill>
                <a:latin typeface="Arial" charset="0"/>
              </a:rPr>
              <a:t> is associated with a number of side effects, including thyroid dysfunction (both hypo- and hyperthyroidism), which is due to </a:t>
            </a:r>
            <a:r>
              <a:rPr lang="en-US" sz="2900" b="1" dirty="0" err="1">
                <a:solidFill>
                  <a:srgbClr val="FFFFFF"/>
                </a:solidFill>
                <a:latin typeface="Arial" charset="0"/>
              </a:rPr>
              <a:t>amiodarone's</a:t>
            </a:r>
            <a:r>
              <a:rPr lang="en-US" sz="2900" b="1" dirty="0">
                <a:solidFill>
                  <a:srgbClr val="FFFFFF"/>
                </a:solidFill>
                <a:latin typeface="Arial" charset="0"/>
              </a:rPr>
              <a:t> high iodine content and its direct toxic effect on the thyroid. </a:t>
            </a: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  <a:buFont typeface="Wingdings" pitchFamily="2" charset="2"/>
              <a:buNone/>
            </a:pPr>
            <a:r>
              <a:rPr lang="en-US" sz="2900" b="1" dirty="0" err="1">
                <a:solidFill>
                  <a:srgbClr val="FFFFFF"/>
                </a:solidFill>
                <a:latin typeface="Arial" charset="0"/>
              </a:rPr>
              <a:t>Amiodarone</a:t>
            </a:r>
            <a:r>
              <a:rPr lang="en-US" sz="2900" b="1" dirty="0">
                <a:solidFill>
                  <a:srgbClr val="FFFFFF"/>
                </a:solidFill>
                <a:latin typeface="Arial" charset="0"/>
              </a:rPr>
              <a:t> contains two iodine atoms. It is estimated that </a:t>
            </a:r>
            <a:r>
              <a:rPr lang="en-US" sz="2900" b="1" dirty="0" err="1">
                <a:solidFill>
                  <a:srgbClr val="FFFFFF"/>
                </a:solidFill>
                <a:latin typeface="Arial" charset="0"/>
              </a:rPr>
              <a:t>amiodarone</a:t>
            </a:r>
            <a:r>
              <a:rPr lang="en-US" sz="2900" b="1" dirty="0">
                <a:solidFill>
                  <a:srgbClr val="FFFFFF"/>
                </a:solidFill>
                <a:latin typeface="Arial" charset="0"/>
              </a:rPr>
              <a:t> metabolism in the liver releases approximately 3 mg of inorganic iodine into the systemic circulation per 100 mg of </a:t>
            </a:r>
            <a:r>
              <a:rPr lang="en-US" sz="2900" b="1" dirty="0" err="1">
                <a:solidFill>
                  <a:srgbClr val="FFFFFF"/>
                </a:solidFill>
                <a:latin typeface="Arial" charset="0"/>
              </a:rPr>
              <a:t>amiodarone</a:t>
            </a:r>
            <a:r>
              <a:rPr lang="en-US" sz="2900" b="1" dirty="0">
                <a:solidFill>
                  <a:srgbClr val="FFFFFF"/>
                </a:solidFill>
                <a:latin typeface="Arial" charset="0"/>
              </a:rPr>
              <a:t> ingested. </a:t>
            </a:r>
            <a:r>
              <a:rPr lang="en-US" sz="2900" b="1" dirty="0" err="1">
                <a:solidFill>
                  <a:srgbClr val="FFFFFF"/>
                </a:solidFill>
                <a:latin typeface="Arial" charset="0"/>
              </a:rPr>
              <a:t>Amiodarone</a:t>
            </a:r>
            <a:r>
              <a:rPr lang="en-US" sz="2900" b="1" dirty="0">
                <a:solidFill>
                  <a:srgbClr val="FFFFFF"/>
                </a:solidFill>
                <a:latin typeface="Arial" charset="0"/>
              </a:rPr>
              <a:t> is very lipophilic and is concentrated in adipose tissue, cardiac and skeletal muscle, and the thyroid.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8428B-C509-4296-A100-9BD4FCBD2F1B}" type="slidenum">
              <a:rPr lang="ar-SA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2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48B82-7899-4AAA-9D8E-0B2913713A8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24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023D-A99C-43A1-9FD9-2F79676CF86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40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AA9F-A5DC-41FF-B727-34E0ABDB702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7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3BDF-FF3F-4DEF-9B8A-7AAA64E3C40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82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F51F-F715-4E43-B7EC-946EC4B155F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66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1615-6018-466E-8DD8-965B2340CA2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57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A55E-1D06-4B02-BB51-41437AF55AB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DE4B-C04A-4A52-8E71-6602CDF6A3B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50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05CF-9A8A-43FE-B100-DA4C0ADB68F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2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FAE5-E673-4439-B19B-88E74E6DF53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1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2B4A-CC11-45B1-8E22-00D0913F72B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23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186C58-D29E-416D-A84A-D0ABA0E32DC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555626" y="1524000"/>
            <a:ext cx="89995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hlink"/>
                </a:solidFill>
                <a:latin typeface="Times New Roman" pitchFamily="18" charset="0"/>
              </a:rPr>
              <a:t>DRUGS USED IN HYPOTHYROIDISM</a:t>
            </a:r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fld id="{0DF15315-BE8A-44F4-836F-AF710634F1B6}" type="slidenum">
              <a:rPr lang="ar-SA" altLang="en-US" sz="1300" smtClean="0">
                <a:solidFill>
                  <a:srgbClr val="898989"/>
                </a:solidFill>
              </a:rPr>
              <a:pPr/>
              <a:t>1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5C61E-BED3-7048-9795-06DEC7ED30B2}"/>
              </a:ext>
            </a:extLst>
          </p:cNvPr>
          <p:cNvSpPr txBox="1"/>
          <p:nvPr/>
        </p:nvSpPr>
        <p:spPr>
          <a:xfrm>
            <a:off x="228600" y="6907540"/>
            <a:ext cx="3751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  <a:r>
              <a:rPr lang="en-SA" sz="1100" dirty="0"/>
              <a:t>lides were adapted from prof. AlMotrfi and prof. Bassiouni</a:t>
            </a:r>
          </a:p>
        </p:txBody>
      </p:sp>
    </p:spTree>
    <p:extLst>
      <p:ext uri="{BB962C8B-B14F-4D97-AF65-F5344CB8AC3E}">
        <p14:creationId xmlns:p14="http://schemas.microsoft.com/office/powerpoint/2010/main" val="45584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1E8351-5477-48E5-A315-BCE2B74E41D6}" type="slidenum">
              <a:rPr lang="ar-SA" altLang="en-US" sz="1300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2" descr="E:\My Pictures\0782w-hyp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883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2CF2F5-6F5E-4825-A9E4-31FF154C6CD6}" type="slidenum">
              <a:rPr lang="ar-SA" altLang="en-US" sz="1300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2" descr="E:\My Pictures\20015w-hyp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9750"/>
            <a:ext cx="89154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166955"/>
            <a:ext cx="9051925" cy="12192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Hypothyroidism</a:t>
            </a:r>
            <a:endParaRPr lang="ar-EG" altLang="en-US" sz="3600" b="1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69360" y="1678808"/>
            <a:ext cx="9051925" cy="48275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Replacement therapy with synthetic thyroid hormone preparations :</a:t>
            </a:r>
          </a:p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LEVOTHYROXINE  (T</a:t>
            </a:r>
            <a:r>
              <a:rPr lang="en-US" sz="3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LIOTHYRONINE  (T</a:t>
            </a:r>
            <a:r>
              <a:rPr lang="en-US" altLang="en-US" sz="3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0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LIOTRIX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ar-EG" altLang="en-US" b="1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5BB53-F7D4-4B4D-882F-213661B6A40F}" type="slidenum">
              <a:rPr lang="ar-SA" altLang="en-US" sz="1300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1" y="50459"/>
            <a:ext cx="9250362" cy="648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Thyroid preparations</a:t>
            </a:r>
          </a:p>
          <a:p>
            <a:pPr lvl="0" algn="ctr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LEVOTHYROXINE:  (T</a:t>
            </a:r>
            <a:r>
              <a:rPr lang="en-US" sz="3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FB6B91"/>
              </a:solidFill>
              <a:latin typeface="Times New Roman" pitchFamily="18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synthetic form of the thyroxine (T</a:t>
            </a:r>
            <a:r>
              <a:rPr lang="en-US" sz="2800" b="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, is the drug  of choice for replacement therapy</a:t>
            </a: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and has a long half life  ( 7 days) </a:t>
            </a:r>
          </a:p>
          <a:p>
            <a:pPr lvl="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Administered once daily. </a:t>
            </a:r>
          </a:p>
          <a:p>
            <a:pPr lvl="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 normal thyroid levels within 2-3 weeks</a:t>
            </a:r>
            <a:endParaRPr 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is increased when hormone is given on empty stomach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839B2-A0C3-0042-9BE7-F1E71DCD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10" y="381000"/>
            <a:ext cx="2182589" cy="14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0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9601200" cy="694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preparations</a:t>
            </a:r>
          </a:p>
          <a:p>
            <a:pPr marL="371475" lvl="0" indent="-371475" defTabSz="992188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indent="-371475" defTabSz="992188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LEVOTHYROXINE:  (T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defTabSz="992188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preparations available from 0.025 to 0.3 mg tablets</a:t>
            </a:r>
          </a:p>
          <a:p>
            <a:pPr lvl="0" defTabSz="99218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71475" lvl="0" indent="-371475" defTabSz="992188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Parenteral </a:t>
            </a: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 200-500µg</a:t>
            </a:r>
          </a:p>
          <a:p>
            <a:pPr lvl="0" defTabSz="992188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patients </a:t>
            </a: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patients with </a:t>
            </a:r>
            <a:r>
              <a:rPr lang="en-US" alt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, treatment is started with reduced dosage.</a:t>
            </a:r>
          </a:p>
          <a:p>
            <a:pPr marL="371475" lvl="0" indent="-371475" defTabSz="992188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Levothyroxine is given in a dose of 12.5 – 25 µg/day for two weeks and then increased every two weeks.</a:t>
            </a:r>
          </a:p>
          <a:p>
            <a:pPr lvl="0" defTabSz="992188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24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3207"/>
            <a:ext cx="9601200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2188" eaLnBrk="1" hangingPunct="1">
              <a:spcBef>
                <a:spcPct val="20000"/>
              </a:spcBef>
            </a:pPr>
            <a:r>
              <a:rPr lang="en-US" altLang="en-US" sz="4800" b="0" dirty="0">
                <a:solidFill>
                  <a:srgbClr val="006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Clinical uses </a:t>
            </a:r>
            <a:endParaRPr lang="en-US" altLang="en-US" sz="3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Hypothyroidism, regardless of etiology </a:t>
            </a:r>
          </a:p>
          <a:p>
            <a:pPr lvl="0" defTabSz="992188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71475" lvl="0" indent="-371475" defTabSz="992188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Congenital</a:t>
            </a:r>
          </a:p>
          <a:p>
            <a:pPr marL="371475" lvl="0" indent="-371475" defTabSz="992188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Hashimoto thyroiditis</a:t>
            </a:r>
          </a:p>
          <a:p>
            <a:pPr marL="371475" lvl="0" indent="-371475" defTabSz="992188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Pregnancy </a:t>
            </a:r>
          </a:p>
          <a:p>
            <a:pPr lvl="0" defTabSz="992188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en-US" sz="3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3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979194"/>
            <a:ext cx="9601200" cy="599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2188" eaLnBrk="1" hangingPunct="1">
              <a:spcBef>
                <a:spcPct val="20000"/>
              </a:spcBef>
            </a:pPr>
            <a:r>
              <a:rPr lang="en-US" altLang="en-US" sz="4000" dirty="0">
                <a:solidFill>
                  <a:srgbClr val="006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Metabolism of thyroid hormones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pathway of thyroid hormone metabolism is through sequential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deiodination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80% of circulating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derived from peripheral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monodeiodination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liver is the major site of degradation for both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80% of the daily dose of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deiodinated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yield equal amounts of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rT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(reverse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,which is inactive)</a:t>
            </a:r>
            <a:endParaRPr lang="en-US" altLang="en-US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3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DB62937B-4B89-41CD-A052-3E0786572AC8}" type="slidenum">
              <a:rPr lang="ar-SA" altLang="en-US" sz="1300" smtClean="0">
                <a:solidFill>
                  <a:srgbClr val="898989"/>
                </a:solidFill>
              </a:rPr>
              <a:pPr/>
              <a:t>17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175" y="533400"/>
            <a:ext cx="902176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ar-SA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Inhibit synthesis of thyroid hormones by inhibiting the 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peroxidase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enzyme that catalyzes the iodination of tyrosine residues</a:t>
            </a:r>
          </a:p>
          <a:p>
            <a:pPr eaLnBrk="1" hangingPunct="1"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Propylthiouracil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methimazole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blocks the conversion of T4 to T3 in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peripheral tissues      </a:t>
            </a:r>
          </a:p>
        </p:txBody>
      </p:sp>
      <p:pic>
        <p:nvPicPr>
          <p:cNvPr id="36868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0058400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00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1" y="239961"/>
            <a:ext cx="9250362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2188" eaLnBrk="1" hangingPunct="1">
              <a:spcBef>
                <a:spcPct val="20000"/>
              </a:spcBef>
              <a:defRPr/>
            </a:pPr>
            <a:r>
              <a:rPr lang="en-US" altLang="en-US" sz="3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OF </a:t>
            </a:r>
            <a:r>
              <a:rPr lang="en-US" altLang="en-US" sz="3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DOSE</a:t>
            </a:r>
          </a:p>
          <a:p>
            <a:pPr lvl="0" defTabSz="992188" eaLnBrk="1" hangingPunct="1">
              <a:spcBef>
                <a:spcPct val="20000"/>
              </a:spcBef>
              <a:defRPr/>
            </a:pPr>
            <a:endParaRPr lang="en-US" altLang="en-US" sz="32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457200" lvl="0" indent="-457200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Restlessness, insomnia</a:t>
            </a:r>
          </a:p>
          <a:p>
            <a:pPr marL="457200" lvl="0" indent="-457200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Accelerated bone maturation</a:t>
            </a:r>
          </a:p>
          <a:p>
            <a:pPr marL="457200" lvl="0" indent="-457200" defTabSz="992188" eaLnBrk="1" hangingPunct="1">
              <a:spcBef>
                <a:spcPct val="20000"/>
              </a:spcBef>
              <a:buFontTx/>
              <a:buChar char="-"/>
              <a:defRPr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:</a:t>
            </a:r>
          </a:p>
          <a:p>
            <a:pPr marL="371475" lvl="0" indent="-371475" defTabSz="992188" eaLnBrk="1" hangingPunct="1">
              <a:spcBef>
                <a:spcPct val="20000"/>
              </a:spcBef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Cardiac arrhythmias (Tachycardia, atrial fibrillation) </a:t>
            </a:r>
          </a:p>
          <a:p>
            <a:pPr marL="371475" lvl="0" indent="-371475" defTabSz="992188"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Tremor, restlessness, headache</a:t>
            </a:r>
          </a:p>
          <a:p>
            <a:pPr marL="371475" lvl="0" indent="-371475" defTabSz="992188"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intolerance </a:t>
            </a:r>
          </a:p>
          <a:p>
            <a:pPr marL="371475" lvl="0" indent="-371475" defTabSz="992188"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pain </a:t>
            </a:r>
          </a:p>
          <a:p>
            <a:pPr marL="371475" lvl="0" indent="-371475" defTabSz="992188" eaLnBrk="1" hangingPunct="1">
              <a:spcBef>
                <a:spcPct val="20000"/>
              </a:spcBef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Change in appetite, weight loss </a:t>
            </a:r>
          </a:p>
        </p:txBody>
      </p:sp>
    </p:spTree>
    <p:extLst>
      <p:ext uri="{BB962C8B-B14F-4D97-AF65-F5344CB8AC3E}">
        <p14:creationId xmlns:p14="http://schemas.microsoft.com/office/powerpoint/2010/main" val="338768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2657" y="395843"/>
            <a:ext cx="9753600" cy="656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Thyroid preparations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LIOTHYRONINE (T</a:t>
            </a:r>
            <a:r>
              <a:rPr lang="en-US" altLang="en-US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lvl="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0" dirty="0">
              <a:solidFill>
                <a:srgbClr val="FB6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potent (3-4 times) and rapid onset of action than levothyroxine</a:t>
            </a:r>
          </a:p>
          <a:p>
            <a:pPr lvl="0" defTabSz="99218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short half life - not recommended for routine replacement therapy ( requires multiple daily doses)</a:t>
            </a:r>
          </a:p>
          <a:p>
            <a:pPr lvl="0" defTabSz="99218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avoided in cardiac patients</a:t>
            </a:r>
          </a:p>
          <a:p>
            <a:pPr lvl="0" defTabSz="99218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preparation available are 5-50µg tablets</a:t>
            </a:r>
          </a:p>
          <a:p>
            <a:pPr lvl="0" defTabSz="99218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9218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Parenteral use 10µg/ml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1757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i="1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i="1" dirty="0">
                <a:latin typeface="Arial" charset="0"/>
                <a:cs typeface="Arial" charset="0"/>
              </a:rPr>
              <a:t>By the end of this lecture, students should be able to: </a:t>
            </a:r>
            <a:endParaRPr lang="en-US" altLang="en-US" sz="3000" b="0" i="1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en-US" sz="3200" b="0" dirty="0">
                <a:latin typeface="Arial" charset="0"/>
                <a:cs typeface="Arial" charset="0"/>
              </a:rPr>
              <a:t>Describe different classes of drugs used in hypothyroidism and their mechanism of action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en-US" sz="3200" b="0" dirty="0">
                <a:latin typeface="Arial" charset="0"/>
                <a:cs typeface="Arial" charset="0"/>
              </a:rPr>
              <a:t>Understand their pharmacological effects,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200" b="0" dirty="0">
                <a:latin typeface="Arial" charset="0"/>
                <a:cs typeface="Arial" charset="0"/>
              </a:rPr>
              <a:t>clinical uses and adverse effects.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en-US" sz="3200" b="0" dirty="0">
                <a:latin typeface="Arial" charset="0"/>
                <a:cs typeface="Arial" charset="0"/>
              </a:rPr>
              <a:t>Recognize treatment of special cases of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3200" b="0" dirty="0">
                <a:latin typeface="Arial" charset="0"/>
                <a:cs typeface="Arial" charset="0"/>
              </a:rPr>
              <a:t>hypothyroidism such as myxedema coma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 of Thyroid Hormones</a:t>
            </a:r>
            <a:endParaRPr 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857530"/>
              </p:ext>
            </p:extLst>
          </p:nvPr>
        </p:nvGraphicFramePr>
        <p:xfrm>
          <a:off x="228598" y="1600200"/>
          <a:ext cx="9906000" cy="4799732"/>
        </p:xfrm>
        <a:graphic>
          <a:graphicData uri="http://schemas.openxmlformats.org/drawingml/2006/table">
            <a:tbl>
              <a:tblPr/>
              <a:tblGrid>
                <a:gridCol w="251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264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Hormone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Biologic Potency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(days)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Binding (%)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05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Levothyroxine (T</a:t>
                      </a:r>
                      <a:r>
                        <a:rPr lang="en-US" sz="24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6-7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99.96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535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Liothyronine (T</a:t>
                      </a:r>
                      <a:r>
                        <a:rPr lang="en-US" sz="24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2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99.5</a:t>
                      </a:r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503">
                <a:tc gridSpan="5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2426" marR="62426" marT="31213" marB="31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43BDF-FF3F-4DEF-9B8A-7AAA64E3C408}" type="slidenum">
              <a:rPr lang="ar-SA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60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-32657"/>
            <a:ext cx="9677400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Thyroid preparations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LIOTRIX :</a:t>
            </a:r>
          </a:p>
          <a:p>
            <a:pPr lvl="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0" dirty="0">
              <a:solidFill>
                <a:srgbClr val="FB6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synthetic T4 &amp; T3  in a ratio 4:1 that attempt to mimic the natural hormonal secretion</a:t>
            </a:r>
          </a:p>
          <a:p>
            <a:pPr lvl="0" defTabSz="992188" eaLnBrk="1" hangingPunct="1">
              <a:spcBef>
                <a:spcPct val="20000"/>
              </a:spcBef>
              <a:defRPr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 limitations to this product are high cost and lack of therapeutic rationale because 35% of T4 is peripherally converted to T3</a:t>
            </a: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372260" lvl="0" indent="-372260" defTabSz="992695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35439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29029"/>
            <a:ext cx="9677400" cy="681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92188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900" dirty="0">
                <a:solidFill>
                  <a:srgbClr val="006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MYXEDEMA COMA</a:t>
            </a: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–threatening  hypothyroidism </a:t>
            </a: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treatment of choice is loading dose of levothyroxine intravenously 300-400µg initially followed by 50µg daily.</a:t>
            </a: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I.V.  liothyronine for rapid response but it may provoke  cardiotoxicity</a:t>
            </a:r>
          </a:p>
          <a:p>
            <a:pPr lvl="0" defTabSz="992188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I.V.  hydrocortisone  may be used in case of adrenal and pituitary insufficiency. </a:t>
            </a: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92188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7576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1" y="115092"/>
            <a:ext cx="9402762" cy="706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92188" eaLnBrk="1" hangingPunct="1">
              <a:spcBef>
                <a:spcPct val="20000"/>
              </a:spcBef>
              <a:defRPr/>
            </a:pP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HYPOTHROIDSM  AND PREGNANCY</a:t>
            </a:r>
            <a:endParaRPr lang="en-US" alt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pregnant hypothyroid patient 20-30 % increase in thyroxine is required because of :</a:t>
            </a:r>
          </a:p>
          <a:p>
            <a:pPr lvl="0" defTabSz="992188" eaLnBrk="1" hangingPunct="1">
              <a:spcBef>
                <a:spcPct val="20000"/>
              </a:spcBef>
              <a:defRPr/>
            </a:pPr>
            <a:endParaRPr lang="en-US" alt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92188" eaLnBrk="1" hangingPunct="1">
              <a:spcBef>
                <a:spcPct val="20000"/>
              </a:spcBef>
              <a:defRPr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Elevated maternal </a:t>
            </a:r>
            <a:r>
              <a:rPr lang="en-GB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thyroxine binding  </a:t>
            </a:r>
          </a:p>
          <a:p>
            <a:pPr lvl="0" defTabSz="992188" eaLnBrk="1" hangingPunct="1">
              <a:spcBef>
                <a:spcPct val="20000"/>
              </a:spcBef>
              <a:defRPr/>
            </a:pPr>
            <a:r>
              <a:rPr lang="en-GB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globulin (</a:t>
            </a: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TBG) induced by estrogen </a:t>
            </a:r>
          </a:p>
          <a:p>
            <a:pPr lvl="0" defTabSz="992188" eaLnBrk="1" hangingPunct="1">
              <a:spcBef>
                <a:spcPct val="20000"/>
              </a:spcBef>
              <a:defRPr/>
            </a:pPr>
            <a:endParaRPr lang="en-US" altLang="en-US" sz="3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92188" eaLnBrk="1" hangingPunct="1">
              <a:spcBef>
                <a:spcPct val="20000"/>
              </a:spcBef>
              <a:defRPr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Early development of fetal brain which depends </a:t>
            </a:r>
          </a:p>
          <a:p>
            <a:pPr lvl="0" defTabSz="992188" eaLnBrk="1" hangingPunct="1">
              <a:spcBef>
                <a:spcPct val="20000"/>
              </a:spcBef>
              <a:defRPr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on maternal thyroxine</a:t>
            </a:r>
          </a:p>
          <a:p>
            <a:pPr lvl="0" defTabSz="992188" eaLnBrk="1" hangingPunct="1">
              <a:spcBef>
                <a:spcPct val="20000"/>
              </a:spcBef>
              <a:defRPr/>
            </a:pPr>
            <a:endParaRPr lang="en-US" altLang="en-US" sz="3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15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42DBB-F539-B746-AF29-31E0079B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8196F-0CC6-7046-B29E-CE7217865564}"/>
              </a:ext>
            </a:extLst>
          </p:cNvPr>
          <p:cNvSpPr txBox="1"/>
          <p:nvPr/>
        </p:nvSpPr>
        <p:spPr>
          <a:xfrm>
            <a:off x="2796858" y="2590800"/>
            <a:ext cx="4464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sz="7200" dirty="0"/>
              <a:t>Good luck </a:t>
            </a:r>
          </a:p>
        </p:txBody>
      </p:sp>
    </p:spTree>
    <p:extLst>
      <p:ext uri="{BB962C8B-B14F-4D97-AF65-F5344CB8AC3E}">
        <p14:creationId xmlns:p14="http://schemas.microsoft.com/office/powerpoint/2010/main" val="397349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5400"/>
            <a:ext cx="9097962" cy="722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260" indent="-372260" defTabSz="992695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indent="-372260" algn="ctr" defTabSz="992695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Hypothyroidism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260" indent="-372260" defTabSz="992695" eaLnBrk="1" fontAlgn="auto" hangingPunct="1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Thyroid gland does not produce enough hormones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May be congenital, primary or secondary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Congenital: in children, hypothyroidism leads to delay in growth (</a:t>
            </a:r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dwarfism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),and intellectual development  (</a:t>
            </a:r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cretinism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People who are most at risk include those over age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   50 &amp; mainly in females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Prevalence is </a:t>
            </a:r>
            <a:r>
              <a:rPr lang="en-IE" alt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IE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/1000 females and </a:t>
            </a:r>
            <a:r>
              <a:rPr lang="en-IE" alt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E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/1000 males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Diagnosed by low plasma levels of T3 &amp; T4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915400" cy="6341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I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IE" altLang="en-US" sz="3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hypothyroidism</a:t>
            </a:r>
            <a:endParaRPr lang="en-I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I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0" dirty="0"/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 function of the gland itself - causes</a:t>
            </a:r>
            <a:endParaRPr lang="en-IE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Iodine deficiency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is the most common cause of primary hypothyroidism and endemic goiter worldwide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Autoimmune: Hashimoto’s thyroiditis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Radioactive iodine treatment of hyperthyroidism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Post thyroidectomy 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Anti-thyroid drugs (CMZ , PTU)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Other drugs (lithium, amiodarone)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Sub-acute thyroiditis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Thyroid carcinoma </a:t>
            </a:r>
            <a:endParaRPr lang="ar-EG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609600" y="533400"/>
            <a:ext cx="87931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IE" altLang="en-US" dirty="0"/>
          </a:p>
          <a:p>
            <a:pPr algn="ctr" eaLnBrk="1" hangingPunct="1"/>
            <a:r>
              <a:rPr lang="en-IE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hypothyroidism-causes</a:t>
            </a:r>
          </a:p>
          <a:p>
            <a:pPr algn="ctr" eaLnBrk="1" hangingPunct="1"/>
            <a:endParaRPr lang="en-I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IE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IE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Hypothalamic disease</a:t>
            </a:r>
          </a:p>
          <a:p>
            <a:pPr eaLnBrk="1" hangingPunct="1"/>
            <a:endParaRPr lang="en-IE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IE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Pituitary disease</a:t>
            </a:r>
          </a:p>
          <a:p>
            <a:pPr marL="457200" indent="-457200" eaLnBrk="1" hangingPunct="1">
              <a:buFontTx/>
              <a:buChar char="-"/>
            </a:pPr>
            <a:endParaRPr lang="en-IE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endParaRPr lang="en-IE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endParaRPr lang="en-IE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endParaRPr lang="en-IE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2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9372600" cy="634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2188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Early Manifestations of Hypothyroidism</a:t>
            </a:r>
            <a:endParaRPr lang="en-US" altLang="en-US" sz="3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92188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3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 and lack of energy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intolerance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Constipation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or joint pain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Paleness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Thin, brittle hair and fingernails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92188" eaLnBrk="1" hangingPunct="1">
              <a:spcBef>
                <a:spcPct val="20000"/>
              </a:spcBef>
            </a:pPr>
            <a:endParaRPr lang="en-US" altLang="en-US" sz="3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4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05CF-9A8A-43FE-B100-DA4C0ADB68F3}" type="slidenum">
              <a:rPr lang="ar-SA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9601200" cy="694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92188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500" b="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ctr" defTabSz="992188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Late Manifestations of Hypothyroidism</a:t>
            </a:r>
            <a:endParaRPr lang="en-US" altLang="en-US" sz="3500" b="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992188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500" b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500" b="0" dirty="0">
                <a:solidFill>
                  <a:prstClr val="black"/>
                </a:solidFill>
                <a:latin typeface="Calibri"/>
                <a:cs typeface="+mn-cs"/>
              </a:rPr>
              <a:t>Decreased sense of taste and smell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500" b="0" dirty="0">
                <a:solidFill>
                  <a:prstClr val="black"/>
                </a:solidFill>
                <a:latin typeface="Calibri"/>
                <a:cs typeface="+mn-cs"/>
              </a:rPr>
              <a:t>Dry flaky skin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500" b="0" dirty="0">
                <a:solidFill>
                  <a:prstClr val="black"/>
                </a:solidFill>
                <a:latin typeface="Calibri"/>
                <a:cs typeface="+mn-cs"/>
              </a:rPr>
              <a:t>Hoarseness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500" b="0" dirty="0">
                <a:solidFill>
                  <a:prstClr val="black"/>
                </a:solidFill>
                <a:latin typeface="Calibri"/>
                <a:cs typeface="+mn-cs"/>
              </a:rPr>
              <a:t>Menstrual disorders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500" b="0" dirty="0">
                <a:solidFill>
                  <a:prstClr val="black"/>
                </a:solidFill>
                <a:latin typeface="Calibri"/>
                <a:cs typeface="+mn-cs"/>
              </a:rPr>
              <a:t>Puffy face, hands, and feet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500" b="0" dirty="0">
                <a:solidFill>
                  <a:prstClr val="black"/>
                </a:solidFill>
                <a:latin typeface="Calibri"/>
                <a:cs typeface="+mn-cs"/>
              </a:rPr>
              <a:t>Thinning of eyebrows</a:t>
            </a:r>
          </a:p>
          <a:p>
            <a:pPr marL="371475" lvl="0" indent="-371475" defTabSz="992188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500" b="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992188" eaLnBrk="1" hangingPunct="1">
              <a:spcBef>
                <a:spcPct val="20000"/>
              </a:spcBef>
            </a:pPr>
            <a:endParaRPr lang="en-US" altLang="en-US" sz="35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2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9282E1-1D68-4E90-A2C6-454FBC1F1E58}" type="slidenum">
              <a:rPr lang="ar-SA" altLang="en-US" sz="1300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2" descr="E:\My Pictures\untitled--haaaaaaaashimoto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991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4C1DE9-B6C4-48A4-A719-903D6CD34BC0}" type="slidenum">
              <a:rPr lang="ar-SA" altLang="en-US" sz="1300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2" descr="E:\My Pictures\1897w-hypothyroidis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</TotalTime>
  <Words>908</Words>
  <Application>Microsoft Office PowerPoint</Application>
  <PresentationFormat>Custom</PresentationFormat>
  <Paragraphs>221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Garamond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of Hypothyroidism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Pharmacokinetic of Thyroid Hormones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Anfal ^</cp:lastModifiedBy>
  <cp:revision>428</cp:revision>
  <dcterms:created xsi:type="dcterms:W3CDTF">2006-04-04T11:17:20Z</dcterms:created>
  <dcterms:modified xsi:type="dcterms:W3CDTF">2021-02-22T09:20:16Z</dcterms:modified>
</cp:coreProperties>
</file>