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32"/>
  </p:notesMasterIdLst>
  <p:sldIdLst>
    <p:sldId id="264" r:id="rId2"/>
    <p:sldId id="263" r:id="rId3"/>
    <p:sldId id="343" r:id="rId4"/>
    <p:sldId id="344" r:id="rId5"/>
    <p:sldId id="345" r:id="rId6"/>
    <p:sldId id="346" r:id="rId7"/>
    <p:sldId id="349" r:id="rId8"/>
    <p:sldId id="350" r:id="rId9"/>
    <p:sldId id="347" r:id="rId10"/>
    <p:sldId id="316" r:id="rId11"/>
    <p:sldId id="270" r:id="rId12"/>
    <p:sldId id="278" r:id="rId13"/>
    <p:sldId id="279" r:id="rId14"/>
    <p:sldId id="351" r:id="rId15"/>
    <p:sldId id="337" r:id="rId16"/>
    <p:sldId id="356" r:id="rId17"/>
    <p:sldId id="271" r:id="rId18"/>
    <p:sldId id="284" r:id="rId19"/>
    <p:sldId id="325" r:id="rId20"/>
    <p:sldId id="285" r:id="rId21"/>
    <p:sldId id="336" r:id="rId22"/>
    <p:sldId id="332" r:id="rId23"/>
    <p:sldId id="331" r:id="rId24"/>
    <p:sldId id="297" r:id="rId25"/>
    <p:sldId id="338" r:id="rId26"/>
    <p:sldId id="339" r:id="rId27"/>
    <p:sldId id="355" r:id="rId28"/>
    <p:sldId id="340" r:id="rId29"/>
    <p:sldId id="353" r:id="rId30"/>
    <p:sldId id="342"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AB50C8"/>
    <a:srgbClr val="44018D"/>
    <a:srgbClr val="5300CC"/>
    <a:srgbClr val="A2965C"/>
    <a:srgbClr val="FDCD03"/>
    <a:srgbClr val="EDDAC5"/>
    <a:srgbClr val="FFED01"/>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03" autoAdjust="0"/>
  </p:normalViewPr>
  <p:slideViewPr>
    <p:cSldViewPr>
      <p:cViewPr varScale="1">
        <p:scale>
          <a:sx n="94" d="100"/>
          <a:sy n="94" d="100"/>
        </p:scale>
        <p:origin x="209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74847CB-485A-4B13-9ABD-2312FAFB91D8}" type="datetimeFigureOut">
              <a:rPr lang="en-US" smtClean="0"/>
              <a:pPr/>
              <a:t>2/28/2021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5C5443D-751A-443D-B974-C5497D720B02}" type="slidenum">
              <a:rPr lang="en-US" smtClean="0"/>
              <a:pPr/>
              <a:t>‹#›</a:t>
            </a:fld>
            <a:endParaRPr lang="en-US"/>
          </a:p>
        </p:txBody>
      </p:sp>
    </p:spTree>
    <p:extLst>
      <p:ext uri="{BB962C8B-B14F-4D97-AF65-F5344CB8AC3E}">
        <p14:creationId xmlns:p14="http://schemas.microsoft.com/office/powerpoint/2010/main" val="3949577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Myocyte" TargetMode="External"/><Relationship Id="rId13" Type="http://schemas.openxmlformats.org/officeDocument/2006/relationships/hyperlink" Target="https://en.wikipedia.org/wiki/Connective_tissue" TargetMode="External"/><Relationship Id="rId18" Type="http://schemas.openxmlformats.org/officeDocument/2006/relationships/hyperlink" Target="https://en.wikipedia.org/wiki/Placenta" TargetMode="External"/><Relationship Id="rId3" Type="http://schemas.openxmlformats.org/officeDocument/2006/relationships/hyperlink" Target="https://en.wikipedia.org/wiki/Multipotent" TargetMode="External"/><Relationship Id="rId21" Type="http://schemas.openxmlformats.org/officeDocument/2006/relationships/hyperlink" Target="https://en.wikipedia.org/wiki/Muscle" TargetMode="External"/><Relationship Id="rId7" Type="http://schemas.openxmlformats.org/officeDocument/2006/relationships/hyperlink" Target="https://en.wikipedia.org/wiki/Chondrocyte" TargetMode="External"/><Relationship Id="rId12" Type="http://schemas.openxmlformats.org/officeDocument/2006/relationships/hyperlink" Target="https://en.wikipedia.org/wiki/Embryo" TargetMode="External"/><Relationship Id="rId17" Type="http://schemas.openxmlformats.org/officeDocument/2006/relationships/hyperlink" Target="https://en.wikipedia.org/wiki/Bone_marrow" TargetMode="External"/><Relationship Id="rId2" Type="http://schemas.openxmlformats.org/officeDocument/2006/relationships/slide" Target="../slides/slide10.xml"/><Relationship Id="rId16" Type="http://schemas.openxmlformats.org/officeDocument/2006/relationships/hyperlink" Target="https://en.wikipedia.org/wiki/Stromal_cells" TargetMode="External"/><Relationship Id="rId20" Type="http://schemas.openxmlformats.org/officeDocument/2006/relationships/hyperlink" Target="https://en.wikipedia.org/wiki/Adipose_tissue" TargetMode="External"/><Relationship Id="rId1" Type="http://schemas.openxmlformats.org/officeDocument/2006/relationships/notesMaster" Target="../notesMasters/notesMaster1.xml"/><Relationship Id="rId6" Type="http://schemas.openxmlformats.org/officeDocument/2006/relationships/hyperlink" Target="https://en.wikipedia.org/wiki/Osteoblast" TargetMode="External"/><Relationship Id="rId11" Type="http://schemas.openxmlformats.org/officeDocument/2006/relationships/hyperlink" Target="https://en.wikipedia.org/wiki/Mesenchyme" TargetMode="External"/><Relationship Id="rId5" Type="http://schemas.openxmlformats.org/officeDocument/2006/relationships/hyperlink" Target="https://en.wikipedia.org/wiki/Cellular_differentiation" TargetMode="External"/><Relationship Id="rId15" Type="http://schemas.openxmlformats.org/officeDocument/2006/relationships/hyperlink" Target="https://en.wikipedia.org/wiki/Haematopoiesis" TargetMode="External"/><Relationship Id="rId23" Type="http://schemas.openxmlformats.org/officeDocument/2006/relationships/hyperlink" Target="https://en.wikipedia.org/wiki/Deciduous_teeth" TargetMode="External"/><Relationship Id="rId10" Type="http://schemas.openxmlformats.org/officeDocument/2006/relationships/hyperlink" Target="https://en.wikipedia.org/wiki/Marrow_Adipose_Tissue" TargetMode="External"/><Relationship Id="rId19" Type="http://schemas.openxmlformats.org/officeDocument/2006/relationships/hyperlink" Target="https://en.wikipedia.org/wiki/Umbilical_cord" TargetMode="External"/><Relationship Id="rId4" Type="http://schemas.openxmlformats.org/officeDocument/2006/relationships/hyperlink" Target="https://en.wikipedia.org/wiki/Stromal_cell" TargetMode="External"/><Relationship Id="rId9" Type="http://schemas.openxmlformats.org/officeDocument/2006/relationships/hyperlink" Target="https://en.wikipedia.org/wiki/Adipocyte" TargetMode="External"/><Relationship Id="rId14" Type="http://schemas.openxmlformats.org/officeDocument/2006/relationships/hyperlink" Target="https://en.wikipedia.org/wiki/Mesoderm" TargetMode="External"/><Relationship Id="rId22" Type="http://schemas.openxmlformats.org/officeDocument/2006/relationships/hyperlink" Target="https://en.wikipedia.org/wiki/Stroma_of_corne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Bone#Cancellous_bon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rxlist.com/script/main/art.asp?articlekey=4425"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rxlist.com/script/main/art.asp?articlekey=22761" TargetMode="External"/><Relationship Id="rId4" Type="http://schemas.openxmlformats.org/officeDocument/2006/relationships/hyperlink" Target="https://www.rxlist.com/script/main/art.asp?articlekey=23369"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Inborn_error_of_metabolism" TargetMode="External"/><Relationship Id="rId7" Type="http://schemas.openxmlformats.org/officeDocument/2006/relationships/hyperlink" Target="https://en.wikipedia.org/wiki/Phenylketonuria"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en.wikipedia.org/wiki/Phenylalanine" TargetMode="External"/><Relationship Id="rId5" Type="http://schemas.openxmlformats.org/officeDocument/2006/relationships/hyperlink" Target="https://en.wikipedia.org/wiki/Amino_acid" TargetMode="External"/><Relationship Id="rId4" Type="http://schemas.openxmlformats.org/officeDocument/2006/relationships/hyperlink" Target="https://en.wikipedia.org/wiki/Metabolism"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1</a:t>
            </a:fld>
            <a:endParaRPr lang="en-US"/>
          </a:p>
        </p:txBody>
      </p:sp>
    </p:spTree>
    <p:extLst>
      <p:ext uri="{BB962C8B-B14F-4D97-AF65-F5344CB8AC3E}">
        <p14:creationId xmlns:p14="http://schemas.microsoft.com/office/powerpoint/2010/main" val="2749336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Mesenchymal stem cells</a:t>
            </a:r>
            <a:r>
              <a:rPr lang="en-US" dirty="0">
                <a:effectLst/>
              </a:rPr>
              <a:t> are </a:t>
            </a:r>
            <a:r>
              <a:rPr lang="en-US" dirty="0" err="1">
                <a:effectLst/>
                <a:hlinkClick r:id="rId3" tooltip="Multipotent"/>
              </a:rPr>
              <a:t>multipotent</a:t>
            </a:r>
            <a:r>
              <a:rPr lang="en-US" dirty="0">
                <a:effectLst/>
              </a:rPr>
              <a:t> </a:t>
            </a:r>
            <a:r>
              <a:rPr lang="en-US" dirty="0">
                <a:effectLst/>
                <a:hlinkClick r:id="rId4" tooltip="Stromal cell"/>
              </a:rPr>
              <a:t>stromal cells</a:t>
            </a:r>
            <a:r>
              <a:rPr lang="en-US" dirty="0">
                <a:effectLst/>
              </a:rPr>
              <a:t> that can </a:t>
            </a:r>
            <a:r>
              <a:rPr lang="en-US" dirty="0">
                <a:effectLst/>
                <a:hlinkClick r:id="rId5" tooltip="Cellular differentiation"/>
              </a:rPr>
              <a:t>differentiate</a:t>
            </a:r>
            <a:r>
              <a:rPr lang="en-US" dirty="0">
                <a:effectLst/>
              </a:rPr>
              <a:t> into a variety of cell types, including </a:t>
            </a:r>
            <a:r>
              <a:rPr lang="en-US" dirty="0">
                <a:effectLst/>
                <a:hlinkClick r:id="rId6" tooltip="Osteoblast"/>
              </a:rPr>
              <a:t>osteoblasts</a:t>
            </a:r>
            <a:r>
              <a:rPr lang="en-US" dirty="0">
                <a:effectLst/>
              </a:rPr>
              <a:t> (bone cells), </a:t>
            </a:r>
            <a:r>
              <a:rPr lang="en-US" dirty="0">
                <a:effectLst/>
                <a:hlinkClick r:id="rId7" tooltip="Chondrocyte"/>
              </a:rPr>
              <a:t>chondrocytes</a:t>
            </a:r>
            <a:r>
              <a:rPr lang="en-US" dirty="0">
                <a:effectLst/>
              </a:rPr>
              <a:t> (cartilage cells), </a:t>
            </a:r>
            <a:r>
              <a:rPr lang="en-US" dirty="0" err="1">
                <a:effectLst/>
                <a:hlinkClick r:id="rId8" tooltip="Myocyte"/>
              </a:rPr>
              <a:t>myocytes</a:t>
            </a:r>
            <a:r>
              <a:rPr lang="en-US" dirty="0">
                <a:effectLst/>
              </a:rPr>
              <a:t> (muscle cells) and </a:t>
            </a:r>
            <a:r>
              <a:rPr lang="en-US" dirty="0">
                <a:effectLst/>
                <a:hlinkClick r:id="rId9" tooltip="Adipocyte"/>
              </a:rPr>
              <a:t>adipocytes</a:t>
            </a:r>
            <a:r>
              <a:rPr lang="en-US" dirty="0">
                <a:effectLst/>
              </a:rPr>
              <a:t> (fat cells which give rise to </a:t>
            </a:r>
            <a:r>
              <a:rPr lang="en-US" dirty="0">
                <a:effectLst/>
                <a:hlinkClick r:id="rId10" tooltip="Marrow Adipose Tissue"/>
              </a:rPr>
              <a:t>marrow adipose tissue</a:t>
            </a:r>
            <a:r>
              <a:rPr lang="en-US" dirty="0">
                <a:effectLst/>
              </a:rPr>
              <a:t>).</a:t>
            </a:r>
            <a:r>
              <a:rPr lang="en-US" baseline="30000" dirty="0">
                <a:effectLst/>
              </a:rPr>
              <a:t>[</a:t>
            </a:r>
          </a:p>
          <a:p>
            <a:pPr rtl="0"/>
            <a:r>
              <a:rPr lang="en-US" dirty="0">
                <a:effectLst/>
                <a:hlinkClick r:id="rId11" tooltip="Mesenchyme"/>
              </a:rPr>
              <a:t>Mesenchyme</a:t>
            </a:r>
            <a:r>
              <a:rPr lang="en-US" dirty="0">
                <a:effectLst/>
              </a:rPr>
              <a:t> is </a:t>
            </a:r>
            <a:r>
              <a:rPr lang="en-US" dirty="0">
                <a:effectLst/>
                <a:hlinkClick r:id="rId12" tooltip="Embryo"/>
              </a:rPr>
              <a:t>embryonic</a:t>
            </a:r>
            <a:r>
              <a:rPr lang="en-US" dirty="0">
                <a:effectLst/>
              </a:rPr>
              <a:t> </a:t>
            </a:r>
            <a:r>
              <a:rPr lang="en-US" dirty="0">
                <a:effectLst/>
                <a:hlinkClick r:id="rId13" tooltip="Connective tissue"/>
              </a:rPr>
              <a:t>connective tissue</a:t>
            </a:r>
            <a:r>
              <a:rPr lang="en-US" dirty="0">
                <a:effectLst/>
              </a:rPr>
              <a:t> that is derived from the </a:t>
            </a:r>
            <a:r>
              <a:rPr lang="en-US" dirty="0">
                <a:effectLst/>
                <a:hlinkClick r:id="rId14" tooltip="Mesoderm"/>
              </a:rPr>
              <a:t>mesoderm</a:t>
            </a:r>
            <a:r>
              <a:rPr lang="en-US" dirty="0">
                <a:effectLst/>
              </a:rPr>
              <a:t> &amp; that differentiates into </a:t>
            </a:r>
            <a:r>
              <a:rPr lang="en-US" dirty="0">
                <a:effectLst/>
                <a:hlinkClick r:id="rId15" tooltip="Haematopoiesis"/>
              </a:rPr>
              <a:t>hematopoietic</a:t>
            </a:r>
            <a:r>
              <a:rPr lang="en-US" dirty="0">
                <a:effectLst/>
              </a:rPr>
              <a:t> &amp; connective tissue, whereas MSCs do not differentiate into hematopoietic cells.</a:t>
            </a:r>
          </a:p>
          <a:p>
            <a:pPr rtl="0"/>
            <a:r>
              <a:rPr lang="en-US" dirty="0">
                <a:effectLst/>
                <a:hlinkClick r:id="rId16" tooltip="Stromal cells"/>
              </a:rPr>
              <a:t>Stromal cells</a:t>
            </a:r>
            <a:r>
              <a:rPr lang="en-US" dirty="0">
                <a:effectLst/>
              </a:rPr>
              <a:t> are connective tissue cells that form the supportive structure in which the functional cells of the tissue reside. While this is an accurate description for one function of MSCs, the term fails to convey the relatively recently discovered roles of MSCs in the repair of tissue.</a:t>
            </a:r>
          </a:p>
          <a:p>
            <a:pPr rtl="0"/>
            <a:r>
              <a:rPr lang="en-US" dirty="0">
                <a:effectLst/>
              </a:rPr>
              <a:t>The term encompasses </a:t>
            </a:r>
            <a:r>
              <a:rPr lang="en-US" dirty="0" err="1">
                <a:effectLst/>
              </a:rPr>
              <a:t>multipotent</a:t>
            </a:r>
            <a:r>
              <a:rPr lang="en-US" dirty="0">
                <a:effectLst/>
              </a:rPr>
              <a:t> cells derived from other non-</a:t>
            </a:r>
            <a:r>
              <a:rPr lang="en-US" dirty="0">
                <a:effectLst/>
                <a:hlinkClick r:id="rId17" tooltip="Bone marrow"/>
              </a:rPr>
              <a:t>marrow</a:t>
            </a:r>
            <a:r>
              <a:rPr lang="en-US" dirty="0">
                <a:effectLst/>
              </a:rPr>
              <a:t> tissues, such as </a:t>
            </a:r>
            <a:r>
              <a:rPr lang="en-US" dirty="0">
                <a:effectLst/>
                <a:hlinkClick r:id="rId18" tooltip="Placenta"/>
              </a:rPr>
              <a:t>placenta</a:t>
            </a:r>
            <a:r>
              <a:rPr lang="en-US" dirty="0">
                <a:effectLst/>
              </a:rPr>
              <a:t>, </a:t>
            </a:r>
            <a:r>
              <a:rPr lang="en-US" dirty="0">
                <a:effectLst/>
                <a:hlinkClick r:id="rId19" tooltip="Umbilical cord"/>
              </a:rPr>
              <a:t>umbilical cord</a:t>
            </a:r>
            <a:r>
              <a:rPr lang="en-US" dirty="0">
                <a:effectLst/>
              </a:rPr>
              <a:t> blood, </a:t>
            </a:r>
            <a:r>
              <a:rPr lang="en-US" dirty="0">
                <a:effectLst/>
                <a:hlinkClick r:id="rId20" tooltip="Adipose tissue"/>
              </a:rPr>
              <a:t>adipose tissue</a:t>
            </a:r>
            <a:r>
              <a:rPr lang="en-US" dirty="0">
                <a:effectLst/>
              </a:rPr>
              <a:t>, adult </a:t>
            </a:r>
            <a:r>
              <a:rPr lang="en-US" dirty="0">
                <a:effectLst/>
                <a:hlinkClick r:id="rId21" tooltip="Muscle"/>
              </a:rPr>
              <a:t>muscle</a:t>
            </a:r>
            <a:r>
              <a:rPr lang="en-US" dirty="0">
                <a:effectLst/>
              </a:rPr>
              <a:t>, </a:t>
            </a:r>
            <a:r>
              <a:rPr lang="en-US" dirty="0">
                <a:effectLst/>
                <a:hlinkClick r:id="rId22" tooltip="Stroma of cornea"/>
              </a:rPr>
              <a:t>corneal </a:t>
            </a:r>
            <a:r>
              <a:rPr lang="en-US" dirty="0" err="1">
                <a:effectLst/>
                <a:hlinkClick r:id="rId22" tooltip="Stroma of cornea"/>
              </a:rPr>
              <a:t>stroma</a:t>
            </a:r>
            <a:r>
              <a:rPr lang="en-US" baseline="30000" dirty="0">
                <a:effectLst/>
              </a:rPr>
              <a:t> </a:t>
            </a:r>
            <a:r>
              <a:rPr lang="en-US" dirty="0">
                <a:effectLst/>
              </a:rPr>
              <a:t>or the dental pulp of </a:t>
            </a:r>
            <a:r>
              <a:rPr lang="en-US" dirty="0">
                <a:effectLst/>
                <a:hlinkClick r:id="rId23" tooltip="Deciduous teeth"/>
              </a:rPr>
              <a:t>deciduous</a:t>
            </a:r>
            <a:r>
              <a:rPr lang="en-US" dirty="0">
                <a:effectLst/>
              </a:rPr>
              <a:t> baby teeth. The cells do not have the capacity to reconstitute an entire organ.</a:t>
            </a:r>
          </a:p>
          <a:p>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10</a:t>
            </a:fld>
            <a:endParaRPr lang="en-US"/>
          </a:p>
        </p:txBody>
      </p:sp>
    </p:spTree>
    <p:extLst>
      <p:ext uri="{BB962C8B-B14F-4D97-AF65-F5344CB8AC3E}">
        <p14:creationId xmlns:p14="http://schemas.microsoft.com/office/powerpoint/2010/main" val="14606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In bone, osteoclasts are found in pits in the bone surface which are called </a:t>
            </a:r>
            <a:r>
              <a:rPr lang="en-US" sz="1200" b="0" i="1" kern="1200" dirty="0">
                <a:solidFill>
                  <a:schemeClr val="tx1"/>
                </a:solidFill>
                <a:effectLst/>
                <a:latin typeface="+mn-lt"/>
                <a:ea typeface="+mn-ea"/>
                <a:cs typeface="+mn-cs"/>
              </a:rPr>
              <a:t>resorption bays</a:t>
            </a:r>
            <a:r>
              <a:rPr lang="en-US" sz="1200" b="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11</a:t>
            </a:fld>
            <a:endParaRPr lang="en-US"/>
          </a:p>
        </p:txBody>
      </p:sp>
    </p:spTree>
    <p:extLst>
      <p:ext uri="{BB962C8B-B14F-4D97-AF65-F5344CB8AC3E}">
        <p14:creationId xmlns:p14="http://schemas.microsoft.com/office/powerpoint/2010/main" val="427401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Bone undergoes a continuous remodeling process involving </a:t>
            </a:r>
            <a:r>
              <a:rPr lang="en-US" sz="1200" b="0" i="0" u="none" strike="noStrike" kern="1200" baseline="0" dirty="0" err="1">
                <a:solidFill>
                  <a:schemeClr val="tx1"/>
                </a:solidFill>
                <a:latin typeface="+mn-lt"/>
                <a:ea typeface="+mn-ea"/>
                <a:cs typeface="+mn-cs"/>
              </a:rPr>
              <a:t>resorption</a:t>
            </a:r>
            <a:r>
              <a:rPr lang="en-US" sz="1200" b="0" i="0" u="none" strike="noStrike" kern="1200" baseline="0" dirty="0">
                <a:solidFill>
                  <a:schemeClr val="tx1"/>
                </a:solidFill>
                <a:latin typeface="+mn-lt"/>
                <a:ea typeface="+mn-ea"/>
                <a:cs typeface="+mn-cs"/>
              </a:rPr>
              <a:t> and formation. Any process that disrupts this balance by increasing bone </a:t>
            </a:r>
            <a:r>
              <a:rPr lang="en-US" sz="1200" b="0" i="0" u="none" strike="noStrike" kern="1200" baseline="0" dirty="0" err="1">
                <a:solidFill>
                  <a:schemeClr val="tx1"/>
                </a:solidFill>
                <a:latin typeface="+mn-lt"/>
                <a:ea typeface="+mn-ea"/>
                <a:cs typeface="+mn-cs"/>
              </a:rPr>
              <a:t>resorption</a:t>
            </a:r>
            <a:r>
              <a:rPr lang="en-US" sz="1200" b="0" i="0" u="none" strike="noStrike" kern="1200" baseline="0" dirty="0">
                <a:solidFill>
                  <a:schemeClr val="tx1"/>
                </a:solidFill>
                <a:latin typeface="+mn-lt"/>
                <a:ea typeface="+mn-ea"/>
                <a:cs typeface="+mn-cs"/>
              </a:rPr>
              <a:t> relative to formation results in osteoporosis.</a:t>
            </a:r>
          </a:p>
          <a:p>
            <a:r>
              <a:rPr lang="en-US" sz="1200" b="0" i="0" u="none" strike="noStrike" kern="1200" baseline="0" dirty="0">
                <a:solidFill>
                  <a:schemeClr val="tx1"/>
                </a:solidFill>
                <a:latin typeface="+mn-lt"/>
                <a:ea typeface="+mn-ea"/>
                <a:cs typeface="+mn-cs"/>
              </a:rPr>
              <a:t>Inadequate gonadal hormone production is a major cause of osteoporosis in men &amp; women. Estrogen replacement therapy at menopause is a well-established means of preventing</a:t>
            </a:r>
          </a:p>
          <a:p>
            <a:r>
              <a:rPr lang="en-US" sz="1200" b="0" i="0" u="none" strike="noStrike" kern="1200" baseline="0" dirty="0">
                <a:solidFill>
                  <a:schemeClr val="tx1"/>
                </a:solidFill>
                <a:latin typeface="+mn-lt"/>
                <a:ea typeface="+mn-ea"/>
                <a:cs typeface="+mn-cs"/>
              </a:rPr>
              <a:t>osteoporosis in the female, but many women fear its adverse effects, particularly the increased risk of breast cancer from continued estrogen use (the well-demonstrated increased risk of endometrial cancer is prevented by combining the estrogen with a progestin) &amp; do not like the persistence of menstrual bleeding that often accompanies this form of therapy.</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12</a:t>
            </a:fld>
            <a:endParaRPr lang="en-US"/>
          </a:p>
        </p:txBody>
      </p:sp>
    </p:spTree>
    <p:extLst>
      <p:ext uri="{BB962C8B-B14F-4D97-AF65-F5344CB8AC3E}">
        <p14:creationId xmlns:p14="http://schemas.microsoft.com/office/powerpoint/2010/main" val="218349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t>
            </a:r>
            <a:r>
              <a:rPr lang="en-US" baseline="0" dirty="0"/>
              <a:t> lead to early bone loss</a:t>
            </a:r>
          </a:p>
          <a:p>
            <a:r>
              <a:rPr lang="fr-FR" sz="1200" b="1" dirty="0">
                <a:solidFill>
                  <a:schemeClr val="bg1"/>
                </a:solidFill>
                <a:latin typeface="Arial Narrow" pitchFamily="34" charset="0"/>
              </a:rPr>
              <a:t>Environnemental </a:t>
            </a:r>
            <a:r>
              <a:rPr lang="fr-FR" sz="1200" b="1" dirty="0" err="1">
                <a:solidFill>
                  <a:schemeClr val="bg1"/>
                </a:solidFill>
                <a:latin typeface="Arial Narrow" pitchFamily="34" charset="0"/>
              </a:rPr>
              <a:t>risk</a:t>
            </a:r>
            <a:r>
              <a:rPr lang="fr-FR" sz="1200" b="1" dirty="0">
                <a:solidFill>
                  <a:schemeClr val="bg1"/>
                </a:solidFill>
                <a:latin typeface="Arial Narrow" pitchFamily="34" charset="0"/>
              </a:rPr>
              <a:t> F: </a:t>
            </a:r>
            <a:r>
              <a:rPr lang="en-US" sz="1200" b="0" i="0" u="none" strike="noStrike" kern="1200" baseline="0" dirty="0">
                <a:solidFill>
                  <a:schemeClr val="tx1"/>
                </a:solidFill>
                <a:latin typeface="+mn-lt"/>
                <a:ea typeface="+mn-ea"/>
                <a:cs typeface="+mn-cs"/>
              </a:rPr>
              <a:t>lead &amp; cadmium, AL toxicity</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13</a:t>
            </a:fld>
            <a:endParaRPr lang="en-US"/>
          </a:p>
        </p:txBody>
      </p:sp>
    </p:spTree>
    <p:extLst>
      <p:ext uri="{BB962C8B-B14F-4D97-AF65-F5344CB8AC3E}">
        <p14:creationId xmlns:p14="http://schemas.microsoft.com/office/powerpoint/2010/main" val="4074682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Trabecular bone, also called </a:t>
            </a:r>
            <a:r>
              <a:rPr lang="en-US" dirty="0" err="1">
                <a:effectLst/>
                <a:hlinkClick r:id="rId3" tooltip="Bone"/>
              </a:rPr>
              <a:t>cancellous</a:t>
            </a:r>
            <a:r>
              <a:rPr lang="en-US" dirty="0">
                <a:effectLst/>
              </a:rPr>
              <a:t> bone, is porous bone composed of </a:t>
            </a:r>
            <a:r>
              <a:rPr lang="en-US" dirty="0" err="1">
                <a:effectLst/>
              </a:rPr>
              <a:t>trabeculated</a:t>
            </a:r>
            <a:r>
              <a:rPr lang="en-US" dirty="0">
                <a:effectLst/>
              </a:rPr>
              <a:t> bone tissue. It can be found at the ends of long bones like the femur, where the bone is actually not solid but is full of holes connected by thin rods and plates of bone tissue.</a:t>
            </a:r>
            <a:endParaRPr lang="en-US" baseline="30000" dirty="0">
              <a:effectLst/>
            </a:endParaRPr>
          </a:p>
          <a:p>
            <a:r>
              <a:rPr lang="ar-SA" sz="1200" b="1" kern="1200" dirty="0">
                <a:solidFill>
                  <a:schemeClr val="tx1"/>
                </a:solidFill>
                <a:effectLst/>
                <a:latin typeface="+mn-lt"/>
                <a:ea typeface="+mn-ea"/>
                <a:cs typeface="+mn-cs"/>
              </a:rPr>
              <a:t>Cortical bone</a:t>
            </a:r>
            <a:r>
              <a:rPr lang="ar-SA" sz="1200" b="0" kern="1200" dirty="0">
                <a:solidFill>
                  <a:schemeClr val="tx1"/>
                </a:solidFill>
                <a:effectLst/>
                <a:latin typeface="+mn-lt"/>
                <a:ea typeface="+mn-ea"/>
                <a:cs typeface="+mn-cs"/>
              </a:rPr>
              <a:t> is the dense outer surface of </a:t>
            </a:r>
            <a:r>
              <a:rPr lang="ar-SA" sz="1200" b="1" kern="1200" dirty="0">
                <a:solidFill>
                  <a:schemeClr val="tx1"/>
                </a:solidFill>
                <a:effectLst/>
                <a:latin typeface="+mn-lt"/>
                <a:ea typeface="+mn-ea"/>
                <a:cs typeface="+mn-cs"/>
              </a:rPr>
              <a:t>bone</a:t>
            </a:r>
            <a:r>
              <a:rPr lang="en-US" sz="1200" b="1" kern="1200" dirty="0">
                <a:solidFill>
                  <a:schemeClr val="tx1"/>
                </a:solidFill>
                <a:effectLst/>
                <a:latin typeface="+mn-lt"/>
                <a:ea typeface="+mn-ea"/>
                <a:cs typeface="+mn-cs"/>
              </a:rPr>
              <a:t> </a:t>
            </a:r>
            <a:r>
              <a:rPr lang="ar-SA" sz="1200" b="0" kern="1200" dirty="0">
                <a:solidFill>
                  <a:schemeClr val="tx1"/>
                </a:solidFill>
                <a:effectLst/>
                <a:latin typeface="+mn-lt"/>
                <a:ea typeface="+mn-ea"/>
                <a:cs typeface="+mn-cs"/>
              </a:rPr>
              <a:t> that forms a protective layer around the internal cavity. This type of </a:t>
            </a:r>
            <a:r>
              <a:rPr lang="ar-SA" sz="1200" b="1" kern="1200" dirty="0">
                <a:solidFill>
                  <a:schemeClr val="tx1"/>
                </a:solidFill>
                <a:effectLst/>
                <a:latin typeface="+mn-lt"/>
                <a:ea typeface="+mn-ea"/>
                <a:cs typeface="+mn-cs"/>
              </a:rPr>
              <a:t>bone</a:t>
            </a:r>
            <a:r>
              <a:rPr lang="en-US" sz="1200" b="1" kern="1200">
                <a:solidFill>
                  <a:schemeClr val="tx1"/>
                </a:solidFill>
                <a:effectLst/>
                <a:latin typeface="+mn-lt"/>
                <a:ea typeface="+mn-ea"/>
                <a:cs typeface="+mn-cs"/>
              </a:rPr>
              <a:t> </a:t>
            </a:r>
            <a:r>
              <a:rPr lang="ar-SA" sz="1200" b="0" kern="1200">
                <a:solidFill>
                  <a:schemeClr val="tx1"/>
                </a:solidFill>
                <a:effectLst/>
                <a:latin typeface="+mn-lt"/>
                <a:ea typeface="+mn-ea"/>
                <a:cs typeface="+mn-cs"/>
              </a:rPr>
              <a:t> </a:t>
            </a:r>
            <a:r>
              <a:rPr lang="ar-SA" sz="1200" b="0" kern="1200" dirty="0">
                <a:solidFill>
                  <a:schemeClr val="tx1"/>
                </a:solidFill>
                <a:effectLst/>
                <a:latin typeface="+mn-lt"/>
                <a:ea typeface="+mn-ea"/>
                <a:cs typeface="+mn-cs"/>
              </a:rPr>
              <a:t>also known as compact </a:t>
            </a:r>
            <a:r>
              <a:rPr lang="en-US" sz="1200" b="0" kern="1200" dirty="0">
                <a:solidFill>
                  <a:schemeClr val="tx1"/>
                </a:solidFill>
                <a:effectLst/>
                <a:latin typeface="+mn-lt"/>
                <a:ea typeface="+mn-ea"/>
                <a:cs typeface="+mn-cs"/>
              </a:rPr>
              <a:t> </a:t>
            </a:r>
            <a:r>
              <a:rPr lang="ar-SA" sz="1200" b="1" kern="1200" dirty="0">
                <a:solidFill>
                  <a:schemeClr val="tx1"/>
                </a:solidFill>
                <a:effectLst/>
                <a:latin typeface="+mn-lt"/>
                <a:ea typeface="+mn-ea"/>
                <a:cs typeface="+mn-cs"/>
              </a:rPr>
              <a:t>bone</a:t>
            </a:r>
            <a:r>
              <a:rPr lang="en-US" sz="1200" b="1" kern="1200" dirty="0">
                <a:solidFill>
                  <a:schemeClr val="tx1"/>
                </a:solidFill>
                <a:effectLst/>
                <a:latin typeface="+mn-lt"/>
                <a:ea typeface="+mn-ea"/>
                <a:cs typeface="+mn-cs"/>
              </a:rPr>
              <a:t> </a:t>
            </a:r>
            <a:r>
              <a:rPr lang="ar-SA" sz="1200" b="0" kern="1200" dirty="0">
                <a:solidFill>
                  <a:schemeClr val="tx1"/>
                </a:solidFill>
                <a:effectLst/>
                <a:latin typeface="+mn-lt"/>
                <a:ea typeface="+mn-ea"/>
                <a:cs typeface="+mn-cs"/>
              </a:rPr>
              <a:t>makes up nearly 80</a:t>
            </a:r>
            <a:r>
              <a:rPr lang="en-US" sz="1200" b="0" kern="1200" dirty="0">
                <a:solidFill>
                  <a:schemeClr val="tx1"/>
                </a:solidFill>
                <a:effectLst/>
                <a:latin typeface="+mn-lt"/>
                <a:ea typeface="+mn-ea"/>
                <a:cs typeface="+mn-cs"/>
              </a:rPr>
              <a:t> </a:t>
            </a:r>
            <a:r>
              <a:rPr lang="ar-SA" sz="1200" b="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 </a:t>
            </a:r>
            <a:r>
              <a:rPr lang="ar-SA" sz="1200" b="0" kern="1200" dirty="0">
                <a:solidFill>
                  <a:schemeClr val="tx1"/>
                </a:solidFill>
                <a:effectLst/>
                <a:latin typeface="+mn-lt"/>
                <a:ea typeface="+mn-ea"/>
                <a:cs typeface="+mn-cs"/>
              </a:rPr>
              <a:t>of skeletal mass </a:t>
            </a:r>
            <a:r>
              <a:rPr lang="en-US" sz="1200" b="0" kern="1200" dirty="0">
                <a:solidFill>
                  <a:schemeClr val="tx1"/>
                </a:solidFill>
                <a:effectLst/>
                <a:latin typeface="+mn-lt"/>
                <a:ea typeface="+mn-ea"/>
                <a:cs typeface="+mn-cs"/>
              </a:rPr>
              <a:t>&amp;</a:t>
            </a:r>
            <a:r>
              <a:rPr lang="ar-SA" sz="1200" b="0" kern="1200" dirty="0">
                <a:solidFill>
                  <a:schemeClr val="tx1"/>
                </a:solidFill>
                <a:effectLst/>
                <a:latin typeface="+mn-lt"/>
                <a:ea typeface="+mn-ea"/>
                <a:cs typeface="+mn-cs"/>
              </a:rPr>
              <a:t>is imperative to body structure </a:t>
            </a:r>
            <a:r>
              <a:rPr lang="en-US" sz="1200" b="0" kern="1200" dirty="0">
                <a:solidFill>
                  <a:schemeClr val="tx1"/>
                </a:solidFill>
                <a:effectLst/>
                <a:latin typeface="+mn-lt"/>
                <a:ea typeface="+mn-ea"/>
                <a:cs typeface="+mn-cs"/>
              </a:rPr>
              <a:t>&amp; </a:t>
            </a:r>
            <a:r>
              <a:rPr lang="ar-SA" sz="1200" b="0" kern="1200" dirty="0">
                <a:solidFill>
                  <a:schemeClr val="tx1"/>
                </a:solidFill>
                <a:effectLst/>
                <a:latin typeface="+mn-lt"/>
                <a:ea typeface="+mn-ea"/>
                <a:cs typeface="+mn-cs"/>
              </a:rPr>
              <a:t>weight bearing because of its high resistance to bending </a:t>
            </a:r>
            <a:r>
              <a:rPr lang="en-US" sz="1200" b="0" kern="1200" dirty="0">
                <a:solidFill>
                  <a:schemeClr val="tx1"/>
                </a:solidFill>
                <a:effectLst/>
                <a:latin typeface="+mn-lt"/>
                <a:ea typeface="+mn-ea"/>
                <a:cs typeface="+mn-cs"/>
              </a:rPr>
              <a:t>&amp; </a:t>
            </a:r>
            <a:r>
              <a:rPr lang="ar-SA" sz="1200" b="0" kern="1200" dirty="0">
                <a:solidFill>
                  <a:schemeClr val="tx1"/>
                </a:solidFill>
                <a:effectLst/>
                <a:latin typeface="+mn-lt"/>
                <a:ea typeface="+mn-ea"/>
                <a:cs typeface="+mn-cs"/>
              </a:rPr>
              <a:t>torsion</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14</a:t>
            </a:fld>
            <a:endParaRPr lang="en-US"/>
          </a:p>
        </p:txBody>
      </p:sp>
    </p:spTree>
    <p:extLst>
      <p:ext uri="{BB962C8B-B14F-4D97-AF65-F5344CB8AC3E}">
        <p14:creationId xmlns:p14="http://schemas.microsoft.com/office/powerpoint/2010/main" val="2177520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15</a:t>
            </a:fld>
            <a:endParaRPr lang="en-US"/>
          </a:p>
        </p:txBody>
      </p:sp>
    </p:spTree>
    <p:extLst>
      <p:ext uri="{BB962C8B-B14F-4D97-AF65-F5344CB8AC3E}">
        <p14:creationId xmlns:p14="http://schemas.microsoft.com/office/powerpoint/2010/main" val="1748666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16</a:t>
            </a:fld>
            <a:endParaRPr lang="en-US"/>
          </a:p>
        </p:txBody>
      </p:sp>
    </p:spTree>
    <p:extLst>
      <p:ext uri="{BB962C8B-B14F-4D97-AF65-F5344CB8AC3E}">
        <p14:creationId xmlns:p14="http://schemas.microsoft.com/office/powerpoint/2010/main" val="393859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Fluorapatite</a:t>
            </a:r>
            <a:r>
              <a:rPr lang="en-US" dirty="0"/>
              <a:t> is more stable &amp; resistant to acid dissolution than is hydroxyapatite. Fluoride also delays mineralization &amp; is capable of altering bone crystal structure </a:t>
            </a:r>
          </a:p>
          <a:p>
            <a:r>
              <a:rPr lang="en-US" sz="1200" b="0" i="0" u="none" strike="noStrike" kern="1200" baseline="0" dirty="0">
                <a:solidFill>
                  <a:schemeClr val="tx1"/>
                </a:solidFill>
                <a:latin typeface="+mn-lt"/>
                <a:ea typeface="+mn-ea"/>
                <a:cs typeface="+mn-cs"/>
              </a:rPr>
              <a:t>Androgens &amp; anabolic agents have been used in the TR of osteoporosis, either alone or in conjunction with estrogens. With the exception of substitution therapy in </a:t>
            </a:r>
            <a:r>
              <a:rPr lang="en-US" sz="1200" b="0" i="0" u="none" strike="noStrike" kern="1200" baseline="0" dirty="0" err="1">
                <a:solidFill>
                  <a:schemeClr val="tx1"/>
                </a:solidFill>
                <a:latin typeface="+mn-lt"/>
                <a:ea typeface="+mn-ea"/>
                <a:cs typeface="+mn-cs"/>
              </a:rPr>
              <a:t>hypogonadism</a:t>
            </a:r>
            <a:r>
              <a:rPr lang="en-US" sz="1200" b="0" i="0" u="none" strike="noStrike" kern="1200" baseline="0" dirty="0">
                <a:solidFill>
                  <a:schemeClr val="tx1"/>
                </a:solidFill>
                <a:latin typeface="+mn-lt"/>
                <a:ea typeface="+mn-ea"/>
                <a:cs typeface="+mn-cs"/>
              </a:rPr>
              <a:t>, bisphosphonates have largely replaced androgen use for this purpose.</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17</a:t>
            </a:fld>
            <a:endParaRPr lang="en-US"/>
          </a:p>
        </p:txBody>
      </p:sp>
    </p:spTree>
    <p:extLst>
      <p:ext uri="{BB962C8B-B14F-4D97-AF65-F5344CB8AC3E}">
        <p14:creationId xmlns:p14="http://schemas.microsoft.com/office/powerpoint/2010/main" val="1963626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Currently available bisphosphonates include </a:t>
            </a:r>
            <a:r>
              <a:rPr lang="en-US" sz="1200" b="1" i="0" u="none" strike="noStrike" kern="1200" baseline="0" dirty="0" err="1">
                <a:solidFill>
                  <a:schemeClr val="tx1"/>
                </a:solidFill>
                <a:latin typeface="+mn-lt"/>
                <a:ea typeface="+mn-ea"/>
                <a:cs typeface="+mn-cs"/>
              </a:rPr>
              <a:t>etidronate</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tiludronate</a:t>
            </a:r>
            <a:r>
              <a:rPr lang="en-US" sz="1200" b="1" i="0" u="none" strike="noStrike" kern="1200" baseline="0" dirty="0">
                <a:solidFill>
                  <a:schemeClr val="tx1"/>
                </a:solidFill>
                <a:latin typeface="+mn-lt"/>
                <a:ea typeface="+mn-ea"/>
                <a:cs typeface="+mn-cs"/>
              </a:rPr>
              <a:t>, …</a:t>
            </a:r>
          </a:p>
          <a:p>
            <a:r>
              <a:rPr lang="en-US" sz="1200" u="sng" dirty="0">
                <a:solidFill>
                  <a:schemeClr val="bg1"/>
                </a:solidFill>
                <a:uFill>
                  <a:solidFill>
                    <a:srgbClr val="FFC000"/>
                  </a:solidFill>
                </a:uFill>
                <a:latin typeface="Arial" panose="020B0604020202020204" pitchFamily="34" charset="0"/>
                <a:cs typeface="Arial" panose="020B0604020202020204" pitchFamily="34" charset="0"/>
              </a:rPr>
              <a:t>Nitrogenous are less potent than &amp; </a:t>
            </a:r>
            <a:r>
              <a:rPr lang="en-US" sz="1200" u="sng" dirty="0" err="1">
                <a:solidFill>
                  <a:schemeClr val="bg1"/>
                </a:solidFill>
                <a:uFill>
                  <a:solidFill>
                    <a:srgbClr val="FFC000"/>
                  </a:solidFill>
                </a:uFill>
                <a:latin typeface="Arial" panose="020B0604020202020204" pitchFamily="34" charset="0"/>
                <a:cs typeface="Arial" panose="020B0604020202020204" pitchFamily="34" charset="0"/>
              </a:rPr>
              <a:t>nonnitrogenous</a:t>
            </a:r>
            <a:endParaRPr lang="en-US" sz="1200" u="sng" dirty="0">
              <a:solidFill>
                <a:schemeClr val="bg1"/>
              </a:solidFill>
              <a:uFill>
                <a:solidFill>
                  <a:srgbClr val="FFC000"/>
                </a:solidFill>
              </a:uFill>
              <a:latin typeface="Arial" panose="020B0604020202020204" pitchFamily="34" charset="0"/>
              <a:cs typeface="Arial" panose="020B0604020202020204" pitchFamily="34" charset="0"/>
            </a:endParaRPr>
          </a:p>
          <a:p>
            <a:r>
              <a:rPr lang="en-US" sz="1200" u="heavy" dirty="0">
                <a:solidFill>
                  <a:schemeClr val="bg1"/>
                </a:solidFill>
                <a:uFill>
                  <a:solidFill>
                    <a:srgbClr val="FFC000"/>
                  </a:solidFill>
                </a:uFill>
                <a:latin typeface="Arial" panose="020B0604020202020204" pitchFamily="34" charset="0"/>
                <a:cs typeface="Arial" panose="020B0604020202020204" pitchFamily="34" charset="0"/>
              </a:rPr>
              <a:t>Pyrophosphate ???</a:t>
            </a:r>
          </a:p>
          <a:p>
            <a:r>
              <a:rPr lang="en-US" sz="1200" dirty="0" err="1">
                <a:solidFill>
                  <a:schemeClr val="bg1"/>
                </a:solidFill>
                <a:latin typeface="Arial" panose="020B0604020202020204" pitchFamily="34" charset="0"/>
                <a:cs typeface="Arial" panose="020B0604020202020204" pitchFamily="34" charset="0"/>
              </a:rPr>
              <a:t>Hydroxapatite</a:t>
            </a:r>
            <a:r>
              <a:rPr lang="en-US" sz="1200" dirty="0">
                <a:solidFill>
                  <a:schemeClr val="bg1"/>
                </a:solidFill>
                <a:latin typeface="Arial" panose="020B0604020202020204" pitchFamily="34" charset="0"/>
                <a:cs typeface="Arial" panose="020B0604020202020204" pitchFamily="34" charset="0"/>
              </a:rPr>
              <a:t> ??</a:t>
            </a:r>
          </a:p>
          <a:p>
            <a:r>
              <a:rPr lang="en-US" dirty="0">
                <a:effectLst/>
              </a:rPr>
              <a:t>Bisphosphonates attach to hydroxyapatite binding sites on bony surfaces, especially surfaces undergoing active </a:t>
            </a:r>
            <a:r>
              <a:rPr lang="en-US" dirty="0" err="1">
                <a:effectLst/>
              </a:rPr>
              <a:t>resorption</a:t>
            </a:r>
            <a:r>
              <a:rPr lang="en-US" dirty="0">
                <a:effectLst/>
              </a:rPr>
              <a:t>. When osteoclasts begin to resorb bone that is impregnated with bisphosphonate, the bisphosphonate released during </a:t>
            </a:r>
            <a:r>
              <a:rPr lang="en-US" dirty="0" err="1">
                <a:effectLst/>
              </a:rPr>
              <a:t>resorption</a:t>
            </a:r>
            <a:r>
              <a:rPr lang="en-US" dirty="0">
                <a:effectLst/>
              </a:rPr>
              <a:t> impairs the ability of the osteoclasts to form the ruffled border, to adhere to the bony surface, &amp; to produce the protons necessary for continued bone </a:t>
            </a:r>
            <a:r>
              <a:rPr lang="en-US" dirty="0" err="1">
                <a:effectLst/>
              </a:rPr>
              <a:t>resorption</a:t>
            </a:r>
            <a:r>
              <a:rPr lang="en-US" dirty="0">
                <a:effectLst/>
              </a:rPr>
              <a:t>. Bisphosphonates also reduce osteoclast activity by decreasing osteoclast progenitor development &amp; recruitment &amp; by promoting osteoclast apoptosis.</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18</a:t>
            </a:fld>
            <a:endParaRPr lang="en-US"/>
          </a:p>
        </p:txBody>
      </p:sp>
    </p:spTree>
    <p:extLst>
      <p:ext uri="{BB962C8B-B14F-4D97-AF65-F5344CB8AC3E}">
        <p14:creationId xmlns:p14="http://schemas.microsoft.com/office/powerpoint/2010/main" val="4149018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Arial" panose="020B0604020202020204" pitchFamily="34" charset="0"/>
                <a:cs typeface="Arial" panose="020B0604020202020204" pitchFamily="34" charset="0"/>
              </a:rPr>
              <a:t>How do they inhibit osteoclasts??? </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19</a:t>
            </a:fld>
            <a:endParaRPr lang="en-US"/>
          </a:p>
        </p:txBody>
      </p:sp>
    </p:spTree>
    <p:extLst>
      <p:ext uri="{BB962C8B-B14F-4D97-AF65-F5344CB8AC3E}">
        <p14:creationId xmlns:p14="http://schemas.microsoft.com/office/powerpoint/2010/main" val="55081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2</a:t>
            </a:fld>
            <a:endParaRPr lang="en-US"/>
          </a:p>
        </p:txBody>
      </p:sp>
    </p:spTree>
    <p:extLst>
      <p:ext uri="{BB962C8B-B14F-4D97-AF65-F5344CB8AC3E}">
        <p14:creationId xmlns:p14="http://schemas.microsoft.com/office/powerpoint/2010/main" val="3089836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20</a:t>
            </a:fld>
            <a:endParaRPr lang="en-US"/>
          </a:p>
        </p:txBody>
      </p:sp>
    </p:spTree>
    <p:extLst>
      <p:ext uri="{BB962C8B-B14F-4D97-AF65-F5344CB8AC3E}">
        <p14:creationId xmlns:p14="http://schemas.microsoft.com/office/powerpoint/2010/main" val="185362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Arial Narrow" pitchFamily="34" charset="0"/>
              </a:rPr>
              <a:t>after dental surgical procedures ??</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21</a:t>
            </a:fld>
            <a:endParaRPr lang="en-US"/>
          </a:p>
        </p:txBody>
      </p:sp>
    </p:spTree>
    <p:extLst>
      <p:ext uri="{BB962C8B-B14F-4D97-AF65-F5344CB8AC3E}">
        <p14:creationId xmlns:p14="http://schemas.microsoft.com/office/powerpoint/2010/main" val="3873348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given twice/ </a:t>
            </a:r>
            <a:r>
              <a:rPr lang="en-US" dirty="0" err="1"/>
              <a:t>yr</a:t>
            </a:r>
            <a:endParaRPr lang="en-US" dirty="0"/>
          </a:p>
          <a:p>
            <a:r>
              <a:rPr lang="en-US" dirty="0" err="1"/>
              <a:t>Denosumab</a:t>
            </a:r>
            <a:r>
              <a:rPr lang="en-US" dirty="0"/>
              <a:t>, a recently approved therapy, is a fully human monoclonal antibody (MOA) that binds the cytokine </a:t>
            </a:r>
            <a:r>
              <a:rPr lang="en-US" b="1" dirty="0"/>
              <a:t>RANKL</a:t>
            </a:r>
            <a:r>
              <a:rPr lang="en-US" dirty="0"/>
              <a:t> (receptor activator of </a:t>
            </a:r>
            <a:r>
              <a:rPr lang="en-US" dirty="0" err="1"/>
              <a:t>NFκB</a:t>
            </a:r>
            <a:r>
              <a:rPr lang="en-US" dirty="0"/>
              <a:t> ligand), </a:t>
            </a:r>
            <a:r>
              <a:rPr lang="en-US" b="1" dirty="0"/>
              <a:t>an essential factor initiating bone turnover</a:t>
            </a:r>
            <a:r>
              <a:rPr lang="en-US" dirty="0"/>
              <a:t>. </a:t>
            </a:r>
          </a:p>
          <a:p>
            <a:r>
              <a:rPr lang="en-US" b="1" dirty="0"/>
              <a:t>RANKL inhibition </a:t>
            </a:r>
            <a:r>
              <a:rPr lang="en-US" u="sng" dirty="0"/>
              <a:t>blocks osteoclast maturation, function &amp; survival</a:t>
            </a:r>
            <a:r>
              <a:rPr lang="en-US" dirty="0"/>
              <a:t>, thus reducing bone </a:t>
            </a:r>
            <a:r>
              <a:rPr lang="en-US" dirty="0" err="1"/>
              <a:t>resorption</a:t>
            </a:r>
            <a:r>
              <a:rPr lang="en-US" dirty="0"/>
              <a:t>. </a:t>
            </a:r>
          </a:p>
          <a:p>
            <a:r>
              <a:rPr lang="en-US" dirty="0"/>
              <a:t>In contrast, </a:t>
            </a:r>
            <a:r>
              <a:rPr lang="en-US" b="1" dirty="0"/>
              <a:t>bisphosphonates</a:t>
            </a:r>
            <a:r>
              <a:rPr lang="en-US" dirty="0"/>
              <a:t> </a:t>
            </a:r>
            <a:r>
              <a:rPr lang="en-US" u="sng" dirty="0"/>
              <a:t>bind bone mineral</a:t>
            </a:r>
            <a:r>
              <a:rPr lang="en-US" dirty="0"/>
              <a:t>, where they are absorbed by mature osteoclasts, inducing osteoclast apoptosis &amp; suppressing </a:t>
            </a:r>
            <a:r>
              <a:rPr lang="en-US" dirty="0" err="1"/>
              <a:t>resorption</a:t>
            </a:r>
            <a:r>
              <a:rPr lang="en-US" dirty="0"/>
              <a:t>. These differences in mechanism influence both the onset and reversibility of treatment.</a:t>
            </a:r>
          </a:p>
        </p:txBody>
      </p:sp>
      <p:sp>
        <p:nvSpPr>
          <p:cNvPr id="4" name="Slide Number Placeholder 3"/>
          <p:cNvSpPr>
            <a:spLocks noGrp="1"/>
          </p:cNvSpPr>
          <p:nvPr>
            <p:ph type="sldNum" sz="quarter" idx="10"/>
          </p:nvPr>
        </p:nvSpPr>
        <p:spPr/>
        <p:txBody>
          <a:bodyPr/>
          <a:lstStyle/>
          <a:p>
            <a:fld id="{75C5443D-751A-443D-B974-C5497D720B02}" type="slidenum">
              <a:rPr lang="en-US" smtClean="0"/>
              <a:pPr/>
              <a:t>22</a:t>
            </a:fld>
            <a:endParaRPr lang="en-US"/>
          </a:p>
        </p:txBody>
      </p:sp>
    </p:spTree>
    <p:extLst>
      <p:ext uri="{BB962C8B-B14F-4D97-AF65-F5344CB8AC3E}">
        <p14:creationId xmlns:p14="http://schemas.microsoft.com/office/powerpoint/2010/main" val="1497503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IgG2 </a:t>
            </a:r>
            <a:r>
              <a:rPr lang="en-US" dirty="0">
                <a:hlinkClick r:id="rId3"/>
              </a:rPr>
              <a:t>monoclonal antibody</a:t>
            </a:r>
            <a:r>
              <a:rPr lang="en-US" dirty="0"/>
              <a:t> with </a:t>
            </a:r>
            <a:r>
              <a:rPr lang="en-US" dirty="0">
                <a:hlinkClick r:id="rId4"/>
              </a:rPr>
              <a:t>affinity</a:t>
            </a:r>
            <a:r>
              <a:rPr lang="en-US" dirty="0"/>
              <a:t> &amp; specificity for human RANKL (receptor activator of nuclear factor kappa-B </a:t>
            </a:r>
            <a:r>
              <a:rPr lang="en-US" dirty="0">
                <a:hlinkClick r:id="rId5"/>
              </a:rPr>
              <a:t>ligand</a:t>
            </a:r>
            <a:r>
              <a:rPr lang="en-US" dirty="0"/>
              <a:t>). </a:t>
            </a:r>
          </a:p>
          <a:p>
            <a:r>
              <a:rPr lang="en-US" dirty="0"/>
              <a:t>Why infections ? Receptor activator of nuclear factor kappa-B ligand (RANKL) is expressed on activated </a:t>
            </a:r>
            <a:r>
              <a:rPr lang="en-US" b="1" dirty="0"/>
              <a:t>T and B lymphocytes </a:t>
            </a:r>
            <a:r>
              <a:rPr lang="en-US" dirty="0"/>
              <a:t>&amp; in lymph nodes. Therefore, a RANKL inhibitor such as </a:t>
            </a:r>
            <a:r>
              <a:rPr lang="en-US" dirty="0" err="1"/>
              <a:t>Prolia</a:t>
            </a:r>
            <a:r>
              <a:rPr lang="en-US" dirty="0"/>
              <a:t> may increase the risk of infection</a:t>
            </a:r>
            <a:r>
              <a:rPr lang="en-US" sz="1200" b="0" i="0" u="none" strike="noStrike" kern="1200" baseline="0" dirty="0">
                <a:solidFill>
                  <a:schemeClr val="tx1"/>
                </a:solidFill>
                <a:latin typeface="+mn-lt"/>
                <a:ea typeface="+mn-ea"/>
                <a:cs typeface="+mn-cs"/>
              </a:rPr>
              <a:t>, suggesting that there could be an increased risk of infection associated with the use of </a:t>
            </a:r>
            <a:r>
              <a:rPr lang="en-US" sz="1200" b="0" i="0" u="none" strike="noStrike" kern="1200" baseline="0" dirty="0" err="1">
                <a:solidFill>
                  <a:schemeClr val="tx1"/>
                </a:solidFill>
                <a:latin typeface="+mn-lt"/>
                <a:ea typeface="+mn-ea"/>
                <a:cs typeface="+mn-cs"/>
              </a:rPr>
              <a:t>denosumab</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23</a:t>
            </a:fld>
            <a:endParaRPr lang="en-US"/>
          </a:p>
        </p:txBody>
      </p:sp>
    </p:spTree>
    <p:extLst>
      <p:ext uri="{BB962C8B-B14F-4D97-AF65-F5344CB8AC3E}">
        <p14:creationId xmlns:p14="http://schemas.microsoft.com/office/powerpoint/2010/main" val="3370209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err="1">
                <a:solidFill>
                  <a:schemeClr val="bg1"/>
                </a:solidFill>
                <a:latin typeface="Arial Narrow" pitchFamily="34" charset="0"/>
                <a:sym typeface="Wingdings 3"/>
              </a:rPr>
              <a:t>ve</a:t>
            </a:r>
            <a:r>
              <a:rPr lang="en-US" sz="1200" b="1" dirty="0">
                <a:solidFill>
                  <a:schemeClr val="bg1"/>
                </a:solidFill>
                <a:latin typeface="Arial Narrow" pitchFamily="34" charset="0"/>
                <a:sym typeface="Wingdings 3"/>
              </a:rPr>
              <a:t> of </a:t>
            </a:r>
            <a:r>
              <a:rPr lang="en-US" sz="1200" b="1" dirty="0" err="1">
                <a:solidFill>
                  <a:schemeClr val="bg1"/>
                </a:solidFill>
                <a:latin typeface="Arial Narrow" pitchFamily="34" charset="0"/>
                <a:sym typeface="Wingdings 3"/>
              </a:rPr>
              <a:t>osteo-clustogenesis</a:t>
            </a:r>
            <a:r>
              <a:rPr lang="en-US" sz="1200" b="1" dirty="0">
                <a:solidFill>
                  <a:schemeClr val="bg1"/>
                </a:solidFill>
                <a:latin typeface="Arial Narrow" pitchFamily="34" charset="0"/>
                <a:sym typeface="Wingdings 3"/>
              </a:rPr>
              <a:t> ??</a:t>
            </a:r>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24</a:t>
            </a:fld>
            <a:endParaRPr lang="en-US"/>
          </a:p>
        </p:txBody>
      </p:sp>
    </p:spTree>
    <p:extLst>
      <p:ext uri="{BB962C8B-B14F-4D97-AF65-F5344CB8AC3E}">
        <p14:creationId xmlns:p14="http://schemas.microsoft.com/office/powerpoint/2010/main" val="3638850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25</a:t>
            </a:fld>
            <a:endParaRPr lang="en-US"/>
          </a:p>
        </p:txBody>
      </p:sp>
    </p:spTree>
    <p:extLst>
      <p:ext uri="{BB962C8B-B14F-4D97-AF65-F5344CB8AC3E}">
        <p14:creationId xmlns:p14="http://schemas.microsoft.com/office/powerpoint/2010/main" val="4144960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00"/>
              </a:lnSpc>
              <a:buNone/>
            </a:pPr>
            <a:r>
              <a:rPr lang="en-US" dirty="0"/>
              <a:t>All patients prescribed </a:t>
            </a:r>
            <a:r>
              <a:rPr lang="en-US" dirty="0" err="1"/>
              <a:t>Protos</a:t>
            </a:r>
            <a:r>
              <a:rPr lang="en-US" dirty="0"/>
              <a:t> should be fully informed of the risk of cardiovascular events and venous thrombosis. Not</a:t>
            </a:r>
            <a:r>
              <a:rPr lang="en-US" baseline="0" dirty="0"/>
              <a:t> given to immobile patients</a:t>
            </a:r>
            <a:endParaRPr lang="en-US" sz="1200" b="1" dirty="0">
              <a:solidFill>
                <a:schemeClr val="bg1"/>
              </a:solidFill>
              <a:latin typeface="Arial Narrow" pitchFamily="34" charset="0"/>
            </a:endParaRPr>
          </a:p>
          <a:p>
            <a:pPr>
              <a:lnSpc>
                <a:spcPts val="2400"/>
              </a:lnSpc>
              <a:buNone/>
            </a:pPr>
            <a:r>
              <a:rPr lang="en-US" sz="1200" b="1" dirty="0">
                <a:solidFill>
                  <a:schemeClr val="bg1"/>
                </a:solidFill>
                <a:latin typeface="Arial Narrow" pitchFamily="34" charset="0"/>
              </a:rPr>
              <a:t>In phenylketonuria ? </a:t>
            </a:r>
            <a:r>
              <a:rPr lang="en-US" b="1" dirty="0"/>
              <a:t>PKU</a:t>
            </a:r>
            <a:r>
              <a:rPr lang="en-US" dirty="0"/>
              <a:t> is an </a:t>
            </a:r>
            <a:r>
              <a:rPr lang="en-US" dirty="0">
                <a:hlinkClick r:id="rId3" tooltip="Inborn error of metabolism"/>
              </a:rPr>
              <a:t>inborn error of metabolism</a:t>
            </a:r>
            <a:r>
              <a:rPr lang="en-US" dirty="0"/>
              <a:t> that results in decreased </a:t>
            </a:r>
            <a:r>
              <a:rPr lang="en-US" dirty="0">
                <a:hlinkClick r:id="rId4" tooltip="Metabolism"/>
              </a:rPr>
              <a:t>metabolism</a:t>
            </a:r>
            <a:r>
              <a:rPr lang="en-US" dirty="0"/>
              <a:t> of the </a:t>
            </a:r>
            <a:r>
              <a:rPr lang="en-US" dirty="0">
                <a:hlinkClick r:id="rId5" tooltip="Amino acid"/>
              </a:rPr>
              <a:t>amino acid</a:t>
            </a:r>
            <a:r>
              <a:rPr lang="en-US" dirty="0"/>
              <a:t> </a:t>
            </a:r>
            <a:r>
              <a:rPr lang="en-US" dirty="0">
                <a:hlinkClick r:id="rId6" tooltip="Phenylalanine"/>
              </a:rPr>
              <a:t>phenylalanine</a:t>
            </a:r>
            <a:r>
              <a:rPr lang="en-US" dirty="0"/>
              <a:t>. Precaution is advised in patients with </a:t>
            </a:r>
            <a:r>
              <a:rPr lang="en-US" dirty="0">
                <a:hlinkClick r:id="rId7" tooltip="Phenylketonuria"/>
              </a:rPr>
              <a:t>phenylketonuria</a:t>
            </a:r>
            <a:r>
              <a:rPr lang="en-US" dirty="0"/>
              <a:t>, as formulations of strontium </a:t>
            </a:r>
            <a:r>
              <a:rPr lang="en-US" dirty="0" err="1"/>
              <a:t>ranelate</a:t>
            </a:r>
            <a:r>
              <a:rPr lang="en-US" dirty="0"/>
              <a:t> contain </a:t>
            </a:r>
            <a:r>
              <a:rPr lang="en-US" b="1" dirty="0"/>
              <a:t>phenylalanine</a:t>
            </a:r>
            <a:r>
              <a:rPr lang="en-US" dirty="0"/>
              <a:t>.</a:t>
            </a:r>
            <a:endParaRPr lang="en-US" sz="1200" b="1" dirty="0">
              <a:solidFill>
                <a:schemeClr val="bg1"/>
              </a:solidFill>
              <a:latin typeface="Arial Narrow" pitchFamily="34" charset="0"/>
            </a:endParaRPr>
          </a:p>
          <a:p>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26</a:t>
            </a:fld>
            <a:endParaRPr lang="en-US"/>
          </a:p>
        </p:txBody>
      </p:sp>
    </p:spTree>
    <p:extLst>
      <p:ext uri="{BB962C8B-B14F-4D97-AF65-F5344CB8AC3E}">
        <p14:creationId xmlns:p14="http://schemas.microsoft.com/office/powerpoint/2010/main" val="1318169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5443D-751A-443D-B974-C5497D720B02}" type="slidenum">
              <a:rPr lang="en-US" smtClean="0"/>
              <a:pPr/>
              <a:t>27</a:t>
            </a:fld>
            <a:endParaRPr lang="en-US"/>
          </a:p>
        </p:txBody>
      </p:sp>
    </p:spTree>
    <p:extLst>
      <p:ext uri="{BB962C8B-B14F-4D97-AF65-F5344CB8AC3E}">
        <p14:creationId xmlns:p14="http://schemas.microsoft.com/office/powerpoint/2010/main" val="109100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28</a:t>
            </a:fld>
            <a:endParaRPr lang="en-US"/>
          </a:p>
        </p:txBody>
      </p:sp>
    </p:spTree>
    <p:extLst>
      <p:ext uri="{BB962C8B-B14F-4D97-AF65-F5344CB8AC3E}">
        <p14:creationId xmlns:p14="http://schemas.microsoft.com/office/powerpoint/2010/main" val="3090428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29</a:t>
            </a:fld>
            <a:endParaRPr lang="en-US"/>
          </a:p>
        </p:txBody>
      </p:sp>
    </p:spTree>
    <p:extLst>
      <p:ext uri="{BB962C8B-B14F-4D97-AF65-F5344CB8AC3E}">
        <p14:creationId xmlns:p14="http://schemas.microsoft.com/office/powerpoint/2010/main" val="261113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3</a:t>
            </a:fld>
            <a:endParaRPr lang="en-US"/>
          </a:p>
        </p:txBody>
      </p:sp>
    </p:spTree>
    <p:extLst>
      <p:ext uri="{BB962C8B-B14F-4D97-AF65-F5344CB8AC3E}">
        <p14:creationId xmlns:p14="http://schemas.microsoft.com/office/powerpoint/2010/main" val="2278780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30</a:t>
            </a:fld>
            <a:endParaRPr lang="en-US"/>
          </a:p>
        </p:txBody>
      </p:sp>
    </p:spTree>
    <p:extLst>
      <p:ext uri="{BB962C8B-B14F-4D97-AF65-F5344CB8AC3E}">
        <p14:creationId xmlns:p14="http://schemas.microsoft.com/office/powerpoint/2010/main" val="201232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4</a:t>
            </a:fld>
            <a:endParaRPr lang="en-US"/>
          </a:p>
        </p:txBody>
      </p:sp>
    </p:spTree>
    <p:extLst>
      <p:ext uri="{BB962C8B-B14F-4D97-AF65-F5344CB8AC3E}">
        <p14:creationId xmlns:p14="http://schemas.microsoft.com/office/powerpoint/2010/main" val="410257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5</a:t>
            </a:fld>
            <a:endParaRPr lang="en-US"/>
          </a:p>
        </p:txBody>
      </p:sp>
    </p:spTree>
    <p:extLst>
      <p:ext uri="{BB962C8B-B14F-4D97-AF65-F5344CB8AC3E}">
        <p14:creationId xmlns:p14="http://schemas.microsoft.com/office/powerpoint/2010/main" val="237676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6</a:t>
            </a:fld>
            <a:endParaRPr lang="en-US"/>
          </a:p>
        </p:txBody>
      </p:sp>
    </p:spTree>
    <p:extLst>
      <p:ext uri="{BB962C8B-B14F-4D97-AF65-F5344CB8AC3E}">
        <p14:creationId xmlns:p14="http://schemas.microsoft.com/office/powerpoint/2010/main" val="18990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7</a:t>
            </a:fld>
            <a:endParaRPr lang="en-US"/>
          </a:p>
        </p:txBody>
      </p:sp>
    </p:spTree>
    <p:extLst>
      <p:ext uri="{BB962C8B-B14F-4D97-AF65-F5344CB8AC3E}">
        <p14:creationId xmlns:p14="http://schemas.microsoft.com/office/powerpoint/2010/main" val="3080827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8</a:t>
            </a:fld>
            <a:endParaRPr lang="en-US"/>
          </a:p>
        </p:txBody>
      </p:sp>
    </p:spTree>
    <p:extLst>
      <p:ext uri="{BB962C8B-B14F-4D97-AF65-F5344CB8AC3E}">
        <p14:creationId xmlns:p14="http://schemas.microsoft.com/office/powerpoint/2010/main" val="89162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C5443D-751A-443D-B974-C5497D720B02}" type="slidenum">
              <a:rPr lang="en-US" smtClean="0"/>
              <a:pPr/>
              <a:t>9</a:t>
            </a:fld>
            <a:endParaRPr lang="en-US"/>
          </a:p>
        </p:txBody>
      </p:sp>
    </p:spTree>
    <p:extLst>
      <p:ext uri="{BB962C8B-B14F-4D97-AF65-F5344CB8AC3E}">
        <p14:creationId xmlns:p14="http://schemas.microsoft.com/office/powerpoint/2010/main" val="38823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976769-379C-491A-B826-72E0D91FBF80}" type="datetime1">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97894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4199ADBC-D882-4365-B662-02B7E810EED4}" type="datetime1">
              <a:rPr lang="en-US" smtClean="0"/>
              <a:pPr/>
              <a:t>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32763285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9ADBC-D882-4365-B662-02B7E810EED4}" type="datetime1">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6637760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9ADBC-D882-4365-B662-02B7E810EED4}" type="datetime1">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8469899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9ADBC-D882-4365-B662-02B7E810EED4}" type="datetime1">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17941211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9ADBC-D882-4365-B662-02B7E810EED4}" type="datetime1">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207683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9ADBC-D882-4365-B662-02B7E810EED4}" type="datetime1">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72505856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2B0A7-51B5-40F8-B1F0-AF1DFA4B83D9}" type="datetime1">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952994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BC59BA-D057-4F6A-BCEC-C922DD56F103}" type="datetime1">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182046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a:t>Click to edit Master title style</a:t>
            </a:r>
          </a:p>
        </p:txBody>
      </p:sp>
      <p:sp>
        <p:nvSpPr>
          <p:cNvPr id="3" name="ClipArt Placeholder 2"/>
          <p:cNvSpPr>
            <a:spLocks noGrp="1"/>
          </p:cNvSpPr>
          <p:nvPr>
            <p:ph type="clipArt" sz="half" idx="1"/>
          </p:nvPr>
        </p:nvSpPr>
        <p:spPr>
          <a:xfrm>
            <a:off x="228600" y="1447800"/>
            <a:ext cx="4267200" cy="5181600"/>
          </a:xfrm>
        </p:spPr>
        <p:txBody>
          <a:bodyPr/>
          <a:lstStyle/>
          <a:p>
            <a:endParaRPr lang="en-US"/>
          </a:p>
        </p:txBody>
      </p:sp>
      <p:sp>
        <p:nvSpPr>
          <p:cNvPr id="4" name="Text Placeholder 3"/>
          <p:cNvSpPr>
            <a:spLocks noGrp="1"/>
          </p:cNvSpPr>
          <p:nvPr>
            <p:ph type="body" sz="half" idx="2"/>
          </p:nvPr>
        </p:nvSpPr>
        <p:spPr>
          <a:xfrm>
            <a:off x="4648200" y="1447800"/>
            <a:ext cx="4267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87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48326-0E37-4630-AA49-E5A3326967E8}" type="datetime1">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26174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AACFC3-F322-46DF-995A-5F4CACD98F7A}" type="datetime1">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177611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ED4FBB-A4A6-4FDB-A2DA-19F2770C04AE}" type="datetime1">
              <a:rPr lang="en-US" smtClean="0"/>
              <a:pPr/>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47612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813B0E-757D-46FA-8EFA-49D5FAC977AA}" type="datetime1">
              <a:rPr lang="en-US" smtClean="0"/>
              <a:pPr/>
              <a:t>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188209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4E8719-BBF9-4AD5-898A-AC45AE0045B4}" type="datetime1">
              <a:rPr lang="en-US" smtClean="0"/>
              <a:pPr/>
              <a:t>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339162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95D9D-2771-4DEF-9C2F-0CE4FB7556A0}" type="datetime1">
              <a:rPr lang="en-US" smtClean="0"/>
              <a:pPr/>
              <a:t>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387825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0AA1AE-900C-44C1-86B9-1A302C599E07}" type="datetime1">
              <a:rPr lang="en-US" smtClean="0"/>
              <a:pPr/>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3610131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F6273-BF28-43A0-87F3-853B1C223366}" type="datetime1">
              <a:rPr lang="en-US" smtClean="0"/>
              <a:pPr/>
              <a:t>2/28/2021</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60111B69-7931-4B39-8D1B-373029797050}" type="slidenum">
              <a:rPr lang="en-US" smtClean="0"/>
              <a:pPr/>
              <a:t>‹#›</a:t>
            </a:fld>
            <a:endParaRPr lang="en-US"/>
          </a:p>
        </p:txBody>
      </p:sp>
    </p:spTree>
    <p:extLst>
      <p:ext uri="{BB962C8B-B14F-4D97-AF65-F5344CB8AC3E}">
        <p14:creationId xmlns:p14="http://schemas.microsoft.com/office/powerpoint/2010/main" val="257867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199ADBC-D882-4365-B662-02B7E810EED4}" type="datetime1">
              <a:rPr lang="en-US" smtClean="0"/>
              <a:pPr/>
              <a:t>2/28/2021</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0111B69-7931-4B39-8D1B-373029797050}" type="slidenum">
              <a:rPr lang="en-US" smtClean="0"/>
              <a:pPr/>
              <a:t>‹#›</a:t>
            </a:fld>
            <a:endParaRPr lang="en-US"/>
          </a:p>
        </p:txBody>
      </p:sp>
    </p:spTree>
    <p:extLst>
      <p:ext uri="{BB962C8B-B14F-4D97-AF65-F5344CB8AC3E}">
        <p14:creationId xmlns:p14="http://schemas.microsoft.com/office/powerpoint/2010/main" val="2951353417"/>
      </p:ext>
    </p:extLst>
  </p:cSld>
  <p:clrMap bg1="dk1" tx1="lt1" bg2="dk2"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1.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gi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9.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lumMod val="9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Picture 4" descr="http://lancastria.net/blog/wp-content/uploads/2010/09/osteoporosis-lancastria.jpg"/>
          <p:cNvPicPr>
            <a:picLocks noChangeAspect="1" noChangeArrowheads="1"/>
          </p:cNvPicPr>
          <p:nvPr/>
        </p:nvPicPr>
        <p:blipFill>
          <a:blip r:embed="rId3" cstate="print">
            <a:lum bright="-20000" contrast="-10000"/>
          </a:blip>
          <a:srcRect l="72500" t="19185" r="2500" b="7914"/>
          <a:stretch>
            <a:fillRect/>
          </a:stretch>
        </p:blipFill>
        <p:spPr bwMode="auto">
          <a:xfrm>
            <a:off x="0" y="0"/>
            <a:ext cx="3048000" cy="2590800"/>
          </a:xfrm>
          <a:prstGeom prst="rect">
            <a:avLst/>
          </a:prstGeom>
          <a:noFill/>
        </p:spPr>
      </p:pic>
      <p:pic>
        <p:nvPicPr>
          <p:cNvPr id="24580" name="Picture 4" descr="http://img.medscape.com/slide/migrated/editorial/cmecircle/2007/6903/images/pres1/slide9.jpg"/>
          <p:cNvPicPr>
            <a:picLocks noChangeAspect="1" noChangeArrowheads="1"/>
          </p:cNvPicPr>
          <p:nvPr/>
        </p:nvPicPr>
        <p:blipFill>
          <a:blip r:embed="rId4" cstate="print">
            <a:clrChange>
              <a:clrFrom>
                <a:srgbClr val="000000"/>
              </a:clrFrom>
              <a:clrTo>
                <a:srgbClr val="000000">
                  <a:alpha val="0"/>
                </a:srgbClr>
              </a:clrTo>
            </a:clrChange>
          </a:blip>
          <a:srcRect l="13740" t="21951" r="13897" b="6098"/>
          <a:stretch>
            <a:fillRect/>
          </a:stretch>
        </p:blipFill>
        <p:spPr bwMode="auto">
          <a:xfrm>
            <a:off x="0" y="1981200"/>
            <a:ext cx="3657600" cy="4876800"/>
          </a:xfrm>
          <a:prstGeom prst="snip2SameRect">
            <a:avLst/>
          </a:prstGeom>
          <a:noFill/>
        </p:spPr>
      </p:pic>
      <p:pic>
        <p:nvPicPr>
          <p:cNvPr id="4" name="Picture 2" descr="http://img.medscape.com/slide/migrated/editorial/cmecircle/2007/6903/images/pres1/slide8.jpg"/>
          <p:cNvPicPr>
            <a:picLocks noChangeAspect="1" noChangeArrowheads="1"/>
          </p:cNvPicPr>
          <p:nvPr/>
        </p:nvPicPr>
        <p:blipFill>
          <a:blip r:embed="rId5" cstate="print">
            <a:clrChange>
              <a:clrFrom>
                <a:srgbClr val="000002"/>
              </a:clrFrom>
              <a:clrTo>
                <a:srgbClr val="000002">
                  <a:alpha val="0"/>
                </a:srgbClr>
              </a:clrTo>
            </a:clrChange>
          </a:blip>
          <a:srcRect l="32743" t="18851" r="29204" b="8101"/>
          <a:stretch>
            <a:fillRect/>
          </a:stretch>
        </p:blipFill>
        <p:spPr bwMode="auto">
          <a:xfrm>
            <a:off x="457200" y="381000"/>
            <a:ext cx="2895600" cy="4800600"/>
          </a:xfrm>
          <a:prstGeom prst="snip2DiagRect">
            <a:avLst/>
          </a:prstGeom>
          <a:noFill/>
        </p:spPr>
      </p:pic>
      <p:sp>
        <p:nvSpPr>
          <p:cNvPr id="6" name="Rectangle 5"/>
          <p:cNvSpPr/>
          <p:nvPr/>
        </p:nvSpPr>
        <p:spPr>
          <a:xfrm>
            <a:off x="1428997" y="1374592"/>
            <a:ext cx="7696200" cy="1446550"/>
          </a:xfrm>
          <a:prstGeom prst="rect">
            <a:avLst/>
          </a:prstGeom>
          <a:noFill/>
        </p:spPr>
        <p:txBody>
          <a:bodyPr wrap="square" lIns="91440" tIns="45720" rIns="91440" bIns="45720">
            <a:spAutoFit/>
          </a:bodyPr>
          <a:lstStyle/>
          <a:p>
            <a:pPr algn="ctr"/>
            <a:r>
              <a:rPr lang="en-US" sz="4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OSTEOPOROSIS and </a:t>
            </a:r>
          </a:p>
          <a:p>
            <a:pPr algn="ctr"/>
            <a:r>
              <a:rPr lang="en-US" sz="4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drugs used</a:t>
            </a:r>
          </a:p>
        </p:txBody>
      </p:sp>
      <p:sp>
        <p:nvSpPr>
          <p:cNvPr id="8" name="TextBox 7"/>
          <p:cNvSpPr txBox="1"/>
          <p:nvPr/>
        </p:nvSpPr>
        <p:spPr>
          <a:xfrm>
            <a:off x="2971800" y="3965882"/>
            <a:ext cx="5181600" cy="2431435"/>
          </a:xfrm>
          <a:prstGeom prst="rect">
            <a:avLst/>
          </a:prstGeom>
          <a:noFill/>
        </p:spPr>
        <p:txBody>
          <a:bodyPr wrap="square" rtlCol="0">
            <a:spAutoFit/>
          </a:bodyPr>
          <a:lstStyle/>
          <a:p>
            <a:r>
              <a:rPr lang="en-US" sz="3200" dirty="0">
                <a:solidFill>
                  <a:schemeClr val="bg1"/>
                </a:solidFill>
              </a:rPr>
              <a:t>Dr. </a:t>
            </a:r>
            <a:r>
              <a:rPr lang="en-US" sz="3200" dirty="0" err="1">
                <a:solidFill>
                  <a:schemeClr val="bg1"/>
                </a:solidFill>
              </a:rPr>
              <a:t>Ishfaq</a:t>
            </a:r>
            <a:r>
              <a:rPr lang="en-US" sz="3200" dirty="0">
                <a:solidFill>
                  <a:schemeClr val="bg1"/>
                </a:solidFill>
              </a:rPr>
              <a:t> </a:t>
            </a:r>
            <a:r>
              <a:rPr lang="en-US" sz="3200" dirty="0" err="1">
                <a:solidFill>
                  <a:schemeClr val="bg1"/>
                </a:solidFill>
              </a:rPr>
              <a:t>Bukhari</a:t>
            </a:r>
            <a:endParaRPr lang="en-US" sz="3200" dirty="0">
              <a:solidFill>
                <a:schemeClr val="bg1"/>
              </a:solidFill>
            </a:endParaRPr>
          </a:p>
          <a:p>
            <a:r>
              <a:rPr lang="en-US" sz="3200" dirty="0">
                <a:solidFill>
                  <a:schemeClr val="bg1"/>
                </a:solidFill>
              </a:rPr>
              <a:t>Dr. </a:t>
            </a:r>
            <a:r>
              <a:rPr lang="en-US" sz="3200" dirty="0" err="1">
                <a:solidFill>
                  <a:schemeClr val="bg1"/>
                </a:solidFill>
              </a:rPr>
              <a:t>Aliah</a:t>
            </a:r>
            <a:r>
              <a:rPr lang="en-US" sz="3200" dirty="0">
                <a:solidFill>
                  <a:schemeClr val="bg1"/>
                </a:solidFill>
              </a:rPr>
              <a:t> </a:t>
            </a:r>
            <a:r>
              <a:rPr lang="en-US" sz="3200" dirty="0" err="1">
                <a:solidFill>
                  <a:schemeClr val="bg1"/>
                </a:solidFill>
              </a:rPr>
              <a:t>Alshanwani</a:t>
            </a:r>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2400" dirty="0">
              <a:solidFill>
                <a:schemeClr val="bg1"/>
              </a:solidFill>
            </a:endParaRPr>
          </a:p>
        </p:txBody>
      </p:sp>
      <p:sp>
        <p:nvSpPr>
          <p:cNvPr id="2" name="Slide Number Placeholder 1"/>
          <p:cNvSpPr>
            <a:spLocks noGrp="1"/>
          </p:cNvSpPr>
          <p:nvPr>
            <p:ph type="sldNum" sz="quarter" idx="12"/>
          </p:nvPr>
        </p:nvSpPr>
        <p:spPr>
          <a:xfrm>
            <a:off x="8268290" y="6152449"/>
            <a:ext cx="856907" cy="669925"/>
          </a:xfrm>
        </p:spPr>
        <p:txBody>
          <a:bodyPr/>
          <a:lstStyle/>
          <a:p>
            <a:fld id="{60111B69-7931-4B39-8D1B-373029797050}" type="slidenum">
              <a:rPr lang="en-US" sz="1200" smtClean="0"/>
              <a:pPr/>
              <a:t>1</a:t>
            </a:fld>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524000" y="228600"/>
            <a:ext cx="7010400" cy="461665"/>
          </a:xfrm>
          <a:prstGeom prst="rect">
            <a:avLst/>
          </a:prstGeom>
        </p:spPr>
        <p:txBody>
          <a:bodyPr wrap="square">
            <a:spAutoFit/>
          </a:bodyPr>
          <a:lstStyle/>
          <a:p>
            <a:r>
              <a:rPr lang="en-US" sz="2400" b="1" dirty="0">
                <a:solidFill>
                  <a:schemeClr val="bg1"/>
                </a:solidFill>
                <a:latin typeface="Arial Narrow" pitchFamily="34" charset="0"/>
              </a:rPr>
              <a:t>Bone is basically composed of 2 types of tissues</a:t>
            </a:r>
          </a:p>
        </p:txBody>
      </p:sp>
      <p:sp>
        <p:nvSpPr>
          <p:cNvPr id="8" name="Rectangle 7"/>
          <p:cNvSpPr/>
          <p:nvPr/>
        </p:nvSpPr>
        <p:spPr>
          <a:xfrm>
            <a:off x="1066800" y="838200"/>
            <a:ext cx="8305800" cy="769441"/>
          </a:xfrm>
          <a:prstGeom prst="rect">
            <a:avLst/>
          </a:prstGeom>
        </p:spPr>
        <p:txBody>
          <a:bodyPr wrap="square">
            <a:spAutoFit/>
          </a:bodyPr>
          <a:lstStyle/>
          <a:p>
            <a:pPr marL="0" lvl="1" indent="-285750">
              <a:defRPr/>
            </a:pPr>
            <a:r>
              <a:rPr lang="en-US" sz="2200" u="heavy" dirty="0">
                <a:solidFill>
                  <a:schemeClr val="bg1"/>
                </a:solidFill>
                <a:uFill>
                  <a:solidFill>
                    <a:srgbClr val="FFC000"/>
                  </a:solidFill>
                </a:uFill>
                <a:latin typeface="Bernard MT Condensed" pitchFamily="18" charset="0"/>
              </a:rPr>
              <a:t>INORGANIC</a:t>
            </a:r>
            <a:r>
              <a:rPr lang="en-US" sz="2200" b="1" dirty="0">
                <a:solidFill>
                  <a:schemeClr val="bg1"/>
                </a:solidFill>
                <a:latin typeface="Arial Narrow" pitchFamily="34" charset="0"/>
              </a:rPr>
              <a:t> </a:t>
            </a:r>
            <a:r>
              <a:rPr lang="en-US" sz="2200" b="1" dirty="0">
                <a:solidFill>
                  <a:schemeClr val="bg1"/>
                </a:solidFill>
                <a:latin typeface="Arial Narrow" pitchFamily="34" charset="0"/>
                <a:sym typeface="Wingdings 3"/>
              </a:rPr>
              <a:t></a:t>
            </a:r>
            <a:r>
              <a:rPr lang="en-US" sz="2200" b="1" dirty="0">
                <a:solidFill>
                  <a:schemeClr val="bg1"/>
                </a:solidFill>
                <a:latin typeface="Arial Narrow" pitchFamily="34" charset="0"/>
              </a:rPr>
              <a:t>65% of mass </a:t>
            </a:r>
            <a:r>
              <a:rPr lang="en-US" sz="2200" b="1" dirty="0">
                <a:solidFill>
                  <a:schemeClr val="bg1"/>
                </a:solidFill>
                <a:latin typeface="Arial Narrow" pitchFamily="34" charset="0"/>
                <a:sym typeface="Wingdings 3"/>
              </a:rPr>
              <a:t> </a:t>
            </a:r>
            <a:r>
              <a:rPr lang="en-US" sz="2200" b="1" dirty="0">
                <a:solidFill>
                  <a:schemeClr val="bg1"/>
                </a:solidFill>
                <a:latin typeface="Arial Narrow" pitchFamily="34" charset="0"/>
              </a:rPr>
              <a:t>Consists of </a:t>
            </a:r>
            <a:r>
              <a:rPr lang="en-US" sz="2200" b="1" dirty="0" err="1">
                <a:solidFill>
                  <a:schemeClr val="bg1"/>
                </a:solidFill>
                <a:latin typeface="Arial Narrow" pitchFamily="34" charset="0"/>
              </a:rPr>
              <a:t>crystaline</a:t>
            </a:r>
            <a:r>
              <a:rPr lang="en-US" sz="2200" b="1" dirty="0">
                <a:solidFill>
                  <a:schemeClr val="bg1"/>
                </a:solidFill>
                <a:latin typeface="Arial Narrow" pitchFamily="34" charset="0"/>
              </a:rPr>
              <a:t> calcium phosphate salts (hydroxyapatite)</a:t>
            </a:r>
          </a:p>
        </p:txBody>
      </p:sp>
      <p:sp>
        <p:nvSpPr>
          <p:cNvPr id="9" name="Rectangle 8"/>
          <p:cNvSpPr/>
          <p:nvPr/>
        </p:nvSpPr>
        <p:spPr>
          <a:xfrm>
            <a:off x="228599" y="2322016"/>
            <a:ext cx="8886653" cy="907941"/>
          </a:xfrm>
          <a:prstGeom prst="rect">
            <a:avLst/>
          </a:prstGeom>
        </p:spPr>
        <p:txBody>
          <a:bodyPr wrap="square">
            <a:spAutoFit/>
          </a:bodyPr>
          <a:lstStyle/>
          <a:p>
            <a:pPr marL="0" lvl="1" indent="-285750">
              <a:defRPr/>
            </a:pPr>
            <a:r>
              <a:rPr lang="en-US" sz="2200" u="heavy" dirty="0">
                <a:solidFill>
                  <a:schemeClr val="bg1"/>
                </a:solidFill>
                <a:uFill>
                  <a:solidFill>
                    <a:srgbClr val="FFC000"/>
                  </a:solidFill>
                </a:uFill>
                <a:latin typeface="Bernard MT Condensed" pitchFamily="18" charset="0"/>
              </a:rPr>
              <a:t>Organic</a:t>
            </a:r>
            <a:r>
              <a:rPr lang="en-US" sz="2200" b="1" dirty="0">
                <a:solidFill>
                  <a:schemeClr val="bg1"/>
                </a:solidFill>
                <a:latin typeface="Arial Narrow" pitchFamily="34" charset="0"/>
              </a:rPr>
              <a:t> </a:t>
            </a:r>
            <a:r>
              <a:rPr lang="en-US" sz="2200" b="1" dirty="0">
                <a:solidFill>
                  <a:schemeClr val="bg1"/>
                </a:solidFill>
                <a:latin typeface="Arial Narrow" pitchFamily="34" charset="0"/>
                <a:sym typeface="Wingdings 3"/>
              </a:rPr>
              <a:t> </a:t>
            </a:r>
            <a:r>
              <a:rPr lang="en-US" sz="2200" b="1" dirty="0">
                <a:solidFill>
                  <a:schemeClr val="bg1"/>
                </a:solidFill>
                <a:latin typeface="Arial Narrow" pitchFamily="34" charset="0"/>
              </a:rPr>
              <a:t>35% of mass </a:t>
            </a:r>
            <a:r>
              <a:rPr lang="en-US" sz="2200" b="1" dirty="0">
                <a:solidFill>
                  <a:schemeClr val="bg1"/>
                </a:solidFill>
                <a:latin typeface="Arial Narrow" pitchFamily="34" charset="0"/>
                <a:sym typeface="Wingdings 3"/>
              </a:rPr>
              <a:t> </a:t>
            </a:r>
            <a:r>
              <a:rPr lang="en-US" sz="2200" b="1" dirty="0">
                <a:solidFill>
                  <a:schemeClr val="bg1"/>
                </a:solidFill>
                <a:latin typeface="Arial Narrow" pitchFamily="34" charset="0"/>
              </a:rPr>
              <a:t>Consists of; osteoblasts, osteoclasts &amp; osteocytes)</a:t>
            </a:r>
          </a:p>
          <a:p>
            <a:pPr marL="0" lvl="1" indent="-285750">
              <a:defRPr/>
            </a:pPr>
            <a:endParaRPr lang="en-US" sz="900" b="1" dirty="0">
              <a:solidFill>
                <a:schemeClr val="bg1"/>
              </a:solidFill>
              <a:latin typeface="Arial Narrow" pitchFamily="34" charset="0"/>
              <a:sym typeface="Wingdings 3"/>
            </a:endParaRPr>
          </a:p>
          <a:p>
            <a:pPr lvl="0" indent="-342900">
              <a:defRPr/>
            </a:pPr>
            <a:r>
              <a:rPr lang="en-US" sz="2200" b="1" dirty="0">
                <a:solidFill>
                  <a:schemeClr val="bg1"/>
                </a:solidFill>
                <a:latin typeface="Arial Narrow" pitchFamily="34" charset="0"/>
                <a:sym typeface="Wingdings 2"/>
              </a:rPr>
              <a:t> </a:t>
            </a:r>
            <a:r>
              <a:rPr lang="en-US" sz="2200" b="1" dirty="0">
                <a:solidFill>
                  <a:schemeClr val="bg1"/>
                </a:solidFill>
                <a:latin typeface="Arial Narrow" pitchFamily="34" charset="0"/>
              </a:rPr>
              <a:t>Bone cells are either; </a:t>
            </a:r>
            <a:r>
              <a:rPr lang="en-US" sz="2200" dirty="0">
                <a:solidFill>
                  <a:schemeClr val="bg1"/>
                </a:solidFill>
                <a:latin typeface="Bernard MT Condensed" pitchFamily="18" charset="0"/>
              </a:rPr>
              <a:t>Bone Forming </a:t>
            </a:r>
            <a:r>
              <a:rPr lang="en-US" sz="2200" b="1" dirty="0">
                <a:solidFill>
                  <a:schemeClr val="bg1"/>
                </a:solidFill>
                <a:latin typeface="Arial Narrow" pitchFamily="34" charset="0"/>
              </a:rPr>
              <a:t>or </a:t>
            </a:r>
            <a:r>
              <a:rPr lang="en-US" sz="2200" dirty="0">
                <a:solidFill>
                  <a:schemeClr val="bg1"/>
                </a:solidFill>
                <a:latin typeface="Bernard MT Condensed" pitchFamily="18" charset="0"/>
              </a:rPr>
              <a:t>Bone </a:t>
            </a:r>
            <a:r>
              <a:rPr lang="en-US" sz="2200" dirty="0" err="1">
                <a:solidFill>
                  <a:schemeClr val="bg1"/>
                </a:solidFill>
                <a:latin typeface="Bernard MT Condensed" pitchFamily="18" charset="0"/>
              </a:rPr>
              <a:t>Resorptive</a:t>
            </a:r>
            <a:endParaRPr lang="en-US" sz="2200" dirty="0">
              <a:solidFill>
                <a:schemeClr val="bg1"/>
              </a:solidFill>
              <a:latin typeface="Bernard MT Condensed" pitchFamily="18" charset="0"/>
            </a:endParaRPr>
          </a:p>
        </p:txBody>
      </p:sp>
      <p:pic>
        <p:nvPicPr>
          <p:cNvPr id="10" name="Picture 2" descr="http://img.medscape.com/slide/migrated/editorial/cmecircle/2007/6903/images/pres1/slide8.jpg"/>
          <p:cNvPicPr>
            <a:picLocks noChangeAspect="1" noChangeArrowheads="1"/>
          </p:cNvPicPr>
          <p:nvPr/>
        </p:nvPicPr>
        <p:blipFill>
          <a:blip r:embed="rId3" cstate="print">
            <a:clrChange>
              <a:clrFrom>
                <a:srgbClr val="000000"/>
              </a:clrFrom>
              <a:clrTo>
                <a:srgbClr val="000000">
                  <a:alpha val="0"/>
                </a:srgbClr>
              </a:clrTo>
            </a:clrChange>
          </a:blip>
          <a:srcRect l="32743" t="18851" r="29204" b="8101"/>
          <a:stretch>
            <a:fillRect/>
          </a:stretch>
        </p:blipFill>
        <p:spPr bwMode="auto">
          <a:xfrm>
            <a:off x="0" y="0"/>
            <a:ext cx="1528916" cy="2204484"/>
          </a:xfrm>
          <a:prstGeom prst="snip2DiagRect">
            <a:avLst/>
          </a:prstGeom>
          <a:noFill/>
          <a:effectLst>
            <a:softEdge rad="31750"/>
          </a:effectLst>
        </p:spPr>
      </p:pic>
      <p:sp>
        <p:nvSpPr>
          <p:cNvPr id="11" name="Rectangle 4"/>
          <p:cNvSpPr txBox="1">
            <a:spLocks noChangeArrowheads="1"/>
          </p:cNvSpPr>
          <p:nvPr/>
        </p:nvSpPr>
        <p:spPr>
          <a:xfrm>
            <a:off x="0" y="914400"/>
            <a:ext cx="8686800" cy="2057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Down Arrow 11"/>
          <p:cNvSpPr/>
          <p:nvPr/>
        </p:nvSpPr>
        <p:spPr>
          <a:xfrm>
            <a:off x="457200" y="3657600"/>
            <a:ext cx="457200" cy="9144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p:cNvSpPr/>
          <p:nvPr/>
        </p:nvSpPr>
        <p:spPr>
          <a:xfrm>
            <a:off x="152400" y="4974227"/>
            <a:ext cx="8534400" cy="1446550"/>
          </a:xfrm>
          <a:prstGeom prst="rect">
            <a:avLst/>
          </a:prstGeom>
        </p:spPr>
        <p:txBody>
          <a:bodyPr wrap="square">
            <a:spAutoFit/>
          </a:bodyPr>
          <a:lstStyle/>
          <a:p>
            <a:pPr lvl="0" indent="-342900">
              <a:defRPr/>
            </a:pPr>
            <a:r>
              <a:rPr lang="en-US" sz="2200" u="heavy" dirty="0">
                <a:solidFill>
                  <a:schemeClr val="bg1"/>
                </a:solidFill>
                <a:uFill>
                  <a:solidFill>
                    <a:srgbClr val="FFC000"/>
                  </a:solidFill>
                </a:uFill>
                <a:latin typeface="Bernard MT Condensed" pitchFamily="18" charset="0"/>
              </a:rPr>
              <a:t>A. Bone Forming Cells</a:t>
            </a:r>
            <a:r>
              <a:rPr lang="en-US" sz="2200" b="1" dirty="0">
                <a:solidFill>
                  <a:schemeClr val="bg1"/>
                </a:solidFill>
                <a:latin typeface="Arial Narrow" pitchFamily="34" charset="0"/>
              </a:rPr>
              <a:t>:</a:t>
            </a:r>
          </a:p>
          <a:p>
            <a:pPr marL="45720" lvl="2">
              <a:defRPr/>
            </a:pPr>
            <a:r>
              <a:rPr lang="en-US" sz="2200" b="1" dirty="0">
                <a:solidFill>
                  <a:schemeClr val="bg1"/>
                </a:solidFill>
                <a:latin typeface="Arial Narrow" pitchFamily="34" charset="0"/>
              </a:rPr>
              <a:t>Osteogenic cells </a:t>
            </a:r>
            <a:r>
              <a:rPr lang="en-US" sz="2000" b="1" dirty="0">
                <a:solidFill>
                  <a:schemeClr val="bg1"/>
                </a:solidFill>
                <a:latin typeface="Arial Narrow" pitchFamily="34" charset="0"/>
                <a:sym typeface="Wingdings 3"/>
              </a:rPr>
              <a:t> </a:t>
            </a:r>
            <a:r>
              <a:rPr lang="en-US" sz="2200" b="1" dirty="0">
                <a:solidFill>
                  <a:schemeClr val="bg1"/>
                </a:solidFill>
                <a:latin typeface="Arial Narrow" pitchFamily="34" charset="0"/>
              </a:rPr>
              <a:t>mesenchymal in origin </a:t>
            </a:r>
            <a:r>
              <a:rPr lang="en-US" sz="2200" b="1" dirty="0">
                <a:solidFill>
                  <a:schemeClr val="bg1"/>
                </a:solidFill>
                <a:latin typeface="Arial Narrow" pitchFamily="34" charset="0"/>
                <a:sym typeface="Wingdings 3"/>
              </a:rPr>
              <a:t> are </a:t>
            </a:r>
            <a:r>
              <a:rPr lang="en-US" sz="2200" b="1" dirty="0">
                <a:solidFill>
                  <a:schemeClr val="bg1"/>
                </a:solidFill>
                <a:latin typeface="Arial Narrow" pitchFamily="34" charset="0"/>
              </a:rPr>
              <a:t>found on all bone surfaces </a:t>
            </a:r>
          </a:p>
          <a:p>
            <a:pPr marL="45720" lvl="2">
              <a:defRPr/>
            </a:pPr>
            <a:r>
              <a:rPr lang="en-US" sz="2200" b="1" dirty="0">
                <a:solidFill>
                  <a:schemeClr val="bg1"/>
                </a:solidFill>
                <a:latin typeface="Arial Narrow" pitchFamily="34" charset="0"/>
              </a:rPr>
              <a:t> Osteoblasts </a:t>
            </a:r>
            <a:r>
              <a:rPr lang="en-US" sz="2200" b="1" dirty="0">
                <a:solidFill>
                  <a:schemeClr val="bg1"/>
                </a:solidFill>
                <a:latin typeface="Arial Narrow" pitchFamily="34" charset="0"/>
                <a:sym typeface="Wingdings 3"/>
              </a:rPr>
              <a:t> forms osteoid framework &amp; help in its mineralization.</a:t>
            </a:r>
            <a:endParaRPr lang="en-US" sz="2200" b="1" dirty="0">
              <a:solidFill>
                <a:schemeClr val="bg1"/>
              </a:solidFill>
              <a:latin typeface="Arial Narrow" pitchFamily="34" charset="0"/>
            </a:endParaRPr>
          </a:p>
        </p:txBody>
      </p:sp>
      <p:grpSp>
        <p:nvGrpSpPr>
          <p:cNvPr id="16" name="Group 15"/>
          <p:cNvGrpSpPr/>
          <p:nvPr/>
        </p:nvGrpSpPr>
        <p:grpSpPr>
          <a:xfrm>
            <a:off x="1676400" y="3324186"/>
            <a:ext cx="7391400" cy="1933614"/>
            <a:chOff x="1676400" y="3324186"/>
            <a:chExt cx="7391400" cy="1933614"/>
          </a:xfrm>
        </p:grpSpPr>
        <p:pic>
          <p:nvPicPr>
            <p:cNvPr id="7" name="Picture 5" descr="C:\My Documents\Saladin\images 8-10\JPEG(LAB\CH_08\0215L.JPG"/>
            <p:cNvPicPr>
              <a:picLocks noChangeAspect="1" noChangeArrowheads="1"/>
            </p:cNvPicPr>
            <p:nvPr/>
          </p:nvPicPr>
          <p:blipFill>
            <a:blip r:embed="rId4" cstate="print">
              <a:clrChange>
                <a:clrFrom>
                  <a:srgbClr val="FFFFFF"/>
                </a:clrFrom>
                <a:clrTo>
                  <a:srgbClr val="FFFFFF">
                    <a:alpha val="0"/>
                  </a:srgbClr>
                </a:clrTo>
              </a:clrChange>
            </a:blip>
            <a:srcRect t="35017" b="29993"/>
            <a:stretch>
              <a:fillRect/>
            </a:stretch>
          </p:blipFill>
          <p:spPr bwMode="auto">
            <a:xfrm>
              <a:off x="1676400" y="3324186"/>
              <a:ext cx="7367587" cy="1933614"/>
            </a:xfrm>
            <a:prstGeom prst="rect">
              <a:avLst/>
            </a:prstGeom>
            <a:noFill/>
          </p:spPr>
        </p:pic>
        <p:sp>
          <p:nvSpPr>
            <p:cNvPr id="14" name="Rectangle 13"/>
            <p:cNvSpPr/>
            <p:nvPr/>
          </p:nvSpPr>
          <p:spPr>
            <a:xfrm>
              <a:off x="5207101" y="4724400"/>
              <a:ext cx="1269899" cy="369332"/>
            </a:xfrm>
            <a:prstGeom prst="rect">
              <a:avLst/>
            </a:prstGeom>
          </p:spPr>
          <p:txBody>
            <a:bodyPr wrap="none">
              <a:spAutoFit/>
            </a:bodyPr>
            <a:lstStyle/>
            <a:p>
              <a:r>
                <a:rPr lang="en-US" b="1" dirty="0" err="1">
                  <a:solidFill>
                    <a:schemeClr val="bg1"/>
                  </a:solidFill>
                  <a:latin typeface="Arial Narrow" pitchFamily="34" charset="0"/>
                </a:rPr>
                <a:t>Osteoblasts</a:t>
              </a:r>
              <a:endParaRPr lang="en-US" dirty="0">
                <a:solidFill>
                  <a:schemeClr val="bg1"/>
                </a:solidFill>
              </a:endParaRPr>
            </a:p>
          </p:txBody>
        </p:sp>
        <p:sp>
          <p:nvSpPr>
            <p:cNvPr id="15" name="Rectangle 14"/>
            <p:cNvSpPr/>
            <p:nvPr/>
          </p:nvSpPr>
          <p:spPr>
            <a:xfrm>
              <a:off x="7860418" y="4724400"/>
              <a:ext cx="1207382" cy="369332"/>
            </a:xfrm>
            <a:prstGeom prst="rect">
              <a:avLst/>
            </a:prstGeom>
          </p:spPr>
          <p:txBody>
            <a:bodyPr wrap="none">
              <a:spAutoFit/>
            </a:bodyPr>
            <a:lstStyle/>
            <a:p>
              <a:r>
                <a:rPr lang="en-US" b="1" dirty="0" err="1">
                  <a:solidFill>
                    <a:schemeClr val="bg1"/>
                  </a:solidFill>
                  <a:latin typeface="Arial Narrow" pitchFamily="34" charset="0"/>
                </a:rPr>
                <a:t>Osteocytes</a:t>
              </a:r>
              <a:endParaRPr lang="en-US" dirty="0">
                <a:solidFill>
                  <a:schemeClr val="bg1"/>
                </a:solidFill>
              </a:endParaRPr>
            </a:p>
          </p:txBody>
        </p:sp>
      </p:grpSp>
      <p:sp>
        <p:nvSpPr>
          <p:cNvPr id="3" name="Slide Number Placeholder 2"/>
          <p:cNvSpPr>
            <a:spLocks noGrp="1"/>
          </p:cNvSpPr>
          <p:nvPr>
            <p:ph type="sldNum" sz="quarter" idx="12"/>
          </p:nvPr>
        </p:nvSpPr>
        <p:spPr>
          <a:xfrm>
            <a:off x="8258346" y="6188075"/>
            <a:ext cx="856907" cy="669925"/>
          </a:xfrm>
        </p:spPr>
        <p:txBody>
          <a:bodyPr/>
          <a:lstStyle/>
          <a:p>
            <a:fld id="{60111B69-7931-4B39-8D1B-373029797050}" type="slidenum">
              <a:rPr lang="en-US" sz="1200" smtClean="0">
                <a:solidFill>
                  <a:schemeClr val="bg1"/>
                </a:solidFill>
              </a:rPr>
              <a:pPr/>
              <a:t>10</a:t>
            </a:fld>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5" fill="hold" grpId="0"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checkerboard(down)">
                                      <p:cBhvr>
                                        <p:cTn id="20" dur="1000"/>
                                        <p:tgtEl>
                                          <p:spTgt spid="13">
                                            <p:txEl>
                                              <p:pRg st="0" end="0"/>
                                            </p:txEl>
                                          </p:spTgt>
                                        </p:tgtEl>
                                      </p:cBhvr>
                                    </p:animEffect>
                                  </p:childTnLst>
                                </p:cTn>
                              </p:par>
                              <p:par>
                                <p:cTn id="21" presetID="5" presetClass="entr" presetSubtype="5" fill="hold" grpId="0"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checkerboard(down)">
                                      <p:cBhvr>
                                        <p:cTn id="23" dur="1000"/>
                                        <p:tgtEl>
                                          <p:spTgt spid="13">
                                            <p:txEl>
                                              <p:pRg st="1" end="1"/>
                                            </p:txEl>
                                          </p:spTgt>
                                        </p:tgtEl>
                                      </p:cBhvr>
                                    </p:animEffect>
                                  </p:childTnLst>
                                </p:cTn>
                              </p:par>
                              <p:par>
                                <p:cTn id="24" presetID="5" presetClass="entr" presetSubtype="5" fill="hold" grpId="0" nodeType="with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checkerboard(down)">
                                      <p:cBhvr>
                                        <p:cTn id="26" dur="1000"/>
                                        <p:tgtEl>
                                          <p:spTgt spid="13">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a:off x="76200" y="152400"/>
            <a:ext cx="8763000" cy="1785104"/>
          </a:xfrm>
          <a:prstGeom prst="rect">
            <a:avLst/>
          </a:prstGeom>
        </p:spPr>
        <p:txBody>
          <a:bodyPr wrap="square">
            <a:spAutoFit/>
          </a:bodyPr>
          <a:lstStyle/>
          <a:p>
            <a:pPr indent="-342900">
              <a:defRPr/>
            </a:pPr>
            <a:r>
              <a:rPr lang="en-US" sz="2200" u="heavy" dirty="0">
                <a:solidFill>
                  <a:schemeClr val="bg1"/>
                </a:solidFill>
                <a:uFill>
                  <a:solidFill>
                    <a:srgbClr val="FFC000"/>
                  </a:solidFill>
                </a:uFill>
                <a:latin typeface="Bernard MT Condensed" pitchFamily="18" charset="0"/>
              </a:rPr>
              <a:t>B. Bone </a:t>
            </a:r>
            <a:r>
              <a:rPr lang="en-US" sz="2200" u="heavy" dirty="0" err="1">
                <a:solidFill>
                  <a:schemeClr val="bg1"/>
                </a:solidFill>
                <a:uFill>
                  <a:solidFill>
                    <a:srgbClr val="FFC000"/>
                  </a:solidFill>
                </a:uFill>
                <a:latin typeface="Bernard MT Condensed" pitchFamily="18" charset="0"/>
              </a:rPr>
              <a:t>Resorptive</a:t>
            </a:r>
            <a:r>
              <a:rPr lang="en-US" sz="2200" u="heavy" dirty="0">
                <a:solidFill>
                  <a:schemeClr val="bg1"/>
                </a:solidFill>
                <a:uFill>
                  <a:solidFill>
                    <a:srgbClr val="FFC000"/>
                  </a:solidFill>
                </a:uFill>
                <a:latin typeface="Bernard MT Condensed" pitchFamily="18" charset="0"/>
              </a:rPr>
              <a:t> Cell:</a:t>
            </a:r>
          </a:p>
          <a:p>
            <a:pPr>
              <a:buFontTx/>
              <a:buNone/>
            </a:pPr>
            <a:r>
              <a:rPr lang="en-US" sz="2200" b="1" dirty="0" err="1">
                <a:solidFill>
                  <a:schemeClr val="bg1"/>
                </a:solidFill>
                <a:latin typeface="Arial Narrow" pitchFamily="34" charset="0"/>
              </a:rPr>
              <a:t>Osteoclastes</a:t>
            </a:r>
            <a:r>
              <a:rPr lang="en-US" sz="2200" b="1" dirty="0">
                <a:solidFill>
                  <a:schemeClr val="bg1"/>
                </a:solidFill>
                <a:latin typeface="Arial Narrow" pitchFamily="34" charset="0"/>
              </a:rPr>
              <a:t> </a:t>
            </a:r>
            <a:r>
              <a:rPr lang="en-US" sz="2200" b="1" dirty="0">
                <a:solidFill>
                  <a:schemeClr val="bg1"/>
                </a:solidFill>
                <a:latin typeface="Arial Narrow" pitchFamily="34" charset="0"/>
                <a:sym typeface="Wingdings 3"/>
              </a:rPr>
              <a:t></a:t>
            </a:r>
          </a:p>
          <a:p>
            <a:pPr>
              <a:buFontTx/>
              <a:buNone/>
            </a:pPr>
            <a:r>
              <a:rPr lang="en-US" sz="2200" b="1" dirty="0">
                <a:solidFill>
                  <a:schemeClr val="bg1"/>
                </a:solidFill>
                <a:latin typeface="Arial Narrow" pitchFamily="34" charset="0"/>
                <a:sym typeface="Wingdings 3"/>
              </a:rPr>
              <a:t>Reside in pits (resorption bays) that form by eaten bone surface.  </a:t>
            </a:r>
          </a:p>
          <a:p>
            <a:pPr>
              <a:buFontTx/>
              <a:buNone/>
            </a:pPr>
            <a:r>
              <a:rPr lang="en-US" sz="2200" b="1" dirty="0">
                <a:solidFill>
                  <a:schemeClr val="bg1"/>
                </a:solidFill>
                <a:latin typeface="Arial Narrow" pitchFamily="34" charset="0"/>
                <a:sym typeface="Wingdings 3"/>
              </a:rPr>
              <a:t>Secretes </a:t>
            </a:r>
            <a:r>
              <a:rPr lang="en-US" sz="2200" b="1" dirty="0" err="1">
                <a:solidFill>
                  <a:schemeClr val="bg1"/>
                </a:solidFill>
                <a:latin typeface="Arial Narrow" pitchFamily="34" charset="0"/>
                <a:sym typeface="Wingdings 3"/>
              </a:rPr>
              <a:t>lysosomal</a:t>
            </a:r>
            <a:r>
              <a:rPr lang="en-US" sz="2200" b="1" dirty="0">
                <a:solidFill>
                  <a:schemeClr val="bg1"/>
                </a:solidFill>
                <a:latin typeface="Arial Narrow" pitchFamily="34" charset="0"/>
                <a:sym typeface="Wingdings 3"/>
              </a:rPr>
              <a:t> enzymes (collagenase &amp; metalloproteinase)  + hydrochloric a.  dissolve bone matrix</a:t>
            </a:r>
          </a:p>
        </p:txBody>
      </p:sp>
      <p:pic>
        <p:nvPicPr>
          <p:cNvPr id="10" name="Picture 2" descr="http://img.medscape.com/slide/migrated/editorial/cmecircle/2007/6903/images/pres1/slide8.jpg"/>
          <p:cNvPicPr>
            <a:picLocks noChangeAspect="1" noChangeArrowheads="1"/>
          </p:cNvPicPr>
          <p:nvPr/>
        </p:nvPicPr>
        <p:blipFill>
          <a:blip r:embed="rId3" cstate="print">
            <a:clrChange>
              <a:clrFrom>
                <a:srgbClr val="000000"/>
              </a:clrFrom>
              <a:clrTo>
                <a:srgbClr val="000000">
                  <a:alpha val="0"/>
                </a:srgbClr>
              </a:clrTo>
            </a:clrChange>
          </a:blip>
          <a:srcRect l="32743" t="18851" r="29204" b="8101"/>
          <a:stretch>
            <a:fillRect/>
          </a:stretch>
        </p:blipFill>
        <p:spPr bwMode="auto">
          <a:xfrm flipH="1">
            <a:off x="7489262" y="3305023"/>
            <a:ext cx="1676400" cy="2438400"/>
          </a:xfrm>
          <a:prstGeom prst="snip2DiagRect">
            <a:avLst/>
          </a:prstGeom>
          <a:noFill/>
          <a:effectLst>
            <a:softEdge rad="31750"/>
          </a:effectLst>
        </p:spPr>
      </p:pic>
      <p:grpSp>
        <p:nvGrpSpPr>
          <p:cNvPr id="27" name="Group 26"/>
          <p:cNvGrpSpPr/>
          <p:nvPr/>
        </p:nvGrpSpPr>
        <p:grpSpPr>
          <a:xfrm>
            <a:off x="1137300" y="1912104"/>
            <a:ext cx="4443980" cy="2202696"/>
            <a:chOff x="1289700" y="2220748"/>
            <a:chExt cx="3736650" cy="3316492"/>
          </a:xfrm>
        </p:grpSpPr>
        <p:pic>
          <p:nvPicPr>
            <p:cNvPr id="157697" name="Picture 1" descr="C:\Documents and Settings\DR.OMNIA\My Documents\My Pictures\P1.jpg"/>
            <p:cNvPicPr>
              <a:picLocks noChangeAspect="1" noChangeArrowheads="1"/>
            </p:cNvPicPr>
            <p:nvPr/>
          </p:nvPicPr>
          <p:blipFill>
            <a:blip r:embed="rId4" cstate="print">
              <a:clrChange>
                <a:clrFrom>
                  <a:srgbClr val="FFFFFF"/>
                </a:clrFrom>
                <a:clrTo>
                  <a:srgbClr val="FFFFFF">
                    <a:alpha val="0"/>
                  </a:srgbClr>
                </a:clrTo>
              </a:clrChange>
            </a:blip>
            <a:srcRect r="29787"/>
            <a:stretch>
              <a:fillRect/>
            </a:stretch>
          </p:blipFill>
          <p:spPr bwMode="auto">
            <a:xfrm>
              <a:off x="1289700" y="2590800"/>
              <a:ext cx="1828800" cy="1688956"/>
            </a:xfrm>
            <a:prstGeom prst="rect">
              <a:avLst/>
            </a:prstGeom>
            <a:noFill/>
          </p:spPr>
        </p:pic>
        <p:sp>
          <p:nvSpPr>
            <p:cNvPr id="17" name="Rectangle 16"/>
            <p:cNvSpPr/>
            <p:nvPr/>
          </p:nvSpPr>
          <p:spPr>
            <a:xfrm>
              <a:off x="3649050" y="2220748"/>
              <a:ext cx="1377300" cy="400110"/>
            </a:xfrm>
            <a:prstGeom prst="rect">
              <a:avLst/>
            </a:prstGeom>
          </p:spPr>
          <p:txBody>
            <a:bodyPr wrap="none">
              <a:spAutoFit/>
            </a:bodyPr>
            <a:lstStyle/>
            <a:p>
              <a:r>
                <a:rPr lang="en-US" sz="2000" b="1" dirty="0" err="1">
                  <a:solidFill>
                    <a:schemeClr val="bg1"/>
                  </a:solidFill>
                  <a:latin typeface="Arial Narrow" pitchFamily="34" charset="0"/>
                </a:rPr>
                <a:t>Osteoclasts</a:t>
              </a:r>
              <a:endParaRPr lang="en-US" sz="2000" dirty="0"/>
            </a:p>
          </p:txBody>
        </p:sp>
        <p:pic>
          <p:nvPicPr>
            <p:cNvPr id="24" name="Picture 1" descr="C:\Documents and Settings\DR.OMNIA\My Documents\My Pictures\P1.jpg"/>
            <p:cNvPicPr>
              <a:picLocks noChangeAspect="1" noChangeArrowheads="1"/>
            </p:cNvPicPr>
            <p:nvPr/>
          </p:nvPicPr>
          <p:blipFill>
            <a:blip r:embed="rId4" cstate="print">
              <a:clrChange>
                <a:clrFrom>
                  <a:srgbClr val="FFFFFF"/>
                </a:clrFrom>
                <a:clrTo>
                  <a:srgbClr val="FFFFFF">
                    <a:alpha val="0"/>
                  </a:srgbClr>
                </a:clrTo>
              </a:clrChange>
            </a:blip>
            <a:srcRect l="68085"/>
            <a:stretch>
              <a:fillRect/>
            </a:stretch>
          </p:blipFill>
          <p:spPr bwMode="auto">
            <a:xfrm>
              <a:off x="2737500" y="2286000"/>
              <a:ext cx="1600200" cy="3251240"/>
            </a:xfrm>
            <a:prstGeom prst="rect">
              <a:avLst/>
            </a:prstGeom>
            <a:noFill/>
          </p:spPr>
        </p:pic>
      </p:grpSp>
      <p:sp>
        <p:nvSpPr>
          <p:cNvPr id="28" name="Rectangle 27"/>
          <p:cNvSpPr/>
          <p:nvPr/>
        </p:nvSpPr>
        <p:spPr>
          <a:xfrm>
            <a:off x="76200" y="4419600"/>
            <a:ext cx="8937062" cy="1754326"/>
          </a:xfrm>
          <a:prstGeom prst="rect">
            <a:avLst/>
          </a:prstGeom>
        </p:spPr>
        <p:txBody>
          <a:bodyPr wrap="none">
            <a:spAutoFit/>
          </a:bodyPr>
          <a:lstStyle/>
          <a:p>
            <a:r>
              <a:rPr lang="en-US" sz="2200" u="heavy" dirty="0">
                <a:solidFill>
                  <a:schemeClr val="bg1"/>
                </a:solidFill>
                <a:uFill>
                  <a:solidFill>
                    <a:srgbClr val="FFC000"/>
                  </a:solidFill>
                </a:uFill>
                <a:latin typeface="Bernard MT Condensed" pitchFamily="18" charset="0"/>
              </a:rPr>
              <a:t>NORMALLY </a:t>
            </a:r>
          </a:p>
          <a:p>
            <a:r>
              <a:rPr lang="en-US" sz="2200" dirty="0">
                <a:solidFill>
                  <a:schemeClr val="bg1"/>
                </a:solidFill>
                <a:uFill>
                  <a:solidFill>
                    <a:srgbClr val="FFC000"/>
                  </a:solidFill>
                </a:uFill>
                <a:latin typeface="Bernard MT Condensed" pitchFamily="18" charset="0"/>
              </a:rPr>
              <a:t>bones continuously form &amp; resorb</a:t>
            </a:r>
          </a:p>
          <a:p>
            <a:r>
              <a:rPr lang="en-US" sz="2400" b="1" dirty="0">
                <a:solidFill>
                  <a:schemeClr val="bg1"/>
                </a:solidFill>
                <a:latin typeface="Arial Narrow" pitchFamily="34" charset="0"/>
                <a:sym typeface="Wingdings 3"/>
              </a:rPr>
              <a:t> </a:t>
            </a:r>
            <a:r>
              <a:rPr lang="en-US" sz="2400" dirty="0">
                <a:solidFill>
                  <a:srgbClr val="FDCD03"/>
                </a:solidFill>
                <a:uFill>
                  <a:solidFill>
                    <a:srgbClr val="FFC000"/>
                  </a:solidFill>
                </a:uFill>
                <a:latin typeface="Berlin Sans FB Demi" pitchFamily="34" charset="0"/>
              </a:rPr>
              <a:t>BONE REMODELING</a:t>
            </a:r>
          </a:p>
          <a:p>
            <a:pPr>
              <a:lnSpc>
                <a:spcPts val="2400"/>
              </a:lnSpc>
            </a:pPr>
            <a:r>
              <a:rPr lang="en-US" sz="2400" b="1" dirty="0">
                <a:solidFill>
                  <a:schemeClr val="bg1"/>
                </a:solidFill>
                <a:latin typeface="Arial Narrow" pitchFamily="34" charset="0"/>
                <a:sym typeface="Wingdings 3"/>
              </a:rPr>
              <a:t>Under control of systemic hormones, body mineral contents </a:t>
            </a:r>
          </a:p>
          <a:p>
            <a:pPr>
              <a:lnSpc>
                <a:spcPts val="2400"/>
              </a:lnSpc>
            </a:pPr>
            <a:r>
              <a:rPr lang="en-US" sz="2400" b="1" dirty="0">
                <a:solidFill>
                  <a:schemeClr val="bg1"/>
                </a:solidFill>
                <a:latin typeface="Arial Narrow" pitchFamily="34" charset="0"/>
                <a:sym typeface="Wingdings 3"/>
              </a:rPr>
              <a:t>&amp; local </a:t>
            </a:r>
            <a:r>
              <a:rPr lang="en-US" sz="2400" b="1" dirty="0" err="1">
                <a:solidFill>
                  <a:schemeClr val="bg1"/>
                </a:solidFill>
                <a:latin typeface="Arial Narrow" pitchFamily="34" charset="0"/>
                <a:sym typeface="Wingdings 3"/>
              </a:rPr>
              <a:t>autocrine-paracrine</a:t>
            </a:r>
            <a:r>
              <a:rPr lang="en-US" sz="2400" b="1" dirty="0">
                <a:solidFill>
                  <a:schemeClr val="bg1"/>
                </a:solidFill>
                <a:latin typeface="Arial Narrow" pitchFamily="34" charset="0"/>
                <a:sym typeface="Wingdings 3"/>
              </a:rPr>
              <a:t> secretions (Cytokines, Growth Factors, PGs)  </a:t>
            </a:r>
            <a:endParaRPr lang="en-US" sz="2400" dirty="0">
              <a:latin typeface="Berlin Sans FB Demi" pitchFamily="34" charset="0"/>
            </a:endParaRPr>
          </a:p>
        </p:txBody>
      </p:sp>
      <p:sp>
        <p:nvSpPr>
          <p:cNvPr id="16" name="TextBox 15"/>
          <p:cNvSpPr txBox="1"/>
          <p:nvPr/>
        </p:nvSpPr>
        <p:spPr>
          <a:xfrm>
            <a:off x="76200" y="6088559"/>
            <a:ext cx="8686800" cy="733534"/>
          </a:xfrm>
          <a:prstGeom prst="rect">
            <a:avLst/>
          </a:prstGeom>
          <a:noFill/>
        </p:spPr>
        <p:txBody>
          <a:bodyPr wrap="square" rtlCol="0">
            <a:spAutoFit/>
          </a:bodyPr>
          <a:lstStyle/>
          <a:p>
            <a:pPr>
              <a:lnSpc>
                <a:spcPts val="2500"/>
              </a:lnSpc>
            </a:pPr>
            <a:r>
              <a:rPr lang="en-GB" sz="2400" b="1" dirty="0">
                <a:solidFill>
                  <a:schemeClr val="bg1"/>
                </a:solidFill>
                <a:latin typeface="Arial Narrow" pitchFamily="34" charset="0"/>
                <a:cs typeface="Lucida Sans Unicode" pitchFamily="34" charset="0"/>
              </a:rPr>
              <a:t>It is meant to maintain calcium homeostasis &amp; to renew bone in repair of microdamage &amp; microcracks.</a:t>
            </a:r>
            <a:endParaRPr lang="en-US" sz="2400" b="1" dirty="0">
              <a:solidFill>
                <a:schemeClr val="bg1"/>
              </a:solidFill>
              <a:latin typeface="Arial Narrow" pitchFamily="34" charset="0"/>
            </a:endParaRPr>
          </a:p>
        </p:txBody>
      </p:sp>
      <p:sp>
        <p:nvSpPr>
          <p:cNvPr id="2" name="Slide Number Placeholder 1"/>
          <p:cNvSpPr>
            <a:spLocks noGrp="1"/>
          </p:cNvSpPr>
          <p:nvPr>
            <p:ph type="sldNum" sz="quarter" idx="12"/>
          </p:nvPr>
        </p:nvSpPr>
        <p:spPr>
          <a:xfrm>
            <a:off x="8268290" y="6152168"/>
            <a:ext cx="856907" cy="669925"/>
          </a:xfrm>
        </p:spPr>
        <p:txBody>
          <a:bodyPr/>
          <a:lstStyle/>
          <a:p>
            <a:fld id="{60111B69-7931-4B39-8D1B-373029797050}" type="slidenum">
              <a:rPr lang="en-US" sz="1200" smtClean="0"/>
              <a:pPr/>
              <a:t>11</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ppt_x-.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wipe(left)">
                                      <p:cBhvr>
                                        <p:cTn id="12" dur="10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wipe(left)">
                                      <p:cBhvr>
                                        <p:cTn id="17" dur="1000"/>
                                        <p:tgtEl>
                                          <p:spTgt spid="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xEl>
                                              <p:pRg st="2" end="2"/>
                                            </p:txEl>
                                          </p:spTgt>
                                        </p:tgtEl>
                                        <p:attrNameLst>
                                          <p:attrName>style.visibility</p:attrName>
                                        </p:attrNameLst>
                                      </p:cBhvr>
                                      <p:to>
                                        <p:strVal val="visible"/>
                                      </p:to>
                                    </p:set>
                                    <p:animEffect transition="in" filter="wipe(left)">
                                      <p:cBhvr>
                                        <p:cTn id="22" dur="1000"/>
                                        <p:tgtEl>
                                          <p:spTgt spid="2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xEl>
                                              <p:pRg st="3" end="3"/>
                                            </p:txEl>
                                          </p:spTgt>
                                        </p:tgtEl>
                                        <p:attrNameLst>
                                          <p:attrName>style.visibility</p:attrName>
                                        </p:attrNameLst>
                                      </p:cBhvr>
                                      <p:to>
                                        <p:strVal val="visible"/>
                                      </p:to>
                                    </p:set>
                                    <p:animEffect transition="in" filter="wipe(left)">
                                      <p:cBhvr>
                                        <p:cTn id="27" dur="1000"/>
                                        <p:tgtEl>
                                          <p:spTgt spid="2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
                                            <p:txEl>
                                              <p:pRg st="4" end="4"/>
                                            </p:txEl>
                                          </p:spTgt>
                                        </p:tgtEl>
                                        <p:attrNameLst>
                                          <p:attrName>style.visibility</p:attrName>
                                        </p:attrNameLst>
                                      </p:cBhvr>
                                      <p:to>
                                        <p:strVal val="visible"/>
                                      </p:to>
                                    </p:set>
                                    <p:animEffect transition="in" filter="wipe(left)">
                                      <p:cBhvr>
                                        <p:cTn id="32" dur="1000"/>
                                        <p:tgtEl>
                                          <p:spTgt spid="2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8" name="Group 27"/>
          <p:cNvGrpSpPr/>
          <p:nvPr/>
        </p:nvGrpSpPr>
        <p:grpSpPr>
          <a:xfrm>
            <a:off x="4572000" y="-152400"/>
            <a:ext cx="4572000" cy="3429000"/>
            <a:chOff x="4572000" y="-152400"/>
            <a:chExt cx="4572000" cy="3429000"/>
          </a:xfrm>
        </p:grpSpPr>
        <p:pic>
          <p:nvPicPr>
            <p:cNvPr id="9" name="Picture 2" descr="http://www.faqs.org/photo-dict/photofiles/list/5227/6874balance_sca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152400"/>
              <a:ext cx="4572000" cy="3429000"/>
            </a:xfrm>
            <a:prstGeom prst="rect">
              <a:avLst/>
            </a:prstGeom>
            <a:noFill/>
          </p:spPr>
        </p:pic>
        <p:sp>
          <p:nvSpPr>
            <p:cNvPr id="6" name="TextBox 5"/>
            <p:cNvSpPr txBox="1"/>
            <p:nvPr/>
          </p:nvSpPr>
          <p:spPr>
            <a:xfrm>
              <a:off x="7924800" y="2057400"/>
              <a:ext cx="1219200" cy="369332"/>
            </a:xfrm>
            <a:prstGeom prst="rect">
              <a:avLst/>
            </a:prstGeom>
            <a:noFill/>
          </p:spPr>
          <p:txBody>
            <a:bodyPr wrap="square" rtlCol="0">
              <a:spAutoFit/>
            </a:bodyPr>
            <a:lstStyle/>
            <a:p>
              <a:r>
                <a:rPr lang="en-US" dirty="0">
                  <a:solidFill>
                    <a:schemeClr val="bg1"/>
                  </a:solidFill>
                  <a:latin typeface="Bernard MT Condensed" pitchFamily="18" charset="0"/>
                </a:rPr>
                <a:t>Formation</a:t>
              </a:r>
            </a:p>
          </p:txBody>
        </p:sp>
        <p:sp>
          <p:nvSpPr>
            <p:cNvPr id="14" name="TextBox 13"/>
            <p:cNvSpPr txBox="1"/>
            <p:nvPr/>
          </p:nvSpPr>
          <p:spPr>
            <a:xfrm>
              <a:off x="5105400" y="2830131"/>
              <a:ext cx="1219200" cy="369332"/>
            </a:xfrm>
            <a:prstGeom prst="rect">
              <a:avLst/>
            </a:prstGeom>
            <a:noFill/>
          </p:spPr>
          <p:txBody>
            <a:bodyPr wrap="square" rtlCol="0">
              <a:spAutoFit/>
            </a:bodyPr>
            <a:lstStyle/>
            <a:p>
              <a:r>
                <a:rPr lang="en-US" dirty="0" err="1">
                  <a:solidFill>
                    <a:schemeClr val="bg1"/>
                  </a:solidFill>
                  <a:latin typeface="Bernard MT Condensed" pitchFamily="18" charset="0"/>
                </a:rPr>
                <a:t>Resorption</a:t>
              </a:r>
              <a:endParaRPr lang="en-US" dirty="0">
                <a:solidFill>
                  <a:schemeClr val="bg1"/>
                </a:solidFill>
                <a:latin typeface="Bernard MT Condensed" pitchFamily="18" charset="0"/>
              </a:endParaRPr>
            </a:p>
          </p:txBody>
        </p:sp>
      </p:grpSp>
      <p:sp>
        <p:nvSpPr>
          <p:cNvPr id="16" name="Rectangle 15"/>
          <p:cNvSpPr/>
          <p:nvPr/>
        </p:nvSpPr>
        <p:spPr>
          <a:xfrm>
            <a:off x="6477000" y="2856030"/>
            <a:ext cx="2467342" cy="584775"/>
          </a:xfrm>
          <a:prstGeom prst="rect">
            <a:avLst/>
          </a:prstGeom>
          <a:solidFill>
            <a:srgbClr val="7030A0"/>
          </a:solidFill>
        </p:spPr>
        <p:txBody>
          <a:bodyPr wrap="none">
            <a:spAutoFit/>
          </a:bodyPr>
          <a:lstStyle/>
          <a:p>
            <a:r>
              <a:rPr lang="en-US" sz="3200" dirty="0">
                <a:solidFill>
                  <a:schemeClr val="bg1"/>
                </a:solidFill>
                <a:latin typeface="Bernard MT Condensed" pitchFamily="18" charset="0"/>
              </a:rPr>
              <a:t>OSTEOPOROSIS</a:t>
            </a:r>
          </a:p>
        </p:txBody>
      </p:sp>
      <p:grpSp>
        <p:nvGrpSpPr>
          <p:cNvPr id="27" name="Group 26"/>
          <p:cNvGrpSpPr/>
          <p:nvPr/>
        </p:nvGrpSpPr>
        <p:grpSpPr>
          <a:xfrm>
            <a:off x="113763" y="275510"/>
            <a:ext cx="3086637" cy="3077290"/>
            <a:chOff x="113763" y="275510"/>
            <a:chExt cx="3086637" cy="3077290"/>
          </a:xfrm>
        </p:grpSpPr>
        <p:grpSp>
          <p:nvGrpSpPr>
            <p:cNvPr id="17" name="Group 16"/>
            <p:cNvGrpSpPr/>
            <p:nvPr/>
          </p:nvGrpSpPr>
          <p:grpSpPr>
            <a:xfrm>
              <a:off x="227526" y="381000"/>
              <a:ext cx="2972874" cy="2971800"/>
              <a:chOff x="266163" y="381000"/>
              <a:chExt cx="2972874" cy="2971800"/>
            </a:xfrm>
          </p:grpSpPr>
          <p:sp>
            <p:nvSpPr>
              <p:cNvPr id="7" name="TextBox 6"/>
              <p:cNvSpPr txBox="1"/>
              <p:nvPr/>
            </p:nvSpPr>
            <p:spPr>
              <a:xfrm>
                <a:off x="266163" y="2590800"/>
                <a:ext cx="1219200" cy="369332"/>
              </a:xfrm>
              <a:prstGeom prst="rect">
                <a:avLst/>
              </a:prstGeom>
              <a:noFill/>
            </p:spPr>
            <p:txBody>
              <a:bodyPr wrap="square" rtlCol="0">
                <a:spAutoFit/>
              </a:bodyPr>
              <a:lstStyle/>
              <a:p>
                <a:r>
                  <a:rPr lang="en-US" dirty="0" err="1">
                    <a:solidFill>
                      <a:schemeClr val="bg1"/>
                    </a:solidFill>
                    <a:latin typeface="Bernard MT Condensed" pitchFamily="18" charset="0"/>
                  </a:rPr>
                  <a:t>Resorption</a:t>
                </a:r>
                <a:endParaRPr lang="en-US" dirty="0">
                  <a:solidFill>
                    <a:schemeClr val="bg1"/>
                  </a:solidFill>
                  <a:latin typeface="Bernard MT Condensed" pitchFamily="18" charset="0"/>
                </a:endParaRPr>
              </a:p>
            </p:txBody>
          </p:sp>
          <p:pic>
            <p:nvPicPr>
              <p:cNvPr id="148488" name="Picture 8" descr="http://www.medicalscale1.com/wp-content/uploads/2011/02/balance-scal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5463" y="381000"/>
                <a:ext cx="2506337" cy="2971800"/>
              </a:xfrm>
              <a:prstGeom prst="rect">
                <a:avLst/>
              </a:prstGeom>
              <a:noFill/>
            </p:spPr>
          </p:pic>
          <p:sp>
            <p:nvSpPr>
              <p:cNvPr id="15" name="TextBox 14"/>
              <p:cNvSpPr txBox="1"/>
              <p:nvPr/>
            </p:nvSpPr>
            <p:spPr>
              <a:xfrm>
                <a:off x="2019837" y="2590800"/>
                <a:ext cx="1219200" cy="369332"/>
              </a:xfrm>
              <a:prstGeom prst="rect">
                <a:avLst/>
              </a:prstGeom>
              <a:noFill/>
            </p:spPr>
            <p:txBody>
              <a:bodyPr wrap="square" rtlCol="0">
                <a:spAutoFit/>
              </a:bodyPr>
              <a:lstStyle/>
              <a:p>
                <a:r>
                  <a:rPr lang="en-US" dirty="0">
                    <a:solidFill>
                      <a:schemeClr val="bg1"/>
                    </a:solidFill>
                    <a:latin typeface="Bernard MT Condensed" pitchFamily="18" charset="0"/>
                  </a:rPr>
                  <a:t>Formation</a:t>
                </a:r>
              </a:p>
            </p:txBody>
          </p:sp>
        </p:grpSp>
        <p:sp>
          <p:nvSpPr>
            <p:cNvPr id="8" name="Rectangle 7"/>
            <p:cNvSpPr/>
            <p:nvPr/>
          </p:nvSpPr>
          <p:spPr>
            <a:xfrm>
              <a:off x="113763" y="275510"/>
              <a:ext cx="3044423" cy="461665"/>
            </a:xfrm>
            <a:prstGeom prst="rect">
              <a:avLst/>
            </a:prstGeom>
          </p:spPr>
          <p:txBody>
            <a:bodyPr wrap="none">
              <a:spAutoFit/>
            </a:bodyPr>
            <a:lstStyle/>
            <a:p>
              <a:r>
                <a:rPr lang="en-US" sz="2400" dirty="0">
                  <a:solidFill>
                    <a:schemeClr val="bg1"/>
                  </a:solidFill>
                  <a:latin typeface="Berlin Sans FB Demi" pitchFamily="34" charset="0"/>
                </a:rPr>
                <a:t>BONE REMODELING</a:t>
              </a:r>
              <a:endParaRPr lang="en-US" sz="2400" dirty="0">
                <a:solidFill>
                  <a:schemeClr val="bg1"/>
                </a:solidFill>
              </a:endParaRPr>
            </a:p>
          </p:txBody>
        </p:sp>
      </p:grpSp>
      <p:pic>
        <p:nvPicPr>
          <p:cNvPr id="148489" name="Picture 9" descr="C:\Users\Administrator\Pictures\osteo.jpg"/>
          <p:cNvPicPr>
            <a:picLocks noChangeAspect="1" noChangeArrowheads="1"/>
          </p:cNvPicPr>
          <p:nvPr/>
        </p:nvPicPr>
        <p:blipFill>
          <a:blip r:embed="rId5" cstate="print">
            <a:clrChange>
              <a:clrFrom>
                <a:srgbClr val="FFFFFF"/>
              </a:clrFrom>
              <a:clrTo>
                <a:srgbClr val="FFFFFF">
                  <a:alpha val="0"/>
                </a:srgbClr>
              </a:clrTo>
            </a:clrChange>
          </a:blip>
          <a:srcRect l="52239" t="7711"/>
          <a:stretch>
            <a:fillRect/>
          </a:stretch>
        </p:blipFill>
        <p:spPr bwMode="auto">
          <a:xfrm>
            <a:off x="6705600" y="3209925"/>
            <a:ext cx="2438400" cy="3648075"/>
          </a:xfrm>
          <a:prstGeom prst="rect">
            <a:avLst/>
          </a:prstGeom>
          <a:noFill/>
        </p:spPr>
      </p:pic>
      <p:pic>
        <p:nvPicPr>
          <p:cNvPr id="20" name="Picture 9" descr="C:\Users\Administrator\Pictures\osteo.jpg"/>
          <p:cNvPicPr>
            <a:picLocks noChangeAspect="1" noChangeArrowheads="1"/>
          </p:cNvPicPr>
          <p:nvPr/>
        </p:nvPicPr>
        <p:blipFill>
          <a:blip r:embed="rId5" cstate="print">
            <a:clrChange>
              <a:clrFrom>
                <a:srgbClr val="FFFFFF"/>
              </a:clrFrom>
              <a:clrTo>
                <a:srgbClr val="FFFFFF">
                  <a:alpha val="0"/>
                </a:srgbClr>
              </a:clrTo>
            </a:clrChange>
          </a:blip>
          <a:srcRect l="5970" t="7711" r="49254"/>
          <a:stretch>
            <a:fillRect/>
          </a:stretch>
        </p:blipFill>
        <p:spPr bwMode="auto">
          <a:xfrm flipH="1">
            <a:off x="70220" y="3209925"/>
            <a:ext cx="2286000" cy="3648075"/>
          </a:xfrm>
          <a:prstGeom prst="rect">
            <a:avLst/>
          </a:prstGeom>
          <a:noFill/>
        </p:spPr>
      </p:pic>
      <p:cxnSp>
        <p:nvCxnSpPr>
          <p:cNvPr id="22" name="Straight Connector 21"/>
          <p:cNvCxnSpPr/>
          <p:nvPr/>
        </p:nvCxnSpPr>
        <p:spPr>
          <a:xfrm rot="16200000" flipH="1">
            <a:off x="1143000" y="4800600"/>
            <a:ext cx="457200"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752600" y="4800600"/>
            <a:ext cx="457200"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6934201" y="4876800"/>
            <a:ext cx="609599"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7543800" y="4876800"/>
            <a:ext cx="609600" cy="457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602992" y="3410712"/>
            <a:ext cx="4572000" cy="2015936"/>
            <a:chOff x="2602992" y="3410712"/>
            <a:chExt cx="4572000" cy="2015936"/>
          </a:xfrm>
        </p:grpSpPr>
        <p:sp>
          <p:nvSpPr>
            <p:cNvPr id="18" name="TextBox 17"/>
            <p:cNvSpPr txBox="1"/>
            <p:nvPr/>
          </p:nvSpPr>
          <p:spPr>
            <a:xfrm>
              <a:off x="2602992" y="3410712"/>
              <a:ext cx="4572000" cy="2015936"/>
            </a:xfrm>
            <a:prstGeom prst="rect">
              <a:avLst/>
            </a:prstGeom>
            <a:noFill/>
          </p:spPr>
          <p:txBody>
            <a:bodyPr wrap="square" rtlCol="0">
              <a:spAutoFit/>
            </a:bodyPr>
            <a:lstStyle/>
            <a:p>
              <a:pPr algn="ctr">
                <a:lnSpc>
                  <a:spcPts val="2400"/>
                </a:lnSpc>
              </a:pPr>
              <a:r>
                <a:rPr lang="en-US" sz="2400" b="1" dirty="0">
                  <a:solidFill>
                    <a:schemeClr val="bg1"/>
                  </a:solidFill>
                  <a:latin typeface="Arial Narrow" pitchFamily="34" charset="0"/>
                </a:rPr>
                <a:t>A complex </a:t>
              </a:r>
              <a:r>
                <a:rPr lang="en-US" sz="2400" b="1" dirty="0" err="1">
                  <a:solidFill>
                    <a:schemeClr val="bg1"/>
                  </a:solidFill>
                  <a:latin typeface="Arial Narrow" pitchFamily="34" charset="0"/>
                </a:rPr>
                <a:t>endocrinologic</a:t>
              </a:r>
              <a:r>
                <a:rPr lang="en-US" sz="2400" b="1" dirty="0">
                  <a:solidFill>
                    <a:schemeClr val="bg1"/>
                  </a:solidFill>
                  <a:latin typeface="Arial Narrow" pitchFamily="34" charset="0"/>
                </a:rPr>
                <a:t> disorder of bone &amp; mineral metabolism</a:t>
              </a:r>
            </a:p>
            <a:p>
              <a:pPr algn="ctr">
                <a:lnSpc>
                  <a:spcPts val="2400"/>
                </a:lnSpc>
              </a:pPr>
              <a:r>
                <a:rPr lang="en-US" sz="2400" b="1" dirty="0">
                  <a:solidFill>
                    <a:schemeClr val="bg1"/>
                  </a:solidFill>
                  <a:latin typeface="Arial Narrow" pitchFamily="34" charset="0"/>
                </a:rPr>
                <a:t>(bone resorption &gt; formation)</a:t>
              </a:r>
            </a:p>
            <a:p>
              <a:pPr algn="ctr">
                <a:lnSpc>
                  <a:spcPts val="2400"/>
                </a:lnSpc>
                <a:spcBef>
                  <a:spcPts val="600"/>
                </a:spcBef>
              </a:pPr>
              <a:endParaRPr lang="en-US" sz="2400" b="1" dirty="0">
                <a:solidFill>
                  <a:schemeClr val="bg1"/>
                </a:solidFill>
                <a:latin typeface="Arial Narrow" pitchFamily="34" charset="0"/>
              </a:endParaRPr>
            </a:p>
            <a:p>
              <a:pPr algn="ctr">
                <a:lnSpc>
                  <a:spcPts val="2400"/>
                </a:lnSpc>
              </a:pPr>
              <a:r>
                <a:rPr lang="en-US" sz="2400" b="1" dirty="0">
                  <a:solidFill>
                    <a:schemeClr val="bg1"/>
                  </a:solidFill>
                  <a:latin typeface="Arial Narrow" pitchFamily="34" charset="0"/>
                </a:rPr>
                <a:t>Low bone mass</a:t>
              </a:r>
            </a:p>
            <a:p>
              <a:pPr algn="ctr">
                <a:lnSpc>
                  <a:spcPts val="2400"/>
                </a:lnSpc>
              </a:pPr>
              <a:r>
                <a:rPr lang="en-US" sz="2400" b="1" dirty="0">
                  <a:solidFill>
                    <a:schemeClr val="bg1"/>
                  </a:solidFill>
                  <a:latin typeface="Arial Narrow" pitchFamily="34" charset="0"/>
                </a:rPr>
                <a:t>Disruption of bone architecture</a:t>
              </a:r>
            </a:p>
          </p:txBody>
        </p:sp>
        <p:sp>
          <p:nvSpPr>
            <p:cNvPr id="19" name="Down Arrow 18"/>
            <p:cNvSpPr/>
            <p:nvPr/>
          </p:nvSpPr>
          <p:spPr>
            <a:xfrm>
              <a:off x="4812792" y="4334256"/>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30" name="Group 29"/>
          <p:cNvGrpSpPr/>
          <p:nvPr/>
        </p:nvGrpSpPr>
        <p:grpSpPr>
          <a:xfrm>
            <a:off x="2929128" y="5468112"/>
            <a:ext cx="4267200" cy="1161288"/>
            <a:chOff x="2929128" y="5315712"/>
            <a:chExt cx="4267200" cy="1161288"/>
          </a:xfrm>
        </p:grpSpPr>
        <p:sp>
          <p:nvSpPr>
            <p:cNvPr id="21" name="TextBox 20"/>
            <p:cNvSpPr txBox="1"/>
            <p:nvPr/>
          </p:nvSpPr>
          <p:spPr>
            <a:xfrm>
              <a:off x="2929128" y="5646003"/>
              <a:ext cx="4267200" cy="830997"/>
            </a:xfrm>
            <a:prstGeom prst="rect">
              <a:avLst/>
            </a:prstGeom>
            <a:noFill/>
          </p:spPr>
          <p:txBody>
            <a:bodyPr wrap="square" rtlCol="0">
              <a:spAutoFit/>
            </a:bodyPr>
            <a:lstStyle/>
            <a:p>
              <a:pPr algn="ctr"/>
              <a:r>
                <a:rPr lang="en-US" sz="2400" b="1" dirty="0">
                  <a:solidFill>
                    <a:schemeClr val="bg1"/>
                  </a:solidFill>
                  <a:latin typeface="Arial Narrow" pitchFamily="34" charset="0"/>
                </a:rPr>
                <a:t>Reduced bone strength </a:t>
              </a:r>
            </a:p>
            <a:p>
              <a:pPr algn="ctr"/>
              <a:r>
                <a:rPr lang="en-US" sz="2400" b="1" dirty="0">
                  <a:solidFill>
                    <a:schemeClr val="bg1"/>
                  </a:solidFill>
                  <a:latin typeface="Arial Narrow" pitchFamily="34" charset="0"/>
                </a:rPr>
                <a:t>Risk of fractures</a:t>
              </a:r>
            </a:p>
          </p:txBody>
        </p:sp>
        <p:sp>
          <p:nvSpPr>
            <p:cNvPr id="26" name="Down Arrow 25"/>
            <p:cNvSpPr/>
            <p:nvPr/>
          </p:nvSpPr>
          <p:spPr>
            <a:xfrm>
              <a:off x="4812792" y="5315712"/>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par>
                                <p:cTn id="17" presetID="18" presetClass="entr" presetSubtype="12"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1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up)">
                                      <p:cBhvr>
                                        <p:cTn id="2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3" cstate="print"/>
          <a:srcRect l="1169"/>
          <a:stretch>
            <a:fillRect/>
          </a:stretch>
        </p:blipFill>
        <p:spPr bwMode="auto">
          <a:xfrm>
            <a:off x="304799" y="152400"/>
            <a:ext cx="6019801" cy="3352800"/>
          </a:xfrm>
          <a:prstGeom prst="rect">
            <a:avLst/>
          </a:prstGeom>
          <a:noFill/>
          <a:ln w="9525">
            <a:noFill/>
            <a:miter lim="800000"/>
            <a:headEnd/>
            <a:tailEnd/>
          </a:ln>
          <a:effectLst/>
        </p:spPr>
      </p:pic>
      <p:graphicFrame>
        <p:nvGraphicFramePr>
          <p:cNvPr id="5" name="Table 4"/>
          <p:cNvGraphicFramePr>
            <a:graphicFrameLocks noGrp="1"/>
          </p:cNvGraphicFramePr>
          <p:nvPr>
            <p:extLst>
              <p:ext uri="{D42A27DB-BD31-4B8C-83A1-F6EECF244321}">
                <p14:modId xmlns:p14="http://schemas.microsoft.com/office/powerpoint/2010/main" val="1409214359"/>
              </p:ext>
            </p:extLst>
          </p:nvPr>
        </p:nvGraphicFramePr>
        <p:xfrm>
          <a:off x="152400" y="3429000"/>
          <a:ext cx="6172200" cy="3572794"/>
        </p:xfrm>
        <a:graphic>
          <a:graphicData uri="http://schemas.openxmlformats.org/drawingml/2006/table">
            <a:tbl>
              <a:tblPr/>
              <a:tblGrid>
                <a:gridCol w="3232512">
                  <a:extLst>
                    <a:ext uri="{9D8B030D-6E8A-4147-A177-3AD203B41FA5}">
                      <a16:colId xmlns:a16="http://schemas.microsoft.com/office/drawing/2014/main" val="20000"/>
                    </a:ext>
                  </a:extLst>
                </a:gridCol>
                <a:gridCol w="2939688">
                  <a:extLst>
                    <a:ext uri="{9D8B030D-6E8A-4147-A177-3AD203B41FA5}">
                      <a16:colId xmlns:a16="http://schemas.microsoft.com/office/drawing/2014/main" val="20001"/>
                    </a:ext>
                  </a:extLst>
                </a:gridCol>
              </a:tblGrid>
              <a:tr h="301422">
                <a:tc>
                  <a:txBody>
                    <a:bodyPr/>
                    <a:lstStyle/>
                    <a:p>
                      <a:pPr algn="ctr">
                        <a:lnSpc>
                          <a:spcPts val="1700"/>
                        </a:lnSpc>
                      </a:pPr>
                      <a:endParaRPr lang="en-US" sz="1800" b="1" dirty="0">
                        <a:solidFill>
                          <a:srgbClr val="C00000"/>
                        </a:solidFill>
                        <a:latin typeface="Arial Narrow" pitchFamily="34" charset="0"/>
                      </a:endParaRPr>
                    </a:p>
                    <a:p>
                      <a:pPr algn="ctr">
                        <a:lnSpc>
                          <a:spcPts val="1700"/>
                        </a:lnSpc>
                      </a:pPr>
                      <a:r>
                        <a:rPr lang="en-US" sz="1800" b="1" dirty="0">
                          <a:solidFill>
                            <a:srgbClr val="C00000"/>
                          </a:solidFill>
                          <a:latin typeface="Arial Narrow" pitchFamily="34" charset="0"/>
                        </a:rPr>
                        <a:t>Potentially Modifiable</a:t>
                      </a:r>
                    </a:p>
                  </a:txBody>
                  <a:tcPr marL="25985" marR="25985" marT="25985" marB="25985">
                    <a:lnL w="38100" cap="flat" cmpd="sng" algn="ctr">
                      <a:solidFill>
                        <a:srgbClr val="6600FF"/>
                      </a:solidFill>
                      <a:prstDash val="solid"/>
                      <a:round/>
                      <a:headEnd type="none" w="med" len="med"/>
                      <a:tailEnd type="none" w="med" len="med"/>
                    </a:lnL>
                    <a:lnR w="38100" cap="flat" cmpd="sng" algn="ctr">
                      <a:solidFill>
                        <a:srgbClr val="6600FF"/>
                      </a:solidFill>
                      <a:prstDash val="solid"/>
                      <a:round/>
                      <a:headEnd type="none" w="med" len="med"/>
                      <a:tailEnd type="none" w="med" len="med"/>
                    </a:lnR>
                    <a:lnT w="38100" cap="flat" cmpd="sng" algn="ctr">
                      <a:solidFill>
                        <a:srgbClr val="6600FF"/>
                      </a:solidFill>
                      <a:prstDash val="solid"/>
                      <a:round/>
                      <a:headEnd type="none" w="med" len="med"/>
                      <a:tailEnd type="none" w="med" len="med"/>
                    </a:lnT>
                    <a:lnB w="38100" cap="flat" cmpd="sng" algn="ctr">
                      <a:solidFill>
                        <a:srgbClr val="6600FF"/>
                      </a:solidFill>
                      <a:prstDash val="solid"/>
                      <a:round/>
                      <a:headEnd type="none" w="med" len="med"/>
                      <a:tailEnd type="none" w="med" len="med"/>
                    </a:lnB>
                    <a:solidFill>
                      <a:srgbClr val="E3EFF1"/>
                    </a:solidFill>
                  </a:tcPr>
                </a:tc>
                <a:tc>
                  <a:txBody>
                    <a:bodyPr/>
                    <a:lstStyle/>
                    <a:p>
                      <a:pPr algn="ctr">
                        <a:lnSpc>
                          <a:spcPts val="1700"/>
                        </a:lnSpc>
                      </a:pPr>
                      <a:endParaRPr lang="en-US" sz="1800" b="1" dirty="0">
                        <a:solidFill>
                          <a:srgbClr val="C00000"/>
                        </a:solidFill>
                        <a:latin typeface="Arial Narrow" pitchFamily="34" charset="0"/>
                      </a:endParaRPr>
                    </a:p>
                    <a:p>
                      <a:pPr algn="ctr">
                        <a:lnSpc>
                          <a:spcPts val="1700"/>
                        </a:lnSpc>
                      </a:pPr>
                      <a:r>
                        <a:rPr lang="en-US" sz="1800" b="1" dirty="0">
                          <a:solidFill>
                            <a:srgbClr val="C00000"/>
                          </a:solidFill>
                          <a:latin typeface="Arial Narrow" pitchFamily="34" charset="0"/>
                        </a:rPr>
                        <a:t>Non</a:t>
                      </a:r>
                      <a:r>
                        <a:rPr lang="ar-SA" sz="1800" b="1" dirty="0">
                          <a:solidFill>
                            <a:srgbClr val="C00000"/>
                          </a:solidFill>
                          <a:latin typeface="Arial Narrow" pitchFamily="34" charset="0"/>
                        </a:rPr>
                        <a:t>-</a:t>
                      </a:r>
                      <a:r>
                        <a:rPr lang="en-US" sz="1800" b="1" dirty="0">
                          <a:solidFill>
                            <a:srgbClr val="C00000"/>
                          </a:solidFill>
                          <a:latin typeface="Arial Narrow" pitchFamily="34" charset="0"/>
                        </a:rPr>
                        <a:t>modifiable</a:t>
                      </a:r>
                    </a:p>
                  </a:txBody>
                  <a:tcPr marL="25985" marR="25985" marT="25985" marB="25985">
                    <a:lnL w="38100" cap="flat" cmpd="sng" algn="ctr">
                      <a:solidFill>
                        <a:srgbClr val="6600FF"/>
                      </a:solidFill>
                      <a:prstDash val="solid"/>
                      <a:round/>
                      <a:headEnd type="none" w="med" len="med"/>
                      <a:tailEnd type="none" w="med" len="med"/>
                    </a:lnL>
                    <a:lnR w="38100" cap="flat" cmpd="sng" algn="ctr">
                      <a:solidFill>
                        <a:srgbClr val="6600FF"/>
                      </a:solidFill>
                      <a:prstDash val="solid"/>
                      <a:round/>
                      <a:headEnd type="none" w="med" len="med"/>
                      <a:tailEnd type="none" w="med" len="med"/>
                    </a:lnR>
                    <a:lnT w="38100" cap="flat" cmpd="sng" algn="ctr">
                      <a:solidFill>
                        <a:srgbClr val="6600FF"/>
                      </a:solidFill>
                      <a:prstDash val="solid"/>
                      <a:round/>
                      <a:headEnd type="none" w="med" len="med"/>
                      <a:tailEnd type="none" w="med" len="med"/>
                    </a:lnT>
                    <a:lnB w="38100" cap="flat" cmpd="sng" algn="ctr">
                      <a:solidFill>
                        <a:srgbClr val="6600FF"/>
                      </a:solidFill>
                      <a:prstDash val="solid"/>
                      <a:round/>
                      <a:headEnd type="none" w="med" len="med"/>
                      <a:tailEnd type="none" w="med" len="med"/>
                    </a:lnB>
                    <a:solidFill>
                      <a:srgbClr val="E3EFF1"/>
                    </a:solidFill>
                  </a:tcPr>
                </a:tc>
                <a:extLst>
                  <a:ext uri="{0D108BD9-81ED-4DB2-BD59-A6C34878D82A}">
                    <a16:rowId xmlns:a16="http://schemas.microsoft.com/office/drawing/2014/main" val="10000"/>
                  </a:ext>
                </a:extLst>
              </a:tr>
              <a:tr h="301422">
                <a:tc>
                  <a:txBody>
                    <a:bodyPr/>
                    <a:lstStyle/>
                    <a:p>
                      <a:pPr>
                        <a:lnSpc>
                          <a:spcPts val="1700"/>
                        </a:lnSpc>
                      </a:pPr>
                      <a:endParaRPr lang="en-US" sz="1800" b="1" dirty="0">
                        <a:solidFill>
                          <a:schemeClr val="bg1"/>
                        </a:solidFill>
                        <a:latin typeface="Arial Narrow" pitchFamily="34" charset="0"/>
                      </a:endParaRPr>
                    </a:p>
                    <a:p>
                      <a:pPr>
                        <a:lnSpc>
                          <a:spcPts val="1700"/>
                        </a:lnSpc>
                      </a:pPr>
                      <a:r>
                        <a:rPr lang="en-US" sz="1800" b="1" dirty="0">
                          <a:solidFill>
                            <a:schemeClr val="bg1"/>
                          </a:solidFill>
                          <a:latin typeface="Arial Narrow" pitchFamily="34" charset="0"/>
                        </a:rPr>
                        <a:t>Current cigarette smoking</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w="38100" cap="flat" cmpd="sng" algn="ctr">
                      <a:solidFill>
                        <a:srgbClr val="6600FF"/>
                      </a:solidFill>
                      <a:prstDash val="solid"/>
                      <a:round/>
                      <a:headEnd type="none" w="med" len="med"/>
                      <a:tailEnd type="none" w="med" len="med"/>
                    </a:lnT>
                    <a:lnB>
                      <a:noFill/>
                    </a:lnB>
                  </a:tcPr>
                </a:tc>
                <a:tc>
                  <a:txBody>
                    <a:bodyPr/>
                    <a:lstStyle/>
                    <a:p>
                      <a:pPr>
                        <a:lnSpc>
                          <a:spcPts val="1700"/>
                        </a:lnSpc>
                      </a:pPr>
                      <a:endParaRPr lang="en-US" sz="1800" b="1" dirty="0">
                        <a:solidFill>
                          <a:schemeClr val="bg1"/>
                        </a:solidFill>
                        <a:latin typeface="Arial Narrow" pitchFamily="34" charset="0"/>
                      </a:endParaRPr>
                    </a:p>
                    <a:p>
                      <a:pPr>
                        <a:lnSpc>
                          <a:spcPts val="1700"/>
                        </a:lnSpc>
                      </a:pPr>
                      <a:r>
                        <a:rPr lang="en-US" sz="1800" b="1" dirty="0">
                          <a:solidFill>
                            <a:schemeClr val="bg1"/>
                          </a:solidFill>
                          <a:latin typeface="Arial Narrow" pitchFamily="34" charset="0"/>
                        </a:rPr>
                        <a:t>Personal history of fracture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w="38100" cap="flat" cmpd="sng" algn="ctr">
                      <a:solidFill>
                        <a:srgbClr val="6600FF"/>
                      </a:solidFill>
                      <a:prstDash val="solid"/>
                      <a:round/>
                      <a:headEnd type="none" w="med" len="med"/>
                      <a:tailEnd type="none" w="med" len="med"/>
                    </a:lnT>
                    <a:lnB>
                      <a:noFill/>
                    </a:lnB>
                  </a:tcPr>
                </a:tc>
                <a:extLst>
                  <a:ext uri="{0D108BD9-81ED-4DB2-BD59-A6C34878D82A}">
                    <a16:rowId xmlns:a16="http://schemas.microsoft.com/office/drawing/2014/main" val="10001"/>
                  </a:ext>
                </a:extLst>
              </a:tr>
              <a:tr h="235356">
                <a:tc>
                  <a:txBody>
                    <a:bodyPr/>
                    <a:lstStyle/>
                    <a:p>
                      <a:pPr>
                        <a:lnSpc>
                          <a:spcPts val="1700"/>
                        </a:lnSpc>
                      </a:pPr>
                      <a:r>
                        <a:rPr lang="en-US" sz="1800" b="1" u="heavy" baseline="0" dirty="0">
                          <a:solidFill>
                            <a:schemeClr val="bg1"/>
                          </a:solidFill>
                          <a:uFill>
                            <a:solidFill>
                              <a:srgbClr val="00B0F0"/>
                            </a:solidFill>
                          </a:uFill>
                          <a:latin typeface="Arial Narrow" pitchFamily="34" charset="0"/>
                        </a:rPr>
                        <a:t>Diet low in calcium/vitamin D</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1</a:t>
                      </a:r>
                      <a:r>
                        <a:rPr lang="en-US" sz="1800" b="1" baseline="30000" dirty="0">
                          <a:solidFill>
                            <a:schemeClr val="bg1"/>
                          </a:solidFill>
                          <a:latin typeface="Arial Narrow" pitchFamily="34" charset="0"/>
                        </a:rPr>
                        <a:t>st</a:t>
                      </a:r>
                      <a:r>
                        <a:rPr lang="en-US" sz="1800" b="1" baseline="0" dirty="0">
                          <a:solidFill>
                            <a:schemeClr val="bg1"/>
                          </a:solidFill>
                          <a:latin typeface="Arial Narrow" pitchFamily="34" charset="0"/>
                        </a:rPr>
                        <a:t> </a:t>
                      </a:r>
                      <a:r>
                        <a:rPr lang="en-US" sz="1800" b="1" dirty="0">
                          <a:solidFill>
                            <a:schemeClr val="bg1"/>
                          </a:solidFill>
                          <a:latin typeface="Arial Narrow" pitchFamily="34" charset="0"/>
                        </a:rPr>
                        <a:t>degree relative has fracture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72286">
                <a:tc>
                  <a:txBody>
                    <a:bodyPr/>
                    <a:lstStyle/>
                    <a:p>
                      <a:pPr>
                        <a:lnSpc>
                          <a:spcPts val="1700"/>
                        </a:lnSpc>
                      </a:pPr>
                      <a:r>
                        <a:rPr lang="en-US" sz="1800" b="1" u="heavy" kern="1200" baseline="0" dirty="0" err="1">
                          <a:solidFill>
                            <a:schemeClr val="bg1"/>
                          </a:solidFill>
                          <a:uFill>
                            <a:solidFill>
                              <a:srgbClr val="00CCFF"/>
                            </a:solidFill>
                          </a:uFill>
                          <a:latin typeface="Arial Narrow" pitchFamily="34" charset="0"/>
                          <a:ea typeface="+mn-ea"/>
                          <a:cs typeface="+mn-cs"/>
                        </a:rPr>
                        <a:t>Glucocorticoids</a:t>
                      </a:r>
                      <a:r>
                        <a:rPr lang="en-US" sz="1800" b="1" u="heavy" kern="1200" baseline="0" dirty="0">
                          <a:solidFill>
                            <a:schemeClr val="bg1"/>
                          </a:solidFill>
                          <a:uFill>
                            <a:solidFill>
                              <a:srgbClr val="00CCFF"/>
                            </a:solidFill>
                          </a:uFill>
                          <a:latin typeface="Arial Narrow" pitchFamily="34" charset="0"/>
                          <a:ea typeface="+mn-ea"/>
                          <a:cs typeface="+mn-cs"/>
                        </a:rPr>
                        <a:t>, </a:t>
                      </a:r>
                      <a:r>
                        <a:rPr lang="en-US" sz="1800" b="1" dirty="0">
                          <a:solidFill>
                            <a:schemeClr val="bg1"/>
                          </a:solidFill>
                          <a:latin typeface="Arial Narrow" pitchFamily="34" charset="0"/>
                        </a:rPr>
                        <a:t>anticonvulsants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Race (Caucasian or Asian)</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1422">
                <a:tc>
                  <a:txBody>
                    <a:bodyPr/>
                    <a:lstStyle/>
                    <a:p>
                      <a:pPr>
                        <a:lnSpc>
                          <a:spcPts val="1700"/>
                        </a:lnSpc>
                      </a:pPr>
                      <a:r>
                        <a:rPr lang="en-US" sz="1800" b="1" dirty="0">
                          <a:solidFill>
                            <a:schemeClr val="bg1"/>
                          </a:solidFill>
                          <a:latin typeface="Arial Narrow" pitchFamily="34" charset="0"/>
                        </a:rPr>
                        <a:t>Excessive alcohol intake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u="heavy" baseline="0" dirty="0">
                          <a:solidFill>
                            <a:schemeClr val="bg1"/>
                          </a:solidFill>
                          <a:uFill>
                            <a:solidFill>
                              <a:srgbClr val="00CCFF"/>
                            </a:solidFill>
                          </a:uFill>
                          <a:latin typeface="Arial Narrow" pitchFamily="34" charset="0"/>
                        </a:rPr>
                        <a:t>Elderly age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1422">
                <a:tc>
                  <a:txBody>
                    <a:bodyPr/>
                    <a:lstStyle/>
                    <a:p>
                      <a:pPr>
                        <a:lnSpc>
                          <a:spcPts val="1700"/>
                        </a:lnSpc>
                      </a:pPr>
                      <a:r>
                        <a:rPr lang="en-US" sz="1800" b="1" u="heavy" baseline="0" dirty="0">
                          <a:solidFill>
                            <a:schemeClr val="bg1"/>
                          </a:solidFill>
                          <a:uFill>
                            <a:solidFill>
                              <a:srgbClr val="00B0F0"/>
                            </a:solidFill>
                          </a:uFill>
                          <a:latin typeface="Arial Narrow" pitchFamily="34" charset="0"/>
                        </a:rPr>
                        <a:t>Sedentary lifestyle</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Poor health</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01422">
                <a:tc>
                  <a:txBody>
                    <a:bodyPr/>
                    <a:lstStyle/>
                    <a:p>
                      <a:pPr>
                        <a:lnSpc>
                          <a:spcPts val="1700"/>
                        </a:lnSpc>
                      </a:pPr>
                      <a:r>
                        <a:rPr lang="en-US" sz="1800" b="1" dirty="0">
                          <a:solidFill>
                            <a:schemeClr val="bg1"/>
                          </a:solidFill>
                          <a:latin typeface="Arial Narrow" pitchFamily="34" charset="0"/>
                        </a:rPr>
                        <a:t>Body weight </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Dementia</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01422">
                <a:tc>
                  <a:txBody>
                    <a:bodyPr/>
                    <a:lstStyle/>
                    <a:p>
                      <a:pPr>
                        <a:lnSpc>
                          <a:spcPts val="1700"/>
                        </a:lnSpc>
                      </a:pPr>
                      <a:endParaRPr lang="en-US" sz="1800" b="1" u="heavy" baseline="0" dirty="0">
                        <a:solidFill>
                          <a:schemeClr val="bg1"/>
                        </a:solidFill>
                        <a:uFill>
                          <a:solidFill>
                            <a:srgbClr val="00CCFF"/>
                          </a:solidFill>
                        </a:u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Hormonal disorders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90118">
                <a:tc>
                  <a:txBody>
                    <a:bodyPr/>
                    <a:lstStyle/>
                    <a:p>
                      <a:pPr>
                        <a:lnSpc>
                          <a:spcPts val="1700"/>
                        </a:lnSpc>
                      </a:pPr>
                      <a:r>
                        <a:rPr lang="fr-FR" sz="1800" b="1" dirty="0">
                          <a:solidFill>
                            <a:schemeClr val="bg1"/>
                          </a:solidFill>
                          <a:latin typeface="Arial Narrow" pitchFamily="34" charset="0"/>
                        </a:rPr>
                        <a:t>Environnemental </a:t>
                      </a:r>
                      <a:r>
                        <a:rPr lang="fr-FR" sz="1800" b="1" dirty="0" err="1">
                          <a:solidFill>
                            <a:schemeClr val="bg1"/>
                          </a:solidFill>
                          <a:latin typeface="Arial Narrow" pitchFamily="34" charset="0"/>
                        </a:rPr>
                        <a:t>risks</a:t>
                      </a:r>
                      <a:endParaRPr lang="fr-FR"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u="heavy" baseline="0" dirty="0" err="1">
                          <a:solidFill>
                            <a:schemeClr val="bg1"/>
                          </a:solidFill>
                          <a:uFill>
                            <a:solidFill>
                              <a:srgbClr val="00B0F0"/>
                            </a:solidFill>
                          </a:uFill>
                          <a:latin typeface="Arial Narrow" pitchFamily="34" charset="0"/>
                        </a:rPr>
                        <a:t>Neoplastic</a:t>
                      </a:r>
                      <a:r>
                        <a:rPr lang="en-US" sz="1800" b="1" u="heavy" baseline="0" dirty="0">
                          <a:solidFill>
                            <a:schemeClr val="bg1"/>
                          </a:solidFill>
                          <a:uFill>
                            <a:solidFill>
                              <a:srgbClr val="00B0F0"/>
                            </a:solidFill>
                          </a:uFill>
                          <a:latin typeface="Arial Narrow" pitchFamily="34" charset="0"/>
                        </a:rPr>
                        <a:t> disorders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56794">
                <a:tc>
                  <a:txBody>
                    <a:bodyPr/>
                    <a:lstStyle/>
                    <a:p>
                      <a:pPr>
                        <a:lnSpc>
                          <a:spcPts val="1700"/>
                        </a:lnSpc>
                      </a:pPr>
                      <a:endParaRPr lang="en-US"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tc>
                  <a:txBody>
                    <a:bodyPr/>
                    <a:lstStyle/>
                    <a:p>
                      <a:pPr>
                        <a:lnSpc>
                          <a:spcPts val="1700"/>
                        </a:lnSpc>
                      </a:pPr>
                      <a:r>
                        <a:rPr lang="en-US" sz="1800" b="1" dirty="0">
                          <a:solidFill>
                            <a:schemeClr val="bg1"/>
                          </a:solidFill>
                          <a:latin typeface="Arial Narrow" pitchFamily="34" charset="0"/>
                        </a:rPr>
                        <a:t>Metabolic abnormalities</a:t>
                      </a: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301422">
                <a:tc>
                  <a:txBody>
                    <a:bodyPr/>
                    <a:lstStyle/>
                    <a:p>
                      <a:pPr>
                        <a:lnSpc>
                          <a:spcPts val="1700"/>
                        </a:lnSpc>
                      </a:pPr>
                      <a:endParaRPr lang="en-US"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w="38100" cap="flat" cmpd="sng" algn="ctr">
                      <a:solidFill>
                        <a:srgbClr val="FDCD03"/>
                      </a:solidFill>
                      <a:prstDash val="solid"/>
                      <a:round/>
                      <a:headEnd type="none" w="med" len="med"/>
                      <a:tailEnd type="none" w="med" len="med"/>
                    </a:lnB>
                  </a:tcPr>
                </a:tc>
                <a:tc>
                  <a:txBody>
                    <a:bodyPr/>
                    <a:lstStyle/>
                    <a:p>
                      <a:pPr>
                        <a:lnSpc>
                          <a:spcPts val="1700"/>
                        </a:lnSpc>
                      </a:pPr>
                      <a:endParaRPr lang="en-US" sz="1800" b="1" dirty="0">
                        <a:solidFill>
                          <a:schemeClr val="bg1"/>
                        </a:solidFill>
                        <a:latin typeface="Arial Narrow" pitchFamily="34" charset="0"/>
                      </a:endParaRPr>
                    </a:p>
                  </a:txBody>
                  <a:tcPr marL="25985" marR="25985" marT="25985" marB="25985">
                    <a:lnL w="38100" cap="flat" cmpd="sng" algn="ctr">
                      <a:solidFill>
                        <a:srgbClr val="FDCD03"/>
                      </a:solidFill>
                      <a:prstDash val="solid"/>
                      <a:round/>
                      <a:headEnd type="none" w="med" len="med"/>
                      <a:tailEnd type="none" w="med" len="med"/>
                    </a:lnL>
                    <a:lnR w="38100" cap="flat" cmpd="sng" algn="ctr">
                      <a:solidFill>
                        <a:srgbClr val="FDCD03"/>
                      </a:solidFill>
                      <a:prstDash val="solid"/>
                      <a:round/>
                      <a:headEnd type="none" w="med" len="med"/>
                      <a:tailEnd type="none" w="med" len="med"/>
                    </a:lnR>
                    <a:lnT>
                      <a:noFill/>
                    </a:lnT>
                    <a:lnB w="38100" cap="flat" cmpd="sng" algn="ctr">
                      <a:solidFill>
                        <a:srgbClr val="FDCD03"/>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Rectangle 5"/>
          <p:cNvSpPr/>
          <p:nvPr/>
        </p:nvSpPr>
        <p:spPr>
          <a:xfrm>
            <a:off x="5838458" y="152400"/>
            <a:ext cx="2086342" cy="492443"/>
          </a:xfrm>
          <a:prstGeom prst="rect">
            <a:avLst/>
          </a:prstGeom>
          <a:solidFill>
            <a:srgbClr val="44018D"/>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r>
              <a:rPr lang="en-US" sz="2600" dirty="0">
                <a:solidFill>
                  <a:srgbClr val="FDCD03"/>
                </a:solidFill>
                <a:latin typeface="Bernard MT Condensed" pitchFamily="18" charset="0"/>
              </a:rPr>
              <a:t>OSTEOPOROSIS</a:t>
            </a:r>
          </a:p>
        </p:txBody>
      </p:sp>
      <p:grpSp>
        <p:nvGrpSpPr>
          <p:cNvPr id="11" name="Group 10"/>
          <p:cNvGrpSpPr/>
          <p:nvPr/>
        </p:nvGrpSpPr>
        <p:grpSpPr>
          <a:xfrm>
            <a:off x="6704806" y="686594"/>
            <a:ext cx="1372394" cy="1121692"/>
            <a:chOff x="6704806" y="686594"/>
            <a:chExt cx="1372394" cy="1121692"/>
          </a:xfrm>
        </p:grpSpPr>
        <p:sp>
          <p:nvSpPr>
            <p:cNvPr id="7" name="TextBox 6"/>
            <p:cNvSpPr txBox="1"/>
            <p:nvPr/>
          </p:nvSpPr>
          <p:spPr>
            <a:xfrm>
              <a:off x="6705600" y="1408176"/>
              <a:ext cx="1371600" cy="400110"/>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r>
                <a:rPr lang="en-US" sz="2000" dirty="0">
                  <a:solidFill>
                    <a:srgbClr val="44018D"/>
                  </a:solidFill>
                  <a:latin typeface="Bernard MT Condensed" pitchFamily="18" charset="0"/>
                </a:rPr>
                <a:t>PREVENTION</a:t>
              </a:r>
            </a:p>
          </p:txBody>
        </p:sp>
        <p:cxnSp>
          <p:nvCxnSpPr>
            <p:cNvPr id="10" name="Straight Arrow Connector 9"/>
            <p:cNvCxnSpPr/>
            <p:nvPr/>
          </p:nvCxnSpPr>
          <p:spPr>
            <a:xfrm rot="5400000">
              <a:off x="6324600" y="1066800"/>
              <a:ext cx="762000" cy="1588"/>
            </a:xfrm>
            <a:prstGeom prst="straightConnector1">
              <a:avLst/>
            </a:prstGeom>
            <a:ln w="38100">
              <a:solidFill>
                <a:srgbClr val="FDD21B"/>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476206" y="686594"/>
            <a:ext cx="1296194" cy="2304316"/>
            <a:chOff x="6476206" y="686594"/>
            <a:chExt cx="1296194" cy="2304316"/>
          </a:xfrm>
        </p:grpSpPr>
        <p:sp>
          <p:nvSpPr>
            <p:cNvPr id="8" name="TextBox 7"/>
            <p:cNvSpPr txBox="1"/>
            <p:nvPr/>
          </p:nvSpPr>
          <p:spPr>
            <a:xfrm>
              <a:off x="6477000" y="2590800"/>
              <a:ext cx="1295400" cy="400110"/>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r>
                <a:rPr lang="en-US" sz="2000" dirty="0">
                  <a:solidFill>
                    <a:srgbClr val="44018D"/>
                  </a:solidFill>
                  <a:latin typeface="Bernard MT Condensed" pitchFamily="18" charset="0"/>
                </a:rPr>
                <a:t>TREATMENT</a:t>
              </a:r>
            </a:p>
          </p:txBody>
        </p:sp>
        <p:cxnSp>
          <p:nvCxnSpPr>
            <p:cNvPr id="12" name="Straight Arrow Connector 11"/>
            <p:cNvCxnSpPr/>
            <p:nvPr/>
          </p:nvCxnSpPr>
          <p:spPr>
            <a:xfrm rot="5400000">
              <a:off x="5524500" y="1638300"/>
              <a:ext cx="1905000" cy="1588"/>
            </a:xfrm>
            <a:prstGeom prst="straightConnector1">
              <a:avLst/>
            </a:prstGeom>
            <a:ln w="38100">
              <a:solidFill>
                <a:srgbClr val="FDD21B"/>
              </a:solidFill>
              <a:tailEnd type="arrow"/>
            </a:ln>
          </p:spPr>
          <p:style>
            <a:lnRef idx="1">
              <a:schemeClr val="accent1"/>
            </a:lnRef>
            <a:fillRef idx="0">
              <a:schemeClr val="accent1"/>
            </a:fillRef>
            <a:effectRef idx="0">
              <a:schemeClr val="accent1"/>
            </a:effectRef>
            <a:fontRef idx="minor">
              <a:schemeClr val="tx1"/>
            </a:fontRef>
          </p:style>
        </p:cxnSp>
      </p:grpSp>
      <p:pic>
        <p:nvPicPr>
          <p:cNvPr id="203778" name="Picture 2" descr="Older couple walking on p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962" y="3276600"/>
            <a:ext cx="2205038" cy="274320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
          <p:cNvSpPr txBox="1">
            <a:spLocks/>
          </p:cNvSpPr>
          <p:nvPr/>
        </p:nvSpPr>
        <p:spPr>
          <a:xfrm>
            <a:off x="8295952" y="6145346"/>
            <a:ext cx="856907" cy="6699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bg1"/>
              </a:solidFill>
            </a:endParaRPr>
          </a:p>
          <a:p>
            <a:endParaRPr lang="en-US" sz="1200" dirty="0">
              <a:solidFill>
                <a:schemeClr val="bg1"/>
              </a:solidFill>
            </a:endParaRPr>
          </a:p>
          <a:p>
            <a:r>
              <a:rPr lang="en-US" sz="1200" dirty="0">
                <a:solidFill>
                  <a:schemeClr val="bg1"/>
                </a:solidFill>
              </a:rPr>
              <a:t>        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38200" y="457200"/>
            <a:ext cx="7391400" cy="369332"/>
          </a:xfrm>
          <a:prstGeom prst="rect">
            <a:avLst/>
          </a:prstGeom>
          <a:noFill/>
          <a:ln w="9525">
            <a:noFill/>
            <a:miter lim="800000"/>
            <a:headEnd/>
            <a:tailEnd/>
          </a:ln>
          <a:effectLst/>
        </p:spPr>
        <p:txBody>
          <a:bodyPr>
            <a:spAutoFit/>
          </a:bodyPr>
          <a:lstStyle/>
          <a:p>
            <a:pPr algn="l">
              <a:spcBef>
                <a:spcPct val="50000"/>
              </a:spcBef>
            </a:pPr>
            <a:endParaRPr lang="en-US">
              <a:solidFill>
                <a:schemeClr val="bg1"/>
              </a:solidFill>
            </a:endParaRPr>
          </a:p>
        </p:txBody>
      </p:sp>
      <p:sp>
        <p:nvSpPr>
          <p:cNvPr id="27651" name="Text Box 3"/>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lgn="ctr">
              <a:spcBef>
                <a:spcPct val="50000"/>
              </a:spcBef>
            </a:pPr>
            <a:r>
              <a:rPr lang="en-US" sz="4400" b="1" dirty="0">
                <a:solidFill>
                  <a:schemeClr val="bg1"/>
                </a:solidFill>
                <a:latin typeface="Arial" charset="0"/>
              </a:rPr>
              <a:t>BONE LOSS &amp; AGING</a:t>
            </a:r>
          </a:p>
        </p:txBody>
      </p:sp>
      <p:sp>
        <p:nvSpPr>
          <p:cNvPr id="27652" name="Text Box 4"/>
          <p:cNvSpPr txBox="1">
            <a:spLocks noChangeArrowheads="1"/>
          </p:cNvSpPr>
          <p:nvPr/>
        </p:nvSpPr>
        <p:spPr bwMode="auto">
          <a:xfrm>
            <a:off x="914400" y="1371600"/>
            <a:ext cx="7239000" cy="701675"/>
          </a:xfrm>
          <a:prstGeom prst="rect">
            <a:avLst/>
          </a:prstGeom>
          <a:noFill/>
          <a:ln w="9525">
            <a:noFill/>
            <a:miter lim="800000"/>
            <a:headEnd/>
            <a:tailEnd/>
          </a:ln>
          <a:effectLst/>
        </p:spPr>
        <p:txBody>
          <a:bodyPr>
            <a:spAutoFit/>
          </a:bodyPr>
          <a:lstStyle/>
          <a:p>
            <a:pPr algn="l">
              <a:spcBef>
                <a:spcPct val="50000"/>
              </a:spcBef>
            </a:pPr>
            <a:endParaRPr lang="en-US" sz="4000" b="1">
              <a:solidFill>
                <a:schemeClr val="bg1"/>
              </a:solidFill>
              <a:latin typeface="Arial Unicode MS" pitchFamily="50" charset="-128"/>
            </a:endParaRPr>
          </a:p>
        </p:txBody>
      </p:sp>
      <p:sp>
        <p:nvSpPr>
          <p:cNvPr id="27653" name="Text Box 5"/>
          <p:cNvSpPr txBox="1">
            <a:spLocks noChangeArrowheads="1"/>
          </p:cNvSpPr>
          <p:nvPr/>
        </p:nvSpPr>
        <p:spPr bwMode="auto">
          <a:xfrm>
            <a:off x="152400" y="1371600"/>
            <a:ext cx="8382000" cy="4278094"/>
          </a:xfrm>
          <a:prstGeom prst="rect">
            <a:avLst/>
          </a:prstGeom>
          <a:noFill/>
          <a:ln w="9525">
            <a:noFill/>
            <a:miter lim="800000"/>
            <a:headEnd/>
            <a:tailEnd/>
          </a:ln>
          <a:effectLst/>
        </p:spPr>
        <p:txBody>
          <a:bodyPr wrap="square">
            <a:spAutoFit/>
          </a:bodyPr>
          <a:lstStyle/>
          <a:p>
            <a:pPr algn="just">
              <a:spcBef>
                <a:spcPct val="50000"/>
              </a:spcBef>
            </a:pPr>
            <a:r>
              <a:rPr lang="en-US" sz="3600" dirty="0">
                <a:solidFill>
                  <a:schemeClr val="bg1"/>
                </a:solidFill>
                <a:latin typeface="Arial" charset="0"/>
              </a:rPr>
              <a:t>The first 5-15 years after menopause a woman can lose approximately             25 - 30% of </a:t>
            </a:r>
            <a:r>
              <a:rPr lang="en-US" sz="3600" u="sng" dirty="0">
                <a:solidFill>
                  <a:schemeClr val="bg1"/>
                </a:solidFill>
                <a:latin typeface="Arial" charset="0"/>
              </a:rPr>
              <a:t>trabecular</a:t>
            </a:r>
            <a:r>
              <a:rPr lang="en-US" sz="3600" dirty="0">
                <a:solidFill>
                  <a:schemeClr val="bg1"/>
                </a:solidFill>
                <a:latin typeface="Arial" charset="0"/>
              </a:rPr>
              <a:t> bone &amp; approximately 10 – 15% of </a:t>
            </a:r>
            <a:r>
              <a:rPr lang="en-US" sz="3600" u="sng" dirty="0">
                <a:solidFill>
                  <a:schemeClr val="bg1"/>
                </a:solidFill>
                <a:latin typeface="Arial" charset="0"/>
              </a:rPr>
              <a:t>cortical</a:t>
            </a:r>
            <a:r>
              <a:rPr lang="en-US" sz="3600" dirty="0">
                <a:solidFill>
                  <a:schemeClr val="bg1"/>
                </a:solidFill>
                <a:latin typeface="Arial" charset="0"/>
              </a:rPr>
              <a:t> bone</a:t>
            </a:r>
          </a:p>
          <a:p>
            <a:pPr algn="just"/>
            <a:endParaRPr lang="en-US" sz="1000" dirty="0">
              <a:solidFill>
                <a:schemeClr val="bg1"/>
              </a:solidFill>
              <a:latin typeface="Arial" charset="0"/>
            </a:endParaRPr>
          </a:p>
          <a:p>
            <a:pPr algn="just"/>
            <a:endParaRPr lang="en-US" sz="1000" dirty="0">
              <a:solidFill>
                <a:schemeClr val="bg1"/>
              </a:solidFill>
              <a:latin typeface="Arial" charset="0"/>
            </a:endParaRPr>
          </a:p>
          <a:p>
            <a:pPr algn="just"/>
            <a:r>
              <a:rPr lang="en-US" sz="3600" dirty="0">
                <a:solidFill>
                  <a:schemeClr val="bg1"/>
                </a:solidFill>
                <a:latin typeface="Arial" charset="0"/>
              </a:rPr>
              <a:t>Bone loss often occurs </a:t>
            </a:r>
          </a:p>
          <a:p>
            <a:pPr algn="just"/>
            <a:r>
              <a:rPr lang="en-US" sz="3600" dirty="0">
                <a:solidFill>
                  <a:schemeClr val="bg1"/>
                </a:solidFill>
                <a:latin typeface="Arial" charset="0"/>
              </a:rPr>
              <a:t>without symptoms or </a:t>
            </a:r>
          </a:p>
          <a:p>
            <a:pPr algn="just"/>
            <a:r>
              <a:rPr lang="en-US" sz="3600" dirty="0">
                <a:solidFill>
                  <a:schemeClr val="bg1"/>
                </a:solidFill>
                <a:latin typeface="Arial" charset="0"/>
              </a:rPr>
              <a:t>warning signs.</a:t>
            </a:r>
          </a:p>
        </p:txBody>
      </p:sp>
      <p:graphicFrame>
        <p:nvGraphicFramePr>
          <p:cNvPr id="27655" name="Object 7"/>
          <p:cNvGraphicFramePr>
            <a:graphicFrameLocks noChangeAspect="1"/>
          </p:cNvGraphicFramePr>
          <p:nvPr>
            <p:extLst>
              <p:ext uri="{D42A27DB-BD31-4B8C-83A1-F6EECF244321}">
                <p14:modId xmlns:p14="http://schemas.microsoft.com/office/powerpoint/2010/main" val="2944663606"/>
              </p:ext>
            </p:extLst>
          </p:nvPr>
        </p:nvGraphicFramePr>
        <p:xfrm>
          <a:off x="5562600" y="4114800"/>
          <a:ext cx="3276600" cy="2174875"/>
        </p:xfrm>
        <a:graphic>
          <a:graphicData uri="http://schemas.openxmlformats.org/presentationml/2006/ole">
            <mc:AlternateContent xmlns:mc="http://schemas.openxmlformats.org/markup-compatibility/2006">
              <mc:Choice xmlns:v="urn:schemas-microsoft-com:vml" Requires="v">
                <p:oleObj spid="_x0000_s202860" name="Clip" r:id="rId4" imgW="1829714" imgH="968350" progId="">
                  <p:embed/>
                </p:oleObj>
              </mc:Choice>
              <mc:Fallback>
                <p:oleObj name="Clip" r:id="rId4" imgW="1829714" imgH="968350" progId="">
                  <p:embed/>
                  <p:pic>
                    <p:nvPicPr>
                      <p:cNvPr id="0" name="Picture 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114800"/>
                        <a:ext cx="3276600"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a:xfrm>
            <a:off x="8295952" y="6145346"/>
            <a:ext cx="856907" cy="669925"/>
          </a:xfrm>
        </p:spPr>
        <p:txBody>
          <a:bodyPr/>
          <a:lstStyle/>
          <a:p>
            <a:fld id="{60111B69-7931-4B39-8D1B-373029797050}" type="slidenum">
              <a:rPr lang="en-US" sz="1200" smtClean="0">
                <a:solidFill>
                  <a:schemeClr val="bg1"/>
                </a:solidFill>
              </a:rPr>
              <a:pPr/>
              <a:t>14</a:t>
            </a:fld>
            <a:endParaRPr lang="en-US" sz="12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0" name="Picture 3"/>
          <p:cNvPicPr>
            <a:picLocks noChangeAspect="1" noChangeArrowheads="1"/>
          </p:cNvPicPr>
          <p:nvPr/>
        </p:nvPicPr>
        <p:blipFill>
          <a:blip r:embed="rId3" cstate="print"/>
          <a:srcRect/>
          <a:stretch>
            <a:fillRect/>
          </a:stretch>
        </p:blipFill>
        <p:spPr bwMode="auto">
          <a:xfrm>
            <a:off x="381000" y="685800"/>
            <a:ext cx="8442325" cy="5394325"/>
          </a:xfrm>
          <a:prstGeom prst="rect">
            <a:avLst/>
          </a:prstGeom>
          <a:noFill/>
          <a:ln w="9525">
            <a:noFill/>
            <a:round/>
            <a:headEnd/>
            <a:tailEnd/>
          </a:ln>
          <a:effectLst/>
        </p:spPr>
      </p:pic>
      <p:sp>
        <p:nvSpPr>
          <p:cNvPr id="2" name="Slide Number Placeholder 1"/>
          <p:cNvSpPr>
            <a:spLocks noGrp="1"/>
          </p:cNvSpPr>
          <p:nvPr>
            <p:ph type="sldNum" sz="quarter" idx="12"/>
          </p:nvPr>
        </p:nvSpPr>
        <p:spPr>
          <a:xfrm>
            <a:off x="8287093" y="6082104"/>
            <a:ext cx="856907" cy="669925"/>
          </a:xfrm>
        </p:spPr>
        <p:txBody>
          <a:bodyPr/>
          <a:lstStyle/>
          <a:p>
            <a:fld id="{60111B69-7931-4B39-8D1B-373029797050}" type="slidenum">
              <a:rPr lang="en-US" sz="1200" smtClean="0"/>
              <a:pPr/>
              <a:t>15</a:t>
            </a:fld>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9"/>
          <p:cNvGrpSpPr/>
          <p:nvPr/>
        </p:nvGrpSpPr>
        <p:grpSpPr>
          <a:xfrm>
            <a:off x="0" y="0"/>
            <a:ext cx="2946041" cy="5181600"/>
            <a:chOff x="152401" y="0"/>
            <a:chExt cx="2946041" cy="4876800"/>
          </a:xfrm>
        </p:grpSpPr>
        <p:pic>
          <p:nvPicPr>
            <p:cNvPr id="34" name="Picture 2"/>
            <p:cNvPicPr>
              <a:picLocks noChangeAspect="1" noChangeArrowheads="1"/>
            </p:cNvPicPr>
            <p:nvPr/>
          </p:nvPicPr>
          <p:blipFill>
            <a:blip r:embed="rId3" cstate="print"/>
            <a:srcRect l="9375" t="3616" r="6250" b="9686"/>
            <a:stretch>
              <a:fillRect/>
            </a:stretch>
          </p:blipFill>
          <p:spPr>
            <a:xfrm>
              <a:off x="152401" y="0"/>
              <a:ext cx="2944906" cy="4800600"/>
            </a:xfrm>
            <a:prstGeom prst="rect">
              <a:avLst/>
            </a:prstGeom>
            <a:noFill/>
          </p:spPr>
        </p:pic>
        <p:pic>
          <p:nvPicPr>
            <p:cNvPr id="49" name="Picture 2"/>
            <p:cNvPicPr>
              <a:picLocks noChangeAspect="1" noChangeArrowheads="1"/>
            </p:cNvPicPr>
            <p:nvPr/>
          </p:nvPicPr>
          <p:blipFill>
            <a:blip r:embed="rId3" cstate="print"/>
            <a:srcRect l="9375" t="77929" r="6250" b="4181"/>
            <a:stretch>
              <a:fillRect/>
            </a:stretch>
          </p:blipFill>
          <p:spPr>
            <a:xfrm>
              <a:off x="153536" y="3886200"/>
              <a:ext cx="2944906" cy="990600"/>
            </a:xfrm>
            <a:prstGeom prst="rect">
              <a:avLst/>
            </a:prstGeom>
            <a:noFill/>
          </p:spPr>
        </p:pic>
      </p:grpSp>
      <p:grpSp>
        <p:nvGrpSpPr>
          <p:cNvPr id="4" name="Group 100"/>
          <p:cNvGrpSpPr/>
          <p:nvPr/>
        </p:nvGrpSpPr>
        <p:grpSpPr>
          <a:xfrm>
            <a:off x="-1979" y="4921900"/>
            <a:ext cx="9220200" cy="2145805"/>
            <a:chOff x="0" y="4825284"/>
            <a:chExt cx="9220200" cy="2145805"/>
          </a:xfrm>
        </p:grpSpPr>
        <p:grpSp>
          <p:nvGrpSpPr>
            <p:cNvPr id="5" name="Group 87"/>
            <p:cNvGrpSpPr/>
            <p:nvPr/>
          </p:nvGrpSpPr>
          <p:grpSpPr>
            <a:xfrm>
              <a:off x="0" y="4825284"/>
              <a:ext cx="9220200" cy="2145805"/>
              <a:chOff x="0" y="4825284"/>
              <a:chExt cx="9220200" cy="2145805"/>
            </a:xfrm>
          </p:grpSpPr>
          <p:grpSp>
            <p:nvGrpSpPr>
              <p:cNvPr id="6" name="Group 79"/>
              <p:cNvGrpSpPr/>
              <p:nvPr/>
            </p:nvGrpSpPr>
            <p:grpSpPr>
              <a:xfrm>
                <a:off x="0" y="4825284"/>
                <a:ext cx="9220200" cy="2145805"/>
                <a:chOff x="0" y="4825284"/>
                <a:chExt cx="9220200" cy="2145805"/>
              </a:xfrm>
            </p:grpSpPr>
            <p:sp>
              <p:nvSpPr>
                <p:cNvPr id="47" name="Rectangle 46"/>
                <p:cNvSpPr/>
                <p:nvPr/>
              </p:nvSpPr>
              <p:spPr>
                <a:xfrm>
                  <a:off x="76200" y="5447089"/>
                  <a:ext cx="91440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78178" name="Picture 2" descr="C:\Users\Administrator\Pictures\OST.jpg"/>
                <p:cNvPicPr>
                  <a:picLocks noChangeAspect="1" noChangeArrowheads="1"/>
                </p:cNvPicPr>
                <p:nvPr/>
              </p:nvPicPr>
              <p:blipFill>
                <a:blip r:embed="rId4" cstate="print"/>
                <a:srcRect/>
                <a:stretch>
                  <a:fillRect/>
                </a:stretch>
              </p:blipFill>
              <p:spPr bwMode="auto">
                <a:xfrm>
                  <a:off x="0" y="4825284"/>
                  <a:ext cx="9144000" cy="1704975"/>
                </a:xfrm>
                <a:prstGeom prst="rect">
                  <a:avLst/>
                </a:prstGeom>
                <a:noFill/>
              </p:spPr>
            </p:pic>
          </p:grpSp>
          <p:grpSp>
            <p:nvGrpSpPr>
              <p:cNvPr id="7" name="Group 80"/>
              <p:cNvGrpSpPr/>
              <p:nvPr/>
            </p:nvGrpSpPr>
            <p:grpSpPr>
              <a:xfrm>
                <a:off x="76200" y="6256540"/>
                <a:ext cx="8624553" cy="502702"/>
                <a:chOff x="76200" y="6256540"/>
                <a:chExt cx="8624553" cy="502702"/>
              </a:xfrm>
            </p:grpSpPr>
            <p:sp>
              <p:nvSpPr>
                <p:cNvPr id="36" name="TextBox 35"/>
                <p:cNvSpPr txBox="1"/>
                <p:nvPr/>
              </p:nvSpPr>
              <p:spPr>
                <a:xfrm>
                  <a:off x="76200" y="6256540"/>
                  <a:ext cx="609600" cy="297517"/>
                </a:xfrm>
                <a:prstGeom prst="rect">
                  <a:avLst/>
                </a:prstGeom>
                <a:noFill/>
              </p:spPr>
              <p:txBody>
                <a:bodyPr wrap="square" rtlCol="0">
                  <a:spAutoFit/>
                </a:bodyPr>
                <a:lstStyle/>
                <a:p>
                  <a:pPr algn="ctr">
                    <a:lnSpc>
                      <a:spcPts val="1600"/>
                    </a:lnSpc>
                  </a:pPr>
                  <a:r>
                    <a:rPr lang="en-US" sz="1600" dirty="0">
                      <a:solidFill>
                        <a:schemeClr val="bg1"/>
                      </a:solidFill>
                      <a:latin typeface="Bernard MT Condensed" pitchFamily="18" charset="0"/>
                    </a:rPr>
                    <a:t>HSC</a:t>
                  </a:r>
                </a:p>
              </p:txBody>
            </p:sp>
            <p:sp>
              <p:nvSpPr>
                <p:cNvPr id="38" name="TextBox 37"/>
                <p:cNvSpPr txBox="1"/>
                <p:nvPr/>
              </p:nvSpPr>
              <p:spPr>
                <a:xfrm>
                  <a:off x="1052847" y="6256540"/>
                  <a:ext cx="1143000" cy="502702"/>
                </a:xfrm>
                <a:prstGeom prst="rect">
                  <a:avLst/>
                </a:prstGeom>
                <a:noFill/>
              </p:spPr>
              <p:txBody>
                <a:bodyPr wrap="square" rtlCol="0">
                  <a:spAutoFit/>
                </a:bodyPr>
                <a:lstStyle/>
                <a:p>
                  <a:pPr algn="ctr">
                    <a:lnSpc>
                      <a:spcPts val="1600"/>
                    </a:lnSpc>
                  </a:pPr>
                  <a:r>
                    <a:rPr lang="en-US" sz="1600" dirty="0" err="1">
                      <a:solidFill>
                        <a:schemeClr val="bg1"/>
                      </a:solidFill>
                      <a:latin typeface="Bernard MT Condensed" pitchFamily="18" charset="0"/>
                    </a:rPr>
                    <a:t>Myloid</a:t>
                  </a:r>
                  <a:r>
                    <a:rPr lang="en-US" sz="1600" dirty="0">
                      <a:solidFill>
                        <a:schemeClr val="bg1"/>
                      </a:solidFill>
                      <a:latin typeface="Bernard MT Condensed" pitchFamily="18" charset="0"/>
                    </a:rPr>
                    <a:t> </a:t>
                  </a:r>
                  <a:r>
                    <a:rPr lang="en-US" sz="1600" dirty="0" err="1">
                      <a:solidFill>
                        <a:schemeClr val="bg1"/>
                      </a:solidFill>
                      <a:latin typeface="Bernard MT Condensed" pitchFamily="18" charset="0"/>
                    </a:rPr>
                    <a:t>Proginator</a:t>
                  </a:r>
                  <a:endParaRPr lang="en-US" sz="1600" dirty="0">
                    <a:solidFill>
                      <a:schemeClr val="bg1"/>
                    </a:solidFill>
                    <a:latin typeface="Bernard MT Condensed" pitchFamily="18" charset="0"/>
                  </a:endParaRPr>
                </a:p>
              </p:txBody>
            </p:sp>
            <p:sp>
              <p:nvSpPr>
                <p:cNvPr id="41" name="TextBox 40"/>
                <p:cNvSpPr txBox="1"/>
                <p:nvPr/>
              </p:nvSpPr>
              <p:spPr>
                <a:xfrm>
                  <a:off x="2362200" y="6256540"/>
                  <a:ext cx="1143000" cy="297517"/>
                </a:xfrm>
                <a:prstGeom prst="rect">
                  <a:avLst/>
                </a:prstGeom>
                <a:noFill/>
              </p:spPr>
              <p:txBody>
                <a:bodyPr wrap="square" rtlCol="0">
                  <a:spAutoFit/>
                </a:bodyPr>
                <a:lstStyle/>
                <a:p>
                  <a:pPr algn="ctr">
                    <a:lnSpc>
                      <a:spcPts val="1600"/>
                    </a:lnSpc>
                  </a:pPr>
                  <a:r>
                    <a:rPr lang="en-US" sz="1600" dirty="0" err="1">
                      <a:solidFill>
                        <a:schemeClr val="bg1"/>
                      </a:solidFill>
                      <a:latin typeface="Bernard MT Condensed" pitchFamily="18" charset="0"/>
                    </a:rPr>
                    <a:t>Monocyte</a:t>
                  </a:r>
                  <a:endParaRPr lang="en-US" sz="1600" dirty="0">
                    <a:solidFill>
                      <a:schemeClr val="bg1"/>
                    </a:solidFill>
                    <a:latin typeface="Bernard MT Condensed" pitchFamily="18" charset="0"/>
                  </a:endParaRPr>
                </a:p>
              </p:txBody>
            </p:sp>
            <p:sp>
              <p:nvSpPr>
                <p:cNvPr id="44" name="TextBox 43"/>
                <p:cNvSpPr txBox="1"/>
                <p:nvPr/>
              </p:nvSpPr>
              <p:spPr>
                <a:xfrm>
                  <a:off x="3581400" y="6256540"/>
                  <a:ext cx="1143000" cy="502702"/>
                </a:xfrm>
                <a:prstGeom prst="rect">
                  <a:avLst/>
                </a:prstGeom>
                <a:noFill/>
              </p:spPr>
              <p:txBody>
                <a:bodyPr wrap="square" rtlCol="0">
                  <a:spAutoFit/>
                </a:bodyPr>
                <a:lstStyle/>
                <a:p>
                  <a:pPr algn="ctr">
                    <a:lnSpc>
                      <a:spcPts val="1600"/>
                    </a:lnSpc>
                  </a:pPr>
                  <a:r>
                    <a:rPr lang="en-US" sz="1600" dirty="0">
                      <a:solidFill>
                        <a:schemeClr val="bg1"/>
                      </a:solidFill>
                      <a:latin typeface="Bernard MT Condensed" pitchFamily="18" charset="0"/>
                    </a:rPr>
                    <a:t>Pre-</a:t>
                  </a:r>
                  <a:r>
                    <a:rPr lang="en-US" sz="1600" dirty="0" err="1">
                      <a:solidFill>
                        <a:schemeClr val="bg1"/>
                      </a:solidFill>
                      <a:latin typeface="Bernard MT Condensed" pitchFamily="18" charset="0"/>
                    </a:rPr>
                    <a:t>Osteoclast</a:t>
                  </a:r>
                  <a:endParaRPr lang="en-US" sz="1600" dirty="0">
                    <a:solidFill>
                      <a:schemeClr val="bg1"/>
                    </a:solidFill>
                    <a:latin typeface="Bernard MT Condensed" pitchFamily="18" charset="0"/>
                  </a:endParaRPr>
                </a:p>
              </p:txBody>
            </p:sp>
            <p:sp>
              <p:nvSpPr>
                <p:cNvPr id="45" name="TextBox 44"/>
                <p:cNvSpPr txBox="1"/>
                <p:nvPr/>
              </p:nvSpPr>
              <p:spPr>
                <a:xfrm>
                  <a:off x="5180526" y="6256540"/>
                  <a:ext cx="1143000" cy="502702"/>
                </a:xfrm>
                <a:prstGeom prst="rect">
                  <a:avLst/>
                </a:prstGeom>
                <a:noFill/>
              </p:spPr>
              <p:txBody>
                <a:bodyPr wrap="square" rtlCol="0">
                  <a:spAutoFit/>
                </a:bodyPr>
                <a:lstStyle/>
                <a:p>
                  <a:pPr algn="ctr">
                    <a:lnSpc>
                      <a:spcPts val="1600"/>
                    </a:lnSpc>
                  </a:pPr>
                  <a:r>
                    <a:rPr lang="en-US" sz="1600" dirty="0">
                      <a:solidFill>
                        <a:schemeClr val="bg1"/>
                      </a:solidFill>
                      <a:latin typeface="Bernard MT Condensed" pitchFamily="18" charset="0"/>
                    </a:rPr>
                    <a:t>Mature</a:t>
                  </a:r>
                </a:p>
                <a:p>
                  <a:pPr algn="ctr">
                    <a:lnSpc>
                      <a:spcPts val="1600"/>
                    </a:lnSpc>
                  </a:pPr>
                  <a:r>
                    <a:rPr lang="en-US" sz="1600" dirty="0" err="1">
                      <a:solidFill>
                        <a:schemeClr val="bg1"/>
                      </a:solidFill>
                      <a:latin typeface="Bernard MT Condensed" pitchFamily="18" charset="0"/>
                    </a:rPr>
                    <a:t>Osteoclast</a:t>
                  </a:r>
                  <a:endParaRPr lang="en-US" sz="1600" dirty="0">
                    <a:solidFill>
                      <a:schemeClr val="bg1"/>
                    </a:solidFill>
                    <a:latin typeface="Bernard MT Condensed" pitchFamily="18" charset="0"/>
                  </a:endParaRPr>
                </a:p>
              </p:txBody>
            </p:sp>
            <p:sp>
              <p:nvSpPr>
                <p:cNvPr id="46" name="TextBox 45"/>
                <p:cNvSpPr txBox="1"/>
                <p:nvPr/>
              </p:nvSpPr>
              <p:spPr>
                <a:xfrm>
                  <a:off x="7557753" y="6256540"/>
                  <a:ext cx="1143000" cy="502702"/>
                </a:xfrm>
                <a:prstGeom prst="rect">
                  <a:avLst/>
                </a:prstGeom>
                <a:noFill/>
              </p:spPr>
              <p:txBody>
                <a:bodyPr wrap="square" rtlCol="0">
                  <a:spAutoFit/>
                </a:bodyPr>
                <a:lstStyle/>
                <a:p>
                  <a:pPr algn="ctr">
                    <a:lnSpc>
                      <a:spcPts val="1600"/>
                    </a:lnSpc>
                  </a:pPr>
                  <a:r>
                    <a:rPr lang="en-US" sz="1600" dirty="0" err="1">
                      <a:solidFill>
                        <a:schemeClr val="bg1"/>
                      </a:solidFill>
                      <a:latin typeface="Bernard MT Condensed" pitchFamily="18" charset="0"/>
                    </a:rPr>
                    <a:t>Resorbing</a:t>
                  </a:r>
                  <a:endParaRPr lang="en-US" sz="1600" dirty="0">
                    <a:solidFill>
                      <a:schemeClr val="bg1"/>
                    </a:solidFill>
                    <a:latin typeface="Bernard MT Condensed" pitchFamily="18" charset="0"/>
                  </a:endParaRPr>
                </a:p>
                <a:p>
                  <a:pPr algn="ctr">
                    <a:lnSpc>
                      <a:spcPts val="1600"/>
                    </a:lnSpc>
                  </a:pPr>
                  <a:r>
                    <a:rPr lang="en-US" sz="1600" dirty="0" err="1">
                      <a:solidFill>
                        <a:schemeClr val="bg1"/>
                      </a:solidFill>
                      <a:latin typeface="Bernard MT Condensed" pitchFamily="18" charset="0"/>
                    </a:rPr>
                    <a:t>Osteoclast</a:t>
                  </a:r>
                  <a:endParaRPr lang="en-US" sz="1600" dirty="0">
                    <a:solidFill>
                      <a:schemeClr val="bg1"/>
                    </a:solidFill>
                    <a:latin typeface="Bernard MT Condensed" pitchFamily="18" charset="0"/>
                  </a:endParaRPr>
                </a:p>
              </p:txBody>
            </p:sp>
          </p:grpSp>
        </p:grpSp>
        <p:pic>
          <p:nvPicPr>
            <p:cNvPr id="100" name="Picture 99" descr="C:\Users\Administrator\Pictures\OST.jpg"/>
            <p:cNvPicPr>
              <a:picLocks noChangeAspect="1" noChangeArrowheads="1"/>
            </p:cNvPicPr>
            <p:nvPr/>
          </p:nvPicPr>
          <p:blipFill>
            <a:blip r:embed="rId4" cstate="print"/>
            <a:srcRect l="30833" t="7378" r="59999" b="62441"/>
            <a:stretch>
              <a:fillRect/>
            </a:stretch>
          </p:blipFill>
          <p:spPr bwMode="auto">
            <a:xfrm>
              <a:off x="4089042" y="4838163"/>
              <a:ext cx="762000" cy="685800"/>
            </a:xfrm>
            <a:prstGeom prst="ellipse">
              <a:avLst/>
            </a:prstGeom>
            <a:noFill/>
          </p:spPr>
        </p:pic>
      </p:grpSp>
      <p:sp>
        <p:nvSpPr>
          <p:cNvPr id="51" name="Oval 50"/>
          <p:cNvSpPr/>
          <p:nvPr/>
        </p:nvSpPr>
        <p:spPr>
          <a:xfrm>
            <a:off x="1600200" y="382387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Oval 51"/>
          <p:cNvSpPr/>
          <p:nvPr/>
        </p:nvSpPr>
        <p:spPr>
          <a:xfrm>
            <a:off x="1659467" y="369052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Oval 52"/>
          <p:cNvSpPr/>
          <p:nvPr/>
        </p:nvSpPr>
        <p:spPr>
          <a:xfrm>
            <a:off x="1718733" y="389054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Oval 53"/>
          <p:cNvSpPr/>
          <p:nvPr/>
        </p:nvSpPr>
        <p:spPr>
          <a:xfrm>
            <a:off x="1659467" y="40238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Oval 54"/>
          <p:cNvSpPr/>
          <p:nvPr/>
        </p:nvSpPr>
        <p:spPr>
          <a:xfrm>
            <a:off x="1778000" y="382387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Oval 55"/>
          <p:cNvSpPr/>
          <p:nvPr/>
        </p:nvSpPr>
        <p:spPr>
          <a:xfrm>
            <a:off x="1837267" y="40238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 name="Oval 56"/>
          <p:cNvSpPr/>
          <p:nvPr/>
        </p:nvSpPr>
        <p:spPr>
          <a:xfrm>
            <a:off x="1778000" y="37571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 name="Oval 57"/>
          <p:cNvSpPr/>
          <p:nvPr/>
        </p:nvSpPr>
        <p:spPr>
          <a:xfrm>
            <a:off x="1837267" y="362384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 name="Oval 58"/>
          <p:cNvSpPr/>
          <p:nvPr/>
        </p:nvSpPr>
        <p:spPr>
          <a:xfrm>
            <a:off x="1896533" y="3862508"/>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0" name="Oval 59"/>
          <p:cNvSpPr/>
          <p:nvPr/>
        </p:nvSpPr>
        <p:spPr>
          <a:xfrm>
            <a:off x="2916588" y="5137329"/>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Oval 60"/>
          <p:cNvSpPr/>
          <p:nvPr/>
        </p:nvSpPr>
        <p:spPr>
          <a:xfrm>
            <a:off x="1955800" y="3757196"/>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Oval 61"/>
          <p:cNvSpPr/>
          <p:nvPr/>
        </p:nvSpPr>
        <p:spPr>
          <a:xfrm>
            <a:off x="2015067" y="3957221"/>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L-Shape 63"/>
          <p:cNvSpPr/>
          <p:nvPr/>
        </p:nvSpPr>
        <p:spPr>
          <a:xfrm>
            <a:off x="2562908" y="3102235"/>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L-Shape 64"/>
          <p:cNvSpPr/>
          <p:nvPr/>
        </p:nvSpPr>
        <p:spPr>
          <a:xfrm rot="1860000">
            <a:off x="2715308" y="3254635"/>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L-Shape 65"/>
          <p:cNvSpPr/>
          <p:nvPr/>
        </p:nvSpPr>
        <p:spPr>
          <a:xfrm rot="-1800000">
            <a:off x="2867708" y="3407035"/>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L-Shape 66"/>
          <p:cNvSpPr/>
          <p:nvPr/>
        </p:nvSpPr>
        <p:spPr>
          <a:xfrm rot="4860000">
            <a:off x="2650090" y="3418017"/>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L-Shape 67"/>
          <p:cNvSpPr/>
          <p:nvPr/>
        </p:nvSpPr>
        <p:spPr>
          <a:xfrm rot="9240000">
            <a:off x="2512401" y="3280327"/>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L-Shape 68"/>
          <p:cNvSpPr/>
          <p:nvPr/>
        </p:nvSpPr>
        <p:spPr>
          <a:xfrm>
            <a:off x="2562907" y="337914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L-Shape 69"/>
          <p:cNvSpPr/>
          <p:nvPr/>
        </p:nvSpPr>
        <p:spPr>
          <a:xfrm rot="1860000">
            <a:off x="2715307" y="353154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L-Shape 70"/>
          <p:cNvSpPr/>
          <p:nvPr/>
        </p:nvSpPr>
        <p:spPr>
          <a:xfrm rot="-1800000">
            <a:off x="2867708" y="4644992"/>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L-Shape 71"/>
          <p:cNvSpPr/>
          <p:nvPr/>
        </p:nvSpPr>
        <p:spPr>
          <a:xfrm rot="4860000">
            <a:off x="2601782" y="3646617"/>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L-Shape 72"/>
          <p:cNvSpPr/>
          <p:nvPr/>
        </p:nvSpPr>
        <p:spPr>
          <a:xfrm rot="9240000">
            <a:off x="2845092" y="3631908"/>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Oval 73"/>
          <p:cNvSpPr/>
          <p:nvPr/>
        </p:nvSpPr>
        <p:spPr>
          <a:xfrm>
            <a:off x="2903137" y="4552413"/>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TextBox 74"/>
          <p:cNvSpPr txBox="1"/>
          <p:nvPr/>
        </p:nvSpPr>
        <p:spPr>
          <a:xfrm>
            <a:off x="1752600" y="4181930"/>
            <a:ext cx="914400" cy="338554"/>
          </a:xfrm>
          <a:prstGeom prst="rect">
            <a:avLst/>
          </a:prstGeom>
          <a:noFill/>
        </p:spPr>
        <p:txBody>
          <a:bodyPr wrap="square" rtlCol="0">
            <a:spAutoFit/>
          </a:bodyPr>
          <a:lstStyle/>
          <a:p>
            <a:r>
              <a:rPr lang="en-US" sz="1600" dirty="0">
                <a:solidFill>
                  <a:schemeClr val="bg1"/>
                </a:solidFill>
                <a:latin typeface="Bernard MT Condensed" pitchFamily="18" charset="0"/>
              </a:rPr>
              <a:t>RANKL</a:t>
            </a:r>
          </a:p>
        </p:txBody>
      </p:sp>
      <p:sp>
        <p:nvSpPr>
          <p:cNvPr id="77" name="TextBox 76"/>
          <p:cNvSpPr txBox="1"/>
          <p:nvPr/>
        </p:nvSpPr>
        <p:spPr>
          <a:xfrm>
            <a:off x="2895600" y="3429000"/>
            <a:ext cx="1828800" cy="646331"/>
          </a:xfrm>
          <a:prstGeom prst="rect">
            <a:avLst/>
          </a:prstGeom>
          <a:noFill/>
        </p:spPr>
        <p:txBody>
          <a:bodyPr wrap="square" rtlCol="0">
            <a:spAutoFit/>
          </a:bodyPr>
          <a:lstStyle/>
          <a:p>
            <a:pPr algn="ctr"/>
            <a:r>
              <a:rPr lang="en-US" dirty="0" err="1">
                <a:solidFill>
                  <a:schemeClr val="bg1"/>
                </a:solidFill>
                <a:latin typeface="Bernard MT Condensed" pitchFamily="18" charset="0"/>
              </a:rPr>
              <a:t>Osteoprotegerin</a:t>
            </a:r>
            <a:r>
              <a:rPr lang="en-US" dirty="0">
                <a:solidFill>
                  <a:schemeClr val="bg1"/>
                </a:solidFill>
                <a:latin typeface="Bernard MT Condensed" pitchFamily="18" charset="0"/>
              </a:rPr>
              <a:t> [OPG]</a:t>
            </a:r>
          </a:p>
        </p:txBody>
      </p:sp>
      <p:sp>
        <p:nvSpPr>
          <p:cNvPr id="19" name="Rectangle 18"/>
          <p:cNvSpPr/>
          <p:nvPr/>
        </p:nvSpPr>
        <p:spPr>
          <a:xfrm>
            <a:off x="4038600" y="457200"/>
            <a:ext cx="4953000" cy="523220"/>
          </a:xfrm>
          <a:prstGeom prst="rect">
            <a:avLst/>
          </a:prstGeom>
          <a:noFill/>
        </p:spPr>
        <p:txBody>
          <a:bodyPr wrap="square">
            <a:spAutoFit/>
          </a:bodyPr>
          <a:lstStyle/>
          <a:p>
            <a:pPr algn="ctr"/>
            <a:r>
              <a:rPr lang="en-US" sz="2800" dirty="0">
                <a:solidFill>
                  <a:schemeClr val="bg1"/>
                </a:solidFill>
                <a:latin typeface="Berlin Sans FB Demi" pitchFamily="34" charset="0"/>
              </a:rPr>
              <a:t>OPG and bone </a:t>
            </a:r>
          </a:p>
        </p:txBody>
      </p:sp>
      <p:sp>
        <p:nvSpPr>
          <p:cNvPr id="42" name="L-Shape 41"/>
          <p:cNvSpPr/>
          <p:nvPr/>
        </p:nvSpPr>
        <p:spPr>
          <a:xfrm rot="-1800000">
            <a:off x="3020108" y="4797392"/>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3" name="Oval 42"/>
          <p:cNvSpPr/>
          <p:nvPr/>
        </p:nvSpPr>
        <p:spPr>
          <a:xfrm>
            <a:off x="3055537" y="4704813"/>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L-Shape 47"/>
          <p:cNvSpPr/>
          <p:nvPr/>
        </p:nvSpPr>
        <p:spPr>
          <a:xfrm rot="-1800000">
            <a:off x="2694892" y="461306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Oval 62"/>
          <p:cNvSpPr/>
          <p:nvPr/>
        </p:nvSpPr>
        <p:spPr>
          <a:xfrm>
            <a:off x="2730321" y="4520484"/>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L-Shape 83"/>
          <p:cNvSpPr/>
          <p:nvPr/>
        </p:nvSpPr>
        <p:spPr>
          <a:xfrm rot="14400000">
            <a:off x="2867708" y="4797392"/>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Oval 84"/>
          <p:cNvSpPr/>
          <p:nvPr/>
        </p:nvSpPr>
        <p:spPr>
          <a:xfrm rot="16200000">
            <a:off x="2864500" y="4769208"/>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L-Shape 85"/>
          <p:cNvSpPr/>
          <p:nvPr/>
        </p:nvSpPr>
        <p:spPr>
          <a:xfrm rot="14400000">
            <a:off x="2694892" y="4765463"/>
            <a:ext cx="152400" cy="152400"/>
          </a:xfrm>
          <a:prstGeom prst="corner">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Oval 86"/>
          <p:cNvSpPr/>
          <p:nvPr/>
        </p:nvSpPr>
        <p:spPr>
          <a:xfrm rot="16200000">
            <a:off x="2674409" y="4698642"/>
            <a:ext cx="118533" cy="13335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Slide Number Placeholder 1"/>
          <p:cNvSpPr>
            <a:spLocks noGrp="1"/>
          </p:cNvSpPr>
          <p:nvPr>
            <p:ph type="sldNum" sz="quarter" idx="12"/>
          </p:nvPr>
        </p:nvSpPr>
        <p:spPr>
          <a:xfrm>
            <a:off x="8742267" y="6230176"/>
            <a:ext cx="401733" cy="627824"/>
          </a:xfrm>
        </p:spPr>
        <p:txBody>
          <a:bodyPr/>
          <a:lstStyle/>
          <a:p>
            <a:fld id="{60111B69-7931-4B39-8D1B-373029797050}" type="slidenum">
              <a:rPr lang="en-US" sz="1400" smtClean="0">
                <a:solidFill>
                  <a:schemeClr val="bg1"/>
                </a:solidFill>
              </a:rPr>
              <a:pPr/>
              <a:t>16</a:t>
            </a:fld>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heel(4)">
                                      <p:cBhvr>
                                        <p:cTn id="7" dur="2000"/>
                                        <p:tgtEl>
                                          <p:spTgt spid="51"/>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heel(4)">
                                      <p:cBhvr>
                                        <p:cTn id="10" dur="2000"/>
                                        <p:tgtEl>
                                          <p:spTgt spid="5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heel(4)">
                                      <p:cBhvr>
                                        <p:cTn id="13" dur="2000"/>
                                        <p:tgtEl>
                                          <p:spTgt spid="53"/>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heel(4)">
                                      <p:cBhvr>
                                        <p:cTn id="16" dur="2000"/>
                                        <p:tgtEl>
                                          <p:spTgt spid="54"/>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heel(4)">
                                      <p:cBhvr>
                                        <p:cTn id="19" dur="2000"/>
                                        <p:tgtEl>
                                          <p:spTgt spid="55"/>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heel(4)">
                                      <p:cBhvr>
                                        <p:cTn id="22" dur="2000"/>
                                        <p:tgtEl>
                                          <p:spTgt spid="56"/>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heel(4)">
                                      <p:cBhvr>
                                        <p:cTn id="25" dur="2000"/>
                                        <p:tgtEl>
                                          <p:spTgt spid="57"/>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heel(4)">
                                      <p:cBhvr>
                                        <p:cTn id="28" dur="2000"/>
                                        <p:tgtEl>
                                          <p:spTgt spid="58"/>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heel(4)">
                                      <p:cBhvr>
                                        <p:cTn id="31" dur="2000"/>
                                        <p:tgtEl>
                                          <p:spTgt spid="59"/>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heel(4)">
                                      <p:cBhvr>
                                        <p:cTn id="34" dur="2000"/>
                                        <p:tgtEl>
                                          <p:spTgt spid="61"/>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heel(4)">
                                      <p:cBhvr>
                                        <p:cTn id="37" dur="2000"/>
                                        <p:tgtEl>
                                          <p:spTgt spid="62"/>
                                        </p:tgtEl>
                                      </p:cBhvr>
                                    </p:animEffect>
                                  </p:childTnLst>
                                </p:cTn>
                              </p:par>
                            </p:childTnLst>
                          </p:cTn>
                        </p:par>
                        <p:par>
                          <p:cTn id="38" fill="hold">
                            <p:stCondLst>
                              <p:cond delay="2000"/>
                            </p:stCondLst>
                            <p:childTnLst>
                              <p:par>
                                <p:cTn id="39" presetID="18" presetClass="entr" presetSubtype="6" fill="hold" grpId="0"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strips(downRight)">
                                      <p:cBhvr>
                                        <p:cTn id="41" dur="1000"/>
                                        <p:tgtEl>
                                          <p:spTgt spid="75"/>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heel(4)">
                                      <p:cBhvr>
                                        <p:cTn id="46" dur="2000"/>
                                        <p:tgtEl>
                                          <p:spTgt spid="64"/>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heel(4)">
                                      <p:cBhvr>
                                        <p:cTn id="49" dur="2000"/>
                                        <p:tgtEl>
                                          <p:spTgt spid="65"/>
                                        </p:tgtEl>
                                      </p:cBhvr>
                                    </p:animEffect>
                                  </p:childTnLst>
                                </p:cTn>
                              </p:par>
                              <p:par>
                                <p:cTn id="50" presetID="21" presetClass="entr" presetSubtype="4"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heel(4)">
                                      <p:cBhvr>
                                        <p:cTn id="52" dur="2000"/>
                                        <p:tgtEl>
                                          <p:spTgt spid="66"/>
                                        </p:tgtEl>
                                      </p:cBhvr>
                                    </p:animEffect>
                                  </p:childTnLst>
                                </p:cTn>
                              </p:par>
                              <p:par>
                                <p:cTn id="53" presetID="21" presetClass="entr" presetSubtype="4"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heel(4)">
                                      <p:cBhvr>
                                        <p:cTn id="55" dur="2000"/>
                                        <p:tgtEl>
                                          <p:spTgt spid="67"/>
                                        </p:tgtEl>
                                      </p:cBhvr>
                                    </p:animEffect>
                                  </p:childTnLst>
                                </p:cTn>
                              </p:par>
                              <p:par>
                                <p:cTn id="56" presetID="21" presetClass="entr" presetSubtype="4"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wheel(4)">
                                      <p:cBhvr>
                                        <p:cTn id="58" dur="2000"/>
                                        <p:tgtEl>
                                          <p:spTgt spid="68"/>
                                        </p:tgtEl>
                                      </p:cBhvr>
                                    </p:animEffect>
                                  </p:childTnLst>
                                </p:cTn>
                              </p:par>
                              <p:par>
                                <p:cTn id="59" presetID="21" presetClass="entr" presetSubtype="4"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heel(4)">
                                      <p:cBhvr>
                                        <p:cTn id="61" dur="2000"/>
                                        <p:tgtEl>
                                          <p:spTgt spid="69"/>
                                        </p:tgtEl>
                                      </p:cBhvr>
                                    </p:animEffect>
                                  </p:childTnLst>
                                </p:cTn>
                              </p:par>
                              <p:par>
                                <p:cTn id="62" presetID="21" presetClass="entr" presetSubtype="4"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heel(4)">
                                      <p:cBhvr>
                                        <p:cTn id="64" dur="2000"/>
                                        <p:tgtEl>
                                          <p:spTgt spid="70"/>
                                        </p:tgtEl>
                                      </p:cBhvr>
                                    </p:animEffect>
                                  </p:childTnLst>
                                </p:cTn>
                              </p:par>
                              <p:par>
                                <p:cTn id="65" presetID="21" presetClass="entr" presetSubtype="4"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heel(4)">
                                      <p:cBhvr>
                                        <p:cTn id="67" dur="2000"/>
                                        <p:tgtEl>
                                          <p:spTgt spid="72"/>
                                        </p:tgtEl>
                                      </p:cBhvr>
                                    </p:animEffect>
                                  </p:childTnLst>
                                </p:cTn>
                              </p:par>
                              <p:par>
                                <p:cTn id="68" presetID="21" presetClass="entr" presetSubtype="4"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wheel(4)">
                                      <p:cBhvr>
                                        <p:cTn id="70" dur="2000"/>
                                        <p:tgtEl>
                                          <p:spTgt spid="73"/>
                                        </p:tgtEl>
                                      </p:cBhvr>
                                    </p:animEffect>
                                  </p:childTnLst>
                                </p:cTn>
                              </p:par>
                            </p:childTnLst>
                          </p:cTn>
                        </p:par>
                        <p:par>
                          <p:cTn id="71" fill="hold">
                            <p:stCondLst>
                              <p:cond delay="2000"/>
                            </p:stCondLst>
                            <p:childTnLst>
                              <p:par>
                                <p:cTn id="72" presetID="18" presetClass="entr" presetSubtype="6"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strips(downRight)">
                                      <p:cBhvr>
                                        <p:cTn id="74" dur="1000"/>
                                        <p:tgtEl>
                                          <p:spTgt spid="77"/>
                                        </p:tgtEl>
                                      </p:cBhvr>
                                    </p:animEffec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1" nodeType="clickEffect">
                                  <p:stCondLst>
                                    <p:cond delay="0"/>
                                  </p:stCondLst>
                                  <p:childTnLst>
                                    <p:animMotion origin="layout" path="M 5E-6 0.00324 L -0.03021 0.13982 " pathEditMode="relative" rAng="0" ptsTypes="AA">
                                      <p:cBhvr>
                                        <p:cTn id="78" dur="2000" fill="hold"/>
                                        <p:tgtEl>
                                          <p:spTgt spid="66"/>
                                        </p:tgtEl>
                                        <p:attrNameLst>
                                          <p:attrName>ppt_x</p:attrName>
                                          <p:attrName>ppt_y</p:attrName>
                                        </p:attrNameLst>
                                      </p:cBhvr>
                                      <p:rCtr x="-1500" y="6800"/>
                                    </p:animMotion>
                                  </p:childTnLst>
                                </p:cTn>
                              </p:par>
                            </p:childTnLst>
                          </p:cTn>
                        </p:par>
                        <p:par>
                          <p:cTn id="79" fill="hold">
                            <p:stCondLst>
                              <p:cond delay="2000"/>
                            </p:stCondLst>
                            <p:childTnLst>
                              <p:par>
                                <p:cTn id="80" presetID="0" presetClass="path" presetSubtype="0" accel="50000" decel="50000" fill="hold" grpId="1" nodeType="afterEffect">
                                  <p:stCondLst>
                                    <p:cond delay="0"/>
                                  </p:stCondLst>
                                  <p:childTnLst>
                                    <p:animMotion origin="layout" path="M 0 0 C 0.01145 -0.00231 0.02291 -0.00439 0.02812 0.00185 C 0.03333 0.0081 0.0243 0.03099 0.03107 0.03747 C 0.03784 0.04394 0.06059 0.03955 0.06909 0.04117 C 0.0776 0.04279 0.08107 0.03978 0.08177 0.04695 C 0.08246 0.05412 0.07465 0.07794 0.07326 0.08441 " pathEditMode="relative" ptsTypes="aaaaaA">
                                      <p:cBhvr>
                                        <p:cTn id="81" dur="2000" fill="hold"/>
                                        <p:tgtEl>
                                          <p:spTgt spid="61"/>
                                        </p:tgtEl>
                                        <p:attrNameLst>
                                          <p:attrName>ppt_x</p:attrName>
                                          <p:attrName>ppt_y</p:attrName>
                                        </p:attrNameLst>
                                      </p:cBhvr>
                                    </p:animMotion>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2000"/>
                                        <p:tgtEl>
                                          <p:spTgt spid="7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2000"/>
                                        <p:tgtEl>
                                          <p:spTgt spid="7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2000"/>
                                        <p:tgtEl>
                                          <p:spTgt spid="4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2000"/>
                                        <p:tgtEl>
                                          <p:spTgt spid="4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2000"/>
                                        <p:tgtEl>
                                          <p:spTgt spid="4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2000"/>
                                        <p:tgtEl>
                                          <p:spTgt spid="6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fade">
                                      <p:cBhvr>
                                        <p:cTn id="104" dur="2000"/>
                                        <p:tgtEl>
                                          <p:spTgt spid="8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fade">
                                      <p:cBhvr>
                                        <p:cTn id="107" dur="2000"/>
                                        <p:tgtEl>
                                          <p:spTgt spid="8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fade">
                                      <p:cBhvr>
                                        <p:cTn id="110" dur="2000"/>
                                        <p:tgtEl>
                                          <p:spTgt spid="8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fade">
                                      <p:cBhvr>
                                        <p:cTn id="113" dur="2000"/>
                                        <p:tgtEl>
                                          <p:spTgt spid="8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fade">
                                      <p:cBhvr>
                                        <p:cTn id="118" dur="2000"/>
                                        <p:tgtEl>
                                          <p:spTgt spid="4"/>
                                        </p:tgtEl>
                                      </p:cBhvr>
                                    </p:animEffect>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grpId="1" nodeType="clickEffect">
                                  <p:stCondLst>
                                    <p:cond delay="0"/>
                                  </p:stCondLst>
                                  <p:childTnLst>
                                    <p:animMotion origin="layout" path="M 0 0 C -0.02188 0.01596 -0.04358 0.03214 -0.0408 0.0451 C -0.03803 0.05805 0.00746 0.06429 0.01701 0.07701 C 0.02656 0.08973 0.00677 0.11471 0.01701 0.12211 C 0.02725 0.12951 0.06562 0.11424 0.07899 0.12211 C 0.09236 0.12997 0.09409 0.16165 0.09722 0.16905 " pathEditMode="relative" ptsTypes="aaaaaA">
                                      <p:cBhvr>
                                        <p:cTn id="122" dur="2000" fill="hold"/>
                                        <p:tgtEl>
                                          <p:spTgt spid="62"/>
                                        </p:tgtEl>
                                        <p:attrNameLst>
                                          <p:attrName>ppt_x</p:attrName>
                                          <p:attrName>ppt_y</p:attrName>
                                        </p:attrNameLst>
                                      </p:cBhvr>
                                    </p:animMotion>
                                  </p:childTnLst>
                                </p:cTn>
                              </p:par>
                            </p:childTnLst>
                          </p:cTn>
                        </p:par>
                        <p:par>
                          <p:cTn id="123" fill="hold">
                            <p:stCondLst>
                              <p:cond delay="2000"/>
                            </p:stCondLst>
                            <p:childTnLst>
                              <p:par>
                                <p:cTn id="124" presetID="4" presetClass="entr" presetSubtype="32" fill="hold" grpId="0" nodeType="after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box(out)">
                                      <p:cBhvr>
                                        <p:cTn id="126" dur="500"/>
                                        <p:tgtEl>
                                          <p:spTgt spid="60"/>
                                        </p:tgtEl>
                                      </p:cBhvr>
                                    </p:animEffect>
                                  </p:childTnLst>
                                </p:cTn>
                              </p:par>
                            </p:childTnLst>
                          </p:cTn>
                        </p:par>
                      </p:childTnLst>
                    </p:cTn>
                  </p:par>
                  <p:par>
                    <p:cTn id="127" fill="hold">
                      <p:stCondLst>
                        <p:cond delay="indefinite"/>
                      </p:stCondLst>
                      <p:childTnLst>
                        <p:par>
                          <p:cTn id="128" fill="hold">
                            <p:stCondLst>
                              <p:cond delay="0"/>
                            </p:stCondLst>
                            <p:childTnLst>
                              <p:par>
                                <p:cTn id="129" presetID="0" presetClass="path" presetSubtype="0" accel="50000" decel="50000" fill="hold" grpId="1" nodeType="clickEffect">
                                  <p:stCondLst>
                                    <p:cond delay="0"/>
                                  </p:stCondLst>
                                  <p:childTnLst>
                                    <p:animMotion origin="layout" path="M 0 0 C 0.00782 -0.01411 0.0158 -0.02822 0.0283 -0.02799 C 0.0408 -0.02776 0.05729 0.00231 0.07466 0.00185 C 0.09202 0.00138 0.12223 -0.02938 0.13247 -0.03007 C 0.14271 -0.03076 0.13594 -0.00648 0.13663 -0.00185 " pathEditMode="relative" ptsTypes="aaaaA">
                                      <p:cBhvr>
                                        <p:cTn id="130" dur="2000" fill="hold"/>
                                        <p:tgtEl>
                                          <p:spTgt spid="6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0" grpId="1" animBg="1"/>
      <p:bldP spid="61" grpId="0" animBg="1"/>
      <p:bldP spid="61" grpId="1" animBg="1"/>
      <p:bldP spid="62" grpId="0" animBg="1"/>
      <p:bldP spid="62" grpId="1" animBg="1"/>
      <p:bldP spid="64" grpId="0" animBg="1"/>
      <p:bldP spid="65" grpId="0" animBg="1"/>
      <p:bldP spid="66" grpId="0" animBg="1"/>
      <p:bldP spid="66" grpId="1" animBg="1"/>
      <p:bldP spid="67" grpId="0" animBg="1"/>
      <p:bldP spid="68" grpId="0" animBg="1"/>
      <p:bldP spid="69" grpId="0" animBg="1"/>
      <p:bldP spid="70" grpId="0" animBg="1"/>
      <p:bldP spid="71" grpId="0" animBg="1"/>
      <p:bldP spid="72" grpId="0" animBg="1"/>
      <p:bldP spid="73" grpId="0" animBg="1"/>
      <p:bldP spid="74" grpId="0" animBg="1"/>
      <p:bldP spid="75" grpId="0"/>
      <p:bldP spid="77" grpId="0"/>
      <p:bldP spid="42" grpId="0" animBg="1"/>
      <p:bldP spid="43" grpId="0" animBg="1"/>
      <p:bldP spid="48" grpId="0" animBg="1"/>
      <p:bldP spid="63" grpId="0" animBg="1"/>
      <p:bldP spid="84" grpId="0" animBg="1"/>
      <p:bldP spid="85" grpId="0" animBg="1"/>
      <p:bldP spid="86" grpId="0" animBg="1"/>
      <p:bldP spid="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4"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flipH="1">
            <a:off x="7550726" y="4733636"/>
            <a:ext cx="1593273" cy="2124364"/>
          </a:xfrm>
          <a:prstGeom prst="snip2SameRect">
            <a:avLst/>
          </a:prstGeom>
          <a:noFill/>
        </p:spPr>
      </p:pic>
      <p:sp>
        <p:nvSpPr>
          <p:cNvPr id="3" name="Rectangle 2"/>
          <p:cNvSpPr/>
          <p:nvPr/>
        </p:nvSpPr>
        <p:spPr>
          <a:xfrm>
            <a:off x="5334000" y="3581400"/>
            <a:ext cx="2730236" cy="769441"/>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rgbClr val="44018D"/>
                </a:solidFill>
                <a:latin typeface="Bernard MT Condensed" pitchFamily="18" charset="0"/>
              </a:rPr>
              <a:t>BONE ANABOLIC (building) AGENTS</a:t>
            </a:r>
          </a:p>
        </p:txBody>
      </p:sp>
      <p:sp>
        <p:nvSpPr>
          <p:cNvPr id="4" name="Rectangle 3"/>
          <p:cNvSpPr/>
          <p:nvPr/>
        </p:nvSpPr>
        <p:spPr>
          <a:xfrm>
            <a:off x="5334000" y="4495800"/>
            <a:ext cx="2731396" cy="1015663"/>
          </a:xfrm>
          <a:prstGeom prst="rect">
            <a:avLst/>
          </a:prstGeom>
        </p:spPr>
        <p:txBody>
          <a:bodyPr wrap="square">
            <a:spAutoFit/>
          </a:bodyPr>
          <a:lstStyle/>
          <a:p>
            <a:pPr>
              <a:buBlip>
                <a:blip r:embed="rId4"/>
              </a:buBlip>
            </a:pPr>
            <a:r>
              <a:rPr lang="en-US" sz="2000" b="1" dirty="0">
                <a:solidFill>
                  <a:schemeClr val="bg1"/>
                </a:solidFill>
                <a:latin typeface="Arial Narrow" pitchFamily="34" charset="0"/>
              </a:rPr>
              <a:t> (Parathyroid hormone; TERIPARATIDE</a:t>
            </a:r>
          </a:p>
          <a:p>
            <a:endParaRPr lang="en-US" sz="2000" b="1" dirty="0">
              <a:solidFill>
                <a:schemeClr val="bg1"/>
              </a:solidFill>
              <a:latin typeface="Arial Narrow" pitchFamily="34" charset="0"/>
            </a:endParaRPr>
          </a:p>
        </p:txBody>
      </p:sp>
      <p:sp>
        <p:nvSpPr>
          <p:cNvPr id="5" name="Rectangle 4"/>
          <p:cNvSpPr/>
          <p:nvPr/>
        </p:nvSpPr>
        <p:spPr>
          <a:xfrm>
            <a:off x="609600" y="4250828"/>
            <a:ext cx="3276599" cy="2015936"/>
          </a:xfrm>
          <a:prstGeom prst="rect">
            <a:avLst/>
          </a:prstGeom>
        </p:spPr>
        <p:txBody>
          <a:bodyPr wrap="square">
            <a:spAutoFit/>
          </a:bodyPr>
          <a:lstStyle/>
          <a:p>
            <a:pPr>
              <a:lnSpc>
                <a:spcPts val="2500"/>
              </a:lnSpc>
              <a:buBlip>
                <a:blip r:embed="rId4"/>
              </a:buBlip>
            </a:pPr>
            <a:r>
              <a:rPr lang="en-US" sz="2000" b="1" dirty="0">
                <a:solidFill>
                  <a:schemeClr val="bg1"/>
                </a:solidFill>
                <a:latin typeface="Arial Narrow" pitchFamily="34" charset="0"/>
              </a:rPr>
              <a:t> BISPHOSPHONATES</a:t>
            </a:r>
          </a:p>
          <a:p>
            <a:pPr>
              <a:lnSpc>
                <a:spcPts val="2500"/>
              </a:lnSpc>
              <a:buBlip>
                <a:blip r:embed="rId4"/>
              </a:buBlip>
            </a:pPr>
            <a:r>
              <a:rPr lang="en-US" sz="2000" b="1" dirty="0">
                <a:solidFill>
                  <a:schemeClr val="bg1"/>
                </a:solidFill>
                <a:latin typeface="Arial Narrow" pitchFamily="34" charset="0"/>
              </a:rPr>
              <a:t> ESTROGEN ANALOGES</a:t>
            </a:r>
          </a:p>
          <a:p>
            <a:pPr>
              <a:lnSpc>
                <a:spcPts val="2500"/>
              </a:lnSpc>
              <a:buBlip>
                <a:blip r:embed="rId4"/>
              </a:buBlip>
            </a:pPr>
            <a:r>
              <a:rPr lang="en-US" sz="2000" b="1" dirty="0">
                <a:solidFill>
                  <a:schemeClr val="bg1"/>
                </a:solidFill>
                <a:latin typeface="Arial Narrow" pitchFamily="34" charset="0"/>
              </a:rPr>
              <a:t> ANDROGEN ANALOGES</a:t>
            </a:r>
          </a:p>
          <a:p>
            <a:pPr>
              <a:lnSpc>
                <a:spcPts val="2500"/>
              </a:lnSpc>
              <a:buBlip>
                <a:blip r:embed="rId4"/>
              </a:buBlip>
            </a:pPr>
            <a:r>
              <a:rPr lang="en-US" sz="2000" b="1" dirty="0">
                <a:solidFill>
                  <a:schemeClr val="bg1"/>
                </a:solidFill>
                <a:latin typeface="Arial Narrow" pitchFamily="34" charset="0"/>
              </a:rPr>
              <a:t> SERMS</a:t>
            </a:r>
          </a:p>
          <a:p>
            <a:pPr>
              <a:lnSpc>
                <a:spcPts val="2500"/>
              </a:lnSpc>
              <a:buBlip>
                <a:blip r:embed="rId4"/>
              </a:buBlip>
            </a:pPr>
            <a:r>
              <a:rPr lang="en-US" sz="2000" b="1" dirty="0">
                <a:solidFill>
                  <a:schemeClr val="bg1"/>
                </a:solidFill>
                <a:latin typeface="Arial Narrow" pitchFamily="34" charset="0"/>
              </a:rPr>
              <a:t> CALCITONIN </a:t>
            </a:r>
          </a:p>
          <a:p>
            <a:pPr>
              <a:lnSpc>
                <a:spcPts val="2500"/>
              </a:lnSpc>
              <a:buBlip>
                <a:blip r:embed="rId4"/>
              </a:buBlip>
            </a:pPr>
            <a:r>
              <a:rPr lang="en-US" sz="2000" b="1" dirty="0">
                <a:solidFill>
                  <a:schemeClr val="bg1"/>
                </a:solidFill>
                <a:latin typeface="Arial Narrow" pitchFamily="34" charset="0"/>
              </a:rPr>
              <a:t> RANKL INHIBITORS                                      </a:t>
            </a:r>
          </a:p>
        </p:txBody>
      </p:sp>
      <p:sp>
        <p:nvSpPr>
          <p:cNvPr id="8" name="Rectangle 7"/>
          <p:cNvSpPr/>
          <p:nvPr/>
        </p:nvSpPr>
        <p:spPr>
          <a:xfrm>
            <a:off x="3962399" y="5500577"/>
            <a:ext cx="1752600" cy="400110"/>
          </a:xfrm>
          <a:prstGeom prst="rect">
            <a:avLst/>
          </a:prstGeom>
        </p:spPr>
        <p:txBody>
          <a:bodyPr wrap="square">
            <a:spAutoFit/>
          </a:bodyPr>
          <a:lstStyle/>
          <a:p>
            <a:pPr>
              <a:buBlip>
                <a:blip r:embed="rId4"/>
              </a:buBlip>
            </a:pPr>
            <a:r>
              <a:rPr lang="en-US" sz="2000" b="1" dirty="0">
                <a:solidFill>
                  <a:schemeClr val="bg1"/>
                </a:solidFill>
                <a:latin typeface="Arial Narrow" pitchFamily="34" charset="0"/>
              </a:rPr>
              <a:t> STRONTIUM</a:t>
            </a:r>
          </a:p>
        </p:txBody>
      </p:sp>
      <p:grpSp>
        <p:nvGrpSpPr>
          <p:cNvPr id="16" name="Group 15"/>
          <p:cNvGrpSpPr/>
          <p:nvPr/>
        </p:nvGrpSpPr>
        <p:grpSpPr>
          <a:xfrm>
            <a:off x="3843528" y="3276600"/>
            <a:ext cx="1371600" cy="838200"/>
            <a:chOff x="3962400" y="2133600"/>
            <a:chExt cx="1371600" cy="990600"/>
          </a:xfrm>
        </p:grpSpPr>
        <p:sp>
          <p:nvSpPr>
            <p:cNvPr id="14" name="Curved Left Arrow 13"/>
            <p:cNvSpPr/>
            <p:nvPr/>
          </p:nvSpPr>
          <p:spPr>
            <a:xfrm>
              <a:off x="3962400" y="2133600"/>
              <a:ext cx="685800" cy="990600"/>
            </a:xfrm>
            <a:prstGeom prst="curvedLeft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rved Left Arrow 14"/>
            <p:cNvSpPr/>
            <p:nvPr/>
          </p:nvSpPr>
          <p:spPr>
            <a:xfrm flipH="1">
              <a:off x="4648200" y="2133600"/>
              <a:ext cx="685800" cy="990600"/>
            </a:xfrm>
            <a:prstGeom prst="curvedLeft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0" y="0"/>
            <a:ext cx="9144000" cy="1066800"/>
            <a:chOff x="0" y="0"/>
            <a:chExt cx="8534400" cy="1219200"/>
          </a:xfrm>
        </p:grpSpPr>
        <p:pic>
          <p:nvPicPr>
            <p:cNvPr id="17"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838200" y="-838200"/>
              <a:ext cx="1219200" cy="2895600"/>
            </a:xfrm>
            <a:prstGeom prst="rect">
              <a:avLst/>
            </a:prstGeom>
            <a:noFill/>
          </p:spPr>
        </p:pic>
        <p:pic>
          <p:nvPicPr>
            <p:cNvPr id="18"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3657600" y="-838200"/>
              <a:ext cx="1219200" cy="2895600"/>
            </a:xfrm>
            <a:prstGeom prst="rect">
              <a:avLst/>
            </a:prstGeom>
            <a:noFill/>
          </p:spPr>
        </p:pic>
        <p:pic>
          <p:nvPicPr>
            <p:cNvPr id="19"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6477000" y="-838200"/>
              <a:ext cx="1219200" cy="2895600"/>
            </a:xfrm>
            <a:prstGeom prst="rect">
              <a:avLst/>
            </a:prstGeom>
            <a:noFill/>
          </p:spPr>
        </p:pic>
      </p:grpSp>
      <p:sp>
        <p:nvSpPr>
          <p:cNvPr id="10" name="Rectangle 9"/>
          <p:cNvSpPr/>
          <p:nvPr/>
        </p:nvSpPr>
        <p:spPr>
          <a:xfrm>
            <a:off x="2514600" y="228600"/>
            <a:ext cx="3936462" cy="492443"/>
          </a:xfrm>
          <a:prstGeom prst="rect">
            <a:avLst/>
          </a:prstGeom>
          <a:solidFill>
            <a:srgbClr val="44018D"/>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600" dirty="0">
                <a:solidFill>
                  <a:srgbClr val="FDCD03"/>
                </a:solidFill>
                <a:latin typeface="Bernard MT Condensed" pitchFamily="18" charset="0"/>
              </a:rPr>
              <a:t>TREATMENT OF OSTEOPOROSIS</a:t>
            </a:r>
          </a:p>
        </p:txBody>
      </p:sp>
      <p:sp>
        <p:nvSpPr>
          <p:cNvPr id="11" name="Rectangle 10"/>
          <p:cNvSpPr/>
          <p:nvPr/>
        </p:nvSpPr>
        <p:spPr>
          <a:xfrm>
            <a:off x="1371600" y="1095266"/>
            <a:ext cx="6629400" cy="733534"/>
          </a:xfrm>
          <a:prstGeom prst="rect">
            <a:avLst/>
          </a:prstGeom>
        </p:spPr>
        <p:txBody>
          <a:bodyPr wrap="square">
            <a:spAutoFit/>
          </a:bodyPr>
          <a:lstStyle/>
          <a:p>
            <a:pPr marL="0" lvl="1">
              <a:lnSpc>
                <a:spcPts val="2500"/>
              </a:lnSpc>
              <a:defRPr/>
            </a:pPr>
            <a:r>
              <a:rPr lang="en-US" sz="2400" b="1" dirty="0">
                <a:solidFill>
                  <a:schemeClr val="bg1"/>
                </a:solidFill>
                <a:latin typeface="Arial Narrow" pitchFamily="34" charset="0"/>
              </a:rPr>
              <a:t>Replace what is missing….Ca, </a:t>
            </a:r>
            <a:r>
              <a:rPr lang="en-US" sz="2400" b="1" dirty="0" err="1">
                <a:solidFill>
                  <a:schemeClr val="bg1"/>
                </a:solidFill>
                <a:latin typeface="Arial Narrow" pitchFamily="34" charset="0"/>
              </a:rPr>
              <a:t>Vit</a:t>
            </a:r>
            <a:r>
              <a:rPr lang="en-US" sz="2400" b="1" dirty="0">
                <a:solidFill>
                  <a:schemeClr val="bg1"/>
                </a:solidFill>
                <a:latin typeface="Arial Narrow" pitchFamily="34" charset="0"/>
              </a:rPr>
              <a:t> D, Na fluoride </a:t>
            </a:r>
          </a:p>
          <a:p>
            <a:pPr marL="0" lvl="1">
              <a:lnSpc>
                <a:spcPts val="2500"/>
              </a:lnSpc>
              <a:defRPr/>
            </a:pPr>
            <a:r>
              <a:rPr lang="en-US" sz="2400" b="1" dirty="0">
                <a:solidFill>
                  <a:schemeClr val="bg1"/>
                </a:solidFill>
                <a:latin typeface="Arial Narrow" pitchFamily="34" charset="0"/>
              </a:rPr>
              <a:t>Reset back the balance of remodeling</a:t>
            </a:r>
          </a:p>
        </p:txBody>
      </p:sp>
      <p:sp>
        <p:nvSpPr>
          <p:cNvPr id="12" name="Down Arrow 11"/>
          <p:cNvSpPr/>
          <p:nvPr/>
        </p:nvSpPr>
        <p:spPr>
          <a:xfrm>
            <a:off x="4267200" y="76200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http://img.medscape.com/slide/migrated/editorial/cmecircle/2007/6903/images/pres1/slide8.jpg"/>
          <p:cNvPicPr>
            <a:picLocks noChangeAspect="1" noChangeArrowheads="1"/>
          </p:cNvPicPr>
          <p:nvPr/>
        </p:nvPicPr>
        <p:blipFill>
          <a:blip r:embed="rId6" cstate="print">
            <a:clrChange>
              <a:clrFrom>
                <a:srgbClr val="000000"/>
              </a:clrFrom>
              <a:clrTo>
                <a:srgbClr val="000000">
                  <a:alpha val="0"/>
                </a:srgbClr>
              </a:clrTo>
            </a:clrChange>
          </a:blip>
          <a:srcRect l="32743" t="18851" r="29204" b="8101"/>
          <a:stretch>
            <a:fillRect/>
          </a:stretch>
        </p:blipFill>
        <p:spPr bwMode="auto">
          <a:xfrm>
            <a:off x="0" y="76200"/>
            <a:ext cx="1676400" cy="2438400"/>
          </a:xfrm>
          <a:prstGeom prst="snip2DiagRect">
            <a:avLst/>
          </a:prstGeom>
          <a:noFill/>
          <a:effectLst>
            <a:softEdge rad="31750"/>
          </a:effectLst>
        </p:spPr>
      </p:pic>
      <p:pic>
        <p:nvPicPr>
          <p:cNvPr id="22" name="Picture 2" descr="http://img.medscape.com/slide/migrated/editorial/cmecircle/2007/6903/images/pres1/slide8.jpg"/>
          <p:cNvPicPr>
            <a:picLocks noChangeAspect="1" noChangeArrowheads="1"/>
          </p:cNvPicPr>
          <p:nvPr/>
        </p:nvPicPr>
        <p:blipFill>
          <a:blip r:embed="rId6" cstate="print">
            <a:clrChange>
              <a:clrFrom>
                <a:srgbClr val="000000"/>
              </a:clrFrom>
              <a:clrTo>
                <a:srgbClr val="000000">
                  <a:alpha val="0"/>
                </a:srgbClr>
              </a:clrTo>
            </a:clrChange>
          </a:blip>
          <a:srcRect l="32743" t="18851" r="29204" b="8101"/>
          <a:stretch>
            <a:fillRect/>
          </a:stretch>
        </p:blipFill>
        <p:spPr bwMode="auto">
          <a:xfrm flipH="1">
            <a:off x="7543800" y="3955472"/>
            <a:ext cx="1524000" cy="2216727"/>
          </a:xfrm>
          <a:prstGeom prst="snip2DiagRect">
            <a:avLst/>
          </a:prstGeom>
          <a:noFill/>
          <a:effectLst>
            <a:softEdge rad="31750"/>
          </a:effectLst>
        </p:spPr>
      </p:pic>
      <p:sp>
        <p:nvSpPr>
          <p:cNvPr id="2" name="Rectangle 1"/>
          <p:cNvSpPr/>
          <p:nvPr/>
        </p:nvSpPr>
        <p:spPr>
          <a:xfrm>
            <a:off x="609600" y="3648670"/>
            <a:ext cx="3088793"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rgbClr val="44018D"/>
                </a:solidFill>
                <a:latin typeface="Bernard MT Condensed" pitchFamily="18" charset="0"/>
              </a:rPr>
              <a:t>ANTIRESORPTIVE AGENTS </a:t>
            </a:r>
          </a:p>
        </p:txBody>
      </p:sp>
      <p:grpSp>
        <p:nvGrpSpPr>
          <p:cNvPr id="40" name="Group 39"/>
          <p:cNvGrpSpPr/>
          <p:nvPr/>
        </p:nvGrpSpPr>
        <p:grpSpPr>
          <a:xfrm>
            <a:off x="2590800" y="1295400"/>
            <a:ext cx="6400800" cy="1549063"/>
            <a:chOff x="2590800" y="1295400"/>
            <a:chExt cx="6400800" cy="1549063"/>
          </a:xfrm>
        </p:grpSpPr>
        <p:sp>
          <p:nvSpPr>
            <p:cNvPr id="34" name="Rectangle 33"/>
            <p:cNvSpPr/>
            <p:nvPr/>
          </p:nvSpPr>
          <p:spPr>
            <a:xfrm>
              <a:off x="2590800" y="1828800"/>
              <a:ext cx="6400800" cy="1015663"/>
            </a:xfrm>
            <a:prstGeom prst="rect">
              <a:avLst/>
            </a:prstGeom>
            <a:noFill/>
            <a:ln>
              <a:noFill/>
            </a:ln>
          </p:spPr>
          <p:txBody>
            <a:bodyPr wrap="square">
              <a:spAutoFit/>
            </a:bodyPr>
            <a:lstStyle/>
            <a:p>
              <a:r>
                <a:rPr lang="en-US" sz="2000" b="1" i="1" dirty="0">
                  <a:solidFill>
                    <a:schemeClr val="bg1"/>
                  </a:solidFill>
                  <a:latin typeface="Arial Narrow" pitchFamily="34" charset="0"/>
                </a:rPr>
                <a:t>Used to enhance the strength by the formation of </a:t>
              </a:r>
              <a:r>
                <a:rPr lang="en-US" sz="2000" b="1" i="1" dirty="0" err="1">
                  <a:solidFill>
                    <a:schemeClr val="bg1"/>
                  </a:solidFill>
                  <a:latin typeface="Arial Narrow" pitchFamily="34" charset="0"/>
                </a:rPr>
                <a:t>fluorapatite</a:t>
              </a:r>
              <a:r>
                <a:rPr lang="en-US" sz="2000" b="1" i="1" dirty="0">
                  <a:solidFill>
                    <a:schemeClr val="bg1"/>
                  </a:solidFill>
                  <a:latin typeface="Arial Narrow" pitchFamily="34" charset="0"/>
                </a:rPr>
                <a:t> </a:t>
              </a:r>
            </a:p>
            <a:p>
              <a:r>
                <a:rPr lang="en-US" sz="2000" b="1" i="1" dirty="0">
                  <a:solidFill>
                    <a:schemeClr val="bg1"/>
                  </a:solidFill>
                  <a:latin typeface="Arial Narrow" pitchFamily="34" charset="0"/>
                </a:rPr>
                <a:t>Is considered only when </a:t>
              </a:r>
              <a:r>
                <a:rPr lang="en-US" sz="2000" b="1" i="1" dirty="0">
                  <a:solidFill>
                    <a:srgbClr val="C00000"/>
                  </a:solidFill>
                  <a:latin typeface="Arial Narrow" pitchFamily="34" charset="0"/>
                </a:rPr>
                <a:t>trabecular</a:t>
              </a:r>
              <a:r>
                <a:rPr lang="en-US" sz="2000" b="1" i="1" dirty="0">
                  <a:solidFill>
                    <a:schemeClr val="bg1"/>
                  </a:solidFill>
                  <a:latin typeface="Arial Narrow" pitchFamily="34" charset="0"/>
                </a:rPr>
                <a:t> bone is </a:t>
              </a:r>
              <a:r>
                <a:rPr lang="en-US" sz="2000" b="1" i="1" dirty="0">
                  <a:solidFill>
                    <a:schemeClr val="bg1"/>
                  </a:solidFill>
                  <a:latin typeface="Arial Narrow" pitchFamily="34" charset="0"/>
                  <a:sym typeface="Wingdings 3"/>
                </a:rPr>
                <a:t> in </a:t>
              </a:r>
              <a:r>
                <a:rPr lang="en-US" sz="2000" b="1" i="1" dirty="0">
                  <a:solidFill>
                    <a:schemeClr val="bg1"/>
                  </a:solidFill>
                  <a:latin typeface="Arial Narrow" pitchFamily="34" charset="0"/>
                </a:rPr>
                <a:t>presence of normal cortical bones.</a:t>
              </a:r>
            </a:p>
          </p:txBody>
        </p:sp>
        <p:sp>
          <p:nvSpPr>
            <p:cNvPr id="35" name="Arc 34"/>
            <p:cNvSpPr/>
            <p:nvPr/>
          </p:nvSpPr>
          <p:spPr>
            <a:xfrm>
              <a:off x="6477000" y="1295400"/>
              <a:ext cx="1524000" cy="990600"/>
            </a:xfrm>
            <a:prstGeom prst="arc">
              <a:avLst/>
            </a:prstGeom>
            <a:ln w="38100">
              <a:solidFill>
                <a:srgbClr val="FDD21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p:cNvGrpSpPr/>
          <p:nvPr/>
        </p:nvGrpSpPr>
        <p:grpSpPr>
          <a:xfrm>
            <a:off x="1295400" y="1221817"/>
            <a:ext cx="3200400" cy="2130983"/>
            <a:chOff x="1295400" y="1221817"/>
            <a:chExt cx="3200400" cy="2130983"/>
          </a:xfrm>
        </p:grpSpPr>
        <p:sp>
          <p:nvSpPr>
            <p:cNvPr id="36" name="Arc 35"/>
            <p:cNvSpPr/>
            <p:nvPr/>
          </p:nvSpPr>
          <p:spPr>
            <a:xfrm rot="18444132" flipH="1">
              <a:off x="994072" y="1566343"/>
              <a:ext cx="1758895" cy="1069843"/>
            </a:xfrm>
            <a:prstGeom prst="arc">
              <a:avLst/>
            </a:prstGeom>
            <a:ln w="38100">
              <a:solidFill>
                <a:srgbClr val="FDD21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1295400" y="2743200"/>
              <a:ext cx="3200400" cy="609600"/>
            </a:xfrm>
            <a:custGeom>
              <a:avLst/>
              <a:gdLst>
                <a:gd name="connsiteX0" fmla="*/ 0 w 3090672"/>
                <a:gd name="connsiteY0" fmla="*/ 0 h 429768"/>
                <a:gd name="connsiteX1" fmla="*/ 402336 w 3090672"/>
                <a:gd name="connsiteY1" fmla="*/ 192024 h 429768"/>
                <a:gd name="connsiteX2" fmla="*/ 1645920 w 3090672"/>
                <a:gd name="connsiteY2" fmla="*/ 292608 h 429768"/>
                <a:gd name="connsiteX3" fmla="*/ 2843784 w 3090672"/>
                <a:gd name="connsiteY3" fmla="*/ 100584 h 429768"/>
                <a:gd name="connsiteX4" fmla="*/ 3090672 w 3090672"/>
                <a:gd name="connsiteY4" fmla="*/ 429768 h 429768"/>
                <a:gd name="connsiteX5" fmla="*/ 3090672 w 3090672"/>
                <a:gd name="connsiteY5" fmla="*/ 429768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0672" h="429768">
                  <a:moveTo>
                    <a:pt x="0" y="0"/>
                  </a:moveTo>
                  <a:cubicBezTo>
                    <a:pt x="64008" y="71628"/>
                    <a:pt x="128016" y="143256"/>
                    <a:pt x="402336" y="192024"/>
                  </a:cubicBezTo>
                  <a:cubicBezTo>
                    <a:pt x="676656" y="240792"/>
                    <a:pt x="1239012" y="307848"/>
                    <a:pt x="1645920" y="292608"/>
                  </a:cubicBezTo>
                  <a:cubicBezTo>
                    <a:pt x="2052828" y="277368"/>
                    <a:pt x="2602992" y="77724"/>
                    <a:pt x="2843784" y="100584"/>
                  </a:cubicBezTo>
                  <a:cubicBezTo>
                    <a:pt x="3084576" y="123444"/>
                    <a:pt x="3090672" y="429768"/>
                    <a:pt x="3090672" y="429768"/>
                  </a:cubicBezTo>
                  <a:lnTo>
                    <a:pt x="3090672" y="429768"/>
                  </a:lnTo>
                </a:path>
              </a:pathLst>
            </a:custGeom>
            <a:ln w="38100">
              <a:solidFill>
                <a:srgbClr val="FDD21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Down Arrow 37"/>
          <p:cNvSpPr/>
          <p:nvPr/>
        </p:nvSpPr>
        <p:spPr>
          <a:xfrm rot="9665249">
            <a:off x="4002723" y="4859537"/>
            <a:ext cx="429144" cy="393130"/>
          </a:xfrm>
          <a:prstGeom prst="downArrow">
            <a:avLst>
              <a:gd name="adj1" fmla="val 14000"/>
              <a:gd name="adj2" fmla="val 50000"/>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rot="11934751" flipH="1">
            <a:off x="4612323" y="4868631"/>
            <a:ext cx="429144" cy="393130"/>
          </a:xfrm>
          <a:prstGeom prst="downArrow">
            <a:avLst>
              <a:gd name="adj1" fmla="val 14000"/>
              <a:gd name="adj2" fmla="val 50000"/>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DD2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490455" y="6172199"/>
            <a:ext cx="856907" cy="669925"/>
          </a:xfrm>
        </p:spPr>
        <p:txBody>
          <a:bodyPr/>
          <a:lstStyle/>
          <a:p>
            <a:fld id="{60111B69-7931-4B39-8D1B-373029797050}" type="slidenum">
              <a:rPr lang="en-US" sz="1200" smtClean="0"/>
              <a:pPr/>
              <a:t>17</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1000"/>
                                        <p:tgtEl>
                                          <p:spTgt spid="41"/>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outVertical)">
                                      <p:cBhvr>
                                        <p:cTn id="16" dur="1000"/>
                                        <p:tgtEl>
                                          <p:spTgt spid="16"/>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1000"/>
                                        <p:tgtEl>
                                          <p:spTgt spid="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1"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left)">
                                      <p:cBhvr>
                                        <p:cTn id="28" dur="10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1"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left)">
                                      <p:cBhvr>
                                        <p:cTn id="33" dur="10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1"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wipe(left)">
                                      <p:cBhvr>
                                        <p:cTn id="38" dur="10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1"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wipe(left)">
                                      <p:cBhvr>
                                        <p:cTn id="43" dur="10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1"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wipe(left)">
                                      <p:cBhvr>
                                        <p:cTn id="48" dur="1000"/>
                                        <p:tgtEl>
                                          <p:spTgt spid="5">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1"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wipe(left)">
                                      <p:cBhvr>
                                        <p:cTn id="53" dur="1000"/>
                                        <p:tgtEl>
                                          <p:spTgt spid="5">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0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1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1000"/>
                                        <p:tgtEl>
                                          <p:spTgt spid="3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1000"/>
                                        <p:tgtEl>
                                          <p:spTgt spid="38"/>
                                        </p:tgtEl>
                                      </p:cBhvr>
                                    </p:animEffect>
                                  </p:childTnLst>
                                </p:cTn>
                              </p:par>
                            </p:childTnLst>
                          </p:cTn>
                        </p:par>
                        <p:par>
                          <p:cTn id="72" fill="hold">
                            <p:stCondLst>
                              <p:cond delay="1000"/>
                            </p:stCondLst>
                            <p:childTnLst>
                              <p:par>
                                <p:cTn id="73" presetID="0" presetClass="path" presetSubtype="0" accel="50000" decel="50000" fill="hold" grpId="1" nodeType="afterEffect">
                                  <p:stCondLst>
                                    <p:cond delay="0"/>
                                  </p:stCondLst>
                                  <p:childTnLst>
                                    <p:animMotion origin="layout" path="M 0 0 L 0.05 -0.11101 " pathEditMode="relative" ptsTypes="AA">
                                      <p:cBhvr>
                                        <p:cTn id="74" dur="2000" fill="hold"/>
                                        <p:tgtEl>
                                          <p:spTgt spid="39"/>
                                        </p:tgtEl>
                                        <p:attrNameLst>
                                          <p:attrName>ppt_x</p:attrName>
                                          <p:attrName>ppt_y</p:attrName>
                                        </p:attrNameLst>
                                      </p:cBhvr>
                                    </p:animMotion>
                                  </p:childTnLst>
                                </p:cTn>
                              </p:par>
                              <p:par>
                                <p:cTn id="75" presetID="0" presetClass="path" presetSubtype="0" accel="50000" decel="50000" fill="hold" grpId="1" nodeType="withEffect">
                                  <p:stCondLst>
                                    <p:cond delay="0"/>
                                  </p:stCondLst>
                                  <p:childTnLst>
                                    <p:animMotion origin="layout" path="M 0 0 L -0.05 -0.12211 " pathEditMode="relative" ptsTypes="AA">
                                      <p:cBhvr>
                                        <p:cTn id="76" dur="2000" fill="hold"/>
                                        <p:tgtEl>
                                          <p:spTgt spid="3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1" build="p"/>
      <p:bldP spid="8" grpId="0"/>
      <p:bldP spid="2" grpId="0" animBg="1"/>
      <p:bldP spid="38" grpId="0" animBg="1"/>
      <p:bldP spid="38" grpId="1" animBg="1"/>
      <p:bldP spid="39" grpId="0" animBg="1"/>
      <p:bldP spid="3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04800" y="304800"/>
            <a:ext cx="2151102"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chemeClr val="bg1"/>
                </a:solidFill>
                <a:latin typeface="Bernard MT Condensed" pitchFamily="18" charset="0"/>
              </a:rPr>
              <a:t>BISPHOSPHONATES</a:t>
            </a:r>
          </a:p>
        </p:txBody>
      </p:sp>
      <p:grpSp>
        <p:nvGrpSpPr>
          <p:cNvPr id="15" name="Group 14"/>
          <p:cNvGrpSpPr/>
          <p:nvPr/>
        </p:nvGrpSpPr>
        <p:grpSpPr>
          <a:xfrm>
            <a:off x="6276486" y="-124786"/>
            <a:ext cx="2807297" cy="3867150"/>
            <a:chOff x="6934200" y="19697"/>
            <a:chExt cx="2807297" cy="3867150"/>
          </a:xfrm>
        </p:grpSpPr>
        <p:sp>
          <p:nvSpPr>
            <p:cNvPr id="13" name="Rectangle 12"/>
            <p:cNvSpPr/>
            <p:nvPr/>
          </p:nvSpPr>
          <p:spPr>
            <a:xfrm>
              <a:off x="6934200" y="1752600"/>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p:cNvSpPr/>
            <p:nvPr/>
          </p:nvSpPr>
          <p:spPr>
            <a:xfrm>
              <a:off x="6934200" y="3581400"/>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 name="Picture 2" descr="http://images-mediawiki-sites.thefullwiki.org/09/1/2/2/95887452822323112.png"/>
            <p:cNvPicPr>
              <a:picLocks noChangeAspect="1" noChangeArrowheads="1"/>
            </p:cNvPicPr>
            <p:nvPr/>
          </p:nvPicPr>
          <p:blipFill>
            <a:blip r:embed="rId3" cstate="print"/>
            <a:srcRect/>
            <a:stretch>
              <a:fillRect/>
            </a:stretch>
          </p:blipFill>
          <p:spPr bwMode="auto">
            <a:xfrm>
              <a:off x="7074497" y="19697"/>
              <a:ext cx="2667000" cy="3867150"/>
            </a:xfrm>
            <a:prstGeom prst="rect">
              <a:avLst/>
            </a:prstGeom>
            <a:noFill/>
          </p:spPr>
        </p:pic>
      </p:grpSp>
      <p:sp>
        <p:nvSpPr>
          <p:cNvPr id="4" name="Rectangle 3"/>
          <p:cNvSpPr/>
          <p:nvPr/>
        </p:nvSpPr>
        <p:spPr>
          <a:xfrm>
            <a:off x="228600" y="838200"/>
            <a:ext cx="6439583" cy="430887"/>
          </a:xfrm>
          <a:prstGeom prst="rect">
            <a:avLst/>
          </a:prstGeom>
        </p:spPr>
        <p:txBody>
          <a:bodyPr wrap="none">
            <a:spAutoFit/>
          </a:bodyPr>
          <a:lstStyle/>
          <a:p>
            <a:r>
              <a:rPr lang="en-US" sz="2200" b="1" dirty="0">
                <a:solidFill>
                  <a:schemeClr val="bg1"/>
                </a:solidFill>
                <a:latin typeface="Arial Narrow" pitchFamily="34" charset="0"/>
              </a:rPr>
              <a:t>Are compounds that have two </a:t>
            </a:r>
            <a:r>
              <a:rPr lang="en-US" sz="2200" b="1" dirty="0" err="1">
                <a:solidFill>
                  <a:schemeClr val="bg1"/>
                </a:solidFill>
                <a:latin typeface="Arial Narrow" pitchFamily="34" charset="0"/>
              </a:rPr>
              <a:t>phosphonate</a:t>
            </a:r>
            <a:r>
              <a:rPr lang="en-US" sz="2200" b="1" dirty="0">
                <a:solidFill>
                  <a:schemeClr val="bg1"/>
                </a:solidFill>
                <a:latin typeface="Arial Narrow" pitchFamily="34" charset="0"/>
              </a:rPr>
              <a:t> (PO</a:t>
            </a:r>
            <a:r>
              <a:rPr lang="en-US" sz="2200" b="1" baseline="-25000" dirty="0">
                <a:solidFill>
                  <a:schemeClr val="bg1"/>
                </a:solidFill>
                <a:latin typeface="Arial Narrow" pitchFamily="34" charset="0"/>
              </a:rPr>
              <a:t>3</a:t>
            </a:r>
            <a:r>
              <a:rPr lang="en-US" sz="2200" b="1" dirty="0">
                <a:solidFill>
                  <a:schemeClr val="bg1"/>
                </a:solidFill>
                <a:latin typeface="Arial Narrow" pitchFamily="34" charset="0"/>
              </a:rPr>
              <a:t>) groups</a:t>
            </a:r>
          </a:p>
        </p:txBody>
      </p:sp>
      <p:sp>
        <p:nvSpPr>
          <p:cNvPr id="6" name="Rectangle 5"/>
          <p:cNvSpPr/>
          <p:nvPr/>
        </p:nvSpPr>
        <p:spPr>
          <a:xfrm>
            <a:off x="304800" y="1219200"/>
            <a:ext cx="2714205" cy="461665"/>
          </a:xfrm>
          <a:prstGeom prst="rect">
            <a:avLst/>
          </a:prstGeom>
        </p:spPr>
        <p:txBody>
          <a:bodyPr wrap="none">
            <a:spAutoFit/>
          </a:bodyPr>
          <a:lstStyle/>
          <a:p>
            <a:r>
              <a:rPr lang="en-US" sz="2400" b="1" dirty="0">
                <a:solidFill>
                  <a:schemeClr val="bg1"/>
                </a:solidFill>
              </a:rPr>
              <a:t>Non-Nitrogenous</a:t>
            </a:r>
            <a:endParaRPr lang="en-US" sz="2400" dirty="0">
              <a:solidFill>
                <a:schemeClr val="bg1"/>
              </a:solidFill>
            </a:endParaRPr>
          </a:p>
        </p:txBody>
      </p:sp>
      <p:sp>
        <p:nvSpPr>
          <p:cNvPr id="7" name="Rectangle 6"/>
          <p:cNvSpPr/>
          <p:nvPr/>
        </p:nvSpPr>
        <p:spPr>
          <a:xfrm>
            <a:off x="3429000" y="1219200"/>
            <a:ext cx="1975221" cy="461665"/>
          </a:xfrm>
          <a:prstGeom prst="rect">
            <a:avLst/>
          </a:prstGeom>
        </p:spPr>
        <p:txBody>
          <a:bodyPr wrap="none">
            <a:spAutoFit/>
          </a:bodyPr>
          <a:lstStyle/>
          <a:p>
            <a:r>
              <a:rPr lang="en-US" sz="2400" b="1" dirty="0">
                <a:solidFill>
                  <a:schemeClr val="bg1"/>
                </a:solidFill>
              </a:rPr>
              <a:t>Nitrogenous</a:t>
            </a:r>
            <a:endParaRPr lang="en-US" sz="2400" dirty="0">
              <a:solidFill>
                <a:schemeClr val="bg1"/>
              </a:solidFill>
            </a:endParaRPr>
          </a:p>
        </p:txBody>
      </p:sp>
      <p:sp>
        <p:nvSpPr>
          <p:cNvPr id="8" name="Rectangle 7"/>
          <p:cNvSpPr/>
          <p:nvPr/>
        </p:nvSpPr>
        <p:spPr>
          <a:xfrm>
            <a:off x="304800" y="1594247"/>
            <a:ext cx="2514600" cy="1169551"/>
          </a:xfrm>
          <a:prstGeom prst="rect">
            <a:avLst/>
          </a:prstGeom>
        </p:spPr>
        <p:txBody>
          <a:bodyPr wrap="square">
            <a:spAutoFit/>
          </a:bodyPr>
          <a:lstStyle/>
          <a:p>
            <a:pPr>
              <a:spcBef>
                <a:spcPts val="600"/>
              </a:spcBef>
            </a:pPr>
            <a:r>
              <a:rPr lang="en-US" sz="2000" dirty="0" err="1">
                <a:solidFill>
                  <a:schemeClr val="bg1"/>
                </a:solidFill>
                <a:latin typeface="Arial" panose="020B0604020202020204" pitchFamily="34" charset="0"/>
                <a:cs typeface="Arial" panose="020B0604020202020204" pitchFamily="34" charset="0"/>
              </a:rPr>
              <a:t>Etidronate</a:t>
            </a:r>
            <a:endParaRPr lang="en-US" sz="2000" dirty="0">
              <a:solidFill>
                <a:schemeClr val="bg1"/>
              </a:solidFill>
              <a:latin typeface="Arial" panose="020B0604020202020204" pitchFamily="34" charset="0"/>
              <a:cs typeface="Arial" panose="020B0604020202020204" pitchFamily="34" charset="0"/>
            </a:endParaRPr>
          </a:p>
          <a:p>
            <a:pPr>
              <a:spcBef>
                <a:spcPts val="600"/>
              </a:spcBef>
            </a:pPr>
            <a:r>
              <a:rPr lang="en-US" sz="2000" dirty="0" err="1">
                <a:solidFill>
                  <a:schemeClr val="bg1"/>
                </a:solidFill>
                <a:latin typeface="Arial" panose="020B0604020202020204" pitchFamily="34" charset="0"/>
                <a:cs typeface="Arial" panose="020B0604020202020204" pitchFamily="34" charset="0"/>
              </a:rPr>
              <a:t>Clodronate</a:t>
            </a:r>
            <a:r>
              <a:rPr lang="en-US" sz="2000" dirty="0">
                <a:solidFill>
                  <a:schemeClr val="bg1"/>
                </a:solidFill>
                <a:latin typeface="Arial" panose="020B0604020202020204" pitchFamily="34" charset="0"/>
                <a:cs typeface="Arial" panose="020B0604020202020204" pitchFamily="34" charset="0"/>
              </a:rPr>
              <a:t>  	</a:t>
            </a:r>
          </a:p>
          <a:p>
            <a:pPr>
              <a:spcBef>
                <a:spcPts val="600"/>
              </a:spcBef>
            </a:pPr>
            <a:r>
              <a:rPr lang="en-US" sz="2000" dirty="0" err="1">
                <a:solidFill>
                  <a:schemeClr val="bg1"/>
                </a:solidFill>
                <a:latin typeface="Arial" panose="020B0604020202020204" pitchFamily="34" charset="0"/>
                <a:cs typeface="Arial" panose="020B0604020202020204" pitchFamily="34" charset="0"/>
              </a:rPr>
              <a:t>Tildronate</a:t>
            </a:r>
            <a:r>
              <a:rPr lang="en-US" sz="2000" dirty="0">
                <a:solidFill>
                  <a:schemeClr val="bg1"/>
                </a:solidFill>
                <a:latin typeface="Arial" panose="020B0604020202020204" pitchFamily="34" charset="0"/>
                <a:cs typeface="Arial" panose="020B0604020202020204" pitchFamily="34" charset="0"/>
              </a:rPr>
              <a:t>    	</a:t>
            </a:r>
          </a:p>
        </p:txBody>
      </p:sp>
      <p:sp>
        <p:nvSpPr>
          <p:cNvPr id="9" name="Rectangle 8"/>
          <p:cNvSpPr/>
          <p:nvPr/>
        </p:nvSpPr>
        <p:spPr>
          <a:xfrm>
            <a:off x="3429000" y="1604665"/>
            <a:ext cx="3048000" cy="1554272"/>
          </a:xfrm>
          <a:prstGeom prst="rect">
            <a:avLst/>
          </a:prstGeom>
        </p:spPr>
        <p:txBody>
          <a:bodyPr wrap="square">
            <a:spAutoFit/>
          </a:bodyPr>
          <a:lstStyle/>
          <a:p>
            <a:pPr>
              <a:spcBef>
                <a:spcPts val="600"/>
              </a:spcBef>
            </a:pPr>
            <a:r>
              <a:rPr lang="en-US" sz="2000" dirty="0" err="1">
                <a:solidFill>
                  <a:schemeClr val="bg1"/>
                </a:solidFill>
                <a:latin typeface="Arial" panose="020B0604020202020204" pitchFamily="34" charset="0"/>
                <a:cs typeface="Arial" panose="020B0604020202020204" pitchFamily="34" charset="0"/>
              </a:rPr>
              <a:t>Alendronate</a:t>
            </a:r>
            <a:r>
              <a:rPr lang="en-US" sz="2000" dirty="0">
                <a:solidFill>
                  <a:schemeClr val="bg1"/>
                </a:solidFill>
                <a:latin typeface="Arial" panose="020B0604020202020204" pitchFamily="34" charset="0"/>
                <a:cs typeface="Arial" panose="020B0604020202020204" pitchFamily="34" charset="0"/>
                <a:sym typeface="Wingdings 3"/>
              </a:rPr>
              <a:t> 	</a:t>
            </a:r>
            <a:endParaRPr lang="en-US" sz="2000" dirty="0">
              <a:solidFill>
                <a:schemeClr val="bg1"/>
              </a:solidFill>
              <a:latin typeface="Arial" panose="020B0604020202020204" pitchFamily="34" charset="0"/>
              <a:cs typeface="Arial" panose="020B0604020202020204" pitchFamily="34" charset="0"/>
            </a:endParaRPr>
          </a:p>
          <a:p>
            <a:pPr>
              <a:spcBef>
                <a:spcPts val="600"/>
              </a:spcBef>
            </a:pPr>
            <a:r>
              <a:rPr lang="en-US" sz="2000" dirty="0" err="1">
                <a:solidFill>
                  <a:schemeClr val="bg1"/>
                </a:solidFill>
                <a:latin typeface="Arial" panose="020B0604020202020204" pitchFamily="34" charset="0"/>
                <a:cs typeface="Arial" panose="020B0604020202020204" pitchFamily="34" charset="0"/>
              </a:rPr>
              <a:t>Ibandronate</a:t>
            </a:r>
            <a:r>
              <a:rPr lang="en-US" sz="2000" dirty="0">
                <a:solidFill>
                  <a:schemeClr val="bg1"/>
                </a:solidFill>
                <a:latin typeface="Arial" panose="020B0604020202020204" pitchFamily="34" charset="0"/>
                <a:cs typeface="Arial" panose="020B0604020202020204" pitchFamily="34" charset="0"/>
              </a:rPr>
              <a:t>  	</a:t>
            </a:r>
          </a:p>
          <a:p>
            <a:pPr>
              <a:spcBef>
                <a:spcPts val="600"/>
              </a:spcBef>
            </a:pPr>
            <a:r>
              <a:rPr lang="en-US" sz="2000" dirty="0" err="1">
                <a:solidFill>
                  <a:schemeClr val="bg1"/>
                </a:solidFill>
                <a:latin typeface="Arial" panose="020B0604020202020204" pitchFamily="34" charset="0"/>
                <a:cs typeface="Arial" panose="020B0604020202020204" pitchFamily="34" charset="0"/>
              </a:rPr>
              <a:t>Risedronate</a:t>
            </a:r>
            <a:r>
              <a:rPr lang="en-US" sz="2000" dirty="0">
                <a:solidFill>
                  <a:schemeClr val="bg1"/>
                </a:solidFill>
                <a:latin typeface="Arial" panose="020B0604020202020204" pitchFamily="34" charset="0"/>
                <a:cs typeface="Arial" panose="020B0604020202020204" pitchFamily="34" charset="0"/>
                <a:sym typeface="Wingdings 3"/>
              </a:rPr>
              <a:t> 	</a:t>
            </a:r>
            <a:endParaRPr lang="en-US" sz="2000" dirty="0">
              <a:solidFill>
                <a:schemeClr val="bg1"/>
              </a:solidFill>
              <a:latin typeface="Arial" panose="020B0604020202020204" pitchFamily="34" charset="0"/>
              <a:cs typeface="Arial" panose="020B0604020202020204" pitchFamily="34" charset="0"/>
            </a:endParaRPr>
          </a:p>
          <a:p>
            <a:pPr>
              <a:spcBef>
                <a:spcPts val="600"/>
              </a:spcBef>
            </a:pPr>
            <a:r>
              <a:rPr lang="en-US" sz="2000" dirty="0" err="1">
                <a:solidFill>
                  <a:schemeClr val="bg1"/>
                </a:solidFill>
                <a:latin typeface="Arial" panose="020B0604020202020204" pitchFamily="34" charset="0"/>
                <a:cs typeface="Arial" panose="020B0604020202020204" pitchFamily="34" charset="0"/>
              </a:rPr>
              <a:t>Zoledronate</a:t>
            </a:r>
            <a:r>
              <a:rPr lang="en-US" sz="2000" dirty="0">
                <a:solidFill>
                  <a:schemeClr val="bg1"/>
                </a:solidFill>
                <a:latin typeface="Arial" panose="020B0604020202020204" pitchFamily="34" charset="0"/>
                <a:cs typeface="Arial" panose="020B0604020202020204" pitchFamily="34" charset="0"/>
              </a:rPr>
              <a:t>    	</a:t>
            </a:r>
          </a:p>
        </p:txBody>
      </p:sp>
      <p:sp>
        <p:nvSpPr>
          <p:cNvPr id="12" name="Rectangle 11"/>
          <p:cNvSpPr/>
          <p:nvPr/>
        </p:nvSpPr>
        <p:spPr>
          <a:xfrm>
            <a:off x="180188" y="3735608"/>
            <a:ext cx="8827395" cy="2908489"/>
          </a:xfrm>
          <a:prstGeom prst="rect">
            <a:avLst/>
          </a:prstGeom>
        </p:spPr>
        <p:txBody>
          <a:bodyPr wrap="square">
            <a:spAutoFit/>
          </a:bodyPr>
          <a:lstStyle/>
          <a:p>
            <a:pPr marL="342900" indent="-342900">
              <a:buFontTx/>
              <a:buChar char="-"/>
            </a:pPr>
            <a:r>
              <a:rPr lang="en-US" sz="2400" dirty="0">
                <a:solidFill>
                  <a:schemeClr val="bg1"/>
                </a:solidFill>
                <a:latin typeface="Arial" panose="020B0604020202020204" pitchFamily="34" charset="0"/>
                <a:cs typeface="Arial" panose="020B0604020202020204" pitchFamily="34" charset="0"/>
              </a:rPr>
              <a:t>Are structurally </a:t>
            </a:r>
            <a:r>
              <a:rPr lang="en-US" sz="2400" u="heavy" dirty="0">
                <a:solidFill>
                  <a:schemeClr val="bg1"/>
                </a:solidFill>
                <a:uFill>
                  <a:solidFill>
                    <a:srgbClr val="FFC000"/>
                  </a:solidFill>
                </a:uFill>
                <a:latin typeface="Arial" panose="020B0604020202020204" pitchFamily="34" charset="0"/>
                <a:cs typeface="Arial" panose="020B0604020202020204" pitchFamily="34" charset="0"/>
              </a:rPr>
              <a:t>similar to pyrophosphate</a:t>
            </a:r>
            <a:endParaRPr lang="en-US" sz="2400" dirty="0">
              <a:solidFill>
                <a:schemeClr val="bg1"/>
              </a:solidFill>
              <a:latin typeface="Arial" panose="020B0604020202020204" pitchFamily="34" charset="0"/>
              <a:cs typeface="Arial" panose="020B0604020202020204" pitchFamily="34" charset="0"/>
            </a:endParaRPr>
          </a:p>
          <a:p>
            <a:pPr marL="342900" indent="-342900">
              <a:buFontTx/>
              <a:buChar char="-"/>
            </a:pPr>
            <a:endParaRPr lang="en-US" sz="500" dirty="0">
              <a:solidFill>
                <a:schemeClr val="bg1"/>
              </a:solidFill>
              <a:latin typeface="Arial" panose="020B0604020202020204" pitchFamily="34" charset="0"/>
              <a:cs typeface="Arial" panose="020B0604020202020204" pitchFamily="34" charset="0"/>
            </a:endParaRPr>
          </a:p>
          <a:p>
            <a:pPr marL="342900" indent="-342900">
              <a:buFontTx/>
              <a:buChar char="-"/>
            </a:pPr>
            <a:r>
              <a:rPr lang="en-US" sz="2400" dirty="0">
                <a:solidFill>
                  <a:schemeClr val="bg1"/>
                </a:solidFill>
                <a:latin typeface="Arial" panose="020B0604020202020204" pitchFamily="34" charset="0"/>
                <a:cs typeface="Arial" panose="020B0604020202020204" pitchFamily="34" charset="0"/>
              </a:rPr>
              <a:t>They preferentially "stick" to calcium </a:t>
            </a:r>
            <a:r>
              <a:rPr lang="en-US" sz="2400" dirty="0">
                <a:solidFill>
                  <a:schemeClr val="bg1"/>
                </a:solidFill>
                <a:latin typeface="Arial" panose="020B0604020202020204" pitchFamily="34" charset="0"/>
                <a:cs typeface="Arial" panose="020B0604020202020204" pitchFamily="34" charset="0"/>
                <a:sym typeface="Wingdings 3"/>
              </a:rPr>
              <a:t></a:t>
            </a:r>
            <a:r>
              <a:rPr lang="en-US" sz="2400" dirty="0">
                <a:solidFill>
                  <a:schemeClr val="bg1"/>
                </a:solidFill>
                <a:latin typeface="Arial" panose="020B0604020202020204" pitchFamily="34" charset="0"/>
                <a:cs typeface="Arial" panose="020B0604020202020204" pitchFamily="34" charset="0"/>
              </a:rPr>
              <a:t> concentrate in bones, bound to hydroxyapatite, decreasing its solubility &amp; making it more resistant to </a:t>
            </a:r>
            <a:r>
              <a:rPr lang="en-US" sz="2400" dirty="0" err="1">
                <a:solidFill>
                  <a:schemeClr val="bg1"/>
                </a:solidFill>
                <a:latin typeface="Arial" panose="020B0604020202020204" pitchFamily="34" charset="0"/>
                <a:cs typeface="Arial" panose="020B0604020202020204" pitchFamily="34" charset="0"/>
              </a:rPr>
              <a:t>osteoclastic</a:t>
            </a:r>
            <a:r>
              <a:rPr lang="en-US" sz="2400" dirty="0">
                <a:solidFill>
                  <a:schemeClr val="bg1"/>
                </a:solidFill>
                <a:latin typeface="Arial" panose="020B0604020202020204" pitchFamily="34" charset="0"/>
                <a:cs typeface="Arial" panose="020B0604020202020204" pitchFamily="34" charset="0"/>
              </a:rPr>
              <a:t> activity</a:t>
            </a:r>
          </a:p>
          <a:p>
            <a:r>
              <a:rPr lang="en-US" sz="500" dirty="0">
                <a:solidFill>
                  <a:schemeClr val="bg1"/>
                </a:solidFill>
                <a:latin typeface="Arial" panose="020B0604020202020204" pitchFamily="34" charset="0"/>
                <a:cs typeface="Arial" panose="020B0604020202020204" pitchFamily="34" charset="0"/>
              </a:rPr>
              <a:t>  </a:t>
            </a:r>
          </a:p>
          <a:p>
            <a:pPr marL="342900" indent="-342900">
              <a:buFontTx/>
              <a:buChar char="-"/>
            </a:pPr>
            <a:r>
              <a:rPr lang="en-US" sz="2400" dirty="0">
                <a:solidFill>
                  <a:schemeClr val="bg1"/>
                </a:solidFill>
                <a:latin typeface="Arial" panose="020B0604020202020204" pitchFamily="34" charset="0"/>
                <a:cs typeface="Arial" panose="020B0604020202020204" pitchFamily="34" charset="0"/>
              </a:rPr>
              <a:t>They prevent bone </a:t>
            </a:r>
            <a:r>
              <a:rPr lang="en-US" sz="2400" dirty="0" err="1">
                <a:solidFill>
                  <a:schemeClr val="bg1"/>
                </a:solidFill>
                <a:latin typeface="Arial" panose="020B0604020202020204" pitchFamily="34" charset="0"/>
                <a:cs typeface="Arial" panose="020B0604020202020204" pitchFamily="34" charset="0"/>
              </a:rPr>
              <a:t>resorption</a:t>
            </a:r>
            <a:r>
              <a:rPr lang="en-US" sz="2400" dirty="0">
                <a:solidFill>
                  <a:schemeClr val="bg1"/>
                </a:solidFill>
                <a:latin typeface="Arial" panose="020B0604020202020204" pitchFamily="34" charset="0"/>
                <a:cs typeface="Arial" panose="020B0604020202020204" pitchFamily="34" charset="0"/>
              </a:rPr>
              <a:t> by inhibiting osteoclast function</a:t>
            </a:r>
          </a:p>
          <a:p>
            <a:endParaRPr lang="en-US" sz="5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 Their </a:t>
            </a:r>
            <a:r>
              <a:rPr lang="en-GB" sz="2400" dirty="0">
                <a:solidFill>
                  <a:schemeClr val="bg1"/>
                </a:solidFill>
                <a:latin typeface="Arial" panose="020B0604020202020204" pitchFamily="34" charset="0"/>
                <a:cs typeface="Arial" panose="020B0604020202020204" pitchFamily="34" charset="0"/>
              </a:rPr>
              <a:t>relative potencies for </a:t>
            </a:r>
            <a:r>
              <a:rPr lang="en-GB" sz="2400" dirty="0" err="1">
                <a:solidFill>
                  <a:schemeClr val="bg1"/>
                </a:solidFill>
                <a:latin typeface="Arial" panose="020B0604020202020204" pitchFamily="34" charset="0"/>
                <a:cs typeface="Arial" panose="020B0604020202020204" pitchFamily="34" charset="0"/>
              </a:rPr>
              <a:t>osteoclast</a:t>
            </a:r>
            <a:r>
              <a:rPr lang="en-GB" sz="2400" dirty="0">
                <a:solidFill>
                  <a:schemeClr val="bg1"/>
                </a:solidFill>
                <a:latin typeface="Arial" panose="020B0604020202020204" pitchFamily="34" charset="0"/>
                <a:cs typeface="Arial" panose="020B0604020202020204" pitchFamily="34" charset="0"/>
              </a:rPr>
              <a:t> inhibition is the most with 3</a:t>
            </a:r>
            <a:r>
              <a:rPr lang="en-GB" sz="2400" baseline="30000" dirty="0">
                <a:solidFill>
                  <a:schemeClr val="bg1"/>
                </a:solidFill>
                <a:latin typeface="Arial" panose="020B0604020202020204" pitchFamily="34" charset="0"/>
                <a:cs typeface="Arial" panose="020B0604020202020204" pitchFamily="34" charset="0"/>
              </a:rPr>
              <a:t>rd</a:t>
            </a:r>
            <a:r>
              <a:rPr lang="en-GB" sz="2400" dirty="0">
                <a:solidFill>
                  <a:schemeClr val="bg1"/>
                </a:solidFill>
                <a:latin typeface="Arial" panose="020B0604020202020204" pitchFamily="34" charset="0"/>
                <a:cs typeface="Arial" panose="020B0604020202020204" pitchFamily="34" charset="0"/>
              </a:rPr>
              <a:t> generation “</a:t>
            </a:r>
            <a:r>
              <a:rPr lang="en-US" sz="2400" dirty="0" err="1">
                <a:solidFill>
                  <a:schemeClr val="bg1"/>
                </a:solidFill>
                <a:latin typeface="Arial" panose="020B0604020202020204" pitchFamily="34" charset="0"/>
                <a:cs typeface="Arial" panose="020B0604020202020204" pitchFamily="34" charset="0"/>
              </a:rPr>
              <a:t>Zoledronate</a:t>
            </a:r>
            <a:r>
              <a:rPr lang="en-US" sz="2400" dirty="0">
                <a:solidFill>
                  <a:schemeClr val="bg1"/>
                </a:solidFill>
                <a:latin typeface="Arial" panose="020B0604020202020204" pitchFamily="34" charset="0"/>
                <a:cs typeface="Arial" panose="020B0604020202020204" pitchFamily="34" charset="0"/>
              </a:rPr>
              <a:t>”.</a:t>
            </a:r>
          </a:p>
        </p:txBody>
      </p:sp>
      <p:sp>
        <p:nvSpPr>
          <p:cNvPr id="19" name="Rectangle 18"/>
          <p:cNvSpPr/>
          <p:nvPr/>
        </p:nvSpPr>
        <p:spPr>
          <a:xfrm>
            <a:off x="4363426" y="1594668"/>
            <a:ext cx="2703147" cy="1554272"/>
          </a:xfrm>
          <a:prstGeom prst="rect">
            <a:avLst/>
          </a:prstGeom>
        </p:spPr>
        <p:txBody>
          <a:bodyPr wrap="square">
            <a:spAutoFit/>
          </a:bodyPr>
          <a:lstStyle/>
          <a:p>
            <a:pPr>
              <a:spcBef>
                <a:spcPts val="600"/>
              </a:spcBef>
            </a:pPr>
            <a:r>
              <a:rPr lang="en-US" sz="2000" dirty="0">
                <a:solidFill>
                  <a:schemeClr val="bg1"/>
                </a:solidFill>
                <a:latin typeface="Arial" panose="020B0604020202020204" pitchFamily="34" charset="0"/>
                <a:cs typeface="Arial" panose="020B0604020202020204" pitchFamily="34" charset="0"/>
                <a:sym typeface="Wingdings 3"/>
              </a:rPr>
              <a:t>          </a:t>
            </a:r>
            <a:r>
              <a:rPr lang="en-US" sz="2000" dirty="0" err="1">
                <a:solidFill>
                  <a:schemeClr val="bg1"/>
                </a:solidFill>
                <a:latin typeface="Arial" panose="020B0604020202020204" pitchFamily="34" charset="0"/>
                <a:cs typeface="Arial" panose="020B0604020202020204" pitchFamily="34" charset="0"/>
                <a:sym typeface="Wingdings 3"/>
              </a:rPr>
              <a:t>po</a:t>
            </a:r>
            <a:r>
              <a:rPr lang="en-US" sz="2000" dirty="0">
                <a:solidFill>
                  <a:schemeClr val="bg1"/>
                </a:solidFill>
                <a:latin typeface="Arial" panose="020B0604020202020204" pitchFamily="34" charset="0"/>
                <a:cs typeface="Arial" panose="020B0604020202020204" pitchFamily="34" charset="0"/>
                <a:sym typeface="Wingdings 3"/>
              </a:rPr>
              <a:t>	</a:t>
            </a:r>
            <a:endParaRPr lang="en-US" sz="2000" dirty="0">
              <a:solidFill>
                <a:schemeClr val="bg1"/>
              </a:solidFill>
              <a:latin typeface="Arial" panose="020B0604020202020204" pitchFamily="34" charset="0"/>
              <a:cs typeface="Arial" panose="020B0604020202020204" pitchFamily="34" charset="0"/>
            </a:endParaRPr>
          </a:p>
          <a:p>
            <a:pPr>
              <a:spcBef>
                <a:spcPts val="600"/>
              </a:spcBef>
            </a:pP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po</a:t>
            </a:r>
            <a:r>
              <a:rPr lang="en-US" sz="2000" dirty="0">
                <a:solidFill>
                  <a:schemeClr val="bg1"/>
                </a:solidFill>
                <a:latin typeface="Arial" panose="020B0604020202020204" pitchFamily="34" charset="0"/>
                <a:cs typeface="Arial" panose="020B0604020202020204" pitchFamily="34" charset="0"/>
              </a:rPr>
              <a:t>	</a:t>
            </a:r>
          </a:p>
          <a:p>
            <a:pPr>
              <a:spcBef>
                <a:spcPts val="600"/>
              </a:spcBef>
            </a:pPr>
            <a:r>
              <a:rPr lang="en-US" sz="2000" dirty="0">
                <a:solidFill>
                  <a:schemeClr val="bg1"/>
                </a:solidFill>
                <a:latin typeface="Arial" panose="020B0604020202020204" pitchFamily="34" charset="0"/>
                <a:cs typeface="Arial" panose="020B0604020202020204" pitchFamily="34" charset="0"/>
                <a:sym typeface="Wingdings 3"/>
              </a:rPr>
              <a:t>         </a:t>
            </a:r>
            <a:r>
              <a:rPr lang="en-US" sz="2000" dirty="0" err="1">
                <a:solidFill>
                  <a:schemeClr val="bg1"/>
                </a:solidFill>
                <a:latin typeface="Arial" panose="020B0604020202020204" pitchFamily="34" charset="0"/>
                <a:cs typeface="Arial" panose="020B0604020202020204" pitchFamily="34" charset="0"/>
                <a:sym typeface="Wingdings 3"/>
              </a:rPr>
              <a:t>po</a:t>
            </a:r>
            <a:endParaRPr lang="en-US" sz="2000" dirty="0">
              <a:solidFill>
                <a:schemeClr val="bg1"/>
              </a:solidFill>
              <a:latin typeface="Arial" panose="020B0604020202020204" pitchFamily="34" charset="0"/>
              <a:cs typeface="Arial" panose="020B0604020202020204" pitchFamily="34" charset="0"/>
            </a:endParaRPr>
          </a:p>
          <a:p>
            <a:pPr>
              <a:spcBef>
                <a:spcPts val="600"/>
              </a:spcBef>
            </a:pPr>
            <a:r>
              <a:rPr lang="en-US" sz="2000" dirty="0">
                <a:solidFill>
                  <a:schemeClr val="bg1"/>
                </a:solidFill>
                <a:latin typeface="Arial" panose="020B0604020202020204" pitchFamily="34" charset="0"/>
                <a:cs typeface="Arial" panose="020B0604020202020204" pitchFamily="34" charset="0"/>
                <a:sym typeface="Wingdings 3"/>
              </a:rPr>
              <a:t>          IV	</a:t>
            </a:r>
            <a:endParaRPr lang="en-US" sz="2000" dirty="0">
              <a:solidFill>
                <a:schemeClr val="bg1"/>
              </a:solidFill>
              <a:latin typeface="Arial" panose="020B0604020202020204" pitchFamily="34" charset="0"/>
              <a:cs typeface="Arial" panose="020B0604020202020204" pitchFamily="34" charset="0"/>
            </a:endParaRPr>
          </a:p>
        </p:txBody>
      </p:sp>
      <p:grpSp>
        <p:nvGrpSpPr>
          <p:cNvPr id="23" name="Group 22"/>
          <p:cNvGrpSpPr/>
          <p:nvPr/>
        </p:nvGrpSpPr>
        <p:grpSpPr>
          <a:xfrm>
            <a:off x="201040" y="2961803"/>
            <a:ext cx="2162907" cy="773805"/>
            <a:chOff x="152400" y="2743200"/>
            <a:chExt cx="2162907" cy="773805"/>
          </a:xfrm>
        </p:grpSpPr>
        <p:sp>
          <p:nvSpPr>
            <p:cNvPr id="21" name="Down Arrow 20"/>
            <p:cNvSpPr/>
            <p:nvPr/>
          </p:nvSpPr>
          <p:spPr>
            <a:xfrm>
              <a:off x="152400" y="2743200"/>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p:cNvSpPr/>
            <p:nvPr/>
          </p:nvSpPr>
          <p:spPr>
            <a:xfrm>
              <a:off x="164205" y="3086118"/>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bg1"/>
                  </a:solidFill>
                  <a:latin typeface="Bernard MT Condensed" pitchFamily="18" charset="0"/>
                </a:rPr>
                <a:t>Mechanism</a:t>
              </a:r>
            </a:p>
          </p:txBody>
        </p:sp>
      </p:grpSp>
      <p:sp>
        <p:nvSpPr>
          <p:cNvPr id="5" name="Slide Number Placeholder 4"/>
          <p:cNvSpPr>
            <a:spLocks noGrp="1"/>
          </p:cNvSpPr>
          <p:nvPr>
            <p:ph type="sldNum" sz="quarter" idx="12"/>
          </p:nvPr>
        </p:nvSpPr>
        <p:spPr>
          <a:xfrm>
            <a:off x="8150676" y="6156309"/>
            <a:ext cx="856907" cy="669925"/>
          </a:xfrm>
        </p:spPr>
        <p:txBody>
          <a:bodyPr/>
          <a:lstStyle/>
          <a:p>
            <a:fld id="{60111B69-7931-4B39-8D1B-373029797050}" type="slidenum">
              <a:rPr lang="en-US" sz="1200" smtClean="0">
                <a:solidFill>
                  <a:schemeClr val="bg1"/>
                </a:solidFill>
              </a:rPr>
              <a:pPr/>
              <a:t>18</a:t>
            </a:fld>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000"/>
                                        <p:tgtEl>
                                          <p:spTgt spid="8"/>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9" name="Picture 4" descr="Fig4c"/>
          <p:cNvPicPr>
            <a:picLocks noChangeAspect="1" noChangeArrowheads="1"/>
          </p:cNvPicPr>
          <p:nvPr/>
        </p:nvPicPr>
        <p:blipFill>
          <a:blip r:embed="rId3" cstate="print">
            <a:lum bright="-12000" contrast="30000"/>
          </a:blip>
          <a:srcRect r="37273"/>
          <a:stretch>
            <a:fillRect/>
          </a:stretch>
        </p:blipFill>
        <p:spPr bwMode="auto">
          <a:xfrm>
            <a:off x="2667000" y="2895600"/>
            <a:ext cx="4800600" cy="2819400"/>
          </a:xfrm>
          <a:prstGeom prst="rect">
            <a:avLst/>
          </a:prstGeom>
          <a:noFill/>
          <a:ln w="9525">
            <a:noFill/>
            <a:miter lim="800000"/>
            <a:headEnd/>
            <a:tailEnd/>
          </a:ln>
        </p:spPr>
      </p:pic>
      <p:cxnSp>
        <p:nvCxnSpPr>
          <p:cNvPr id="15" name="Straight Arrow Connector 14"/>
          <p:cNvCxnSpPr/>
          <p:nvPr/>
        </p:nvCxnSpPr>
        <p:spPr>
          <a:xfrm rot="10800000" flipV="1">
            <a:off x="6400800" y="4648200"/>
            <a:ext cx="304800" cy="228600"/>
          </a:xfrm>
          <a:prstGeom prst="straightConnector1">
            <a:avLst/>
          </a:prstGeom>
          <a:ln w="38100">
            <a:solidFill>
              <a:srgbClr val="5300CC"/>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057400" y="152400"/>
            <a:ext cx="6858000" cy="2754600"/>
            <a:chOff x="2438400" y="0"/>
            <a:chExt cx="5257800" cy="2754600"/>
          </a:xfrm>
        </p:grpSpPr>
        <p:sp>
          <p:nvSpPr>
            <p:cNvPr id="8" name="TextBox 7"/>
            <p:cNvSpPr txBox="1"/>
            <p:nvPr/>
          </p:nvSpPr>
          <p:spPr>
            <a:xfrm>
              <a:off x="2438400" y="0"/>
              <a:ext cx="5257800" cy="2754600"/>
            </a:xfrm>
            <a:prstGeom prst="rect">
              <a:avLst/>
            </a:prstGeom>
            <a:noFill/>
          </p:spPr>
          <p:txBody>
            <a:bodyPr wrap="square" rtlCol="0">
              <a:spAutoFit/>
            </a:bodyPr>
            <a:lstStyle/>
            <a:p>
              <a:r>
                <a:rPr lang="en-US" sz="2200" b="1" dirty="0">
                  <a:solidFill>
                    <a:srgbClr val="C00000"/>
                  </a:solidFill>
                  <a:latin typeface="Arial" panose="020B0604020202020204" pitchFamily="34" charset="0"/>
                  <a:cs typeface="Arial" panose="020B0604020202020204" pitchFamily="34" charset="0"/>
                </a:rPr>
                <a:t>BLOCK</a:t>
              </a:r>
              <a:r>
                <a:rPr lang="en-US" sz="2200" dirty="0">
                  <a:solidFill>
                    <a:schemeClr val="bg1"/>
                  </a:solidFill>
                  <a:latin typeface="Arial" panose="020B0604020202020204" pitchFamily="34" charset="0"/>
                  <a:cs typeface="Arial" panose="020B0604020202020204" pitchFamily="34" charset="0"/>
                </a:rPr>
                <a:t> STEPS IN CHOLESTROL SYNTHETIC PATHWAY IN OSTEOCLAST </a:t>
              </a:r>
            </a:p>
            <a:p>
              <a:r>
                <a:rPr lang="en-US" sz="2200" b="1" dirty="0">
                  <a:solidFill>
                    <a:schemeClr val="bg1"/>
                  </a:solidFill>
                  <a:latin typeface="Arial" panose="020B0604020202020204" pitchFamily="34" charset="0"/>
                  <a:cs typeface="Arial" panose="020B0604020202020204" pitchFamily="34" charset="0"/>
                </a:rPr>
                <a:t>that act as signaling molecules responsible for the </a:t>
              </a:r>
              <a:r>
                <a:rPr lang="en-US" sz="2200" b="1" dirty="0" err="1">
                  <a:solidFill>
                    <a:schemeClr val="bg1"/>
                  </a:solidFill>
                  <a:latin typeface="Arial" panose="020B0604020202020204" pitchFamily="34" charset="0"/>
                  <a:cs typeface="Arial" panose="020B0604020202020204" pitchFamily="34" charset="0"/>
                </a:rPr>
                <a:t>osteoclastic</a:t>
              </a:r>
              <a:r>
                <a:rPr lang="en-US" sz="2200" b="1" dirty="0">
                  <a:solidFill>
                    <a:schemeClr val="bg1"/>
                  </a:solidFill>
                  <a:latin typeface="Arial" panose="020B0604020202020204" pitchFamily="34" charset="0"/>
                  <a:cs typeface="Arial" panose="020B0604020202020204" pitchFamily="34" charset="0"/>
                </a:rPr>
                <a:t> hydrolytic &amp; phagocytic activity</a:t>
              </a:r>
            </a:p>
            <a:p>
              <a:endParaRPr lang="en-US" sz="2200" b="1" dirty="0">
                <a:solidFill>
                  <a:schemeClr val="bg1"/>
                </a:solidFill>
                <a:latin typeface="Arial" panose="020B0604020202020204" pitchFamily="34" charset="0"/>
                <a:cs typeface="Arial" panose="020B0604020202020204" pitchFamily="34" charset="0"/>
              </a:endParaRPr>
            </a:p>
            <a:p>
              <a:pPr>
                <a:spcBef>
                  <a:spcPts val="600"/>
                </a:spcBef>
              </a:pPr>
              <a:endParaRPr lang="en-US" sz="900" b="1" dirty="0">
                <a:solidFill>
                  <a:schemeClr val="bg1"/>
                </a:solidFill>
                <a:latin typeface="Arial" panose="020B0604020202020204" pitchFamily="34" charset="0"/>
                <a:cs typeface="Arial" panose="020B0604020202020204" pitchFamily="34" charset="0"/>
              </a:endParaRPr>
            </a:p>
            <a:p>
              <a:pPr>
                <a:spcBef>
                  <a:spcPts val="600"/>
                </a:spcBef>
              </a:pPr>
              <a:r>
                <a:rPr lang="en-US" sz="2200" b="1" dirty="0">
                  <a:solidFill>
                    <a:schemeClr val="bg1"/>
                  </a:solidFill>
                  <a:latin typeface="Arial" panose="020B0604020202020204" pitchFamily="34" charset="0"/>
                  <a:cs typeface="Arial" panose="020B0604020202020204" pitchFamily="34" charset="0"/>
                </a:rPr>
                <a:t>Stop function </a:t>
              </a:r>
              <a:r>
                <a:rPr lang="en-US" sz="2200" b="1" dirty="0">
                  <a:solidFill>
                    <a:schemeClr val="bg1"/>
                  </a:solidFill>
                  <a:latin typeface="Arial" panose="020B0604020202020204" pitchFamily="34" charset="0"/>
                  <a:cs typeface="Arial" panose="020B0604020202020204" pitchFamily="34" charset="0"/>
                  <a:sym typeface="Wingdings 3"/>
                </a:rPr>
                <a:t> apoptosis (increased death of osteoclast)</a:t>
              </a:r>
              <a:endParaRPr lang="en-US" sz="2200" b="1" dirty="0">
                <a:solidFill>
                  <a:schemeClr val="bg1"/>
                </a:solidFill>
                <a:latin typeface="Arial" panose="020B0604020202020204" pitchFamily="34" charset="0"/>
                <a:cs typeface="Arial" panose="020B0604020202020204" pitchFamily="34" charset="0"/>
              </a:endParaRPr>
            </a:p>
          </p:txBody>
        </p:sp>
        <p:sp>
          <p:nvSpPr>
            <p:cNvPr id="16" name="Down Arrow 15"/>
            <p:cNvSpPr/>
            <p:nvPr/>
          </p:nvSpPr>
          <p:spPr>
            <a:xfrm>
              <a:off x="4424680" y="1460465"/>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7" name="Rectangle 6"/>
          <p:cNvSpPr/>
          <p:nvPr/>
        </p:nvSpPr>
        <p:spPr>
          <a:xfrm>
            <a:off x="152400" y="5715000"/>
            <a:ext cx="8991600" cy="1054135"/>
          </a:xfrm>
          <a:prstGeom prst="rect">
            <a:avLst/>
          </a:prstGeom>
        </p:spPr>
        <p:txBody>
          <a:bodyPr wrap="square">
            <a:spAutoFit/>
          </a:bodyPr>
          <a:lstStyle/>
          <a:p>
            <a:pPr>
              <a:lnSpc>
                <a:spcPts val="2500"/>
              </a:lnSpc>
            </a:pPr>
            <a:r>
              <a:rPr lang="en-US" sz="2400" dirty="0">
                <a:solidFill>
                  <a:schemeClr val="bg1"/>
                </a:solidFill>
                <a:latin typeface="Arial" panose="020B0604020202020204" pitchFamily="34" charset="0"/>
                <a:cs typeface="Arial" panose="020B0604020202020204" pitchFamily="34" charset="0"/>
              </a:rPr>
              <a:t>It is also taken up by osteoclast  </a:t>
            </a:r>
            <a:r>
              <a:rPr lang="en-US" sz="2400" dirty="0">
                <a:solidFill>
                  <a:schemeClr val="bg1"/>
                </a:solidFill>
                <a:latin typeface="Arial" panose="020B0604020202020204" pitchFamily="34" charset="0"/>
                <a:cs typeface="Arial" panose="020B0604020202020204" pitchFamily="34" charset="0"/>
                <a:sym typeface="Wingdings 3"/>
              </a:rPr>
              <a:t> blocks steps in</a:t>
            </a:r>
            <a:r>
              <a:rPr lang="en-US" sz="2400" dirty="0">
                <a:solidFill>
                  <a:schemeClr val="bg1"/>
                </a:solidFill>
                <a:latin typeface="Arial" panose="020B0604020202020204" pitchFamily="34" charset="0"/>
                <a:cs typeface="Arial" panose="020B0604020202020204" pitchFamily="34" charset="0"/>
              </a:rPr>
              <a:t> cholesterol synthetic pathway within osteoclast </a:t>
            </a:r>
            <a:r>
              <a:rPr lang="en-US" sz="2400" dirty="0">
                <a:solidFill>
                  <a:schemeClr val="bg1"/>
                </a:solidFill>
                <a:latin typeface="Arial" panose="020B0604020202020204" pitchFamily="34" charset="0"/>
                <a:cs typeface="Arial" panose="020B0604020202020204" pitchFamily="34" charset="0"/>
                <a:sym typeface="Wingdings 3"/>
              </a:rPr>
              <a:t> end up by osteoclast </a:t>
            </a:r>
            <a:r>
              <a:rPr lang="en-US" sz="2400" b="1" dirty="0">
                <a:solidFill>
                  <a:srgbClr val="C00000"/>
                </a:solidFill>
                <a:latin typeface="Arial" panose="020B0604020202020204" pitchFamily="34" charset="0"/>
                <a:cs typeface="Arial" panose="020B0604020202020204" pitchFamily="34" charset="0"/>
                <a:sym typeface="Wingdings 3"/>
              </a:rPr>
              <a:t>apoptosis</a:t>
            </a:r>
            <a:r>
              <a:rPr lang="en-US" sz="2400" dirty="0">
                <a:solidFill>
                  <a:schemeClr val="bg1"/>
                </a:solidFill>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a:xfrm>
            <a:off x="8249488" y="6193023"/>
            <a:ext cx="856907" cy="669925"/>
          </a:xfrm>
        </p:spPr>
        <p:txBody>
          <a:bodyPr/>
          <a:lstStyle/>
          <a:p>
            <a:fld id="{60111B69-7931-4B39-8D1B-373029797050}" type="slidenum">
              <a:rPr lang="en-US" sz="1200" smtClean="0">
                <a:solidFill>
                  <a:schemeClr val="bg1"/>
                </a:solidFill>
              </a:rPr>
              <a:pPr/>
              <a:t>19</a:t>
            </a:fld>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rot="16200000" flipH="1">
            <a:off x="76201" y="-76201"/>
            <a:ext cx="1981200" cy="2133601"/>
          </a:xfrm>
          <a:prstGeom prst="snip2SameRect">
            <a:avLst/>
          </a:prstGeom>
          <a:noFill/>
        </p:spPr>
      </p:pic>
      <p:pic>
        <p:nvPicPr>
          <p:cNvPr id="25602" name="Picture 2" descr="http://img.medscape.com/slide/migrated/editorial/cmecircle/2007/6903/images/pres1/slide8.jpg"/>
          <p:cNvPicPr>
            <a:picLocks noChangeAspect="1" noChangeArrowheads="1"/>
          </p:cNvPicPr>
          <p:nvPr/>
        </p:nvPicPr>
        <p:blipFill>
          <a:blip r:embed="rId4" cstate="print">
            <a:clrChange>
              <a:clrFrom>
                <a:srgbClr val="000000"/>
              </a:clrFrom>
              <a:clrTo>
                <a:srgbClr val="000000">
                  <a:alpha val="0"/>
                </a:srgbClr>
              </a:clrTo>
            </a:clrChange>
          </a:blip>
          <a:srcRect l="32743" t="18851" r="29204" b="8101"/>
          <a:stretch>
            <a:fillRect/>
          </a:stretch>
        </p:blipFill>
        <p:spPr bwMode="auto">
          <a:xfrm>
            <a:off x="0" y="58479"/>
            <a:ext cx="2654710" cy="3827721"/>
          </a:xfrm>
          <a:prstGeom prst="snip2DiagRect">
            <a:avLst/>
          </a:prstGeom>
          <a:noFill/>
          <a:effectLst>
            <a:softEdge rad="31750"/>
          </a:effectLst>
        </p:spPr>
      </p:pic>
      <p:sp>
        <p:nvSpPr>
          <p:cNvPr id="3" name="Rectangle 2"/>
          <p:cNvSpPr/>
          <p:nvPr/>
        </p:nvSpPr>
        <p:spPr>
          <a:xfrm>
            <a:off x="2895600" y="432137"/>
            <a:ext cx="6019800" cy="1015663"/>
          </a:xfrm>
          <a:prstGeom prst="rect">
            <a:avLst/>
          </a:prstGeom>
          <a:noFill/>
        </p:spPr>
        <p:txBody>
          <a:bodyPr wrap="none" lIns="91440" tIns="45720" rIns="91440" bIns="45720">
            <a:prstTxWarp prst="textDeflateBottom">
              <a:avLst>
                <a:gd name="adj" fmla="val 56302"/>
              </a:avLst>
            </a:prstTxWarp>
            <a:spAutoFit/>
          </a:bodyPr>
          <a:lstStyle/>
          <a:p>
            <a:pPr algn="ctr"/>
            <a:r>
              <a:rPr lang="en-US" sz="6000" b="1" cap="none" spc="50" dirty="0">
                <a:ln w="12700" cmpd="sng">
                  <a:solidFill>
                    <a:schemeClr val="accent6">
                      <a:satMod val="120000"/>
                      <a:shade val="80000"/>
                    </a:schemeClr>
                  </a:solidFill>
                  <a:prstDash val="solid"/>
                </a:ln>
                <a:solidFill>
                  <a:schemeClr val="accent2">
                    <a:lumMod val="75000"/>
                  </a:schemeClr>
                </a:solidFill>
                <a:effectLst>
                  <a:glow rad="53100">
                    <a:schemeClr val="accent6">
                      <a:satMod val="180000"/>
                      <a:alpha val="30000"/>
                    </a:schemeClr>
                  </a:glow>
                </a:effectLst>
              </a:rPr>
              <a:t>OSTEOPOROSIS</a:t>
            </a:r>
          </a:p>
        </p:txBody>
      </p:sp>
      <p:sp>
        <p:nvSpPr>
          <p:cNvPr id="4" name="Text Box 3"/>
          <p:cNvSpPr txBox="1">
            <a:spLocks noChangeArrowheads="1"/>
          </p:cNvSpPr>
          <p:nvPr/>
        </p:nvSpPr>
        <p:spPr bwMode="auto">
          <a:xfrm>
            <a:off x="76200" y="2998381"/>
            <a:ext cx="8763000" cy="3554819"/>
          </a:xfrm>
          <a:prstGeom prst="rect">
            <a:avLst/>
          </a:prstGeom>
          <a:noFill/>
          <a:ln w="9525">
            <a:noFill/>
            <a:miter lim="800000"/>
            <a:headEnd/>
            <a:tailEnd/>
          </a:ln>
          <a:effectLst/>
        </p:spPr>
        <p:txBody>
          <a:bodyPr wrap="square">
            <a:spAutoFit/>
          </a:bodyPr>
          <a:lstStyle/>
          <a:p>
            <a:pPr indent="-274320">
              <a:lnSpc>
                <a:spcPts val="3000"/>
              </a:lnSpc>
            </a:pPr>
            <a:r>
              <a:rPr lang="en-US" sz="2400" u="heavy" dirty="0">
                <a:solidFill>
                  <a:schemeClr val="bg1"/>
                </a:solidFill>
                <a:uFill>
                  <a:solidFill>
                    <a:srgbClr val="FF0000"/>
                  </a:solidFill>
                </a:uFill>
                <a:latin typeface="Bernard MT Condensed" pitchFamily="18" charset="0"/>
              </a:rPr>
              <a:t>By the end of this lecture you will be able to:</a:t>
            </a:r>
          </a:p>
          <a:p>
            <a:pPr indent="-274320">
              <a:lnSpc>
                <a:spcPts val="3000"/>
              </a:lnSpc>
              <a:buBlip>
                <a:blip r:embed="rId5"/>
              </a:buBlip>
            </a:pPr>
            <a:r>
              <a:rPr lang="en-US" sz="2400" dirty="0">
                <a:solidFill>
                  <a:schemeClr val="bg1"/>
                </a:solidFill>
                <a:latin typeface="Arial Narrow" pitchFamily="34" charset="0"/>
              </a:rPr>
              <a:t>Revise the composition, regulation &amp; the remodeling stages </a:t>
            </a:r>
            <a:br>
              <a:rPr lang="en-US" sz="2400" dirty="0">
                <a:solidFill>
                  <a:schemeClr val="bg1"/>
                </a:solidFill>
                <a:latin typeface="Arial Narrow" pitchFamily="34" charset="0"/>
              </a:rPr>
            </a:br>
            <a:r>
              <a:rPr lang="en-US" sz="2400" dirty="0">
                <a:solidFill>
                  <a:schemeClr val="bg1"/>
                </a:solidFill>
                <a:latin typeface="Arial Narrow" pitchFamily="34" charset="0"/>
              </a:rPr>
              <a:t>    of bone turnover</a:t>
            </a:r>
          </a:p>
          <a:p>
            <a:pPr indent="-274320">
              <a:lnSpc>
                <a:spcPts val="3000"/>
              </a:lnSpc>
              <a:buBlip>
                <a:blip r:embed="rId5"/>
              </a:buBlip>
            </a:pPr>
            <a:r>
              <a:rPr lang="en-US" sz="2400" dirty="0">
                <a:solidFill>
                  <a:schemeClr val="bg1"/>
                </a:solidFill>
                <a:latin typeface="Arial Narrow" pitchFamily="34" charset="0"/>
              </a:rPr>
              <a:t>Recognize the interlinks of </a:t>
            </a:r>
            <a:r>
              <a:rPr lang="en-US" sz="2400" dirty="0" err="1">
                <a:solidFill>
                  <a:schemeClr val="bg1"/>
                </a:solidFill>
                <a:latin typeface="Arial Narrow" pitchFamily="34" charset="0"/>
              </a:rPr>
              <a:t>osteoblastic</a:t>
            </a:r>
            <a:r>
              <a:rPr lang="en-US" sz="2400" dirty="0">
                <a:solidFill>
                  <a:schemeClr val="bg1"/>
                </a:solidFill>
                <a:latin typeface="Arial Narrow" pitchFamily="34" charset="0"/>
              </a:rPr>
              <a:t> &amp; </a:t>
            </a:r>
            <a:r>
              <a:rPr lang="en-US" sz="2400" dirty="0" err="1">
                <a:solidFill>
                  <a:schemeClr val="bg1"/>
                </a:solidFill>
                <a:latin typeface="Arial Narrow" pitchFamily="34" charset="0"/>
              </a:rPr>
              <a:t>osteoclastic</a:t>
            </a:r>
            <a:r>
              <a:rPr lang="en-US" sz="2400" dirty="0">
                <a:solidFill>
                  <a:schemeClr val="bg1"/>
                </a:solidFill>
                <a:latin typeface="Arial Narrow" pitchFamily="34" charset="0"/>
              </a:rPr>
              <a:t> function</a:t>
            </a:r>
          </a:p>
          <a:p>
            <a:pPr indent="-274320">
              <a:lnSpc>
                <a:spcPts val="3000"/>
              </a:lnSpc>
              <a:buBlip>
                <a:blip r:embed="rId5"/>
              </a:buBlip>
            </a:pPr>
            <a:r>
              <a:rPr lang="en-US" sz="2400" dirty="0">
                <a:solidFill>
                  <a:schemeClr val="bg1"/>
                </a:solidFill>
                <a:latin typeface="Arial Narrow" pitchFamily="34" charset="0"/>
              </a:rPr>
              <a:t>Relate changes to the development of osteoporosis</a:t>
            </a:r>
          </a:p>
          <a:p>
            <a:pPr indent="-274320">
              <a:lnSpc>
                <a:spcPts val="3000"/>
              </a:lnSpc>
              <a:buBlip>
                <a:blip r:embed="rId5"/>
              </a:buBlip>
            </a:pPr>
            <a:r>
              <a:rPr lang="en-US" sz="2400" dirty="0">
                <a:solidFill>
                  <a:schemeClr val="bg1"/>
                </a:solidFill>
                <a:latin typeface="Arial Narrow" pitchFamily="34" charset="0"/>
              </a:rPr>
              <a:t>Classify drugs according to their replacement, </a:t>
            </a:r>
            <a:r>
              <a:rPr lang="en-US" sz="2400" dirty="0" err="1">
                <a:solidFill>
                  <a:schemeClr val="bg1"/>
                </a:solidFill>
                <a:latin typeface="Arial Narrow" pitchFamily="34" charset="0"/>
              </a:rPr>
              <a:t>antiresorptive</a:t>
            </a:r>
            <a:r>
              <a:rPr lang="en-US" sz="2400" dirty="0">
                <a:solidFill>
                  <a:schemeClr val="bg1"/>
                </a:solidFill>
                <a:latin typeface="Arial Narrow" pitchFamily="34" charset="0"/>
              </a:rPr>
              <a:t> or </a:t>
            </a:r>
            <a:br>
              <a:rPr lang="en-US" sz="2400" dirty="0">
                <a:solidFill>
                  <a:schemeClr val="bg1"/>
                </a:solidFill>
                <a:latin typeface="Arial Narrow" pitchFamily="34" charset="0"/>
              </a:rPr>
            </a:br>
            <a:r>
              <a:rPr lang="en-US" sz="2400" dirty="0">
                <a:solidFill>
                  <a:schemeClr val="bg1"/>
                </a:solidFill>
                <a:latin typeface="Arial Narrow" pitchFamily="34" charset="0"/>
              </a:rPr>
              <a:t>    anabolic mechanism of action</a:t>
            </a:r>
          </a:p>
          <a:p>
            <a:pPr indent="-274320">
              <a:lnSpc>
                <a:spcPts val="3000"/>
              </a:lnSpc>
              <a:buBlip>
                <a:blip r:embed="rId5"/>
              </a:buBlip>
            </a:pPr>
            <a:r>
              <a:rPr lang="en-US" sz="2400" dirty="0">
                <a:solidFill>
                  <a:schemeClr val="bg1"/>
                </a:solidFill>
                <a:latin typeface="Arial Narrow" pitchFamily="34" charset="0"/>
              </a:rPr>
              <a:t>Detail the pharmacology of such group of drugs &amp; their clinical </a:t>
            </a:r>
            <a:br>
              <a:rPr lang="en-US" sz="2400" dirty="0">
                <a:solidFill>
                  <a:schemeClr val="bg1"/>
                </a:solidFill>
                <a:latin typeface="Arial Narrow" pitchFamily="34" charset="0"/>
              </a:rPr>
            </a:br>
            <a:r>
              <a:rPr lang="en-US" sz="2400" dirty="0">
                <a:solidFill>
                  <a:schemeClr val="bg1"/>
                </a:solidFill>
                <a:latin typeface="Arial Narrow" pitchFamily="34" charset="0"/>
              </a:rPr>
              <a:t>    utility in combating osteoporosis.</a:t>
            </a:r>
          </a:p>
        </p:txBody>
      </p:sp>
      <p:sp>
        <p:nvSpPr>
          <p:cNvPr id="5" name="Rectangle 4"/>
          <p:cNvSpPr/>
          <p:nvPr/>
        </p:nvSpPr>
        <p:spPr>
          <a:xfrm>
            <a:off x="1447800" y="2245330"/>
            <a:ext cx="832279" cy="584775"/>
          </a:xfrm>
          <a:prstGeom prst="rect">
            <a:avLst/>
          </a:prstGeom>
          <a:solidFill>
            <a:schemeClr val="bg1"/>
          </a:solid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cap="none" spc="0" dirty="0">
                <a:ln>
                  <a:solidFill>
                    <a:srgbClr val="FA00FA"/>
                  </a:solidFill>
                  <a:prstDash val="solid"/>
                </a:ln>
                <a:solidFill>
                  <a:schemeClr val="accent2">
                    <a:lumMod val="75000"/>
                  </a:schemeClr>
                </a:solidFill>
                <a:effectLst>
                  <a:outerShdw blurRad="88000" dist="50800" dir="5040000" algn="tl">
                    <a:schemeClr val="accent4">
                      <a:tint val="80000"/>
                      <a:satMod val="250000"/>
                      <a:alpha val="45000"/>
                    </a:schemeClr>
                  </a:outerShdw>
                </a:effectLst>
                <a:latin typeface="Bernard MT Condensed" pitchFamily="18" charset="0"/>
              </a:rPr>
              <a:t>ILOs</a:t>
            </a:r>
          </a:p>
        </p:txBody>
      </p:sp>
      <p:sp>
        <p:nvSpPr>
          <p:cNvPr id="2" name="Slide Number Placeholder 1"/>
          <p:cNvSpPr>
            <a:spLocks noGrp="1"/>
          </p:cNvSpPr>
          <p:nvPr>
            <p:ph type="sldNum" sz="quarter" idx="12"/>
          </p:nvPr>
        </p:nvSpPr>
        <p:spPr/>
        <p:txBody>
          <a:bodyPr/>
          <a:lstStyle/>
          <a:p>
            <a:fld id="{60111B69-7931-4B39-8D1B-373029797050}" type="slidenum">
              <a:rPr lang="en-US" smtClean="0"/>
              <a:pPr/>
              <a:t>2</a:t>
            </a:fld>
            <a:endParaRPr lang="en-US"/>
          </a:p>
        </p:txBody>
      </p:sp>
      <p:pic>
        <p:nvPicPr>
          <p:cNvPr id="6"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flipH="1">
            <a:off x="7550726" y="4733636"/>
            <a:ext cx="1593273" cy="2124364"/>
          </a:xfrm>
          <a:prstGeom prst="snip2SameRect">
            <a:avLst/>
          </a:prstGeom>
          <a:noFill/>
        </p:spPr>
      </p:pic>
      <p:pic>
        <p:nvPicPr>
          <p:cNvPr id="7" name="Picture 2" descr="http://img.medscape.com/slide/migrated/editorial/cmecircle/2007/6903/images/pres1/slide8.jpg"/>
          <p:cNvPicPr>
            <a:picLocks noChangeAspect="1" noChangeArrowheads="1"/>
          </p:cNvPicPr>
          <p:nvPr/>
        </p:nvPicPr>
        <p:blipFill>
          <a:blip r:embed="rId4" cstate="print">
            <a:clrChange>
              <a:clrFrom>
                <a:srgbClr val="000000"/>
              </a:clrFrom>
              <a:clrTo>
                <a:srgbClr val="000000">
                  <a:alpha val="0"/>
                </a:srgbClr>
              </a:clrTo>
            </a:clrChange>
          </a:blip>
          <a:srcRect l="32743" t="18851" r="29204" b="8101"/>
          <a:stretch>
            <a:fillRect/>
          </a:stretch>
        </p:blipFill>
        <p:spPr bwMode="auto">
          <a:xfrm flipH="1">
            <a:off x="7467600" y="3955472"/>
            <a:ext cx="1524000" cy="2216727"/>
          </a:xfrm>
          <a:prstGeom prst="snip2DiagRect">
            <a:avLst/>
          </a:prstGeom>
          <a:noFill/>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4746" y="782302"/>
            <a:ext cx="8764074" cy="2015936"/>
          </a:xfrm>
          <a:prstGeom prst="rect">
            <a:avLst/>
          </a:prstGeom>
          <a:noFill/>
        </p:spPr>
        <p:txBody>
          <a:bodyPr wrap="square" rtlCol="0">
            <a:spAutoFit/>
          </a:bodyPr>
          <a:lstStyle/>
          <a:p>
            <a:pPr>
              <a:lnSpc>
                <a:spcPts val="2500"/>
              </a:lnSpc>
              <a:buBlip>
                <a:blip r:embed="rId3"/>
              </a:buBlip>
            </a:pPr>
            <a:r>
              <a:rPr lang="en-US" sz="2400" dirty="0">
                <a:solidFill>
                  <a:schemeClr val="bg1"/>
                </a:solidFill>
                <a:latin typeface="Arial Narrow" pitchFamily="34" charset="0"/>
              </a:rPr>
              <a:t> Poorly abs (&lt; 10%), food impair absorption more </a:t>
            </a:r>
            <a:r>
              <a:rPr lang="en-US" sz="2400" dirty="0">
                <a:solidFill>
                  <a:schemeClr val="bg1"/>
                </a:solidFill>
                <a:latin typeface="Arial Narrow" pitchFamily="34" charset="0"/>
                <a:sym typeface="Wingdings 3"/>
              </a:rPr>
              <a:t></a:t>
            </a:r>
            <a:r>
              <a:rPr lang="en-US" sz="2400" dirty="0">
                <a:solidFill>
                  <a:schemeClr val="bg1"/>
                </a:solidFill>
                <a:latin typeface="Arial Narrow" pitchFamily="34" charset="0"/>
              </a:rPr>
              <a:t> must be given on </a:t>
            </a:r>
            <a:br>
              <a:rPr lang="en-US" sz="2400" dirty="0">
                <a:solidFill>
                  <a:schemeClr val="bg1"/>
                </a:solidFill>
                <a:latin typeface="Arial Narrow" pitchFamily="34" charset="0"/>
              </a:rPr>
            </a:br>
            <a:r>
              <a:rPr lang="en-US" sz="2400" dirty="0">
                <a:solidFill>
                  <a:schemeClr val="bg1"/>
                </a:solidFill>
                <a:latin typeface="Arial Narrow" pitchFamily="34" charset="0"/>
              </a:rPr>
              <a:t>    an empty stomach / infused IV</a:t>
            </a:r>
          </a:p>
          <a:p>
            <a:pPr>
              <a:lnSpc>
                <a:spcPts val="2500"/>
              </a:lnSpc>
              <a:buBlip>
                <a:blip r:embed="rId3"/>
              </a:buBlip>
            </a:pPr>
            <a:r>
              <a:rPr lang="en-US" sz="2400" dirty="0">
                <a:solidFill>
                  <a:schemeClr val="bg1"/>
                </a:solidFill>
                <a:latin typeface="Arial Narrow" pitchFamily="34" charset="0"/>
              </a:rPr>
              <a:t> t</a:t>
            </a:r>
            <a:r>
              <a:rPr lang="en-US" sz="2400" baseline="-25000" dirty="0">
                <a:solidFill>
                  <a:schemeClr val="bg1"/>
                </a:solidFill>
                <a:latin typeface="Arial Narrow" pitchFamily="34" charset="0"/>
              </a:rPr>
              <a:t>1/2</a:t>
            </a:r>
            <a:r>
              <a:rPr lang="en-US" sz="2400" dirty="0">
                <a:solidFill>
                  <a:schemeClr val="bg1"/>
                </a:solidFill>
                <a:latin typeface="Arial Narrow" pitchFamily="34" charset="0"/>
              </a:rPr>
              <a:t> 1 </a:t>
            </a:r>
            <a:r>
              <a:rPr lang="en-US" sz="2400" dirty="0" err="1">
                <a:solidFill>
                  <a:schemeClr val="bg1"/>
                </a:solidFill>
                <a:latin typeface="Arial Narrow" pitchFamily="34" charset="0"/>
              </a:rPr>
              <a:t>hr</a:t>
            </a:r>
            <a:endParaRPr lang="en-US" sz="2400" dirty="0">
              <a:solidFill>
                <a:schemeClr val="bg1"/>
              </a:solidFill>
              <a:latin typeface="Arial Narrow" pitchFamily="34" charset="0"/>
            </a:endParaRPr>
          </a:p>
          <a:p>
            <a:pPr>
              <a:lnSpc>
                <a:spcPts val="2500"/>
              </a:lnSpc>
              <a:buBlip>
                <a:blip r:embed="rId3"/>
              </a:buBlip>
            </a:pPr>
            <a:r>
              <a:rPr lang="en-US" sz="2400" dirty="0">
                <a:solidFill>
                  <a:schemeClr val="bg1"/>
                </a:solidFill>
                <a:latin typeface="Arial Narrow" pitchFamily="34" charset="0"/>
              </a:rPr>
              <a:t> Half of absorbed drug accumulates in bones, remainder </a:t>
            </a:r>
            <a:r>
              <a:rPr lang="en-US" sz="2400" dirty="0">
                <a:solidFill>
                  <a:schemeClr val="bg1"/>
                </a:solidFill>
                <a:latin typeface="Arial Narrow" pitchFamily="34" charset="0"/>
                <a:sym typeface="Wingdings 3"/>
              </a:rPr>
              <a:t> </a:t>
            </a:r>
            <a:r>
              <a:rPr lang="en-US" sz="2400" dirty="0">
                <a:solidFill>
                  <a:schemeClr val="bg1"/>
                </a:solidFill>
                <a:latin typeface="Arial Narrow" pitchFamily="34" charset="0"/>
              </a:rPr>
              <a:t>excreted </a:t>
            </a:r>
            <a:br>
              <a:rPr lang="en-US" sz="2400" dirty="0">
                <a:solidFill>
                  <a:schemeClr val="bg1"/>
                </a:solidFill>
                <a:latin typeface="Arial Narrow" pitchFamily="34" charset="0"/>
              </a:rPr>
            </a:br>
            <a:r>
              <a:rPr lang="en-US" sz="2400" dirty="0">
                <a:solidFill>
                  <a:schemeClr val="bg1"/>
                </a:solidFill>
                <a:latin typeface="Arial Narrow" pitchFamily="34" charset="0"/>
              </a:rPr>
              <a:t>    unchanged in urine</a:t>
            </a:r>
          </a:p>
          <a:p>
            <a:pPr>
              <a:lnSpc>
                <a:spcPts val="2500"/>
              </a:lnSpc>
              <a:buBlip>
                <a:blip r:embed="rId3"/>
              </a:buBlip>
            </a:pPr>
            <a:r>
              <a:rPr lang="en-US" sz="2400" dirty="0">
                <a:solidFill>
                  <a:schemeClr val="bg1"/>
                </a:solidFill>
                <a:latin typeface="Arial Narrow" pitchFamily="34" charset="0"/>
              </a:rPr>
              <a:t> In bone it is retained for months, depending on bone turnover.</a:t>
            </a:r>
          </a:p>
        </p:txBody>
      </p:sp>
      <p:sp>
        <p:nvSpPr>
          <p:cNvPr id="3" name="Rectangle 2"/>
          <p:cNvSpPr/>
          <p:nvPr/>
        </p:nvSpPr>
        <p:spPr>
          <a:xfrm>
            <a:off x="267111" y="379648"/>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bg1"/>
                </a:solidFill>
                <a:latin typeface="Bernard MT Condensed" pitchFamily="18" charset="0"/>
              </a:rPr>
              <a:t>Kinetics</a:t>
            </a:r>
          </a:p>
        </p:txBody>
      </p:sp>
      <p:grpSp>
        <p:nvGrpSpPr>
          <p:cNvPr id="16" name="Group 15"/>
          <p:cNvGrpSpPr/>
          <p:nvPr/>
        </p:nvGrpSpPr>
        <p:grpSpPr>
          <a:xfrm>
            <a:off x="289872" y="2905826"/>
            <a:ext cx="8764074" cy="1435135"/>
            <a:chOff x="228600" y="2667000"/>
            <a:chExt cx="8764074" cy="1435135"/>
          </a:xfrm>
        </p:grpSpPr>
        <p:sp>
          <p:nvSpPr>
            <p:cNvPr id="4" name="Rectangle 3"/>
            <p:cNvSpPr/>
            <p:nvPr/>
          </p:nvSpPr>
          <p:spPr>
            <a:xfrm>
              <a:off x="228600" y="2667000"/>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bg1"/>
                  </a:solidFill>
                  <a:latin typeface="Bernard MT Condensed" pitchFamily="18" charset="0"/>
                </a:rPr>
                <a:t>Indications</a:t>
              </a:r>
            </a:p>
          </p:txBody>
        </p:sp>
        <p:sp>
          <p:nvSpPr>
            <p:cNvPr id="6" name="TextBox 5"/>
            <p:cNvSpPr txBox="1"/>
            <p:nvPr/>
          </p:nvSpPr>
          <p:spPr>
            <a:xfrm>
              <a:off x="228600" y="3048000"/>
              <a:ext cx="8764074" cy="1054135"/>
            </a:xfrm>
            <a:prstGeom prst="rect">
              <a:avLst/>
            </a:prstGeom>
            <a:noFill/>
          </p:spPr>
          <p:txBody>
            <a:bodyPr wrap="square" rtlCol="0">
              <a:spAutoFit/>
            </a:bodyPr>
            <a:lstStyle/>
            <a:p>
              <a:pPr>
                <a:lnSpc>
                  <a:spcPts val="2500"/>
                </a:lnSpc>
                <a:buBlip>
                  <a:blip r:embed="rId3"/>
                </a:buBlip>
              </a:pPr>
              <a:r>
                <a:rPr lang="en-US" sz="2400" dirty="0">
                  <a:solidFill>
                    <a:schemeClr val="bg1"/>
                  </a:solidFill>
                  <a:latin typeface="Arial Narrow" pitchFamily="34" charset="0"/>
                </a:rPr>
                <a:t> Osteoporosis, 2ndry to menopause, </a:t>
              </a:r>
              <a:r>
                <a:rPr lang="en-US" sz="2400" dirty="0" err="1">
                  <a:solidFill>
                    <a:schemeClr val="bg1"/>
                  </a:solidFill>
                  <a:latin typeface="Arial Narrow" pitchFamily="34" charset="0"/>
                </a:rPr>
                <a:t>glucocorticoids</a:t>
              </a:r>
              <a:r>
                <a:rPr lang="en-US" sz="2400" dirty="0">
                  <a:solidFill>
                    <a:schemeClr val="bg1"/>
                  </a:solidFill>
                  <a:latin typeface="Arial Narrow" pitchFamily="34" charset="0"/>
                </a:rPr>
                <a:t>, ….</a:t>
              </a:r>
            </a:p>
            <a:p>
              <a:pPr>
                <a:lnSpc>
                  <a:spcPts val="2500"/>
                </a:lnSpc>
                <a:buBlip>
                  <a:blip r:embed="rId3"/>
                </a:buBlip>
              </a:pPr>
              <a:r>
                <a:rPr lang="en-US" sz="2400" dirty="0">
                  <a:solidFill>
                    <a:schemeClr val="bg1"/>
                  </a:solidFill>
                  <a:latin typeface="Arial Narrow" pitchFamily="34" charset="0"/>
                </a:rPr>
                <a:t> Paget’s Disease</a:t>
              </a:r>
            </a:p>
            <a:p>
              <a:pPr>
                <a:lnSpc>
                  <a:spcPts val="2500"/>
                </a:lnSpc>
                <a:buBlip>
                  <a:blip r:embed="rId3"/>
                </a:buBlip>
              </a:pPr>
              <a:r>
                <a:rPr lang="en-US" sz="2400" dirty="0">
                  <a:solidFill>
                    <a:schemeClr val="bg1"/>
                  </a:solidFill>
                  <a:latin typeface="Arial Narrow" pitchFamily="34" charset="0"/>
                </a:rPr>
                <a:t> Malignancy- associated </a:t>
              </a:r>
              <a:r>
                <a:rPr lang="en-US" sz="2400" dirty="0" err="1">
                  <a:solidFill>
                    <a:schemeClr val="bg1"/>
                  </a:solidFill>
                  <a:latin typeface="Arial Narrow" pitchFamily="34" charset="0"/>
                </a:rPr>
                <a:t>hypercalcaemia</a:t>
              </a:r>
              <a:endParaRPr lang="en-US" sz="2400" dirty="0">
                <a:solidFill>
                  <a:schemeClr val="bg1"/>
                </a:solidFill>
                <a:latin typeface="Arial Narrow" pitchFamily="34" charset="0"/>
              </a:endParaRPr>
            </a:p>
          </p:txBody>
        </p:sp>
      </p:grpSp>
      <p:grpSp>
        <p:nvGrpSpPr>
          <p:cNvPr id="15" name="Group 14"/>
          <p:cNvGrpSpPr/>
          <p:nvPr/>
        </p:nvGrpSpPr>
        <p:grpSpPr>
          <a:xfrm>
            <a:off x="177183" y="4230451"/>
            <a:ext cx="8839200" cy="2225095"/>
            <a:chOff x="228600" y="4038600"/>
            <a:chExt cx="8839200" cy="2225095"/>
          </a:xfrm>
        </p:grpSpPr>
        <p:sp>
          <p:nvSpPr>
            <p:cNvPr id="11" name="Rectangle 10"/>
            <p:cNvSpPr/>
            <p:nvPr/>
          </p:nvSpPr>
          <p:spPr>
            <a:xfrm>
              <a:off x="228600" y="4038600"/>
              <a:ext cx="1008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bg1"/>
                  </a:solidFill>
                  <a:latin typeface="Bernard MT Condensed" pitchFamily="18" charset="0"/>
                </a:rPr>
                <a:t>Dosing</a:t>
              </a:r>
            </a:p>
          </p:txBody>
        </p:sp>
        <p:sp>
          <p:nvSpPr>
            <p:cNvPr id="12" name="TextBox 11"/>
            <p:cNvSpPr txBox="1"/>
            <p:nvPr/>
          </p:nvSpPr>
          <p:spPr>
            <a:xfrm>
              <a:off x="228600" y="4419600"/>
              <a:ext cx="8839200" cy="1844095"/>
            </a:xfrm>
            <a:prstGeom prst="rect">
              <a:avLst/>
            </a:prstGeom>
            <a:noFill/>
          </p:spPr>
          <p:txBody>
            <a:bodyPr wrap="square" rtlCol="0">
              <a:spAutoFit/>
            </a:bodyPr>
            <a:lstStyle/>
            <a:p>
              <a:pPr>
                <a:lnSpc>
                  <a:spcPts val="2500"/>
                </a:lnSpc>
              </a:pPr>
              <a:r>
                <a:rPr lang="en-US" sz="2400" dirty="0">
                  <a:solidFill>
                    <a:schemeClr val="bg1"/>
                  </a:solidFill>
                  <a:latin typeface="Arial Narrow" pitchFamily="34" charset="0"/>
                </a:rPr>
                <a:t>- Once weekly, or on two consecutive days each month</a:t>
              </a:r>
            </a:p>
            <a:p>
              <a:pPr>
                <a:lnSpc>
                  <a:spcPts val="2500"/>
                </a:lnSpc>
              </a:pPr>
              <a:r>
                <a:rPr lang="en-US" sz="2400" dirty="0">
                  <a:solidFill>
                    <a:schemeClr val="bg1"/>
                  </a:solidFill>
                  <a:latin typeface="Arial Narrow" pitchFamily="34" charset="0"/>
                </a:rPr>
                <a:t>- Should be taken in upright position (to avoid esophagitis)</a:t>
              </a:r>
            </a:p>
            <a:p>
              <a:pPr>
                <a:lnSpc>
                  <a:spcPts val="2500"/>
                </a:lnSpc>
              </a:pPr>
              <a:r>
                <a:rPr lang="en-US" sz="2400" dirty="0">
                  <a:solidFill>
                    <a:schemeClr val="bg1"/>
                  </a:solidFill>
                  <a:latin typeface="Arial Narrow" pitchFamily="34" charset="0"/>
                </a:rPr>
                <a:t>- Separate 4 hrs before giving Ca, Mg, Al containing drugs</a:t>
              </a:r>
            </a:p>
            <a:p>
              <a:pPr>
                <a:lnSpc>
                  <a:spcPts val="400"/>
                </a:lnSpc>
              </a:pPr>
              <a:endParaRPr lang="en-US" sz="500" dirty="0">
                <a:solidFill>
                  <a:schemeClr val="bg1"/>
                </a:solidFill>
                <a:latin typeface="Arial Narrow" pitchFamily="34" charset="0"/>
              </a:endParaRPr>
            </a:p>
            <a:p>
              <a:r>
                <a:rPr lang="en-US" sz="2400" dirty="0">
                  <a:solidFill>
                    <a:schemeClr val="bg1"/>
                  </a:solidFill>
                  <a:latin typeface="Arial Narrow" pitchFamily="34" charset="0"/>
                </a:rPr>
                <a:t>Note : calcium &amp; </a:t>
              </a:r>
              <a:r>
                <a:rPr lang="en-US" sz="2400" dirty="0" err="1">
                  <a:solidFill>
                    <a:schemeClr val="bg1"/>
                  </a:solidFill>
                  <a:latin typeface="Arial Narrow" pitchFamily="34" charset="0"/>
                </a:rPr>
                <a:t>vit</a:t>
              </a:r>
              <a:r>
                <a:rPr lang="en-US" sz="2400" dirty="0">
                  <a:solidFill>
                    <a:schemeClr val="bg1"/>
                  </a:solidFill>
                  <a:latin typeface="Arial Narrow" pitchFamily="34" charset="0"/>
                </a:rPr>
                <a:t> D supplementation given during bisphosphonate therapy don’t ingest it along with bisphosphonate, give a gap as mentioned above…?</a:t>
              </a:r>
            </a:p>
          </p:txBody>
        </p:sp>
      </p:grpSp>
      <p:sp>
        <p:nvSpPr>
          <p:cNvPr id="17" name="Rectangle 16"/>
          <p:cNvSpPr/>
          <p:nvPr/>
        </p:nvSpPr>
        <p:spPr>
          <a:xfrm>
            <a:off x="6846195" y="164205"/>
            <a:ext cx="2151102"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chemeClr val="bg1"/>
                </a:solidFill>
                <a:latin typeface="Bernard MT Condensed" pitchFamily="18" charset="0"/>
              </a:rPr>
              <a:t>BISPHOSPHONATES</a:t>
            </a:r>
          </a:p>
        </p:txBody>
      </p:sp>
      <p:sp>
        <p:nvSpPr>
          <p:cNvPr id="5" name="Slide Number Placeholder 4"/>
          <p:cNvSpPr>
            <a:spLocks noGrp="1"/>
          </p:cNvSpPr>
          <p:nvPr>
            <p:ph type="sldNum" sz="quarter" idx="12"/>
          </p:nvPr>
        </p:nvSpPr>
        <p:spPr>
          <a:xfrm>
            <a:off x="8203966" y="6188075"/>
            <a:ext cx="856907" cy="669925"/>
          </a:xfrm>
        </p:spPr>
        <p:txBody>
          <a:bodyPr/>
          <a:lstStyle/>
          <a:p>
            <a:fld id="{60111B69-7931-4B39-8D1B-373029797050}" type="slidenum">
              <a:rPr lang="en-US" sz="1200" smtClean="0">
                <a:solidFill>
                  <a:schemeClr val="bg1"/>
                </a:solidFill>
              </a:rPr>
              <a:pPr/>
              <a:t>20</a:t>
            </a:fld>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0" name="Picture 4" descr="http://img.medscape.com/slide/migrated/editorial/cmecircle/2007/6903/images/pres1/slide9.jpg"/>
          <p:cNvPicPr>
            <a:picLocks noChangeAspect="1" noChangeArrowheads="1"/>
          </p:cNvPicPr>
          <p:nvPr/>
        </p:nvPicPr>
        <p:blipFill>
          <a:blip r:embed="rId3" cstate="print">
            <a:clrChange>
              <a:clrFrom>
                <a:srgbClr val="000000"/>
              </a:clrFrom>
              <a:clrTo>
                <a:srgbClr val="000000">
                  <a:alpha val="0"/>
                </a:srgbClr>
              </a:clrTo>
            </a:clrChange>
          </a:blip>
          <a:srcRect l="13740" t="21951" r="13897" b="6098"/>
          <a:stretch>
            <a:fillRect/>
          </a:stretch>
        </p:blipFill>
        <p:spPr bwMode="auto">
          <a:xfrm flipH="1">
            <a:off x="7550726" y="4733636"/>
            <a:ext cx="1593273" cy="2124364"/>
          </a:xfrm>
          <a:prstGeom prst="snip2SameRect">
            <a:avLst/>
          </a:prstGeom>
          <a:noFill/>
        </p:spPr>
      </p:pic>
      <p:pic>
        <p:nvPicPr>
          <p:cNvPr id="15" name="Picture 2" descr="http://img.medscape.com/slide/migrated/editorial/cmecircle/2007/6903/images/pres1/slide8.jpg"/>
          <p:cNvPicPr>
            <a:picLocks noChangeAspect="1" noChangeArrowheads="1"/>
          </p:cNvPicPr>
          <p:nvPr/>
        </p:nvPicPr>
        <p:blipFill>
          <a:blip r:embed="rId4" cstate="print">
            <a:clrChange>
              <a:clrFrom>
                <a:srgbClr val="000000"/>
              </a:clrFrom>
              <a:clrTo>
                <a:srgbClr val="000000">
                  <a:alpha val="0"/>
                </a:srgbClr>
              </a:clrTo>
            </a:clrChange>
          </a:blip>
          <a:srcRect l="32743" t="18851" r="29204" b="8101"/>
          <a:stretch>
            <a:fillRect/>
          </a:stretch>
        </p:blipFill>
        <p:spPr bwMode="auto">
          <a:xfrm flipH="1">
            <a:off x="7467600" y="4445913"/>
            <a:ext cx="1524000" cy="1726286"/>
          </a:xfrm>
          <a:prstGeom prst="snip2DiagRect">
            <a:avLst/>
          </a:prstGeom>
          <a:noFill/>
          <a:effectLst>
            <a:softEdge rad="31750"/>
          </a:effectLst>
        </p:spPr>
      </p:pic>
      <p:grpSp>
        <p:nvGrpSpPr>
          <p:cNvPr id="11" name="Group 10"/>
          <p:cNvGrpSpPr/>
          <p:nvPr/>
        </p:nvGrpSpPr>
        <p:grpSpPr>
          <a:xfrm>
            <a:off x="0" y="5943600"/>
            <a:ext cx="9144000" cy="914400"/>
            <a:chOff x="0" y="0"/>
            <a:chExt cx="8534400" cy="1219200"/>
          </a:xfrm>
        </p:grpSpPr>
        <p:pic>
          <p:nvPicPr>
            <p:cNvPr id="12"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838200" y="-838200"/>
              <a:ext cx="1219200" cy="2895600"/>
            </a:xfrm>
            <a:prstGeom prst="rect">
              <a:avLst/>
            </a:prstGeom>
            <a:noFill/>
          </p:spPr>
        </p:pic>
        <p:pic>
          <p:nvPicPr>
            <p:cNvPr id="13"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3657600" y="-838200"/>
              <a:ext cx="1219200" cy="2895600"/>
            </a:xfrm>
            <a:prstGeom prst="rect">
              <a:avLst/>
            </a:prstGeom>
            <a:noFill/>
          </p:spPr>
        </p:pic>
        <p:pic>
          <p:nvPicPr>
            <p:cNvPr id="14" name="Picture 4" descr="http://lancastria.net/blog/wp-content/uploads/2010/09/osteoporosis-lancastria.jpg"/>
            <p:cNvPicPr>
              <a:picLocks noChangeAspect="1" noChangeArrowheads="1"/>
            </p:cNvPicPr>
            <p:nvPr/>
          </p:nvPicPr>
          <p:blipFill>
            <a:blip r:embed="rId5" cstate="print"/>
            <a:srcRect l="72500" t="19185" r="2500" b="7914"/>
            <a:stretch>
              <a:fillRect/>
            </a:stretch>
          </p:blipFill>
          <p:spPr bwMode="auto">
            <a:xfrm rot="5400000">
              <a:off x="6477000" y="-838200"/>
              <a:ext cx="1219200" cy="2895600"/>
            </a:xfrm>
            <a:prstGeom prst="rect">
              <a:avLst/>
            </a:prstGeom>
            <a:noFill/>
          </p:spPr>
        </p:pic>
      </p:grpSp>
      <p:sp>
        <p:nvSpPr>
          <p:cNvPr id="5" name="Rectangle 4"/>
          <p:cNvSpPr/>
          <p:nvPr/>
        </p:nvSpPr>
        <p:spPr>
          <a:xfrm>
            <a:off x="304800" y="483513"/>
            <a:ext cx="10668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ADRs</a:t>
            </a:r>
          </a:p>
        </p:txBody>
      </p:sp>
      <p:sp>
        <p:nvSpPr>
          <p:cNvPr id="6" name="TextBox 5"/>
          <p:cNvSpPr txBox="1"/>
          <p:nvPr/>
        </p:nvSpPr>
        <p:spPr>
          <a:xfrm>
            <a:off x="76200" y="838200"/>
            <a:ext cx="8915399" cy="4154984"/>
          </a:xfrm>
          <a:prstGeom prst="rect">
            <a:avLst/>
          </a:prstGeom>
          <a:noFill/>
        </p:spPr>
        <p:txBody>
          <a:bodyPr wrap="square" rtlCol="0">
            <a:spAutoFit/>
          </a:bodyPr>
          <a:lstStyle/>
          <a:p>
            <a:pPr>
              <a:buBlip>
                <a:blip r:embed="rId6"/>
              </a:buBlip>
            </a:pPr>
            <a:r>
              <a:rPr lang="en-US" sz="2400" dirty="0">
                <a:solidFill>
                  <a:schemeClr val="bg1"/>
                </a:solidFill>
                <a:latin typeface="Arial Narrow" pitchFamily="34" charset="0"/>
              </a:rPr>
              <a:t>GIT irritation; nausea, vomiting, gastritis, ulceration </a:t>
            </a:r>
            <a:r>
              <a:rPr lang="en-US" sz="2400" dirty="0">
                <a:solidFill>
                  <a:schemeClr val="bg1"/>
                </a:solidFill>
                <a:latin typeface="Arial Narrow" pitchFamily="34" charset="0"/>
                <a:sym typeface="Wingdings 3"/>
              </a:rPr>
              <a:t> give large amount of water</a:t>
            </a:r>
            <a:r>
              <a:rPr lang="en-US" sz="2400" b="1" dirty="0">
                <a:solidFill>
                  <a:schemeClr val="bg1"/>
                </a:solidFill>
                <a:latin typeface="Arial Narrow" pitchFamily="34" charset="0"/>
                <a:sym typeface="Wingdings 3"/>
              </a:rPr>
              <a:t> </a:t>
            </a:r>
            <a:r>
              <a:rPr lang="en-US" sz="2400" b="1" dirty="0">
                <a:solidFill>
                  <a:srgbClr val="FF0000"/>
                </a:solidFill>
                <a:latin typeface="Arial Narrow" pitchFamily="34" charset="0"/>
                <a:sym typeface="Wingdings 3"/>
              </a:rPr>
              <a:t>to avoid </a:t>
            </a:r>
            <a:r>
              <a:rPr lang="en-US" sz="2400" dirty="0">
                <a:solidFill>
                  <a:srgbClr val="FF0000"/>
                </a:solidFill>
              </a:rPr>
              <a:t>risk of the tablet getting stuck in the esophagus</a:t>
            </a:r>
            <a:endParaRPr lang="en-US" sz="2400" b="1" dirty="0">
              <a:solidFill>
                <a:srgbClr val="FF0000"/>
              </a:solidFill>
              <a:latin typeface="Arial Narrow" pitchFamily="34" charset="0"/>
            </a:endParaRPr>
          </a:p>
          <a:p>
            <a:pPr>
              <a:buBlip>
                <a:blip r:embed="rId6"/>
              </a:buBlip>
            </a:pPr>
            <a:r>
              <a:rPr lang="en-US" sz="2400" dirty="0">
                <a:solidFill>
                  <a:schemeClr val="bg1"/>
                </a:solidFill>
                <a:latin typeface="Arial Narrow" pitchFamily="34" charset="0"/>
              </a:rPr>
              <a:t>Gastro-esophageal reflux </a:t>
            </a:r>
            <a:r>
              <a:rPr lang="en-US" sz="2400" u="sng" dirty="0">
                <a:solidFill>
                  <a:schemeClr val="bg1"/>
                </a:solidFill>
                <a:latin typeface="Arial Narrow" pitchFamily="34" charset="0"/>
              </a:rPr>
              <a:t>+</a:t>
            </a:r>
            <a:r>
              <a:rPr lang="en-US" sz="2400" dirty="0">
                <a:solidFill>
                  <a:schemeClr val="bg1"/>
                </a:solidFill>
                <a:latin typeface="Arial Narrow" pitchFamily="34" charset="0"/>
              </a:rPr>
              <a:t> ulcerations </a:t>
            </a:r>
            <a:r>
              <a:rPr lang="en-US" sz="2400" dirty="0">
                <a:solidFill>
                  <a:schemeClr val="bg1"/>
                </a:solidFill>
                <a:latin typeface="Arial Narrow" pitchFamily="34" charset="0"/>
                <a:sym typeface="Wingdings 3"/>
              </a:rPr>
              <a:t> to avoid give on empty </a:t>
            </a:r>
            <a:br>
              <a:rPr lang="en-US" sz="2400" dirty="0">
                <a:solidFill>
                  <a:schemeClr val="bg1"/>
                </a:solidFill>
                <a:latin typeface="Arial Narrow" pitchFamily="34" charset="0"/>
                <a:sym typeface="Wingdings 3"/>
              </a:rPr>
            </a:br>
            <a:r>
              <a:rPr lang="en-US" sz="2400" dirty="0">
                <a:solidFill>
                  <a:schemeClr val="bg1"/>
                </a:solidFill>
                <a:latin typeface="Arial Narrow" pitchFamily="34" charset="0"/>
                <a:sym typeface="Wingdings 3"/>
              </a:rPr>
              <a:t>    stomach while sitting in upright for 30 min</a:t>
            </a:r>
            <a:endParaRPr lang="en-US" sz="2400" dirty="0">
              <a:solidFill>
                <a:schemeClr val="bg1"/>
              </a:solidFill>
              <a:latin typeface="Arial Narrow" pitchFamily="34" charset="0"/>
            </a:endParaRPr>
          </a:p>
          <a:p>
            <a:pPr>
              <a:buBlip>
                <a:blip r:embed="rId6"/>
              </a:buBlip>
            </a:pPr>
            <a:r>
              <a:rPr lang="en-US" sz="2400" dirty="0">
                <a:solidFill>
                  <a:schemeClr val="bg1"/>
                </a:solidFill>
                <a:latin typeface="Arial Narrow" pitchFamily="34" charset="0"/>
              </a:rPr>
              <a:t>Flue-like manifestations (fever, chills) upon IV infusion</a:t>
            </a:r>
          </a:p>
          <a:p>
            <a:pPr>
              <a:buBlip>
                <a:blip r:embed="rId6"/>
              </a:buBlip>
            </a:pPr>
            <a:r>
              <a:rPr lang="en-US" sz="2400" dirty="0" err="1">
                <a:solidFill>
                  <a:schemeClr val="bg1"/>
                </a:solidFill>
                <a:latin typeface="Arial Narrow" pitchFamily="34" charset="0"/>
              </a:rPr>
              <a:t>Osteo</a:t>
            </a:r>
            <a:r>
              <a:rPr lang="en-US" sz="2400" dirty="0">
                <a:solidFill>
                  <a:schemeClr val="bg1"/>
                </a:solidFill>
                <a:latin typeface="Arial Narrow" pitchFamily="34" charset="0"/>
              </a:rPr>
              <a:t>-necrosis of the mandible bone of jaw upon long use with IV infusion preparation usually after dental surgical procedures</a:t>
            </a:r>
          </a:p>
          <a:p>
            <a:r>
              <a:rPr lang="en-US" sz="2400" dirty="0">
                <a:solidFill>
                  <a:srgbClr val="FF0000"/>
                </a:solidFill>
              </a:rPr>
              <a:t>If a dental implant or extraction is already planned, delay bisphosphonate therapy for a few months until healing of the jaw is complete</a:t>
            </a:r>
            <a:endParaRPr lang="en-US" sz="2400" b="1" dirty="0">
              <a:solidFill>
                <a:srgbClr val="FF0000"/>
              </a:solidFill>
              <a:latin typeface="Arial Narrow" pitchFamily="34" charset="0"/>
            </a:endParaRPr>
          </a:p>
          <a:p>
            <a:pPr>
              <a:buBlip>
                <a:blip r:embed="rId6"/>
              </a:buBlip>
            </a:pPr>
            <a:r>
              <a:rPr lang="en-US" sz="2400" dirty="0">
                <a:solidFill>
                  <a:schemeClr val="bg1"/>
                </a:solidFill>
                <a:latin typeface="Arial Narrow" pitchFamily="34" charset="0"/>
              </a:rPr>
              <a:t> Atrial fibrillation &gt; women with alendronate &amp; </a:t>
            </a:r>
            <a:r>
              <a:rPr lang="en-US" sz="2400" dirty="0" err="1">
                <a:solidFill>
                  <a:schemeClr val="bg1"/>
                </a:solidFill>
                <a:latin typeface="Arial Narrow" pitchFamily="34" charset="0"/>
              </a:rPr>
              <a:t>zolidronate</a:t>
            </a:r>
            <a:r>
              <a:rPr lang="en-US" sz="2400" b="1" dirty="0">
                <a:solidFill>
                  <a:schemeClr val="bg1"/>
                </a:solidFill>
                <a:latin typeface="Arial Narrow" pitchFamily="34" charset="0"/>
              </a:rPr>
              <a:t>.</a:t>
            </a:r>
          </a:p>
        </p:txBody>
      </p:sp>
      <p:grpSp>
        <p:nvGrpSpPr>
          <p:cNvPr id="7" name="Group 6"/>
          <p:cNvGrpSpPr/>
          <p:nvPr/>
        </p:nvGrpSpPr>
        <p:grpSpPr>
          <a:xfrm>
            <a:off x="84032" y="4993184"/>
            <a:ext cx="8764074" cy="851133"/>
            <a:chOff x="228600" y="6613773"/>
            <a:chExt cx="8764074" cy="851133"/>
          </a:xfrm>
        </p:grpSpPr>
        <p:sp>
          <p:nvSpPr>
            <p:cNvPr id="8" name="Rectangle 7"/>
            <p:cNvSpPr/>
            <p:nvPr/>
          </p:nvSpPr>
          <p:spPr>
            <a:xfrm>
              <a:off x="228600" y="6613773"/>
              <a:ext cx="2151102"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Contraindications</a:t>
              </a:r>
            </a:p>
          </p:txBody>
        </p:sp>
        <p:sp>
          <p:nvSpPr>
            <p:cNvPr id="9" name="TextBox 8"/>
            <p:cNvSpPr txBox="1"/>
            <p:nvPr/>
          </p:nvSpPr>
          <p:spPr>
            <a:xfrm>
              <a:off x="228600" y="7051972"/>
              <a:ext cx="8764074" cy="412934"/>
            </a:xfrm>
            <a:prstGeom prst="rect">
              <a:avLst/>
            </a:prstGeom>
            <a:noFill/>
          </p:spPr>
          <p:txBody>
            <a:bodyPr wrap="square" rtlCol="0">
              <a:spAutoFit/>
            </a:bodyPr>
            <a:lstStyle/>
            <a:p>
              <a:pPr>
                <a:lnSpc>
                  <a:spcPts val="2500"/>
                </a:lnSpc>
                <a:buBlip>
                  <a:blip r:embed="rId6"/>
                </a:buBlip>
              </a:pPr>
              <a:r>
                <a:rPr lang="en-US" sz="2400" b="1" dirty="0">
                  <a:solidFill>
                    <a:schemeClr val="bg1"/>
                  </a:solidFill>
                  <a:latin typeface="Arial Narrow" pitchFamily="34" charset="0"/>
                </a:rPr>
                <a:t> </a:t>
              </a:r>
              <a:r>
                <a:rPr lang="en-US" sz="2400" dirty="0">
                  <a:solidFill>
                    <a:srgbClr val="FF0000"/>
                  </a:solidFill>
                  <a:latin typeface="Arial Narrow" pitchFamily="34" charset="0"/>
                </a:rPr>
                <a:t>Decreased renal function and Peptic ulcer / esophageal reflux.</a:t>
              </a:r>
            </a:p>
          </p:txBody>
        </p:sp>
      </p:grpSp>
      <p:sp>
        <p:nvSpPr>
          <p:cNvPr id="16" name="Rectangle 15"/>
          <p:cNvSpPr/>
          <p:nvPr/>
        </p:nvSpPr>
        <p:spPr>
          <a:xfrm>
            <a:off x="6846195" y="164205"/>
            <a:ext cx="2151102"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rgbClr val="44018D"/>
                </a:solidFill>
                <a:latin typeface="Bernard MT Condensed" pitchFamily="18" charset="0"/>
              </a:rPr>
              <a:t>BISPHOSPHONATES</a:t>
            </a:r>
          </a:p>
        </p:txBody>
      </p:sp>
      <p:sp>
        <p:nvSpPr>
          <p:cNvPr id="2" name="Slide Number Placeholder 1"/>
          <p:cNvSpPr>
            <a:spLocks noGrp="1"/>
          </p:cNvSpPr>
          <p:nvPr>
            <p:ph type="sldNum" sz="quarter" idx="12"/>
          </p:nvPr>
        </p:nvSpPr>
        <p:spPr>
          <a:xfrm>
            <a:off x="7991199" y="6065837"/>
            <a:ext cx="856907" cy="669925"/>
          </a:xfrm>
        </p:spPr>
        <p:txBody>
          <a:bodyPr/>
          <a:lstStyle/>
          <a:p>
            <a:fld id="{60111B69-7931-4B39-8D1B-373029797050}" type="slidenum">
              <a:rPr lang="en-US" sz="1200" smtClean="0"/>
              <a:pPr/>
              <a:t>21</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1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1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1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left)">
                                      <p:cBhvr>
                                        <p:cTn id="37" dur="1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80158" y="1597286"/>
            <a:ext cx="4191000" cy="2462213"/>
          </a:xfrm>
          <a:prstGeom prst="rect">
            <a:avLst/>
          </a:prstGeom>
          <a:noFill/>
        </p:spPr>
        <p:txBody>
          <a:bodyPr wrap="square" rtlCol="0">
            <a:spAutoFit/>
          </a:bodyPr>
          <a:lstStyle/>
          <a:p>
            <a:r>
              <a:rPr lang="en-US" sz="2200" b="1" dirty="0">
                <a:solidFill>
                  <a:schemeClr val="bg1"/>
                </a:solidFill>
                <a:latin typeface="Arial Narrow" pitchFamily="34" charset="0"/>
              </a:rPr>
              <a:t>Blocks RANKL from interacting with RANK expressed on </a:t>
            </a:r>
            <a:r>
              <a:rPr lang="en-US" sz="2200" b="1" dirty="0" err="1">
                <a:solidFill>
                  <a:srgbClr val="FF0000"/>
                </a:solidFill>
                <a:latin typeface="Arial Narrow" pitchFamily="34" charset="0"/>
              </a:rPr>
              <a:t>pre</a:t>
            </a:r>
            <a:r>
              <a:rPr lang="en-US" sz="2200" b="1" dirty="0" err="1">
                <a:solidFill>
                  <a:schemeClr val="bg1"/>
                </a:solidFill>
                <a:latin typeface="Arial Narrow" pitchFamily="34" charset="0"/>
              </a:rPr>
              <a:t>osteoclasts</a:t>
            </a:r>
            <a:r>
              <a:rPr lang="en-US" sz="2200" b="1" dirty="0">
                <a:solidFill>
                  <a:schemeClr val="bg1"/>
                </a:solidFill>
                <a:latin typeface="Arial Narrow" pitchFamily="34" charset="0"/>
              </a:rPr>
              <a:t>  </a:t>
            </a:r>
            <a:r>
              <a:rPr lang="en-US" sz="2200" b="1" dirty="0">
                <a:solidFill>
                  <a:schemeClr val="bg1"/>
                </a:solidFill>
                <a:latin typeface="Arial Narrow" pitchFamily="34" charset="0"/>
                <a:sym typeface="Wingdings 3"/>
              </a:rPr>
              <a:t></a:t>
            </a:r>
            <a:r>
              <a:rPr lang="en-US" sz="2200" b="1" dirty="0">
                <a:solidFill>
                  <a:schemeClr val="bg1"/>
                </a:solidFill>
                <a:latin typeface="Arial Narrow" pitchFamily="34" charset="0"/>
              </a:rPr>
              <a:t> </a:t>
            </a:r>
            <a:r>
              <a:rPr lang="en-US" sz="2200" b="1" dirty="0">
                <a:solidFill>
                  <a:schemeClr val="bg1"/>
                </a:solidFill>
                <a:latin typeface="Arial Narrow" pitchFamily="34" charset="0"/>
                <a:sym typeface="Wingdings 3"/>
              </a:rPr>
              <a:t> </a:t>
            </a:r>
            <a:r>
              <a:rPr lang="en-US" sz="2200" b="1" dirty="0" err="1">
                <a:solidFill>
                  <a:schemeClr val="bg1"/>
                </a:solidFill>
                <a:latin typeface="Arial Narrow" pitchFamily="34" charset="0"/>
              </a:rPr>
              <a:t>osteoclastogenesis</a:t>
            </a:r>
            <a:r>
              <a:rPr lang="en-US" sz="2200" b="1" dirty="0">
                <a:solidFill>
                  <a:schemeClr val="bg1"/>
                </a:solidFill>
                <a:latin typeface="Arial Narrow" pitchFamily="34" charset="0"/>
                <a:sym typeface="Wingdings 3"/>
              </a:rPr>
              <a:t> (no mature osteoclasts)</a:t>
            </a:r>
          </a:p>
          <a:p>
            <a:r>
              <a:rPr lang="en-US" sz="2200" b="1" dirty="0">
                <a:solidFill>
                  <a:schemeClr val="bg1"/>
                </a:solidFill>
                <a:latin typeface="Arial Narrow" pitchFamily="34" charset="0"/>
                <a:sym typeface="Wingdings 3"/>
              </a:rPr>
              <a:t>It binds also to mature </a:t>
            </a:r>
            <a:r>
              <a:rPr lang="en-US" sz="2200" b="1" dirty="0" err="1">
                <a:solidFill>
                  <a:srgbClr val="FF0000"/>
                </a:solidFill>
                <a:latin typeface="Arial Narrow" pitchFamily="34" charset="0"/>
                <a:sym typeface="Wingdings 3"/>
              </a:rPr>
              <a:t>oste</a:t>
            </a:r>
            <a:r>
              <a:rPr lang="en-US" sz="2200" b="1" dirty="0" err="1">
                <a:solidFill>
                  <a:schemeClr val="bg1"/>
                </a:solidFill>
                <a:latin typeface="Arial Narrow" pitchFamily="34" charset="0"/>
                <a:sym typeface="Wingdings 3"/>
              </a:rPr>
              <a:t>oclast</a:t>
            </a:r>
            <a:r>
              <a:rPr lang="en-US" sz="2200" b="1" dirty="0">
                <a:solidFill>
                  <a:schemeClr val="bg1"/>
                </a:solidFill>
                <a:latin typeface="Arial Narrow" pitchFamily="34" charset="0"/>
                <a:sym typeface="Wingdings 3"/>
              </a:rPr>
              <a:t>   its apoptosis </a:t>
            </a:r>
          </a:p>
          <a:p>
            <a:r>
              <a:rPr lang="en-US" sz="2200" b="1" dirty="0">
                <a:solidFill>
                  <a:schemeClr val="bg1"/>
                </a:solidFill>
                <a:latin typeface="Arial Narrow" pitchFamily="34" charset="0"/>
                <a:sym typeface="Wingdings 3"/>
              </a:rPr>
              <a:t>So net effect   bone </a:t>
            </a:r>
            <a:r>
              <a:rPr lang="en-US" sz="2200" b="1" dirty="0" err="1">
                <a:solidFill>
                  <a:schemeClr val="bg1"/>
                </a:solidFill>
                <a:latin typeface="Arial Narrow" pitchFamily="34" charset="0"/>
                <a:sym typeface="Wingdings 3"/>
              </a:rPr>
              <a:t>resorption</a:t>
            </a:r>
            <a:r>
              <a:rPr lang="en-US" sz="2200" b="1" dirty="0">
                <a:solidFill>
                  <a:schemeClr val="bg1"/>
                </a:solidFill>
                <a:latin typeface="Arial Narrow" pitchFamily="34" charset="0"/>
                <a:sym typeface="Wingdings 3"/>
              </a:rPr>
              <a:t>.</a:t>
            </a:r>
            <a:endParaRPr lang="en-US" sz="2200" b="1" dirty="0">
              <a:solidFill>
                <a:schemeClr val="bg1"/>
              </a:solidFill>
              <a:latin typeface="Arial Narrow" pitchFamily="34" charset="0"/>
            </a:endParaRPr>
          </a:p>
        </p:txBody>
      </p:sp>
      <p:pic>
        <p:nvPicPr>
          <p:cNvPr id="122882" name="Picture 2" descr="http://www.journaloforalmicrobiology.net/index.php/jom/article/viewFile/5532/6261/14150"/>
          <p:cNvPicPr>
            <a:picLocks noChangeAspect="1" noChangeArrowheads="1"/>
          </p:cNvPicPr>
          <p:nvPr/>
        </p:nvPicPr>
        <p:blipFill>
          <a:blip r:embed="rId3" cstate="print"/>
          <a:srcRect/>
          <a:stretch>
            <a:fillRect/>
          </a:stretch>
        </p:blipFill>
        <p:spPr bwMode="auto">
          <a:xfrm>
            <a:off x="4267200" y="1371599"/>
            <a:ext cx="4884668" cy="5349875"/>
          </a:xfrm>
          <a:prstGeom prst="rect">
            <a:avLst/>
          </a:prstGeom>
          <a:noFill/>
        </p:spPr>
      </p:pic>
      <p:sp>
        <p:nvSpPr>
          <p:cNvPr id="8" name="Rectangle 7"/>
          <p:cNvSpPr/>
          <p:nvPr/>
        </p:nvSpPr>
        <p:spPr>
          <a:xfrm>
            <a:off x="2743200" y="152400"/>
            <a:ext cx="4343400" cy="461665"/>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400" dirty="0">
                <a:solidFill>
                  <a:srgbClr val="44018D"/>
                </a:solidFill>
                <a:latin typeface="Bernard MT Condensed" pitchFamily="18" charset="0"/>
              </a:rPr>
              <a:t>DENOSUMAB (</a:t>
            </a:r>
            <a:r>
              <a:rPr lang="en-US" sz="2000" dirty="0">
                <a:solidFill>
                  <a:srgbClr val="FF0000"/>
                </a:solidFill>
                <a:latin typeface="Bernard MT Condensed" pitchFamily="18" charset="0"/>
              </a:rPr>
              <a:t>still under investigation</a:t>
            </a:r>
            <a:r>
              <a:rPr lang="en-US" sz="2400" dirty="0">
                <a:solidFill>
                  <a:srgbClr val="44018D"/>
                </a:solidFill>
                <a:latin typeface="Bernard MT Condensed" pitchFamily="18" charset="0"/>
              </a:rPr>
              <a:t>)</a:t>
            </a:r>
          </a:p>
        </p:txBody>
      </p:sp>
      <p:sp>
        <p:nvSpPr>
          <p:cNvPr id="9" name="Rectangle 8"/>
          <p:cNvSpPr/>
          <p:nvPr/>
        </p:nvSpPr>
        <p:spPr>
          <a:xfrm>
            <a:off x="152400" y="304800"/>
            <a:ext cx="2618024" cy="461665"/>
          </a:xfrm>
          <a:prstGeom prst="rect">
            <a:avLst/>
          </a:prstGeom>
        </p:spPr>
        <p:txBody>
          <a:bodyPr wrap="none">
            <a:spAutoFit/>
          </a:bodyPr>
          <a:lstStyle/>
          <a:p>
            <a:r>
              <a:rPr lang="en-US" sz="2400" dirty="0">
                <a:solidFill>
                  <a:schemeClr val="bg1"/>
                </a:solidFill>
                <a:latin typeface="Bernard MT Condensed" pitchFamily="18" charset="0"/>
              </a:rPr>
              <a:t>RANKL INHIBITORS</a:t>
            </a:r>
            <a:r>
              <a:rPr lang="en-US" sz="2400" dirty="0">
                <a:solidFill>
                  <a:schemeClr val="bg1"/>
                </a:solidFill>
                <a:latin typeface="Bernard MT Condensed" pitchFamily="18" charset="0"/>
                <a:sym typeface="Wingdings 3"/>
              </a:rPr>
              <a:t></a:t>
            </a:r>
            <a:endParaRPr lang="en-US" sz="2400" dirty="0">
              <a:solidFill>
                <a:schemeClr val="bg1"/>
              </a:solidFill>
              <a:latin typeface="Bernard MT Condensed" pitchFamily="18" charset="0"/>
            </a:endParaRPr>
          </a:p>
        </p:txBody>
      </p:sp>
      <p:sp>
        <p:nvSpPr>
          <p:cNvPr id="10" name="Rectangle 9"/>
          <p:cNvSpPr/>
          <p:nvPr/>
        </p:nvSpPr>
        <p:spPr>
          <a:xfrm>
            <a:off x="181146" y="731617"/>
            <a:ext cx="8534400" cy="412934"/>
          </a:xfrm>
          <a:prstGeom prst="rect">
            <a:avLst/>
          </a:prstGeom>
        </p:spPr>
        <p:txBody>
          <a:bodyPr wrap="square">
            <a:spAutoFit/>
          </a:bodyPr>
          <a:lstStyle/>
          <a:p>
            <a:pPr>
              <a:lnSpc>
                <a:spcPts val="2500"/>
              </a:lnSpc>
            </a:pPr>
            <a:r>
              <a:rPr lang="en-US" sz="2400" b="1" dirty="0">
                <a:solidFill>
                  <a:schemeClr val="bg1"/>
                </a:solidFill>
                <a:latin typeface="Arial Narrow" pitchFamily="34" charset="0"/>
              </a:rPr>
              <a:t>It is a fully human MOA that </a:t>
            </a:r>
            <a:r>
              <a:rPr lang="en-US" sz="2400" b="1" dirty="0">
                <a:solidFill>
                  <a:srgbClr val="C00000"/>
                </a:solidFill>
                <a:latin typeface="Arial Narrow" pitchFamily="34" charset="0"/>
              </a:rPr>
              <a:t>mimics</a:t>
            </a:r>
            <a:r>
              <a:rPr lang="en-US" sz="2400" b="1" dirty="0">
                <a:solidFill>
                  <a:schemeClr val="bg1"/>
                </a:solidFill>
                <a:latin typeface="Arial Narrow" pitchFamily="34" charset="0"/>
              </a:rPr>
              <a:t> the activity of </a:t>
            </a:r>
            <a:r>
              <a:rPr lang="en-US" sz="2400" b="1" dirty="0" err="1">
                <a:solidFill>
                  <a:srgbClr val="C00000"/>
                </a:solidFill>
                <a:latin typeface="Arial Narrow" pitchFamily="34" charset="0"/>
              </a:rPr>
              <a:t>osteoprotegerin</a:t>
            </a:r>
            <a:endParaRPr lang="en-US" sz="2400" b="1" dirty="0">
              <a:latin typeface="Arial Narrow" pitchFamily="34" charset="0"/>
            </a:endParaRPr>
          </a:p>
        </p:txBody>
      </p:sp>
      <p:sp>
        <p:nvSpPr>
          <p:cNvPr id="11" name="Rectangle 10"/>
          <p:cNvSpPr/>
          <p:nvPr/>
        </p:nvSpPr>
        <p:spPr>
          <a:xfrm>
            <a:off x="164205" y="1219200"/>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Mechanism</a:t>
            </a:r>
          </a:p>
        </p:txBody>
      </p:sp>
      <p:sp>
        <p:nvSpPr>
          <p:cNvPr id="12" name="Down Arrow 11"/>
          <p:cNvSpPr/>
          <p:nvPr/>
        </p:nvSpPr>
        <p:spPr>
          <a:xfrm>
            <a:off x="8102958" y="989526"/>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9846" y="4184101"/>
            <a:ext cx="19050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Administration</a:t>
            </a:r>
          </a:p>
        </p:txBody>
      </p:sp>
      <p:sp>
        <p:nvSpPr>
          <p:cNvPr id="14" name="Rectangle 13"/>
          <p:cNvSpPr/>
          <p:nvPr/>
        </p:nvSpPr>
        <p:spPr>
          <a:xfrm>
            <a:off x="109846" y="4614988"/>
            <a:ext cx="3708066" cy="461665"/>
          </a:xfrm>
          <a:prstGeom prst="rect">
            <a:avLst/>
          </a:prstGeom>
        </p:spPr>
        <p:txBody>
          <a:bodyPr wrap="none">
            <a:spAutoFit/>
          </a:bodyPr>
          <a:lstStyle/>
          <a:p>
            <a:r>
              <a:rPr lang="en-US" sz="2400" b="1" dirty="0">
                <a:solidFill>
                  <a:schemeClr val="bg1"/>
                </a:solidFill>
                <a:latin typeface="Arial Narrow" pitchFamily="34" charset="0"/>
              </a:rPr>
              <a:t>Subcutaneous every 6 month</a:t>
            </a:r>
          </a:p>
        </p:txBody>
      </p:sp>
      <p:sp>
        <p:nvSpPr>
          <p:cNvPr id="15" name="Rectangle 14"/>
          <p:cNvSpPr/>
          <p:nvPr/>
        </p:nvSpPr>
        <p:spPr>
          <a:xfrm>
            <a:off x="152400" y="5170477"/>
            <a:ext cx="24384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Contraindications</a:t>
            </a:r>
          </a:p>
        </p:txBody>
      </p:sp>
      <p:sp>
        <p:nvSpPr>
          <p:cNvPr id="16" name="Rectangle 15"/>
          <p:cNvSpPr/>
          <p:nvPr/>
        </p:nvSpPr>
        <p:spPr>
          <a:xfrm>
            <a:off x="109846" y="5584521"/>
            <a:ext cx="4191000" cy="1054135"/>
          </a:xfrm>
          <a:prstGeom prst="rect">
            <a:avLst/>
          </a:prstGeom>
        </p:spPr>
        <p:txBody>
          <a:bodyPr wrap="square">
            <a:spAutoFit/>
          </a:bodyPr>
          <a:lstStyle/>
          <a:p>
            <a:pPr>
              <a:lnSpc>
                <a:spcPts val="2500"/>
              </a:lnSpc>
            </a:pPr>
            <a:r>
              <a:rPr lang="en-US" sz="2400" b="1" dirty="0">
                <a:solidFill>
                  <a:schemeClr val="bg1"/>
                </a:solidFill>
                <a:latin typeface="Arial Narrow" pitchFamily="34" charset="0"/>
              </a:rPr>
              <a:t>In patients with </a:t>
            </a:r>
            <a:r>
              <a:rPr lang="en-US" sz="2400" b="1" dirty="0" err="1">
                <a:solidFill>
                  <a:schemeClr val="bg1"/>
                </a:solidFill>
                <a:latin typeface="Arial Narrow" pitchFamily="34" charset="0"/>
              </a:rPr>
              <a:t>hypocalcemia</a:t>
            </a:r>
            <a:r>
              <a:rPr lang="en-US" sz="2400" b="1" dirty="0">
                <a:solidFill>
                  <a:schemeClr val="bg1"/>
                </a:solidFill>
                <a:latin typeface="Arial Narrow" pitchFamily="34" charset="0"/>
              </a:rPr>
              <a:t> Correct Ca &amp; </a:t>
            </a:r>
            <a:r>
              <a:rPr lang="en-US" sz="2400" b="1" dirty="0" err="1">
                <a:solidFill>
                  <a:schemeClr val="bg1"/>
                </a:solidFill>
                <a:latin typeface="Arial Narrow" pitchFamily="34" charset="0"/>
              </a:rPr>
              <a:t>Vit</a:t>
            </a:r>
            <a:r>
              <a:rPr lang="en-US" sz="2400" b="1" dirty="0">
                <a:solidFill>
                  <a:schemeClr val="bg1"/>
                </a:solidFill>
                <a:latin typeface="Arial Narrow" pitchFamily="34" charset="0"/>
              </a:rPr>
              <a:t> D levels before starting </a:t>
            </a:r>
            <a:r>
              <a:rPr lang="en-US" sz="2400" b="1" dirty="0" err="1">
                <a:solidFill>
                  <a:schemeClr val="bg1"/>
                </a:solidFill>
                <a:latin typeface="Arial Narrow" pitchFamily="34" charset="0"/>
              </a:rPr>
              <a:t>denosumab</a:t>
            </a:r>
            <a:r>
              <a:rPr lang="en-US" sz="2400" b="1" dirty="0">
                <a:solidFill>
                  <a:schemeClr val="bg1"/>
                </a:solidFill>
                <a:latin typeface="Arial Narrow" pitchFamily="34" charset="0"/>
              </a:rPr>
              <a:t>.</a:t>
            </a:r>
          </a:p>
        </p:txBody>
      </p:sp>
      <p:sp>
        <p:nvSpPr>
          <p:cNvPr id="2" name="Slide Number Placeholder 1"/>
          <p:cNvSpPr>
            <a:spLocks noGrp="1"/>
          </p:cNvSpPr>
          <p:nvPr>
            <p:ph type="sldNum" sz="quarter" idx="12"/>
          </p:nvPr>
        </p:nvSpPr>
        <p:spPr>
          <a:xfrm>
            <a:off x="8287093" y="6162345"/>
            <a:ext cx="856907" cy="669925"/>
          </a:xfrm>
        </p:spPr>
        <p:txBody>
          <a:bodyPr/>
          <a:lstStyle/>
          <a:p>
            <a:fld id="{60111B69-7931-4B39-8D1B-373029797050}" type="slidenum">
              <a:rPr lang="en-US" sz="1200" smtClean="0"/>
              <a:pPr/>
              <a:t>22</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Right)">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trips(downRight)">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strips(downRight)">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1000"/>
                                        <p:tgtEl>
                                          <p:spTgt spid="13"/>
                                        </p:tgtEl>
                                      </p:cBhvr>
                                    </p:animEffect>
                                  </p:childTnLst>
                                </p:cTn>
                              </p:par>
                            </p:childTnLst>
                          </p:cTn>
                        </p:par>
                        <p:par>
                          <p:cTn id="28" fill="hold">
                            <p:stCondLst>
                              <p:cond delay="1000"/>
                            </p:stCondLst>
                            <p:childTnLst>
                              <p:par>
                                <p:cTn id="29" presetID="18" presetClass="entr" presetSubtype="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trips(downRight)">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trips(downRight)">
                                      <p:cBhvr>
                                        <p:cTn id="36" dur="1000"/>
                                        <p:tgtEl>
                                          <p:spTgt spid="15"/>
                                        </p:tgtEl>
                                      </p:cBhvr>
                                    </p:animEffect>
                                  </p:childTnLst>
                                </p:cTn>
                              </p:par>
                            </p:childTnLst>
                          </p:cTn>
                        </p:par>
                        <p:par>
                          <p:cTn id="37" fill="hold">
                            <p:stCondLst>
                              <p:cond delay="1000"/>
                            </p:stCondLst>
                            <p:childTnLst>
                              <p:par>
                                <p:cTn id="38" presetID="18" presetClass="entr" presetSubtype="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downRight)">
                                      <p:cBhvr>
                                        <p:cTn id="4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a:xfrm>
            <a:off x="398208" y="5815694"/>
            <a:ext cx="800637"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ADRs</a:t>
            </a:r>
          </a:p>
        </p:txBody>
      </p:sp>
      <p:sp>
        <p:nvSpPr>
          <p:cNvPr id="7" name="TextBox 6"/>
          <p:cNvSpPr txBox="1"/>
          <p:nvPr/>
        </p:nvSpPr>
        <p:spPr>
          <a:xfrm>
            <a:off x="1295400" y="5562601"/>
            <a:ext cx="5893904" cy="1200329"/>
          </a:xfrm>
          <a:prstGeom prst="rect">
            <a:avLst/>
          </a:prstGeom>
          <a:noFill/>
        </p:spPr>
        <p:txBody>
          <a:bodyPr wrap="square" rtlCol="0">
            <a:spAutoFit/>
          </a:bodyPr>
          <a:lstStyle/>
          <a:p>
            <a:pPr>
              <a:buBlip>
                <a:blip r:embed="rId3"/>
              </a:buBlip>
            </a:pPr>
            <a:r>
              <a:rPr lang="en-US" sz="2400" b="1" dirty="0">
                <a:solidFill>
                  <a:schemeClr val="bg1"/>
                </a:solidFill>
                <a:latin typeface="Arial Narrow" pitchFamily="34" charset="0"/>
              </a:rPr>
              <a:t> Infections; urinary &amp; respiratory</a:t>
            </a:r>
          </a:p>
          <a:p>
            <a:pPr>
              <a:buBlip>
                <a:blip r:embed="rId3"/>
              </a:buBlip>
            </a:pPr>
            <a:r>
              <a:rPr lang="en-US" sz="2400" b="1" dirty="0">
                <a:solidFill>
                  <a:schemeClr val="bg1"/>
                </a:solidFill>
                <a:latin typeface="Arial Narrow" pitchFamily="34" charset="0"/>
              </a:rPr>
              <a:t> Eczema &amp; skin rash</a:t>
            </a:r>
          </a:p>
          <a:p>
            <a:pPr>
              <a:buBlip>
                <a:blip r:embed="rId3"/>
              </a:buBlip>
            </a:pPr>
            <a:r>
              <a:rPr lang="en-US" sz="2400" b="1" dirty="0">
                <a:solidFill>
                  <a:schemeClr val="bg1"/>
                </a:solidFill>
                <a:latin typeface="Arial Narrow" pitchFamily="34" charset="0"/>
              </a:rPr>
              <a:t> pancreatitis.</a:t>
            </a:r>
          </a:p>
        </p:txBody>
      </p:sp>
      <p:sp>
        <p:nvSpPr>
          <p:cNvPr id="11" name="TextBox 10"/>
          <p:cNvSpPr txBox="1"/>
          <p:nvPr/>
        </p:nvSpPr>
        <p:spPr>
          <a:xfrm>
            <a:off x="137209" y="0"/>
            <a:ext cx="9006791" cy="5678478"/>
          </a:xfrm>
          <a:prstGeom prst="rect">
            <a:avLst/>
          </a:prstGeom>
          <a:noFill/>
        </p:spPr>
        <p:txBody>
          <a:bodyPr wrap="square" rtlCol="0">
            <a:spAutoFit/>
          </a:bodyPr>
          <a:lstStyle/>
          <a:p>
            <a:r>
              <a:rPr lang="en-US" dirty="0">
                <a:solidFill>
                  <a:schemeClr val="bg1"/>
                </a:solidFill>
              </a:rPr>
              <a:t> </a:t>
            </a:r>
            <a:r>
              <a:rPr lang="en-US" sz="2400" b="1" dirty="0">
                <a:solidFill>
                  <a:schemeClr val="accent2">
                    <a:lumMod val="75000"/>
                  </a:schemeClr>
                </a:solidFill>
                <a:latin typeface="Times New Roman" panose="02020603050405020304" pitchFamily="18" charset="0"/>
                <a:cs typeface="Times New Roman" panose="02020603050405020304" pitchFamily="18" charset="0"/>
              </a:rPr>
              <a:t>Mechanism of action of </a:t>
            </a:r>
            <a:r>
              <a:rPr lang="en-US" sz="2400" b="1" dirty="0" err="1">
                <a:solidFill>
                  <a:schemeClr val="accent2">
                    <a:lumMod val="75000"/>
                  </a:schemeClr>
                </a:solidFill>
                <a:latin typeface="Times New Roman" panose="02020603050405020304" pitchFamily="18" charset="0"/>
                <a:cs typeface="Times New Roman" panose="02020603050405020304" pitchFamily="18" charset="0"/>
              </a:rPr>
              <a:t>Denosumab</a:t>
            </a:r>
            <a:r>
              <a:rPr lang="en-US" sz="2400" b="1" dirty="0">
                <a:solidFill>
                  <a:schemeClr val="accent2">
                    <a:lumMod val="75000"/>
                  </a:schemeClr>
                </a:solidFill>
                <a:latin typeface="Times New Roman" panose="02020603050405020304" pitchFamily="18" charset="0"/>
                <a:cs typeface="Times New Roman" panose="02020603050405020304" pitchFamily="18" charset="0"/>
              </a:rPr>
              <a:t>: </a:t>
            </a:r>
          </a:p>
          <a:p>
            <a:endParaRPr lang="en-US" sz="900" dirty="0">
              <a:solidFill>
                <a:schemeClr val="bg1"/>
              </a:solidFill>
            </a:endParaRPr>
          </a:p>
          <a:p>
            <a:r>
              <a:rPr lang="en-US" sz="2800" dirty="0">
                <a:solidFill>
                  <a:schemeClr val="bg1"/>
                </a:solidFill>
              </a:rPr>
              <a:t>-RANKL binds to its receptor RANK on the surface of precursor &amp; mature osteoclasts &amp; stimulates these cells to mature &amp; resorb bone. </a:t>
            </a:r>
          </a:p>
          <a:p>
            <a:r>
              <a:rPr lang="en-US" sz="2800" dirty="0">
                <a:solidFill>
                  <a:schemeClr val="bg1"/>
                </a:solidFill>
              </a:rPr>
              <a:t>-OPG, which competes with RANKL for binding to RANK, is the physiological inhibitor of RANKL </a:t>
            </a:r>
          </a:p>
          <a:p>
            <a:r>
              <a:rPr lang="en-US" sz="2800" b="1" dirty="0">
                <a:solidFill>
                  <a:srgbClr val="FF0000"/>
                </a:solidFill>
              </a:rPr>
              <a:t>-</a:t>
            </a:r>
            <a:r>
              <a:rPr lang="en-US" sz="2800" b="1" dirty="0" err="1">
                <a:solidFill>
                  <a:srgbClr val="FF0000"/>
                </a:solidFill>
              </a:rPr>
              <a:t>Denosumab</a:t>
            </a:r>
            <a:r>
              <a:rPr lang="en-US" sz="2800" dirty="0">
                <a:solidFill>
                  <a:schemeClr val="bg1"/>
                </a:solidFill>
              </a:rPr>
              <a:t> binds with high affinity to RANKL, mimicking the effect of OPG. </a:t>
            </a:r>
            <a:endParaRPr lang="en-US" dirty="0">
              <a:solidFill>
                <a:schemeClr val="bg1"/>
              </a:solidFill>
            </a:endParaRPr>
          </a:p>
          <a:p>
            <a:endParaRPr lang="en-US" dirty="0">
              <a:solidFill>
                <a:schemeClr val="bg1"/>
              </a:solidFill>
            </a:endParaRPr>
          </a:p>
          <a:p>
            <a:r>
              <a:rPr lang="en-US" sz="2000" b="1" dirty="0">
                <a:solidFill>
                  <a:srgbClr val="FF0000"/>
                </a:solidFill>
              </a:rPr>
              <a:t>Note:  </a:t>
            </a:r>
            <a:r>
              <a:rPr lang="en-US" sz="2400" b="1" dirty="0" err="1">
                <a:solidFill>
                  <a:srgbClr val="FF0000"/>
                </a:solidFill>
              </a:rPr>
              <a:t>Densosumab</a:t>
            </a:r>
            <a:r>
              <a:rPr lang="en-US" sz="2400" b="1" dirty="0">
                <a:solidFill>
                  <a:srgbClr val="FF0000"/>
                </a:solidFill>
              </a:rPr>
              <a:t> decreases serum calcium </a:t>
            </a:r>
            <a:r>
              <a:rPr lang="en-US" sz="2400" b="1" dirty="0" err="1">
                <a:solidFill>
                  <a:srgbClr val="FF0000"/>
                </a:solidFill>
              </a:rPr>
              <a:t>conc</a:t>
            </a:r>
            <a:r>
              <a:rPr lang="en-US" sz="2400" b="1" dirty="0">
                <a:solidFill>
                  <a:srgbClr val="FF0000"/>
                </a:solidFill>
              </a:rPr>
              <a:t>, should not be given to patients with hypocalcemia.</a:t>
            </a:r>
          </a:p>
          <a:p>
            <a:endParaRPr lang="en-US" sz="900" b="1" dirty="0">
              <a:solidFill>
                <a:srgbClr val="FF0000"/>
              </a:solidFill>
            </a:endParaRPr>
          </a:p>
          <a:p>
            <a:r>
              <a:rPr lang="en-US" sz="2400" b="1" dirty="0">
                <a:solidFill>
                  <a:srgbClr val="FF0000"/>
                </a:solidFill>
              </a:rPr>
              <a:t>Its extremely expensive &amp; reserved for patients who can not tolerate or respond to bisphosphonate.</a:t>
            </a:r>
          </a:p>
        </p:txBody>
      </p:sp>
      <p:sp>
        <p:nvSpPr>
          <p:cNvPr id="2" name="Slide Number Placeholder 1"/>
          <p:cNvSpPr>
            <a:spLocks noGrp="1"/>
          </p:cNvSpPr>
          <p:nvPr>
            <p:ph type="sldNum" sz="quarter" idx="12"/>
          </p:nvPr>
        </p:nvSpPr>
        <p:spPr>
          <a:xfrm>
            <a:off x="8153400" y="6166264"/>
            <a:ext cx="856907" cy="669925"/>
          </a:xfrm>
        </p:spPr>
        <p:txBody>
          <a:bodyPr/>
          <a:lstStyle/>
          <a:p>
            <a:fld id="{60111B69-7931-4B39-8D1B-373029797050}" type="slidenum">
              <a:rPr lang="en-US" sz="1200" smtClean="0"/>
              <a:pPr/>
              <a:t>23</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304800" y="3048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rgbClr val="44018D"/>
                </a:solidFill>
                <a:latin typeface="Bernard MT Condensed" pitchFamily="18" charset="0"/>
              </a:rPr>
              <a:t>STRONTIUM</a:t>
            </a:r>
          </a:p>
        </p:txBody>
      </p:sp>
      <p:sp>
        <p:nvSpPr>
          <p:cNvPr id="11" name="TextBox 10"/>
          <p:cNvSpPr txBox="1"/>
          <p:nvPr/>
        </p:nvSpPr>
        <p:spPr>
          <a:xfrm>
            <a:off x="228600" y="892314"/>
            <a:ext cx="8915400" cy="707886"/>
          </a:xfrm>
          <a:prstGeom prst="rect">
            <a:avLst/>
          </a:prstGeom>
          <a:noFill/>
        </p:spPr>
        <p:txBody>
          <a:bodyPr wrap="square" rtlCol="0">
            <a:spAutoFit/>
          </a:bodyPr>
          <a:lstStyle/>
          <a:p>
            <a:pPr>
              <a:lnSpc>
                <a:spcPts val="2400"/>
              </a:lnSpc>
            </a:pPr>
            <a:r>
              <a:rPr lang="en-US" sz="2400" dirty="0">
                <a:solidFill>
                  <a:schemeClr val="bg1"/>
                </a:solidFill>
                <a:latin typeface="Arial Narrow" pitchFamily="34" charset="0"/>
              </a:rPr>
              <a:t>Sr</a:t>
            </a:r>
            <a:r>
              <a:rPr lang="en-US" sz="2400" baseline="30000" dirty="0">
                <a:solidFill>
                  <a:schemeClr val="bg1"/>
                </a:solidFill>
                <a:latin typeface="Arial Narrow" pitchFamily="34" charset="0"/>
              </a:rPr>
              <a:t>2+</a:t>
            </a:r>
            <a:r>
              <a:rPr lang="en-US" sz="2400" dirty="0">
                <a:solidFill>
                  <a:schemeClr val="bg1"/>
                </a:solidFill>
                <a:latin typeface="Arial Narrow" pitchFamily="34" charset="0"/>
              </a:rPr>
              <a:t>, is a divalent </a:t>
            </a:r>
            <a:r>
              <a:rPr lang="en-US" sz="2400" dirty="0" err="1">
                <a:solidFill>
                  <a:schemeClr val="bg1"/>
                </a:solidFill>
                <a:latin typeface="Arial Narrow" pitchFamily="34" charset="0"/>
              </a:rPr>
              <a:t>cation</a:t>
            </a:r>
            <a:r>
              <a:rPr lang="en-US" sz="2400" dirty="0">
                <a:solidFill>
                  <a:schemeClr val="bg1"/>
                </a:solidFill>
                <a:latin typeface="Arial Narrow" pitchFamily="34" charset="0"/>
              </a:rPr>
              <a:t>, resembling Ca</a:t>
            </a:r>
            <a:r>
              <a:rPr lang="en-US" sz="2400" baseline="30000" dirty="0">
                <a:solidFill>
                  <a:schemeClr val="bg1"/>
                </a:solidFill>
                <a:latin typeface="Arial Narrow" pitchFamily="34" charset="0"/>
              </a:rPr>
              <a:t>2+</a:t>
            </a:r>
            <a:r>
              <a:rPr lang="en-US" sz="2400" dirty="0">
                <a:solidFill>
                  <a:schemeClr val="bg1"/>
                </a:solidFill>
                <a:latin typeface="Arial Narrow" pitchFamily="34" charset="0"/>
              </a:rPr>
              <a:t> in atomic &amp; ionic properties </a:t>
            </a:r>
          </a:p>
          <a:p>
            <a:pPr>
              <a:lnSpc>
                <a:spcPts val="2400"/>
              </a:lnSpc>
            </a:pPr>
            <a:r>
              <a:rPr lang="en-US" sz="2400" dirty="0">
                <a:solidFill>
                  <a:schemeClr val="bg1"/>
                </a:solidFill>
                <a:latin typeface="Arial Narrow" pitchFamily="34" charset="0"/>
              </a:rPr>
              <a:t>It is orally active as </a:t>
            </a:r>
            <a:r>
              <a:rPr lang="en-US" sz="2400" b="1" dirty="0" err="1">
                <a:solidFill>
                  <a:schemeClr val="bg1"/>
                </a:solidFill>
                <a:latin typeface="Arial Narrow" pitchFamily="34" charset="0"/>
              </a:rPr>
              <a:t>distrontium</a:t>
            </a:r>
            <a:r>
              <a:rPr lang="en-US" sz="2400" b="1" dirty="0">
                <a:solidFill>
                  <a:schemeClr val="bg1"/>
                </a:solidFill>
                <a:latin typeface="Arial Narrow" pitchFamily="34" charset="0"/>
              </a:rPr>
              <a:t> </a:t>
            </a:r>
          </a:p>
        </p:txBody>
      </p:sp>
      <p:sp>
        <p:nvSpPr>
          <p:cNvPr id="14" name="Rectangle 13"/>
          <p:cNvSpPr/>
          <p:nvPr/>
        </p:nvSpPr>
        <p:spPr>
          <a:xfrm>
            <a:off x="240405" y="1739069"/>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Mechanism</a:t>
            </a:r>
          </a:p>
        </p:txBody>
      </p:sp>
      <p:sp>
        <p:nvSpPr>
          <p:cNvPr id="16" name="TextBox 15"/>
          <p:cNvSpPr txBox="1"/>
          <p:nvPr/>
        </p:nvSpPr>
        <p:spPr>
          <a:xfrm>
            <a:off x="152400" y="3082554"/>
            <a:ext cx="8610600" cy="2015936"/>
          </a:xfrm>
          <a:prstGeom prst="rect">
            <a:avLst/>
          </a:prstGeom>
          <a:noFill/>
        </p:spPr>
        <p:txBody>
          <a:bodyPr wrap="square" rtlCol="0">
            <a:spAutoFit/>
          </a:bodyPr>
          <a:lstStyle/>
          <a:p>
            <a:pPr>
              <a:lnSpc>
                <a:spcPts val="2400"/>
              </a:lnSpc>
            </a:pPr>
            <a:r>
              <a:rPr lang="en-US" sz="2400" b="1" u="heavy" dirty="0">
                <a:solidFill>
                  <a:schemeClr val="bg1"/>
                </a:solidFill>
                <a:uFill>
                  <a:solidFill>
                    <a:srgbClr val="FFED01"/>
                  </a:solidFill>
                </a:uFill>
                <a:latin typeface="Arial Narrow" pitchFamily="34" charset="0"/>
              </a:rPr>
              <a:t>On </a:t>
            </a:r>
            <a:r>
              <a:rPr lang="en-US" sz="2400" b="1" u="heavy" dirty="0" err="1">
                <a:solidFill>
                  <a:schemeClr val="bg1"/>
                </a:solidFill>
                <a:uFill>
                  <a:solidFill>
                    <a:srgbClr val="FFED01"/>
                  </a:solidFill>
                </a:uFill>
                <a:latin typeface="Arial Narrow" pitchFamily="34" charset="0"/>
              </a:rPr>
              <a:t>Osteoblast</a:t>
            </a:r>
            <a:r>
              <a:rPr lang="en-US" sz="2400" u="heavy" dirty="0">
                <a:solidFill>
                  <a:schemeClr val="bg1"/>
                </a:solidFill>
                <a:uFill>
                  <a:solidFill>
                    <a:srgbClr val="FFED01"/>
                  </a:solidFill>
                </a:uFill>
                <a:latin typeface="Arial Narrow" pitchFamily="34" charset="0"/>
              </a:rPr>
              <a:t>;</a:t>
            </a:r>
          </a:p>
          <a:p>
            <a:pPr>
              <a:lnSpc>
                <a:spcPts val="2400"/>
              </a:lnSpc>
            </a:pPr>
            <a:r>
              <a:rPr lang="en-US" sz="2400" dirty="0">
                <a:solidFill>
                  <a:schemeClr val="bg1"/>
                </a:solidFill>
                <a:latin typeface="Arial Narrow" pitchFamily="34" charset="0"/>
              </a:rPr>
              <a:t>1- Since it is like Ca, it acts as </a:t>
            </a:r>
            <a:r>
              <a:rPr lang="en-US" sz="2400" dirty="0">
                <a:solidFill>
                  <a:srgbClr val="C00000"/>
                </a:solidFill>
                <a:latin typeface="Arial Narrow" pitchFamily="34" charset="0"/>
              </a:rPr>
              <a:t>agonist</a:t>
            </a:r>
            <a:r>
              <a:rPr lang="en-US" sz="2400" dirty="0">
                <a:solidFill>
                  <a:schemeClr val="bg1"/>
                </a:solidFill>
                <a:latin typeface="Arial Narrow" pitchFamily="34" charset="0"/>
              </a:rPr>
              <a:t> on </a:t>
            </a:r>
            <a:r>
              <a:rPr lang="en-US" sz="2400" b="1" dirty="0">
                <a:solidFill>
                  <a:schemeClr val="bg1"/>
                </a:solidFill>
                <a:latin typeface="Arial Narrow" pitchFamily="34" charset="0"/>
              </a:rPr>
              <a:t>Ca Sensing Receptor </a:t>
            </a:r>
            <a:r>
              <a:rPr lang="en-US" sz="2400" dirty="0">
                <a:solidFill>
                  <a:schemeClr val="bg1"/>
                </a:solidFill>
                <a:latin typeface="Arial Narrow" pitchFamily="34" charset="0"/>
              </a:rPr>
              <a:t>[</a:t>
            </a:r>
            <a:r>
              <a:rPr lang="en-US" sz="2400" dirty="0" err="1">
                <a:solidFill>
                  <a:schemeClr val="bg1"/>
                </a:solidFill>
                <a:latin typeface="Arial Narrow" pitchFamily="34" charset="0"/>
              </a:rPr>
              <a:t>CaSR</a:t>
            </a:r>
            <a:r>
              <a:rPr lang="en-US" sz="2400" dirty="0">
                <a:solidFill>
                  <a:schemeClr val="bg1"/>
                </a:solidFill>
                <a:latin typeface="Arial Narrow" pitchFamily="34" charset="0"/>
              </a:rPr>
              <a:t>]; which is a GP coupled receptor that </a:t>
            </a:r>
            <a:r>
              <a:rPr lang="en-US" sz="2400" u="sng" dirty="0">
                <a:solidFill>
                  <a:schemeClr val="bg1"/>
                </a:solidFill>
                <a:latin typeface="Arial Narrow" pitchFamily="34" charset="0"/>
                <a:sym typeface="Wingdings 3"/>
              </a:rPr>
              <a:t>enhances</a:t>
            </a:r>
            <a:r>
              <a:rPr lang="en-US" sz="2400" dirty="0">
                <a:solidFill>
                  <a:schemeClr val="bg1"/>
                </a:solidFill>
                <a:latin typeface="Arial Narrow" pitchFamily="34" charset="0"/>
                <a:sym typeface="Wingdings 3"/>
              </a:rPr>
              <a:t> differentiation of pre-</a:t>
            </a:r>
            <a:r>
              <a:rPr lang="en-US" sz="2400" dirty="0" err="1">
                <a:solidFill>
                  <a:schemeClr val="bg1"/>
                </a:solidFill>
                <a:latin typeface="Arial Narrow" pitchFamily="34" charset="0"/>
                <a:sym typeface="Wingdings 3"/>
              </a:rPr>
              <a:t>oteoblast</a:t>
            </a:r>
            <a:r>
              <a:rPr lang="en-US" sz="2400" dirty="0">
                <a:solidFill>
                  <a:schemeClr val="bg1"/>
                </a:solidFill>
                <a:latin typeface="Arial Narrow" pitchFamily="34" charset="0"/>
                <a:sym typeface="Wingdings 3"/>
              </a:rPr>
              <a:t> to osteoblast  bone formation</a:t>
            </a:r>
          </a:p>
          <a:p>
            <a:pPr>
              <a:lnSpc>
                <a:spcPts val="600"/>
              </a:lnSpc>
            </a:pPr>
            <a:endParaRPr lang="en-US" sz="900" dirty="0">
              <a:solidFill>
                <a:schemeClr val="bg1"/>
              </a:solidFill>
              <a:latin typeface="Arial Narrow" pitchFamily="34" charset="0"/>
              <a:sym typeface="Wingdings 3"/>
            </a:endParaRPr>
          </a:p>
          <a:p>
            <a:pPr>
              <a:lnSpc>
                <a:spcPts val="2400"/>
              </a:lnSpc>
            </a:pPr>
            <a:r>
              <a:rPr lang="en-US" sz="2400" dirty="0">
                <a:solidFill>
                  <a:schemeClr val="bg1"/>
                </a:solidFill>
                <a:latin typeface="Arial Narrow" pitchFamily="34" charset="0"/>
                <a:sym typeface="Wingdings 3"/>
              </a:rPr>
              <a:t>2- It </a:t>
            </a:r>
            <a:r>
              <a:rPr lang="en-US" sz="2400" u="sng" dirty="0">
                <a:solidFill>
                  <a:schemeClr val="bg1"/>
                </a:solidFill>
                <a:latin typeface="Arial Narrow" pitchFamily="34" charset="0"/>
                <a:sym typeface="Wingdings 3"/>
              </a:rPr>
              <a:t>stimulates</a:t>
            </a:r>
            <a:r>
              <a:rPr lang="en-US" sz="2400" dirty="0">
                <a:solidFill>
                  <a:schemeClr val="bg1"/>
                </a:solidFill>
                <a:latin typeface="Arial Narrow" pitchFamily="34" charset="0"/>
                <a:sym typeface="Wingdings 3"/>
              </a:rPr>
              <a:t> the expression of OPG RANKL binding  -</a:t>
            </a:r>
            <a:r>
              <a:rPr lang="en-US" sz="2400" dirty="0" err="1">
                <a:solidFill>
                  <a:schemeClr val="bg1"/>
                </a:solidFill>
                <a:latin typeface="Arial Narrow" pitchFamily="34" charset="0"/>
                <a:sym typeface="Wingdings 3"/>
              </a:rPr>
              <a:t>ve</a:t>
            </a:r>
            <a:r>
              <a:rPr lang="en-US" sz="2400" dirty="0">
                <a:solidFill>
                  <a:schemeClr val="bg1"/>
                </a:solidFill>
                <a:latin typeface="Arial Narrow" pitchFamily="34" charset="0"/>
                <a:sym typeface="Wingdings 3"/>
              </a:rPr>
              <a:t> of </a:t>
            </a:r>
            <a:r>
              <a:rPr lang="en-US" sz="2400" dirty="0" err="1">
                <a:solidFill>
                  <a:schemeClr val="bg1"/>
                </a:solidFill>
                <a:latin typeface="Arial Narrow" pitchFamily="34" charset="0"/>
                <a:sym typeface="Wingdings 3"/>
              </a:rPr>
              <a:t>osteo-clustogenesis</a:t>
            </a:r>
            <a:r>
              <a:rPr lang="en-US" sz="2400" dirty="0">
                <a:solidFill>
                  <a:schemeClr val="bg1"/>
                </a:solidFill>
                <a:latin typeface="Arial Narrow" pitchFamily="34" charset="0"/>
                <a:sym typeface="Wingdings 3"/>
              </a:rPr>
              <a:t>   bone </a:t>
            </a:r>
            <a:r>
              <a:rPr lang="en-US" sz="2400" dirty="0" err="1">
                <a:solidFill>
                  <a:schemeClr val="bg1"/>
                </a:solidFill>
                <a:latin typeface="Arial Narrow" pitchFamily="34" charset="0"/>
                <a:sym typeface="Wingdings 3"/>
              </a:rPr>
              <a:t>resorption</a:t>
            </a:r>
            <a:r>
              <a:rPr lang="en-US" sz="2400" dirty="0">
                <a:solidFill>
                  <a:schemeClr val="bg1"/>
                </a:solidFill>
                <a:latin typeface="Arial Narrow" pitchFamily="34" charset="0"/>
                <a:sym typeface="Wingdings 3"/>
              </a:rPr>
              <a:t>   </a:t>
            </a:r>
            <a:r>
              <a:rPr lang="en-US" sz="2400" dirty="0">
                <a:solidFill>
                  <a:schemeClr val="bg1"/>
                </a:solidFill>
                <a:latin typeface="Arial Narrow" pitchFamily="34" charset="0"/>
              </a:rPr>
              <a:t>  </a:t>
            </a:r>
          </a:p>
        </p:txBody>
      </p:sp>
      <p:sp>
        <p:nvSpPr>
          <p:cNvPr id="17" name="TextBox 16"/>
          <p:cNvSpPr txBox="1"/>
          <p:nvPr/>
        </p:nvSpPr>
        <p:spPr>
          <a:xfrm>
            <a:off x="152401" y="2128097"/>
            <a:ext cx="8763000" cy="830997"/>
          </a:xfrm>
          <a:prstGeom prst="rect">
            <a:avLst/>
          </a:prstGeom>
          <a:noFill/>
        </p:spPr>
        <p:txBody>
          <a:bodyPr wrap="square" rtlCol="0">
            <a:spAutoFit/>
          </a:bodyPr>
          <a:lstStyle/>
          <a:p>
            <a:r>
              <a:rPr lang="en-US" sz="2400" dirty="0">
                <a:solidFill>
                  <a:schemeClr val="bg1"/>
                </a:solidFill>
                <a:latin typeface="Arial Narrow" pitchFamily="34" charset="0"/>
              </a:rPr>
              <a:t>1</a:t>
            </a:r>
            <a:r>
              <a:rPr lang="en-US" sz="2400" baseline="30000" dirty="0">
                <a:solidFill>
                  <a:schemeClr val="bg1"/>
                </a:solidFill>
                <a:latin typeface="Arial Narrow" pitchFamily="34" charset="0"/>
              </a:rPr>
              <a:t>st</a:t>
            </a:r>
            <a:r>
              <a:rPr lang="en-US" sz="2400" dirty="0">
                <a:solidFill>
                  <a:schemeClr val="bg1"/>
                </a:solidFill>
                <a:latin typeface="Arial Narrow" pitchFamily="34" charset="0"/>
              </a:rPr>
              <a:t> drug to possess “ dual action “ </a:t>
            </a:r>
            <a:r>
              <a:rPr lang="en-US" sz="2400" dirty="0" err="1">
                <a:solidFill>
                  <a:schemeClr val="bg1"/>
                </a:solidFill>
                <a:latin typeface="Arial Narrow" pitchFamily="34" charset="0"/>
              </a:rPr>
              <a:t>i.e</a:t>
            </a:r>
            <a:r>
              <a:rPr lang="en-US" sz="2400" dirty="0">
                <a:solidFill>
                  <a:schemeClr val="bg1"/>
                </a:solidFill>
                <a:latin typeface="Arial Narrow" pitchFamily="34" charset="0"/>
              </a:rPr>
              <a:t> has both anabolic &amp; </a:t>
            </a:r>
            <a:r>
              <a:rPr lang="en-US" sz="2400" dirty="0" err="1">
                <a:solidFill>
                  <a:schemeClr val="bg1"/>
                </a:solidFill>
                <a:latin typeface="Arial Narrow" pitchFamily="34" charset="0"/>
              </a:rPr>
              <a:t>antiresorptive</a:t>
            </a:r>
            <a:r>
              <a:rPr lang="en-US" sz="2400" dirty="0">
                <a:solidFill>
                  <a:schemeClr val="bg1"/>
                </a:solidFill>
                <a:latin typeface="Arial Narrow" pitchFamily="34" charset="0"/>
              </a:rPr>
              <a:t> effects, resulting in a rebalance of bone turnover in favor of bone formation</a:t>
            </a:r>
            <a:endParaRPr lang="en-US" sz="2400" dirty="0"/>
          </a:p>
        </p:txBody>
      </p:sp>
      <p:sp>
        <p:nvSpPr>
          <p:cNvPr id="19" name="TextBox 18"/>
          <p:cNvSpPr txBox="1"/>
          <p:nvPr/>
        </p:nvSpPr>
        <p:spPr>
          <a:xfrm>
            <a:off x="152400" y="5305961"/>
            <a:ext cx="8610600" cy="1015663"/>
          </a:xfrm>
          <a:prstGeom prst="rect">
            <a:avLst/>
          </a:prstGeom>
          <a:noFill/>
        </p:spPr>
        <p:txBody>
          <a:bodyPr wrap="square" rtlCol="0">
            <a:spAutoFit/>
          </a:bodyPr>
          <a:lstStyle/>
          <a:p>
            <a:pPr>
              <a:lnSpc>
                <a:spcPts val="2400"/>
              </a:lnSpc>
            </a:pPr>
            <a:r>
              <a:rPr lang="en-US" sz="2400" b="1" u="heavy" dirty="0">
                <a:solidFill>
                  <a:schemeClr val="bg1"/>
                </a:solidFill>
                <a:uFill>
                  <a:solidFill>
                    <a:srgbClr val="FFED01"/>
                  </a:solidFill>
                </a:uFill>
                <a:latin typeface="Arial Narrow" pitchFamily="34" charset="0"/>
              </a:rPr>
              <a:t>On </a:t>
            </a:r>
            <a:r>
              <a:rPr lang="en-US" sz="2400" b="1" u="heavy" dirty="0" err="1">
                <a:solidFill>
                  <a:schemeClr val="bg1"/>
                </a:solidFill>
                <a:uFill>
                  <a:solidFill>
                    <a:srgbClr val="FFED01"/>
                  </a:solidFill>
                </a:uFill>
                <a:latin typeface="Arial Narrow" pitchFamily="34" charset="0"/>
              </a:rPr>
              <a:t>Osteoclast</a:t>
            </a:r>
            <a:r>
              <a:rPr lang="en-US" sz="2400" dirty="0">
                <a:solidFill>
                  <a:schemeClr val="bg1"/>
                </a:solidFill>
                <a:latin typeface="Arial Narrow" pitchFamily="34" charset="0"/>
              </a:rPr>
              <a:t>;</a:t>
            </a:r>
          </a:p>
          <a:p>
            <a:pPr>
              <a:lnSpc>
                <a:spcPts val="2400"/>
              </a:lnSpc>
            </a:pPr>
            <a:r>
              <a:rPr lang="en-US" sz="2400" dirty="0">
                <a:solidFill>
                  <a:schemeClr val="bg1"/>
                </a:solidFill>
                <a:latin typeface="Arial Narrow" pitchFamily="34" charset="0"/>
              </a:rPr>
              <a:t>Acts as agonist on </a:t>
            </a:r>
            <a:r>
              <a:rPr lang="en-US" sz="2400" dirty="0" err="1">
                <a:solidFill>
                  <a:schemeClr val="bg1"/>
                </a:solidFill>
                <a:latin typeface="Arial Narrow" pitchFamily="34" charset="0"/>
              </a:rPr>
              <a:t>CaSR</a:t>
            </a:r>
            <a:r>
              <a:rPr lang="en-US" sz="2400" dirty="0">
                <a:solidFill>
                  <a:schemeClr val="bg1"/>
                </a:solidFill>
                <a:latin typeface="Arial Narrow" pitchFamily="34" charset="0"/>
              </a:rPr>
              <a:t> </a:t>
            </a:r>
            <a:r>
              <a:rPr lang="en-US" sz="2400" dirty="0">
                <a:solidFill>
                  <a:schemeClr val="bg1"/>
                </a:solidFill>
                <a:latin typeface="Arial Narrow" pitchFamily="34" charset="0"/>
                <a:sym typeface="Wingdings 3"/>
              </a:rPr>
              <a:t></a:t>
            </a:r>
            <a:r>
              <a:rPr lang="en-US" sz="2400" u="sng" dirty="0">
                <a:solidFill>
                  <a:schemeClr val="bg1"/>
                </a:solidFill>
                <a:latin typeface="Arial Narrow" pitchFamily="34" charset="0"/>
                <a:sym typeface="Wingdings 3"/>
              </a:rPr>
              <a:t>suppress</a:t>
            </a:r>
            <a:r>
              <a:rPr lang="en-US" sz="2400" dirty="0">
                <a:solidFill>
                  <a:schemeClr val="bg1"/>
                </a:solidFill>
                <a:latin typeface="Arial Narrow" pitchFamily="34" charset="0"/>
                <a:sym typeface="Wingdings 3"/>
              </a:rPr>
              <a:t> differentiation of pre-osteoclast to osteoclast   osteoclast apoptosis   bone </a:t>
            </a:r>
            <a:r>
              <a:rPr lang="en-US" sz="2400" dirty="0" err="1">
                <a:solidFill>
                  <a:schemeClr val="bg1"/>
                </a:solidFill>
                <a:latin typeface="Arial Narrow" pitchFamily="34" charset="0"/>
                <a:sym typeface="Wingdings 3"/>
              </a:rPr>
              <a:t>resorption</a:t>
            </a:r>
            <a:r>
              <a:rPr lang="en-US" sz="2400" dirty="0">
                <a:solidFill>
                  <a:schemeClr val="bg1"/>
                </a:solidFill>
                <a:latin typeface="Arial Narrow" pitchFamily="34" charset="0"/>
                <a:sym typeface="Wingdings 3"/>
              </a:rPr>
              <a:t>.  </a:t>
            </a:r>
            <a:endParaRPr lang="en-US" sz="2400" dirty="0">
              <a:solidFill>
                <a:schemeClr val="bg1"/>
              </a:solidFill>
              <a:latin typeface="Arial Narrow" pitchFamily="34" charset="0"/>
            </a:endParaRPr>
          </a:p>
        </p:txBody>
      </p:sp>
      <p:sp>
        <p:nvSpPr>
          <p:cNvPr id="3" name="Slide Number Placeholder 2"/>
          <p:cNvSpPr>
            <a:spLocks noGrp="1"/>
          </p:cNvSpPr>
          <p:nvPr>
            <p:ph type="sldNum" sz="quarter" idx="12"/>
          </p:nvPr>
        </p:nvSpPr>
        <p:spPr>
          <a:xfrm>
            <a:off x="8248456" y="6101844"/>
            <a:ext cx="856907" cy="669925"/>
          </a:xfrm>
        </p:spPr>
        <p:txBody>
          <a:bodyPr/>
          <a:lstStyle/>
          <a:p>
            <a:fld id="{60111B69-7931-4B39-8D1B-373029797050}" type="slidenum">
              <a:rPr lang="en-US" sz="1200" smtClean="0"/>
              <a:pPr/>
              <a:t>24</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wipe(left)">
                                      <p:cBhvr>
                                        <p:cTn id="15" dur="10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wipe(left)">
                                      <p:cBhvr>
                                        <p:cTn id="20" dur="10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Effect transition="in" filter="wipe(left)">
                                      <p:cBhvr>
                                        <p:cTn id="25" dur="1000"/>
                                        <p:tgtEl>
                                          <p:spTgt spid="1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wipe(left)">
                                      <p:cBhvr>
                                        <p:cTn id="30" dur="1000"/>
                                        <p:tgtEl>
                                          <p:spTgt spid="1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Effect transition="in" filter="wipe(left)">
                                      <p:cBhvr>
                                        <p:cTn id="35" dur="1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build="p"/>
      <p:bldP spid="17" grpId="0"/>
      <p:bldP spid="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402305" y="267237"/>
            <a:ext cx="8425090" cy="6324600"/>
          </a:xfrm>
          <a:prstGeom prst="rect">
            <a:avLst/>
          </a:prstGeom>
          <a:noFill/>
          <a:ln w="9525">
            <a:noFill/>
            <a:round/>
            <a:headEnd/>
            <a:tailEnd/>
          </a:ln>
          <a:effectLst/>
        </p:spPr>
      </p:pic>
      <p:sp>
        <p:nvSpPr>
          <p:cNvPr id="2" name="Slide Number Placeholder 1"/>
          <p:cNvSpPr>
            <a:spLocks noGrp="1"/>
          </p:cNvSpPr>
          <p:nvPr>
            <p:ph type="sldNum" sz="quarter" idx="12"/>
          </p:nvPr>
        </p:nvSpPr>
        <p:spPr>
          <a:xfrm>
            <a:off x="8153400" y="6188075"/>
            <a:ext cx="856907" cy="669925"/>
          </a:xfrm>
        </p:spPr>
        <p:txBody>
          <a:bodyPr/>
          <a:lstStyle/>
          <a:p>
            <a:fld id="{60111B69-7931-4B39-8D1B-373029797050}" type="slidenum">
              <a:rPr lang="en-US" sz="1200" smtClean="0"/>
              <a:pPr/>
              <a:t>25</a:t>
            </a:fld>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228600" y="304800"/>
            <a:ext cx="23503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Pharmacokinetics</a:t>
            </a:r>
          </a:p>
        </p:txBody>
      </p:sp>
      <p:sp>
        <p:nvSpPr>
          <p:cNvPr id="4" name="TextBox 3"/>
          <p:cNvSpPr txBox="1"/>
          <p:nvPr/>
        </p:nvSpPr>
        <p:spPr>
          <a:xfrm>
            <a:off x="228600" y="710484"/>
            <a:ext cx="8458200" cy="1323439"/>
          </a:xfrm>
          <a:prstGeom prst="rect">
            <a:avLst/>
          </a:prstGeom>
          <a:noFill/>
        </p:spPr>
        <p:txBody>
          <a:bodyPr wrap="square" rtlCol="0">
            <a:spAutoFit/>
          </a:bodyPr>
          <a:lstStyle/>
          <a:p>
            <a:pPr>
              <a:lnSpc>
                <a:spcPts val="2400"/>
              </a:lnSpc>
              <a:buBlip>
                <a:blip r:embed="rId3"/>
              </a:buBlip>
            </a:pPr>
            <a:r>
              <a:rPr lang="en-US" sz="2400" b="1" dirty="0">
                <a:solidFill>
                  <a:schemeClr val="bg1"/>
                </a:solidFill>
                <a:latin typeface="Arial Narrow" pitchFamily="34" charset="0"/>
              </a:rPr>
              <a:t> Orally with a modest bioavailability </a:t>
            </a:r>
            <a:r>
              <a:rPr lang="en-US" sz="2400" b="1" dirty="0">
                <a:solidFill>
                  <a:schemeClr val="bg1"/>
                </a:solidFill>
                <a:latin typeface="Arial Narrow" pitchFamily="34" charset="0"/>
                <a:sym typeface="Wingdings 3"/>
              </a:rPr>
              <a:t></a:t>
            </a:r>
            <a:r>
              <a:rPr lang="en-US" sz="2400" b="1" dirty="0">
                <a:solidFill>
                  <a:schemeClr val="bg1"/>
                </a:solidFill>
                <a:latin typeface="Arial Narrow" pitchFamily="34" charset="0"/>
              </a:rPr>
              <a:t>25%</a:t>
            </a:r>
          </a:p>
          <a:p>
            <a:pPr>
              <a:lnSpc>
                <a:spcPts val="2400"/>
              </a:lnSpc>
              <a:buBlip>
                <a:blip r:embed="rId3"/>
              </a:buBlip>
            </a:pPr>
            <a:r>
              <a:rPr lang="en-US" sz="2400" b="1" dirty="0">
                <a:solidFill>
                  <a:schemeClr val="bg1"/>
                </a:solidFill>
                <a:latin typeface="Arial Narrow" pitchFamily="34" charset="0"/>
              </a:rPr>
              <a:t> Binds partially to plasma proteins &amp; strongly to bones</a:t>
            </a:r>
          </a:p>
          <a:p>
            <a:pPr>
              <a:lnSpc>
                <a:spcPts val="2400"/>
              </a:lnSpc>
              <a:buBlip>
                <a:blip r:embed="rId3"/>
              </a:buBlip>
            </a:pPr>
            <a:r>
              <a:rPr lang="en-US" sz="2400" b="1" dirty="0">
                <a:solidFill>
                  <a:schemeClr val="bg1"/>
                </a:solidFill>
                <a:latin typeface="Arial Narrow" pitchFamily="34" charset="0"/>
              </a:rPr>
              <a:t> t ½ </a:t>
            </a:r>
            <a:r>
              <a:rPr lang="en-US" sz="2400" b="1" dirty="0">
                <a:solidFill>
                  <a:schemeClr val="bg1"/>
                </a:solidFill>
                <a:latin typeface="Arial Narrow" pitchFamily="34" charset="0"/>
                <a:sym typeface="Wingdings 3"/>
              </a:rPr>
              <a:t> 60 hrs</a:t>
            </a:r>
          </a:p>
          <a:p>
            <a:pPr>
              <a:lnSpc>
                <a:spcPts val="2400"/>
              </a:lnSpc>
              <a:buBlip>
                <a:blip r:embed="rId3"/>
              </a:buBlip>
            </a:pPr>
            <a:r>
              <a:rPr lang="en-US" sz="2400" b="1" dirty="0">
                <a:solidFill>
                  <a:schemeClr val="bg1"/>
                </a:solidFill>
                <a:latin typeface="Arial Narrow" pitchFamily="34" charset="0"/>
                <a:sym typeface="Wingdings 3"/>
              </a:rPr>
              <a:t> Excreted mainly by the kidney </a:t>
            </a:r>
            <a:endParaRPr lang="en-US" sz="2400" b="1" dirty="0">
              <a:solidFill>
                <a:schemeClr val="bg1"/>
              </a:solidFill>
              <a:latin typeface="Arial Narrow" pitchFamily="34" charset="0"/>
            </a:endParaRPr>
          </a:p>
        </p:txBody>
      </p:sp>
      <p:grpSp>
        <p:nvGrpSpPr>
          <p:cNvPr id="7" name="Group 6"/>
          <p:cNvGrpSpPr/>
          <p:nvPr/>
        </p:nvGrpSpPr>
        <p:grpSpPr>
          <a:xfrm>
            <a:off x="228600" y="1981200"/>
            <a:ext cx="8764074" cy="1038334"/>
            <a:chOff x="228600" y="2580069"/>
            <a:chExt cx="8764074" cy="1038334"/>
          </a:xfrm>
        </p:grpSpPr>
        <p:sp>
          <p:nvSpPr>
            <p:cNvPr id="8" name="Rectangle 7"/>
            <p:cNvSpPr/>
            <p:nvPr/>
          </p:nvSpPr>
          <p:spPr>
            <a:xfrm>
              <a:off x="228600" y="2580069"/>
              <a:ext cx="2151102" cy="412934"/>
            </a:xfrm>
            <a:prstGeom prst="rect">
              <a:avLst/>
            </a:prstGeom>
            <a:noFill/>
            <a:ln>
              <a:noFill/>
            </a:ln>
            <a:effectLst/>
            <a:scene3d>
              <a:camera prst="orthographicFront"/>
              <a:lightRig rig="threePt" dir="t"/>
            </a:scene3d>
            <a:sp3d>
              <a:bevelT w="165100" prst="coolSlant"/>
            </a:sp3d>
          </p:spPr>
          <p:txBody>
            <a:bodyPr wrap="square" rtlCol="0">
              <a:spAutoFit/>
            </a:bodyPr>
            <a:lstStyle/>
            <a:p>
              <a:pPr>
                <a:lnSpc>
                  <a:spcPts val="2400"/>
                </a:lnSpc>
              </a:pPr>
              <a:r>
                <a:rPr lang="en-US" sz="2200" dirty="0">
                  <a:solidFill>
                    <a:schemeClr val="accent2">
                      <a:lumMod val="75000"/>
                    </a:schemeClr>
                  </a:solidFill>
                  <a:latin typeface="Bernard MT Condensed" pitchFamily="18" charset="0"/>
                </a:rPr>
                <a:t>Indications</a:t>
              </a:r>
            </a:p>
          </p:txBody>
        </p:sp>
        <p:sp>
          <p:nvSpPr>
            <p:cNvPr id="9" name="TextBox 8"/>
            <p:cNvSpPr txBox="1"/>
            <p:nvPr/>
          </p:nvSpPr>
          <p:spPr>
            <a:xfrm>
              <a:off x="228600" y="2884869"/>
              <a:ext cx="8764074" cy="733534"/>
            </a:xfrm>
            <a:prstGeom prst="rect">
              <a:avLst/>
            </a:prstGeom>
            <a:noFill/>
          </p:spPr>
          <p:txBody>
            <a:bodyPr wrap="square" rtlCol="0">
              <a:spAutoFit/>
            </a:bodyPr>
            <a:lstStyle/>
            <a:p>
              <a:pPr>
                <a:lnSpc>
                  <a:spcPts val="2400"/>
                </a:lnSpc>
                <a:buBlip>
                  <a:blip r:embed="rId3"/>
                </a:buBlip>
              </a:pPr>
              <a:r>
                <a:rPr lang="en-US" sz="2400" b="1" dirty="0">
                  <a:solidFill>
                    <a:schemeClr val="bg1"/>
                  </a:solidFill>
                  <a:latin typeface="Arial Narrow" pitchFamily="34" charset="0"/>
                </a:rPr>
                <a:t> Osteoporosis, 2dry to menopause, glucocorticoids, ….</a:t>
              </a:r>
            </a:p>
            <a:p>
              <a:pPr>
                <a:lnSpc>
                  <a:spcPts val="2400"/>
                </a:lnSpc>
                <a:buBlip>
                  <a:blip r:embed="rId3"/>
                </a:buBlip>
              </a:pPr>
              <a:r>
                <a:rPr lang="en-US" sz="2400" b="1" dirty="0">
                  <a:solidFill>
                    <a:schemeClr val="bg1"/>
                  </a:solidFill>
                  <a:latin typeface="Arial Narrow" pitchFamily="34" charset="0"/>
                </a:rPr>
                <a:t> Malignancy- associated </a:t>
              </a:r>
              <a:r>
                <a:rPr lang="en-US" sz="2400" b="1" dirty="0" err="1">
                  <a:solidFill>
                    <a:schemeClr val="bg1"/>
                  </a:solidFill>
                  <a:latin typeface="Arial Narrow" pitchFamily="34" charset="0"/>
                </a:rPr>
                <a:t>hypercalcaemia</a:t>
              </a:r>
              <a:endParaRPr lang="en-US" sz="2400" b="1" dirty="0">
                <a:solidFill>
                  <a:schemeClr val="bg1"/>
                </a:solidFill>
                <a:latin typeface="Arial Narrow" pitchFamily="34" charset="0"/>
              </a:endParaRPr>
            </a:p>
          </p:txBody>
        </p:sp>
      </p:grpSp>
      <p:sp>
        <p:nvSpPr>
          <p:cNvPr id="10" name="Rectangle 9"/>
          <p:cNvSpPr/>
          <p:nvPr/>
        </p:nvSpPr>
        <p:spPr>
          <a:xfrm>
            <a:off x="228600" y="2971800"/>
            <a:ext cx="24384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Contraindications</a:t>
            </a:r>
          </a:p>
        </p:txBody>
      </p:sp>
      <p:sp>
        <p:nvSpPr>
          <p:cNvPr id="11" name="Rectangle 10"/>
          <p:cNvSpPr/>
          <p:nvPr/>
        </p:nvSpPr>
        <p:spPr>
          <a:xfrm>
            <a:off x="228600" y="3349665"/>
            <a:ext cx="8763000" cy="1374735"/>
          </a:xfrm>
          <a:prstGeom prst="rect">
            <a:avLst/>
          </a:prstGeom>
        </p:spPr>
        <p:txBody>
          <a:bodyPr wrap="square">
            <a:spAutoFit/>
          </a:bodyPr>
          <a:lstStyle/>
          <a:p>
            <a:pPr>
              <a:lnSpc>
                <a:spcPts val="2400"/>
              </a:lnSpc>
              <a:buBlip>
                <a:blip r:embed="rId3"/>
              </a:buBlip>
            </a:pPr>
            <a:r>
              <a:rPr lang="en-US" sz="2400" b="1" dirty="0">
                <a:solidFill>
                  <a:schemeClr val="bg1"/>
                </a:solidFill>
                <a:latin typeface="Arial Narrow" pitchFamily="34" charset="0"/>
              </a:rPr>
              <a:t>In severe renal disease</a:t>
            </a:r>
          </a:p>
          <a:p>
            <a:pPr>
              <a:lnSpc>
                <a:spcPts val="2400"/>
              </a:lnSpc>
              <a:buBlip>
                <a:blip r:embed="rId3"/>
              </a:buBlip>
            </a:pPr>
            <a:r>
              <a:rPr lang="en-US" sz="2400" b="1" dirty="0">
                <a:solidFill>
                  <a:schemeClr val="bg1"/>
                </a:solidFill>
                <a:latin typeface="Arial Narrow" pitchFamily="34" charset="0"/>
              </a:rPr>
              <a:t>In hypersensitivity to it</a:t>
            </a:r>
          </a:p>
          <a:p>
            <a:pPr>
              <a:lnSpc>
                <a:spcPts val="2400"/>
              </a:lnSpc>
              <a:buBlip>
                <a:blip r:embed="rId3"/>
              </a:buBlip>
            </a:pPr>
            <a:r>
              <a:rPr lang="en-US" sz="2400" b="1" dirty="0">
                <a:solidFill>
                  <a:schemeClr val="bg1"/>
                </a:solidFill>
                <a:latin typeface="Arial Narrow" pitchFamily="34" charset="0"/>
              </a:rPr>
              <a:t>In increased risk of venous </a:t>
            </a:r>
            <a:r>
              <a:rPr lang="en-US" sz="2400" b="1" dirty="0" err="1">
                <a:solidFill>
                  <a:schemeClr val="bg1"/>
                </a:solidFill>
                <a:latin typeface="Arial Narrow" pitchFamily="34" charset="0"/>
              </a:rPr>
              <a:t>thromboembolism</a:t>
            </a:r>
            <a:endParaRPr lang="en-US" sz="2400" b="1" dirty="0">
              <a:solidFill>
                <a:schemeClr val="bg1"/>
              </a:solidFill>
              <a:latin typeface="Arial Narrow" pitchFamily="34" charset="0"/>
            </a:endParaRPr>
          </a:p>
          <a:p>
            <a:pPr>
              <a:lnSpc>
                <a:spcPts val="2400"/>
              </a:lnSpc>
              <a:buBlip>
                <a:blip r:embed="rId3"/>
              </a:buBlip>
            </a:pPr>
            <a:r>
              <a:rPr lang="en-US" sz="2400" b="1" dirty="0">
                <a:solidFill>
                  <a:schemeClr val="bg1"/>
                </a:solidFill>
                <a:latin typeface="Arial Narrow" pitchFamily="34" charset="0"/>
              </a:rPr>
              <a:t>In phenylketonuria</a:t>
            </a:r>
          </a:p>
        </p:txBody>
      </p:sp>
      <p:sp>
        <p:nvSpPr>
          <p:cNvPr id="12" name="Rectangle 11"/>
          <p:cNvSpPr/>
          <p:nvPr/>
        </p:nvSpPr>
        <p:spPr>
          <a:xfrm>
            <a:off x="6400800" y="4724400"/>
            <a:ext cx="1486437"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Precautions</a:t>
            </a:r>
          </a:p>
        </p:txBody>
      </p:sp>
      <p:sp>
        <p:nvSpPr>
          <p:cNvPr id="13" name="Rectangle 12"/>
          <p:cNvSpPr/>
          <p:nvPr/>
        </p:nvSpPr>
        <p:spPr>
          <a:xfrm>
            <a:off x="7086600" y="2286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rgbClr val="44018D"/>
                </a:solidFill>
                <a:latin typeface="Bernard MT Condensed" pitchFamily="18" charset="0"/>
              </a:rPr>
              <a:t>STRONTIUM</a:t>
            </a:r>
          </a:p>
        </p:txBody>
      </p:sp>
      <p:sp>
        <p:nvSpPr>
          <p:cNvPr id="14" name="TextBox 13"/>
          <p:cNvSpPr txBox="1"/>
          <p:nvPr/>
        </p:nvSpPr>
        <p:spPr>
          <a:xfrm>
            <a:off x="304800" y="6098818"/>
            <a:ext cx="7405353" cy="707886"/>
          </a:xfrm>
          <a:prstGeom prst="rect">
            <a:avLst/>
          </a:prstGeom>
          <a:noFill/>
        </p:spPr>
        <p:txBody>
          <a:bodyPr wrap="square" rtlCol="0">
            <a:spAutoFit/>
          </a:bodyPr>
          <a:lstStyle/>
          <a:p>
            <a:pPr>
              <a:lnSpc>
                <a:spcPts val="2400"/>
              </a:lnSpc>
            </a:pPr>
            <a:r>
              <a:rPr lang="en-US" sz="2400" b="1" dirty="0">
                <a:solidFill>
                  <a:schemeClr val="bg1"/>
                </a:solidFill>
                <a:latin typeface="Arial Narrow" pitchFamily="34" charset="0"/>
              </a:rPr>
              <a:t>GIT irritation; nausea, vomiting, headache, eczema</a:t>
            </a:r>
          </a:p>
          <a:p>
            <a:pPr>
              <a:lnSpc>
                <a:spcPts val="2400"/>
              </a:lnSpc>
            </a:pPr>
            <a:r>
              <a:rPr lang="en-US" sz="2400" b="1" dirty="0">
                <a:solidFill>
                  <a:schemeClr val="bg1"/>
                </a:solidFill>
                <a:latin typeface="Arial Narrow" pitchFamily="34" charset="0"/>
              </a:rPr>
              <a:t>All resolve in 1st 3 months.</a:t>
            </a:r>
          </a:p>
        </p:txBody>
      </p:sp>
      <p:sp>
        <p:nvSpPr>
          <p:cNvPr id="15" name="Rectangle 14"/>
          <p:cNvSpPr/>
          <p:nvPr/>
        </p:nvSpPr>
        <p:spPr>
          <a:xfrm>
            <a:off x="228600" y="5791200"/>
            <a:ext cx="8382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ADRs</a:t>
            </a:r>
          </a:p>
        </p:txBody>
      </p:sp>
      <p:sp>
        <p:nvSpPr>
          <p:cNvPr id="16" name="TextBox 15"/>
          <p:cNvSpPr txBox="1"/>
          <p:nvPr/>
        </p:nvSpPr>
        <p:spPr>
          <a:xfrm>
            <a:off x="228600" y="4876800"/>
            <a:ext cx="8153400" cy="1054135"/>
          </a:xfrm>
          <a:prstGeom prst="rect">
            <a:avLst/>
          </a:prstGeom>
          <a:noFill/>
        </p:spPr>
        <p:txBody>
          <a:bodyPr wrap="square" rtlCol="0">
            <a:spAutoFit/>
          </a:bodyPr>
          <a:lstStyle/>
          <a:p>
            <a:pPr>
              <a:lnSpc>
                <a:spcPts val="2400"/>
              </a:lnSpc>
              <a:buBlip>
                <a:blip r:embed="rId3"/>
              </a:buBlip>
            </a:pPr>
            <a:r>
              <a:rPr lang="en-US" sz="2400" b="1" dirty="0">
                <a:solidFill>
                  <a:schemeClr val="bg1"/>
                </a:solidFill>
                <a:latin typeface="Arial Narrow" pitchFamily="34" charset="0"/>
              </a:rPr>
              <a:t> Food specially containing milk</a:t>
            </a:r>
            <a:r>
              <a:rPr lang="en-US" sz="2400" b="1" u="sng" dirty="0">
                <a:solidFill>
                  <a:schemeClr val="bg1"/>
                </a:solidFill>
                <a:latin typeface="Arial Narrow" pitchFamily="34" charset="0"/>
              </a:rPr>
              <a:t>+</a:t>
            </a:r>
            <a:r>
              <a:rPr lang="en-US" sz="2400" b="1" dirty="0">
                <a:solidFill>
                  <a:schemeClr val="bg1"/>
                </a:solidFill>
                <a:latin typeface="Arial Narrow" pitchFamily="34" charset="0"/>
              </a:rPr>
              <a:t> its products</a:t>
            </a:r>
            <a:r>
              <a:rPr lang="en-US" sz="2400" b="1" dirty="0">
                <a:solidFill>
                  <a:schemeClr val="bg1"/>
                </a:solidFill>
                <a:latin typeface="Arial Narrow" pitchFamily="34" charset="0"/>
                <a:sym typeface="Wingdings 3"/>
              </a:rPr>
              <a:t> </a:t>
            </a:r>
            <a:endParaRPr lang="en-US" sz="2400" b="1" dirty="0">
              <a:solidFill>
                <a:schemeClr val="bg1"/>
              </a:solidFill>
              <a:latin typeface="Arial Narrow" pitchFamily="34" charset="0"/>
            </a:endParaRPr>
          </a:p>
          <a:p>
            <a:pPr>
              <a:lnSpc>
                <a:spcPts val="2400"/>
              </a:lnSpc>
              <a:buBlip>
                <a:blip r:embed="rId3"/>
              </a:buBlip>
            </a:pPr>
            <a:r>
              <a:rPr lang="en-US" sz="2400" b="1" dirty="0">
                <a:solidFill>
                  <a:schemeClr val="bg1"/>
                </a:solidFill>
                <a:latin typeface="Arial Narrow" pitchFamily="34" charset="0"/>
              </a:rPr>
              <a:t> Antacids </a:t>
            </a:r>
            <a:r>
              <a:rPr lang="en-US" sz="2400" b="1" dirty="0">
                <a:solidFill>
                  <a:schemeClr val="bg1"/>
                </a:solidFill>
                <a:latin typeface="Arial Narrow" pitchFamily="34" charset="0"/>
                <a:sym typeface="Wingdings 3"/>
              </a:rPr>
              <a:t></a:t>
            </a:r>
            <a:endParaRPr lang="en-US" sz="2400" b="1" dirty="0">
              <a:solidFill>
                <a:schemeClr val="bg1"/>
              </a:solidFill>
              <a:latin typeface="Arial Narrow" pitchFamily="34" charset="0"/>
            </a:endParaRPr>
          </a:p>
          <a:p>
            <a:pPr>
              <a:lnSpc>
                <a:spcPts val="2400"/>
              </a:lnSpc>
              <a:buBlip>
                <a:blip r:embed="rId3"/>
              </a:buBlip>
            </a:pPr>
            <a:r>
              <a:rPr lang="en-US" sz="2400" b="1" dirty="0">
                <a:solidFill>
                  <a:schemeClr val="bg1"/>
                </a:solidFill>
                <a:latin typeface="Arial Narrow" pitchFamily="34" charset="0"/>
              </a:rPr>
              <a:t> Oral tetracycline &amp; quinolones chelate it </a:t>
            </a:r>
          </a:p>
        </p:txBody>
      </p:sp>
      <p:sp>
        <p:nvSpPr>
          <p:cNvPr id="17" name="Rectangle 16"/>
          <p:cNvSpPr/>
          <p:nvPr/>
        </p:nvSpPr>
        <p:spPr>
          <a:xfrm>
            <a:off x="228600" y="4572000"/>
            <a:ext cx="2438400"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Interactions</a:t>
            </a:r>
          </a:p>
        </p:txBody>
      </p:sp>
      <p:sp>
        <p:nvSpPr>
          <p:cNvPr id="18" name="Rectangle 17"/>
          <p:cNvSpPr/>
          <p:nvPr/>
        </p:nvSpPr>
        <p:spPr>
          <a:xfrm>
            <a:off x="6324600" y="5100935"/>
            <a:ext cx="1885453" cy="461665"/>
          </a:xfrm>
          <a:prstGeom prst="rect">
            <a:avLst/>
          </a:prstGeom>
          <a:solidFill>
            <a:srgbClr val="4D3B63">
              <a:alpha val="54118"/>
            </a:srgbClr>
          </a:solidFill>
        </p:spPr>
        <p:txBody>
          <a:bodyPr wrap="none">
            <a:spAutoFit/>
          </a:bodyPr>
          <a:lstStyle/>
          <a:p>
            <a:r>
              <a:rPr lang="en-US" sz="2400" b="1" dirty="0">
                <a:solidFill>
                  <a:schemeClr val="bg1"/>
                </a:solidFill>
                <a:latin typeface="Arial Narrow" pitchFamily="34" charset="0"/>
                <a:sym typeface="Wingdings 3"/>
              </a:rPr>
              <a:t>2 </a:t>
            </a:r>
            <a:r>
              <a:rPr lang="en-US" sz="2400" b="1" dirty="0" err="1">
                <a:solidFill>
                  <a:schemeClr val="bg1"/>
                </a:solidFill>
                <a:latin typeface="Arial Narrow" pitchFamily="34" charset="0"/>
                <a:sym typeface="Wingdings 3"/>
              </a:rPr>
              <a:t>hrs</a:t>
            </a:r>
            <a:r>
              <a:rPr lang="en-US" sz="2400" b="1" dirty="0">
                <a:solidFill>
                  <a:schemeClr val="bg1"/>
                </a:solidFill>
                <a:latin typeface="Arial Narrow" pitchFamily="34" charset="0"/>
                <a:sym typeface="Wingdings 3"/>
              </a:rPr>
              <a:t> spacing</a:t>
            </a:r>
            <a:r>
              <a:rPr lang="en-US" sz="2400" b="1" dirty="0">
                <a:solidFill>
                  <a:schemeClr val="bg1"/>
                </a:solidFill>
                <a:latin typeface="Arial Narrow" pitchFamily="34" charset="0"/>
              </a:rPr>
              <a:t> </a:t>
            </a:r>
            <a:endParaRPr lang="en-US" sz="2400" dirty="0"/>
          </a:p>
        </p:txBody>
      </p:sp>
      <p:sp>
        <p:nvSpPr>
          <p:cNvPr id="19" name="Right Brace 18"/>
          <p:cNvSpPr/>
          <p:nvPr/>
        </p:nvSpPr>
        <p:spPr>
          <a:xfrm>
            <a:off x="6172200" y="4953000"/>
            <a:ext cx="228600" cy="838200"/>
          </a:xfrm>
          <a:prstGeom prst="rightBrace">
            <a:avLst/>
          </a:prstGeom>
          <a:ln w="28575">
            <a:solidFill>
              <a:srgbClr val="FDCD0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lide Number Placeholder 1"/>
          <p:cNvSpPr>
            <a:spLocks noGrp="1"/>
          </p:cNvSpPr>
          <p:nvPr>
            <p:ph type="sldNum" sz="quarter" idx="12"/>
          </p:nvPr>
        </p:nvSpPr>
        <p:spPr>
          <a:xfrm>
            <a:off x="8258346" y="6083335"/>
            <a:ext cx="856907" cy="669925"/>
          </a:xfrm>
        </p:spPr>
        <p:txBody>
          <a:bodyPr/>
          <a:lstStyle/>
          <a:p>
            <a:fld id="{60111B69-7931-4B39-8D1B-373029797050}" type="slidenum">
              <a:rPr lang="en-US" sz="1200" smtClean="0"/>
              <a:pPr/>
              <a:t>26</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downRight)">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downRight)">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0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2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000"/>
                                        <p:tgtEl>
                                          <p:spTgt spid="1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P spid="17" grpId="0"/>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87093" y="5543035"/>
            <a:ext cx="856907" cy="669925"/>
          </a:xfrm>
        </p:spPr>
        <p:txBody>
          <a:bodyPr/>
          <a:lstStyle/>
          <a:p>
            <a:fld id="{60111B69-7931-4B39-8D1B-373029797050}" type="slidenum">
              <a:rPr lang="en-US" sz="1200" smtClean="0"/>
              <a:pPr/>
              <a:t>27</a:t>
            </a:fld>
            <a:endParaRPr lang="en-US" sz="1200" dirty="0"/>
          </a:p>
        </p:txBody>
      </p:sp>
      <p:pic>
        <p:nvPicPr>
          <p:cNvPr id="3" name="Picture 2" descr="http://www.dirtyprettythangs.com/wp-content/uploads/2011/03/female-sign.jpg"/>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blip>
          <a:srcRect l="26230" r="26557"/>
          <a:stretch>
            <a:fillRect/>
          </a:stretch>
        </p:blipFill>
        <p:spPr bwMode="auto">
          <a:xfrm rot="1810871">
            <a:off x="31324" y="7925"/>
            <a:ext cx="1006239" cy="1600200"/>
          </a:xfrm>
          <a:prstGeom prst="rect">
            <a:avLst/>
          </a:prstGeom>
          <a:noFill/>
        </p:spPr>
      </p:pic>
      <p:sp>
        <p:nvSpPr>
          <p:cNvPr id="4" name="Rectangle 3"/>
          <p:cNvSpPr/>
          <p:nvPr/>
        </p:nvSpPr>
        <p:spPr>
          <a:xfrm>
            <a:off x="632937" y="360323"/>
            <a:ext cx="1500663"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chemeClr val="bg1"/>
                </a:solidFill>
                <a:latin typeface="Bernard MT Condensed" pitchFamily="18" charset="0"/>
              </a:rPr>
              <a:t>ESTROGENS</a:t>
            </a:r>
          </a:p>
        </p:txBody>
      </p:sp>
      <p:sp>
        <p:nvSpPr>
          <p:cNvPr id="5" name="Rectangle 4"/>
          <p:cNvSpPr/>
          <p:nvPr/>
        </p:nvSpPr>
        <p:spPr>
          <a:xfrm>
            <a:off x="3990393" y="360323"/>
            <a:ext cx="7620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chemeClr val="bg1"/>
                </a:solidFill>
                <a:latin typeface="Bernard MT Condensed" pitchFamily="18" charset="0"/>
              </a:rPr>
              <a:t>HRT</a:t>
            </a:r>
          </a:p>
        </p:txBody>
      </p:sp>
      <p:sp>
        <p:nvSpPr>
          <p:cNvPr id="6" name="Rectangle 5"/>
          <p:cNvSpPr/>
          <p:nvPr/>
        </p:nvSpPr>
        <p:spPr>
          <a:xfrm>
            <a:off x="6324600" y="360323"/>
            <a:ext cx="9906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chemeClr val="bg1"/>
                </a:solidFill>
                <a:latin typeface="Bernard MT Condensed" pitchFamily="18" charset="0"/>
              </a:rPr>
              <a:t>SERMs</a:t>
            </a:r>
          </a:p>
        </p:txBody>
      </p:sp>
      <p:sp>
        <p:nvSpPr>
          <p:cNvPr id="7" name="TextBox 6"/>
          <p:cNvSpPr txBox="1"/>
          <p:nvPr/>
        </p:nvSpPr>
        <p:spPr>
          <a:xfrm>
            <a:off x="2133600" y="228600"/>
            <a:ext cx="2057400" cy="938719"/>
          </a:xfrm>
          <a:prstGeom prst="rect">
            <a:avLst/>
          </a:prstGeom>
          <a:noFill/>
          <a:ln>
            <a:noFill/>
          </a:ln>
        </p:spPr>
        <p:txBody>
          <a:bodyPr wrap="square" rtlCol="0">
            <a:spAutoFit/>
          </a:bodyPr>
          <a:lstStyle/>
          <a:p>
            <a:pPr>
              <a:lnSpc>
                <a:spcPts val="2200"/>
              </a:lnSpc>
            </a:pPr>
            <a:r>
              <a:rPr lang="en-US" sz="2200" b="1" dirty="0">
                <a:solidFill>
                  <a:schemeClr val="bg1"/>
                </a:solidFill>
                <a:latin typeface="Arial Narrow" pitchFamily="34" charset="0"/>
              </a:rPr>
              <a:t>If </a:t>
            </a:r>
            <a:r>
              <a:rPr lang="en-US" sz="2200" b="1" dirty="0" err="1">
                <a:solidFill>
                  <a:schemeClr val="bg1"/>
                </a:solidFill>
                <a:latin typeface="Arial Narrow" pitchFamily="34" charset="0"/>
              </a:rPr>
              <a:t>hystrectomy</a:t>
            </a:r>
            <a:endParaRPr lang="en-US" sz="2200" b="1" dirty="0">
              <a:solidFill>
                <a:schemeClr val="bg1"/>
              </a:solidFill>
              <a:latin typeface="Arial Narrow" pitchFamily="34" charset="0"/>
            </a:endParaRPr>
          </a:p>
          <a:p>
            <a:pPr>
              <a:lnSpc>
                <a:spcPts val="2200"/>
              </a:lnSpc>
            </a:pPr>
            <a:r>
              <a:rPr lang="en-US" sz="2200" b="1" dirty="0">
                <a:solidFill>
                  <a:schemeClr val="bg1"/>
                </a:solidFill>
                <a:latin typeface="Arial Narrow" pitchFamily="34" charset="0"/>
              </a:rPr>
              <a:t>+ </a:t>
            </a:r>
            <a:r>
              <a:rPr lang="en-US" sz="2200" b="1" dirty="0" err="1">
                <a:solidFill>
                  <a:schemeClr val="bg1"/>
                </a:solidFill>
                <a:latin typeface="Arial Narrow" pitchFamily="34" charset="0"/>
              </a:rPr>
              <a:t>progestins</a:t>
            </a:r>
            <a:r>
              <a:rPr lang="en-US" sz="2200" b="1" dirty="0">
                <a:solidFill>
                  <a:schemeClr val="bg1"/>
                </a:solidFill>
                <a:latin typeface="Arial Narrow" pitchFamily="34" charset="0"/>
              </a:rPr>
              <a:t> if uterus present</a:t>
            </a:r>
          </a:p>
        </p:txBody>
      </p:sp>
      <p:sp>
        <p:nvSpPr>
          <p:cNvPr id="8" name="TextBox 7"/>
          <p:cNvSpPr txBox="1"/>
          <p:nvPr/>
        </p:nvSpPr>
        <p:spPr>
          <a:xfrm>
            <a:off x="4752393" y="228600"/>
            <a:ext cx="1905000" cy="656590"/>
          </a:xfrm>
          <a:prstGeom prst="rect">
            <a:avLst/>
          </a:prstGeom>
          <a:noFill/>
          <a:ln>
            <a:noFill/>
          </a:ln>
        </p:spPr>
        <p:txBody>
          <a:bodyPr wrap="square" rtlCol="0">
            <a:spAutoFit/>
          </a:bodyPr>
          <a:lstStyle/>
          <a:p>
            <a:pPr>
              <a:lnSpc>
                <a:spcPts val="2200"/>
              </a:lnSpc>
            </a:pPr>
            <a:r>
              <a:rPr lang="en-US" sz="2200" b="1" dirty="0">
                <a:solidFill>
                  <a:schemeClr val="bg1"/>
                </a:solidFill>
                <a:latin typeface="Arial Narrow" pitchFamily="34" charset="0"/>
              </a:rPr>
              <a:t>Menopausal Symptoms</a:t>
            </a:r>
          </a:p>
        </p:txBody>
      </p:sp>
      <p:sp>
        <p:nvSpPr>
          <p:cNvPr id="9" name="TextBox 8"/>
          <p:cNvSpPr txBox="1"/>
          <p:nvPr/>
        </p:nvSpPr>
        <p:spPr>
          <a:xfrm>
            <a:off x="7315200" y="228600"/>
            <a:ext cx="1905000" cy="656590"/>
          </a:xfrm>
          <a:prstGeom prst="rect">
            <a:avLst/>
          </a:prstGeom>
          <a:noFill/>
          <a:ln>
            <a:noFill/>
          </a:ln>
        </p:spPr>
        <p:txBody>
          <a:bodyPr wrap="square" rtlCol="0">
            <a:spAutoFit/>
          </a:bodyPr>
          <a:lstStyle/>
          <a:p>
            <a:pPr>
              <a:lnSpc>
                <a:spcPts val="2200"/>
              </a:lnSpc>
            </a:pPr>
            <a:r>
              <a:rPr lang="en-US" sz="2200" b="1" dirty="0">
                <a:solidFill>
                  <a:schemeClr val="bg1"/>
                </a:solidFill>
                <a:latin typeface="Arial Narrow" pitchFamily="34" charset="0"/>
              </a:rPr>
              <a:t>Menopause /</a:t>
            </a:r>
          </a:p>
          <a:p>
            <a:pPr>
              <a:lnSpc>
                <a:spcPts val="2200"/>
              </a:lnSpc>
            </a:pPr>
            <a:r>
              <a:rPr lang="en-US" sz="2200" b="1" dirty="0">
                <a:solidFill>
                  <a:schemeClr val="bg1"/>
                </a:solidFill>
                <a:latin typeface="Arial Narrow" pitchFamily="34" charset="0"/>
              </a:rPr>
              <a:t>Elderly</a:t>
            </a:r>
          </a:p>
        </p:txBody>
      </p:sp>
      <p:pic>
        <p:nvPicPr>
          <p:cNvPr id="11" name="Picture 4" descr="http://www.psdgraphics.com/wp-content/uploads/2009/06/male-sign.jp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blip>
          <a:srcRect l="17268" t="6623" r="18470" b="7787"/>
          <a:stretch>
            <a:fillRect/>
          </a:stretch>
        </p:blipFill>
        <p:spPr bwMode="auto">
          <a:xfrm>
            <a:off x="152400" y="1219200"/>
            <a:ext cx="1219200" cy="1219200"/>
          </a:xfrm>
          <a:prstGeom prst="rect">
            <a:avLst/>
          </a:prstGeom>
          <a:noFill/>
        </p:spPr>
      </p:pic>
      <p:sp>
        <p:nvSpPr>
          <p:cNvPr id="12" name="Rectangle 11"/>
          <p:cNvSpPr/>
          <p:nvPr/>
        </p:nvSpPr>
        <p:spPr>
          <a:xfrm>
            <a:off x="609600" y="17526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chemeClr val="bg1"/>
                </a:solidFill>
                <a:latin typeface="Bernard MT Condensed" pitchFamily="18" charset="0"/>
              </a:rPr>
              <a:t>ANDROGENS</a:t>
            </a:r>
          </a:p>
        </p:txBody>
      </p:sp>
      <p:sp>
        <p:nvSpPr>
          <p:cNvPr id="13" name="TextBox 12"/>
          <p:cNvSpPr txBox="1"/>
          <p:nvPr/>
        </p:nvSpPr>
        <p:spPr>
          <a:xfrm>
            <a:off x="3000375" y="1222730"/>
            <a:ext cx="4953000" cy="769441"/>
          </a:xfrm>
          <a:prstGeom prst="rect">
            <a:avLst/>
          </a:prstGeom>
          <a:noFill/>
        </p:spPr>
        <p:txBody>
          <a:bodyPr wrap="square" rtlCol="0">
            <a:spAutoFit/>
          </a:bodyPr>
          <a:lstStyle/>
          <a:p>
            <a:r>
              <a:rPr lang="en-US" sz="2200" dirty="0">
                <a:solidFill>
                  <a:schemeClr val="bg1"/>
                </a:solidFill>
                <a:latin typeface="Bernard MT Condensed" pitchFamily="18" charset="0"/>
              </a:rPr>
              <a:t>Estrogen</a:t>
            </a:r>
            <a:r>
              <a:rPr lang="en-US" sz="2200" b="1" dirty="0">
                <a:solidFill>
                  <a:schemeClr val="bg1"/>
                </a:solidFill>
                <a:latin typeface="Arial Narrow" pitchFamily="34" charset="0"/>
              </a:rPr>
              <a:t> in females &amp; </a:t>
            </a:r>
            <a:r>
              <a:rPr lang="en-US" sz="2200" dirty="0">
                <a:solidFill>
                  <a:schemeClr val="bg1"/>
                </a:solidFill>
                <a:latin typeface="Bernard MT Condensed" pitchFamily="18" charset="0"/>
              </a:rPr>
              <a:t>Androgen</a:t>
            </a:r>
            <a:r>
              <a:rPr lang="en-US" sz="2200" b="1" dirty="0">
                <a:solidFill>
                  <a:schemeClr val="bg1"/>
                </a:solidFill>
                <a:latin typeface="Arial Narrow" pitchFamily="34" charset="0"/>
              </a:rPr>
              <a:t> in males </a:t>
            </a:r>
          </a:p>
          <a:p>
            <a:r>
              <a:rPr lang="en-US" sz="2200" b="1" dirty="0">
                <a:solidFill>
                  <a:schemeClr val="bg1"/>
                </a:solidFill>
                <a:latin typeface="Arial Narrow" pitchFamily="34" charset="0"/>
              </a:rPr>
              <a:t>is essential for </a:t>
            </a:r>
            <a:r>
              <a:rPr lang="en-US" sz="2200" dirty="0">
                <a:solidFill>
                  <a:schemeClr val="bg1"/>
                </a:solidFill>
                <a:latin typeface="Bernard MT Condensed" pitchFamily="18" charset="0"/>
              </a:rPr>
              <a:t>normal bone remodeling </a:t>
            </a:r>
          </a:p>
        </p:txBody>
      </p:sp>
      <p:sp>
        <p:nvSpPr>
          <p:cNvPr id="14" name="Down Arrow 13"/>
          <p:cNvSpPr/>
          <p:nvPr/>
        </p:nvSpPr>
        <p:spPr>
          <a:xfrm>
            <a:off x="5704893" y="1976461"/>
            <a:ext cx="457200" cy="457200"/>
          </a:xfrm>
          <a:prstGeom prst="downArrow">
            <a:avLst/>
          </a:prstGeom>
          <a:gradFill flip="none" rotWithShape="1">
            <a:gsLst>
              <a:gs pos="14000">
                <a:schemeClr val="tx1"/>
              </a:gs>
              <a:gs pos="48000">
                <a:srgbClr val="341C5E"/>
              </a:gs>
              <a:gs pos="15000">
                <a:srgbClr val="4B0387"/>
              </a:gs>
              <a:gs pos="53000">
                <a:srgbClr val="B3A979"/>
              </a:gs>
              <a:gs pos="99000">
                <a:schemeClr val="accent1">
                  <a:tint val="23500"/>
                  <a:satMod val="160000"/>
                  <a:alpha val="79000"/>
                </a:schemeClr>
              </a:gs>
              <a:gs pos="77000">
                <a:srgbClr val="FFC000"/>
              </a:gs>
            </a:gsLst>
            <a:lin ang="5400000" scaled="1"/>
            <a:tileRect/>
          </a:gradFill>
          <a:ln w="19050">
            <a:solidFill>
              <a:srgbClr val="FCF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p:cNvSpPr txBox="1"/>
          <p:nvPr/>
        </p:nvSpPr>
        <p:spPr>
          <a:xfrm>
            <a:off x="609600" y="2209800"/>
            <a:ext cx="1905000" cy="374461"/>
          </a:xfrm>
          <a:prstGeom prst="rect">
            <a:avLst/>
          </a:prstGeom>
          <a:noFill/>
          <a:ln>
            <a:noFill/>
          </a:ln>
        </p:spPr>
        <p:txBody>
          <a:bodyPr wrap="square" rtlCol="0">
            <a:spAutoFit/>
          </a:bodyPr>
          <a:lstStyle/>
          <a:p>
            <a:pPr>
              <a:lnSpc>
                <a:spcPts val="2200"/>
              </a:lnSpc>
            </a:pPr>
            <a:r>
              <a:rPr lang="en-US" sz="2200" b="1" dirty="0">
                <a:solidFill>
                  <a:schemeClr val="bg1"/>
                </a:solidFill>
                <a:latin typeface="Arial Narrow" pitchFamily="34" charset="0"/>
              </a:rPr>
              <a:t>Elderly men</a:t>
            </a:r>
          </a:p>
        </p:txBody>
      </p:sp>
      <p:pic>
        <p:nvPicPr>
          <p:cNvPr id="16" name="Picture 5"/>
          <p:cNvPicPr>
            <a:picLocks noChangeAspect="1" noChangeArrowheads="1"/>
          </p:cNvPicPr>
          <p:nvPr/>
        </p:nvPicPr>
        <p:blipFill>
          <a:blip r:embed="rId5" cstate="print"/>
          <a:srcRect/>
          <a:stretch>
            <a:fillRect/>
          </a:stretch>
        </p:blipFill>
        <p:spPr bwMode="auto">
          <a:xfrm>
            <a:off x="39585" y="2814637"/>
            <a:ext cx="1569694" cy="4043363"/>
          </a:xfrm>
          <a:prstGeom prst="rect">
            <a:avLst/>
          </a:prstGeom>
          <a:noFill/>
          <a:ln w="9525">
            <a:noFill/>
            <a:miter lim="800000"/>
            <a:headEnd/>
            <a:tailEnd/>
          </a:ln>
        </p:spPr>
      </p:pic>
      <p:sp>
        <p:nvSpPr>
          <p:cNvPr id="17" name="Rectangle 16"/>
          <p:cNvSpPr/>
          <p:nvPr/>
        </p:nvSpPr>
        <p:spPr>
          <a:xfrm>
            <a:off x="2371280" y="2509837"/>
            <a:ext cx="6705599" cy="1446550"/>
          </a:xfrm>
          <a:prstGeom prst="rect">
            <a:avLst/>
          </a:prstGeom>
        </p:spPr>
        <p:txBody>
          <a:bodyPr wrap="square">
            <a:spAutoFit/>
          </a:bodyPr>
          <a:lstStyle/>
          <a:p>
            <a:pPr indent="-256032" fontAlgn="auto">
              <a:buBlip>
                <a:blip r:embed="rId6"/>
              </a:buBlip>
              <a:defRPr/>
            </a:pPr>
            <a:r>
              <a:rPr lang="en-US" sz="2200" b="1" dirty="0">
                <a:solidFill>
                  <a:schemeClr val="bg1"/>
                </a:solidFill>
                <a:latin typeface="Arial Narrow" pitchFamily="34" charset="0"/>
                <a:sym typeface="Wingdings 3"/>
              </a:rPr>
              <a:t> osteoclast apoptosis &amp; inhibit </a:t>
            </a:r>
            <a:r>
              <a:rPr lang="en-US" sz="2200" b="1" dirty="0" err="1">
                <a:solidFill>
                  <a:schemeClr val="bg1"/>
                </a:solidFill>
                <a:latin typeface="Arial Narrow" pitchFamily="34" charset="0"/>
                <a:sym typeface="Wingdings 3"/>
              </a:rPr>
              <a:t>osteobalst</a:t>
            </a:r>
            <a:r>
              <a:rPr lang="en-US" sz="2200" b="1" dirty="0">
                <a:solidFill>
                  <a:schemeClr val="bg1"/>
                </a:solidFill>
                <a:latin typeface="Arial Narrow" pitchFamily="34" charset="0"/>
                <a:sym typeface="Wingdings 3"/>
              </a:rPr>
              <a:t> apoptosis </a:t>
            </a:r>
          </a:p>
          <a:p>
            <a:pPr indent="-256032">
              <a:buBlip>
                <a:blip r:embed="rId6"/>
              </a:buBlip>
              <a:defRPr/>
            </a:pPr>
            <a:r>
              <a:rPr lang="en-US" sz="2200" b="1" dirty="0">
                <a:solidFill>
                  <a:schemeClr val="bg1"/>
                </a:solidFill>
                <a:latin typeface="Arial Narrow" pitchFamily="34" charset="0"/>
                <a:sym typeface="Wingdings 3"/>
              </a:rPr>
              <a:t> release of growth factors from osteoblasts</a:t>
            </a:r>
          </a:p>
          <a:p>
            <a:pPr indent="-256032">
              <a:buBlip>
                <a:blip r:embed="rId6"/>
              </a:buBlip>
              <a:defRPr/>
            </a:pPr>
            <a:r>
              <a:rPr lang="en-US" sz="2200" b="1" dirty="0">
                <a:solidFill>
                  <a:schemeClr val="bg1"/>
                </a:solidFill>
                <a:latin typeface="Arial Narrow" pitchFamily="34" charset="0"/>
                <a:sym typeface="Wingdings 3"/>
              </a:rPr>
              <a:t> No. &amp; depth of </a:t>
            </a:r>
            <a:r>
              <a:rPr lang="en-US" sz="2200" b="1" dirty="0" err="1">
                <a:solidFill>
                  <a:schemeClr val="bg1"/>
                </a:solidFill>
                <a:latin typeface="Arial Narrow" pitchFamily="34" charset="0"/>
                <a:sym typeface="Wingdings 3"/>
              </a:rPr>
              <a:t>resorption</a:t>
            </a:r>
            <a:r>
              <a:rPr lang="en-US" sz="2200" b="1" dirty="0">
                <a:solidFill>
                  <a:schemeClr val="bg1"/>
                </a:solidFill>
                <a:latin typeface="Arial Narrow" pitchFamily="34" charset="0"/>
                <a:sym typeface="Wingdings 3"/>
              </a:rPr>
              <a:t> cavities</a:t>
            </a:r>
          </a:p>
          <a:p>
            <a:pPr indent="-256032" fontAlgn="auto">
              <a:buBlip>
                <a:blip r:embed="rId6"/>
              </a:buBlip>
              <a:defRPr/>
            </a:pPr>
            <a:r>
              <a:rPr lang="en-US" sz="2200" b="1" dirty="0">
                <a:solidFill>
                  <a:schemeClr val="bg1"/>
                </a:solidFill>
                <a:latin typeface="Arial Narrow" pitchFamily="34" charset="0"/>
                <a:sym typeface="Wingdings 3"/>
              </a:rPr>
              <a:t> release of inflammatory cytokines causing </a:t>
            </a:r>
            <a:r>
              <a:rPr lang="en-US" sz="2200" b="1" dirty="0" err="1">
                <a:solidFill>
                  <a:schemeClr val="bg1"/>
                </a:solidFill>
                <a:latin typeface="Arial Narrow" pitchFamily="34" charset="0"/>
                <a:sym typeface="Wingdings 3"/>
              </a:rPr>
              <a:t>resorption</a:t>
            </a:r>
            <a:endParaRPr lang="en-US" sz="2200" b="1" dirty="0">
              <a:solidFill>
                <a:schemeClr val="bg1"/>
              </a:solidFill>
              <a:latin typeface="Arial Narrow" pitchFamily="34" charset="0"/>
            </a:endParaRPr>
          </a:p>
        </p:txBody>
      </p:sp>
      <p:pic>
        <p:nvPicPr>
          <p:cNvPr id="18" name="Picture 8" descr="http://imaging.cmpmedica.com/cancernetwork/journals/oncology/200608/ONC0806_p1029f1.gif"/>
          <p:cNvPicPr>
            <a:picLocks noChangeAspect="1" noChangeArrowheads="1"/>
          </p:cNvPicPr>
          <p:nvPr/>
        </p:nvPicPr>
        <p:blipFill>
          <a:blip r:embed="rId7" cstate="print"/>
          <a:srcRect l="3556" t="3113" r="27111" b="12840"/>
          <a:stretch>
            <a:fillRect/>
          </a:stretch>
        </p:blipFill>
        <p:spPr bwMode="auto">
          <a:xfrm>
            <a:off x="2889013" y="3951514"/>
            <a:ext cx="4502387" cy="2292124"/>
          </a:xfrm>
          <a:prstGeom prst="rect">
            <a:avLst/>
          </a:prstGeom>
          <a:noFill/>
        </p:spPr>
      </p:pic>
      <p:sp>
        <p:nvSpPr>
          <p:cNvPr id="19" name="TextBox 18"/>
          <p:cNvSpPr txBox="1"/>
          <p:nvPr/>
        </p:nvSpPr>
        <p:spPr>
          <a:xfrm>
            <a:off x="1637855" y="6088559"/>
            <a:ext cx="7358371" cy="769441"/>
          </a:xfrm>
          <a:prstGeom prst="rect">
            <a:avLst/>
          </a:prstGeom>
          <a:noFill/>
        </p:spPr>
        <p:txBody>
          <a:bodyPr wrap="square" rtlCol="0">
            <a:spAutoFit/>
          </a:bodyPr>
          <a:lstStyle/>
          <a:p>
            <a:r>
              <a:rPr lang="en-US" sz="2200" dirty="0">
                <a:solidFill>
                  <a:srgbClr val="FF0000"/>
                </a:solidFill>
              </a:rPr>
              <a:t>Adverse effects</a:t>
            </a:r>
            <a:r>
              <a:rPr lang="en-US" sz="2200" dirty="0">
                <a:solidFill>
                  <a:schemeClr val="bg1"/>
                </a:solidFill>
              </a:rPr>
              <a:t>: HRT (estrogen): vaginal bleeding, risk of breast cancer &amp; venous thromboembolism. </a:t>
            </a:r>
          </a:p>
        </p:txBody>
      </p:sp>
    </p:spTree>
    <p:extLst>
      <p:ext uri="{BB962C8B-B14F-4D97-AF65-F5344CB8AC3E}">
        <p14:creationId xmlns:p14="http://schemas.microsoft.com/office/powerpoint/2010/main" val="121951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strVal val="#ppt_w+.3"/>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0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152400" y="685800"/>
            <a:ext cx="8991600" cy="769441"/>
          </a:xfrm>
          <a:prstGeom prst="rect">
            <a:avLst/>
          </a:prstGeom>
        </p:spPr>
        <p:txBody>
          <a:bodyPr wrap="square">
            <a:spAutoFit/>
          </a:bodyPr>
          <a:lstStyle/>
          <a:p>
            <a:r>
              <a:rPr lang="en-US" sz="2200" b="1" dirty="0">
                <a:solidFill>
                  <a:schemeClr val="bg1"/>
                </a:solidFill>
                <a:latin typeface="Arial Narrow" pitchFamily="34" charset="0"/>
              </a:rPr>
              <a:t>1</a:t>
            </a:r>
            <a:r>
              <a:rPr lang="en-US" sz="2200" b="1" baseline="30000" dirty="0">
                <a:solidFill>
                  <a:schemeClr val="bg1"/>
                </a:solidFill>
                <a:latin typeface="Arial Narrow" pitchFamily="34" charset="0"/>
              </a:rPr>
              <a:t>st</a:t>
            </a:r>
            <a:r>
              <a:rPr lang="en-US" sz="2200" b="1" dirty="0">
                <a:solidFill>
                  <a:schemeClr val="bg1"/>
                </a:solidFill>
                <a:latin typeface="Arial Narrow" pitchFamily="34" charset="0"/>
              </a:rPr>
              <a:t> selective estrogen Receptor modulator (SERM) for prevention &amp; treatment of osteoporosis</a:t>
            </a:r>
          </a:p>
        </p:txBody>
      </p:sp>
      <p:sp>
        <p:nvSpPr>
          <p:cNvPr id="6" name="Rectangle 5"/>
          <p:cNvSpPr/>
          <p:nvPr/>
        </p:nvSpPr>
        <p:spPr>
          <a:xfrm>
            <a:off x="1295400" y="228600"/>
            <a:ext cx="1676400" cy="430887"/>
          </a:xfrm>
          <a:prstGeom prst="rect">
            <a:avLst/>
          </a:prstGeom>
          <a:solidFill>
            <a:srgbClr val="EDDAC5"/>
          </a:solidFill>
          <a:ln>
            <a:solidFill>
              <a:schemeClr val="bg2">
                <a:lumMod val="90000"/>
              </a:schemeClr>
            </a:solidFill>
          </a:ln>
          <a:effectLst>
            <a:outerShdw blurRad="50800" dist="38100" dir="2700000" algn="tl" rotWithShape="0">
              <a:srgbClr val="FDCD03"/>
            </a:outerShdw>
          </a:effectLst>
          <a:scene3d>
            <a:camera prst="orthographicFront"/>
            <a:lightRig rig="threePt" dir="t"/>
          </a:scene3d>
          <a:sp3d>
            <a:bevelT w="165100" prst="coolSlant"/>
          </a:sp3d>
        </p:spPr>
        <p:txBody>
          <a:bodyPr wrap="square" rtlCol="0">
            <a:spAutoFit/>
          </a:bodyPr>
          <a:lstStyle/>
          <a:p>
            <a:pPr algn="ctr"/>
            <a:r>
              <a:rPr lang="en-US" sz="2200" dirty="0">
                <a:solidFill>
                  <a:srgbClr val="44018D"/>
                </a:solidFill>
                <a:latin typeface="Bernard MT Condensed" pitchFamily="18" charset="0"/>
              </a:rPr>
              <a:t>RALOXIFENE</a:t>
            </a:r>
          </a:p>
        </p:txBody>
      </p:sp>
      <p:sp>
        <p:nvSpPr>
          <p:cNvPr id="7" name="Rectangle 6"/>
          <p:cNvSpPr/>
          <p:nvPr/>
        </p:nvSpPr>
        <p:spPr>
          <a:xfrm>
            <a:off x="228600" y="228600"/>
            <a:ext cx="1151277" cy="461665"/>
          </a:xfrm>
          <a:prstGeom prst="rect">
            <a:avLst/>
          </a:prstGeom>
        </p:spPr>
        <p:txBody>
          <a:bodyPr wrap="none">
            <a:spAutoFit/>
          </a:bodyPr>
          <a:lstStyle/>
          <a:p>
            <a:r>
              <a:rPr lang="en-US" sz="2400" dirty="0">
                <a:solidFill>
                  <a:schemeClr val="bg1"/>
                </a:solidFill>
                <a:latin typeface="Bernard MT Condensed" pitchFamily="18" charset="0"/>
                <a:sym typeface="Wingdings 3"/>
              </a:rPr>
              <a:t>SERMs</a:t>
            </a:r>
            <a:endParaRPr lang="en-US" sz="2400" dirty="0">
              <a:solidFill>
                <a:schemeClr val="bg1"/>
              </a:solidFill>
              <a:latin typeface="Bernard MT Condensed" pitchFamily="18" charset="0"/>
            </a:endParaRPr>
          </a:p>
        </p:txBody>
      </p:sp>
      <p:sp>
        <p:nvSpPr>
          <p:cNvPr id="8" name="Rectangle 7"/>
          <p:cNvSpPr/>
          <p:nvPr/>
        </p:nvSpPr>
        <p:spPr>
          <a:xfrm>
            <a:off x="211777" y="1421865"/>
            <a:ext cx="1664595" cy="430887"/>
          </a:xfrm>
          <a:prstGeom prst="rect">
            <a:avLst/>
          </a:prstGeom>
          <a:noFill/>
          <a:ln>
            <a:noFill/>
          </a:ln>
          <a:effectLst/>
          <a:scene3d>
            <a:camera prst="orthographicFront"/>
            <a:lightRig rig="threePt" dir="t"/>
          </a:scene3d>
          <a:sp3d>
            <a:bevelT w="165100" prst="coolSlant"/>
          </a:sp3d>
        </p:spPr>
        <p:txBody>
          <a:bodyPr wrap="square" rtlCol="0">
            <a:spAutoFit/>
          </a:bodyPr>
          <a:lstStyle/>
          <a:p>
            <a:r>
              <a:rPr lang="en-US" sz="2200" dirty="0">
                <a:solidFill>
                  <a:schemeClr val="accent2">
                    <a:lumMod val="75000"/>
                  </a:schemeClr>
                </a:solidFill>
                <a:latin typeface="Bernard MT Condensed" pitchFamily="18" charset="0"/>
              </a:rPr>
              <a:t>Mechanism</a:t>
            </a:r>
          </a:p>
        </p:txBody>
      </p:sp>
      <p:sp>
        <p:nvSpPr>
          <p:cNvPr id="9" name="Rectangle 8"/>
          <p:cNvSpPr/>
          <p:nvPr/>
        </p:nvSpPr>
        <p:spPr>
          <a:xfrm>
            <a:off x="211777" y="1730514"/>
            <a:ext cx="8382000" cy="707886"/>
          </a:xfrm>
          <a:prstGeom prst="rect">
            <a:avLst/>
          </a:prstGeom>
        </p:spPr>
        <p:txBody>
          <a:bodyPr wrap="square">
            <a:spAutoFit/>
          </a:bodyPr>
          <a:lstStyle/>
          <a:p>
            <a:pPr>
              <a:lnSpc>
                <a:spcPts val="2400"/>
              </a:lnSpc>
              <a:spcBef>
                <a:spcPts val="600"/>
              </a:spcBef>
              <a:buClr>
                <a:srgbClr val="66FFFF"/>
              </a:buClr>
              <a:buSzPct val="80000"/>
            </a:pPr>
            <a:r>
              <a:rPr lang="en-US" sz="2200" b="1" dirty="0">
                <a:solidFill>
                  <a:schemeClr val="bg1"/>
                </a:solidFill>
                <a:latin typeface="Arial Narrow" pitchFamily="34" charset="0"/>
              </a:rPr>
              <a:t>Anti-estrogens that exhibits partial agonistic action; acting as an agonist in bone &amp; an antagonist in some female sex organs</a:t>
            </a:r>
            <a:endParaRPr lang="en-US" sz="2200" b="1" dirty="0">
              <a:solidFill>
                <a:srgbClr val="D9FFFF"/>
              </a:solidFill>
              <a:latin typeface="Bernard MT Condensed"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153208783"/>
              </p:ext>
            </p:extLst>
          </p:nvPr>
        </p:nvGraphicFramePr>
        <p:xfrm>
          <a:off x="609600" y="2656861"/>
          <a:ext cx="7315198" cy="1085850"/>
        </p:xfrm>
        <a:graphic>
          <a:graphicData uri="http://schemas.openxmlformats.org/drawingml/2006/table">
            <a:tbl>
              <a:tblPr/>
              <a:tblGrid>
                <a:gridCol w="1295398">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0942">
                  <a:extLst>
                    <a:ext uri="{9D8B030D-6E8A-4147-A177-3AD203B41FA5}">
                      <a16:colId xmlns:a16="http://schemas.microsoft.com/office/drawing/2014/main" val="20003"/>
                    </a:ext>
                  </a:extLst>
                </a:gridCol>
                <a:gridCol w="889686">
                  <a:extLst>
                    <a:ext uri="{9D8B030D-6E8A-4147-A177-3AD203B41FA5}">
                      <a16:colId xmlns:a16="http://schemas.microsoft.com/office/drawing/2014/main" val="20004"/>
                    </a:ext>
                  </a:extLst>
                </a:gridCol>
                <a:gridCol w="889686">
                  <a:extLst>
                    <a:ext uri="{9D8B030D-6E8A-4147-A177-3AD203B41FA5}">
                      <a16:colId xmlns:a16="http://schemas.microsoft.com/office/drawing/2014/main" val="20005"/>
                    </a:ext>
                  </a:extLst>
                </a:gridCol>
                <a:gridCol w="889686">
                  <a:extLst>
                    <a:ext uri="{9D8B030D-6E8A-4147-A177-3AD203B41FA5}">
                      <a16:colId xmlns:a16="http://schemas.microsoft.com/office/drawing/2014/main" val="20006"/>
                    </a:ext>
                  </a:extLst>
                </a:gridCol>
              </a:tblGrid>
              <a:tr h="0">
                <a:tc>
                  <a:txBody>
                    <a:bodyPr/>
                    <a:lstStyle/>
                    <a:p>
                      <a:pPr>
                        <a:lnSpc>
                          <a:spcPct val="100000"/>
                        </a:lnSpc>
                      </a:pPr>
                      <a:endParaRPr lang="en-US" sz="2000" b="1" dirty="0">
                        <a:solidFill>
                          <a:schemeClr val="bg1"/>
                        </a:solidFill>
                        <a:latin typeface="Arial Narrow" pitchFamily="34" charset="0"/>
                        <a:ea typeface="Times New Roman"/>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Brain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Uterus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Vagina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Breast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Bone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0" dirty="0">
                          <a:solidFill>
                            <a:schemeClr val="bg1"/>
                          </a:solidFill>
                          <a:latin typeface="Bernard MT Condensed" pitchFamily="18" charset="0"/>
                          <a:ea typeface="Times New Roman"/>
                          <a:cs typeface="Arial"/>
                        </a:rPr>
                        <a:t>CVS </a:t>
                      </a:r>
                      <a:endParaRPr lang="en-US" sz="2000" b="0" dirty="0">
                        <a:solidFill>
                          <a:schemeClr val="bg1"/>
                        </a:solidFill>
                        <a:latin typeface="Bernard MT Condensed" pitchFamily="18" charset="0"/>
                        <a:ea typeface="Calibri"/>
                        <a:cs typeface="Arial"/>
                      </a:endParaRPr>
                    </a:p>
                  </a:txBody>
                  <a:tcPr marL="28575" marR="28575" marT="28575" marB="28575">
                    <a:lnL>
                      <a:noFill/>
                    </a:lnL>
                    <a:lnR>
                      <a:noFill/>
                    </a:lnR>
                    <a:lnT>
                      <a:noFill/>
                    </a:lnT>
                    <a:lnB>
                      <a:noFill/>
                    </a:lnB>
                  </a:tcPr>
                </a:tc>
                <a:extLst>
                  <a:ext uri="{0D108BD9-81ED-4DB2-BD59-A6C34878D82A}">
                    <a16:rowId xmlns:a16="http://schemas.microsoft.com/office/drawing/2014/main" val="10000"/>
                  </a:ext>
                </a:extLst>
              </a:tr>
              <a:tr h="0">
                <a:tc>
                  <a:txBody>
                    <a:bodyPr/>
                    <a:lstStyle/>
                    <a:p>
                      <a:pPr marL="0" marR="0" algn="l">
                        <a:lnSpc>
                          <a:spcPct val="100000"/>
                        </a:lnSpc>
                        <a:spcBef>
                          <a:spcPts val="0"/>
                        </a:spcBef>
                        <a:spcAft>
                          <a:spcPts val="0"/>
                        </a:spcAft>
                      </a:pPr>
                      <a:r>
                        <a:rPr lang="en-US" sz="2000" b="1" dirty="0" err="1">
                          <a:solidFill>
                            <a:schemeClr val="bg1"/>
                          </a:solidFill>
                          <a:latin typeface="Arial Narrow" pitchFamily="34" charset="0"/>
                          <a:ea typeface="Times New Roman"/>
                          <a:cs typeface="Arial"/>
                        </a:rPr>
                        <a:t>Estradiol</a:t>
                      </a:r>
                      <a:r>
                        <a:rPr lang="en-US" sz="2000" b="1" dirty="0">
                          <a:solidFill>
                            <a:schemeClr val="bg1"/>
                          </a:solidFill>
                          <a:latin typeface="Arial Narrow" pitchFamily="34" charset="0"/>
                          <a:ea typeface="Times New Roman"/>
                          <a:cs typeface="Arial"/>
                        </a:rPr>
                        <a:t> </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extLst>
                  <a:ext uri="{0D108BD9-81ED-4DB2-BD59-A6C34878D82A}">
                    <a16:rowId xmlns:a16="http://schemas.microsoft.com/office/drawing/2014/main" val="10001"/>
                  </a:ext>
                </a:extLst>
              </a:tr>
              <a:tr h="0">
                <a:tc>
                  <a:txBody>
                    <a:bodyPr/>
                    <a:lstStyle/>
                    <a:p>
                      <a:pPr marL="0" marR="0" algn="l">
                        <a:lnSpc>
                          <a:spcPct val="100000"/>
                        </a:lnSpc>
                        <a:spcBef>
                          <a:spcPts val="0"/>
                        </a:spcBef>
                        <a:spcAft>
                          <a:spcPts val="0"/>
                        </a:spcAft>
                      </a:pPr>
                      <a:r>
                        <a:rPr lang="en-US" sz="2000" b="1" dirty="0" err="1">
                          <a:solidFill>
                            <a:schemeClr val="bg1"/>
                          </a:solidFill>
                          <a:latin typeface="Arial Narrow" pitchFamily="34" charset="0"/>
                          <a:ea typeface="Times New Roman"/>
                          <a:cs typeface="Arial"/>
                        </a:rPr>
                        <a:t>Raloxifene</a:t>
                      </a:r>
                      <a:r>
                        <a:rPr lang="en-US" sz="2000" b="1" dirty="0">
                          <a:solidFill>
                            <a:schemeClr val="bg1"/>
                          </a:solidFill>
                          <a:latin typeface="Arial Narrow" pitchFamily="34" charset="0"/>
                          <a:ea typeface="Times New Roman"/>
                          <a:cs typeface="Arial"/>
                        </a:rPr>
                        <a:t> </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a:solidFill>
                            <a:schemeClr val="bg1"/>
                          </a:solidFill>
                          <a:latin typeface="Arial Narrow" pitchFamily="34" charset="0"/>
                          <a:ea typeface="Times New Roman"/>
                          <a:cs typeface="Arial"/>
                        </a:rPr>
                        <a:t>+</a:t>
                      </a:r>
                      <a:endParaRPr lang="en-US" sz="2000" b="1">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tc>
                  <a:txBody>
                    <a:bodyPr/>
                    <a:lstStyle/>
                    <a:p>
                      <a:pPr marL="0" marR="0" algn="ctr">
                        <a:lnSpc>
                          <a:spcPct val="100000"/>
                        </a:lnSpc>
                        <a:spcBef>
                          <a:spcPts val="0"/>
                        </a:spcBef>
                        <a:spcAft>
                          <a:spcPts val="0"/>
                        </a:spcAft>
                      </a:pPr>
                      <a:r>
                        <a:rPr lang="en-US" sz="2000" b="1" dirty="0">
                          <a:solidFill>
                            <a:schemeClr val="bg1"/>
                          </a:solidFill>
                          <a:latin typeface="Arial Narrow" pitchFamily="34" charset="0"/>
                          <a:ea typeface="Times New Roman"/>
                          <a:cs typeface="Arial"/>
                        </a:rPr>
                        <a:t>+</a:t>
                      </a:r>
                      <a:endParaRPr lang="en-US" sz="2000" b="1" dirty="0">
                        <a:solidFill>
                          <a:schemeClr val="bg1"/>
                        </a:solidFill>
                        <a:latin typeface="Arial Narrow" pitchFamily="34" charset="0"/>
                        <a:ea typeface="Calibri"/>
                        <a:cs typeface="Arial"/>
                      </a:endParaRPr>
                    </a:p>
                  </a:txBody>
                  <a:tcPr marL="28575" marR="28575" marT="28575" marB="28575">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1" name="Rectangle 3"/>
          <p:cNvSpPr txBox="1">
            <a:spLocks noChangeArrowheads="1"/>
          </p:cNvSpPr>
          <p:nvPr/>
        </p:nvSpPr>
        <p:spPr>
          <a:xfrm>
            <a:off x="76200" y="3946525"/>
            <a:ext cx="5486400" cy="2987675"/>
          </a:xfrm>
          <a:prstGeom prst="rect">
            <a:avLst/>
          </a:prstGeom>
        </p:spPr>
        <p:txBody>
          <a:bodyPr>
            <a:normAutofit fontScale="40000" lnSpcReduction="20000"/>
          </a:bodyPr>
          <a:lstStyle/>
          <a:p>
            <a:pPr marR="0" lvl="0" algn="l" defTabSz="914400" rtl="0" eaLnBrk="1" fontAlgn="auto" latinLnBrk="0" hangingPunct="1">
              <a:lnSpc>
                <a:spcPts val="2300"/>
              </a:lnSpc>
              <a:spcBef>
                <a:spcPts val="0"/>
              </a:spcBef>
              <a:spcAft>
                <a:spcPts val="0"/>
              </a:spcAft>
              <a:buClrTx/>
              <a:buSzTx/>
              <a:tabLst/>
              <a:defRPr/>
            </a:pPr>
            <a:r>
              <a:rPr kumimoji="0" lang="en-US" sz="5000" b="1" i="0" u="heavy" strike="noStrike" kern="1200" cap="none" spc="0" normalizeH="0" baseline="0" noProof="0" dirty="0">
                <a:ln>
                  <a:noFill/>
                </a:ln>
                <a:solidFill>
                  <a:schemeClr val="bg1"/>
                </a:solidFill>
                <a:effectLst/>
                <a:uLnTx/>
                <a:uFill>
                  <a:solidFill>
                    <a:srgbClr val="FFC000"/>
                  </a:solidFill>
                </a:uFill>
                <a:latin typeface="Arial Narrow" pitchFamily="34" charset="0"/>
                <a:ea typeface="+mn-ea"/>
                <a:cs typeface="+mn-cs"/>
              </a:rPr>
              <a:t>Advantages</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5000" b="1" i="0" u="none" strike="noStrike" kern="1200" cap="none" spc="0" normalizeH="0" baseline="0" noProof="0" dirty="0">
                <a:ln>
                  <a:noFill/>
                </a:ln>
                <a:solidFill>
                  <a:schemeClr val="bg1"/>
                </a:solidFill>
                <a:effectLst/>
                <a:uLnTx/>
                <a:uFillTx/>
                <a:latin typeface="Arial Narrow" pitchFamily="34" charset="0"/>
                <a:sym typeface="Wingdings 3"/>
              </a:rPr>
              <a:t></a:t>
            </a:r>
            <a:r>
              <a:rPr kumimoji="0" lang="en-US" sz="5000" b="1" i="0" u="none" strike="noStrike" kern="1200" cap="none" spc="0" normalizeH="0" baseline="0" noProof="0" dirty="0">
                <a:ln>
                  <a:noFill/>
                </a:ln>
                <a:solidFill>
                  <a:schemeClr val="bg1"/>
                </a:solidFill>
                <a:effectLst/>
                <a:uLnTx/>
                <a:uFillTx/>
                <a:latin typeface="Arial Narrow" pitchFamily="34" charset="0"/>
              </a:rPr>
              <a:t> bone density (2%) &amp; </a:t>
            </a:r>
            <a:r>
              <a:rPr kumimoji="0" lang="en-US" sz="5000" b="1" i="0" u="none" strike="noStrike" kern="1200" cap="none" spc="0" normalizeH="0" baseline="0" noProof="0" dirty="0">
                <a:ln>
                  <a:noFill/>
                </a:ln>
                <a:solidFill>
                  <a:schemeClr val="bg1"/>
                </a:solidFill>
                <a:effectLst/>
                <a:uLnTx/>
                <a:uFillTx/>
                <a:latin typeface="Arial Narrow" pitchFamily="34" charset="0"/>
                <a:sym typeface="Wingdings 3"/>
              </a:rPr>
              <a:t></a:t>
            </a:r>
            <a:r>
              <a:rPr kumimoji="0" lang="en-US" sz="5000" b="1" i="0" u="none" strike="noStrike" kern="1200" cap="none" spc="0" normalizeH="0" baseline="0" noProof="0" dirty="0">
                <a:ln>
                  <a:noFill/>
                </a:ln>
                <a:solidFill>
                  <a:schemeClr val="bg1"/>
                </a:solidFill>
                <a:effectLst/>
                <a:uLnTx/>
                <a:uFillTx/>
                <a:latin typeface="Arial Narrow" pitchFamily="34" charset="0"/>
              </a:rPr>
              <a:t> fracture risk (30%)</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5000" b="1" i="0" u="none" strike="noStrike" kern="1200" cap="none" spc="0" normalizeH="0" baseline="0" noProof="0" dirty="0">
                <a:ln>
                  <a:noFill/>
                </a:ln>
                <a:solidFill>
                  <a:schemeClr val="bg1"/>
                </a:solidFill>
                <a:effectLst/>
                <a:uLnTx/>
                <a:uFillTx/>
                <a:latin typeface="Arial Narrow" pitchFamily="34" charset="0"/>
              </a:rPr>
              <a:t>No stimulation of breast or endometrial tissue</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5000" b="1" i="0" u="none" strike="noStrike" kern="1200" cap="none" spc="0" normalizeH="0" baseline="0" noProof="0" dirty="0">
                <a:ln>
                  <a:noFill/>
                </a:ln>
                <a:solidFill>
                  <a:schemeClr val="bg1"/>
                </a:solidFill>
                <a:effectLst/>
                <a:uLnTx/>
                <a:uFillTx/>
                <a:latin typeface="Arial Narrow" pitchFamily="34" charset="0"/>
              </a:rPr>
              <a:t>No need for progestin in women with uterus</a:t>
            </a:r>
          </a:p>
          <a:p>
            <a:pPr marL="742950" lvl="1" indent="-285750">
              <a:lnSpc>
                <a:spcPts val="2300"/>
              </a:lnSpc>
              <a:buFont typeface="Wingdings" pitchFamily="2" charset="2"/>
              <a:buChar char="Ø"/>
            </a:pPr>
            <a:r>
              <a:rPr lang="en-US" sz="5000" b="1" dirty="0">
                <a:solidFill>
                  <a:schemeClr val="bg1"/>
                </a:solidFill>
                <a:latin typeface="Arial Narrow" pitchFamily="34" charset="0"/>
                <a:sym typeface="Wingdings 3"/>
              </a:rPr>
              <a:t> </a:t>
            </a:r>
            <a:r>
              <a:rPr kumimoji="0" lang="en-US" sz="5000" b="1" i="0" u="none" strike="noStrike" kern="1200" cap="none" spc="0" normalizeH="0" baseline="0" noProof="0" dirty="0">
                <a:ln>
                  <a:noFill/>
                </a:ln>
                <a:solidFill>
                  <a:schemeClr val="bg1"/>
                </a:solidFill>
                <a:effectLst/>
                <a:uLnTx/>
                <a:uFillTx/>
                <a:latin typeface="Arial Narrow" pitchFamily="34" charset="0"/>
              </a:rPr>
              <a:t>LDL</a:t>
            </a:r>
          </a:p>
          <a:p>
            <a:pPr marL="742950" lvl="1" indent="-285750">
              <a:lnSpc>
                <a:spcPts val="2300"/>
              </a:lnSpc>
              <a:buFont typeface="Wingdings" pitchFamily="2" charset="2"/>
              <a:buChar char="Ø"/>
            </a:pPr>
            <a:r>
              <a:rPr lang="en-US" sz="5000" b="1" dirty="0">
                <a:solidFill>
                  <a:schemeClr val="bg1"/>
                </a:solidFill>
                <a:latin typeface="Arial Narrow" pitchFamily="34" charset="0"/>
              </a:rPr>
              <a:t>Good for women with risk of  uterine &amp;  </a:t>
            </a:r>
            <a:r>
              <a:rPr kumimoji="0" lang="en-US" sz="5000" b="1" i="0" u="none" strike="noStrike" kern="1200" cap="none" spc="0" normalizeH="0" noProof="0" dirty="0">
                <a:ln>
                  <a:noFill/>
                </a:ln>
                <a:solidFill>
                  <a:schemeClr val="bg1"/>
                </a:solidFill>
                <a:effectLst/>
                <a:uLnTx/>
                <a:uFillTx/>
                <a:latin typeface="Arial Narrow" pitchFamily="34" charset="0"/>
              </a:rPr>
              <a:t>breast cancer</a:t>
            </a:r>
            <a:endParaRPr lang="en-US" sz="5000" b="1" dirty="0">
              <a:solidFill>
                <a:schemeClr val="bg1"/>
              </a:solidFill>
              <a:latin typeface="Arial Narrow" pitchFamily="34" charset="0"/>
            </a:endParaRPr>
          </a:p>
          <a:p>
            <a:pPr marL="742950" lvl="1" indent="-285750">
              <a:lnSpc>
                <a:spcPts val="2300"/>
              </a:lnSpc>
              <a:buFont typeface="Wingdings" pitchFamily="2" charset="2"/>
              <a:buChar char="Ø"/>
            </a:pPr>
            <a:r>
              <a:rPr lang="en-US" sz="5000" b="1" baseline="0" dirty="0">
                <a:solidFill>
                  <a:schemeClr val="bg1"/>
                </a:solidFill>
                <a:latin typeface="Arial Narrow" pitchFamily="34" charset="0"/>
              </a:rPr>
              <a:t>Lower risk of thromboembolism</a:t>
            </a:r>
            <a:r>
              <a:rPr lang="en-US" sz="5000" b="1" dirty="0">
                <a:solidFill>
                  <a:schemeClr val="bg1"/>
                </a:solidFill>
                <a:latin typeface="Arial Narrow" pitchFamily="34" charset="0"/>
              </a:rPr>
              <a:t> compared to estrogen</a:t>
            </a:r>
            <a:endParaRPr kumimoji="0" lang="en-US" sz="5000" b="1" i="0" u="none" strike="noStrike" kern="1200" cap="none" spc="0" normalizeH="0" baseline="0" noProof="0" dirty="0">
              <a:ln>
                <a:noFill/>
              </a:ln>
              <a:solidFill>
                <a:schemeClr val="bg1"/>
              </a:solidFill>
              <a:effectLst/>
              <a:uLnTx/>
              <a:uFillTx/>
              <a:latin typeface="Arial Narrow" pitchFamily="34" charset="0"/>
            </a:endParaRPr>
          </a:p>
        </p:txBody>
      </p:sp>
      <p:sp>
        <p:nvSpPr>
          <p:cNvPr id="12" name="Rectangle 4"/>
          <p:cNvSpPr txBox="1">
            <a:spLocks noChangeArrowheads="1"/>
          </p:cNvSpPr>
          <p:nvPr/>
        </p:nvSpPr>
        <p:spPr>
          <a:xfrm>
            <a:off x="5719948" y="4038600"/>
            <a:ext cx="2895600" cy="1224566"/>
          </a:xfrm>
          <a:prstGeom prst="rect">
            <a:avLst/>
          </a:prstGeom>
        </p:spPr>
        <p:txBody>
          <a:bodyPr/>
          <a:lstStyle/>
          <a:p>
            <a:pPr marR="0" lvl="0" algn="l" defTabSz="914400" rtl="0" eaLnBrk="1" fontAlgn="auto" latinLnBrk="0" hangingPunct="1">
              <a:lnSpc>
                <a:spcPts val="2300"/>
              </a:lnSpc>
              <a:spcBef>
                <a:spcPts val="0"/>
              </a:spcBef>
              <a:spcAft>
                <a:spcPts val="0"/>
              </a:spcAft>
              <a:buClrTx/>
              <a:buSzTx/>
              <a:tabLst/>
              <a:defRPr/>
            </a:pPr>
            <a:r>
              <a:rPr kumimoji="0" lang="en-US" sz="2200" b="1" i="0" u="heavy" strike="noStrike" kern="1200" cap="none" spc="0" normalizeH="0" baseline="0" noProof="0" dirty="0">
                <a:ln>
                  <a:noFill/>
                </a:ln>
                <a:solidFill>
                  <a:schemeClr val="bg1"/>
                </a:solidFill>
                <a:effectLst/>
                <a:uLnTx/>
                <a:uFill>
                  <a:solidFill>
                    <a:srgbClr val="FFC000"/>
                  </a:solidFill>
                </a:uFill>
                <a:latin typeface="Arial Narrow" pitchFamily="34" charset="0"/>
                <a:ea typeface="+mn-ea"/>
                <a:cs typeface="+mn-cs"/>
              </a:rPr>
              <a:t>Disadvantages</a:t>
            </a:r>
          </a:p>
          <a:p>
            <a:pPr marL="742950" lvl="1" indent="-285750">
              <a:lnSpc>
                <a:spcPts val="2300"/>
              </a:lnSpc>
              <a:buFont typeface="Wingdings" pitchFamily="2" charset="2"/>
              <a:buChar char="Ø"/>
            </a:pPr>
            <a:r>
              <a:rPr lang="en-US" sz="2000" b="1" dirty="0">
                <a:solidFill>
                  <a:schemeClr val="bg1"/>
                </a:solidFill>
                <a:latin typeface="Arial Narrow" pitchFamily="34" charset="0"/>
              </a:rPr>
              <a:t>May </a:t>
            </a:r>
            <a:r>
              <a:rPr lang="en-US" sz="2000" b="1" dirty="0">
                <a:solidFill>
                  <a:schemeClr val="bg1"/>
                </a:solidFill>
                <a:latin typeface="Arial Narrow" pitchFamily="34" charset="0"/>
                <a:sym typeface="Wingdings 3"/>
              </a:rPr>
              <a:t> </a:t>
            </a:r>
            <a:r>
              <a:rPr kumimoji="0" lang="en-US" sz="2000" b="1" i="0" u="none" strike="noStrike" kern="1200" cap="none" spc="0" normalizeH="0" baseline="0" noProof="0" dirty="0">
                <a:ln>
                  <a:noFill/>
                </a:ln>
                <a:solidFill>
                  <a:schemeClr val="bg1"/>
                </a:solidFill>
                <a:effectLst/>
                <a:uLnTx/>
                <a:uFillTx/>
                <a:latin typeface="Arial Narrow" pitchFamily="34" charset="0"/>
              </a:rPr>
              <a:t>hot flushes</a:t>
            </a:r>
          </a:p>
          <a:p>
            <a:pPr marL="742950" marR="0" lvl="1" indent="-285750" algn="l" defTabSz="914400" rtl="0" eaLnBrk="1" fontAlgn="auto" latinLnBrk="0" hangingPunct="1">
              <a:lnSpc>
                <a:spcPts val="2300"/>
              </a:lnSpc>
              <a:spcBef>
                <a:spcPts val="0"/>
              </a:spcBef>
              <a:spcAft>
                <a:spcPts val="0"/>
              </a:spcAft>
              <a:buClrTx/>
              <a:buSzTx/>
              <a:buFont typeface="Wingdings" pitchFamily="2" charset="2"/>
              <a:buChar char="Ø"/>
              <a:tabLst/>
              <a:defRPr/>
            </a:pPr>
            <a:r>
              <a:rPr kumimoji="0" lang="en-US" sz="2000" b="1" i="0" u="none" strike="noStrike" kern="1200" cap="none" spc="0" normalizeH="0" baseline="0" noProof="0" dirty="0">
                <a:ln>
                  <a:noFill/>
                </a:ln>
                <a:solidFill>
                  <a:schemeClr val="bg1"/>
                </a:solidFill>
                <a:effectLst/>
                <a:uLnTx/>
                <a:uFillTx/>
                <a:latin typeface="Arial Narrow" pitchFamily="34" charset="0"/>
              </a:rPr>
              <a:t>No effect on HDL</a:t>
            </a:r>
            <a:r>
              <a:rPr lang="en-US" sz="2000" b="1" dirty="0">
                <a:solidFill>
                  <a:schemeClr val="bg1"/>
                </a:solidFill>
                <a:latin typeface="Arial Narrow" pitchFamily="34" charset="0"/>
              </a:rPr>
              <a:t>.</a:t>
            </a:r>
            <a:endParaRPr kumimoji="0" lang="en-US" sz="2000" b="1" i="0" u="none" strike="noStrike" kern="1200" cap="none" spc="0" normalizeH="0" baseline="0" noProof="0" dirty="0">
              <a:ln>
                <a:noFill/>
              </a:ln>
              <a:solidFill>
                <a:schemeClr val="bg1"/>
              </a:solidFill>
              <a:effectLst/>
              <a:uLnTx/>
              <a:uFillTx/>
              <a:latin typeface="Arial Narrow" pitchFamily="34" charset="0"/>
            </a:endParaRPr>
          </a:p>
        </p:txBody>
      </p:sp>
      <p:cxnSp>
        <p:nvCxnSpPr>
          <p:cNvPr id="14" name="Straight Connector 13"/>
          <p:cNvCxnSpPr/>
          <p:nvPr/>
        </p:nvCxnSpPr>
        <p:spPr>
          <a:xfrm>
            <a:off x="609600" y="2590800"/>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 y="3810000"/>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381500" y="5175250"/>
            <a:ext cx="2362200" cy="0"/>
          </a:xfrm>
          <a:prstGeom prst="line">
            <a:avLst/>
          </a:prstGeom>
          <a:ln w="28575">
            <a:solidFill>
              <a:srgbClr val="FFED0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0" y="6689726"/>
            <a:ext cx="7239000" cy="0"/>
          </a:xfrm>
          <a:prstGeom prst="line">
            <a:avLst/>
          </a:prstGeom>
          <a:ln w="28575">
            <a:solidFill>
              <a:srgbClr val="FDCD0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258346" y="6142037"/>
            <a:ext cx="856907" cy="669925"/>
          </a:xfrm>
        </p:spPr>
        <p:txBody>
          <a:bodyPr/>
          <a:lstStyle/>
          <a:p>
            <a:fld id="{60111B69-7931-4B39-8D1B-373029797050}" type="slidenum">
              <a:rPr lang="en-US" sz="1200" smtClean="0"/>
              <a:pPr/>
              <a:t>28</a:t>
            </a:fld>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50882" name="Picture 2"/>
          <p:cNvPicPr>
            <a:picLocks noChangeAspect="1" noChangeArrowheads="1"/>
          </p:cNvPicPr>
          <p:nvPr/>
        </p:nvPicPr>
        <p:blipFill>
          <a:blip r:embed="rId3" cstate="print"/>
          <a:srcRect/>
          <a:stretch>
            <a:fillRect/>
          </a:stretch>
        </p:blipFill>
        <p:spPr bwMode="auto">
          <a:xfrm>
            <a:off x="990600" y="609600"/>
            <a:ext cx="6172200" cy="4648200"/>
          </a:xfrm>
          <a:prstGeom prst="rect">
            <a:avLst/>
          </a:prstGeom>
          <a:noFill/>
          <a:ln w="9525">
            <a:noFill/>
            <a:miter lim="800000"/>
            <a:headEnd/>
            <a:tailEnd/>
          </a:ln>
          <a:effectLst/>
        </p:spPr>
      </p:pic>
      <p:sp>
        <p:nvSpPr>
          <p:cNvPr id="3" name="TextBox 2"/>
          <p:cNvSpPr txBox="1"/>
          <p:nvPr/>
        </p:nvSpPr>
        <p:spPr>
          <a:xfrm>
            <a:off x="685800" y="5562600"/>
            <a:ext cx="8077200" cy="830997"/>
          </a:xfrm>
          <a:prstGeom prst="rect">
            <a:avLst/>
          </a:prstGeom>
          <a:noFill/>
        </p:spPr>
        <p:txBody>
          <a:bodyPr wrap="square" rtlCol="0">
            <a:spAutoFit/>
          </a:bodyPr>
          <a:lstStyle/>
          <a:p>
            <a:r>
              <a:rPr lang="en-US" sz="2400" b="1" dirty="0">
                <a:solidFill>
                  <a:schemeClr val="bg1"/>
                </a:solidFill>
              </a:rPr>
              <a:t>Relative efficacy of different therapeutic interventions on bone mineral density of the lumbar spine</a:t>
            </a:r>
          </a:p>
        </p:txBody>
      </p:sp>
      <p:sp>
        <p:nvSpPr>
          <p:cNvPr id="2" name="Slide Number Placeholder 1"/>
          <p:cNvSpPr>
            <a:spLocks noGrp="1"/>
          </p:cNvSpPr>
          <p:nvPr>
            <p:ph type="sldNum" sz="quarter" idx="12"/>
          </p:nvPr>
        </p:nvSpPr>
        <p:spPr>
          <a:xfrm>
            <a:off x="8153400" y="6145522"/>
            <a:ext cx="856907" cy="669925"/>
          </a:xfrm>
        </p:spPr>
        <p:txBody>
          <a:bodyPr/>
          <a:lstStyle/>
          <a:p>
            <a:fld id="{60111B69-7931-4B39-8D1B-373029797050}" type="slidenum">
              <a:rPr lang="en-US" sz="1200" smtClean="0"/>
              <a:pPr/>
              <a:t>29</a:t>
            </a:fld>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 name="Picture 2" descr="http://img.medscape.com/slide/migrated/editorial/cmecircle/2007/6903/images/pres1/slide8.jpg"/>
          <p:cNvPicPr>
            <a:picLocks noChangeAspect="1" noChangeArrowheads="1"/>
          </p:cNvPicPr>
          <p:nvPr/>
        </p:nvPicPr>
        <p:blipFill>
          <a:blip r:embed="rId3" cstate="print">
            <a:clrChange>
              <a:clrFrom>
                <a:srgbClr val="000000"/>
              </a:clrFrom>
              <a:clrTo>
                <a:srgbClr val="000000">
                  <a:alpha val="0"/>
                </a:srgbClr>
              </a:clrTo>
            </a:clrChange>
          </a:blip>
          <a:srcRect l="32743" t="18851" r="29204" b="8101"/>
          <a:stretch>
            <a:fillRect/>
          </a:stretch>
        </p:blipFill>
        <p:spPr bwMode="auto">
          <a:xfrm>
            <a:off x="0" y="457200"/>
            <a:ext cx="2654710" cy="3827721"/>
          </a:xfrm>
          <a:prstGeom prst="snip2DiagRect">
            <a:avLst/>
          </a:prstGeom>
          <a:noFill/>
          <a:effectLst>
            <a:softEdge rad="31750"/>
          </a:effectLst>
        </p:spPr>
      </p:pic>
      <p:sp>
        <p:nvSpPr>
          <p:cNvPr id="13314" name="Text Box 2"/>
          <p:cNvSpPr txBox="1">
            <a:spLocks noChangeArrowheads="1"/>
          </p:cNvSpPr>
          <p:nvPr/>
        </p:nvSpPr>
        <p:spPr bwMode="auto">
          <a:xfrm>
            <a:off x="0" y="228600"/>
            <a:ext cx="9144000" cy="641350"/>
          </a:xfrm>
          <a:prstGeom prst="rect">
            <a:avLst/>
          </a:prstGeom>
          <a:noFill/>
          <a:ln w="9525">
            <a:noFill/>
            <a:miter lim="800000"/>
            <a:headEnd/>
            <a:tailEnd/>
          </a:ln>
          <a:effectLst/>
        </p:spPr>
        <p:txBody>
          <a:bodyPr>
            <a:spAutoFit/>
          </a:bodyPr>
          <a:lstStyle/>
          <a:p>
            <a:pPr>
              <a:spcBef>
                <a:spcPct val="50000"/>
              </a:spcBef>
            </a:pPr>
            <a:r>
              <a:rPr lang="en-US" sz="3600" b="1" dirty="0">
                <a:solidFill>
                  <a:schemeClr val="bg1"/>
                </a:solidFill>
                <a:latin typeface="Arial" charset="0"/>
              </a:rPr>
              <a:t>OSTEOPOROSIS: “The Silent Disease”</a:t>
            </a:r>
          </a:p>
        </p:txBody>
      </p:sp>
      <p:sp>
        <p:nvSpPr>
          <p:cNvPr id="13326" name="Text Box 14"/>
          <p:cNvSpPr txBox="1">
            <a:spLocks noChangeArrowheads="1"/>
          </p:cNvSpPr>
          <p:nvPr/>
        </p:nvSpPr>
        <p:spPr bwMode="auto">
          <a:xfrm>
            <a:off x="1295400" y="3095883"/>
            <a:ext cx="7848600" cy="2400657"/>
          </a:xfrm>
          <a:prstGeom prst="rect">
            <a:avLst/>
          </a:prstGeom>
          <a:noFill/>
          <a:ln w="9525">
            <a:noFill/>
            <a:miter lim="800000"/>
            <a:headEnd/>
            <a:tailEnd/>
          </a:ln>
          <a:effectLst/>
        </p:spPr>
        <p:txBody>
          <a:bodyPr wrap="square">
            <a:spAutoFit/>
          </a:bodyPr>
          <a:lstStyle/>
          <a:p>
            <a:pPr marL="174625" indent="-115888" algn="l">
              <a:spcBef>
                <a:spcPct val="50000"/>
              </a:spcBef>
            </a:pPr>
            <a:r>
              <a:rPr lang="en-US" sz="3000" b="1" dirty="0">
                <a:solidFill>
                  <a:schemeClr val="bg1"/>
                </a:solidFill>
                <a:latin typeface="Arial" charset="0"/>
              </a:rPr>
              <a:t>“</a:t>
            </a:r>
            <a:r>
              <a:rPr lang="en-US" sz="3000" b="1" dirty="0" err="1">
                <a:solidFill>
                  <a:schemeClr val="bg1"/>
                </a:solidFill>
                <a:latin typeface="Arial" charset="0"/>
              </a:rPr>
              <a:t>Osteo</a:t>
            </a:r>
            <a:r>
              <a:rPr lang="en-US" sz="3000" b="1" dirty="0">
                <a:solidFill>
                  <a:schemeClr val="bg1"/>
                </a:solidFill>
                <a:latin typeface="Arial" charset="0"/>
              </a:rPr>
              <a:t>” is Latin for “bone”</a:t>
            </a:r>
          </a:p>
          <a:p>
            <a:pPr marL="174625" indent="-115888" algn="l">
              <a:spcBef>
                <a:spcPct val="50000"/>
              </a:spcBef>
            </a:pPr>
            <a:r>
              <a:rPr lang="en-US" sz="3000" b="1" dirty="0">
                <a:solidFill>
                  <a:schemeClr val="bg1"/>
                </a:solidFill>
                <a:latin typeface="Arial" charset="0"/>
              </a:rPr>
              <a:t>“</a:t>
            </a:r>
            <a:r>
              <a:rPr lang="en-US" sz="3000" b="1" dirty="0" err="1">
                <a:solidFill>
                  <a:schemeClr val="bg1"/>
                </a:solidFill>
                <a:latin typeface="Arial" charset="0"/>
              </a:rPr>
              <a:t>Porosis</a:t>
            </a:r>
            <a:r>
              <a:rPr lang="en-US" sz="3000" b="1" dirty="0">
                <a:solidFill>
                  <a:schemeClr val="bg1"/>
                </a:solidFill>
                <a:latin typeface="Arial" charset="0"/>
              </a:rPr>
              <a:t>” means “porous or full of holes” </a:t>
            </a:r>
          </a:p>
          <a:p>
            <a:pPr marL="174625" indent="-115888" algn="l">
              <a:spcBef>
                <a:spcPct val="50000"/>
              </a:spcBef>
            </a:pPr>
            <a:r>
              <a:rPr lang="en-US" sz="3000" b="1" dirty="0">
                <a:solidFill>
                  <a:schemeClr val="bg1"/>
                </a:solidFill>
                <a:latin typeface="Arial" charset="0"/>
              </a:rPr>
              <a:t>“Osteoporosis” means “bones that are full of holes”.</a:t>
            </a:r>
          </a:p>
        </p:txBody>
      </p:sp>
      <p:sp>
        <p:nvSpPr>
          <p:cNvPr id="5" name="TextBox 4"/>
          <p:cNvSpPr txBox="1"/>
          <p:nvPr/>
        </p:nvSpPr>
        <p:spPr>
          <a:xfrm>
            <a:off x="1676400" y="1598049"/>
            <a:ext cx="7391400" cy="584775"/>
          </a:xfrm>
          <a:prstGeom prst="rect">
            <a:avLst/>
          </a:prstGeom>
          <a:noFill/>
        </p:spPr>
        <p:txBody>
          <a:bodyPr wrap="square" rtlCol="0">
            <a:spAutoFit/>
          </a:bodyPr>
          <a:lstStyle/>
          <a:p>
            <a:pPr algn="ctr"/>
            <a:r>
              <a:rPr lang="en-US" sz="3200" b="1"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rPr>
              <a:t>OSTEOPOROSIS; </a:t>
            </a:r>
            <a:r>
              <a:rPr lang="en-US" sz="3200" dirty="0">
                <a:solidFill>
                  <a:schemeClr val="bg1"/>
                </a:solidFill>
              </a:rPr>
              <a:t>Key points </a:t>
            </a:r>
          </a:p>
        </p:txBody>
      </p:sp>
      <p:sp>
        <p:nvSpPr>
          <p:cNvPr id="2" name="Slide Number Placeholder 1"/>
          <p:cNvSpPr>
            <a:spLocks noGrp="1"/>
          </p:cNvSpPr>
          <p:nvPr>
            <p:ph type="sldNum" sz="quarter" idx="12"/>
          </p:nvPr>
        </p:nvSpPr>
        <p:spPr>
          <a:xfrm>
            <a:off x="8191101" y="5931158"/>
            <a:ext cx="856907" cy="669925"/>
          </a:xfrm>
        </p:spPr>
        <p:txBody>
          <a:bodyPr/>
          <a:lstStyle/>
          <a:p>
            <a:fld id="{60111B69-7931-4B39-8D1B-373029797050}" type="slidenum">
              <a:rPr lang="en-US" sz="1200" smtClean="0">
                <a:solidFill>
                  <a:schemeClr val="bg1"/>
                </a:solidFill>
              </a:rPr>
              <a:pPr/>
              <a:t>3</a:t>
            </a:fld>
            <a:endParaRPr lang="en-US" sz="120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ancastria.net/blog/wp-content/uploads/2010/09/osteoporosis-lancastria.jpg"/>
          <p:cNvPicPr>
            <a:picLocks noChangeAspect="1" noChangeArrowheads="1"/>
          </p:cNvPicPr>
          <p:nvPr/>
        </p:nvPicPr>
        <p:blipFill>
          <a:blip r:embed="rId3" cstate="print">
            <a:lum bright="-20000" contrast="-10000"/>
          </a:blip>
          <a:srcRect l="72500" t="19185" r="2500" b="7914"/>
          <a:stretch>
            <a:fillRect/>
          </a:stretch>
        </p:blipFill>
        <p:spPr bwMode="auto">
          <a:xfrm>
            <a:off x="0" y="0"/>
            <a:ext cx="3048000" cy="2590800"/>
          </a:xfrm>
          <a:prstGeom prst="rect">
            <a:avLst/>
          </a:prstGeom>
          <a:noFill/>
        </p:spPr>
      </p:pic>
      <p:pic>
        <p:nvPicPr>
          <p:cNvPr id="4" name="Picture 4" descr="http://img.medscape.com/slide/migrated/editorial/cmecircle/2007/6903/images/pres1/slide9.jpg"/>
          <p:cNvPicPr>
            <a:picLocks noChangeAspect="1" noChangeArrowheads="1"/>
          </p:cNvPicPr>
          <p:nvPr/>
        </p:nvPicPr>
        <p:blipFill>
          <a:blip r:embed="rId4" cstate="print">
            <a:clrChange>
              <a:clrFrom>
                <a:srgbClr val="000000"/>
              </a:clrFrom>
              <a:clrTo>
                <a:srgbClr val="000000">
                  <a:alpha val="0"/>
                </a:srgbClr>
              </a:clrTo>
            </a:clrChange>
          </a:blip>
          <a:srcRect l="13740" t="21951" r="13897" b="6098"/>
          <a:stretch>
            <a:fillRect/>
          </a:stretch>
        </p:blipFill>
        <p:spPr bwMode="auto">
          <a:xfrm>
            <a:off x="0" y="1981200"/>
            <a:ext cx="3657600" cy="4876800"/>
          </a:xfrm>
          <a:prstGeom prst="snip2SameRect">
            <a:avLst/>
          </a:prstGeom>
          <a:noFill/>
        </p:spPr>
      </p:pic>
      <p:pic>
        <p:nvPicPr>
          <p:cNvPr id="5" name="Picture 2" descr="http://img.medscape.com/slide/migrated/editorial/cmecircle/2007/6903/images/pres1/slide8.jpg"/>
          <p:cNvPicPr>
            <a:picLocks noChangeAspect="1" noChangeArrowheads="1"/>
          </p:cNvPicPr>
          <p:nvPr/>
        </p:nvPicPr>
        <p:blipFill>
          <a:blip r:embed="rId5" cstate="print">
            <a:clrChange>
              <a:clrFrom>
                <a:srgbClr val="000002"/>
              </a:clrFrom>
              <a:clrTo>
                <a:srgbClr val="000002">
                  <a:alpha val="0"/>
                </a:srgbClr>
              </a:clrTo>
            </a:clrChange>
          </a:blip>
          <a:srcRect l="32743" t="18851" r="29204" b="8101"/>
          <a:stretch>
            <a:fillRect/>
          </a:stretch>
        </p:blipFill>
        <p:spPr bwMode="auto">
          <a:xfrm>
            <a:off x="914400" y="304800"/>
            <a:ext cx="2895600" cy="4800600"/>
          </a:xfrm>
          <a:prstGeom prst="snip2DiagRect">
            <a:avLst/>
          </a:prstGeom>
          <a:noFill/>
        </p:spPr>
      </p:pic>
      <p:sp>
        <p:nvSpPr>
          <p:cNvPr id="6" name="Rectangle 5"/>
          <p:cNvSpPr/>
          <p:nvPr/>
        </p:nvSpPr>
        <p:spPr>
          <a:xfrm>
            <a:off x="2895600" y="1447800"/>
            <a:ext cx="5706434" cy="1107996"/>
          </a:xfrm>
          <a:prstGeom prst="rect">
            <a:avLst/>
          </a:prstGeom>
          <a:noFill/>
        </p:spPr>
        <p:txBody>
          <a:bodyPr wrap="none" lIns="91440" tIns="45720" rIns="91440" bIns="45720">
            <a:spAutoFit/>
          </a:bodyPr>
          <a:lstStyle/>
          <a:p>
            <a:pPr algn="ctr"/>
            <a:r>
              <a:rPr lang="en-US" sz="6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OSTEOPOROSIS</a:t>
            </a:r>
          </a:p>
        </p:txBody>
      </p:sp>
      <p:sp>
        <p:nvSpPr>
          <p:cNvPr id="7" name="Rectangle 6"/>
          <p:cNvSpPr/>
          <p:nvPr/>
        </p:nvSpPr>
        <p:spPr>
          <a:xfrm>
            <a:off x="1244307" y="4343400"/>
            <a:ext cx="607089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a:ln w="11430"/>
                <a:solidFill>
                  <a:srgbClr val="FFC000"/>
                </a:solidFill>
                <a:effectLst>
                  <a:outerShdw blurRad="50800" dist="39000" dir="5460000" algn="tl">
                    <a:srgbClr val="000000">
                      <a:alpha val="38000"/>
                    </a:srgbClr>
                  </a:outerShdw>
                </a:effectLst>
                <a:latin typeface="French Script MT" pitchFamily="66" charset="0"/>
              </a:rPr>
              <a:t>GOOD LUCK</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TYPES OF BONE</a:t>
            </a:r>
          </a:p>
        </p:txBody>
      </p:sp>
      <p:sp>
        <p:nvSpPr>
          <p:cNvPr id="17411" name="Text Box 3"/>
          <p:cNvSpPr txBox="1">
            <a:spLocks noChangeArrowheads="1"/>
          </p:cNvSpPr>
          <p:nvPr/>
        </p:nvSpPr>
        <p:spPr bwMode="auto">
          <a:xfrm>
            <a:off x="228600" y="1371600"/>
            <a:ext cx="8610600" cy="4114800"/>
          </a:xfrm>
          <a:prstGeom prst="rect">
            <a:avLst/>
          </a:prstGeom>
          <a:noFill/>
          <a:ln w="9525">
            <a:noFill/>
            <a:miter lim="800000"/>
            <a:headEnd/>
            <a:tailEnd/>
          </a:ln>
          <a:effectLst/>
        </p:spPr>
        <p:txBody>
          <a:bodyPr wrap="square">
            <a:spAutoFit/>
          </a:bodyPr>
          <a:lstStyle/>
          <a:p>
            <a:pPr marL="457200" indent="-457200" algn="l">
              <a:spcBef>
                <a:spcPct val="50000"/>
              </a:spcBef>
            </a:pPr>
            <a:r>
              <a:rPr lang="en-US" sz="3900" dirty="0">
                <a:solidFill>
                  <a:schemeClr val="bg1"/>
                </a:solidFill>
                <a:latin typeface="Arial" charset="0"/>
              </a:rPr>
              <a:t>(1) Cortical – is hard, compact, dense bone (e.g., long-bones of arms &amp; legs)</a:t>
            </a:r>
          </a:p>
          <a:p>
            <a:pPr marL="457200" indent="-457200" algn="l">
              <a:spcBef>
                <a:spcPct val="50000"/>
              </a:spcBef>
            </a:pPr>
            <a:r>
              <a:rPr lang="en-US" sz="3900" dirty="0">
                <a:solidFill>
                  <a:schemeClr val="bg1"/>
                </a:solidFill>
                <a:latin typeface="Arial" charset="0"/>
              </a:rPr>
              <a:t>(2) Trabecular – is spongy, porous &amp; flexible bone (example: end of the</a:t>
            </a:r>
            <a:r>
              <a:rPr lang="en-US" sz="4000" dirty="0">
                <a:solidFill>
                  <a:schemeClr val="bg1"/>
                </a:solidFill>
                <a:latin typeface="Arial" charset="0"/>
              </a:rPr>
              <a:t> </a:t>
            </a:r>
            <a:r>
              <a:rPr lang="en-US" sz="3900" dirty="0">
                <a:solidFill>
                  <a:schemeClr val="bg1"/>
                </a:solidFill>
                <a:latin typeface="Arial" charset="0"/>
              </a:rPr>
              <a:t>wrist, hip &amp; the spine).</a:t>
            </a:r>
          </a:p>
        </p:txBody>
      </p:sp>
      <p:sp>
        <p:nvSpPr>
          <p:cNvPr id="17414" name="Text Box 6"/>
          <p:cNvSpPr txBox="1">
            <a:spLocks noChangeArrowheads="1"/>
          </p:cNvSpPr>
          <p:nvPr/>
        </p:nvSpPr>
        <p:spPr bwMode="auto">
          <a:xfrm>
            <a:off x="0" y="6248400"/>
            <a:ext cx="9144000" cy="396875"/>
          </a:xfrm>
          <a:prstGeom prst="rect">
            <a:avLst/>
          </a:prstGeom>
          <a:noFill/>
          <a:ln w="9525">
            <a:noFill/>
            <a:miter lim="800000"/>
            <a:headEnd/>
            <a:tailEnd/>
          </a:ln>
          <a:effectLst/>
        </p:spPr>
        <p:txBody>
          <a:bodyPr>
            <a:spAutoFit/>
          </a:bodyPr>
          <a:lstStyle/>
          <a:p>
            <a:pPr>
              <a:spcBef>
                <a:spcPct val="50000"/>
              </a:spcBef>
            </a:pPr>
            <a:r>
              <a:rPr lang="en-US" sz="2000" b="1">
                <a:solidFill>
                  <a:schemeClr val="bg1"/>
                </a:solidFill>
                <a:latin typeface="Arial" charset="0"/>
              </a:rPr>
              <a:t>Activity - Understanding Our Bones</a:t>
            </a:r>
          </a:p>
        </p:txBody>
      </p:sp>
      <p:sp>
        <p:nvSpPr>
          <p:cNvPr id="2" name="Slide Number Placeholder 1"/>
          <p:cNvSpPr>
            <a:spLocks noGrp="1"/>
          </p:cNvSpPr>
          <p:nvPr>
            <p:ph type="sldNum" sz="quarter" idx="12"/>
          </p:nvPr>
        </p:nvSpPr>
        <p:spPr>
          <a:xfrm>
            <a:off x="8153400" y="6111874"/>
            <a:ext cx="856907" cy="669925"/>
          </a:xfrm>
        </p:spPr>
        <p:txBody>
          <a:bodyPr/>
          <a:lstStyle/>
          <a:p>
            <a:fld id="{60111B69-7931-4B39-8D1B-373029797050}" type="slidenum">
              <a:rPr lang="en-US" sz="1200" smtClean="0">
                <a:solidFill>
                  <a:schemeClr val="bg1"/>
                </a:solidFill>
              </a:rPr>
              <a:pPr/>
              <a:t>4</a:t>
            </a:fld>
            <a:endParaRPr lang="en-US" sz="12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2428081" y="337654"/>
            <a:ext cx="5105400" cy="762000"/>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chemeClr val="bg1"/>
                </a:solidFill>
                <a:latin typeface="Arial" charset="0"/>
              </a:rPr>
              <a:t>HEALTHY BONE</a:t>
            </a:r>
          </a:p>
        </p:txBody>
      </p:sp>
      <p:sp>
        <p:nvSpPr>
          <p:cNvPr id="11268" name="Text Box 4"/>
          <p:cNvSpPr txBox="1">
            <a:spLocks noChangeArrowheads="1"/>
          </p:cNvSpPr>
          <p:nvPr/>
        </p:nvSpPr>
        <p:spPr bwMode="auto">
          <a:xfrm>
            <a:off x="4648200" y="1752600"/>
            <a:ext cx="4267200" cy="3785652"/>
          </a:xfrm>
          <a:prstGeom prst="rect">
            <a:avLst/>
          </a:prstGeom>
          <a:noFill/>
          <a:ln w="9525">
            <a:noFill/>
            <a:miter lim="800000"/>
            <a:headEnd/>
            <a:tailEnd/>
          </a:ln>
          <a:effectLst/>
        </p:spPr>
        <p:txBody>
          <a:bodyPr wrap="square">
            <a:spAutoFit/>
          </a:bodyPr>
          <a:lstStyle/>
          <a:p>
            <a:pPr>
              <a:spcBef>
                <a:spcPct val="50000"/>
              </a:spcBef>
            </a:pPr>
            <a:r>
              <a:rPr lang="en-US" sz="3200" dirty="0">
                <a:solidFill>
                  <a:schemeClr val="bg1"/>
                </a:solidFill>
                <a:latin typeface="Arial" charset="0"/>
              </a:rPr>
              <a:t>Bone is living tissue, which is constantly being broken down &amp; rebuilt, a process called </a:t>
            </a:r>
            <a:r>
              <a:rPr lang="en-US" sz="3200" dirty="0">
                <a:solidFill>
                  <a:srgbClr val="FF0000"/>
                </a:solidFill>
                <a:latin typeface="Arial" charset="0"/>
              </a:rPr>
              <a:t>remodeling</a:t>
            </a:r>
          </a:p>
          <a:p>
            <a:pPr>
              <a:spcBef>
                <a:spcPct val="50000"/>
              </a:spcBef>
            </a:pPr>
            <a:r>
              <a:rPr lang="en-US" sz="3200" dirty="0">
                <a:solidFill>
                  <a:schemeClr val="bg1"/>
                </a:solidFill>
                <a:latin typeface="Arial" charset="0"/>
              </a:rPr>
              <a:t>Bone is renewed like skin, hair &amp; nails.</a:t>
            </a:r>
            <a:endParaRPr lang="en-US" sz="4000" dirty="0">
              <a:solidFill>
                <a:schemeClr val="bg1"/>
              </a:solidFill>
              <a:latin typeface="Arial" charset="0"/>
            </a:endParaRPr>
          </a:p>
        </p:txBody>
      </p:sp>
      <p:pic>
        <p:nvPicPr>
          <p:cNvPr id="11271" name="Picture 7" descr="A"/>
          <p:cNvPicPr>
            <a:picLocks noChangeAspect="1" noChangeArrowheads="1"/>
          </p:cNvPicPr>
          <p:nvPr/>
        </p:nvPicPr>
        <p:blipFill>
          <a:blip r:embed="rId3" cstate="print"/>
          <a:srcRect/>
          <a:stretch>
            <a:fillRect/>
          </a:stretch>
        </p:blipFill>
        <p:spPr bwMode="auto">
          <a:xfrm>
            <a:off x="457200" y="1905000"/>
            <a:ext cx="3941763" cy="4572000"/>
          </a:xfrm>
          <a:prstGeom prst="rect">
            <a:avLst/>
          </a:prstGeom>
          <a:noFill/>
          <a:ln w="28575">
            <a:solidFill>
              <a:schemeClr val="tx1"/>
            </a:solidFill>
            <a:miter lim="800000"/>
            <a:headEnd/>
            <a:tailEnd/>
          </a:ln>
        </p:spPr>
      </p:pic>
      <p:sp>
        <p:nvSpPr>
          <p:cNvPr id="2" name="Slide Number Placeholder 1"/>
          <p:cNvSpPr>
            <a:spLocks noGrp="1"/>
          </p:cNvSpPr>
          <p:nvPr>
            <p:ph type="sldNum" sz="quarter" idx="12"/>
          </p:nvPr>
        </p:nvSpPr>
        <p:spPr>
          <a:xfrm>
            <a:off x="7010400" y="6398821"/>
            <a:ext cx="2057400" cy="365125"/>
          </a:xfrm>
        </p:spPr>
        <p:txBody>
          <a:bodyPr/>
          <a:lstStyle/>
          <a:p>
            <a:fld id="{60111B69-7931-4B39-8D1B-373029797050}" type="slidenum">
              <a:rPr lang="en-US" sz="1200" smtClean="0">
                <a:solidFill>
                  <a:schemeClr val="bg1"/>
                </a:solidFill>
              </a:rPr>
              <a:pPr/>
              <a:t>5</a:t>
            </a:fld>
            <a:endParaRPr lang="en-US" sz="12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228600"/>
            <a:ext cx="8382000" cy="762000"/>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rgbClr val="FF0000"/>
                </a:solidFill>
                <a:latin typeface="Arial" charset="0"/>
              </a:rPr>
              <a:t>BONE “REMODELING”</a:t>
            </a:r>
          </a:p>
        </p:txBody>
      </p:sp>
      <p:sp>
        <p:nvSpPr>
          <p:cNvPr id="18435" name="Text Box 3"/>
          <p:cNvSpPr txBox="1">
            <a:spLocks noChangeArrowheads="1"/>
          </p:cNvSpPr>
          <p:nvPr/>
        </p:nvSpPr>
        <p:spPr bwMode="auto">
          <a:xfrm>
            <a:off x="838200" y="1600200"/>
            <a:ext cx="4267200" cy="1754326"/>
          </a:xfrm>
          <a:prstGeom prst="rect">
            <a:avLst/>
          </a:prstGeom>
          <a:noFill/>
          <a:ln w="9525">
            <a:noFill/>
            <a:miter lim="800000"/>
            <a:headEnd/>
            <a:tailEnd/>
          </a:ln>
          <a:effectLst/>
        </p:spPr>
        <p:txBody>
          <a:bodyPr wrap="square">
            <a:spAutoFit/>
          </a:bodyPr>
          <a:lstStyle/>
          <a:p>
            <a:pPr algn="l">
              <a:spcBef>
                <a:spcPct val="50000"/>
              </a:spcBef>
            </a:pPr>
            <a:r>
              <a:rPr lang="en-US" sz="3600" b="1" dirty="0">
                <a:solidFill>
                  <a:schemeClr val="bg1"/>
                </a:solidFill>
                <a:latin typeface="Arial" charset="0"/>
              </a:rPr>
              <a:t>Resorption: removes old bone cells</a:t>
            </a:r>
          </a:p>
        </p:txBody>
      </p:sp>
      <p:sp>
        <p:nvSpPr>
          <p:cNvPr id="18436" name="Text Box 4"/>
          <p:cNvSpPr txBox="1">
            <a:spLocks noChangeArrowheads="1"/>
          </p:cNvSpPr>
          <p:nvPr/>
        </p:nvSpPr>
        <p:spPr bwMode="auto">
          <a:xfrm>
            <a:off x="5410200" y="1828800"/>
            <a:ext cx="2743200" cy="369332"/>
          </a:xfrm>
          <a:prstGeom prst="rect">
            <a:avLst/>
          </a:prstGeom>
          <a:noFill/>
          <a:ln w="9525">
            <a:noFill/>
            <a:miter lim="800000"/>
            <a:headEnd/>
            <a:tailEnd/>
          </a:ln>
          <a:effectLst/>
        </p:spPr>
        <p:txBody>
          <a:bodyPr>
            <a:spAutoFit/>
          </a:bodyPr>
          <a:lstStyle/>
          <a:p>
            <a:pPr algn="l">
              <a:spcBef>
                <a:spcPct val="50000"/>
              </a:spcBef>
            </a:pPr>
            <a:endParaRPr lang="en-US">
              <a:solidFill>
                <a:schemeClr val="bg1"/>
              </a:solidFill>
            </a:endParaRPr>
          </a:p>
        </p:txBody>
      </p:sp>
      <p:pic>
        <p:nvPicPr>
          <p:cNvPr id="18437" name="Picture 5" descr="bone2"/>
          <p:cNvPicPr>
            <a:picLocks noChangeAspect="1" noChangeArrowheads="1"/>
          </p:cNvPicPr>
          <p:nvPr/>
        </p:nvPicPr>
        <p:blipFill>
          <a:blip r:embed="rId3" cstate="print"/>
          <a:srcRect/>
          <a:stretch>
            <a:fillRect/>
          </a:stretch>
        </p:blipFill>
        <p:spPr bwMode="auto">
          <a:xfrm>
            <a:off x="5410200" y="1600200"/>
            <a:ext cx="2514600" cy="1752600"/>
          </a:xfrm>
          <a:prstGeom prst="rect">
            <a:avLst/>
          </a:prstGeom>
          <a:noFill/>
        </p:spPr>
      </p:pic>
      <p:sp>
        <p:nvSpPr>
          <p:cNvPr id="18438" name="Text Box 6"/>
          <p:cNvSpPr txBox="1">
            <a:spLocks noChangeArrowheads="1"/>
          </p:cNvSpPr>
          <p:nvPr/>
        </p:nvSpPr>
        <p:spPr bwMode="auto">
          <a:xfrm>
            <a:off x="762000" y="3739001"/>
            <a:ext cx="4800600" cy="1754326"/>
          </a:xfrm>
          <a:prstGeom prst="rect">
            <a:avLst/>
          </a:prstGeom>
          <a:noFill/>
          <a:ln w="9525">
            <a:noFill/>
            <a:miter lim="800000"/>
            <a:headEnd/>
            <a:tailEnd/>
          </a:ln>
          <a:effectLst/>
        </p:spPr>
        <p:txBody>
          <a:bodyPr wrap="square">
            <a:spAutoFit/>
          </a:bodyPr>
          <a:lstStyle/>
          <a:p>
            <a:pPr algn="l">
              <a:spcBef>
                <a:spcPct val="50000"/>
              </a:spcBef>
            </a:pPr>
            <a:r>
              <a:rPr lang="en-US" sz="3600" b="1" dirty="0">
                <a:solidFill>
                  <a:schemeClr val="bg1"/>
                </a:solidFill>
                <a:latin typeface="Arial" charset="0"/>
              </a:rPr>
              <a:t>Formation:    replaces old bone with new bone cells.</a:t>
            </a:r>
          </a:p>
        </p:txBody>
      </p:sp>
      <p:sp>
        <p:nvSpPr>
          <p:cNvPr id="18439" name="Text Box 7"/>
          <p:cNvSpPr txBox="1">
            <a:spLocks noChangeArrowheads="1"/>
          </p:cNvSpPr>
          <p:nvPr/>
        </p:nvSpPr>
        <p:spPr bwMode="auto">
          <a:xfrm>
            <a:off x="5334000" y="3962400"/>
            <a:ext cx="2819400" cy="369332"/>
          </a:xfrm>
          <a:prstGeom prst="rect">
            <a:avLst/>
          </a:prstGeom>
          <a:noFill/>
          <a:ln w="9525">
            <a:noFill/>
            <a:miter lim="800000"/>
            <a:headEnd/>
            <a:tailEnd/>
          </a:ln>
          <a:effectLst/>
        </p:spPr>
        <p:txBody>
          <a:bodyPr>
            <a:spAutoFit/>
          </a:bodyPr>
          <a:lstStyle/>
          <a:p>
            <a:pPr algn="l">
              <a:spcBef>
                <a:spcPct val="50000"/>
              </a:spcBef>
            </a:pPr>
            <a:endParaRPr lang="en-US">
              <a:solidFill>
                <a:schemeClr val="bg1"/>
              </a:solidFill>
            </a:endParaRPr>
          </a:p>
        </p:txBody>
      </p:sp>
      <p:pic>
        <p:nvPicPr>
          <p:cNvPr id="18440" name="Picture 8" descr="bone3"/>
          <p:cNvPicPr>
            <a:picLocks noChangeAspect="1" noChangeArrowheads="1"/>
          </p:cNvPicPr>
          <p:nvPr/>
        </p:nvPicPr>
        <p:blipFill>
          <a:blip r:embed="rId4" cstate="print"/>
          <a:srcRect/>
          <a:stretch>
            <a:fillRect/>
          </a:stretch>
        </p:blipFill>
        <p:spPr bwMode="auto">
          <a:xfrm>
            <a:off x="5486400" y="3810000"/>
            <a:ext cx="2362200" cy="1828800"/>
          </a:xfrm>
          <a:prstGeom prst="rect">
            <a:avLst/>
          </a:prstGeom>
          <a:noFill/>
        </p:spPr>
      </p:pic>
      <p:sp>
        <p:nvSpPr>
          <p:cNvPr id="2" name="Slide Number Placeholder 1"/>
          <p:cNvSpPr>
            <a:spLocks noGrp="1"/>
          </p:cNvSpPr>
          <p:nvPr>
            <p:ph type="sldNum" sz="quarter" idx="12"/>
          </p:nvPr>
        </p:nvSpPr>
        <p:spPr>
          <a:xfrm>
            <a:off x="8153400" y="5943600"/>
            <a:ext cx="856907" cy="669925"/>
          </a:xfrm>
        </p:spPr>
        <p:txBody>
          <a:bodyPr/>
          <a:lstStyle/>
          <a:p>
            <a:fld id="{60111B69-7931-4B39-8D1B-373029797050}" type="slidenum">
              <a:rPr lang="en-US" sz="1200" smtClean="0">
                <a:solidFill>
                  <a:schemeClr val="bg1"/>
                </a:solidFill>
              </a:rPr>
              <a:pPr/>
              <a:t>6</a:t>
            </a:fld>
            <a:endParaRPr lang="en-US" sz="12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 y="828774"/>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OSTEOCLASTS-PHASE 1</a:t>
            </a:r>
          </a:p>
        </p:txBody>
      </p:sp>
      <p:pic>
        <p:nvPicPr>
          <p:cNvPr id="19460" name="Picture 4" descr="dal_ybone1"/>
          <p:cNvPicPr>
            <a:picLocks noChangeAspect="1" noChangeArrowheads="1"/>
          </p:cNvPicPr>
          <p:nvPr/>
        </p:nvPicPr>
        <p:blipFill>
          <a:blip r:embed="rId3" cstate="print"/>
          <a:srcRect/>
          <a:stretch>
            <a:fillRect/>
          </a:stretch>
        </p:blipFill>
        <p:spPr bwMode="auto">
          <a:xfrm>
            <a:off x="4299857" y="1716087"/>
            <a:ext cx="1828800" cy="1560513"/>
          </a:xfrm>
          <a:prstGeom prst="rect">
            <a:avLst/>
          </a:prstGeom>
          <a:noFill/>
        </p:spPr>
      </p:pic>
      <p:sp>
        <p:nvSpPr>
          <p:cNvPr id="19466" name="Text Box 10"/>
          <p:cNvSpPr txBox="1">
            <a:spLocks noChangeArrowheads="1"/>
          </p:cNvSpPr>
          <p:nvPr/>
        </p:nvSpPr>
        <p:spPr bwMode="auto">
          <a:xfrm>
            <a:off x="381000" y="3657600"/>
            <a:ext cx="8686800" cy="2308324"/>
          </a:xfrm>
          <a:prstGeom prst="rect">
            <a:avLst/>
          </a:prstGeom>
          <a:noFill/>
          <a:ln w="9525">
            <a:noFill/>
            <a:miter lim="800000"/>
            <a:headEnd/>
            <a:tailEnd/>
          </a:ln>
          <a:effectLst/>
        </p:spPr>
        <p:txBody>
          <a:bodyPr wrap="square">
            <a:spAutoFit/>
          </a:bodyPr>
          <a:lstStyle/>
          <a:p>
            <a:pPr algn="just">
              <a:spcBef>
                <a:spcPct val="50000"/>
              </a:spcBef>
            </a:pPr>
            <a:r>
              <a:rPr lang="en-US" sz="3600" dirty="0">
                <a:solidFill>
                  <a:schemeClr val="bg1"/>
                </a:solidFill>
                <a:latin typeface="Arial" charset="0"/>
              </a:rPr>
              <a:t>Cells called </a:t>
            </a:r>
            <a:r>
              <a:rPr lang="en-US" sz="3600" dirty="0">
                <a:solidFill>
                  <a:srgbClr val="FF0000"/>
                </a:solidFill>
                <a:latin typeface="Arial" charset="0"/>
              </a:rPr>
              <a:t>osteoclasts</a:t>
            </a:r>
            <a:r>
              <a:rPr lang="en-US" sz="3600" dirty="0">
                <a:solidFill>
                  <a:schemeClr val="bg1"/>
                </a:solidFill>
                <a:latin typeface="Arial" charset="0"/>
              </a:rPr>
              <a:t> (think “C” for cutting of bone) seek out old bone or damaged bone tissue &amp; destroy it, leaving small spaces (resorption).</a:t>
            </a:r>
          </a:p>
        </p:txBody>
      </p:sp>
      <p:sp>
        <p:nvSpPr>
          <p:cNvPr id="19468" name="Text Box 12"/>
          <p:cNvSpPr txBox="1">
            <a:spLocks noChangeArrowheads="1"/>
          </p:cNvSpPr>
          <p:nvPr/>
        </p:nvSpPr>
        <p:spPr bwMode="auto">
          <a:xfrm>
            <a:off x="5334000" y="1600200"/>
            <a:ext cx="1828800" cy="369332"/>
          </a:xfrm>
          <a:prstGeom prst="rect">
            <a:avLst/>
          </a:prstGeom>
          <a:noFill/>
          <a:ln w="9525">
            <a:noFill/>
            <a:miter lim="800000"/>
            <a:headEnd/>
            <a:tailEnd/>
          </a:ln>
          <a:effectLst/>
        </p:spPr>
        <p:txBody>
          <a:bodyPr>
            <a:spAutoFit/>
          </a:bodyPr>
          <a:lstStyle/>
          <a:p>
            <a:pPr>
              <a:spcBef>
                <a:spcPct val="50000"/>
              </a:spcBef>
            </a:pPr>
            <a:endParaRPr lang="en-US">
              <a:solidFill>
                <a:schemeClr val="bg1"/>
              </a:solidFill>
            </a:endParaRPr>
          </a:p>
        </p:txBody>
      </p:sp>
      <p:pic>
        <p:nvPicPr>
          <p:cNvPr id="19469" name="Picture 13" descr="PE01747_"/>
          <p:cNvPicPr>
            <a:picLocks noChangeAspect="1" noChangeArrowheads="1"/>
          </p:cNvPicPr>
          <p:nvPr/>
        </p:nvPicPr>
        <p:blipFill>
          <a:blip r:embed="rId4" cstate="print"/>
          <a:srcRect/>
          <a:stretch>
            <a:fillRect/>
          </a:stretch>
        </p:blipFill>
        <p:spPr bwMode="auto">
          <a:xfrm>
            <a:off x="2841171" y="1626168"/>
            <a:ext cx="2362200" cy="1474788"/>
          </a:xfrm>
          <a:prstGeom prst="rect">
            <a:avLst/>
          </a:prstGeom>
          <a:noFill/>
        </p:spPr>
      </p:pic>
      <p:sp>
        <p:nvSpPr>
          <p:cNvPr id="9" name="Text Box 2"/>
          <p:cNvSpPr txBox="1">
            <a:spLocks noChangeArrowheads="1"/>
          </p:cNvSpPr>
          <p:nvPr/>
        </p:nvSpPr>
        <p:spPr bwMode="auto">
          <a:xfrm>
            <a:off x="0" y="152400"/>
            <a:ext cx="9144000" cy="762000"/>
          </a:xfrm>
          <a:prstGeom prst="rect">
            <a:avLst/>
          </a:prstGeom>
          <a:noFill/>
          <a:ln w="9525">
            <a:noFill/>
            <a:miter lim="800000"/>
            <a:headEnd/>
            <a:tailEnd/>
          </a:ln>
          <a:effectLst/>
        </p:spPr>
        <p:txBody>
          <a:bodyPr>
            <a:spAutoFit/>
          </a:bodyPr>
          <a:lstStyle/>
          <a:p>
            <a:pPr algn="ctr">
              <a:spcBef>
                <a:spcPct val="50000"/>
              </a:spcBef>
            </a:pPr>
            <a:r>
              <a:rPr lang="en-US" sz="4400" b="1" dirty="0">
                <a:solidFill>
                  <a:schemeClr val="bg1"/>
                </a:solidFill>
                <a:latin typeface="Arial" charset="0"/>
              </a:rPr>
              <a:t>BONE “REMODELING”</a:t>
            </a:r>
          </a:p>
        </p:txBody>
      </p:sp>
      <p:sp>
        <p:nvSpPr>
          <p:cNvPr id="2" name="Slide Number Placeholder 1"/>
          <p:cNvSpPr>
            <a:spLocks noGrp="1"/>
          </p:cNvSpPr>
          <p:nvPr>
            <p:ph type="sldNum" sz="quarter" idx="12"/>
          </p:nvPr>
        </p:nvSpPr>
        <p:spPr>
          <a:xfrm>
            <a:off x="8220789" y="6188075"/>
            <a:ext cx="856907" cy="669925"/>
          </a:xfrm>
        </p:spPr>
        <p:txBody>
          <a:bodyPr/>
          <a:lstStyle/>
          <a:p>
            <a:fld id="{60111B69-7931-4B39-8D1B-373029797050}" type="slidenum">
              <a:rPr lang="en-US" sz="1200" smtClean="0">
                <a:solidFill>
                  <a:schemeClr val="bg1"/>
                </a:solidFill>
              </a:rPr>
              <a:pPr/>
              <a:t>7</a:t>
            </a:fld>
            <a:endParaRPr lang="en-US" sz="12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0488" name="Text Box 8"/>
          <p:cNvSpPr txBox="1">
            <a:spLocks noChangeArrowheads="1"/>
          </p:cNvSpPr>
          <p:nvPr/>
        </p:nvSpPr>
        <p:spPr bwMode="auto">
          <a:xfrm>
            <a:off x="1143000" y="1371600"/>
            <a:ext cx="6629400" cy="1160463"/>
          </a:xfrm>
          <a:prstGeom prst="rect">
            <a:avLst/>
          </a:prstGeom>
          <a:noFill/>
          <a:ln w="9525">
            <a:noFill/>
            <a:miter lim="800000"/>
            <a:headEnd/>
            <a:tailEnd/>
          </a:ln>
          <a:effectLst/>
        </p:spPr>
        <p:txBody>
          <a:bodyPr>
            <a:spAutoFit/>
          </a:bodyPr>
          <a:lstStyle/>
          <a:p>
            <a:pPr>
              <a:spcBef>
                <a:spcPct val="50000"/>
              </a:spcBef>
            </a:pPr>
            <a:endParaRPr lang="en-US" sz="2800" b="1">
              <a:solidFill>
                <a:schemeClr val="bg1"/>
              </a:solidFill>
              <a:latin typeface="Arial Unicode MS" pitchFamily="50" charset="-128"/>
            </a:endParaRPr>
          </a:p>
          <a:p>
            <a:pPr>
              <a:spcBef>
                <a:spcPct val="50000"/>
              </a:spcBef>
            </a:pPr>
            <a:endParaRPr lang="en-US" sz="2800" b="1">
              <a:solidFill>
                <a:schemeClr val="bg1"/>
              </a:solidFill>
              <a:latin typeface="Arial Unicode MS" pitchFamily="50" charset="-128"/>
            </a:endParaRPr>
          </a:p>
        </p:txBody>
      </p:sp>
      <p:sp>
        <p:nvSpPr>
          <p:cNvPr id="20491" name="Text Box 11"/>
          <p:cNvSpPr txBox="1">
            <a:spLocks noChangeArrowheads="1"/>
          </p:cNvSpPr>
          <p:nvPr/>
        </p:nvSpPr>
        <p:spPr bwMode="auto">
          <a:xfrm>
            <a:off x="762000" y="3886200"/>
            <a:ext cx="7772400" cy="519113"/>
          </a:xfrm>
          <a:prstGeom prst="rect">
            <a:avLst/>
          </a:prstGeom>
          <a:noFill/>
          <a:ln w="9525">
            <a:noFill/>
            <a:miter lim="800000"/>
            <a:headEnd/>
            <a:tailEnd/>
          </a:ln>
          <a:effectLst/>
        </p:spPr>
        <p:txBody>
          <a:bodyPr>
            <a:spAutoFit/>
          </a:bodyPr>
          <a:lstStyle/>
          <a:p>
            <a:pPr algn="l">
              <a:spcBef>
                <a:spcPct val="50000"/>
              </a:spcBef>
            </a:pPr>
            <a:endParaRPr lang="en-US" sz="2800" b="1">
              <a:solidFill>
                <a:schemeClr val="bg1"/>
              </a:solidFill>
              <a:latin typeface="Arial Unicode MS" pitchFamily="50" charset="-128"/>
            </a:endParaRPr>
          </a:p>
        </p:txBody>
      </p:sp>
      <p:sp>
        <p:nvSpPr>
          <p:cNvPr id="20492" name="Text Box 12"/>
          <p:cNvSpPr txBox="1">
            <a:spLocks noChangeArrowheads="1"/>
          </p:cNvSpPr>
          <p:nvPr/>
        </p:nvSpPr>
        <p:spPr bwMode="auto">
          <a:xfrm>
            <a:off x="152400" y="914400"/>
            <a:ext cx="9144000" cy="762000"/>
          </a:xfrm>
          <a:prstGeom prst="rect">
            <a:avLst/>
          </a:prstGeom>
          <a:noFill/>
          <a:ln w="9525">
            <a:noFill/>
            <a:miter lim="800000"/>
            <a:headEnd/>
            <a:tailEnd/>
          </a:ln>
          <a:effectLst/>
        </p:spPr>
        <p:txBody>
          <a:bodyPr>
            <a:spAutoFit/>
          </a:bodyPr>
          <a:lstStyle/>
          <a:p>
            <a:pPr>
              <a:spcBef>
                <a:spcPct val="50000"/>
              </a:spcBef>
            </a:pPr>
            <a:r>
              <a:rPr lang="en-US" sz="4400" b="1" dirty="0">
                <a:solidFill>
                  <a:schemeClr val="bg1"/>
                </a:solidFill>
                <a:latin typeface="Arial" charset="0"/>
              </a:rPr>
              <a:t>OSTEOBLASTS – PHASE 2</a:t>
            </a:r>
          </a:p>
        </p:txBody>
      </p:sp>
      <p:sp>
        <p:nvSpPr>
          <p:cNvPr id="20493" name="Text Box 13"/>
          <p:cNvSpPr txBox="1">
            <a:spLocks noChangeArrowheads="1"/>
          </p:cNvSpPr>
          <p:nvPr/>
        </p:nvSpPr>
        <p:spPr bwMode="auto">
          <a:xfrm>
            <a:off x="261256" y="3716338"/>
            <a:ext cx="8730343" cy="2246769"/>
          </a:xfrm>
          <a:prstGeom prst="rect">
            <a:avLst/>
          </a:prstGeom>
          <a:noFill/>
          <a:ln w="9525">
            <a:noFill/>
            <a:miter lim="800000"/>
            <a:headEnd/>
            <a:tailEnd/>
          </a:ln>
          <a:effectLst/>
        </p:spPr>
        <p:txBody>
          <a:bodyPr wrap="square">
            <a:spAutoFit/>
          </a:bodyPr>
          <a:lstStyle/>
          <a:p>
            <a:pPr algn="just">
              <a:spcBef>
                <a:spcPct val="50000"/>
              </a:spcBef>
            </a:pPr>
            <a:r>
              <a:rPr lang="en-US" sz="3500" dirty="0">
                <a:solidFill>
                  <a:schemeClr val="bg1"/>
                </a:solidFill>
                <a:latin typeface="Arial" charset="0"/>
              </a:rPr>
              <a:t>Cells called </a:t>
            </a:r>
            <a:r>
              <a:rPr lang="en-US" sz="3500" dirty="0">
                <a:solidFill>
                  <a:srgbClr val="FF0000"/>
                </a:solidFill>
                <a:latin typeface="Arial" charset="0"/>
              </a:rPr>
              <a:t>osteoblasts</a:t>
            </a:r>
            <a:r>
              <a:rPr lang="en-US" sz="3500" dirty="0">
                <a:solidFill>
                  <a:schemeClr val="bg1"/>
                </a:solidFill>
                <a:latin typeface="Arial" charset="0"/>
              </a:rPr>
              <a:t> (think “B” for builder) use minerals like calcium, phosphorus, &amp; vitamin D to fill in the spaces with new bone cells (formation).</a:t>
            </a:r>
          </a:p>
        </p:txBody>
      </p:sp>
      <p:pic>
        <p:nvPicPr>
          <p:cNvPr id="20494" name="Picture 14" descr="HM00377_"/>
          <p:cNvPicPr>
            <a:picLocks noChangeAspect="1" noChangeArrowheads="1"/>
          </p:cNvPicPr>
          <p:nvPr/>
        </p:nvPicPr>
        <p:blipFill>
          <a:blip r:embed="rId3" cstate="print"/>
          <a:srcRect/>
          <a:stretch>
            <a:fillRect/>
          </a:stretch>
        </p:blipFill>
        <p:spPr bwMode="auto">
          <a:xfrm>
            <a:off x="3200400" y="1600200"/>
            <a:ext cx="2286000" cy="1887538"/>
          </a:xfrm>
          <a:prstGeom prst="rect">
            <a:avLst/>
          </a:prstGeom>
          <a:noFill/>
        </p:spPr>
      </p:pic>
      <p:sp>
        <p:nvSpPr>
          <p:cNvPr id="8" name="Text Box 2"/>
          <p:cNvSpPr txBox="1">
            <a:spLocks noChangeArrowheads="1"/>
          </p:cNvSpPr>
          <p:nvPr/>
        </p:nvSpPr>
        <p:spPr bwMode="auto">
          <a:xfrm>
            <a:off x="228600" y="228600"/>
            <a:ext cx="9144000" cy="762000"/>
          </a:xfrm>
          <a:prstGeom prst="rect">
            <a:avLst/>
          </a:prstGeom>
          <a:noFill/>
          <a:ln w="9525">
            <a:noFill/>
            <a:miter lim="800000"/>
            <a:headEnd/>
            <a:tailEnd/>
          </a:ln>
          <a:effectLst/>
        </p:spPr>
        <p:txBody>
          <a:bodyPr>
            <a:spAutoFit/>
          </a:bodyPr>
          <a:lstStyle/>
          <a:p>
            <a:pPr algn="ctr">
              <a:spcBef>
                <a:spcPct val="50000"/>
              </a:spcBef>
            </a:pPr>
            <a:r>
              <a:rPr lang="en-US" sz="4400" b="1" dirty="0">
                <a:solidFill>
                  <a:schemeClr val="bg1"/>
                </a:solidFill>
                <a:latin typeface="Arial" charset="0"/>
              </a:rPr>
              <a:t>BONE “REMODELING”</a:t>
            </a:r>
          </a:p>
        </p:txBody>
      </p:sp>
      <p:sp>
        <p:nvSpPr>
          <p:cNvPr id="2" name="Slide Number Placeholder 1"/>
          <p:cNvSpPr>
            <a:spLocks noGrp="1"/>
          </p:cNvSpPr>
          <p:nvPr>
            <p:ph type="sldNum" sz="quarter" idx="12"/>
          </p:nvPr>
        </p:nvSpPr>
        <p:spPr>
          <a:xfrm>
            <a:off x="8287093" y="6149792"/>
            <a:ext cx="856907" cy="669925"/>
          </a:xfrm>
        </p:spPr>
        <p:txBody>
          <a:bodyPr/>
          <a:lstStyle/>
          <a:p>
            <a:fld id="{60111B69-7931-4B39-8D1B-373029797050}" type="slidenum">
              <a:rPr lang="en-US" sz="1200" smtClean="0">
                <a:solidFill>
                  <a:schemeClr val="bg1"/>
                </a:solidFill>
              </a:rPr>
              <a:pPr/>
              <a:t>8</a:t>
            </a:fld>
            <a:endParaRPr lang="en-US" sz="12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990600" y="457200"/>
            <a:ext cx="7239000" cy="369332"/>
          </a:xfrm>
          <a:prstGeom prst="rect">
            <a:avLst/>
          </a:prstGeom>
          <a:noFill/>
          <a:ln w="9525">
            <a:noFill/>
            <a:miter lim="800000"/>
            <a:headEnd/>
            <a:tailEnd/>
          </a:ln>
          <a:effectLst/>
        </p:spPr>
        <p:txBody>
          <a:bodyPr>
            <a:spAutoFit/>
          </a:bodyPr>
          <a:lstStyle/>
          <a:p>
            <a:pPr algn="l">
              <a:spcBef>
                <a:spcPct val="50000"/>
              </a:spcBef>
            </a:pPr>
            <a:endParaRPr lang="en-US">
              <a:solidFill>
                <a:schemeClr val="bg1"/>
              </a:solidFill>
            </a:endParaRPr>
          </a:p>
        </p:txBody>
      </p:sp>
      <p:sp>
        <p:nvSpPr>
          <p:cNvPr id="26628" name="Text Box 4"/>
          <p:cNvSpPr txBox="1">
            <a:spLocks noChangeArrowheads="1"/>
          </p:cNvSpPr>
          <p:nvPr/>
        </p:nvSpPr>
        <p:spPr bwMode="auto">
          <a:xfrm>
            <a:off x="0" y="228600"/>
            <a:ext cx="9144000" cy="762000"/>
          </a:xfrm>
          <a:prstGeom prst="rect">
            <a:avLst/>
          </a:prstGeom>
          <a:noFill/>
          <a:ln w="9525">
            <a:noFill/>
            <a:miter lim="800000"/>
            <a:headEnd/>
            <a:tailEnd/>
          </a:ln>
          <a:effectLst/>
        </p:spPr>
        <p:txBody>
          <a:bodyPr>
            <a:spAutoFit/>
          </a:bodyPr>
          <a:lstStyle/>
          <a:p>
            <a:pPr algn="ctr">
              <a:spcBef>
                <a:spcPct val="50000"/>
              </a:spcBef>
            </a:pPr>
            <a:r>
              <a:rPr lang="en-US" sz="4400" b="1" dirty="0">
                <a:solidFill>
                  <a:schemeClr val="bg1"/>
                </a:solidFill>
                <a:latin typeface="Arial" charset="0"/>
              </a:rPr>
              <a:t>BUILD YOUR BONE BANK</a:t>
            </a:r>
          </a:p>
        </p:txBody>
      </p:sp>
      <p:sp>
        <p:nvSpPr>
          <p:cNvPr id="26629" name="Text Box 5"/>
          <p:cNvSpPr txBox="1">
            <a:spLocks noChangeArrowheads="1"/>
          </p:cNvSpPr>
          <p:nvPr/>
        </p:nvSpPr>
        <p:spPr bwMode="auto">
          <a:xfrm>
            <a:off x="381000" y="1219200"/>
            <a:ext cx="8305800" cy="4801314"/>
          </a:xfrm>
          <a:prstGeom prst="rect">
            <a:avLst/>
          </a:prstGeom>
          <a:noFill/>
          <a:ln w="9525">
            <a:noFill/>
            <a:miter lim="800000"/>
            <a:headEnd/>
            <a:tailEnd/>
          </a:ln>
          <a:effectLst/>
        </p:spPr>
        <p:txBody>
          <a:bodyPr wrap="square">
            <a:spAutoFit/>
          </a:bodyPr>
          <a:lstStyle/>
          <a:p>
            <a:pPr>
              <a:spcBef>
                <a:spcPct val="50000"/>
              </a:spcBef>
            </a:pPr>
            <a:r>
              <a:rPr lang="en-US" sz="3600" dirty="0">
                <a:solidFill>
                  <a:schemeClr val="bg1"/>
                </a:solidFill>
                <a:latin typeface="Arial" charset="0"/>
              </a:rPr>
              <a:t>You build bone until about age 30</a:t>
            </a:r>
          </a:p>
          <a:p>
            <a:pPr>
              <a:spcBef>
                <a:spcPct val="50000"/>
              </a:spcBef>
            </a:pPr>
            <a:r>
              <a:rPr lang="en-US" sz="3600" dirty="0">
                <a:solidFill>
                  <a:schemeClr val="bg1"/>
                </a:solidFill>
                <a:latin typeface="Arial" charset="0"/>
              </a:rPr>
              <a:t>Steps to building healthy bones include:</a:t>
            </a:r>
          </a:p>
          <a:p>
            <a:pPr>
              <a:spcBef>
                <a:spcPct val="50000"/>
              </a:spcBef>
            </a:pPr>
            <a:r>
              <a:rPr lang="en-US" sz="3600" dirty="0">
                <a:solidFill>
                  <a:schemeClr val="bg1"/>
                </a:solidFill>
                <a:latin typeface="Arial" charset="0"/>
              </a:rPr>
              <a:t>	Calcium &amp; vitamin D</a:t>
            </a:r>
          </a:p>
          <a:p>
            <a:pPr>
              <a:spcBef>
                <a:spcPct val="50000"/>
              </a:spcBef>
            </a:pPr>
            <a:r>
              <a:rPr lang="en-US" sz="3600" dirty="0">
                <a:solidFill>
                  <a:schemeClr val="bg1"/>
                </a:solidFill>
                <a:latin typeface="Arial" charset="0"/>
              </a:rPr>
              <a:t>		Limit Caffeine &amp; Alcohol </a:t>
            </a:r>
          </a:p>
          <a:p>
            <a:pPr>
              <a:spcBef>
                <a:spcPct val="50000"/>
              </a:spcBef>
            </a:pPr>
            <a:r>
              <a:rPr lang="en-US" sz="3600" dirty="0">
                <a:solidFill>
                  <a:schemeClr val="bg1"/>
                </a:solidFill>
                <a:latin typeface="Arial" charset="0"/>
              </a:rPr>
              <a:t>	Exercise</a:t>
            </a:r>
          </a:p>
          <a:p>
            <a:pPr>
              <a:spcBef>
                <a:spcPct val="50000"/>
              </a:spcBef>
            </a:pPr>
            <a:r>
              <a:rPr lang="en-US" sz="3600" dirty="0">
                <a:solidFill>
                  <a:schemeClr val="bg1"/>
                </a:solidFill>
                <a:latin typeface="Arial" charset="0"/>
              </a:rPr>
              <a:t>		Don’t Smoke.</a:t>
            </a:r>
            <a:r>
              <a:rPr lang="en-US" sz="3200" dirty="0">
                <a:solidFill>
                  <a:schemeClr val="bg1"/>
                </a:solidFill>
                <a:latin typeface="Arial" charset="0"/>
              </a:rPr>
              <a:t>	</a:t>
            </a:r>
          </a:p>
        </p:txBody>
      </p:sp>
      <p:sp>
        <p:nvSpPr>
          <p:cNvPr id="2" name="Slide Number Placeholder 1"/>
          <p:cNvSpPr>
            <a:spLocks noGrp="1"/>
          </p:cNvSpPr>
          <p:nvPr>
            <p:ph type="sldNum" sz="quarter" idx="12"/>
          </p:nvPr>
        </p:nvSpPr>
        <p:spPr>
          <a:xfrm>
            <a:off x="8229600" y="6088063"/>
            <a:ext cx="856907" cy="669925"/>
          </a:xfrm>
        </p:spPr>
        <p:txBody>
          <a:bodyPr/>
          <a:lstStyle/>
          <a:p>
            <a:fld id="{60111B69-7931-4B39-8D1B-373029797050}" type="slidenum">
              <a:rPr lang="en-US" sz="1200" smtClean="0">
                <a:solidFill>
                  <a:schemeClr val="bg1"/>
                </a:solidFill>
              </a:rPr>
              <a:pPr/>
              <a:t>9</a:t>
            </a:fld>
            <a:endParaRPr lang="en-US" sz="1200" dirty="0">
              <a:solidFill>
                <a:schemeClr val="bg1"/>
              </a:solidFill>
            </a:endParaRPr>
          </a:p>
        </p:txBody>
      </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6117</TotalTime>
  <Words>2703</Words>
  <Application>Microsoft Office PowerPoint</Application>
  <PresentationFormat>On-screen Show (4:3)</PresentationFormat>
  <Paragraphs>391</Paragraphs>
  <Slides>30</Slides>
  <Notes>30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5" baseType="lpstr">
      <vt:lpstr>Arial</vt:lpstr>
      <vt:lpstr>Arial Narrow</vt:lpstr>
      <vt:lpstr>Arial Unicode MS</vt:lpstr>
      <vt:lpstr>Berlin Sans FB Demi</vt:lpstr>
      <vt:lpstr>Bernard MT Condensed</vt:lpstr>
      <vt:lpstr>Calibri</vt:lpstr>
      <vt:lpstr>Century Gothic</vt:lpstr>
      <vt:lpstr>French Script MT</vt:lpstr>
      <vt:lpstr>Lucida Sans Unicode</vt:lpstr>
      <vt:lpstr>Times New Roman</vt:lpstr>
      <vt:lpstr>Wingdings</vt:lpstr>
      <vt:lpstr>Wingdings 2</vt:lpstr>
      <vt:lpstr>Wingdings 3</vt:lpstr>
      <vt:lpstr>Slice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Alia Ragheb Alshanwani</cp:lastModifiedBy>
  <cp:revision>311</cp:revision>
  <cp:lastPrinted>2019-01-31T10:28:16Z</cp:lastPrinted>
  <dcterms:created xsi:type="dcterms:W3CDTF">2011-03-27T13:20:26Z</dcterms:created>
  <dcterms:modified xsi:type="dcterms:W3CDTF">2021-02-28T09:53:36Z</dcterms:modified>
</cp:coreProperties>
</file>