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91" r:id="rId1"/>
  </p:sldMasterIdLst>
  <p:notesMasterIdLst>
    <p:notesMasterId r:id="rId38"/>
  </p:notesMasterIdLst>
  <p:sldIdLst>
    <p:sldId id="296" r:id="rId2"/>
    <p:sldId id="297" r:id="rId3"/>
    <p:sldId id="258" r:id="rId4"/>
    <p:sldId id="259" r:id="rId5"/>
    <p:sldId id="298" r:id="rId6"/>
    <p:sldId id="396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393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9" r:id="rId37"/>
  </p:sldIdLst>
  <p:sldSz cx="9144000" cy="6858000" type="screen4x3"/>
  <p:notesSz cx="9144000" cy="6858000"/>
  <p:embeddedFontLst>
    <p:embeddedFont>
      <p:font typeface="Arial Black" panose="020B0604020202020204" pitchFamily="34" charset="0"/>
      <p:bold r:id="rId39"/>
    </p:embeddedFont>
    <p:embeddedFont>
      <p:font typeface="Bernard MT Condensed" panose="02050806060905020404" pitchFamily="18" charset="77"/>
      <p:regular r:id="rId40"/>
    </p:embeddedFont>
    <p:embeddedFont>
      <p:font typeface="Blackadder ITC" pitchFamily="82" charset="77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CPUMPK+TrebuchetMS" panose="02000500000000000000" pitchFamily="2" charset="0"/>
      <p:regular r:id="rId48"/>
    </p:embeddedFont>
    <p:embeddedFont>
      <p:font typeface="EOPBLO+Trebuchet-BoldItalic" panose="02000500000000000000" pitchFamily="2" charset="0"/>
      <p:regular r:id="rId49"/>
    </p:embeddedFont>
    <p:embeddedFont>
      <p:font typeface="EVMFFO+Helvetica-Bold" panose="02000500000000000000" pitchFamily="2" charset="0"/>
      <p:regular r:id="rId50"/>
    </p:embeddedFont>
    <p:embeddedFont>
      <p:font typeface="GVIETD+SymbolMT" panose="02000500000000000000" pitchFamily="2" charset="0"/>
      <p:regular r:id="rId51"/>
    </p:embeddedFont>
    <p:embeddedFont>
      <p:font typeface="QERUPQ+Wingdings-Regular" panose="02000500000000000000" pitchFamily="2" charset="0"/>
      <p:regular r:id="rId52"/>
    </p:embeddedFont>
    <p:embeddedFont>
      <p:font typeface="RMLMBR+TrebuchetMS-Bold" panose="02000500000000000000" pitchFamily="2" charset="0"/>
      <p:regular r:id="rId53"/>
    </p:embeddedFont>
    <p:embeddedFont>
      <p:font typeface="Times New Roman" panose="02020603050405020304" pitchFamily="18" charset="0"/>
      <p:regular r:id="rId54"/>
    </p:embeddedFont>
    <p:embeddedFont>
      <p:font typeface="TQCGUW+Wingdings2" panose="02000500000000000000" pitchFamily="2" charset="0"/>
      <p:regular r:id="rId5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1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3C97C-108A-49AA-9475-119154C143AF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2F813-7393-498F-BBBF-AEEB7D4EE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79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2F813-7393-498F-BBBF-AEEB7D4EE2C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44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98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40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30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2/14/21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85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8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87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8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2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88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2/14/21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01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89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27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22E82F-E4D2-4117-8056-62879AFEB227}"/>
              </a:ext>
            </a:extLst>
          </p:cNvPr>
          <p:cNvSpPr txBox="1"/>
          <p:nvPr/>
        </p:nvSpPr>
        <p:spPr>
          <a:xfrm>
            <a:off x="4355976" y="4437112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Nervana Mustafa</a:t>
            </a:r>
          </a:p>
          <a:p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Professor of Physiology</a:t>
            </a:r>
          </a:p>
          <a:p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 - KSU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5C995B-6251-4E94-BE60-44A76D539E34}"/>
              </a:ext>
            </a:extLst>
          </p:cNvPr>
          <p:cNvSpPr txBox="1"/>
          <p:nvPr/>
        </p:nvSpPr>
        <p:spPr>
          <a:xfrm>
            <a:off x="827584" y="1401718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Bernard MT Condensed" panose="02050806060905020404" pitchFamily="18" charset="0"/>
              </a:rPr>
              <a:t>Introduction to Endocrinology </a:t>
            </a:r>
          </a:p>
          <a:p>
            <a:endParaRPr lang="en-GB" sz="40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8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100392" cy="6858000"/>
          </a:xfrm>
          <a:prstGeom prst="rect">
            <a:avLst/>
          </a:prstGeom>
          <a:blipFill>
            <a:blip r:embed="rId2" cstate="print"/>
            <a:stretch>
              <a:fillRect r="-12883"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algn="r" defTabSz="457200" rtl="1" eaLnBrk="1" latinLnBrk="0" hangingPunct="1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1658453"/>
            <a:ext cx="3951352" cy="844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9"/>
                </a:solidFill>
                <a:latin typeface="Times New Roman"/>
                <a:cs typeface="Times New Roman"/>
              </a:rPr>
              <a:t>  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Endocrine glands:</a:t>
            </a:r>
          </a:p>
          <a:p>
            <a:pPr marL="292735" marR="0">
              <a:lnSpc>
                <a:spcPts val="2670"/>
              </a:lnSpc>
              <a:spcBef>
                <a:spcPts val="662"/>
              </a:spcBef>
              <a:spcAft>
                <a:spcPts val="0"/>
              </a:spcAft>
            </a:pPr>
            <a:r>
              <a:rPr sz="1800" dirty="0">
                <a:solidFill>
                  <a:srgbClr val="F9B639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639"/>
                </a:solidFill>
                <a:latin typeface="Times New Roman"/>
                <a:cs typeface="Times New Roman"/>
              </a:rPr>
              <a:t> </a:t>
            </a:r>
            <a:r>
              <a:rPr sz="2300" spc="-12" dirty="0">
                <a:solidFill>
                  <a:srgbClr val="6C6C6C"/>
                </a:solidFill>
                <a:latin typeface="CPUMPK+TrebuchetMS"/>
                <a:cs typeface="CPUMPK+TrebuchetMS"/>
              </a:rPr>
              <a:t>Pituitary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1375" y="2532428"/>
            <a:ext cx="1372425" cy="377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Thyroid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1375" y="2951528"/>
            <a:ext cx="1890610" cy="783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Parathyroid</a:t>
            </a:r>
          </a:p>
          <a:p>
            <a:pPr marL="0" marR="0">
              <a:lnSpc>
                <a:spcPts val="2670"/>
              </a:lnSpc>
              <a:spcBef>
                <a:spcPts val="529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Adrenal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1375" y="3777028"/>
            <a:ext cx="1534907" cy="1202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spc="-13" dirty="0">
                <a:solidFill>
                  <a:srgbClr val="6C6C6C"/>
                </a:solidFill>
                <a:latin typeface="CPUMPK+TrebuchetMS"/>
                <a:cs typeface="CPUMPK+TrebuchetMS"/>
              </a:rPr>
              <a:t>Pancreas</a:t>
            </a:r>
          </a:p>
          <a:p>
            <a:pPr marL="0" marR="0">
              <a:lnSpc>
                <a:spcPts val="2670"/>
              </a:lnSpc>
              <a:spcBef>
                <a:spcPts val="629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Ovaries</a:t>
            </a:r>
          </a:p>
          <a:p>
            <a:pPr marL="0" marR="0">
              <a:lnSpc>
                <a:spcPts val="2670"/>
              </a:lnSpc>
              <a:spcBef>
                <a:spcPts val="529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spc="-49" dirty="0">
                <a:solidFill>
                  <a:srgbClr val="6C6C6C"/>
                </a:solidFill>
                <a:latin typeface="CPUMPK+TrebuchetMS"/>
                <a:cs typeface="CPUMPK+TrebuchetMS"/>
              </a:rPr>
              <a:t>Testes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0573" y="795003"/>
            <a:ext cx="8100392" cy="5413002"/>
          </a:xfrm>
          <a:prstGeom prst="rect">
            <a:avLst/>
          </a:prstGeom>
          <a:blipFill>
            <a:blip r:embed="rId2" cstate="print"/>
            <a:stretch>
              <a:fillRect t="-26694" r="-12884" b="-1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1660004"/>
            <a:ext cx="8343840" cy="170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5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B13F9A"/>
                </a:solidFill>
                <a:latin typeface="TQCGUW+Wingdings2"/>
                <a:cs typeface="TQCGUW+Wingdings2"/>
              </a:rPr>
              <a:t></a:t>
            </a:r>
            <a:r>
              <a:rPr sz="2000" spc="-122" dirty="0">
                <a:solidFill>
                  <a:srgbClr val="B13F9A"/>
                </a:solidFill>
                <a:latin typeface="Times New Roman"/>
                <a:cs typeface="Times New Roman"/>
              </a:rPr>
              <a:t> </a:t>
            </a:r>
            <a:r>
              <a:rPr lang="en-GB" sz="2000" spc="-122" dirty="0">
                <a:solidFill>
                  <a:srgbClr val="B13F9A"/>
                </a:solidFill>
                <a:latin typeface="Times New Roman"/>
                <a:cs typeface="Times New Roman"/>
              </a:rPr>
              <a:t>    </a:t>
            </a:r>
            <a:r>
              <a:rPr sz="2800" dirty="0">
                <a:solidFill>
                  <a:srgbClr val="000000"/>
                </a:solidFill>
                <a:latin typeface="CPUMPK+TrebuchetMS"/>
                <a:cs typeface="CPUMPK+TrebuchetMS"/>
              </a:rPr>
              <a:t>The multiple hormone systems play</a:t>
            </a:r>
            <a:r>
              <a:rPr sz="2800" spc="-12" dirty="0">
                <a:solidFill>
                  <a:srgbClr val="000000"/>
                </a:solidFill>
                <a:latin typeface="CPUMPK+TrebuchetMS"/>
                <a:cs typeface="CPUMPK+TrebuchetMS"/>
              </a:rPr>
              <a:t> </a:t>
            </a:r>
            <a:r>
              <a:rPr sz="2800" dirty="0">
                <a:solidFill>
                  <a:srgbClr val="000000"/>
                </a:solidFill>
                <a:latin typeface="CPUMPK+TrebuchetMS"/>
                <a:cs typeface="CPUMPK+TrebuchetMS"/>
              </a:rPr>
              <a:t>a key</a:t>
            </a:r>
          </a:p>
          <a:p>
            <a:pPr marL="274320" marR="0">
              <a:lnSpc>
                <a:spcPts val="3251"/>
              </a:lnSpc>
              <a:spcBef>
                <a:spcPts val="14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PUMPK+TrebuchetMS"/>
                <a:cs typeface="CPUMPK+TrebuchetMS"/>
              </a:rPr>
              <a:t>role in</a:t>
            </a:r>
            <a:r>
              <a:rPr sz="2800" spc="-11" dirty="0">
                <a:solidFill>
                  <a:srgbClr val="000000"/>
                </a:solidFill>
                <a:latin typeface="CPUMPK+TrebuchetMS"/>
                <a:cs typeface="CPUMPK+TrebuchetMS"/>
              </a:rPr>
              <a:t> </a:t>
            </a:r>
            <a:r>
              <a:rPr sz="2800" dirty="0">
                <a:solidFill>
                  <a:srgbClr val="000000"/>
                </a:solidFill>
                <a:latin typeface="CPUMPK+TrebuchetMS"/>
                <a:cs typeface="CPUMPK+TrebuchetMS"/>
              </a:rPr>
              <a:t>regulating almost all body</a:t>
            </a:r>
          </a:p>
          <a:p>
            <a:pPr marL="274320" marR="0">
              <a:lnSpc>
                <a:spcPts val="3251"/>
              </a:lnSpc>
              <a:spcBef>
                <a:spcPts val="4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PUMPK+TrebuchetMS"/>
                <a:cs typeface="CPUMPK+TrebuchetMS"/>
              </a:rPr>
              <a:t>functions:</a:t>
            </a:r>
            <a:endParaRPr lang="en-GB" sz="2800" dirty="0">
              <a:solidFill>
                <a:srgbClr val="000000"/>
              </a:solidFill>
              <a:latin typeface="CPUMPK+TrebuchetMS"/>
              <a:cs typeface="CPUMPK+TrebuchetMS"/>
            </a:endParaRPr>
          </a:p>
          <a:p>
            <a:pPr marL="274320" marR="0">
              <a:lnSpc>
                <a:spcPts val="3251"/>
              </a:lnSpc>
              <a:spcBef>
                <a:spcPts val="48"/>
              </a:spcBef>
              <a:spcAft>
                <a:spcPts val="0"/>
              </a:spcAft>
            </a:pPr>
            <a:endParaRPr sz="2800" dirty="0">
              <a:solidFill>
                <a:srgbClr val="000000"/>
              </a:solidFill>
              <a:latin typeface="CPUMPK+TrebuchetMS"/>
              <a:cs typeface="CPUMPK+Trebuchet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375" y="3006204"/>
            <a:ext cx="2191103" cy="450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5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9B639"/>
                </a:solidFill>
                <a:latin typeface="TQCGUW+Wingdings2"/>
                <a:cs typeface="TQCGUW+Wingdings2"/>
              </a:rPr>
              <a:t>¡</a:t>
            </a:r>
            <a:r>
              <a:rPr sz="2200" spc="31" dirty="0">
                <a:solidFill>
                  <a:srgbClr val="F9B63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C6C6C"/>
                </a:solidFill>
                <a:latin typeface="CPUMPK+TrebuchetMS"/>
                <a:cs typeface="CPUMPK+TrebuchetMS"/>
              </a:rPr>
              <a:t>Metabolism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1375" y="3501504"/>
            <a:ext cx="5325053" cy="1428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5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2200" spc="31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C6C6C"/>
                </a:solidFill>
                <a:latin typeface="CPUMPK+TrebuchetMS"/>
                <a:cs typeface="CPUMPK+TrebuchetMS"/>
              </a:rPr>
              <a:t>Growth</a:t>
            </a:r>
            <a:r>
              <a:rPr sz="2800" spc="829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800" dirty="0">
                <a:solidFill>
                  <a:srgbClr val="6C6C6C"/>
                </a:solidFill>
                <a:latin typeface="CPUMPK+TrebuchetMS"/>
                <a:cs typeface="CPUMPK+TrebuchetMS"/>
              </a:rPr>
              <a:t>and development</a:t>
            </a:r>
          </a:p>
          <a:p>
            <a:pPr marL="0" marR="0">
              <a:lnSpc>
                <a:spcPts val="3251"/>
              </a:lnSpc>
              <a:spcBef>
                <a:spcPts val="548"/>
              </a:spcBef>
              <a:spcAft>
                <a:spcPts val="0"/>
              </a:spcAft>
            </a:pPr>
            <a:r>
              <a:rPr sz="22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2200" spc="31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6C6C6C"/>
                </a:solidFill>
                <a:latin typeface="CPUMPK+TrebuchetMS"/>
                <a:cs typeface="CPUMPK+TrebuchetMS"/>
              </a:rPr>
              <a:t>Water</a:t>
            </a:r>
            <a:r>
              <a:rPr sz="2800" spc="859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800" dirty="0">
                <a:solidFill>
                  <a:srgbClr val="6C6C6C"/>
                </a:solidFill>
                <a:latin typeface="CPUMPK+TrebuchetMS"/>
                <a:cs typeface="CPUMPK+TrebuchetMS"/>
              </a:rPr>
              <a:t>and electrolyte balance</a:t>
            </a:r>
          </a:p>
          <a:p>
            <a:pPr marL="0" marR="0">
              <a:lnSpc>
                <a:spcPts val="3251"/>
              </a:lnSpc>
              <a:spcBef>
                <a:spcPts val="648"/>
              </a:spcBef>
              <a:spcAft>
                <a:spcPts val="0"/>
              </a:spcAft>
            </a:pPr>
            <a:r>
              <a:rPr sz="22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2200" spc="31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800" spc="-11" dirty="0">
                <a:solidFill>
                  <a:srgbClr val="6C6C6C"/>
                </a:solidFill>
                <a:latin typeface="CPUMPK+TrebuchetMS"/>
                <a:cs typeface="CPUMPK+TrebuchetMS"/>
              </a:rPr>
              <a:t>Reproduction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1375" y="4962004"/>
            <a:ext cx="1762744" cy="450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5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2200" spc="31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C6C6C"/>
                </a:solidFill>
                <a:latin typeface="CPUMPK+TrebuchetMS"/>
                <a:cs typeface="CPUMPK+TrebuchetMS"/>
              </a:rPr>
              <a:t>Behavior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412776"/>
            <a:ext cx="8964488" cy="5445224"/>
          </a:xfrm>
          <a:prstGeom prst="rect">
            <a:avLst/>
          </a:prstGeom>
          <a:blipFill>
            <a:blip r:embed="rId2" cstate="print"/>
            <a:stretch>
              <a:fillRect t="-25945" r="-13252" b="1"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algn="r" defTabSz="457200" rtl="1" eaLnBrk="1" latinLnBrk="0" hangingPunct="1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1658453"/>
            <a:ext cx="2103669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9"/>
                </a:solidFill>
                <a:latin typeface="Times New Roman"/>
                <a:cs typeface="Times New Roman"/>
              </a:rPr>
              <a:t>  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Definition 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1375" y="2126028"/>
            <a:ext cx="8123113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Hormone</a:t>
            </a:r>
            <a:r>
              <a:rPr sz="2300" spc="-13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is a chemical substance</a:t>
            </a:r>
            <a:r>
              <a:rPr sz="2300" spc="-11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released by</a:t>
            </a:r>
          </a:p>
          <a:p>
            <a:pPr marL="228600" marR="0">
              <a:lnSpc>
                <a:spcPts val="2670"/>
              </a:lnSpc>
              <a:spcBef>
                <a:spcPts val="29"/>
              </a:spcBef>
              <a:spcAft>
                <a:spcPts val="0"/>
              </a:spcAft>
            </a:pP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group of cells</a:t>
            </a:r>
            <a:r>
              <a:rPr sz="2300" spc="-10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to control</a:t>
            </a:r>
            <a:r>
              <a:rPr sz="2300" spc="-10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the</a:t>
            </a:r>
            <a:r>
              <a:rPr sz="2300" spc="-12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function of other</a:t>
            </a:r>
            <a:r>
              <a:rPr lang="ar-SA"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type</a:t>
            </a:r>
            <a:r>
              <a:rPr sz="2300" spc="-13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of cells.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3245953"/>
            <a:ext cx="4455408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9"/>
                </a:solidFill>
                <a:latin typeface="Times New Roman"/>
                <a:cs typeface="Times New Roman"/>
              </a:rPr>
              <a:t>  </a:t>
            </a:r>
            <a:r>
              <a:rPr sz="2600" spc="-58" dirty="0">
                <a:solidFill>
                  <a:srgbClr val="000000"/>
                </a:solidFill>
                <a:latin typeface="CPUMPK+TrebuchetMS"/>
                <a:cs typeface="CPUMPK+TrebuchetMS"/>
              </a:rPr>
              <a:t>Types</a:t>
            </a:r>
            <a:r>
              <a:rPr sz="2600" spc="58" dirty="0">
                <a:solidFill>
                  <a:srgbClr val="000000"/>
                </a:solidFill>
                <a:latin typeface="CPUMPK+TrebuchetMS"/>
                <a:cs typeface="CPUMPK+TrebuchetMS"/>
              </a:rPr>
              <a:t>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of hormones</a:t>
            </a:r>
            <a:r>
              <a:rPr lang="en-GB"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:</a:t>
            </a:r>
            <a:endParaRPr sz="2600" dirty="0">
              <a:solidFill>
                <a:srgbClr val="000000"/>
              </a:solidFill>
              <a:latin typeface="CPUMPK+TrebuchetMS"/>
              <a:cs typeface="CPUMPK+Trebuchet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374" y="3713528"/>
            <a:ext cx="790709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Affect many different types</a:t>
            </a:r>
            <a:r>
              <a:rPr sz="2300" spc="-13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of</a:t>
            </a:r>
            <a:r>
              <a:rPr sz="2300" spc="-11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cells (eg. GH 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62013" y="3713528"/>
            <a:ext cx="139446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Thyroxin)</a:t>
            </a:r>
            <a:r>
              <a:rPr lang="en-GB"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.</a:t>
            </a:r>
            <a:endParaRPr sz="2300" dirty="0">
              <a:solidFill>
                <a:srgbClr val="6C6C6C"/>
              </a:solidFill>
              <a:latin typeface="CPUMPK+TrebuchetMS"/>
              <a:cs typeface="CPUMPK+Trebuchet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375" y="4475528"/>
            <a:ext cx="6523663" cy="377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Affect only specific</a:t>
            </a:r>
            <a:r>
              <a:rPr sz="2300" spc="681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target cells (eg.</a:t>
            </a:r>
            <a:r>
              <a:rPr sz="2300" spc="-130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ACTH</a:t>
            </a:r>
            <a:r>
              <a:rPr sz="2300" spc="-13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and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39249" y="4475528"/>
            <a:ext cx="138883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estrogen)</a:t>
            </a:r>
            <a:r>
              <a:rPr lang="en-GB"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.</a:t>
            </a:r>
            <a:endParaRPr sz="2300" dirty="0">
              <a:solidFill>
                <a:srgbClr val="6C6C6C"/>
              </a:solidFill>
              <a:latin typeface="CPUMPK+TrebuchetMS"/>
              <a:cs typeface="CPUMPK+Trebuchet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036496" cy="6858000"/>
          </a:xfrm>
          <a:prstGeom prst="rect">
            <a:avLst/>
          </a:prstGeom>
          <a:blipFill>
            <a:blip r:embed="rId2" cstate="print"/>
            <a:stretch>
              <a:fillRect l="-1" r="-1188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1277453"/>
            <a:ext cx="6759664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9"/>
                </a:solidFill>
                <a:latin typeface="Times New Roman"/>
                <a:cs typeface="Times New Roman"/>
              </a:rPr>
              <a:t>   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What are </a:t>
            </a:r>
            <a:r>
              <a:rPr sz="2600" dirty="0">
                <a:solidFill>
                  <a:srgbClr val="FF3300"/>
                </a:solidFill>
                <a:latin typeface="CPUMPK+TrebuchetMS"/>
                <a:cs typeface="CPUMPK+TrebuchetMS"/>
              </a:rPr>
              <a:t>target cells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2960" y="1745803"/>
            <a:ext cx="7061663" cy="760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2400" spc="-50" dirty="0">
                <a:solidFill>
                  <a:srgbClr val="000000"/>
                </a:solidFill>
                <a:latin typeface="CPUMPK+TrebuchetMS"/>
                <a:cs typeface="CPUMPK+TrebuchetMS"/>
              </a:rPr>
              <a:t>Target</a:t>
            </a:r>
            <a:r>
              <a:rPr sz="2400" spc="50" dirty="0">
                <a:solidFill>
                  <a:srgbClr val="000000"/>
                </a:solidFill>
                <a:latin typeface="CPUMPK+TrebuchetMS"/>
                <a:cs typeface="CPUMPK+TrebuchetMS"/>
              </a:rPr>
              <a:t> </a:t>
            </a:r>
            <a:r>
              <a:rPr sz="2400" dirty="0">
                <a:solidFill>
                  <a:srgbClr val="000000"/>
                </a:solidFill>
                <a:latin typeface="CPUMPK+TrebuchetMS"/>
                <a:cs typeface="CPUMPK+TrebuchetMS"/>
              </a:rPr>
              <a:t>cells refer to cells that contain specific</a:t>
            </a:r>
          </a:p>
          <a:p>
            <a:pPr marL="0" marR="0">
              <a:lnSpc>
                <a:spcPts val="2786"/>
              </a:lnSpc>
              <a:spcBef>
                <a:spcPts val="11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PUMPK+TrebuchetMS"/>
                <a:cs typeface="CPUMPK+TrebuchetMS"/>
              </a:rPr>
              <a:t>receptors (binding sites) for a particular hormone.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40" y="6137907"/>
            <a:ext cx="2297092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VMFFO+Helvetica-Bold"/>
                <a:cs typeface="EVMFFO+Helvetica-Bold"/>
              </a:rPr>
              <a:t>Silverthorn, Human Physiology, 3rd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VMFFO+Helvetica-Bold"/>
                <a:cs typeface="EVMFFO+Helvetica-Bold"/>
              </a:rPr>
              <a:t>edition Figure 6-1&amp;2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1520" y="332656"/>
            <a:ext cx="864096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	</a:t>
            </a:r>
          </a:p>
          <a:p>
            <a:pPr eaLnBrk="1" hangingPunct="1"/>
            <a:r>
              <a:rPr lang="en-US" dirty="0"/>
              <a:t>There are </a:t>
            </a:r>
            <a:r>
              <a:rPr lang="en-US" i="1" dirty="0">
                <a:solidFill>
                  <a:srgbClr val="FF0000"/>
                </a:solidFill>
              </a:rPr>
              <a:t>3 general classes </a:t>
            </a:r>
            <a:r>
              <a:rPr lang="en-US" dirty="0"/>
              <a:t>of hormones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i="1" u="sng" dirty="0"/>
              <a:t>1- Proteins and polypeptides:</a:t>
            </a:r>
            <a:r>
              <a:rPr lang="en-US" b="1" u="sng" dirty="0"/>
              <a:t> [</a:t>
            </a:r>
            <a:r>
              <a:rPr lang="en-GB" dirty="0">
                <a:solidFill>
                  <a:srgbClr val="000000"/>
                </a:solidFill>
              </a:rPr>
              <a:t>stored in vesicles until needed]</a:t>
            </a:r>
            <a:endParaRPr lang="en-US" b="1" u="sng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	- anterior and posterior pituitary gland </a:t>
            </a:r>
          </a:p>
          <a:p>
            <a:pPr eaLnBrk="1" hangingPunct="1"/>
            <a:r>
              <a:rPr lang="en-US" dirty="0"/>
              <a:t>	- pancreas (insulin and glucagon)</a:t>
            </a:r>
          </a:p>
          <a:p>
            <a:pPr eaLnBrk="1" hangingPunct="1"/>
            <a:r>
              <a:rPr lang="en-US" dirty="0"/>
              <a:t>	- parathyroid gland (parathyroid hormone)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i="1" u="sng" dirty="0"/>
              <a:t>2- Steroids</a:t>
            </a:r>
            <a:r>
              <a:rPr lang="en-US" b="1" u="sng" dirty="0"/>
              <a:t>: [</a:t>
            </a:r>
            <a:r>
              <a:rPr lang="en-GB" dirty="0">
                <a:solidFill>
                  <a:srgbClr val="000000"/>
                </a:solidFill>
              </a:rPr>
              <a:t>diffuse across the cell membrane]</a:t>
            </a:r>
          </a:p>
          <a:p>
            <a:pPr eaLnBrk="1" hangingPunct="1"/>
            <a:endParaRPr lang="en-US" b="1" u="sng" dirty="0"/>
          </a:p>
          <a:p>
            <a:pPr eaLnBrk="1" hangingPunct="1"/>
            <a:r>
              <a:rPr lang="en-US" dirty="0"/>
              <a:t>	- adrenal cortex (cortisol and aldosterone) </a:t>
            </a:r>
          </a:p>
          <a:p>
            <a:pPr eaLnBrk="1" hangingPunct="1"/>
            <a:r>
              <a:rPr lang="en-US" dirty="0"/>
              <a:t>	 - ovaries (estrogen and progesterone)</a:t>
            </a:r>
          </a:p>
          <a:p>
            <a:pPr eaLnBrk="1" hangingPunct="1"/>
            <a:r>
              <a:rPr lang="en-US" dirty="0"/>
              <a:t>	- testes (testosterone)</a:t>
            </a:r>
          </a:p>
          <a:p>
            <a:pPr eaLnBrk="1" hangingPunct="1"/>
            <a:r>
              <a:rPr lang="en-US" dirty="0"/>
              <a:t>	</a:t>
            </a:r>
          </a:p>
          <a:p>
            <a:pPr eaLnBrk="1" hangingPunct="1"/>
            <a:r>
              <a:rPr lang="en-US" b="1" i="1" u="sng" dirty="0"/>
              <a:t>3- Derivatives of the amino acid tyrosine:</a:t>
            </a:r>
            <a:r>
              <a:rPr lang="en-US" b="1" u="sng" dirty="0"/>
              <a:t>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	- thyroid hormones.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	- adrenal medullae (epinephrine and norepinephrine)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55576" y="188640"/>
            <a:ext cx="74523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ctr" eaLnBrk="1" hangingPunct="1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Structure and Synthesis of Hormones </a:t>
            </a:r>
          </a:p>
        </p:txBody>
      </p:sp>
    </p:spTree>
    <p:extLst>
      <p:ext uri="{BB962C8B-B14F-4D97-AF65-F5344CB8AC3E}">
        <p14:creationId xmlns:p14="http://schemas.microsoft.com/office/powerpoint/2010/main" val="2192405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 l="-1" r="-1188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6222" y="1252566"/>
            <a:ext cx="453181" cy="407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GVIETD+SymbolMT"/>
                <a:cs typeface="GVIETD+SymbolMT"/>
              </a:rPr>
              <a:t>®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275903"/>
            <a:ext cx="6319885" cy="1128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800" spc="105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800" spc="105" dirty="0">
                <a:solidFill>
                  <a:srgbClr val="B13F99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Synthesized</a:t>
            </a:r>
            <a:r>
              <a:rPr sz="2400" spc="123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as</a:t>
            </a:r>
            <a:r>
              <a:rPr sz="2400" spc="135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874396"/>
                </a:solidFill>
                <a:latin typeface="RMLMBR+TrebuchetMS-Bold"/>
                <a:cs typeface="RMLMBR+TrebuchetMS-Bold"/>
              </a:rPr>
              <a:t>preprohormone</a:t>
            </a:r>
            <a:r>
              <a:rPr sz="2400" spc="3220" dirty="0">
                <a:solidFill>
                  <a:srgbClr val="874396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post-</a:t>
            </a:r>
          </a:p>
          <a:p>
            <a:pPr marL="274320" marR="0">
              <a:lnSpc>
                <a:spcPts val="2786"/>
              </a:lnSpc>
              <a:spcBef>
                <a:spcPts val="11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translational</a:t>
            </a:r>
            <a:r>
              <a:rPr sz="2400" spc="136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modification</a:t>
            </a:r>
            <a:r>
              <a:rPr sz="2400" spc="122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to</a:t>
            </a:r>
            <a:r>
              <a:rPr sz="2400" spc="133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874395"/>
                </a:solidFill>
                <a:latin typeface="RMLMBR+TrebuchetMS-Bold"/>
                <a:cs typeface="RMLMBR+TrebuchetMS-Bold"/>
              </a:rPr>
              <a:t>prohormone</a:t>
            </a:r>
          </a:p>
          <a:p>
            <a:pPr marL="274320" marR="0">
              <a:lnSpc>
                <a:spcPts val="2786"/>
              </a:lnSpc>
              <a:spcBef>
                <a:spcPts val="11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then</a:t>
            </a:r>
            <a:r>
              <a:rPr sz="2400" spc="122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874395"/>
                </a:solidFill>
                <a:latin typeface="RMLMBR+TrebuchetMS-Bold"/>
                <a:cs typeface="RMLMBR+TrebuchetMS-Bold"/>
              </a:rPr>
              <a:t>hormone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07835" y="1620866"/>
            <a:ext cx="453181" cy="407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GVIETD+SymbolMT"/>
                <a:cs typeface="GVIETD+SymbolMT"/>
              </a:rPr>
              <a:t>®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302625" cy="6858000"/>
          </a:xfrm>
          <a:prstGeom prst="rect">
            <a:avLst/>
          </a:prstGeom>
          <a:blipFill>
            <a:blip r:embed="rId2" cstate="print"/>
            <a:stretch>
              <a:fillRect l="-1" r="-14015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39" y="1658453"/>
            <a:ext cx="775398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13F9A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A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A"/>
                </a:solidFill>
                <a:latin typeface="Times New Roman"/>
                <a:cs typeface="Times New Roman"/>
              </a:rPr>
              <a:t>  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Example of protein hormone</a:t>
            </a:r>
            <a:r>
              <a:rPr lang="en-GB"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: </a:t>
            </a:r>
            <a:endParaRPr sz="2600" dirty="0">
              <a:solidFill>
                <a:srgbClr val="000000"/>
              </a:solidFill>
              <a:latin typeface="CPUMPK+TrebuchetMS"/>
              <a:cs typeface="CPUMPK+Trebuchet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375" y="2126028"/>
            <a:ext cx="1227969" cy="377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639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639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Insulin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028384" cy="6858000"/>
          </a:xfrm>
          <a:prstGeom prst="rect">
            <a:avLst/>
          </a:prstGeom>
          <a:blipFill>
            <a:blip r:embed="rId2" cstate="print"/>
            <a:stretch>
              <a:fillRect r="-13896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1656903"/>
            <a:ext cx="841584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800" spc="105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800" spc="105" dirty="0">
                <a:solidFill>
                  <a:srgbClr val="B13F99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0000"/>
                </a:solidFill>
                <a:latin typeface="CPUMPK+TrebuchetMS"/>
                <a:cs typeface="CPUMPK+TrebuchetMS"/>
              </a:rPr>
              <a:t>Secreted by gonads, adrenals, placenta</a:t>
            </a:r>
            <a:r>
              <a:rPr lang="en-GB" sz="2400" dirty="0">
                <a:solidFill>
                  <a:srgbClr val="000000"/>
                </a:solidFill>
                <a:latin typeface="CPUMPK+TrebuchetMS"/>
                <a:cs typeface="CPUMPK+TrebuchetMS"/>
              </a:rPr>
              <a:t>.</a:t>
            </a:r>
            <a:endParaRPr sz="2400" dirty="0">
              <a:solidFill>
                <a:srgbClr val="000000"/>
              </a:solidFill>
              <a:latin typeface="CPUMPK+TrebuchetMS"/>
              <a:cs typeface="CPUMPK+Trebuchet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640" y="2101403"/>
            <a:ext cx="5407501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800" spc="105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800" spc="105" dirty="0">
                <a:solidFill>
                  <a:srgbClr val="B13F99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0000"/>
                </a:solidFill>
                <a:latin typeface="CPUMPK+TrebuchetMS"/>
                <a:cs typeface="CPUMPK+TrebuchetMS"/>
              </a:rPr>
              <a:t>Derived from cholesterol (lipophilic)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1375" y="2530103"/>
            <a:ext cx="3814365" cy="333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600" spc="513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C6C6C"/>
                </a:solidFill>
                <a:latin typeface="CPUMPK+TrebuchetMS"/>
                <a:cs typeface="CPUMPK+TrebuchetMS"/>
              </a:rPr>
              <a:t>Cross membranes (no storage)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2914203"/>
            <a:ext cx="412425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800" spc="105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800" spc="105" dirty="0">
                <a:solidFill>
                  <a:srgbClr val="B13F99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0000"/>
                </a:solidFill>
                <a:latin typeface="CPUMPK+TrebuchetMS"/>
                <a:cs typeface="CPUMPK+TrebuchetMS"/>
              </a:rPr>
              <a:t>On-demand synthesis (SER)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40" y="3358703"/>
            <a:ext cx="4971189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800" spc="105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800" spc="105" dirty="0">
                <a:solidFill>
                  <a:srgbClr val="B13F99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0000"/>
                </a:solidFill>
                <a:latin typeface="CPUMPK+TrebuchetMS"/>
                <a:cs typeface="CPUMPK+TrebuchetMS"/>
              </a:rPr>
              <a:t>Usually Bound to </a:t>
            </a:r>
            <a:r>
              <a:rPr sz="2400" dirty="0">
                <a:solidFill>
                  <a:srgbClr val="DF9307"/>
                </a:solidFill>
                <a:latin typeface="CPUMPK+TrebuchetMS"/>
                <a:cs typeface="CPUMPK+TrebuchetMS"/>
              </a:rPr>
              <a:t>Carrier </a:t>
            </a:r>
            <a:r>
              <a:rPr sz="2400" dirty="0">
                <a:solidFill>
                  <a:srgbClr val="000000"/>
                </a:solidFill>
                <a:latin typeface="CPUMPK+TrebuchetMS"/>
                <a:cs typeface="CPUMPK+TrebuchetMS"/>
              </a:rPr>
              <a:t>proteins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100392" cy="6858000"/>
          </a:xfrm>
          <a:prstGeom prst="rect">
            <a:avLst/>
          </a:prstGeom>
          <a:blipFill>
            <a:blip r:embed="rId2" cstate="print"/>
            <a:stretch>
              <a:fillRect r="-12883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39" y="1660004"/>
            <a:ext cx="7753985" cy="936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5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2000" spc="-122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2000" spc="-122" dirty="0">
                <a:solidFill>
                  <a:srgbClr val="B13F99"/>
                </a:solidFill>
                <a:latin typeface="Times New Roman"/>
                <a:cs typeface="Times New Roman"/>
              </a:rPr>
              <a:t>    </a:t>
            </a:r>
            <a:r>
              <a:rPr sz="28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Derived</a:t>
            </a:r>
            <a:r>
              <a:rPr sz="2800" spc="132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8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from</a:t>
            </a:r>
            <a:r>
              <a:rPr sz="2800" spc="14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8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tyrosine</a:t>
            </a:r>
            <a:r>
              <a:rPr sz="2800" spc="139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8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or</a:t>
            </a:r>
            <a:r>
              <a:rPr sz="2800" spc="138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8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tryptophan</a:t>
            </a:r>
            <a:r>
              <a:rPr lang="en-GB" sz="28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.</a:t>
            </a:r>
            <a:endParaRPr sz="2800" dirty="0">
              <a:solidFill>
                <a:srgbClr val="000000"/>
              </a:solidFill>
              <a:latin typeface="RMLMBR+TrebuchetMS-Bold"/>
              <a:cs typeface="RMLMBR+TrebuchetMS-Bold"/>
            </a:endParaRPr>
          </a:p>
          <a:p>
            <a:pPr marL="0" marR="0">
              <a:lnSpc>
                <a:spcPts val="3251"/>
              </a:lnSpc>
              <a:spcBef>
                <a:spcPts val="748"/>
              </a:spcBef>
              <a:spcAft>
                <a:spcPts val="0"/>
              </a:spcAft>
            </a:pPr>
            <a:r>
              <a:rPr sz="20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2000" spc="-122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2000" spc="-122" dirty="0">
                <a:solidFill>
                  <a:srgbClr val="B13F99"/>
                </a:solidFill>
                <a:latin typeface="Times New Roman"/>
                <a:cs typeface="Times New Roman"/>
              </a:rPr>
              <a:t>   </a:t>
            </a:r>
            <a:r>
              <a:rPr sz="28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3</a:t>
            </a:r>
            <a:r>
              <a:rPr sz="2800" spc="133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8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groups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80220" y="2636866"/>
            <a:ext cx="453181" cy="407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3300"/>
                </a:solidFill>
                <a:latin typeface="GVIETD+SymbolMT"/>
                <a:cs typeface="GVIETD+SymbolMT"/>
              </a:rPr>
              <a:t>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1375" y="2660203"/>
            <a:ext cx="3882371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900" spc="27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400" spc="-26" dirty="0">
                <a:solidFill>
                  <a:srgbClr val="CC9900"/>
                </a:solidFill>
                <a:latin typeface="RMLMBR+TrebuchetMS-Bold"/>
                <a:cs typeface="RMLMBR+TrebuchetMS-Bold"/>
              </a:rPr>
              <a:t>Tryptophan</a:t>
            </a:r>
            <a:r>
              <a:rPr sz="2400" spc="3249" dirty="0">
                <a:solidFill>
                  <a:srgbClr val="0033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DE9207"/>
                </a:solidFill>
                <a:latin typeface="RMLMBR+TrebuchetMS-Bold"/>
                <a:cs typeface="RMLMBR+TrebuchetMS-Bold"/>
              </a:rPr>
              <a:t>Melatonin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66264" y="3360766"/>
            <a:ext cx="453181" cy="407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C0099"/>
                </a:solidFill>
                <a:latin typeface="GVIETD+SymbolMT"/>
                <a:cs typeface="GVIETD+SymbolMT"/>
              </a:rPr>
              <a:t>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1375" y="3384103"/>
            <a:ext cx="440604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900" spc="27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400" spc="-24" dirty="0">
                <a:solidFill>
                  <a:srgbClr val="FF0000"/>
                </a:solidFill>
                <a:latin typeface="RMLMBR+TrebuchetMS-Bold"/>
                <a:cs typeface="RMLMBR+TrebuchetMS-Bold"/>
              </a:rPr>
              <a:t>Tyrosine</a:t>
            </a:r>
            <a:r>
              <a:rPr sz="2400" spc="3968" dirty="0">
                <a:solidFill>
                  <a:srgbClr val="FF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FF0000"/>
                </a:solidFill>
                <a:latin typeface="RMLMBR+TrebuchetMS-Bold"/>
                <a:cs typeface="RMLMBR+TrebuchetMS-Bold"/>
              </a:rPr>
              <a:t>Catecholamines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77440" y="3800103"/>
            <a:ext cx="3759114" cy="333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5B0B2F"/>
                </a:solidFill>
                <a:latin typeface="RMLMBR+TrebuchetMS-Bold"/>
                <a:cs typeface="RMLMBR+TrebuchetMS-Bold"/>
              </a:rPr>
              <a:t>behave</a:t>
            </a:r>
            <a:r>
              <a:rPr sz="2000" spc="101" dirty="0">
                <a:solidFill>
                  <a:srgbClr val="5B0B2F"/>
                </a:solidFill>
                <a:latin typeface="RMLMBR+TrebuchetMS-Bold"/>
                <a:cs typeface="RMLMBR+TrebuchetMS-Bold"/>
              </a:rPr>
              <a:t> </a:t>
            </a:r>
            <a:r>
              <a:rPr sz="2000" dirty="0">
                <a:solidFill>
                  <a:srgbClr val="5B0B2F"/>
                </a:solidFill>
                <a:latin typeface="RMLMBR+TrebuchetMS-Bold"/>
                <a:cs typeface="RMLMBR+TrebuchetMS-Bold"/>
              </a:rPr>
              <a:t>like</a:t>
            </a:r>
            <a:r>
              <a:rPr sz="2000" spc="98" dirty="0">
                <a:solidFill>
                  <a:srgbClr val="5B0B2F"/>
                </a:solidFill>
                <a:latin typeface="RMLMBR+TrebuchetMS-Bold"/>
                <a:cs typeface="RMLMBR+TrebuchetMS-Bold"/>
              </a:rPr>
              <a:t> </a:t>
            </a:r>
            <a:r>
              <a:rPr sz="2000" dirty="0">
                <a:solidFill>
                  <a:srgbClr val="5B0B2F"/>
                </a:solidFill>
                <a:latin typeface="RMLMBR+TrebuchetMS-Bold"/>
                <a:cs typeface="RMLMBR+TrebuchetMS-Bold"/>
              </a:rPr>
              <a:t>peptide</a:t>
            </a:r>
            <a:r>
              <a:rPr sz="2000" spc="100" dirty="0">
                <a:solidFill>
                  <a:srgbClr val="5B0B2F"/>
                </a:solidFill>
                <a:latin typeface="RMLMBR+TrebuchetMS-Bold"/>
                <a:cs typeface="RMLMBR+TrebuchetMS-Bold"/>
              </a:rPr>
              <a:t> </a:t>
            </a:r>
            <a:r>
              <a:rPr sz="2000" dirty="0">
                <a:solidFill>
                  <a:srgbClr val="5B0B2F"/>
                </a:solidFill>
                <a:latin typeface="RMLMBR+TrebuchetMS-Bold"/>
                <a:cs typeface="RMLMBR+TrebuchetMS-Bold"/>
              </a:rPr>
              <a:t>hormones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66264" y="4465666"/>
            <a:ext cx="453181" cy="407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66FF"/>
                </a:solidFill>
                <a:latin typeface="GVIETD+SymbolMT"/>
                <a:cs typeface="GVIETD+SymbolMT"/>
              </a:rPr>
              <a:t>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1375" y="4489003"/>
            <a:ext cx="475280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900" spc="27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400" spc="-24" dirty="0">
                <a:solidFill>
                  <a:srgbClr val="0070C0"/>
                </a:solidFill>
                <a:latin typeface="RMLMBR+TrebuchetMS-Bold"/>
                <a:cs typeface="RMLMBR+TrebuchetMS-Bold"/>
              </a:rPr>
              <a:t>Tyrosine</a:t>
            </a:r>
            <a:r>
              <a:rPr sz="2400" spc="3925" dirty="0">
                <a:solidFill>
                  <a:srgbClr val="0070C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70C0"/>
                </a:solidFill>
                <a:latin typeface="RMLMBR+TrebuchetMS-Bold"/>
                <a:cs typeface="RMLMBR+TrebuchetMS-Bold"/>
              </a:rPr>
              <a:t>Thyroid</a:t>
            </a:r>
            <a:r>
              <a:rPr sz="2400" spc="122" dirty="0">
                <a:solidFill>
                  <a:srgbClr val="0070C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70C0"/>
                </a:solidFill>
                <a:latin typeface="RMLMBR+TrebuchetMS-Bold"/>
                <a:cs typeface="RMLMBR+TrebuchetMS-Bold"/>
              </a:rPr>
              <a:t>hormones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77440" y="4892303"/>
            <a:ext cx="3679105" cy="333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350F57"/>
                </a:solidFill>
                <a:latin typeface="RMLMBR+TrebuchetMS-Bold"/>
                <a:cs typeface="RMLMBR+TrebuchetMS-Bold"/>
              </a:rPr>
              <a:t>behave</a:t>
            </a:r>
            <a:r>
              <a:rPr sz="2000" spc="101" dirty="0">
                <a:solidFill>
                  <a:srgbClr val="350F57"/>
                </a:solidFill>
                <a:latin typeface="RMLMBR+TrebuchetMS-Bold"/>
                <a:cs typeface="RMLMBR+TrebuchetMS-Bold"/>
              </a:rPr>
              <a:t> </a:t>
            </a:r>
            <a:r>
              <a:rPr sz="2000" dirty="0">
                <a:solidFill>
                  <a:srgbClr val="350F57"/>
                </a:solidFill>
                <a:latin typeface="RMLMBR+TrebuchetMS-Bold"/>
                <a:cs typeface="RMLMBR+TrebuchetMS-Bold"/>
              </a:rPr>
              <a:t>like</a:t>
            </a:r>
            <a:r>
              <a:rPr sz="2000" spc="98" dirty="0">
                <a:solidFill>
                  <a:srgbClr val="350F57"/>
                </a:solidFill>
                <a:latin typeface="RMLMBR+TrebuchetMS-Bold"/>
                <a:cs typeface="RMLMBR+TrebuchetMS-Bold"/>
              </a:rPr>
              <a:t> </a:t>
            </a:r>
            <a:r>
              <a:rPr sz="2000" dirty="0">
                <a:solidFill>
                  <a:srgbClr val="350F57"/>
                </a:solidFill>
                <a:latin typeface="RMLMBR+TrebuchetMS-Bold"/>
                <a:cs typeface="RMLMBR+TrebuchetMS-Bold"/>
              </a:rPr>
              <a:t>steroid</a:t>
            </a:r>
            <a:r>
              <a:rPr sz="2000" spc="100" dirty="0">
                <a:solidFill>
                  <a:srgbClr val="350F57"/>
                </a:solidFill>
                <a:latin typeface="RMLMBR+TrebuchetMS-Bold"/>
                <a:cs typeface="RMLMBR+TrebuchetMS-Bold"/>
              </a:rPr>
              <a:t> </a:t>
            </a:r>
            <a:r>
              <a:rPr sz="2000" dirty="0">
                <a:solidFill>
                  <a:srgbClr val="350F57"/>
                </a:solidFill>
                <a:latin typeface="RMLMBR+TrebuchetMS-Bold"/>
                <a:cs typeface="RMLMBR+TrebuchetMS-Bold"/>
              </a:rPr>
              <a:t>hormones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100392" cy="6858000"/>
          </a:xfrm>
          <a:prstGeom prst="rect">
            <a:avLst/>
          </a:prstGeom>
          <a:blipFill>
            <a:blip r:embed="rId2" cstate="print"/>
            <a:stretch>
              <a:fillRect r="-12883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1658453"/>
            <a:ext cx="7695768" cy="7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9"/>
                </a:solidFill>
                <a:latin typeface="Times New Roman"/>
                <a:cs typeface="Times New Roman"/>
              </a:rPr>
              <a:t>   </a:t>
            </a:r>
            <a:r>
              <a:rPr sz="2600" spc="-3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PUMPK+TrebuchetMS"/>
                <a:cs typeface="CPUMPK+TrebuchetMS"/>
              </a:rPr>
              <a:t>Water</a:t>
            </a:r>
            <a:r>
              <a:rPr sz="2600" spc="4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PUMPK+TrebuchetMS"/>
                <a:cs typeface="CPUMPK+TrebuchetMS"/>
              </a:rPr>
              <a:t> </a:t>
            </a:r>
            <a:r>
              <a:rPr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PUMPK+TrebuchetMS"/>
                <a:cs typeface="CPUMPK+TrebuchetMS"/>
              </a:rPr>
              <a:t>soluble hormones-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hydrophilic</a:t>
            </a:r>
          </a:p>
          <a:p>
            <a:pPr marL="274320" marR="0">
              <a:lnSpc>
                <a:spcPts val="3018"/>
              </a:lnSpc>
              <a:spcBef>
                <a:spcPts val="81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(peptides &amp; catecholamines) dissolved in</a:t>
            </a:r>
            <a:r>
              <a:rPr lang="en-GB"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 P</a:t>
            </a:r>
            <a:r>
              <a:rPr sz="2600" dirty="0" err="1">
                <a:solidFill>
                  <a:srgbClr val="000000"/>
                </a:solidFill>
                <a:latin typeface="CPUMPK+TrebuchetMS"/>
                <a:cs typeface="CPUMPK+TrebuchetMS"/>
              </a:rPr>
              <a:t>lasma</a:t>
            </a:r>
            <a:r>
              <a:rPr lang="en-GB"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.</a:t>
            </a:r>
            <a:endParaRPr sz="2600" dirty="0">
              <a:solidFill>
                <a:srgbClr val="000000"/>
              </a:solidFill>
              <a:latin typeface="CPUMPK+TrebuchetMS"/>
              <a:cs typeface="CPUMPK+Trebuchet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640" y="3398353"/>
            <a:ext cx="7911792" cy="1208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9"/>
                </a:solidFill>
                <a:latin typeface="Times New Roman"/>
                <a:cs typeface="Times New Roman"/>
              </a:rPr>
              <a:t>   </a:t>
            </a:r>
            <a:r>
              <a:rPr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PUMPK+TrebuchetMS"/>
                <a:cs typeface="CPUMPK+TrebuchetMS"/>
              </a:rPr>
              <a:t>Fat soluble hormones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– hydrophobic Steroids</a:t>
            </a:r>
          </a:p>
          <a:p>
            <a:pPr marL="274320" marR="0">
              <a:lnSpc>
                <a:spcPts val="3018"/>
              </a:lnSpc>
              <a:spcBef>
                <a:spcPts val="81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and thyroid hormones transported bound to</a:t>
            </a:r>
          </a:p>
          <a:p>
            <a:pPr marL="274320" marR="0">
              <a:lnSpc>
                <a:spcPts val="3018"/>
              </a:lnSpc>
              <a:spcBef>
                <a:spcPts val="81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plasma proteins (90%),</a:t>
            </a:r>
            <a:r>
              <a:rPr lang="en-GB"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 </a:t>
            </a:r>
            <a:endParaRPr sz="2600" dirty="0">
              <a:solidFill>
                <a:srgbClr val="000000"/>
              </a:solidFill>
              <a:latin typeface="CPUMPK+TrebuchetMS"/>
              <a:cs typeface="CPUMPK+Trebuchet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375" y="4668354"/>
            <a:ext cx="4239826" cy="832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02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binding to</a:t>
            </a:r>
            <a:r>
              <a:rPr sz="2600" spc="16" dirty="0">
                <a:solidFill>
                  <a:srgbClr val="000000"/>
                </a:solidFill>
                <a:latin typeface="CPUMPK+TrebuchetMS"/>
                <a:cs typeface="CPUMPK+TrebuchetMS"/>
              </a:rPr>
              <a:t>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proteins helps to</a:t>
            </a:r>
            <a:r>
              <a:rPr lang="en-GB"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:</a:t>
            </a:r>
            <a:endParaRPr sz="2600" dirty="0">
              <a:solidFill>
                <a:srgbClr val="000000"/>
              </a:solidFill>
              <a:latin typeface="CPUMPK+TrebuchetMS"/>
              <a:cs typeface="CPUMPK+TrebuchetMS"/>
            </a:endParaRPr>
          </a:p>
          <a:p>
            <a:pPr marL="0" marR="0">
              <a:lnSpc>
                <a:spcPts val="2670"/>
              </a:lnSpc>
              <a:spcBef>
                <a:spcPts val="562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spc="-16" dirty="0">
                <a:solidFill>
                  <a:srgbClr val="6C6C6C"/>
                </a:solidFill>
                <a:latin typeface="CPUMPK+TrebuchetMS"/>
                <a:cs typeface="CPUMPK+TrebuchetMS"/>
              </a:rPr>
              <a:t>Provide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 reservoirs</a:t>
            </a:r>
            <a:r>
              <a:rPr lang="en-GB"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.</a:t>
            </a:r>
            <a:endParaRPr sz="2300" dirty="0">
              <a:solidFill>
                <a:srgbClr val="6C6C6C"/>
              </a:solidFill>
              <a:latin typeface="CPUMPK+TrebuchetMS"/>
              <a:cs typeface="CPUMPK+Trebuchet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375" y="5542328"/>
            <a:ext cx="369984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Slow hormones</a:t>
            </a:r>
            <a:r>
              <a:rPr sz="2300" spc="-14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clearance</a:t>
            </a:r>
            <a:r>
              <a:rPr lang="en-GB"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.</a:t>
            </a:r>
            <a:endParaRPr sz="2300" dirty="0">
              <a:solidFill>
                <a:srgbClr val="6C6C6C"/>
              </a:solidFill>
              <a:latin typeface="CPUMPK+TrebuchetMS"/>
              <a:cs typeface="CPUMPK+Trebuchet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8162C6-98A4-45A8-AC24-ADC2812613F3}"/>
              </a:ext>
            </a:extLst>
          </p:cNvPr>
          <p:cNvSpPr txBox="1"/>
          <p:nvPr/>
        </p:nvSpPr>
        <p:spPr>
          <a:xfrm>
            <a:off x="400459" y="394245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Topics: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12010914-EF30-4DA9-A4DC-C6561AB93AD6}"/>
              </a:ext>
            </a:extLst>
          </p:cNvPr>
          <p:cNvSpPr txBox="1"/>
          <p:nvPr/>
        </p:nvSpPr>
        <p:spPr>
          <a:xfrm>
            <a:off x="395536" y="994410"/>
            <a:ext cx="6624736" cy="2282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13F9A"/>
                </a:solidFill>
                <a:latin typeface="TQCGUW+Wingdings2"/>
                <a:cs typeface="TQCGUW+Wingdings2"/>
              </a:rPr>
              <a:t></a:t>
            </a:r>
            <a:r>
              <a:rPr lang="en-GB" sz="1900" dirty="0">
                <a:solidFill>
                  <a:srgbClr val="B13F9A"/>
                </a:solidFill>
                <a:latin typeface="Times New Roman"/>
                <a:cs typeface="Times New Roman"/>
              </a:rPr>
              <a:t>   </a:t>
            </a:r>
            <a:r>
              <a:rPr lang="en-GB" sz="2600" dirty="0">
                <a:solidFill>
                  <a:srgbClr val="000000"/>
                </a:solidFill>
                <a:latin typeface="CPUMPK+TrebuchetMS"/>
                <a:cs typeface="Times New Roman"/>
              </a:rPr>
              <a:t>E</a:t>
            </a:r>
            <a:r>
              <a:rPr sz="2600" dirty="0" err="1">
                <a:solidFill>
                  <a:srgbClr val="000000"/>
                </a:solidFill>
                <a:latin typeface="CPUMPK+TrebuchetMS"/>
                <a:cs typeface="CPUMPK+TrebuchetMS"/>
              </a:rPr>
              <a:t>ndocrine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 </a:t>
            </a:r>
            <a:r>
              <a:rPr sz="2600" i="1" dirty="0">
                <a:solidFill>
                  <a:srgbClr val="000000"/>
                </a:solidFill>
                <a:latin typeface="CPUMPK+TrebuchetMS"/>
                <a:cs typeface="CPUMPK+TrebuchetMS"/>
              </a:rPr>
              <a:t>vs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 exocrine gland</a:t>
            </a:r>
            <a:r>
              <a:rPr lang="en-GB"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.</a:t>
            </a:r>
            <a:endParaRPr sz="2600" dirty="0">
              <a:solidFill>
                <a:srgbClr val="000000"/>
              </a:solidFill>
              <a:latin typeface="CPUMPK+TrebuchetMS"/>
              <a:cs typeface="CPUMPK+TrebuchetMS"/>
            </a:endParaRPr>
          </a:p>
          <a:p>
            <a:pPr marL="0" marR="0">
              <a:lnSpc>
                <a:spcPts val="3018"/>
              </a:lnSpc>
              <a:spcBef>
                <a:spcPts val="681"/>
              </a:spcBef>
              <a:spcAft>
                <a:spcPts val="0"/>
              </a:spcAft>
            </a:pPr>
            <a:r>
              <a:rPr sz="19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9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Chemical messengers</a:t>
            </a:r>
            <a:endParaRPr lang="en-GB" sz="2600" dirty="0">
              <a:solidFill>
                <a:srgbClr val="000000"/>
              </a:solidFill>
              <a:latin typeface="CPUMPK+TrebuchetMS"/>
              <a:cs typeface="CPUMPK+TrebuchetMS"/>
            </a:endParaRPr>
          </a:p>
          <a:p>
            <a:pPr marL="0" marR="0">
              <a:lnSpc>
                <a:spcPts val="3018"/>
              </a:lnSpc>
              <a:spcBef>
                <a:spcPts val="681"/>
              </a:spcBef>
              <a:spcAft>
                <a:spcPts val="0"/>
              </a:spcAft>
            </a:pPr>
            <a:r>
              <a:rPr lang="en-GB" sz="2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PUMPK+TrebuchetMS"/>
                <a:cs typeface="CPUMPK+TrebuchetMS"/>
              </a:rPr>
              <a:t>Hormone:</a:t>
            </a:r>
          </a:p>
          <a:p>
            <a:pPr marL="457200" marR="0" indent="-457200">
              <a:lnSpc>
                <a:spcPts val="3018"/>
              </a:lnSpc>
              <a:spcBef>
                <a:spcPts val="681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     Definition:</a:t>
            </a:r>
          </a:p>
          <a:p>
            <a:pPr marL="0" marR="0">
              <a:lnSpc>
                <a:spcPts val="3018"/>
              </a:lnSpc>
              <a:spcBef>
                <a:spcPts val="681"/>
              </a:spcBef>
              <a:spcAft>
                <a:spcPts val="0"/>
              </a:spcAft>
            </a:pPr>
            <a:endParaRPr sz="2600" dirty="0">
              <a:solidFill>
                <a:srgbClr val="000000"/>
              </a:solidFill>
              <a:latin typeface="CPUMPK+TrebuchetMS"/>
              <a:cs typeface="CPUMPK+TrebuchetMS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17DE6DAE-3B0C-4E99-B312-FD736A20C420}"/>
              </a:ext>
            </a:extLst>
          </p:cNvPr>
          <p:cNvSpPr txBox="1"/>
          <p:nvPr/>
        </p:nvSpPr>
        <p:spPr>
          <a:xfrm>
            <a:off x="395536" y="2844372"/>
            <a:ext cx="6799958" cy="2449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Chemical structure</a:t>
            </a:r>
            <a:r>
              <a:rPr lang="en-GB"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.</a:t>
            </a:r>
            <a:endParaRPr sz="2300" dirty="0">
              <a:solidFill>
                <a:srgbClr val="6C6C6C"/>
              </a:solidFill>
              <a:latin typeface="CPUMPK+TrebuchetMS"/>
              <a:cs typeface="CPUMPK+TrebuchetMS"/>
            </a:endParaRPr>
          </a:p>
          <a:p>
            <a:pPr marL="0" marR="0">
              <a:lnSpc>
                <a:spcPts val="2670"/>
              </a:lnSpc>
              <a:spcBef>
                <a:spcPts val="529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6C6C6C"/>
                </a:solidFill>
                <a:latin typeface="CPUMPK+TrebuchetMS"/>
                <a:cs typeface="CPUMPK+TrebuchetMS"/>
              </a:rPr>
              <a:t>Paracrine,</a:t>
            </a:r>
            <a:r>
              <a:rPr sz="2300" spc="10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autocrine, endocrine, neuroendocrine</a:t>
            </a:r>
            <a:r>
              <a:rPr lang="en-GB"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.</a:t>
            </a:r>
            <a:endParaRPr sz="2300" dirty="0">
              <a:solidFill>
                <a:srgbClr val="6C6C6C"/>
              </a:solidFill>
              <a:latin typeface="CPUMPK+TrebuchetMS"/>
              <a:cs typeface="CPUMPK+TrebuchetMS"/>
            </a:endParaRPr>
          </a:p>
          <a:p>
            <a:pPr marL="0" marR="0">
              <a:lnSpc>
                <a:spcPts val="2670"/>
              </a:lnSpc>
              <a:spcBef>
                <a:spcPts val="629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srgbClr val="6C6C6C"/>
                </a:solidFill>
                <a:latin typeface="CPUMPK+TrebuchetMS"/>
                <a:cs typeface="CPUMPK+TrebuchetMS"/>
              </a:rPr>
              <a:t>Transport</a:t>
            </a:r>
            <a:r>
              <a:rPr sz="2300" spc="19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and clearance</a:t>
            </a:r>
            <a:r>
              <a:rPr lang="en-GB"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.</a:t>
            </a:r>
          </a:p>
          <a:p>
            <a:pPr marL="0" marR="0">
              <a:lnSpc>
                <a:spcPts val="2670"/>
              </a:lnSpc>
              <a:spcBef>
                <a:spcPts val="629"/>
              </a:spcBef>
              <a:spcAft>
                <a:spcPts val="0"/>
              </a:spcAft>
            </a:pPr>
            <a:endParaRPr lang="en-GB" sz="2300" dirty="0">
              <a:solidFill>
                <a:srgbClr val="6C6C6C"/>
              </a:solidFill>
              <a:latin typeface="CPUMPK+TrebuchetMS"/>
              <a:cs typeface="CPUMPK+TrebuchetMS"/>
            </a:endParaRPr>
          </a:p>
          <a:p>
            <a:pPr marL="342900" marR="0" indent="-342900">
              <a:lnSpc>
                <a:spcPts val="2670"/>
              </a:lnSpc>
              <a:spcBef>
                <a:spcPts val="629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300" dirty="0">
                <a:latin typeface="CPUMPK+TrebuchetMS"/>
                <a:cs typeface="CPUMPK+TrebuchetMS"/>
              </a:rPr>
              <a:t>Mechanism of action:</a:t>
            </a:r>
          </a:p>
          <a:p>
            <a:pPr marL="0" marR="0">
              <a:lnSpc>
                <a:spcPts val="2670"/>
              </a:lnSpc>
              <a:spcBef>
                <a:spcPts val="629"/>
              </a:spcBef>
              <a:spcAft>
                <a:spcPts val="0"/>
              </a:spcAft>
            </a:pPr>
            <a:endParaRPr sz="2300" dirty="0">
              <a:solidFill>
                <a:srgbClr val="6C6C6C"/>
              </a:solidFill>
              <a:latin typeface="CPUMPK+TrebuchetMS"/>
              <a:cs typeface="CPUMPK+TrebuchetMS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C9D203B1-F4C8-4FFF-A9F0-C95E2DE5114D}"/>
              </a:ext>
            </a:extLst>
          </p:cNvPr>
          <p:cNvSpPr txBox="1"/>
          <p:nvPr/>
        </p:nvSpPr>
        <p:spPr>
          <a:xfrm>
            <a:off x="495528" y="4887787"/>
            <a:ext cx="6424752" cy="116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6C6C6C"/>
                </a:solidFill>
                <a:latin typeface="CPUMPK+TrebuchetMS"/>
                <a:cs typeface="CPUMPK+TrebuchetMS"/>
              </a:rPr>
              <a:t>Receptors,</a:t>
            </a:r>
            <a:r>
              <a:rPr sz="2300" spc="12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down-regulation and up-regulation</a:t>
            </a:r>
            <a:r>
              <a:rPr lang="en-GB"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.</a:t>
            </a:r>
            <a:endParaRPr sz="2300" dirty="0">
              <a:solidFill>
                <a:srgbClr val="6C6C6C"/>
              </a:solidFill>
              <a:latin typeface="CPUMPK+TrebuchetMS"/>
              <a:cs typeface="CPUMPK+TrebuchetMS"/>
            </a:endParaRPr>
          </a:p>
          <a:p>
            <a:pPr marL="0" marR="0">
              <a:lnSpc>
                <a:spcPts val="2670"/>
              </a:lnSpc>
              <a:spcBef>
                <a:spcPts val="529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Intracellular signaling</a:t>
            </a:r>
            <a:r>
              <a:rPr lang="en-GB"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.</a:t>
            </a:r>
          </a:p>
          <a:p>
            <a:pPr marL="0" marR="0">
              <a:lnSpc>
                <a:spcPts val="2670"/>
              </a:lnSpc>
              <a:spcBef>
                <a:spcPts val="529"/>
              </a:spcBef>
              <a:spcAft>
                <a:spcPts val="0"/>
              </a:spcAft>
            </a:pPr>
            <a:endParaRPr sz="2300" dirty="0">
              <a:solidFill>
                <a:srgbClr val="6C6C6C"/>
              </a:solidFill>
              <a:latin typeface="CPUMPK+TrebuchetMS"/>
              <a:cs typeface="CPUMPK+TrebuchetMS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2EF60CB5-62A0-4E9C-8E42-7B67F1C13681}"/>
              </a:ext>
            </a:extLst>
          </p:cNvPr>
          <p:cNvSpPr txBox="1"/>
          <p:nvPr/>
        </p:nvSpPr>
        <p:spPr>
          <a:xfrm>
            <a:off x="495528" y="5730975"/>
            <a:ext cx="429356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Second messenger </a:t>
            </a:r>
            <a:r>
              <a:rPr sz="2300" spc="-72" dirty="0">
                <a:solidFill>
                  <a:srgbClr val="6C6C6C"/>
                </a:solidFill>
                <a:latin typeface="CPUMPK+TrebuchetMS"/>
                <a:cs typeface="CPUMPK+TrebuchetMS"/>
              </a:rPr>
              <a:t>(cAMP,</a:t>
            </a:r>
            <a:r>
              <a:rPr lang="en-GB" sz="2300" spc="71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lang="en-GB"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IP3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)</a:t>
            </a:r>
            <a:r>
              <a:rPr lang="en-GB"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.</a:t>
            </a:r>
            <a:endParaRPr sz="2300" dirty="0">
              <a:solidFill>
                <a:srgbClr val="6C6C6C"/>
              </a:solidFill>
              <a:latin typeface="CPUMPK+TrebuchetMS"/>
              <a:cs typeface="CPUMPK+TrebuchetM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BD72A-7FD6-4885-824F-2D0A129D6CEB}"/>
              </a:ext>
            </a:extLst>
          </p:cNvPr>
          <p:cNvSpPr txBox="1"/>
          <p:nvPr/>
        </p:nvSpPr>
        <p:spPr>
          <a:xfrm>
            <a:off x="5508104" y="573097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Guyton and Hall Textbook -Medical Physiology- 14th Ed</a:t>
            </a:r>
          </a:p>
        </p:txBody>
      </p:sp>
    </p:spTree>
    <p:extLst>
      <p:ext uri="{BB962C8B-B14F-4D97-AF65-F5344CB8AC3E}">
        <p14:creationId xmlns:p14="http://schemas.microsoft.com/office/powerpoint/2010/main" val="427427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412776"/>
            <a:ext cx="8100392" cy="5445224"/>
          </a:xfrm>
          <a:prstGeom prst="rect">
            <a:avLst/>
          </a:prstGeom>
          <a:blipFill>
            <a:blip r:embed="rId2" cstate="print"/>
            <a:stretch>
              <a:fillRect l="-1" t="-25945" r="-12883" b="1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8E78E-6827-4A36-AA27-5D9BE9195284}"/>
              </a:ext>
            </a:extLst>
          </p:cNvPr>
          <p:cNvSpPr txBox="1"/>
          <p:nvPr/>
        </p:nvSpPr>
        <p:spPr>
          <a:xfrm>
            <a:off x="-125295" y="548680"/>
            <a:ext cx="925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 Black" panose="020B0A04020102020204" pitchFamily="34" charset="0"/>
              </a:rPr>
              <a:t>The differences between </a:t>
            </a:r>
            <a:r>
              <a:rPr lang="en-GB" sz="2000" dirty="0">
                <a:solidFill>
                  <a:srgbClr val="0070C0"/>
                </a:solidFill>
                <a:latin typeface="Arial Black" panose="020B0A04020102020204" pitchFamily="34" charset="0"/>
              </a:rPr>
              <a:t>water-soluble</a:t>
            </a:r>
            <a:r>
              <a:rPr lang="en-GB" sz="2000" dirty="0">
                <a:latin typeface="Arial Black" panose="020B0A04020102020204" pitchFamily="34" charset="0"/>
              </a:rPr>
              <a:t> &amp; </a:t>
            </a:r>
            <a:r>
              <a:rPr lang="en-GB" sz="2000" dirty="0">
                <a:solidFill>
                  <a:srgbClr val="FFC000"/>
                </a:solidFill>
                <a:latin typeface="Arial Black" panose="020B0A04020102020204" pitchFamily="34" charset="0"/>
              </a:rPr>
              <a:t>fat-soluble</a:t>
            </a:r>
            <a:r>
              <a:rPr lang="en-GB" sz="2000" dirty="0">
                <a:latin typeface="Arial Black" panose="020B0A04020102020204" pitchFamily="34" charset="0"/>
              </a:rPr>
              <a:t> hormones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892480" cy="6858000"/>
          </a:xfrm>
          <a:prstGeom prst="rect">
            <a:avLst/>
          </a:prstGeom>
          <a:blipFill>
            <a:blip r:embed="rId2" cstate="print"/>
            <a:stretch>
              <a:fillRect l="-1" r="-14926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1658453"/>
            <a:ext cx="4599424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13F9A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A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A"/>
                </a:solidFill>
                <a:latin typeface="Times New Roman"/>
                <a:cs typeface="Times New Roman"/>
              </a:rPr>
              <a:t>   </a:t>
            </a:r>
            <a:r>
              <a:rPr sz="2600" spc="-13" dirty="0">
                <a:solidFill>
                  <a:srgbClr val="000000"/>
                </a:solidFill>
                <a:latin typeface="CPUMPK+TrebuchetMS"/>
                <a:cs typeface="CPUMPK+TrebuchetMS"/>
              </a:rPr>
              <a:t>Receptors: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1375" y="2126028"/>
            <a:ext cx="5393723" cy="783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639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639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Hormonal</a:t>
            </a:r>
            <a:r>
              <a:rPr sz="2300" spc="-12" dirty="0">
                <a:solidFill>
                  <a:srgbClr val="6B6B6B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receptors</a:t>
            </a:r>
            <a:r>
              <a:rPr sz="2300" spc="-12" dirty="0">
                <a:solidFill>
                  <a:srgbClr val="6B6B6B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are</a:t>
            </a:r>
            <a:r>
              <a:rPr sz="2300" spc="-15" dirty="0">
                <a:solidFill>
                  <a:srgbClr val="6B6B6B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large</a:t>
            </a:r>
            <a:r>
              <a:rPr sz="2300" spc="-10" dirty="0">
                <a:solidFill>
                  <a:srgbClr val="6B6B6B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proteins</a:t>
            </a:r>
            <a:r>
              <a:rPr lang="en-GB"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.</a:t>
            </a:r>
            <a:endParaRPr sz="2300" dirty="0">
              <a:solidFill>
                <a:srgbClr val="6B6B6B"/>
              </a:solidFill>
              <a:latin typeface="CPUMPK+TrebuchetMS"/>
              <a:cs typeface="CPUMPK+TrebuchetMS"/>
            </a:endParaRPr>
          </a:p>
          <a:p>
            <a:pPr marL="0" marR="0">
              <a:lnSpc>
                <a:spcPts val="2670"/>
              </a:lnSpc>
              <a:spcBef>
                <a:spcPts val="529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2000-100,000 receptors/cell</a:t>
            </a:r>
            <a:r>
              <a:rPr lang="en-GB"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.</a:t>
            </a:r>
            <a:endParaRPr sz="2300" dirty="0">
              <a:solidFill>
                <a:srgbClr val="6B6B6B"/>
              </a:solidFill>
              <a:latin typeface="CPUMPK+TrebuchetMS"/>
              <a:cs typeface="CPUMPK+Trebuchet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375" y="2951528"/>
            <a:ext cx="754704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spc="-11" dirty="0">
                <a:solidFill>
                  <a:srgbClr val="6B6B6B"/>
                </a:solidFill>
                <a:latin typeface="CPUMPK+TrebuchetMS"/>
                <a:cs typeface="CPUMPK+TrebuchetMS"/>
              </a:rPr>
              <a:t>Receptors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 are</a:t>
            </a:r>
            <a:r>
              <a:rPr sz="2300" spc="-15" dirty="0">
                <a:solidFill>
                  <a:srgbClr val="6B6B6B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highly specific for a single</a:t>
            </a:r>
            <a:r>
              <a:rPr lang="en-GB"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 hormone.</a:t>
            </a:r>
            <a:endParaRPr sz="2300" dirty="0">
              <a:solidFill>
                <a:srgbClr val="6B6B6B"/>
              </a:solidFill>
              <a:latin typeface="CPUMPK+TrebuchetMS"/>
              <a:cs typeface="CPUMPK+Trebuchet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640" y="3728553"/>
            <a:ext cx="346059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9"/>
                </a:solidFill>
                <a:latin typeface="Times New Roman"/>
                <a:cs typeface="Times New Roman"/>
              </a:rPr>
              <a:t>  </a:t>
            </a:r>
            <a:r>
              <a:rPr sz="2600" spc="-33" dirty="0">
                <a:solidFill>
                  <a:srgbClr val="000000"/>
                </a:solidFill>
                <a:latin typeface="CPUMPK+TrebuchetMS"/>
                <a:cs typeface="CPUMPK+TrebuchetMS"/>
              </a:rPr>
              <a:t>Receptor’s</a:t>
            </a:r>
            <a:r>
              <a:rPr sz="2600" spc="37" dirty="0">
                <a:solidFill>
                  <a:srgbClr val="000000"/>
                </a:solidFill>
                <a:latin typeface="CPUMPK+TrebuchetMS"/>
                <a:cs typeface="CPUMPK+TrebuchetMS"/>
              </a:rPr>
              <a:t>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Location: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1374" y="4183428"/>
            <a:ext cx="8302625" cy="1139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On the</a:t>
            </a:r>
            <a:r>
              <a:rPr sz="2300" spc="-12" dirty="0">
                <a:solidFill>
                  <a:srgbClr val="6B6B6B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surface</a:t>
            </a:r>
            <a:r>
              <a:rPr sz="2300" spc="-10" dirty="0">
                <a:solidFill>
                  <a:srgbClr val="6B6B6B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of cell membrane</a:t>
            </a:r>
            <a:r>
              <a:rPr sz="2300" spc="-13" dirty="0">
                <a:solidFill>
                  <a:srgbClr val="6B6B6B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(proteins,</a:t>
            </a:r>
            <a:r>
              <a:rPr lang="en-GB"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peptides</a:t>
            </a:r>
            <a:r>
              <a:rPr sz="2300" spc="-13" dirty="0">
                <a:solidFill>
                  <a:srgbClr val="6B6B6B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and catecholamines)</a:t>
            </a:r>
            <a:r>
              <a:rPr lang="en-GB"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.</a:t>
            </a:r>
            <a:endParaRPr sz="2300" dirty="0">
              <a:solidFill>
                <a:srgbClr val="6B6B6B"/>
              </a:solidFill>
              <a:latin typeface="CPUMPK+TrebuchetMS"/>
              <a:cs typeface="CPUMPK+TrebuchetMS"/>
            </a:endParaRPr>
          </a:p>
          <a:p>
            <a:pPr marL="0" marR="0">
              <a:lnSpc>
                <a:spcPts val="2670"/>
              </a:lnSpc>
              <a:spcBef>
                <a:spcPts val="529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In the</a:t>
            </a:r>
            <a:r>
              <a:rPr sz="2300" spc="-14" dirty="0">
                <a:solidFill>
                  <a:srgbClr val="6B6B6B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cell cytoplasm (Steroids)</a:t>
            </a:r>
            <a:r>
              <a:rPr lang="en-GB"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.</a:t>
            </a:r>
            <a:endParaRPr sz="2300" dirty="0">
              <a:solidFill>
                <a:srgbClr val="6B6B6B"/>
              </a:solidFill>
              <a:latin typeface="CPUMPK+TrebuchetMS"/>
              <a:cs typeface="CPUMPK+Trebuchet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1375" y="5364528"/>
            <a:ext cx="5378126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In the</a:t>
            </a:r>
            <a:r>
              <a:rPr sz="2300" spc="-14" dirty="0">
                <a:solidFill>
                  <a:srgbClr val="6B6B6B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cell nucleus</a:t>
            </a:r>
            <a:r>
              <a:rPr sz="2300" spc="-12" dirty="0">
                <a:solidFill>
                  <a:srgbClr val="6B6B6B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(thyroid hormones)</a:t>
            </a:r>
            <a:r>
              <a:rPr lang="en-GB"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.</a:t>
            </a:r>
            <a:endParaRPr sz="2300" dirty="0">
              <a:solidFill>
                <a:srgbClr val="6B6B6B"/>
              </a:solidFill>
              <a:latin typeface="CPUMPK+TrebuchetMS"/>
              <a:cs typeface="CPUMPK+Trebuchet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138161" cy="6858000"/>
          </a:xfrm>
          <a:prstGeom prst="rect">
            <a:avLst/>
          </a:prstGeom>
          <a:blipFill>
            <a:blip r:embed="rId2" cstate="print"/>
            <a:stretch>
              <a:fillRect r="-1236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1658453"/>
            <a:ext cx="368156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9"/>
                </a:solidFill>
                <a:latin typeface="Times New Roman"/>
                <a:cs typeface="Times New Roman"/>
              </a:rPr>
              <a:t>  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Mechanism of action: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5839" y="2126028"/>
            <a:ext cx="6690612" cy="783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9" dirty="0">
                <a:solidFill>
                  <a:srgbClr val="F9B538"/>
                </a:solidFill>
                <a:latin typeface="CPUMPK+TrebuchetMS"/>
                <a:cs typeface="CPUMPK+TrebuchetMS"/>
              </a:rPr>
              <a:t>1.</a:t>
            </a:r>
            <a:r>
              <a:rPr sz="1800" spc="1866" dirty="0">
                <a:solidFill>
                  <a:srgbClr val="F9B538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Hormone-receptor interaction (1</a:t>
            </a:r>
            <a:r>
              <a:rPr sz="2250" spc="18" baseline="30867" dirty="0">
                <a:solidFill>
                  <a:srgbClr val="6B6B6B"/>
                </a:solidFill>
                <a:latin typeface="CPUMPK+TrebuchetMS"/>
                <a:cs typeface="CPUMPK+TrebuchetMS"/>
              </a:rPr>
              <a:t>st</a:t>
            </a:r>
            <a:r>
              <a:rPr sz="2250" spc="234" baseline="30867" dirty="0">
                <a:solidFill>
                  <a:srgbClr val="6B6B6B"/>
                </a:solidFill>
                <a:latin typeface="CPUMPK+TrebuchetMS"/>
                <a:cs typeface="CPUMPK+TrebuchetMS"/>
              </a:rPr>
              <a:t> </a:t>
            </a:r>
            <a:r>
              <a:rPr sz="3450" baseline="30867" dirty="0">
                <a:solidFill>
                  <a:srgbClr val="6B6B6B"/>
                </a:solidFill>
                <a:latin typeface="CPUMPK+TrebuchetMS"/>
                <a:cs typeface="CPUMPK+TrebuchetMS"/>
              </a:rPr>
              <a:t>messenger)</a:t>
            </a:r>
          </a:p>
          <a:p>
            <a:pPr marL="0" marR="0">
              <a:lnSpc>
                <a:spcPts val="2670"/>
              </a:lnSpc>
              <a:spcBef>
                <a:spcPts val="529"/>
              </a:spcBef>
              <a:spcAft>
                <a:spcPts val="0"/>
              </a:spcAft>
            </a:pPr>
            <a:r>
              <a:rPr sz="1800" spc="19" dirty="0">
                <a:solidFill>
                  <a:srgbClr val="F9B538"/>
                </a:solidFill>
                <a:latin typeface="CPUMPK+TrebuchetMS"/>
                <a:cs typeface="CPUMPK+TrebuchetMS"/>
              </a:rPr>
              <a:t>2.</a:t>
            </a:r>
            <a:r>
              <a:rPr sz="1800" spc="1866" dirty="0">
                <a:solidFill>
                  <a:srgbClr val="F9B538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Enzyme</a:t>
            </a:r>
            <a:r>
              <a:rPr sz="2300" spc="-14" dirty="0">
                <a:solidFill>
                  <a:srgbClr val="6B6B6B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activation</a:t>
            </a:r>
            <a:r>
              <a:rPr lang="en-GB"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.</a:t>
            </a:r>
            <a:endParaRPr sz="2300" dirty="0">
              <a:solidFill>
                <a:srgbClr val="6B6B6B"/>
              </a:solidFill>
              <a:latin typeface="CPUMPK+TrebuchetMS"/>
              <a:cs typeface="CPUMPK+Trebuchet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5839" y="2951528"/>
            <a:ext cx="4983015" cy="783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9" dirty="0">
                <a:solidFill>
                  <a:srgbClr val="F9B538"/>
                </a:solidFill>
                <a:latin typeface="CPUMPK+TrebuchetMS"/>
                <a:cs typeface="CPUMPK+TrebuchetMS"/>
              </a:rPr>
              <a:t>3.</a:t>
            </a:r>
            <a:r>
              <a:rPr sz="1800" spc="1866" dirty="0">
                <a:solidFill>
                  <a:srgbClr val="F9B538"/>
                </a:solidFill>
                <a:latin typeface="CPUMPK+TrebuchetMS"/>
                <a:cs typeface="CPUMPK+TrebuchetMS"/>
              </a:rPr>
              <a:t> </a:t>
            </a:r>
            <a:r>
              <a:rPr sz="2300" spc="-19" dirty="0">
                <a:solidFill>
                  <a:srgbClr val="6B6B6B"/>
                </a:solidFill>
                <a:latin typeface="CPUMPK+TrebuchetMS"/>
                <a:cs typeface="CPUMPK+TrebuchetMS"/>
              </a:rPr>
              <a:t>Release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 of the</a:t>
            </a:r>
            <a:r>
              <a:rPr sz="2300" spc="-14" dirty="0">
                <a:solidFill>
                  <a:srgbClr val="6B6B6B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second messenger</a:t>
            </a:r>
            <a:r>
              <a:rPr lang="en-GB"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.</a:t>
            </a:r>
            <a:endParaRPr sz="2300" dirty="0">
              <a:solidFill>
                <a:srgbClr val="6B6B6B"/>
              </a:solidFill>
              <a:latin typeface="CPUMPK+TrebuchetMS"/>
              <a:cs typeface="CPUMPK+TrebuchetMS"/>
            </a:endParaRPr>
          </a:p>
          <a:p>
            <a:pPr marL="0" marR="0">
              <a:lnSpc>
                <a:spcPts val="2670"/>
              </a:lnSpc>
              <a:spcBef>
                <a:spcPts val="529"/>
              </a:spcBef>
              <a:spcAft>
                <a:spcPts val="0"/>
              </a:spcAft>
            </a:pPr>
            <a:r>
              <a:rPr sz="1800" spc="19" dirty="0">
                <a:solidFill>
                  <a:srgbClr val="F9B538"/>
                </a:solidFill>
                <a:latin typeface="CPUMPK+TrebuchetMS"/>
                <a:cs typeface="CPUMPK+TrebuchetMS"/>
              </a:rPr>
              <a:t>4.</a:t>
            </a:r>
            <a:r>
              <a:rPr sz="1800" spc="1866" dirty="0">
                <a:solidFill>
                  <a:srgbClr val="F9B538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Effects</a:t>
            </a:r>
            <a:r>
              <a:rPr sz="2300" spc="-12" dirty="0">
                <a:solidFill>
                  <a:srgbClr val="6B6B6B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on cellular function</a:t>
            </a:r>
            <a:r>
              <a:rPr lang="en-GB" sz="2300" dirty="0">
                <a:solidFill>
                  <a:srgbClr val="6B6B6B"/>
                </a:solidFill>
                <a:latin typeface="CPUMPK+TrebuchetMS"/>
                <a:cs typeface="CPUMPK+TrebuchetMS"/>
              </a:rPr>
              <a:t>.</a:t>
            </a:r>
            <a:endParaRPr sz="2300" dirty="0">
              <a:solidFill>
                <a:srgbClr val="6B6B6B"/>
              </a:solidFill>
              <a:latin typeface="CPUMPK+TrebuchetMS"/>
              <a:cs typeface="CPUMPK+Trebuchet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100392" cy="6858000"/>
          </a:xfrm>
          <a:prstGeom prst="rect">
            <a:avLst/>
          </a:prstGeom>
          <a:blipFill>
            <a:blip r:embed="rId2" cstate="print"/>
            <a:stretch>
              <a:fillRect r="-12883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100392" cy="6858000"/>
          </a:xfrm>
          <a:prstGeom prst="rect">
            <a:avLst/>
          </a:prstGeom>
          <a:blipFill>
            <a:blip r:embed="rId2" cstate="print"/>
            <a:stretch>
              <a:fillRect r="-12883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892480" cy="6858000"/>
          </a:xfrm>
          <a:prstGeom prst="rect">
            <a:avLst/>
          </a:prstGeom>
          <a:blipFill>
            <a:blip r:embed="rId2" cstate="print"/>
            <a:stretch>
              <a:fillRect l="-1" r="-1188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100392" cy="6858000"/>
          </a:xfrm>
          <a:prstGeom prst="rect">
            <a:avLst/>
          </a:prstGeom>
          <a:blipFill>
            <a:blip r:embed="rId2" cstate="print"/>
            <a:stretch>
              <a:fillRect r="-12883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366760" cy="6858000"/>
          </a:xfrm>
          <a:prstGeom prst="rect">
            <a:avLst/>
          </a:prstGeom>
          <a:blipFill>
            <a:blip r:embed="rId2" cstate="print"/>
            <a:stretch>
              <a:fillRect r="-1299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7240" y="2037903"/>
            <a:ext cx="3618500" cy="1128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B13F9A"/>
                </a:solidFill>
                <a:latin typeface="TQCGUW+Wingdings2"/>
                <a:cs typeface="TQCGUW+Wingdings2"/>
              </a:rPr>
              <a:t></a:t>
            </a:r>
            <a:r>
              <a:rPr sz="1800" spc="105" dirty="0">
                <a:solidFill>
                  <a:srgbClr val="B13F9A"/>
                </a:solidFill>
                <a:latin typeface="Times New Roman"/>
                <a:cs typeface="Times New Roman"/>
              </a:rPr>
              <a:t> </a:t>
            </a:r>
            <a:r>
              <a:rPr lang="en-GB" sz="1800" spc="105" dirty="0">
                <a:solidFill>
                  <a:srgbClr val="B13F9A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0000"/>
                </a:solidFill>
                <a:latin typeface="CPUMPK+TrebuchetMS"/>
                <a:cs typeface="CPUMPK+TrebuchetMS"/>
              </a:rPr>
              <a:t>Is</a:t>
            </a:r>
            <a:r>
              <a:rPr sz="2400" spc="10" dirty="0">
                <a:solidFill>
                  <a:srgbClr val="000000"/>
                </a:solidFill>
                <a:latin typeface="CPUMPK+TrebuchetMS"/>
                <a:cs typeface="CPUMPK+TrebuchetMS"/>
              </a:rPr>
              <a:t> </a:t>
            </a:r>
            <a:r>
              <a:rPr sz="2400" dirty="0">
                <a:solidFill>
                  <a:srgbClr val="000000"/>
                </a:solidFill>
                <a:latin typeface="CPUMPK+TrebuchetMS"/>
                <a:cs typeface="CPUMPK+TrebuchetMS"/>
              </a:rPr>
              <a:t>used by insulin &amp;</a:t>
            </a:r>
          </a:p>
          <a:p>
            <a:pPr marL="274320" marR="0">
              <a:lnSpc>
                <a:spcPts val="2786"/>
              </a:lnSpc>
              <a:spcBef>
                <a:spcPts val="11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PUMPK+TrebuchetMS"/>
                <a:cs typeface="CPUMPK+TrebuchetMS"/>
              </a:rPr>
              <a:t>many growth factors to</a:t>
            </a:r>
          </a:p>
          <a:p>
            <a:pPr marL="274320" marR="0">
              <a:lnSpc>
                <a:spcPts val="2786"/>
              </a:lnSpc>
              <a:spcBef>
                <a:spcPts val="11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PUMPK+TrebuchetMS"/>
                <a:cs typeface="CPUMPK+TrebuchetMS"/>
              </a:rPr>
              <a:t>cause cellular effects</a:t>
            </a:r>
            <a:r>
              <a:rPr lang="en-GB" sz="2400" dirty="0">
                <a:solidFill>
                  <a:srgbClr val="000000"/>
                </a:solidFill>
                <a:latin typeface="CPUMPK+TrebuchetMS"/>
                <a:cs typeface="CPUMPK+TrebuchetMS"/>
              </a:rPr>
              <a:t>.</a:t>
            </a:r>
            <a:endParaRPr sz="2400" dirty="0">
              <a:solidFill>
                <a:srgbClr val="000000"/>
              </a:solidFill>
              <a:latin typeface="CPUMPK+TrebuchetMS"/>
              <a:cs typeface="CPUMPK+Trebuchet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240" y="3219003"/>
            <a:ext cx="302068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800" spc="105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800" spc="105" dirty="0">
                <a:solidFill>
                  <a:srgbClr val="B13F99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0000"/>
                </a:solidFill>
                <a:latin typeface="CPUMPK+TrebuchetMS"/>
                <a:cs typeface="CPUMPK+TrebuchetMS"/>
              </a:rPr>
              <a:t>Surface receptor 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1560" y="3574603"/>
            <a:ext cx="2201756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PUMPK+TrebuchetMS"/>
                <a:cs typeface="CPUMPK+TrebuchetMS"/>
              </a:rPr>
              <a:t>tyrosine kinase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1560" y="4149080"/>
            <a:ext cx="2977434" cy="1496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9B639"/>
                </a:solidFill>
                <a:latin typeface="TQCGUW+Wingdings2"/>
                <a:cs typeface="TQCGUW+Wingdings2"/>
              </a:rPr>
              <a:t>¡</a:t>
            </a:r>
            <a:r>
              <a:rPr sz="1900" spc="272" dirty="0">
                <a:solidFill>
                  <a:srgbClr val="F9B63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B6B6B"/>
                </a:solidFill>
                <a:latin typeface="CPUMPK+TrebuchetMS"/>
                <a:cs typeface="CPUMPK+TrebuchetMS"/>
              </a:rPr>
              <a:t>Consists of 2 units</a:t>
            </a:r>
          </a:p>
          <a:p>
            <a:pPr marL="228600" marR="0">
              <a:lnSpc>
                <a:spcPts val="2786"/>
              </a:lnSpc>
              <a:spcBef>
                <a:spcPts val="113"/>
              </a:spcBef>
              <a:spcAft>
                <a:spcPts val="0"/>
              </a:spcAft>
            </a:pPr>
            <a:r>
              <a:rPr sz="2400" dirty="0">
                <a:solidFill>
                  <a:srgbClr val="6B6B6B"/>
                </a:solidFill>
                <a:latin typeface="CPUMPK+TrebuchetMS"/>
                <a:cs typeface="CPUMPK+TrebuchetMS"/>
              </a:rPr>
              <a:t>that form active</a:t>
            </a:r>
          </a:p>
          <a:p>
            <a:pPr marL="228600" marR="0">
              <a:lnSpc>
                <a:spcPts val="2786"/>
              </a:lnSpc>
              <a:spcBef>
                <a:spcPts val="113"/>
              </a:spcBef>
              <a:spcAft>
                <a:spcPts val="0"/>
              </a:spcAft>
            </a:pPr>
            <a:r>
              <a:rPr sz="2400" dirty="0">
                <a:solidFill>
                  <a:srgbClr val="6B6B6B"/>
                </a:solidFill>
                <a:latin typeface="CPUMPK+TrebuchetMS"/>
                <a:cs typeface="CPUMPK+TrebuchetMS"/>
              </a:rPr>
              <a:t>dimer when insulin</a:t>
            </a:r>
          </a:p>
          <a:p>
            <a:pPr marL="228600" marR="0">
              <a:lnSpc>
                <a:spcPts val="2786"/>
              </a:lnSpc>
              <a:spcBef>
                <a:spcPts val="113"/>
              </a:spcBef>
              <a:spcAft>
                <a:spcPts val="0"/>
              </a:spcAft>
            </a:pPr>
            <a:r>
              <a:rPr lang="en-GB" sz="2400" dirty="0">
                <a:solidFill>
                  <a:srgbClr val="6B6B6B"/>
                </a:solidFill>
                <a:latin typeface="CPUMPK+TrebuchetMS"/>
                <a:cs typeface="CPUMPK+TrebuchetMS"/>
              </a:rPr>
              <a:t>b</a:t>
            </a:r>
            <a:r>
              <a:rPr sz="2400" dirty="0" err="1">
                <a:solidFill>
                  <a:srgbClr val="6B6B6B"/>
                </a:solidFill>
                <a:latin typeface="CPUMPK+TrebuchetMS"/>
                <a:cs typeface="CPUMPK+TrebuchetMS"/>
              </a:rPr>
              <a:t>inds</a:t>
            </a:r>
            <a:r>
              <a:rPr lang="en-GB" sz="2400" dirty="0">
                <a:solidFill>
                  <a:srgbClr val="6B6B6B"/>
                </a:solidFill>
                <a:latin typeface="CPUMPK+TrebuchetMS"/>
                <a:cs typeface="CPUMPK+TrebuchetMS"/>
              </a:rPr>
              <a:t>.</a:t>
            </a:r>
            <a:endParaRPr sz="2400" dirty="0">
              <a:solidFill>
                <a:srgbClr val="6B6B6B"/>
              </a:solidFill>
              <a:latin typeface="CPUMPK+TrebuchetMS"/>
              <a:cs typeface="CPUMPK+Trebuchet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 l="-1" r="-1188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5536" y="2040229"/>
            <a:ext cx="4680520" cy="1603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B13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</a:t>
            </a:r>
            <a:r>
              <a:rPr sz="2400" spc="-122" dirty="0">
                <a:solidFill>
                  <a:srgbClr val="B13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22" dirty="0">
                <a:solidFill>
                  <a:srgbClr val="B13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Activated tyrosine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kinase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phosphorylates signalling molecules.</a:t>
            </a:r>
          </a:p>
          <a:p>
            <a:pPr marL="0" marR="0">
              <a:lnSpc>
                <a:spcPts val="3135"/>
              </a:lnSpc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153" y="2423316"/>
            <a:ext cx="313075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5"/>
              </a:lnSpc>
              <a:spcBef>
                <a:spcPts val="0"/>
              </a:spcBef>
              <a:spcAft>
                <a:spcPts val="0"/>
              </a:spcAft>
            </a:pPr>
            <a:endParaRPr sz="2700" dirty="0">
              <a:solidFill>
                <a:srgbClr val="000000"/>
              </a:solidFill>
              <a:latin typeface="CPUMPK+TrebuchetMS"/>
              <a:cs typeface="CPUMPK+Trebuchet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520" y="3976916"/>
            <a:ext cx="5832648" cy="118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5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B13F99"/>
                </a:solidFill>
                <a:latin typeface="TQCGUW+Wingdings2"/>
                <a:cs typeface="CPUMPK+TrebuchetMS"/>
              </a:rPr>
              <a:t>- </a:t>
            </a:r>
            <a:r>
              <a:rPr sz="2400" dirty="0">
                <a:solidFill>
                  <a:srgbClr val="000000"/>
                </a:solidFill>
                <a:latin typeface="CPUMPK+TrebuchetMS"/>
                <a:cs typeface="CPUMPK+TrebuchetMS"/>
              </a:rPr>
              <a:t>Induction of</a:t>
            </a:r>
            <a:r>
              <a:rPr lang="en-GB" sz="2400" dirty="0">
                <a:solidFill>
                  <a:srgbClr val="000000"/>
                </a:solidFill>
                <a:latin typeface="CPUMPK+TrebuchetMS"/>
                <a:cs typeface="CPUMPK+TrebuchetMS"/>
              </a:rPr>
              <a:t> hormone/growth</a:t>
            </a:r>
          </a:p>
          <a:p>
            <a:pPr marL="0" marR="0">
              <a:lnSpc>
                <a:spcPts val="3135"/>
              </a:lnSpc>
              <a:spcBef>
                <a:spcPts val="164"/>
              </a:spcBef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PUMPK+TrebuchetMS"/>
                <a:cs typeface="CPUMPK+TrebuchetMS"/>
              </a:rPr>
              <a:t>factor effects. </a:t>
            </a:r>
          </a:p>
          <a:p>
            <a:pPr marL="0" marR="0">
              <a:lnSpc>
                <a:spcPts val="3135"/>
              </a:lnSpc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100392" cy="6858000"/>
          </a:xfrm>
          <a:prstGeom prst="rect">
            <a:avLst/>
          </a:prstGeom>
          <a:blipFill>
            <a:blip r:embed="rId2" cstate="print"/>
            <a:stretch>
              <a:fillRect l="-1" r="-12883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124744"/>
            <a:ext cx="8532440" cy="5733256"/>
          </a:xfrm>
          <a:prstGeom prst="rect">
            <a:avLst/>
          </a:prstGeom>
          <a:blipFill>
            <a:blip r:embed="rId2" cstate="print"/>
            <a:stretch>
              <a:fillRect t="-25945" r="-14256" b="1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5839" y="2010953"/>
            <a:ext cx="2612030" cy="71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B13F99"/>
                </a:solidFill>
                <a:latin typeface="RMLMBR+TrebuchetMS-Bold"/>
                <a:cs typeface="RMLMBR+TrebuchetMS-Bold"/>
              </a:rPr>
              <a:t>A.</a:t>
            </a:r>
            <a:r>
              <a:rPr sz="1600" spc="2201" dirty="0">
                <a:solidFill>
                  <a:srgbClr val="B13F99"/>
                </a:solidFill>
                <a:latin typeface="RMLMBR+TrebuchetMS-Bold"/>
                <a:cs typeface="RMLMBR+TrebuchetMS-Bold"/>
              </a:rPr>
              <a:t> </a:t>
            </a:r>
            <a:r>
              <a:rPr sz="22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Exocrine</a:t>
            </a:r>
            <a:r>
              <a:rPr sz="2200" spc="11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2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gland</a:t>
            </a:r>
          </a:p>
          <a:p>
            <a:pPr marL="457200" marR="0">
              <a:lnSpc>
                <a:spcPts val="2554"/>
              </a:lnSpc>
              <a:spcBef>
                <a:spcPts val="245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21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6C6C6C"/>
                </a:solidFill>
                <a:latin typeface="CPUMPK+TrebuchetMS"/>
                <a:cs typeface="CPUMPK+TrebuchetMS"/>
              </a:rPr>
              <a:t>Ducts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3040" y="2734853"/>
            <a:ext cx="3088004" cy="73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21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6C6C6C"/>
                </a:solidFill>
                <a:latin typeface="CPUMPK+TrebuchetMS"/>
                <a:cs typeface="CPUMPK+TrebuchetMS"/>
              </a:rPr>
              <a:t>Secrets enzymes</a:t>
            </a:r>
          </a:p>
          <a:p>
            <a:pPr marL="0" marR="0">
              <a:lnSpc>
                <a:spcPts val="2554"/>
              </a:lnSpc>
              <a:spcBef>
                <a:spcPts val="345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21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6C6C6C"/>
                </a:solidFill>
                <a:latin typeface="CPUMPK+TrebuchetMS"/>
                <a:cs typeface="CPUMPK+TrebuchetMS"/>
              </a:rPr>
              <a:t>Lumen and surfaces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5839" y="3801653"/>
            <a:ext cx="2785035" cy="362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B13F99"/>
                </a:solidFill>
                <a:latin typeface="RMLMBR+TrebuchetMS-Bold"/>
                <a:cs typeface="RMLMBR+TrebuchetMS-Bold"/>
              </a:rPr>
              <a:t>B.</a:t>
            </a:r>
            <a:r>
              <a:rPr sz="1600" spc="2265" dirty="0">
                <a:solidFill>
                  <a:srgbClr val="B13F99"/>
                </a:solidFill>
                <a:latin typeface="RMLMBR+TrebuchetMS-Bold"/>
                <a:cs typeface="RMLMBR+TrebuchetMS-Bold"/>
              </a:rPr>
              <a:t> </a:t>
            </a:r>
            <a:r>
              <a:rPr sz="22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Endocrine</a:t>
            </a:r>
            <a:r>
              <a:rPr sz="2200" spc="11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2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gland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63040" y="4169953"/>
            <a:ext cx="2751738" cy="1391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21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6C6C6C"/>
                </a:solidFill>
                <a:latin typeface="CPUMPK+TrebuchetMS"/>
                <a:cs typeface="CPUMPK+TrebuchetMS"/>
              </a:rPr>
              <a:t>No ducts</a:t>
            </a:r>
          </a:p>
          <a:p>
            <a:pPr marL="0" marR="0">
              <a:lnSpc>
                <a:spcPts val="2554"/>
              </a:lnSpc>
              <a:spcBef>
                <a:spcPts val="345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21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6C6C6C"/>
                </a:solidFill>
                <a:latin typeface="CPUMPK+TrebuchetMS"/>
                <a:cs typeface="CPUMPK+TrebuchetMS"/>
              </a:rPr>
              <a:t>Secrets Chemical</a:t>
            </a:r>
          </a:p>
          <a:p>
            <a:pPr marL="45720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6C6C6C"/>
                </a:solidFill>
                <a:latin typeface="CPUMPK+TrebuchetMS"/>
                <a:cs typeface="CPUMPK+TrebuchetMS"/>
              </a:rPr>
              <a:t>messengers</a:t>
            </a:r>
          </a:p>
          <a:p>
            <a:pPr marL="0" marR="0">
              <a:lnSpc>
                <a:spcPts val="2554"/>
              </a:lnSpc>
              <a:spcBef>
                <a:spcPts val="245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21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6C6C6C"/>
                </a:solidFill>
                <a:latin typeface="CPUMPK+TrebuchetMS"/>
                <a:cs typeface="CPUMPK+TrebuchetMS"/>
              </a:rPr>
              <a:t>Blood stream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79D44-117B-4386-AAAA-1107741A7C2E}"/>
              </a:ext>
            </a:extLst>
          </p:cNvPr>
          <p:cNvSpPr txBox="1"/>
          <p:nvPr/>
        </p:nvSpPr>
        <p:spPr>
          <a:xfrm>
            <a:off x="3419872" y="615207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 Black" panose="020B0A04020102020204" pitchFamily="34" charset="0"/>
              </a:rPr>
              <a:t>Glands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171400"/>
            <a:ext cx="8065135" cy="6858000"/>
          </a:xfrm>
          <a:prstGeom prst="rect">
            <a:avLst/>
          </a:prstGeom>
          <a:blipFill>
            <a:blip r:embed="rId2" cstate="print"/>
            <a:stretch>
              <a:fillRect l="-1" r="-13376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6862" y="1261035"/>
            <a:ext cx="5087836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639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639"/>
                </a:solidFill>
                <a:latin typeface="Times New Roman"/>
                <a:cs typeface="Times New Roman"/>
              </a:rPr>
              <a:t> </a:t>
            </a:r>
            <a:r>
              <a:rPr sz="2300" spc="-11" dirty="0">
                <a:latin typeface="CPUMPK+TrebuchetMS"/>
                <a:cs typeface="CPUMPK+TrebuchetMS"/>
              </a:rPr>
              <a:t>Receptors</a:t>
            </a:r>
            <a:r>
              <a:rPr sz="2300" dirty="0">
                <a:latin typeface="CPUMPK+TrebuchetMS"/>
                <a:cs typeface="CPUMPK+TrebuchetMS"/>
              </a:rPr>
              <a:t> does</a:t>
            </a:r>
            <a:r>
              <a:rPr sz="2300" spc="-13" dirty="0">
                <a:latin typeface="CPUMPK+TrebuchetMS"/>
                <a:cs typeface="CPUMPK+TrebuchetMS"/>
              </a:rPr>
              <a:t> </a:t>
            </a:r>
            <a:r>
              <a:rPr sz="2300" dirty="0">
                <a:latin typeface="CPUMPK+TrebuchetMS"/>
                <a:cs typeface="CPUMPK+TrebuchetMS"/>
              </a:rPr>
              <a:t>not remain constant</a:t>
            </a:r>
          </a:p>
          <a:p>
            <a:pPr marL="237489" marR="0">
              <a:lnSpc>
                <a:spcPts val="2322"/>
              </a:lnSpc>
              <a:spcBef>
                <a:spcPts val="511"/>
              </a:spcBef>
              <a:spcAft>
                <a:spcPts val="0"/>
              </a:spcAft>
            </a:pPr>
            <a:r>
              <a:rPr sz="1200" dirty="0">
                <a:solidFill>
                  <a:srgbClr val="F9B538"/>
                </a:solidFill>
                <a:latin typeface="QERUPQ+Wingdings-Regular"/>
                <a:cs typeface="QERUPQ+Wingdings-Regular"/>
              </a:rPr>
              <a:t>¢</a:t>
            </a:r>
            <a:r>
              <a:rPr sz="1200" spc="431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PUMPK+TrebuchetMS"/>
                <a:cs typeface="CPUMPK+TrebuchetMS"/>
              </a:rPr>
              <a:t>Inactivated or destroyed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2562" y="2052234"/>
            <a:ext cx="3702591" cy="333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9B538"/>
                </a:solidFill>
                <a:latin typeface="QERUPQ+Wingdings-Regular"/>
                <a:cs typeface="QERUPQ+Wingdings-Regular"/>
              </a:rPr>
              <a:t>¢</a:t>
            </a:r>
            <a:r>
              <a:rPr sz="1200" spc="431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PUMPK+TrebuchetMS"/>
                <a:cs typeface="CPUMPK+TrebuchetMS"/>
              </a:rPr>
              <a:t>Reactivated</a:t>
            </a:r>
            <a:r>
              <a:rPr sz="2000" dirty="0">
                <a:solidFill>
                  <a:srgbClr val="000000"/>
                </a:solidFill>
                <a:latin typeface="CPUMPK+TrebuchetMS"/>
                <a:cs typeface="CPUMPK+TrebuchetMS"/>
              </a:rPr>
              <a:t> or manufactured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0623" y="2457305"/>
            <a:ext cx="242940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70C0"/>
                </a:solidFill>
                <a:latin typeface="CPUMPK+TrebuchetMS"/>
                <a:cs typeface="CPUMPK+TrebuchetMS"/>
              </a:rPr>
              <a:t>Downregulation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8865" y="3043541"/>
            <a:ext cx="6557057" cy="9934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9B538"/>
                </a:solidFill>
                <a:latin typeface="QERUPQ+Wingdings-Regular"/>
                <a:cs typeface="QERUPQ+Wingdings-Regular"/>
              </a:rPr>
              <a:t>¢</a:t>
            </a:r>
            <a:r>
              <a:rPr sz="1200" spc="431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PUMPK+TrebuchetMS"/>
                <a:cs typeface="CPUMPK+TrebuchetMS"/>
              </a:rPr>
              <a:t>Increase hormone concentration leads to decrease in</a:t>
            </a:r>
          </a:p>
          <a:p>
            <a:pPr marL="228600" marR="0">
              <a:lnSpc>
                <a:spcPts val="2322"/>
              </a:lnSpc>
              <a:spcBef>
                <a:spcPts val="7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PUMPK+TrebuchetMS"/>
                <a:cs typeface="CPUMPK+TrebuchetMS"/>
              </a:rPr>
              <a:t>the number of active receptors</a:t>
            </a:r>
            <a:r>
              <a:rPr lang="en-GB" sz="2000" dirty="0">
                <a:solidFill>
                  <a:srgbClr val="000000"/>
                </a:solidFill>
                <a:latin typeface="CPUMPK+TrebuchetMS"/>
                <a:cs typeface="CPUMPK+TrebuchetMS"/>
              </a:rPr>
              <a:t>.</a:t>
            </a:r>
            <a:endParaRPr sz="2000" dirty="0">
              <a:solidFill>
                <a:srgbClr val="000000"/>
              </a:solidFill>
              <a:latin typeface="CPUMPK+TrebuchetMS"/>
              <a:cs typeface="CPUMPK+TrebuchetMS"/>
            </a:endParaRPr>
          </a:p>
          <a:p>
            <a:pPr marL="0" marR="0">
              <a:lnSpc>
                <a:spcPts val="2322"/>
              </a:lnSpc>
              <a:spcBef>
                <a:spcPts val="477"/>
              </a:spcBef>
              <a:spcAft>
                <a:spcPts val="0"/>
              </a:spcAft>
            </a:pPr>
            <a:r>
              <a:rPr sz="1200" dirty="0">
                <a:solidFill>
                  <a:srgbClr val="F9B538"/>
                </a:solidFill>
                <a:latin typeface="QERUPQ+Wingdings-Regular"/>
                <a:cs typeface="QERUPQ+Wingdings-Regular"/>
              </a:rPr>
              <a:t>¢</a:t>
            </a:r>
            <a:r>
              <a:rPr sz="1200" spc="431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PUMPK+TrebuchetMS"/>
                <a:cs typeface="CPUMPK+TrebuchetMS"/>
              </a:rPr>
              <a:t>Most</a:t>
            </a:r>
            <a:r>
              <a:rPr sz="2000" spc="-10" dirty="0">
                <a:solidFill>
                  <a:srgbClr val="000000"/>
                </a:solidFill>
                <a:latin typeface="CPUMPK+TrebuchetMS"/>
                <a:cs typeface="CPUMPK+TrebuchetMS"/>
              </a:rPr>
              <a:t> </a:t>
            </a:r>
            <a:r>
              <a:rPr sz="2000" dirty="0">
                <a:solidFill>
                  <a:srgbClr val="000000"/>
                </a:solidFill>
                <a:latin typeface="CPUMPK+TrebuchetMS"/>
                <a:cs typeface="CPUMPK+TrebuchetMS"/>
              </a:rPr>
              <a:t>peptide hormones have </a:t>
            </a:r>
            <a:r>
              <a:rPr sz="2000" dirty="0">
                <a:solidFill>
                  <a:srgbClr val="008040"/>
                </a:solidFill>
                <a:latin typeface="CPUMPK+TrebuchetMS"/>
                <a:cs typeface="CPUMPK+TrebuchetMS"/>
              </a:rPr>
              <a:t>pulsatile secretion </a:t>
            </a:r>
            <a:r>
              <a:rPr sz="2000" dirty="0">
                <a:solidFill>
                  <a:srgbClr val="000000"/>
                </a:solidFill>
                <a:latin typeface="CPUMPK+TrebuchetMS"/>
                <a:cs typeface="CPUMPK+TrebuchetMS"/>
              </a:rPr>
              <a:t>which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07465" y="4155703"/>
            <a:ext cx="2972786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PUMPK+TrebuchetMS"/>
                <a:cs typeface="CPUMPK+TrebuchetMS"/>
              </a:rPr>
              <a:t>prevents downregulation</a:t>
            </a:r>
            <a:r>
              <a:rPr lang="en-GB" sz="2000" dirty="0">
                <a:solidFill>
                  <a:srgbClr val="000000"/>
                </a:solidFill>
                <a:latin typeface="CPUMPK+TrebuchetMS"/>
                <a:cs typeface="CPUMPK+TrebuchetMS"/>
              </a:rPr>
              <a:t>.</a:t>
            </a:r>
            <a:endParaRPr sz="2000" dirty="0">
              <a:solidFill>
                <a:srgbClr val="000000"/>
              </a:solidFill>
              <a:latin typeface="CPUMPK+TrebuchetMS"/>
              <a:cs typeface="CPUMPK+Trebuchet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375" y="4526328"/>
            <a:ext cx="206790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C00000"/>
                </a:solidFill>
                <a:latin typeface="CPUMPK+TrebuchetMS"/>
                <a:cs typeface="CPUMPK+TrebuchetMS"/>
              </a:rPr>
              <a:t>Upregulation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78865" y="4917703"/>
            <a:ext cx="6373720" cy="333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9B538"/>
                </a:solidFill>
                <a:latin typeface="QERUPQ+Wingdings-Regular"/>
                <a:cs typeface="QERUPQ+Wingdings-Regular"/>
              </a:rPr>
              <a:t>¢</a:t>
            </a:r>
            <a:r>
              <a:rPr sz="1200" spc="431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PUMPK+TrebuchetMS"/>
                <a:cs typeface="CPUMPK+TrebuchetMS"/>
              </a:rPr>
              <a:t>The hormone induces greater than normal formation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07465" y="5222503"/>
            <a:ext cx="5501586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PUMPK+TrebuchetMS"/>
                <a:cs typeface="CPUMPK+TrebuchetMS"/>
              </a:rPr>
              <a:t>of a receptor or intracellular signaling proteins</a:t>
            </a:r>
            <a:r>
              <a:rPr lang="en-GB" sz="2000" dirty="0">
                <a:solidFill>
                  <a:srgbClr val="000000"/>
                </a:solidFill>
                <a:latin typeface="CPUMPK+TrebuchetMS"/>
                <a:cs typeface="CPUMPK+TrebuchetMS"/>
              </a:rPr>
              <a:t>.</a:t>
            </a:r>
            <a:endParaRPr sz="2000" dirty="0">
              <a:solidFill>
                <a:srgbClr val="000000"/>
              </a:solidFill>
              <a:latin typeface="CPUMPK+TrebuchetMS"/>
              <a:cs typeface="CPUMPK+Trebuchet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028384" cy="6858000"/>
          </a:xfrm>
          <a:prstGeom prst="rect">
            <a:avLst/>
          </a:prstGeom>
          <a:blipFill>
            <a:blip r:embed="rId2" cstate="print"/>
            <a:stretch>
              <a:fillRect r="-13896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1125053"/>
            <a:ext cx="6707748" cy="7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13F9A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A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A"/>
                </a:solidFill>
                <a:latin typeface="Times New Roman"/>
                <a:cs typeface="Times New Roman"/>
              </a:rPr>
              <a:t>  </a:t>
            </a:r>
            <a:r>
              <a:rPr sz="2600" spc="-117" dirty="0">
                <a:solidFill>
                  <a:srgbClr val="000000"/>
                </a:solidFill>
                <a:latin typeface="CPUMPK+TrebuchetMS"/>
                <a:cs typeface="CPUMPK+TrebuchetMS"/>
              </a:rPr>
              <a:t>Two</a:t>
            </a:r>
            <a:r>
              <a:rPr sz="2600" spc="126" dirty="0">
                <a:solidFill>
                  <a:srgbClr val="000000"/>
                </a:solidFill>
                <a:latin typeface="CPUMPK+TrebuchetMS"/>
                <a:cs typeface="CPUMPK+TrebuchetMS"/>
              </a:rPr>
              <a:t>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factors control the concentration of a</a:t>
            </a:r>
          </a:p>
          <a:p>
            <a:pPr marL="274320" marR="0">
              <a:lnSpc>
                <a:spcPts val="3018"/>
              </a:lnSpc>
              <a:spcBef>
                <a:spcPts val="81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hormone in</a:t>
            </a:r>
            <a:r>
              <a:rPr sz="2600" spc="12" dirty="0">
                <a:solidFill>
                  <a:srgbClr val="000000"/>
                </a:solidFill>
                <a:latin typeface="CPUMPK+TrebuchetMS"/>
                <a:cs typeface="CPUMPK+TrebuchetMS"/>
              </a:rPr>
              <a:t>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the blood: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1375" y="1986328"/>
            <a:ext cx="6368228" cy="783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The</a:t>
            </a:r>
            <a:r>
              <a:rPr sz="2300" spc="-14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rate</a:t>
            </a:r>
            <a:r>
              <a:rPr sz="2300" spc="-15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of</a:t>
            </a:r>
            <a:r>
              <a:rPr sz="2300" spc="-11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its secretion</a:t>
            </a:r>
          </a:p>
          <a:p>
            <a:pPr marL="0" marR="0">
              <a:lnSpc>
                <a:spcPts val="2670"/>
              </a:lnSpc>
              <a:spcBef>
                <a:spcPts val="529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The</a:t>
            </a:r>
            <a:r>
              <a:rPr sz="2300" spc="-14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rate</a:t>
            </a:r>
            <a:r>
              <a:rPr sz="2300" spc="-15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of</a:t>
            </a:r>
            <a:r>
              <a:rPr sz="2300" spc="-11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its removal</a:t>
            </a:r>
            <a:r>
              <a:rPr sz="2300" spc="-12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(metabolic clearance)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3233253"/>
            <a:ext cx="4875531" cy="1251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9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Hormones are cleared by:</a:t>
            </a:r>
          </a:p>
          <a:p>
            <a:pPr marL="292735" marR="0">
              <a:lnSpc>
                <a:spcPts val="2670"/>
              </a:lnSpc>
              <a:spcBef>
                <a:spcPts val="662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Metabolic destruction by tissues</a:t>
            </a:r>
          </a:p>
          <a:p>
            <a:pPr marL="292735" marR="0">
              <a:lnSpc>
                <a:spcPts val="2670"/>
              </a:lnSpc>
              <a:spcBef>
                <a:spcPts val="529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Binding</a:t>
            </a:r>
            <a:r>
              <a:rPr sz="2300" spc="-10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with tissues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1375" y="4526328"/>
            <a:ext cx="4847914" cy="796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Excretion by the</a:t>
            </a:r>
            <a:r>
              <a:rPr sz="2300" spc="-14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liver into bile</a:t>
            </a:r>
          </a:p>
          <a:p>
            <a:pPr marL="0" marR="0">
              <a:lnSpc>
                <a:spcPts val="2670"/>
              </a:lnSpc>
              <a:spcBef>
                <a:spcPts val="629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Excretion by the</a:t>
            </a:r>
            <a:r>
              <a:rPr sz="2300" spc="-14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kidney into urine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40" y="5785954"/>
            <a:ext cx="634330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9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Clearance of protein</a:t>
            </a:r>
            <a:r>
              <a:rPr sz="2600" spc="11" dirty="0">
                <a:solidFill>
                  <a:srgbClr val="000000"/>
                </a:solidFill>
                <a:latin typeface="CPUMPK+TrebuchetMS"/>
                <a:cs typeface="CPUMPK+TrebuchetMS"/>
              </a:rPr>
              <a:t>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bound hormones is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2960" y="6179654"/>
            <a:ext cx="6584955" cy="421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slower than</a:t>
            </a:r>
            <a:r>
              <a:rPr sz="2600" spc="10" dirty="0">
                <a:solidFill>
                  <a:srgbClr val="000000"/>
                </a:solidFill>
                <a:latin typeface="CPUMPK+TrebuchetMS"/>
                <a:cs typeface="CPUMPK+TrebuchetMS"/>
              </a:rPr>
              <a:t>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clearance of peptide hormones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2732"/>
            <a:ext cx="8138161" cy="6858000"/>
          </a:xfrm>
          <a:prstGeom prst="rect">
            <a:avLst/>
          </a:prstGeom>
          <a:blipFill>
            <a:blip r:embed="rId2" cstate="print"/>
            <a:stretch>
              <a:fillRect r="-1236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1429853"/>
            <a:ext cx="699472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9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Multiple hormones can</a:t>
            </a:r>
            <a:r>
              <a:rPr sz="2600" spc="11" dirty="0">
                <a:solidFill>
                  <a:srgbClr val="000000"/>
                </a:solidFill>
                <a:latin typeface="CPUMPK+TrebuchetMS"/>
                <a:cs typeface="CPUMPK+TrebuchetMS"/>
              </a:rPr>
              <a:t>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affect a single target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2960" y="1823553"/>
            <a:ext cx="2348520" cy="421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simultaneously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2307704"/>
            <a:ext cx="5973841" cy="871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51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9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Three types of hormone interactions</a:t>
            </a:r>
            <a:r>
              <a:rPr sz="2800" dirty="0">
                <a:solidFill>
                  <a:srgbClr val="000000"/>
                </a:solidFill>
                <a:latin typeface="EOPBLO+Trebuchet-BoldItalic"/>
                <a:cs typeface="EOPBLO+Trebuchet-BoldItalic"/>
              </a:rPr>
              <a:t>:</a:t>
            </a:r>
          </a:p>
          <a:p>
            <a:pPr marL="457199" marR="0">
              <a:lnSpc>
                <a:spcPts val="2786"/>
              </a:lnSpc>
              <a:spcBef>
                <a:spcPts val="524"/>
              </a:spcBef>
              <a:spcAft>
                <a:spcPts val="0"/>
              </a:spcAft>
            </a:pPr>
            <a:r>
              <a:rPr sz="1900" spc="12" dirty="0">
                <a:solidFill>
                  <a:srgbClr val="F9B538"/>
                </a:solidFill>
                <a:latin typeface="RMLMBR+TrebuchetMS-Bold"/>
                <a:cs typeface="RMLMBR+TrebuchetMS-Bold"/>
              </a:rPr>
              <a:t>1.</a:t>
            </a:r>
            <a:r>
              <a:rPr sz="1900" spc="1740" dirty="0">
                <a:solidFill>
                  <a:srgbClr val="F9B538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Synergism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5839" y="3219003"/>
            <a:ext cx="2795096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00" spc="12" dirty="0">
                <a:solidFill>
                  <a:srgbClr val="F9B538"/>
                </a:solidFill>
                <a:latin typeface="RMLMBR+TrebuchetMS-Bold"/>
                <a:cs typeface="RMLMBR+TrebuchetMS-Bold"/>
              </a:rPr>
              <a:t>2.</a:t>
            </a:r>
            <a:r>
              <a:rPr sz="1900" spc="1740" dirty="0">
                <a:solidFill>
                  <a:srgbClr val="F9B538"/>
                </a:solidFill>
                <a:latin typeface="RMLMBR+TrebuchetMS-Bold"/>
                <a:cs typeface="RMLMBR+TrebuchetMS-Bold"/>
              </a:rPr>
              <a:t> </a:t>
            </a:r>
            <a:r>
              <a:rPr sz="2400" spc="-1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Permissiveness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5839" y="3650803"/>
            <a:ext cx="2311138" cy="39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900" spc="12" dirty="0">
                <a:solidFill>
                  <a:srgbClr val="F9B538"/>
                </a:solidFill>
                <a:latin typeface="RMLMBR+TrebuchetMS-Bold"/>
                <a:cs typeface="RMLMBR+TrebuchetMS-Bold"/>
              </a:rPr>
              <a:t>3.</a:t>
            </a:r>
            <a:r>
              <a:rPr sz="1900" spc="1740" dirty="0">
                <a:solidFill>
                  <a:srgbClr val="F9B538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Antagonism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100392" cy="6858000"/>
          </a:xfrm>
          <a:prstGeom prst="rect">
            <a:avLst/>
          </a:prstGeom>
          <a:blipFill>
            <a:blip r:embed="rId3" cstate="print"/>
            <a:stretch>
              <a:fillRect r="-12883"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algn="r" defTabSz="457200" rtl="1" eaLnBrk="1" latinLnBrk="0" hangingPunct="1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1126604"/>
            <a:ext cx="7695768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5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2000" spc="-122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2000" spc="-122" dirty="0">
                <a:solidFill>
                  <a:srgbClr val="B13F99"/>
                </a:solidFill>
                <a:latin typeface="Times New Roman"/>
                <a:cs typeface="Times New Roman"/>
              </a:rPr>
              <a:t>   </a:t>
            </a:r>
            <a:r>
              <a:rPr sz="28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Combined</a:t>
            </a:r>
            <a:r>
              <a:rPr sz="2800" spc="134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8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action</a:t>
            </a:r>
            <a:r>
              <a:rPr sz="2800" spc="131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8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of</a:t>
            </a:r>
            <a:r>
              <a:rPr sz="2800" spc="136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8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hormones</a:t>
            </a:r>
            <a:r>
              <a:rPr sz="2800" spc="127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8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is</a:t>
            </a:r>
            <a:r>
              <a:rPr sz="2800" spc="126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8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more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2960" y="1558404"/>
            <a:ext cx="3227837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5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than</a:t>
            </a:r>
            <a:r>
              <a:rPr sz="2800" spc="135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8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just</a:t>
            </a:r>
            <a:r>
              <a:rPr sz="2800" spc="144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8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additive</a:t>
            </a:r>
            <a:r>
              <a:rPr lang="en-GB" sz="28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.</a:t>
            </a:r>
            <a:endParaRPr sz="2800" dirty="0">
              <a:solidFill>
                <a:srgbClr val="000000"/>
              </a:solidFill>
              <a:latin typeface="RMLMBR+TrebuchetMS-Bold"/>
              <a:cs typeface="RMLMBR+TrebuchetMS-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640" y="2345804"/>
            <a:ext cx="6938438" cy="811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5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2000" spc="-122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2000" spc="-122" dirty="0">
                <a:solidFill>
                  <a:srgbClr val="B13F99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Example:</a:t>
            </a:r>
            <a:r>
              <a:rPr sz="2400" spc="133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Blood</a:t>
            </a:r>
            <a:r>
              <a:rPr sz="2400" spc="134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glucose</a:t>
            </a:r>
            <a:r>
              <a:rPr sz="2400" spc="142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levels</a:t>
            </a:r>
            <a:r>
              <a:rPr sz="2400" spc="131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&amp;</a:t>
            </a:r>
            <a:r>
              <a:rPr lang="en-GB"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synergistic</a:t>
            </a:r>
            <a:r>
              <a:rPr sz="2400" spc="143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effects</a:t>
            </a:r>
            <a:r>
              <a:rPr sz="2400" spc="129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of</a:t>
            </a:r>
            <a:r>
              <a:rPr sz="2400" spc="139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glucagon,</a:t>
            </a:r>
            <a:r>
              <a:rPr sz="2400" spc="139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cortisol</a:t>
            </a:r>
            <a:r>
              <a:rPr lang="en-GB"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and</a:t>
            </a:r>
            <a:r>
              <a:rPr sz="2400" spc="14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epinephrine</a:t>
            </a:r>
            <a:r>
              <a:rPr lang="en-GB"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.</a:t>
            </a:r>
            <a:endParaRPr sz="2400" dirty="0">
              <a:solidFill>
                <a:srgbClr val="000000"/>
              </a:solidFill>
              <a:latin typeface="RMLMBR+TrebuchetMS-Bold"/>
              <a:cs typeface="RMLMBR+TrebuchetMS-Bol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074025" cy="6858000"/>
          </a:xfrm>
          <a:prstGeom prst="rect">
            <a:avLst/>
          </a:prstGeom>
          <a:blipFill>
            <a:blip r:embed="rId2" cstate="print"/>
            <a:stretch>
              <a:fillRect r="-13252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1656903"/>
            <a:ext cx="7767776" cy="156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B13F9A"/>
                </a:solidFill>
                <a:latin typeface="TQCGUW+Wingdings2"/>
                <a:cs typeface="TQCGUW+Wingdings2"/>
              </a:rPr>
              <a:t></a:t>
            </a:r>
            <a:r>
              <a:rPr sz="1800" spc="105" dirty="0">
                <a:solidFill>
                  <a:srgbClr val="B13F9A"/>
                </a:solidFill>
                <a:latin typeface="Times New Roman"/>
                <a:cs typeface="Times New Roman"/>
              </a:rPr>
              <a:t> </a:t>
            </a:r>
            <a:r>
              <a:rPr lang="en-GB" sz="1800" spc="105" dirty="0">
                <a:solidFill>
                  <a:srgbClr val="B13F9A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One</a:t>
            </a:r>
            <a:r>
              <a:rPr sz="2400" spc="124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hormone</a:t>
            </a:r>
            <a:r>
              <a:rPr sz="2400" spc="12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allows</a:t>
            </a:r>
            <a:r>
              <a:rPr sz="2400" spc="127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another</a:t>
            </a:r>
            <a:r>
              <a:rPr sz="2400" spc="126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hormone</a:t>
            </a:r>
            <a:r>
              <a:rPr sz="2400" spc="12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to</a:t>
            </a:r>
            <a:r>
              <a:rPr sz="2400" spc="131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have</a:t>
            </a:r>
          </a:p>
          <a:p>
            <a:pPr marL="274320" marR="0">
              <a:lnSpc>
                <a:spcPts val="2786"/>
              </a:lnSpc>
              <a:spcBef>
                <a:spcPts val="11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its</a:t>
            </a:r>
            <a:r>
              <a:rPr sz="2400" spc="13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full</a:t>
            </a:r>
            <a:r>
              <a:rPr sz="2400" spc="129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effect</a:t>
            </a:r>
          </a:p>
          <a:p>
            <a:pPr marL="292735" marR="0">
              <a:lnSpc>
                <a:spcPts val="2322"/>
              </a:lnSpc>
              <a:spcBef>
                <a:spcPts val="488"/>
              </a:spcBef>
              <a:spcAft>
                <a:spcPts val="0"/>
              </a:spcAft>
            </a:pPr>
            <a:r>
              <a:rPr sz="1600" dirty="0">
                <a:solidFill>
                  <a:srgbClr val="F9B639"/>
                </a:solidFill>
                <a:latin typeface="TQCGUW+Wingdings2"/>
                <a:cs typeface="TQCGUW+Wingdings2"/>
              </a:rPr>
              <a:t>¡</a:t>
            </a:r>
            <a:r>
              <a:rPr sz="1600" spc="513" dirty="0">
                <a:solidFill>
                  <a:srgbClr val="F9B63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Especially</a:t>
            </a:r>
            <a:r>
              <a:rPr sz="2000" spc="96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 </a:t>
            </a:r>
            <a:r>
              <a:rPr sz="20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during</a:t>
            </a:r>
            <a:r>
              <a:rPr sz="2000" spc="96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 </a:t>
            </a:r>
            <a:r>
              <a:rPr sz="20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growth</a:t>
            </a:r>
            <a:r>
              <a:rPr lang="en-GB" sz="20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.</a:t>
            </a:r>
            <a:endParaRPr sz="2000" dirty="0">
              <a:solidFill>
                <a:srgbClr val="6C6C6C"/>
              </a:solidFill>
              <a:latin typeface="RMLMBR+TrebuchetMS-Bold"/>
              <a:cs typeface="RMLMBR+TrebuchetMS-Bold"/>
            </a:endParaRPr>
          </a:p>
          <a:p>
            <a:pPr marL="0" marR="0">
              <a:lnSpc>
                <a:spcPts val="3018"/>
              </a:lnSpc>
              <a:spcBef>
                <a:spcPts val="514"/>
              </a:spcBef>
              <a:spcAft>
                <a:spcPts val="0"/>
              </a:spcAft>
            </a:pPr>
            <a:r>
              <a:rPr sz="19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9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000000"/>
                </a:solidFill>
                <a:latin typeface="RMLMBR+TrebuchetMS-Bold"/>
                <a:cs typeface="RMLMBR+TrebuchetMS-Bold"/>
              </a:rPr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1375" y="3256328"/>
            <a:ext cx="6728674" cy="1126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Thyroid</a:t>
            </a:r>
            <a:r>
              <a:rPr sz="2300" spc="113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 </a:t>
            </a:r>
            <a:r>
              <a:rPr sz="23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hormone</a:t>
            </a:r>
            <a:r>
              <a:rPr sz="2300" spc="115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 </a:t>
            </a:r>
            <a:r>
              <a:rPr sz="23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have</a:t>
            </a:r>
            <a:r>
              <a:rPr sz="2300" spc="116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 </a:t>
            </a:r>
            <a:r>
              <a:rPr sz="23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permissive</a:t>
            </a:r>
            <a:r>
              <a:rPr sz="2300" spc="115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 </a:t>
            </a:r>
            <a:r>
              <a:rPr sz="23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effect</a:t>
            </a:r>
            <a:r>
              <a:rPr sz="2300" spc="113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 </a:t>
            </a:r>
            <a:r>
              <a:rPr sz="23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on</a:t>
            </a:r>
          </a:p>
          <a:p>
            <a:pPr marL="228600" marR="0">
              <a:lnSpc>
                <a:spcPts val="2670"/>
              </a:lnSpc>
              <a:spcBef>
                <a:spcPts val="29"/>
              </a:spcBef>
              <a:spcAft>
                <a:spcPts val="0"/>
              </a:spcAft>
            </a:pPr>
            <a:r>
              <a:rPr sz="23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growth</a:t>
            </a:r>
            <a:r>
              <a:rPr sz="2300" spc="111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 </a:t>
            </a:r>
            <a:r>
              <a:rPr sz="23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hormone</a:t>
            </a:r>
            <a:r>
              <a:rPr sz="2300" spc="115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 </a:t>
            </a:r>
            <a:r>
              <a:rPr sz="23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action</a:t>
            </a:r>
            <a:r>
              <a:rPr lang="en-GB" sz="23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.</a:t>
            </a:r>
            <a:endParaRPr sz="2300" dirty="0">
              <a:solidFill>
                <a:srgbClr val="6C6C6C"/>
              </a:solidFill>
              <a:latin typeface="RMLMBR+TrebuchetMS-Bold"/>
              <a:cs typeface="RMLMBR+TrebuchetMS-Bold"/>
            </a:endParaRPr>
          </a:p>
          <a:p>
            <a:pPr marL="0" marR="0">
              <a:lnSpc>
                <a:spcPts val="2670"/>
              </a:lnSpc>
              <a:spcBef>
                <a:spcPts val="529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Deficiency</a:t>
            </a:r>
            <a:r>
              <a:rPr sz="2300" spc="108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 </a:t>
            </a:r>
            <a:r>
              <a:rPr sz="23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of</a:t>
            </a:r>
            <a:r>
              <a:rPr sz="2300" spc="113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 </a:t>
            </a:r>
            <a:r>
              <a:rPr sz="23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thyroid</a:t>
            </a:r>
            <a:r>
              <a:rPr sz="2300" spc="114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 </a:t>
            </a:r>
            <a:r>
              <a:rPr sz="23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hormone</a:t>
            </a:r>
            <a:r>
              <a:rPr sz="2300" spc="116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 </a:t>
            </a:r>
            <a:r>
              <a:rPr sz="23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in</a:t>
            </a:r>
            <a:r>
              <a:rPr sz="2300" spc="115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 </a:t>
            </a:r>
            <a:r>
              <a:rPr sz="23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infants</a:t>
            </a:r>
            <a:r>
              <a:rPr sz="2300" spc="108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 </a:t>
            </a:r>
            <a:r>
              <a:rPr sz="23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leads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975" y="4348528"/>
            <a:ext cx="1878970" cy="377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to</a:t>
            </a:r>
            <a:r>
              <a:rPr sz="2300" spc="108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 </a:t>
            </a:r>
            <a:r>
              <a:rPr sz="2300" dirty="0">
                <a:solidFill>
                  <a:srgbClr val="6C6C6C"/>
                </a:solidFill>
                <a:latin typeface="RMLMBR+TrebuchetMS-Bold"/>
                <a:cs typeface="RMLMBR+TrebuchetMS-Bold"/>
              </a:rPr>
              <a:t>dwarfism.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100392" cy="6858000"/>
          </a:xfrm>
          <a:prstGeom prst="rect">
            <a:avLst/>
          </a:prstGeom>
          <a:blipFill>
            <a:blip r:embed="rId2" cstate="print"/>
            <a:stretch>
              <a:fillRect r="-12883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1658453"/>
            <a:ext cx="8100392" cy="7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9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Antagonistic hormones have opposing</a:t>
            </a:r>
          </a:p>
          <a:p>
            <a:pPr marL="274320" marR="0">
              <a:lnSpc>
                <a:spcPts val="3018"/>
              </a:lnSpc>
              <a:spcBef>
                <a:spcPts val="81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physiological actions</a:t>
            </a:r>
            <a:r>
              <a:rPr lang="en-GB"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.</a:t>
            </a:r>
            <a:endParaRPr sz="2600" dirty="0">
              <a:solidFill>
                <a:srgbClr val="000000"/>
              </a:solidFill>
              <a:latin typeface="CPUMPK+TrebuchetMS"/>
              <a:cs typeface="CPUMPK+Trebuchet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375" y="2519728"/>
            <a:ext cx="6594948" cy="377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1040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Hormone</a:t>
            </a:r>
            <a:r>
              <a:rPr sz="2300" spc="-13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B diminishes</a:t>
            </a:r>
            <a:r>
              <a:rPr sz="2300" spc="-10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the</a:t>
            </a:r>
            <a:r>
              <a:rPr sz="2300" spc="-14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effect of hormone</a:t>
            </a:r>
            <a:r>
              <a:rPr sz="2300" spc="-143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2941153"/>
            <a:ext cx="1676728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9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Example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1375" y="3408728"/>
            <a:ext cx="5930691" cy="75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Glucagon antagonizes</a:t>
            </a:r>
            <a:r>
              <a:rPr sz="2300" spc="-13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the</a:t>
            </a:r>
            <a:r>
              <a:rPr sz="2300" spc="-12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action of insulin</a:t>
            </a:r>
            <a:r>
              <a:rPr lang="en-GB"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.</a:t>
            </a:r>
            <a:endParaRPr sz="2300" dirty="0">
              <a:solidFill>
                <a:srgbClr val="6C6C6C"/>
              </a:solidFill>
              <a:latin typeface="CPUMPK+TrebuchetMS"/>
              <a:cs typeface="CPUMPK+TrebuchetMS"/>
            </a:endParaRPr>
          </a:p>
          <a:p>
            <a:pPr marL="0" marR="0">
              <a:lnSpc>
                <a:spcPts val="2670"/>
              </a:lnSpc>
              <a:spcBef>
                <a:spcPts val="529"/>
              </a:spcBef>
              <a:spcAft>
                <a:spcPts val="0"/>
              </a:spcAft>
            </a:pPr>
            <a:endParaRPr sz="2300" dirty="0">
              <a:solidFill>
                <a:srgbClr val="FF0000"/>
              </a:solidFill>
              <a:latin typeface="RMLMBR+TrebuchetMS-Bold"/>
              <a:cs typeface="RMLMBR+TrebuchetMS-Bol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3644-FF1D-4A9A-B302-194A6336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276872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ar-SA" sz="6000" b="1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lackadder ITC" panose="04020505050007020D02" pitchFamily="82" charset="0"/>
              </a:rPr>
              <a:t>بالتوفيق</a:t>
            </a:r>
            <a:endParaRPr lang="en-GB" sz="6000" b="1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lackadder ITC" panose="04020505050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1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" y="1484784"/>
            <a:ext cx="8100392" cy="5373216"/>
          </a:xfrm>
          <a:prstGeom prst="rect">
            <a:avLst/>
          </a:prstGeom>
          <a:blipFill>
            <a:blip r:embed="rId2" cstate="print"/>
            <a:stretch>
              <a:fillRect t="-27633" r="-1288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1658453"/>
            <a:ext cx="7085073" cy="1238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9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The activities of cells, tissues and organs are</a:t>
            </a:r>
          </a:p>
          <a:p>
            <a:pPr marL="274320" marR="0">
              <a:lnSpc>
                <a:spcPts val="3018"/>
              </a:lnSpc>
              <a:spcBef>
                <a:spcPts val="81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coordinated by</a:t>
            </a:r>
            <a:r>
              <a:rPr sz="2600" spc="10" dirty="0">
                <a:solidFill>
                  <a:srgbClr val="000000"/>
                </a:solidFill>
                <a:latin typeface="CPUMPK+TrebuchetMS"/>
                <a:cs typeface="CPUMPK+TrebuchetMS"/>
              </a:rPr>
              <a:t>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chemical messengers</a:t>
            </a:r>
            <a:r>
              <a:rPr lang="en-GB"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:</a:t>
            </a:r>
            <a:endParaRPr sz="2600" dirty="0">
              <a:solidFill>
                <a:srgbClr val="000000"/>
              </a:solidFill>
              <a:latin typeface="CPUMPK+TrebuchetMS"/>
              <a:cs typeface="CPUMPK+TrebuchetMS"/>
            </a:endParaRPr>
          </a:p>
          <a:p>
            <a:pPr marL="292735" marR="0">
              <a:lnSpc>
                <a:spcPts val="2670"/>
              </a:lnSpc>
              <a:spcBef>
                <a:spcPts val="662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Neurotransmitters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1375" y="2926128"/>
            <a:ext cx="3035834" cy="377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Endocrine</a:t>
            </a:r>
            <a:r>
              <a:rPr sz="2300" spc="-14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hormones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1375" y="3345228"/>
            <a:ext cx="3813961" cy="1202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Neuroendocrine</a:t>
            </a:r>
            <a:r>
              <a:rPr sz="2300" spc="-13" dirty="0">
                <a:solidFill>
                  <a:srgbClr val="6C6C6C"/>
                </a:solidFill>
                <a:latin typeface="CPUMPK+TrebuchetMS"/>
                <a:cs typeface="CPUMPK+TrebuchetMS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hormones</a:t>
            </a:r>
          </a:p>
          <a:p>
            <a:pPr marL="0" marR="0">
              <a:lnSpc>
                <a:spcPts val="2670"/>
              </a:lnSpc>
              <a:spcBef>
                <a:spcPts val="629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6C6C6C"/>
                </a:solidFill>
                <a:latin typeface="CPUMPK+TrebuchetMS"/>
                <a:cs typeface="CPUMPK+TrebuchetMS"/>
              </a:rPr>
              <a:t>Paracrines</a:t>
            </a:r>
          </a:p>
          <a:p>
            <a:pPr marL="0" marR="0">
              <a:lnSpc>
                <a:spcPts val="2670"/>
              </a:lnSpc>
              <a:spcBef>
                <a:spcPts val="529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Autocrines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1375" y="4589828"/>
            <a:ext cx="1640881" cy="377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9B538"/>
                </a:solidFill>
                <a:latin typeface="TQCGUW+Wingdings2"/>
                <a:cs typeface="TQCGUW+Wingdings2"/>
              </a:rPr>
              <a:t>¡</a:t>
            </a:r>
            <a:r>
              <a:rPr sz="1800" spc="352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6C6C6C"/>
                </a:solidFill>
                <a:latin typeface="CPUMPK+TrebuchetMS"/>
                <a:cs typeface="CPUMPK+TrebuchetMS"/>
              </a:rPr>
              <a:t>Cytokines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61B22-6C9E-4105-96B5-F972B064DFB8}"/>
              </a:ext>
            </a:extLst>
          </p:cNvPr>
          <p:cNvSpPr txBox="1"/>
          <p:nvPr/>
        </p:nvSpPr>
        <p:spPr>
          <a:xfrm>
            <a:off x="214004" y="450447"/>
            <a:ext cx="7085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Chemical messengers: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D51C16-1C3C-41BB-9CCE-F17DEB4BFD93}"/>
              </a:ext>
            </a:extLst>
          </p:cNvPr>
          <p:cNvSpPr txBox="1"/>
          <p:nvPr/>
        </p:nvSpPr>
        <p:spPr>
          <a:xfrm>
            <a:off x="395536" y="548680"/>
            <a:ext cx="849694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Neurotransmitters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are released by axon terminals of neurons into the synaptic junctions and act locally to control nerve cell functions. </a:t>
            </a:r>
          </a:p>
          <a:p>
            <a:pPr marL="342900" indent="-342900" algn="just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Endocrine hormones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released by glands or specialized cells into the circulating blood and influence the function of target cells at another location in the body. </a:t>
            </a:r>
          </a:p>
          <a:p>
            <a:pPr marL="342900" indent="-342900" algn="just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Neuroendocrine hormones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are secreted by neurons into the circulating blood and influence the function of target cells at another location in the body.</a:t>
            </a: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668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4689EE-9EB5-4817-A891-D6B146784CEA}"/>
              </a:ext>
            </a:extLst>
          </p:cNvPr>
          <p:cNvSpPr txBox="1"/>
          <p:nvPr/>
        </p:nvSpPr>
        <p:spPr>
          <a:xfrm>
            <a:off x="395536" y="476672"/>
            <a:ext cx="849694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Paracrines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are secreted by cells into the extracellular fluid and affect neighbouring target cells of a different type. 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Autocrines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are secreted by cells into the extracellular fluid and affect the function of the same cells that produced them.</a:t>
            </a: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6. Cytokines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are peptides secreted by cells into the extracellular fluid and can function as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autocrines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paracrines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or endocrine hormones. Examples of cytokines include the interleukins. </a:t>
            </a:r>
          </a:p>
        </p:txBody>
      </p:sp>
    </p:spTree>
    <p:extLst>
      <p:ext uri="{BB962C8B-B14F-4D97-AF65-F5344CB8AC3E}">
        <p14:creationId xmlns:p14="http://schemas.microsoft.com/office/powerpoint/2010/main" val="139429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028384" cy="6858000"/>
          </a:xfrm>
          <a:prstGeom prst="rect">
            <a:avLst/>
          </a:prstGeom>
          <a:blipFill>
            <a:blip r:embed="rId2" cstate="print"/>
            <a:stretch>
              <a:fillRect r="-13896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100392" cy="6858000"/>
          </a:xfrm>
          <a:prstGeom prst="rect">
            <a:avLst/>
          </a:prstGeom>
          <a:blipFill>
            <a:blip r:embed="rId2" cstate="print"/>
            <a:stretch>
              <a:fillRect r="-12883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892480" cy="3284984"/>
          </a:xfrm>
          <a:prstGeom prst="rect">
            <a:avLst/>
          </a:prstGeom>
          <a:blipFill>
            <a:blip r:embed="rId2" cstate="print"/>
            <a:stretch>
              <a:fillRect l="-1" r="-12883" b="-10876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1658453"/>
            <a:ext cx="8343840" cy="3936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9"/>
                </a:solidFill>
                <a:latin typeface="Times New Roman"/>
                <a:cs typeface="Times New Roman"/>
              </a:rPr>
              <a:t>   </a:t>
            </a:r>
            <a:r>
              <a:rPr sz="2600" spc="-20" dirty="0">
                <a:solidFill>
                  <a:srgbClr val="000000"/>
                </a:solidFill>
                <a:latin typeface="CPUMPK+TrebuchetMS"/>
                <a:cs typeface="CPUMPK+TrebuchetMS"/>
              </a:rPr>
              <a:t>Peptides</a:t>
            </a:r>
            <a:r>
              <a:rPr sz="2600" spc="21" dirty="0">
                <a:solidFill>
                  <a:srgbClr val="000000"/>
                </a:solidFill>
                <a:latin typeface="CPUMPK+TrebuchetMS"/>
                <a:cs typeface="CPUMPK+TrebuchetMS"/>
              </a:rPr>
              <a:t>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(</a:t>
            </a:r>
            <a:r>
              <a:rPr sz="2400" dirty="0">
                <a:solidFill>
                  <a:srgbClr val="000000"/>
                </a:solidFill>
                <a:latin typeface="CPUMPK+TrebuchetMS"/>
                <a:cs typeface="CPUMPK+TrebuchetMS"/>
              </a:rPr>
              <a:t>interleukins, lymphokines, adipokines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)</a:t>
            </a:r>
            <a:r>
              <a:rPr lang="en-GB"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.</a:t>
            </a:r>
          </a:p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endParaRPr lang="en-GB" sz="2600" dirty="0">
              <a:solidFill>
                <a:srgbClr val="000000"/>
              </a:solidFill>
              <a:latin typeface="CPUMPK+TrebuchetMS"/>
              <a:cs typeface="CPUMPK+TrebuchetMS"/>
            </a:endParaRPr>
          </a:p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endParaRPr lang="en-GB" sz="2600" dirty="0">
              <a:solidFill>
                <a:srgbClr val="000000"/>
              </a:solidFill>
              <a:latin typeface="CPUMPK+TrebuchetMS"/>
              <a:cs typeface="CPUMPK+TrebuchetMS"/>
            </a:endParaRPr>
          </a:p>
          <a:p>
            <a:pPr marL="0" marR="0">
              <a:lnSpc>
                <a:spcPts val="3018"/>
              </a:lnSpc>
              <a:spcBef>
                <a:spcPts val="0"/>
              </a:spcBef>
              <a:spcAft>
                <a:spcPts val="0"/>
              </a:spcAft>
            </a:pPr>
            <a:endParaRPr sz="2600" dirty="0">
              <a:solidFill>
                <a:srgbClr val="000000"/>
              </a:solidFill>
              <a:latin typeface="CPUMPK+TrebuchetMS"/>
              <a:cs typeface="CPUMPK+TrebuchetMS"/>
            </a:endParaRPr>
          </a:p>
          <a:p>
            <a:pPr marL="0" marR="0">
              <a:lnSpc>
                <a:spcPts val="3018"/>
              </a:lnSpc>
              <a:spcBef>
                <a:spcPts val="681"/>
              </a:spcBef>
              <a:spcAft>
                <a:spcPts val="0"/>
              </a:spcAft>
            </a:pPr>
            <a:r>
              <a:rPr sz="19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9"/>
                </a:solidFill>
                <a:latin typeface="Times New Roman"/>
                <a:cs typeface="Times New Roman"/>
              </a:rPr>
              <a:t>  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Secreted by cells into</a:t>
            </a:r>
            <a:r>
              <a:rPr sz="2600" spc="12" dirty="0">
                <a:solidFill>
                  <a:srgbClr val="000000"/>
                </a:solidFill>
                <a:latin typeface="CPUMPK+TrebuchetMS"/>
                <a:cs typeface="CPUMPK+TrebuchetMS"/>
              </a:rPr>
              <a:t>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extracellular</a:t>
            </a:r>
            <a:r>
              <a:rPr sz="2600" spc="10" dirty="0">
                <a:solidFill>
                  <a:srgbClr val="000000"/>
                </a:solidFill>
                <a:latin typeface="CPUMPK+TrebuchetMS"/>
                <a:cs typeface="CPUMPK+TrebuchetMS"/>
              </a:rPr>
              <a:t>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fluid</a:t>
            </a:r>
            <a:r>
              <a:rPr lang="en-GB"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 (ECF)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.</a:t>
            </a:r>
            <a:endParaRPr lang="en-GB" sz="2600" dirty="0">
              <a:solidFill>
                <a:srgbClr val="000000"/>
              </a:solidFill>
              <a:latin typeface="CPUMPK+TrebuchetMS"/>
              <a:cs typeface="CPUMPK+TrebuchetMS"/>
            </a:endParaRPr>
          </a:p>
          <a:p>
            <a:pPr marL="0" marR="0">
              <a:lnSpc>
                <a:spcPts val="3018"/>
              </a:lnSpc>
              <a:spcBef>
                <a:spcPts val="681"/>
              </a:spcBef>
              <a:spcAft>
                <a:spcPts val="0"/>
              </a:spcAft>
            </a:pPr>
            <a:endParaRPr lang="en-GB" sz="2600" dirty="0">
              <a:solidFill>
                <a:srgbClr val="000000"/>
              </a:solidFill>
              <a:latin typeface="CPUMPK+TrebuchetMS"/>
              <a:cs typeface="CPUMPK+TrebuchetMS"/>
            </a:endParaRPr>
          </a:p>
          <a:p>
            <a:pPr marL="0" marR="0">
              <a:lnSpc>
                <a:spcPts val="3018"/>
              </a:lnSpc>
              <a:spcBef>
                <a:spcPts val="681"/>
              </a:spcBef>
              <a:spcAft>
                <a:spcPts val="0"/>
              </a:spcAft>
            </a:pPr>
            <a:endParaRPr sz="2600" dirty="0">
              <a:solidFill>
                <a:srgbClr val="000000"/>
              </a:solidFill>
              <a:latin typeface="CPUMPK+TrebuchetMS"/>
              <a:cs typeface="CPUMPK+TrebuchetMS"/>
            </a:endParaRPr>
          </a:p>
          <a:p>
            <a:pPr marL="0" marR="0">
              <a:lnSpc>
                <a:spcPts val="3018"/>
              </a:lnSpc>
              <a:spcBef>
                <a:spcPts val="781"/>
              </a:spcBef>
              <a:spcAft>
                <a:spcPts val="0"/>
              </a:spcAft>
            </a:pPr>
            <a:r>
              <a:rPr sz="1900" dirty="0">
                <a:solidFill>
                  <a:srgbClr val="B13F99"/>
                </a:solidFill>
                <a:latin typeface="TQCGUW+Wingdings2"/>
                <a:cs typeface="TQCGUW+Wingdings2"/>
              </a:rPr>
              <a:t></a:t>
            </a:r>
            <a:r>
              <a:rPr sz="1900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lang="en-GB" sz="1900" dirty="0">
                <a:solidFill>
                  <a:srgbClr val="B13F99"/>
                </a:solidFill>
                <a:latin typeface="Times New Roman"/>
                <a:cs typeface="Times New Roman"/>
              </a:rPr>
              <a:t>  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Can</a:t>
            </a:r>
            <a:r>
              <a:rPr sz="2600" spc="14" dirty="0">
                <a:solidFill>
                  <a:srgbClr val="000000"/>
                </a:solidFill>
                <a:latin typeface="CPUMPK+TrebuchetMS"/>
                <a:cs typeface="CPUMPK+TrebuchetMS"/>
              </a:rPr>
              <a:t> </a:t>
            </a:r>
            <a:r>
              <a:rPr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function as</a:t>
            </a:r>
            <a:r>
              <a:rPr lang="en-GB"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 endocrine, paracrine or  autocrine.</a:t>
            </a:r>
          </a:p>
          <a:p>
            <a:pPr marL="0" marR="0">
              <a:lnSpc>
                <a:spcPts val="3018"/>
              </a:lnSpc>
              <a:spcBef>
                <a:spcPts val="781"/>
              </a:spcBef>
              <a:spcAft>
                <a:spcPts val="0"/>
              </a:spcAft>
            </a:pPr>
            <a:r>
              <a:rPr lang="en-GB" sz="2600" dirty="0">
                <a:solidFill>
                  <a:srgbClr val="000000"/>
                </a:solidFill>
                <a:latin typeface="CPUMPK+TrebuchetMS"/>
                <a:cs typeface="CPUMPK+TrebuchetMS"/>
              </a:rPr>
              <a:t> </a:t>
            </a:r>
            <a:endParaRPr sz="2600" dirty="0">
              <a:solidFill>
                <a:srgbClr val="000000"/>
              </a:solidFill>
              <a:latin typeface="CPUMPK+TrebuchetMS"/>
              <a:cs typeface="CPUMPK+Trebuchet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</TotalTime>
  <Words>1111</Words>
  <Application>Microsoft Macintosh PowerPoint</Application>
  <PresentationFormat>On-screen Show (4:3)</PresentationFormat>
  <Paragraphs>229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Calibri</vt:lpstr>
      <vt:lpstr>Blackadder ITC</vt:lpstr>
      <vt:lpstr>Wingdings</vt:lpstr>
      <vt:lpstr>TQCGUW+Wingdings2</vt:lpstr>
      <vt:lpstr>QERUPQ+Wingdings-Regular</vt:lpstr>
      <vt:lpstr>GVIETD+SymbolMT</vt:lpstr>
      <vt:lpstr>Bernard MT Condensed</vt:lpstr>
      <vt:lpstr>CPUMPK+TrebuchetMS</vt:lpstr>
      <vt:lpstr>EVMFFO+Helvetica-Bold</vt:lpstr>
      <vt:lpstr>RMLMBR+TrebuchetMS-Bold</vt:lpstr>
      <vt:lpstr>Times New Roman</vt:lpstr>
      <vt:lpstr>Arial</vt:lpstr>
      <vt:lpstr>EOPBLO+Trebuchet-BoldItalic</vt:lpstr>
      <vt:lpstr>Calibri Light</vt:lpstr>
      <vt:lpstr>Arial Black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بالتوفيق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دعاء الحمودي ID 439200468</cp:lastModifiedBy>
  <cp:revision>23</cp:revision>
  <dcterms:modified xsi:type="dcterms:W3CDTF">2021-02-14T11:48:06Z</dcterms:modified>
</cp:coreProperties>
</file>