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2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7" r:id="rId20"/>
    <p:sldId id="278" r:id="rId21"/>
    <p:sldId id="279" r:id="rId22"/>
    <p:sldId id="288" r:id="rId23"/>
    <p:sldId id="281" r:id="rId24"/>
    <p:sldId id="282" r:id="rId25"/>
    <p:sldId id="283" r:id="rId26"/>
    <p:sldId id="287" r:id="rId27"/>
  </p:sldIdLst>
  <p:sldSz cx="7772400" cy="5829300"/>
  <p:notesSz cx="7772400" cy="58293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TMLJS+Generic2-Regular" panose="020B0604020202020204"/>
      <p:regular r:id="rId34"/>
    </p:embeddedFont>
    <p:embeddedFont>
      <p:font typeface="JLANSP+Generic3-Regular" panose="020B0604020202020204"/>
      <p:regular r:id="rId35"/>
    </p:embeddedFont>
    <p:embeddedFont>
      <p:font typeface="NSUKTO+Generic0-Regular" panose="020B0604020202020204"/>
      <p:regular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Times New Roman" panose="02020603050405020304" pitchFamily="18" charset="0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333300"/>
    <a:srgbClr val="26747E"/>
    <a:srgbClr val="00FF00"/>
    <a:srgbClr val="336600"/>
    <a:srgbClr val="008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710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25" y="5440680"/>
            <a:ext cx="7770376" cy="38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5384169"/>
            <a:ext cx="7770376" cy="54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516" y="645109"/>
            <a:ext cx="6412230" cy="303123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800" spc="-43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282" y="3787278"/>
            <a:ext cx="6412230" cy="9715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40" cap="all" spc="170" baseline="0">
                <a:solidFill>
                  <a:schemeClr val="tx2"/>
                </a:solidFill>
                <a:latin typeface="+mj-lt"/>
              </a:defRPr>
            </a:lvl1pPr>
            <a:lvl2pPr marL="388620" indent="0" algn="ctr">
              <a:buNone/>
              <a:defRPr sz="2040"/>
            </a:lvl2pPr>
            <a:lvl3pPr marL="777240" indent="0" algn="ctr">
              <a:buNone/>
              <a:defRPr sz="2040"/>
            </a:lvl3pPr>
            <a:lvl4pPr marL="1165860" indent="0" algn="ctr">
              <a:buNone/>
              <a:defRPr sz="1700"/>
            </a:lvl4pPr>
            <a:lvl5pPr marL="1554480" indent="0" algn="ctr">
              <a:buNone/>
              <a:defRPr sz="1700"/>
            </a:lvl5pPr>
            <a:lvl6pPr marL="1943100" indent="0" algn="ctr">
              <a:buNone/>
              <a:defRPr sz="1700"/>
            </a:lvl6pPr>
            <a:lvl7pPr marL="2331720" indent="0" algn="ctr">
              <a:buNone/>
              <a:defRPr sz="1700"/>
            </a:lvl7pPr>
            <a:lvl8pPr marL="2720340" indent="0" algn="ctr">
              <a:buNone/>
              <a:defRPr sz="1700"/>
            </a:lvl8pPr>
            <a:lvl9pPr marL="3108960" indent="0" algn="ctr">
              <a:buNone/>
              <a:defRPr sz="1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769882" y="3691890"/>
            <a:ext cx="629564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9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25" y="5440680"/>
            <a:ext cx="7770376" cy="38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5384169"/>
            <a:ext cx="7770376" cy="54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350457"/>
            <a:ext cx="1675924" cy="4895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350457"/>
            <a:ext cx="4930616" cy="4895913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25" y="5440680"/>
            <a:ext cx="7770376" cy="38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5384169"/>
            <a:ext cx="7770376" cy="54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16" y="645109"/>
            <a:ext cx="6412230" cy="3031236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16" y="3785159"/>
            <a:ext cx="6412230" cy="9715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040" cap="all" spc="170" baseline="0">
                <a:solidFill>
                  <a:schemeClr val="tx2"/>
                </a:solidFill>
                <a:latin typeface="+mj-lt"/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769882" y="3691890"/>
            <a:ext cx="629564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41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9516" y="243614"/>
            <a:ext cx="6412230" cy="12331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516" y="1568874"/>
            <a:ext cx="3147822" cy="3419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3924" y="1568875"/>
            <a:ext cx="3147822" cy="3419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9516" y="243614"/>
            <a:ext cx="6412230" cy="12331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16" y="1569144"/>
            <a:ext cx="3147822" cy="62584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700" b="0" cap="all" baseline="0">
                <a:solidFill>
                  <a:schemeClr val="tx2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" y="2194984"/>
            <a:ext cx="3147822" cy="2871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3924" y="1569144"/>
            <a:ext cx="3147822" cy="62584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700" b="0" cap="all" baseline="0">
                <a:solidFill>
                  <a:schemeClr val="tx2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3924" y="2194984"/>
            <a:ext cx="3147822" cy="2871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3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8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5" y="5440680"/>
            <a:ext cx="7770376" cy="38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5384169"/>
            <a:ext cx="7770376" cy="54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5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0"/>
            <a:ext cx="2582379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575545" y="0"/>
            <a:ext cx="40805" cy="58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" y="505205"/>
            <a:ext cx="2040255" cy="1943100"/>
          </a:xfrm>
        </p:spPr>
        <p:txBody>
          <a:bodyPr anchor="b">
            <a:normAutofit/>
          </a:bodyPr>
          <a:lstStyle>
            <a:lvl1pPr>
              <a:defRPr sz="30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383" y="621792"/>
            <a:ext cx="4138803" cy="4469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465" y="2487168"/>
            <a:ext cx="2040255" cy="287225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75">
                <a:solidFill>
                  <a:srgbClr val="FFFFFF"/>
                </a:solidFill>
              </a:defRPr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764" y="5490819"/>
            <a:ext cx="1669301" cy="310356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60382" y="5490819"/>
            <a:ext cx="2963228" cy="31035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3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210050"/>
            <a:ext cx="7770376" cy="1619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177815"/>
            <a:ext cx="7770376" cy="54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16" y="4313682"/>
            <a:ext cx="6447449" cy="699516"/>
          </a:xfrm>
        </p:spPr>
        <p:txBody>
          <a:bodyPr tIns="0" bIns="0" anchor="b">
            <a:noAutofit/>
          </a:bodyPr>
          <a:lstStyle>
            <a:lvl1pPr>
              <a:defRPr sz="30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" y="0"/>
            <a:ext cx="7772391" cy="4177815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516" y="5020970"/>
            <a:ext cx="6451092" cy="50520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10"/>
              </a:spcAft>
              <a:buNone/>
              <a:defRPr sz="1275">
                <a:solidFill>
                  <a:srgbClr val="FFFFFF"/>
                </a:solidFill>
              </a:defRPr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5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40680"/>
            <a:ext cx="7772401" cy="38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384168"/>
            <a:ext cx="7772401" cy="56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516" y="243614"/>
            <a:ext cx="6412230" cy="1233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15" y="1568874"/>
            <a:ext cx="6412231" cy="34198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517" y="5490819"/>
            <a:ext cx="1576073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9943" y="5490819"/>
            <a:ext cx="3074538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1543" y="5490819"/>
            <a:ext cx="836416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3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760877" y="1477168"/>
            <a:ext cx="63539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44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777240" rtl="0" eaLnBrk="1" latinLnBrk="0" hangingPunct="1">
        <a:lnSpc>
          <a:spcPct val="85000"/>
        </a:lnSpc>
        <a:spcBef>
          <a:spcPct val="0"/>
        </a:spcBef>
        <a:buNone/>
        <a:defRPr sz="4080" kern="1200" spc="-43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7724" indent="-77724" algn="l" defTabSz="777240" rtl="0" eaLnBrk="1" latinLnBrk="0" hangingPunct="1">
        <a:lnSpc>
          <a:spcPct val="90000"/>
        </a:lnSpc>
        <a:spcBef>
          <a:spcPts val="1020"/>
        </a:spcBef>
        <a:spcAft>
          <a:spcPts val="17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26441" indent="-155448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Calibri" pitchFamily="34" charset="0"/>
        <a:buChar char="◦"/>
        <a:defRPr sz="153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81889" indent="-155448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Calibri" pitchFamily="34" charset="0"/>
        <a:buChar char="◦"/>
        <a:defRPr sz="11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37337" indent="-155448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Calibri" pitchFamily="34" charset="0"/>
        <a:buChar char="◦"/>
        <a:defRPr sz="11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92785" indent="-155448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Calibri" pitchFamily="34" charset="0"/>
        <a:buChar char="◦"/>
        <a:defRPr sz="11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35000" indent="-194310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Calibri" pitchFamily="34" charset="0"/>
        <a:buChar char="◦"/>
        <a:defRPr sz="11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05000" indent="-194310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Calibri" pitchFamily="34" charset="0"/>
        <a:buChar char="◦"/>
        <a:defRPr sz="11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75000" indent="-194310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Calibri" pitchFamily="34" charset="0"/>
        <a:buChar char="◦"/>
        <a:defRPr sz="11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45000" indent="-194310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Calibri" pitchFamily="34" charset="0"/>
        <a:buChar char="◦"/>
        <a:defRPr sz="11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F1D3-5280-4D2D-A95E-0F4F4D68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5" y="322362"/>
            <a:ext cx="6412230" cy="636187"/>
          </a:xfrm>
        </p:spPr>
        <p:txBody>
          <a:bodyPr/>
          <a:lstStyle/>
          <a:p>
            <a:r>
              <a:rPr lang="en-GB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Endocrinology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B0C38-AF7B-45AA-8A96-C724F2F73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792" y="1618506"/>
            <a:ext cx="7072885" cy="3419856"/>
          </a:xfrm>
        </p:spPr>
        <p:txBody>
          <a:bodyPr/>
          <a:lstStyle/>
          <a:p>
            <a:pPr marL="0" marR="0" indent="0">
              <a:lnSpc>
                <a:spcPts val="22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 OF HYPOTHALAMO-</a:t>
            </a:r>
            <a:r>
              <a:rPr lang="en-GB" sz="2800" spc="-1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PITUITARY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AXIS </a:t>
            </a:r>
            <a:r>
              <a:rPr lang="en-GB" sz="2800" spc="-12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spc="-12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MECHANISMS</a:t>
            </a:r>
          </a:p>
          <a:p>
            <a:pPr marL="0" marR="0">
              <a:lnSpc>
                <a:spcPts val="2262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UKTO+Generic0-Regular"/>
              <a:cs typeface="NSUKTO+Generic0-Regular"/>
            </a:endParaRPr>
          </a:p>
          <a:p>
            <a:pPr marL="0" marR="0">
              <a:lnSpc>
                <a:spcPts val="2262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UKTO+Generic0-Regular"/>
              <a:cs typeface="NSUKTO+Generic0-Regular"/>
            </a:endParaRPr>
          </a:p>
          <a:p>
            <a:pPr marL="0" marR="0">
              <a:lnSpc>
                <a:spcPts val="2262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UKTO+Generic0-Regular"/>
              <a:cs typeface="NSUKTO+Generic0-Regular"/>
            </a:endParaRPr>
          </a:p>
          <a:p>
            <a:pPr marL="0" marR="0">
              <a:lnSpc>
                <a:spcPts val="2262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UKTO+Generic0-Regular"/>
              <a:cs typeface="NSUKTO+Generic0-Regular"/>
            </a:endParaRPr>
          </a:p>
          <a:p>
            <a:pPr marL="0" marR="0">
              <a:lnSpc>
                <a:spcPts val="2262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UKTO+Generic0-Regular"/>
                <a:cs typeface="NSUKTO+Generic0-Regular"/>
              </a:rPr>
              <a:t>Dr Nervana Mustafa </a:t>
            </a:r>
          </a:p>
          <a:p>
            <a:pPr marL="0" marR="0">
              <a:lnSpc>
                <a:spcPts val="2262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UKTO+Generic0-Regular"/>
                <a:cs typeface="NSUKTO+Generic0-Regular"/>
              </a:rPr>
              <a:t>Associate professor of Physiology </a:t>
            </a:r>
          </a:p>
          <a:p>
            <a:pPr marL="0" marR="0">
              <a:lnSpc>
                <a:spcPts val="2262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UKTO+Generic0-Regular"/>
                <a:cs typeface="NSUKTO+Generic0-Regular"/>
              </a:rPr>
              <a:t>College of medicine</a:t>
            </a:r>
          </a:p>
          <a:p>
            <a:pPr marL="0" marR="0">
              <a:lnSpc>
                <a:spcPts val="2262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UKTO+Generic0-Regular"/>
                <a:cs typeface="NSUKTO+Generic0-Regular"/>
              </a:rPr>
              <a:t>KSU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95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76455" y="0"/>
            <a:ext cx="6838528" cy="5829300"/>
          </a:xfrm>
          <a:prstGeom prst="rect">
            <a:avLst/>
          </a:prstGeom>
          <a:blipFill>
            <a:blip r:embed="rId2" cstate="print"/>
            <a:stretch>
              <a:fillRect r="-1365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149" y="474547"/>
            <a:ext cx="678883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7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OF PITUITARY</a:t>
            </a:r>
            <a:r>
              <a:rPr lang="en-GB" sz="2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012" y="1458691"/>
            <a:ext cx="2757145" cy="323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13F99"/>
                </a:solidFill>
                <a:latin typeface="JLANSP+Generic3-Regular"/>
                <a:cs typeface="JLANSP+Generic3-Regular"/>
              </a:rPr>
              <a:t>⦿</a:t>
            </a:r>
            <a:r>
              <a:rPr sz="1900" spc="150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Anterior pituitary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7105" y="1808438"/>
            <a:ext cx="3098614" cy="1201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contains 5</a:t>
            </a:r>
            <a:r>
              <a:rPr sz="2400" spc="-15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 </a:t>
            </a:r>
            <a:r>
              <a:rPr sz="24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cell types:</a:t>
            </a:r>
            <a:endParaRPr lang="en-GB" sz="2400" dirty="0">
              <a:solidFill>
                <a:srgbClr val="000000"/>
              </a:solidFill>
              <a:latin typeface="CTMLJS+Generic2-Regular"/>
              <a:cs typeface="CTMLJS+Generic2-Regular"/>
            </a:endParaRPr>
          </a:p>
          <a:p>
            <a:pPr marL="0" marR="0">
              <a:lnSpc>
                <a:spcPts val="2250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CTMLJS+Generic2-Regular"/>
              <a:cs typeface="CTMLJS+Generic2-Regular"/>
            </a:endParaRPr>
          </a:p>
          <a:p>
            <a:pPr marL="16192" marR="0">
              <a:lnSpc>
                <a:spcPts val="1929"/>
              </a:lnSpc>
              <a:spcBef>
                <a:spcPts val="437"/>
              </a:spcBef>
              <a:spcAft>
                <a:spcPts val="0"/>
              </a:spcAft>
            </a:pPr>
            <a:r>
              <a:rPr sz="160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600" spc="116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Somatotrops: GH 40%</a:t>
            </a:r>
          </a:p>
          <a:p>
            <a:pPr marL="16192" marR="0">
              <a:lnSpc>
                <a:spcPts val="1928"/>
              </a:lnSpc>
              <a:spcBef>
                <a:spcPts val="481"/>
              </a:spcBef>
              <a:spcAft>
                <a:spcPts val="0"/>
              </a:spcAft>
            </a:pPr>
            <a:r>
              <a:rPr sz="160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600" spc="116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Corticotrops: ACTH 20%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3297" y="3049265"/>
            <a:ext cx="3316919" cy="55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600" spc="116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Thyrotropes: TSH</a:t>
            </a:r>
          </a:p>
          <a:p>
            <a:pPr marL="0" marR="0">
              <a:lnSpc>
                <a:spcPts val="1929"/>
              </a:lnSpc>
              <a:spcBef>
                <a:spcPts val="481"/>
              </a:spcBef>
              <a:spcAft>
                <a:spcPts val="0"/>
              </a:spcAft>
            </a:pPr>
            <a:r>
              <a:rPr sz="160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600" spc="116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Gonadotropes: LH &amp;</a:t>
            </a:r>
            <a:r>
              <a:rPr lang="en-GB" sz="20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 </a:t>
            </a:r>
            <a:r>
              <a:rPr sz="20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FSH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6046" y="3727957"/>
            <a:ext cx="2175076" cy="283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600" spc="116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Lactotrops: PRL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84083"/>
            <a:ext cx="7772400" cy="5829300"/>
          </a:xfrm>
          <a:prstGeom prst="rect">
            <a:avLst/>
          </a:prstGeom>
          <a:blipFill>
            <a:blip r:embed="rId2" cstate="print"/>
            <a:stretch>
              <a:fillRect r="-1365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967" y="332147"/>
            <a:ext cx="7204466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spc="-1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HYPOTHALAMIC</a:t>
            </a:r>
            <a:r>
              <a:rPr sz="2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u="sng" spc="-14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RELEASING</a:t>
            </a:r>
            <a:r>
              <a:rPr sz="2400" b="1" u="sng" spc="-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u="sng" spc="-16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INHIBITING </a:t>
            </a:r>
            <a:r>
              <a:rPr sz="2400" b="1" u="sng" spc="-1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784" y="1704341"/>
            <a:ext cx="4322313" cy="1703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000" spc="15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  <a:r>
              <a:rPr lang="en-GB" sz="2000" spc="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releasing hormone (</a:t>
            </a:r>
            <a:r>
              <a:rPr lang="en-GB" sz="2000" spc="-1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GHRH): </a:t>
            </a:r>
          </a:p>
          <a:p>
            <a:pPr marL="0" marR="0">
              <a:lnSpc>
                <a:spcPts val="2233"/>
              </a:lnSpc>
              <a:spcBef>
                <a:spcPts val="0"/>
              </a:spcBef>
              <a:spcAft>
                <a:spcPts val="0"/>
              </a:spcAft>
            </a:pPr>
            <a:endParaRPr lang="en-GB" sz="2000" spc="-1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92" marR="0">
              <a:lnSpc>
                <a:spcPts val="1915"/>
              </a:lnSpc>
              <a:spcBef>
                <a:spcPts val="157"/>
              </a:spcBef>
              <a:spcAft>
                <a:spcPts val="0"/>
              </a:spcAft>
            </a:pPr>
            <a:r>
              <a:rPr lang="en-GB" sz="2000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◼</a:t>
            </a:r>
            <a:r>
              <a:rPr lang="en-GB" sz="2000" spc="116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6C6C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Stimulates release of </a:t>
            </a:r>
          </a:p>
          <a:p>
            <a:pPr marL="210502" marR="0">
              <a:lnSpc>
                <a:spcPts val="1914"/>
              </a:lnSpc>
              <a:spcBef>
                <a:spcPts val="205"/>
              </a:spcBef>
              <a:spcAft>
                <a:spcPts val="0"/>
              </a:spcAft>
            </a:pPr>
            <a:r>
              <a:rPr lang="en-GB" sz="2000" dirty="0">
                <a:solidFill>
                  <a:srgbClr val="6C6C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hormone.</a:t>
            </a:r>
          </a:p>
          <a:p>
            <a:pPr marL="0" marR="0">
              <a:lnSpc>
                <a:spcPts val="2409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966" y="3394461"/>
            <a:ext cx="4466329" cy="211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000" spc="15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</a:p>
          <a:p>
            <a:pPr marL="232092" marR="0">
              <a:lnSpc>
                <a:spcPts val="2457"/>
              </a:lnSpc>
              <a:spcBef>
                <a:spcPts val="2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inhibiting </a:t>
            </a:r>
            <a:r>
              <a:rPr sz="2000" spc="1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(GHIH)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also called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DF93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Somatostatin:</a:t>
            </a:r>
          </a:p>
          <a:p>
            <a:pPr marL="232092" marR="0">
              <a:lnSpc>
                <a:spcPts val="2457"/>
              </a:lnSpc>
              <a:spcBef>
                <a:spcPts val="26"/>
              </a:spcBef>
              <a:spcAft>
                <a:spcPts val="0"/>
              </a:spcAft>
            </a:pPr>
            <a:endParaRPr lang="en-GB" sz="2000" dirty="0">
              <a:solidFill>
                <a:srgbClr val="DF930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92" marR="0">
              <a:lnSpc>
                <a:spcPts val="1915"/>
              </a:lnSpc>
              <a:spcBef>
                <a:spcPts val="164"/>
              </a:spcBef>
              <a:spcAft>
                <a:spcPts val="0"/>
              </a:spcAft>
            </a:pPr>
            <a:r>
              <a:rPr lang="en-GB" sz="2000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◼</a:t>
            </a:r>
            <a:r>
              <a:rPr lang="en-GB" sz="2000" spc="116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6C6C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Inhibits release of</a:t>
            </a:r>
          </a:p>
          <a:p>
            <a:pPr marL="210502" marR="0">
              <a:lnSpc>
                <a:spcPts val="1914"/>
              </a:lnSpc>
              <a:spcBef>
                <a:spcPts val="205"/>
              </a:spcBef>
              <a:spcAft>
                <a:spcPts val="0"/>
              </a:spcAft>
            </a:pPr>
            <a:r>
              <a:rPr lang="en-GB" sz="2000" dirty="0">
                <a:solidFill>
                  <a:srgbClr val="6C6C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hormone.</a:t>
            </a:r>
          </a:p>
          <a:p>
            <a:pPr marL="232092" marR="0">
              <a:lnSpc>
                <a:spcPts val="2340"/>
              </a:lnSpc>
              <a:spcBef>
                <a:spcPts val="93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58198" y="574764"/>
            <a:ext cx="6772418" cy="4858866"/>
          </a:xfrm>
          <a:prstGeom prst="rect">
            <a:avLst/>
          </a:prstGeom>
          <a:blipFill>
            <a:blip r:embed="rId2" cstate="print"/>
            <a:stretch>
              <a:fillRect r="-1365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150" y="568791"/>
            <a:ext cx="6772418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spc="-1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HYPOTHALAMIC</a:t>
            </a:r>
            <a:r>
              <a:rPr sz="2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u="sng" spc="-14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RELEASING</a:t>
            </a:r>
            <a:r>
              <a:rPr sz="2400" b="1" u="sng" spc="-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u="sng" spc="-16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INHIBITING </a:t>
            </a:r>
            <a:r>
              <a:rPr sz="2400" b="1" u="sng" spc="-1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784" y="1330474"/>
            <a:ext cx="4680520" cy="3274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400" spc="15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Thyrotropin-</a:t>
            </a: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releasing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hormone (TRH):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92" marR="0">
              <a:lnSpc>
                <a:spcPct val="150000"/>
              </a:lnSpc>
              <a:spcBef>
                <a:spcPts val="183"/>
              </a:spcBef>
              <a:spcAft>
                <a:spcPts val="0"/>
              </a:spcAft>
            </a:pPr>
            <a:r>
              <a:rPr lang="en-GB" sz="2400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◼</a:t>
            </a:r>
            <a:r>
              <a:rPr lang="en-GB" sz="2400" spc="116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solidFill>
                  <a:srgbClr val="6C6C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Stimulates release of thyroid stimulating hormone (TSH).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321269" y="1114450"/>
            <a:ext cx="4263604" cy="4426818"/>
          </a:xfrm>
          <a:prstGeom prst="rect">
            <a:avLst/>
          </a:prstGeom>
          <a:blipFill>
            <a:blip r:embed="rId2" cstate="print"/>
            <a:stretch>
              <a:fillRect r="-1322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150" y="516975"/>
            <a:ext cx="6844426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spc="-1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HYPOTHALAMIC</a:t>
            </a:r>
            <a:r>
              <a:rPr sz="2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u="sng" spc="-14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RELEASING</a:t>
            </a:r>
            <a:r>
              <a:rPr sz="2400" b="1" u="sng" spc="-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u="sng" spc="-16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endParaRPr sz="2400" b="1" u="sng" spc="-16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ctr">
              <a:lnSpc>
                <a:spcPts val="2566"/>
              </a:lnSpc>
              <a:spcBef>
                <a:spcPts val="548"/>
              </a:spcBef>
              <a:spcAft>
                <a:spcPts val="0"/>
              </a:spcAft>
            </a:pPr>
            <a:r>
              <a:rPr sz="2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INHIBITING </a:t>
            </a:r>
            <a:r>
              <a:rPr sz="2400" b="1" u="sng" spc="-1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012" y="1436839"/>
            <a:ext cx="4429300" cy="2385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400" spc="15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Corticotropin-releasing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hormone (CRH):</a:t>
            </a:r>
          </a:p>
          <a:p>
            <a:pPr marL="0" marR="0">
              <a:lnSpc>
                <a:spcPts val="248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92" marR="0">
              <a:lnSpc>
                <a:spcPts val="1915"/>
              </a:lnSpc>
              <a:spcBef>
                <a:spcPts val="449"/>
              </a:spcBef>
              <a:spcAft>
                <a:spcPts val="0"/>
              </a:spcAft>
            </a:pPr>
            <a:r>
              <a:rPr lang="en-GB" sz="2400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◼</a:t>
            </a:r>
            <a:r>
              <a:rPr lang="en-GB" sz="2400" spc="116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solidFill>
                  <a:srgbClr val="6C6C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Stimulates release of adrenocorticotropin hormone (ACTH)</a:t>
            </a:r>
          </a:p>
          <a:p>
            <a:pPr marL="210502" marR="0">
              <a:lnSpc>
                <a:spcPts val="1917"/>
              </a:lnSpc>
              <a:spcBef>
                <a:spcPts val="420"/>
              </a:spcBef>
              <a:spcAft>
                <a:spcPts val="0"/>
              </a:spcAft>
            </a:pPr>
            <a:endParaRPr lang="en-GB" sz="2400" dirty="0">
              <a:solidFill>
                <a:srgbClr val="6C6C6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2092" marR="0">
              <a:lnSpc>
                <a:spcPts val="2404"/>
              </a:lnSpc>
              <a:spcBef>
                <a:spcPts val="304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301799" y="-20865"/>
            <a:ext cx="3172289" cy="5829300"/>
          </a:xfrm>
          <a:prstGeom prst="rect">
            <a:avLst/>
          </a:prstGeom>
          <a:blipFill>
            <a:blip r:embed="rId2" cstate="print"/>
            <a:stretch>
              <a:fillRect l="-117841" r="-27169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784" y="340910"/>
            <a:ext cx="5888861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spc="-1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HYPOTHALAMIC</a:t>
            </a:r>
            <a:r>
              <a:rPr sz="24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u="sng" spc="-14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RELEASING</a:t>
            </a:r>
            <a:r>
              <a:rPr sz="2400" u="sng" spc="-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u="sng" spc="-16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endParaRPr sz="2400" u="sng" spc="-16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ts val="2566"/>
              </a:lnSpc>
              <a:spcBef>
                <a:spcPts val="548"/>
              </a:spcBef>
              <a:spcAft>
                <a:spcPts val="0"/>
              </a:spcAft>
            </a:pPr>
            <a:r>
              <a:rPr sz="24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INHIBITING </a:t>
            </a:r>
            <a:r>
              <a:rPr sz="2400" u="sng" spc="-1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784" y="1285999"/>
            <a:ext cx="4637211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400" spc="15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Gonadotropin</a:t>
            </a:r>
          </a:p>
          <a:p>
            <a:pPr marL="232092" marR="0">
              <a:lnSpc>
                <a:spcPts val="2412"/>
              </a:lnSpc>
              <a:spcBef>
                <a:spcPts val="3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releasing </a:t>
            </a:r>
            <a:r>
              <a:rPr sz="2400" spc="1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  <a:r>
              <a:rPr sz="2400" spc="-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400" spc="1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GnRH)</a:t>
            </a:r>
            <a:r>
              <a:rPr lang="en-GB" sz="2400" spc="1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2092" marR="0">
              <a:lnSpc>
                <a:spcPts val="2412"/>
              </a:lnSpc>
              <a:spcBef>
                <a:spcPts val="36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ts val="2234"/>
              </a:lnSpc>
              <a:spcBef>
                <a:spcPts val="534"/>
              </a:spcBef>
              <a:spcAft>
                <a:spcPts val="0"/>
              </a:spcAft>
            </a:pPr>
            <a:r>
              <a:rPr sz="240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400" spc="15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causes</a:t>
            </a: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release </a:t>
            </a:r>
            <a:r>
              <a:rPr sz="24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</a:t>
            </a:r>
          </a:p>
          <a:p>
            <a:pPr marL="232092" marR="0">
              <a:lnSpc>
                <a:spcPts val="2233"/>
              </a:lnSpc>
              <a:spcBef>
                <a:spcPts val="49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sz="2400" spc="-1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gonadotropic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hormones:</a:t>
            </a:r>
            <a:r>
              <a:rPr lang="en-GB" sz="2400" spc="-1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32092" marR="0">
              <a:lnSpc>
                <a:spcPts val="2233"/>
              </a:lnSpc>
              <a:spcBef>
                <a:spcPts val="492"/>
              </a:spcBef>
              <a:spcAft>
                <a:spcPts val="0"/>
              </a:spcAft>
            </a:pPr>
            <a:endParaRPr lang="en-GB" sz="2400" spc="-1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indent="-342900">
              <a:lnSpc>
                <a:spcPts val="1978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2400" dirty="0">
                <a:solidFill>
                  <a:srgbClr val="6C6C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Luteinizing </a:t>
            </a:r>
            <a:r>
              <a:rPr lang="en-GB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(LH).</a:t>
            </a:r>
          </a:p>
          <a:p>
            <a:pPr marR="0">
              <a:lnSpc>
                <a:spcPts val="1978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ts val="1914"/>
              </a:lnSpc>
              <a:spcBef>
                <a:spcPts val="408"/>
              </a:spcBef>
              <a:spcAft>
                <a:spcPts val="0"/>
              </a:spcAft>
            </a:pPr>
            <a:r>
              <a:rPr lang="en-GB" sz="2400" spc="116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sz="2400" dirty="0">
                <a:solidFill>
                  <a:srgbClr val="6C6C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Follicle-stimulating hormone </a:t>
            </a:r>
            <a:r>
              <a:rPr lang="en-GB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(FSH).</a:t>
            </a:r>
          </a:p>
          <a:p>
            <a:pPr marL="232092" marR="0">
              <a:lnSpc>
                <a:spcPts val="2233"/>
              </a:lnSpc>
              <a:spcBef>
                <a:spcPts val="492"/>
              </a:spcBef>
              <a:spcAft>
                <a:spcPts val="0"/>
              </a:spcAft>
            </a:pPr>
            <a:endParaRPr sz="2400" spc="-1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297" y="3523602"/>
            <a:ext cx="2477625" cy="23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endParaRPr sz="2050" dirty="0">
              <a:solidFill>
                <a:srgbClr val="FF0000"/>
              </a:solidFill>
              <a:latin typeface="NSUKTO+Generic0-Regular"/>
              <a:cs typeface="NSUKTO+Generic0-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534272" y="44276"/>
            <a:ext cx="3096344" cy="5829300"/>
          </a:xfrm>
          <a:prstGeom prst="rect">
            <a:avLst/>
          </a:prstGeom>
          <a:blipFill>
            <a:blip r:embed="rId2" cstate="print"/>
            <a:stretch>
              <a:fillRect l="-116207" r="-34809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638" y="466378"/>
            <a:ext cx="7204466" cy="302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spc="-1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HYPOTHALAMIC</a:t>
            </a:r>
            <a:r>
              <a:rPr sz="20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u="sng" spc="-14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RELEASING</a:t>
            </a:r>
            <a:r>
              <a:rPr sz="2000" u="sng" spc="-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u="sng" spc="-16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0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INHIBITING </a:t>
            </a:r>
            <a:r>
              <a:rPr sz="2000" u="sng" spc="-1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012" y="1440604"/>
            <a:ext cx="4501308" cy="3466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400" spc="15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Prolactin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</a:t>
            </a:r>
            <a:r>
              <a:rPr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inhibitory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hormone (PIH) also </a:t>
            </a:r>
            <a:r>
              <a:rPr lang="en-GB" sz="2400" spc="-1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as;</a:t>
            </a:r>
          </a:p>
          <a:p>
            <a:pPr marL="0" marR="0">
              <a:lnSpc>
                <a:spcPct val="150000"/>
              </a:lnSpc>
              <a:spcBef>
                <a:spcPts val="542"/>
              </a:spcBef>
              <a:spcAft>
                <a:spcPts val="0"/>
              </a:spcAft>
            </a:pPr>
            <a:r>
              <a:rPr lang="en-GB" sz="2400" spc="-11" dirty="0">
                <a:solidFill>
                  <a:srgbClr val="DE92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Dopamine</a:t>
            </a:r>
          </a:p>
          <a:p>
            <a:pPr marL="0" marR="0">
              <a:lnSpc>
                <a:spcPct val="150000"/>
              </a:lnSpc>
              <a:spcBef>
                <a:spcPts val="542"/>
              </a:spcBef>
              <a:spcAft>
                <a:spcPts val="0"/>
              </a:spcAft>
            </a:pPr>
            <a:endParaRPr lang="en-GB" sz="2400" spc="-11" dirty="0">
              <a:solidFill>
                <a:srgbClr val="DE920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92" marR="0">
              <a:lnSpc>
                <a:spcPct val="150000"/>
              </a:lnSpc>
              <a:spcBef>
                <a:spcPts val="423"/>
              </a:spcBef>
              <a:spcAft>
                <a:spcPts val="0"/>
              </a:spcAft>
            </a:pPr>
            <a:r>
              <a:rPr lang="en-GB" sz="2400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◼</a:t>
            </a:r>
            <a:r>
              <a:rPr lang="en-GB" sz="2400" spc="116" dirty="0">
                <a:solidFill>
                  <a:srgbClr val="F9B5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solidFill>
                  <a:srgbClr val="6C6C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Inhibits prolactin secretion</a:t>
            </a:r>
          </a:p>
          <a:p>
            <a:pPr marL="232092" marR="0">
              <a:lnSpc>
                <a:spcPct val="150000"/>
              </a:lnSpc>
              <a:spcBef>
                <a:spcPts val="272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-578296" y="970434"/>
            <a:ext cx="7313563" cy="914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429" marR="0" algn="ctr">
              <a:lnSpc>
                <a:spcPts val="3353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16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UKTO+Generic0-Regular"/>
                <a:cs typeface="NSUKTO+Generic0-Regular"/>
              </a:rPr>
              <a:t>POSTERIOR</a:t>
            </a:r>
            <a:r>
              <a:rPr lang="en-GB" sz="3600" b="1" spc="16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UKTO+Generic0-Regular"/>
                <a:cs typeface="NSUKTO+Generic0-Regular"/>
              </a:rPr>
              <a:t> </a:t>
            </a:r>
            <a:r>
              <a:rPr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UKTO+Generic0-Regular"/>
                <a:cs typeface="NSUKTO+Generic0-Regular"/>
              </a:rPr>
              <a:t>PITUITARY GLAND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3952" y="2482602"/>
            <a:ext cx="5729185" cy="308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1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TMLJS+Generic2-Regular"/>
                <a:cs typeface="CTMLJS+Generic2-Regular"/>
              </a:rPr>
              <a:t>(Neurohypophysis)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221904" y="2626618"/>
            <a:ext cx="5004326" cy="3202682"/>
          </a:xfrm>
          <a:prstGeom prst="rect">
            <a:avLst/>
          </a:prstGeom>
          <a:blipFill>
            <a:blip r:embed="rId2" cstate="print"/>
            <a:stretch>
              <a:fillRect l="-24417" t="-82014" r="-30897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667" y="190288"/>
            <a:ext cx="7200800" cy="700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HYPOTHALAMIC CONTROL OF</a:t>
            </a:r>
          </a:p>
          <a:p>
            <a:pPr marL="0" marR="0">
              <a:lnSpc>
                <a:spcPts val="2560"/>
              </a:lnSpc>
              <a:spcBef>
                <a:spcPts val="506"/>
              </a:spcBef>
              <a:spcAft>
                <a:spcPts val="0"/>
              </a:spcAft>
            </a:pPr>
            <a:r>
              <a:rPr sz="2000" b="1" u="sng" spc="-13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POSTERIOR</a:t>
            </a:r>
            <a:r>
              <a:rPr sz="2000" b="1" u="sng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u="sng" spc="-1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PITUITARY</a:t>
            </a:r>
            <a:r>
              <a:rPr sz="2000" b="1" u="sng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u="sng" spc="-14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GLAND</a:t>
            </a:r>
            <a:r>
              <a:rPr sz="2000" b="1" u="sng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2000" b="1" u="sng" spc="-12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NEUROHYPOPHYSIS)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04" y="1279301"/>
            <a:ext cx="7290925" cy="95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400" spc="150" dirty="0">
                <a:solidFill>
                  <a:srgbClr val="B13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Hormones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synthesized in</a:t>
            </a:r>
            <a:r>
              <a:rPr sz="2000" spc="-1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supraoptic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paraventricular 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nuclei </a:t>
            </a:r>
            <a:r>
              <a:rPr sz="20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hypothalamus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released in</a:t>
            </a:r>
            <a:r>
              <a:rPr sz="2000" spc="-1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posterior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pituitary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766520" cy="5829300"/>
          </a:xfrm>
          <a:prstGeom prst="rect">
            <a:avLst/>
          </a:prstGeom>
          <a:blipFill>
            <a:blip r:embed="rId2" cstate="print"/>
            <a:stretch>
              <a:fillRect r="-1486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5690" y="503097"/>
            <a:ext cx="700291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3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SECRETION</a:t>
            </a:r>
            <a:r>
              <a:rPr sz="28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3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8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POSTERIOR</a:t>
            </a:r>
            <a:r>
              <a:rPr lang="en-GB" sz="2800" spc="-1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PITUITARY HORMONES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158008" y="538386"/>
            <a:ext cx="3094112" cy="5109220"/>
          </a:xfrm>
          <a:prstGeom prst="rect">
            <a:avLst/>
          </a:prstGeom>
          <a:blipFill>
            <a:blip r:embed="rId2" cstate="print"/>
            <a:stretch>
              <a:fillRect t="-14094" r="-15120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82581"/>
            <a:ext cx="7772400" cy="58293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150" y="264161"/>
            <a:ext cx="7204466" cy="103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 OF HYPOTHALAMO-</a:t>
            </a:r>
            <a:r>
              <a:rPr sz="2400" u="sng" spc="-1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PITUITARY</a:t>
            </a:r>
            <a:r>
              <a:rPr sz="24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AXIS </a:t>
            </a:r>
            <a:r>
              <a:rPr lang="en-GB" sz="2400" u="sng" spc="-12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sz="24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u="sng" spc="-12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</a:t>
            </a:r>
            <a:r>
              <a:rPr lang="en-GB" sz="2400" u="sng" spc="-12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MECHANISMS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150" y="1424049"/>
            <a:ext cx="5404169" cy="3276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B13F9A"/>
                </a:solidFill>
                <a:latin typeface="JLANSP+Generic3-Regular"/>
                <a:cs typeface="JLANSP+Generic3-Regular"/>
              </a:rPr>
              <a:t>⦿</a:t>
            </a:r>
            <a:r>
              <a:rPr sz="1750" spc="282" dirty="0">
                <a:solidFill>
                  <a:srgbClr val="B13F9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Structure of pituitary gland</a:t>
            </a:r>
            <a:r>
              <a:rPr lang="en-GB"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:</a:t>
            </a:r>
          </a:p>
          <a:p>
            <a:pPr marL="0" marR="0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CTMLJS+Generic2-Regular"/>
              <a:cs typeface="CTMLJS+Generic2-Regular"/>
            </a:endParaRPr>
          </a:p>
          <a:p>
            <a:pPr marL="248284" marR="0">
              <a:lnSpc>
                <a:spcPts val="1849"/>
              </a:lnSpc>
              <a:spcBef>
                <a:spcPts val="465"/>
              </a:spcBef>
              <a:spcAft>
                <a:spcPts val="0"/>
              </a:spcAft>
            </a:pPr>
            <a:r>
              <a:rPr sz="1550" dirty="0">
                <a:solidFill>
                  <a:srgbClr val="F9B639"/>
                </a:solidFill>
                <a:latin typeface="JLANSP+Generic3-Regular"/>
                <a:cs typeface="JLANSP+Generic3-Regular"/>
              </a:rPr>
              <a:t>◼</a:t>
            </a:r>
            <a:r>
              <a:rPr sz="1550" spc="161" dirty="0">
                <a:solidFill>
                  <a:srgbClr val="F9B639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Anterior pituitary cell types and hormones</a:t>
            </a:r>
            <a:r>
              <a:rPr lang="en-GB"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.</a:t>
            </a:r>
            <a:endParaRPr sz="1950" dirty="0">
              <a:solidFill>
                <a:srgbClr val="6C6C6C"/>
              </a:solidFill>
              <a:latin typeface="CTMLJS+Generic2-Regular"/>
              <a:cs typeface="CTMLJS+Generic2-Regular"/>
            </a:endParaRPr>
          </a:p>
          <a:p>
            <a:pPr marL="248284" marR="0">
              <a:lnSpc>
                <a:spcPts val="1845"/>
              </a:lnSpc>
              <a:spcBef>
                <a:spcPts val="414"/>
              </a:spcBef>
              <a:spcAft>
                <a:spcPts val="0"/>
              </a:spcAft>
            </a:pPr>
            <a:r>
              <a:rPr sz="155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550" spc="16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Posterior pituitary cell types and hormones</a:t>
            </a:r>
            <a:r>
              <a:rPr lang="en-GB"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.</a:t>
            </a:r>
          </a:p>
          <a:p>
            <a:pPr marL="248284" marR="0">
              <a:lnSpc>
                <a:spcPts val="1845"/>
              </a:lnSpc>
              <a:spcBef>
                <a:spcPts val="414"/>
              </a:spcBef>
              <a:spcAft>
                <a:spcPts val="0"/>
              </a:spcAft>
            </a:pPr>
            <a:endParaRPr sz="1950" dirty="0">
              <a:solidFill>
                <a:srgbClr val="6C6C6C"/>
              </a:solidFill>
              <a:latin typeface="CTMLJS+Generic2-Regular"/>
              <a:cs typeface="CTMLJS+Generic2-Regular"/>
            </a:endParaRPr>
          </a:p>
          <a:p>
            <a:pPr marL="0" marR="0">
              <a:lnSpc>
                <a:spcPts val="2089"/>
              </a:lnSpc>
              <a:spcBef>
                <a:spcPts val="465"/>
              </a:spcBef>
              <a:spcAft>
                <a:spcPts val="0"/>
              </a:spcAft>
            </a:pPr>
            <a:r>
              <a:rPr sz="1750" dirty="0">
                <a:solidFill>
                  <a:srgbClr val="B13F99"/>
                </a:solidFill>
                <a:latin typeface="JLANSP+Generic3-Regular"/>
                <a:cs typeface="JLANSP+Generic3-Regular"/>
              </a:rPr>
              <a:t>⦿</a:t>
            </a:r>
            <a:r>
              <a:rPr sz="1750" spc="282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Hypothalamic control of pituitary gland</a:t>
            </a:r>
            <a:r>
              <a:rPr lang="en-GB"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:</a:t>
            </a:r>
          </a:p>
          <a:p>
            <a:pPr marL="0" marR="0">
              <a:lnSpc>
                <a:spcPts val="2089"/>
              </a:lnSpc>
              <a:spcBef>
                <a:spcPts val="465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CTMLJS+Generic2-Regular"/>
              <a:cs typeface="CTMLJS+Generic2-Regular"/>
            </a:endParaRPr>
          </a:p>
          <a:p>
            <a:pPr marL="248284" marR="0">
              <a:lnSpc>
                <a:spcPts val="1849"/>
              </a:lnSpc>
              <a:spcBef>
                <a:spcPts val="416"/>
              </a:spcBef>
              <a:spcAft>
                <a:spcPts val="0"/>
              </a:spcAft>
            </a:pPr>
            <a:r>
              <a:rPr sz="155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550" spc="16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Hypothalamo-hypophysial portal system</a:t>
            </a:r>
            <a:r>
              <a:rPr lang="en-GB"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.</a:t>
            </a:r>
            <a:endParaRPr sz="1950" dirty="0">
              <a:solidFill>
                <a:srgbClr val="6C6C6C"/>
              </a:solidFill>
              <a:latin typeface="CTMLJS+Generic2-Regular"/>
              <a:cs typeface="CTMLJS+Generic2-Regular"/>
            </a:endParaRPr>
          </a:p>
          <a:p>
            <a:pPr marL="248284" marR="0">
              <a:lnSpc>
                <a:spcPts val="1849"/>
              </a:lnSpc>
              <a:spcBef>
                <a:spcPts val="461"/>
              </a:spcBef>
              <a:spcAft>
                <a:spcPts val="0"/>
              </a:spcAft>
            </a:pPr>
            <a:r>
              <a:rPr sz="155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550" spc="16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1950" dirty="0" err="1">
                <a:solidFill>
                  <a:srgbClr val="6C6C6C"/>
                </a:solidFill>
                <a:latin typeface="CTMLJS+Generic2-Regular"/>
                <a:cs typeface="CTMLJS+Generic2-Regular"/>
              </a:rPr>
              <a:t>Hypothalamo</a:t>
            </a: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-hypophysial tract</a:t>
            </a:r>
            <a:r>
              <a:rPr lang="en-GB"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.</a:t>
            </a:r>
          </a:p>
          <a:p>
            <a:pPr marL="248284" marR="0">
              <a:lnSpc>
                <a:spcPts val="1849"/>
              </a:lnSpc>
              <a:spcBef>
                <a:spcPts val="461"/>
              </a:spcBef>
              <a:spcAft>
                <a:spcPts val="0"/>
              </a:spcAft>
            </a:pPr>
            <a:endParaRPr sz="1950" dirty="0">
              <a:solidFill>
                <a:srgbClr val="6C6C6C"/>
              </a:solidFill>
              <a:latin typeface="CTMLJS+Generic2-Regular"/>
              <a:cs typeface="CTMLJS+Generic2-Regular"/>
            </a:endParaRPr>
          </a:p>
          <a:p>
            <a:pPr marL="0" marR="0">
              <a:lnSpc>
                <a:spcPts val="2089"/>
              </a:lnSpc>
              <a:spcBef>
                <a:spcPts val="464"/>
              </a:spcBef>
              <a:spcAft>
                <a:spcPts val="0"/>
              </a:spcAft>
            </a:pPr>
            <a:r>
              <a:rPr sz="1750" dirty="0">
                <a:solidFill>
                  <a:srgbClr val="B13F99"/>
                </a:solidFill>
                <a:latin typeface="JLANSP+Generic3-Regular"/>
                <a:cs typeface="JLANSP+Generic3-Regular"/>
              </a:rPr>
              <a:t>⦿</a:t>
            </a:r>
            <a:r>
              <a:rPr sz="1750" spc="282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Feedback mechanisms</a:t>
            </a:r>
            <a:r>
              <a:rPr lang="en-GB"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:</a:t>
            </a:r>
            <a:endParaRPr sz="2200" dirty="0">
              <a:solidFill>
                <a:srgbClr val="000000"/>
              </a:solidFill>
              <a:latin typeface="CTMLJS+Generic2-Regular"/>
              <a:cs typeface="CTMLJS+Generic2-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6053" y="4752177"/>
            <a:ext cx="2415025" cy="533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8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550" spc="16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Positive feedback</a:t>
            </a:r>
            <a:r>
              <a:rPr lang="en-GB"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.</a:t>
            </a:r>
            <a:endParaRPr sz="1950" dirty="0">
              <a:solidFill>
                <a:srgbClr val="6C6C6C"/>
              </a:solidFill>
              <a:latin typeface="CTMLJS+Generic2-Regular"/>
              <a:cs typeface="CTMLJS+Generic2-Regular"/>
            </a:endParaRPr>
          </a:p>
          <a:p>
            <a:pPr marL="0" marR="0">
              <a:lnSpc>
                <a:spcPts val="1849"/>
              </a:lnSpc>
              <a:spcBef>
                <a:spcPts val="464"/>
              </a:spcBef>
              <a:spcAft>
                <a:spcPts val="0"/>
              </a:spcAft>
            </a:pPr>
            <a:r>
              <a:rPr sz="155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550" spc="16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Negative feedback</a:t>
            </a:r>
            <a:r>
              <a:rPr lang="en-GB"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.</a:t>
            </a:r>
            <a:endParaRPr sz="1950" dirty="0">
              <a:solidFill>
                <a:srgbClr val="6C6C6C"/>
              </a:solidFill>
              <a:latin typeface="CTMLJS+Generic2-Regular"/>
              <a:cs typeface="CTMLJS+Generic2-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17848" y="37287"/>
            <a:ext cx="7772400" cy="58293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1904" y="443439"/>
            <a:ext cx="5075478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8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MECHANISM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800" y="1257018"/>
            <a:ext cx="7344816" cy="33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44"/>
              </a:lnSpc>
              <a:spcBef>
                <a:spcPts val="0"/>
              </a:spcBef>
              <a:spcAft>
                <a:spcPts val="0"/>
              </a:spcAft>
            </a:pPr>
            <a:r>
              <a:rPr sz="2700" b="1" u="sng" dirty="0">
                <a:solidFill>
                  <a:srgbClr val="FF0000"/>
                </a:solidFill>
                <a:latin typeface="NSUKTO+Generic0-Regular"/>
                <a:cs typeface="Tahoma" panose="020B0604030504040204" pitchFamily="34" charset="0"/>
              </a:rPr>
              <a:t>Positive</a:t>
            </a:r>
            <a:r>
              <a:rPr sz="2700" b="1" dirty="0">
                <a:solidFill>
                  <a:srgbClr val="FF0000"/>
                </a:solidFill>
                <a:latin typeface="NSUKTO+Generic0-Regular"/>
                <a:cs typeface="Tahoma" panose="020B0604030504040204" pitchFamily="34" charset="0"/>
              </a:rPr>
              <a:t> </a:t>
            </a:r>
            <a:r>
              <a:rPr sz="2700" b="1" u="sng" dirty="0">
                <a:solidFill>
                  <a:srgbClr val="FF0000"/>
                </a:solidFill>
                <a:latin typeface="NSUKTO+Generic0-Regular"/>
                <a:cs typeface="Tahoma" panose="020B0604030504040204" pitchFamily="34" charset="0"/>
              </a:rPr>
              <a:t>feedback</a:t>
            </a:r>
            <a:r>
              <a:rPr lang="en-GB" sz="2700" b="1" spc="2578" dirty="0">
                <a:solidFill>
                  <a:srgbClr val="FF0000"/>
                </a:solidFill>
                <a:latin typeface="NSUKTO+Generic0-Regular"/>
                <a:cs typeface="Tahoma" panose="020B0604030504040204" pitchFamily="34" charset="0"/>
              </a:rPr>
              <a:t> 			</a:t>
            </a:r>
            <a:r>
              <a:rPr sz="2650" u="sng" dirty="0">
                <a:solidFill>
                  <a:srgbClr val="0070C0"/>
                </a:solidFill>
                <a:latin typeface="NSUKTO+Generic0-Regular"/>
                <a:cs typeface="NSUKTO+Generic0-Regular"/>
              </a:rPr>
              <a:t>Negative</a:t>
            </a:r>
            <a:r>
              <a:rPr sz="2650" dirty="0">
                <a:solidFill>
                  <a:srgbClr val="0070C0"/>
                </a:solidFill>
                <a:latin typeface="NSUKTO+Generic0-Regular"/>
                <a:cs typeface="NSUKTO+Generic0-Regular"/>
              </a:rPr>
              <a:t> </a:t>
            </a:r>
            <a:r>
              <a:rPr sz="2650" u="sng" dirty="0">
                <a:solidFill>
                  <a:srgbClr val="0070C0"/>
                </a:solidFill>
                <a:latin typeface="NSUKTO+Generic0-Regular"/>
                <a:cs typeface="NSUKTO+Generic0-Regular"/>
              </a:rPr>
              <a:t>feedback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784" y="1978546"/>
            <a:ext cx="3816424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sz="2000" spc="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2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  <a:r>
              <a:rPr lang="en-GB" sz="2000" spc="12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sz="2000" spc="13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stimulates the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</a:t>
            </a:r>
            <a:r>
              <a:rPr sz="2000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sz="2000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  <a:r>
              <a:rPr lang="en-GB" sz="2000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0" marR="0">
              <a:lnSpc>
                <a:spcPts val="2250"/>
              </a:lnSpc>
              <a:spcBef>
                <a:spcPts val="506"/>
              </a:spcBef>
              <a:spcAft>
                <a:spcPts val="0"/>
              </a:spcAft>
            </a:pPr>
            <a:endParaRPr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ts val="2250"/>
              </a:lnSpc>
              <a:spcBef>
                <a:spcPts val="502"/>
              </a:spcBef>
              <a:spcAft>
                <a:spcPts val="0"/>
              </a:spcAft>
            </a:pPr>
            <a:r>
              <a:rPr lang="en-GB" sz="2000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sz="2000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stimulates further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</a:t>
            </a:r>
            <a:r>
              <a:rPr sz="2000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  <a:r>
              <a:rPr lang="en-GB" sz="2000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3811" y="1866350"/>
            <a:ext cx="3376805" cy="2372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8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of hormone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ts val="2250"/>
              </a:lnSpc>
              <a:spcBef>
                <a:spcPts val="508"/>
              </a:spcBef>
              <a:spcAft>
                <a:spcPts val="0"/>
              </a:spcAft>
            </a:pP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stimulates the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</a:t>
            </a:r>
            <a:r>
              <a:rPr sz="2000" spc="-1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0" marR="0">
              <a:lnSpc>
                <a:spcPts val="2250"/>
              </a:lnSpc>
              <a:spcBef>
                <a:spcPts val="508"/>
              </a:spcBef>
              <a:spcAft>
                <a:spcPts val="0"/>
              </a:spcAft>
            </a:pPr>
            <a:endParaRPr sz="2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ts val="2250"/>
              </a:lnSpc>
              <a:spcBef>
                <a:spcPts val="503"/>
              </a:spcBef>
              <a:spcAft>
                <a:spcPts val="0"/>
              </a:spcAft>
            </a:pPr>
            <a:r>
              <a:rPr lang="en-GB" sz="2000" spc="-1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sz="2000" spc="-1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sz="2000" spc="-16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release </a:t>
            </a:r>
            <a:r>
              <a:rPr sz="2000" spc="-1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GB" sz="2000" spc="-1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hormone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(A).</a:t>
            </a:r>
          </a:p>
          <a:p>
            <a:pPr marL="0" marR="0">
              <a:lnSpc>
                <a:spcPts val="2250"/>
              </a:lnSpc>
              <a:spcBef>
                <a:spcPts val="453"/>
              </a:spcBef>
              <a:spcAft>
                <a:spcPts val="0"/>
              </a:spcAft>
            </a:pPr>
            <a:endParaRPr sz="2000" spc="-1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694512" cy="5829300"/>
          </a:xfrm>
          <a:prstGeom prst="rect">
            <a:avLst/>
          </a:prstGeom>
          <a:blipFill>
            <a:blip r:embed="rId2" cstate="print"/>
            <a:stretch>
              <a:fillRect l="1" r="-1610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5960" y="754410"/>
            <a:ext cx="3669676" cy="346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32"/>
              </a:lnSpc>
              <a:spcBef>
                <a:spcPts val="0"/>
              </a:spcBef>
              <a:spcAft>
                <a:spcPts val="0"/>
              </a:spcAft>
            </a:pPr>
            <a:r>
              <a:rPr sz="2650" b="1" u="sng" spc="10" dirty="0">
                <a:solidFill>
                  <a:schemeClr val="accent6">
                    <a:lumMod val="75000"/>
                  </a:schemeClr>
                </a:solidFill>
                <a:latin typeface="CTMLJS+Generic2-Regular"/>
                <a:cs typeface="CTMLJS+Generic2-Regular"/>
              </a:rPr>
              <a:t>NEGATIVE</a:t>
            </a:r>
            <a:r>
              <a:rPr sz="2650" b="1" u="sng" dirty="0">
                <a:solidFill>
                  <a:schemeClr val="accent6">
                    <a:lumMod val="75000"/>
                  </a:schemeClr>
                </a:solidFill>
                <a:latin typeface="CTMLJS+Generic2-Regular"/>
                <a:cs typeface="CTMLJS+Generic2-Regular"/>
              </a:rPr>
              <a:t> </a:t>
            </a:r>
            <a:r>
              <a:rPr sz="2800" b="1" u="sng" dirty="0">
                <a:solidFill>
                  <a:schemeClr val="accent6">
                    <a:lumMod val="75000"/>
                  </a:schemeClr>
                </a:solidFill>
                <a:latin typeface="NSUKTO+Generic0-Regular"/>
                <a:cs typeface="NSUKTO+Generic0-Regular"/>
              </a:rPr>
              <a:t>FEEDBACK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FD7B-284A-41D4-A8CC-CE3A0170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923925"/>
            <a:ext cx="6457950" cy="3981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177D98-EBFA-487C-9BAD-C7026B15A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79" y="322362"/>
            <a:ext cx="3651821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48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910536" cy="5829300"/>
          </a:xfrm>
          <a:prstGeom prst="rect">
            <a:avLst/>
          </a:prstGeom>
          <a:blipFill>
            <a:blip r:embed="rId2" cstate="print"/>
            <a:stretch>
              <a:fillRect r="-1247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7127" y="474857"/>
            <a:ext cx="624748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FEEDBACK MECHANISM:</a:t>
            </a:r>
          </a:p>
          <a:p>
            <a:pPr marL="630428" marR="0" algn="ctr">
              <a:lnSpc>
                <a:spcPts val="2262"/>
              </a:lnSpc>
              <a:spcBef>
                <a:spcPts val="412"/>
              </a:spcBef>
              <a:spcAft>
                <a:spcPts val="0"/>
              </a:spcAft>
            </a:pPr>
            <a: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and short loop reflexes</a:t>
            </a:r>
            <a:endParaRPr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694512" cy="5829300"/>
          </a:xfrm>
          <a:prstGeom prst="rect">
            <a:avLst/>
          </a:prstGeom>
          <a:blipFill>
            <a:blip r:embed="rId2" cstate="print"/>
            <a:stretch>
              <a:fillRect l="1" r="-1610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808" y="250354"/>
            <a:ext cx="6912767" cy="75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8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100" dirty="0">
                <a:solidFill>
                  <a:srgbClr val="0070C0"/>
                </a:solidFill>
                <a:latin typeface="NSUKTO+Generic0-Regular"/>
                <a:cs typeface="NSUKTO+Generic0-Regular"/>
              </a:rPr>
              <a:t>Negative feedback control mechanism of </a:t>
            </a:r>
            <a:r>
              <a:rPr sz="2750" dirty="0">
                <a:solidFill>
                  <a:srgbClr val="0070C0"/>
                </a:solidFill>
                <a:latin typeface="NSUKTO+Generic0-Regular"/>
                <a:cs typeface="NSUKTO+Generic0-Regular"/>
              </a:rPr>
              <a:t>CORTISOL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766520" cy="5829300"/>
          </a:xfrm>
          <a:prstGeom prst="rect">
            <a:avLst/>
          </a:prstGeom>
          <a:blipFill>
            <a:blip r:embed="rId2" cstate="print"/>
            <a:stretch>
              <a:fillRect r="-1486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784" y="250354"/>
            <a:ext cx="7128792" cy="713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2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u="sng" spc="15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feedback mechanism of sex steroid hormones </a:t>
            </a:r>
            <a:endParaRPr sz="2400" u="sng" spc="15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3080-87B8-47B1-AE20-FCF473C5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088" y="2050555"/>
            <a:ext cx="1746524" cy="792088"/>
          </a:xfrm>
          <a:solidFill>
            <a:srgbClr val="26747E"/>
          </a:solidFill>
          <a:ln>
            <a:solidFill>
              <a:srgbClr val="333300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>
                <a:effectLst>
                  <a:glow rad="228600">
                    <a:srgbClr val="00FF00"/>
                  </a:glow>
                </a:effectLst>
              </a:rPr>
              <a:t>وفقن الله </a:t>
            </a:r>
            <a:endParaRPr lang="en-GB" dirty="0">
              <a:effectLst>
                <a:glow rad="228600">
                  <a:srgbClr val="00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0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233517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 t="-1" b="-14963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0254" y="289698"/>
            <a:ext cx="641237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14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OF PITUITARY</a:t>
            </a:r>
            <a:r>
              <a:rPr lang="en-GB" sz="2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9899" y="925645"/>
            <a:ext cx="4804237" cy="1148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B13F99"/>
                </a:solidFill>
                <a:latin typeface="JLANSP+Generic3-Regular"/>
                <a:cs typeface="JLANSP+Generic3-Regular"/>
              </a:rPr>
              <a:t>⦿</a:t>
            </a:r>
            <a:r>
              <a:rPr sz="1750" spc="282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Pituitary gland consist of two lobes</a:t>
            </a:r>
            <a:r>
              <a:rPr lang="en-GB"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:</a:t>
            </a:r>
            <a:endParaRPr sz="2200" dirty="0">
              <a:solidFill>
                <a:srgbClr val="000000"/>
              </a:solidFill>
              <a:latin typeface="CTMLJS+Generic2-Regular"/>
              <a:cs typeface="CTMLJS+Generic2-Regular"/>
            </a:endParaRPr>
          </a:p>
          <a:p>
            <a:pPr marL="248284" marR="0">
              <a:lnSpc>
                <a:spcPts val="1849"/>
              </a:lnSpc>
              <a:spcBef>
                <a:spcPts val="466"/>
              </a:spcBef>
              <a:spcAft>
                <a:spcPts val="0"/>
              </a:spcAft>
            </a:pPr>
            <a:r>
              <a:rPr sz="155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550" spc="16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lang="en-GB" sz="1550" spc="161" dirty="0">
                <a:solidFill>
                  <a:srgbClr val="F9B538"/>
                </a:solidFill>
                <a:latin typeface="Times New Roman"/>
                <a:cs typeface="Times New Roman"/>
              </a:rPr>
              <a:t>- </a:t>
            </a:r>
            <a:r>
              <a:rPr sz="1950" dirty="0">
                <a:solidFill>
                  <a:srgbClr val="FF0000"/>
                </a:solidFill>
                <a:latin typeface="CTMLJS+Generic2-Regular"/>
                <a:cs typeface="CTMLJS+Generic2-Regular"/>
              </a:rPr>
              <a:t>Anterior (Adenohypophysis)</a:t>
            </a:r>
            <a:endParaRPr lang="en-GB" sz="1950" dirty="0">
              <a:solidFill>
                <a:srgbClr val="FF0000"/>
              </a:solidFill>
              <a:latin typeface="CTMLJS+Generic2-Regular"/>
              <a:cs typeface="CTMLJS+Generic2-Regular"/>
            </a:endParaRPr>
          </a:p>
          <a:p>
            <a:pPr marL="248284" marR="0">
              <a:lnSpc>
                <a:spcPts val="1849"/>
              </a:lnSpc>
              <a:spcBef>
                <a:spcPts val="466"/>
              </a:spcBef>
              <a:spcAft>
                <a:spcPts val="0"/>
              </a:spcAft>
            </a:pPr>
            <a:endParaRPr sz="1950" dirty="0">
              <a:solidFill>
                <a:srgbClr val="6C6C6C"/>
              </a:solidFill>
              <a:latin typeface="CTMLJS+Generic2-Regular"/>
              <a:cs typeface="CTMLJS+Generic2-Regular"/>
            </a:endParaRPr>
          </a:p>
          <a:p>
            <a:pPr marL="248284" marR="0">
              <a:lnSpc>
                <a:spcPts val="1842"/>
              </a:lnSpc>
              <a:spcBef>
                <a:spcPts val="416"/>
              </a:spcBef>
              <a:spcAft>
                <a:spcPts val="0"/>
              </a:spcAft>
            </a:pPr>
            <a:r>
              <a:rPr sz="155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550" spc="161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lang="en-GB" sz="1550" spc="161" dirty="0">
                <a:solidFill>
                  <a:srgbClr val="F9B538"/>
                </a:solidFill>
                <a:latin typeface="Times New Roman"/>
                <a:cs typeface="Times New Roman"/>
              </a:rPr>
              <a:t>- </a:t>
            </a:r>
            <a:r>
              <a:rPr sz="1950" dirty="0">
                <a:solidFill>
                  <a:srgbClr val="009900"/>
                </a:solidFill>
                <a:latin typeface="CTMLJS+Generic2-Regular"/>
                <a:cs typeface="CTMLJS+Generic2-Regular"/>
              </a:rPr>
              <a:t>Posterior (Neurohypophysis)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F9274-9A75-4159-A435-38390A1FE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8" t="43707" r="16755" b="2602"/>
          <a:stretch/>
        </p:blipFill>
        <p:spPr>
          <a:xfrm>
            <a:off x="861864" y="2074357"/>
            <a:ext cx="6408712" cy="34652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13793" y="18851"/>
            <a:ext cx="6290178" cy="5829300"/>
          </a:xfrm>
          <a:prstGeom prst="rect">
            <a:avLst/>
          </a:prstGeom>
          <a:blipFill>
            <a:blip r:embed="rId2" cstate="print"/>
            <a:stretch>
              <a:fillRect l="-1" r="-19697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150" y="479197"/>
            <a:ext cx="677241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spc="-12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HISTOLOGY</a:t>
            </a:r>
            <a:r>
              <a:rPr sz="28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u="sng" spc="-14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8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u="sng" spc="-1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PITUITARY</a:t>
            </a:r>
            <a:r>
              <a:rPr lang="en-GB" sz="2800" b="1" u="sng" spc="-1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u="sng" spc="-1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150" y="1114450"/>
            <a:ext cx="6733556" cy="1584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2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B13F99"/>
                </a:solidFill>
                <a:latin typeface="JLANSP+Generic3-Regular"/>
                <a:cs typeface="JLANSP+Generic3-Regular"/>
              </a:rPr>
              <a:t>⦿</a:t>
            </a:r>
            <a:r>
              <a:rPr sz="1750" spc="282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Anterior pituitary originates from Rathke’s</a:t>
            </a:r>
          </a:p>
          <a:p>
            <a:pPr marL="232092" marR="0">
              <a:lnSpc>
                <a:spcPts val="2089"/>
              </a:lnSpc>
              <a:spcBef>
                <a:spcPts val="42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pouch (pharyngeal epithelium)</a:t>
            </a:r>
            <a:r>
              <a:rPr lang="en-GB"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.</a:t>
            </a:r>
          </a:p>
          <a:p>
            <a:pPr marL="232092" marR="0">
              <a:lnSpc>
                <a:spcPts val="2089"/>
              </a:lnSpc>
              <a:spcBef>
                <a:spcPts val="420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CTMLJS+Generic2-Regular"/>
              <a:cs typeface="CTMLJS+Generic2-Regular"/>
            </a:endParaRPr>
          </a:p>
          <a:p>
            <a:pPr marL="0" marR="0">
              <a:lnSpc>
                <a:spcPts val="2083"/>
              </a:lnSpc>
              <a:spcBef>
                <a:spcPts val="473"/>
              </a:spcBef>
              <a:spcAft>
                <a:spcPts val="0"/>
              </a:spcAft>
            </a:pPr>
            <a:r>
              <a:rPr sz="1750" dirty="0">
                <a:solidFill>
                  <a:srgbClr val="B13F99"/>
                </a:solidFill>
                <a:latin typeface="JLANSP+Generic3-Regular"/>
                <a:cs typeface="JLANSP+Generic3-Regular"/>
              </a:rPr>
              <a:t>⦿</a:t>
            </a:r>
            <a:r>
              <a:rPr sz="1750" spc="282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Posterior pituitary originates from</a:t>
            </a:r>
          </a:p>
          <a:p>
            <a:pPr marL="232092" marR="0">
              <a:lnSpc>
                <a:spcPts val="2090"/>
              </a:lnSpc>
              <a:spcBef>
                <a:spcPts val="469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hypothalamus (glial-type cells)</a:t>
            </a:r>
            <a:r>
              <a:rPr lang="en-GB"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.</a:t>
            </a:r>
            <a:endParaRPr sz="2200" dirty="0">
              <a:solidFill>
                <a:srgbClr val="000000"/>
              </a:solidFill>
              <a:latin typeface="CTMLJS+Generic2-Regular"/>
              <a:cs typeface="CTMLJS+Generic2-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8430" y="4800973"/>
            <a:ext cx="1232172" cy="603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NSUKTO+Generic0-Regular"/>
                <a:cs typeface="NSUKTO+Generic0-Regular"/>
              </a:rPr>
              <a:t>Anterior</a:t>
            </a:r>
          </a:p>
          <a:p>
            <a:pPr marL="42910" marR="0">
              <a:lnSpc>
                <a:spcPts val="2121"/>
              </a:lnSpc>
              <a:spcBef>
                <a:spcPts val="267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NSUKTO+Generic0-Regular"/>
                <a:cs typeface="NSUKTO+Generic0-Regular"/>
              </a:rPr>
              <a:t>Pituitary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6239" y="4803216"/>
            <a:ext cx="1361982" cy="60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r>
              <a:rPr sz="2250" spc="-10" dirty="0">
                <a:solidFill>
                  <a:srgbClr val="000000"/>
                </a:solidFill>
                <a:latin typeface="NSUKTO+Generic0-Regular"/>
                <a:cs typeface="NSUKTO+Generic0-Regular"/>
              </a:rPr>
              <a:t>Posterior</a:t>
            </a:r>
          </a:p>
          <a:p>
            <a:pPr marL="172720" marR="0">
              <a:lnSpc>
                <a:spcPts val="2121"/>
              </a:lnSpc>
              <a:spcBef>
                <a:spcPts val="222"/>
              </a:spcBef>
              <a:spcAft>
                <a:spcPts val="0"/>
              </a:spcAft>
            </a:pPr>
            <a:r>
              <a:rPr sz="2250" dirty="0">
                <a:solidFill>
                  <a:srgbClr val="000000"/>
                </a:solidFill>
                <a:latin typeface="NSUKTO+Generic0-Regular"/>
                <a:cs typeface="NSUKTO+Generic0-Regular"/>
              </a:rPr>
              <a:t>Pituitary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73832" y="106338"/>
            <a:ext cx="6120680" cy="5472608"/>
          </a:xfrm>
          <a:prstGeom prst="rect">
            <a:avLst/>
          </a:prstGeom>
          <a:blipFill>
            <a:blip r:embed="rId2" cstate="print"/>
            <a:stretch>
              <a:fillRect r="-1618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5800" y="538386"/>
            <a:ext cx="668971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8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OF PITUITARY</a:t>
            </a: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GLAND</a:t>
            </a:r>
          </a:p>
          <a:p>
            <a:pPr marL="55594" marR="0" algn="ctr">
              <a:lnSpc>
                <a:spcPts val="2566"/>
              </a:lnSpc>
              <a:spcBef>
                <a:spcPts val="540"/>
              </a:spcBef>
              <a:spcAft>
                <a:spcPts val="0"/>
              </a:spcAft>
            </a:pP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 TO OPTIC CHIASM</a:t>
            </a: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24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150" y="469494"/>
            <a:ext cx="706045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76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HYPOTHALAMIC CONTROL OF</a:t>
            </a: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PITUITARY SECRETIONS</a:t>
            </a:r>
            <a:endParaRPr lang="en-GB" sz="24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ctr">
              <a:lnSpc>
                <a:spcPts val="2766"/>
              </a:lnSpc>
              <a:spcBef>
                <a:spcPts val="0"/>
              </a:spcBef>
              <a:spcAft>
                <a:spcPts val="0"/>
              </a:spcAft>
            </a:pPr>
            <a:endParaRPr sz="24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012" y="1462726"/>
            <a:ext cx="5546050" cy="303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B13F99"/>
                </a:solidFill>
                <a:latin typeface="JLANSP+Generic3-Regular"/>
                <a:cs typeface="JLANSP+Generic3-Regular"/>
              </a:rPr>
              <a:t>⦿</a:t>
            </a:r>
            <a:r>
              <a:rPr sz="1750" spc="282" dirty="0">
                <a:solidFill>
                  <a:srgbClr val="B13F9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Almost all secretions by the pituitary 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7105" y="1787653"/>
            <a:ext cx="4527893" cy="1697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controlled by either</a:t>
            </a:r>
            <a:r>
              <a:rPr lang="en-GB" sz="2200" dirty="0">
                <a:solidFill>
                  <a:srgbClr val="000000"/>
                </a:solidFill>
                <a:latin typeface="CTMLJS+Generic2-Regular"/>
                <a:cs typeface="CTMLJS+Generic2-Regular"/>
              </a:rPr>
              <a:t>:</a:t>
            </a:r>
          </a:p>
          <a:p>
            <a:pPr marL="0" marR="0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CTMLJS+Generic2-Regular"/>
              <a:cs typeface="CTMLJS+Generic2-Regular"/>
            </a:endParaRPr>
          </a:p>
          <a:p>
            <a:pPr marL="16192" marR="0">
              <a:lnSpc>
                <a:spcPts val="1849"/>
              </a:lnSpc>
              <a:spcBef>
                <a:spcPts val="465"/>
              </a:spcBef>
              <a:spcAft>
                <a:spcPts val="0"/>
              </a:spcAft>
            </a:pPr>
            <a:r>
              <a:rPr sz="155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550" spc="750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1950" b="1" u="sng" dirty="0">
                <a:solidFill>
                  <a:srgbClr val="FF0000"/>
                </a:solidFill>
                <a:latin typeface="CTMLJS+Generic2-Regular"/>
                <a:cs typeface="CTMLJS+Generic2-Regular"/>
              </a:rPr>
              <a:t>Hormonal</a:t>
            </a:r>
            <a:r>
              <a:rPr lang="en-GB" sz="1950" b="1" u="sng" dirty="0">
                <a:solidFill>
                  <a:srgbClr val="FF0000"/>
                </a:solidFill>
                <a:latin typeface="CTMLJS+Generic2-Regular"/>
                <a:cs typeface="CTMLJS+Generic2-Regular"/>
              </a:rPr>
              <a:t> </a:t>
            </a:r>
            <a:r>
              <a:rPr sz="1950" b="1" u="sng" spc="-587" dirty="0">
                <a:solidFill>
                  <a:srgbClr val="FF0000"/>
                </a:solidFill>
                <a:latin typeface="CTMLJS+Generic2-Regular"/>
                <a:cs typeface="CTMLJS+Generic2-Regular"/>
              </a:rPr>
              <a:t> </a:t>
            </a:r>
            <a:r>
              <a:rPr sz="1950" b="1" u="sng" dirty="0">
                <a:solidFill>
                  <a:srgbClr val="FF0000"/>
                </a:solidFill>
                <a:latin typeface="CTMLJS+Generic2-Regular"/>
                <a:cs typeface="CTMLJS+Generic2-Regular"/>
              </a:rPr>
              <a:t>secretion </a:t>
            </a: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of hypothalamus</a:t>
            </a:r>
          </a:p>
          <a:p>
            <a:pPr marL="1587404" marR="0">
              <a:lnSpc>
                <a:spcPts val="1849"/>
              </a:lnSpc>
              <a:spcBef>
                <a:spcPts val="406"/>
              </a:spcBef>
              <a:spcAft>
                <a:spcPts val="0"/>
              </a:spcAft>
            </a:pP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(The anterior pituitary)</a:t>
            </a:r>
            <a:endParaRPr lang="en-GB" sz="1950" dirty="0">
              <a:solidFill>
                <a:srgbClr val="6C6C6C"/>
              </a:solidFill>
              <a:latin typeface="CTMLJS+Generic2-Regular"/>
              <a:cs typeface="CTMLJS+Generic2-Regular"/>
            </a:endParaRPr>
          </a:p>
          <a:p>
            <a:pPr marL="1587404" marR="0">
              <a:lnSpc>
                <a:spcPts val="1849"/>
              </a:lnSpc>
              <a:spcBef>
                <a:spcPts val="406"/>
              </a:spcBef>
              <a:spcAft>
                <a:spcPts val="0"/>
              </a:spcAft>
            </a:pPr>
            <a:endParaRPr sz="1950" dirty="0">
              <a:solidFill>
                <a:srgbClr val="6C6C6C"/>
              </a:solidFill>
              <a:latin typeface="CTMLJS+Generic2-Regular"/>
              <a:cs typeface="CTMLJS+Generic2-Regular"/>
            </a:endParaRPr>
          </a:p>
          <a:p>
            <a:pPr marL="2813287" marR="0">
              <a:lnSpc>
                <a:spcPts val="1850"/>
              </a:lnSpc>
              <a:spcBef>
                <a:spcPts val="410"/>
              </a:spcBef>
              <a:spcAft>
                <a:spcPts val="0"/>
              </a:spcAft>
            </a:pPr>
            <a:r>
              <a:rPr lang="en-GB"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or</a:t>
            </a:r>
            <a:endParaRPr sz="1950" dirty="0">
              <a:solidFill>
                <a:srgbClr val="6C6C6C"/>
              </a:solidFill>
              <a:latin typeface="CTMLJS+Generic2-Regular"/>
              <a:cs typeface="CTMLJS+Generic2-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105" y="3634730"/>
            <a:ext cx="5709375" cy="534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9B538"/>
                </a:solidFill>
                <a:latin typeface="JLANSP+Generic3-Regular"/>
                <a:cs typeface="JLANSP+Generic3-Regular"/>
              </a:rPr>
              <a:t>◼</a:t>
            </a:r>
            <a:r>
              <a:rPr sz="1550" spc="750" dirty="0">
                <a:solidFill>
                  <a:srgbClr val="F9B538"/>
                </a:solidFill>
                <a:latin typeface="Times New Roman"/>
                <a:cs typeface="Times New Roman"/>
              </a:rPr>
              <a:t> </a:t>
            </a:r>
            <a:r>
              <a:rPr sz="1950" b="1" u="sng" dirty="0">
                <a:solidFill>
                  <a:srgbClr val="00B050"/>
                </a:solidFill>
                <a:latin typeface="CTMLJS+Generic2-Regular"/>
                <a:cs typeface="CTMLJS+Generic2-Regular"/>
              </a:rPr>
              <a:t>Nervous signals </a:t>
            </a: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from hypothalamus</a:t>
            </a:r>
          </a:p>
          <a:p>
            <a:pPr marL="1769030" marR="0">
              <a:lnSpc>
                <a:spcPts val="1840"/>
              </a:lnSpc>
              <a:spcBef>
                <a:spcPts val="418"/>
              </a:spcBef>
              <a:spcAft>
                <a:spcPts val="0"/>
              </a:spcAft>
            </a:pP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(</a:t>
            </a:r>
            <a:r>
              <a:rPr lang="en-GB"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The </a:t>
            </a:r>
            <a:r>
              <a:rPr sz="1950" dirty="0">
                <a:solidFill>
                  <a:srgbClr val="6C6C6C"/>
                </a:solidFill>
                <a:latin typeface="CTMLJS+Generic2-Regular"/>
                <a:cs typeface="CTMLJS+Generic2-Regular"/>
              </a:rPr>
              <a:t>Posterior pituitary)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84083"/>
            <a:ext cx="7772400" cy="58293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150" y="612996"/>
            <a:ext cx="706045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UKTO+Generic0-Regular"/>
                <a:cs typeface="NSUKTO+Generic0-Regular"/>
              </a:rPr>
              <a:t>CONTROL OF ANTERIOR PITUITARY BY</a:t>
            </a:r>
          </a:p>
          <a:p>
            <a:pPr marL="0" marR="0" algn="ctr">
              <a:lnSpc>
                <a:spcPts val="2279"/>
              </a:lnSpc>
              <a:spcBef>
                <a:spcPts val="455"/>
              </a:spcBef>
              <a:spcAft>
                <a:spcPts val="0"/>
              </a:spcAft>
            </a:pPr>
            <a:r>
              <a:rPr sz="2000" b="1" u="sng" spc="-14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UKTO+Generic0-Regular"/>
                <a:cs typeface="NSUKTO+Generic0-Regular"/>
              </a:rPr>
              <a:t>HYPOTHALAMUS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012" y="1464540"/>
            <a:ext cx="6877572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207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000" spc="28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neurons in the hypothalamus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synthesize and secrete the hypothalamic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releasing and inhibitory hormones that control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secretion of anterior pituitary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algn="just">
              <a:lnSpc>
                <a:spcPts val="2073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just">
              <a:lnSpc>
                <a:spcPts val="2073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just">
              <a:lnSpc>
                <a:spcPts val="2202"/>
              </a:lnSpc>
              <a:spcBef>
                <a:spcPts val="305"/>
              </a:spcBef>
              <a:spcAft>
                <a:spcPts val="0"/>
              </a:spcAf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000" spc="28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Neurons send their nerve fibers to the median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eminence</a:t>
            </a:r>
            <a:r>
              <a:rPr sz="2000" spc="-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(extension of hypothalamic tissue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the pituitary stalk)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algn="just">
              <a:lnSpc>
                <a:spcPts val="2202"/>
              </a:lnSpc>
              <a:spcBef>
                <a:spcPts val="305"/>
              </a:spcBef>
              <a:spcAft>
                <a:spcPts val="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just">
              <a:lnSpc>
                <a:spcPts val="2202"/>
              </a:lnSpc>
              <a:spcBef>
                <a:spcPts val="305"/>
              </a:spcBef>
              <a:spcAft>
                <a:spcPts val="0"/>
              </a:spcAft>
            </a:pP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just">
              <a:lnSpc>
                <a:spcPts val="2073"/>
              </a:lnSpc>
              <a:spcBef>
                <a:spcPts val="454"/>
              </a:spcBef>
              <a:spcAft>
                <a:spcPts val="0"/>
              </a:spcAf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000" spc="28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Hormones are secreted to the tissue fluids,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absorbed into the hypothalamic-hypophysial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 system and transported to the sinuses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anterior pituitary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1486" y="0"/>
            <a:ext cx="6832848" cy="5829300"/>
          </a:xfrm>
          <a:prstGeom prst="rect">
            <a:avLst/>
          </a:prstGeom>
          <a:blipFill>
            <a:blip r:embed="rId2" cstate="print"/>
            <a:stretch>
              <a:fillRect l="-1" r="-1375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402" y="368022"/>
            <a:ext cx="7393206" cy="700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HYPOTHALAMIC CONTROL OF</a:t>
            </a:r>
          </a:p>
          <a:p>
            <a:pPr marL="0" marR="0">
              <a:lnSpc>
                <a:spcPts val="2570"/>
              </a:lnSpc>
              <a:spcBef>
                <a:spcPts val="549"/>
              </a:spcBef>
              <a:spcAft>
                <a:spcPts val="0"/>
              </a:spcAft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ANTERIOR PITUITARY GLAND (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ADENOHYPOPHYSIS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121" y="1436300"/>
            <a:ext cx="7601318" cy="86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⦿</a:t>
            </a:r>
            <a:r>
              <a:rPr sz="2000" spc="866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Anterior pituitary gland is connected to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hypothalamus by portal system: “</a:t>
            </a:r>
            <a:r>
              <a:rPr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hypothalamic-hypophysial portal vessels</a:t>
            </a:r>
            <a:r>
              <a:rPr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766520" cy="5829300"/>
          </a:xfrm>
          <a:prstGeom prst="rect">
            <a:avLst/>
          </a:prstGeom>
          <a:blipFill>
            <a:blip r:embed="rId2" cstate="print"/>
            <a:stretch>
              <a:fillRect r="-1486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967" y="250354"/>
            <a:ext cx="7204466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556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spc="-17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sz="24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u="sng" spc="-19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4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u="sng" spc="-1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ANTERIOR</a:t>
            </a:r>
            <a:r>
              <a:rPr sz="24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u="sng" spc="-14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PITUITARY</a:t>
            </a:r>
          </a:p>
          <a:p>
            <a:pPr marL="0" marR="0" algn="ctr">
              <a:lnSpc>
                <a:spcPts val="2606"/>
              </a:lnSpc>
              <a:spcBef>
                <a:spcPts val="528"/>
              </a:spcBef>
              <a:spcAft>
                <a:spcPts val="0"/>
              </a:spcAft>
            </a:pPr>
            <a:r>
              <a:rPr sz="2400" u="sng" spc="-14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sz="24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u="sng" spc="-15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HYPOTHALAMUS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158</TotalTime>
  <Words>593</Words>
  <Application>Microsoft Office PowerPoint</Application>
  <PresentationFormat>Custom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CTMLJS+Generic2-Regular</vt:lpstr>
      <vt:lpstr>Tahoma</vt:lpstr>
      <vt:lpstr>JLANSP+Generic3-Regular</vt:lpstr>
      <vt:lpstr>Times New Roman</vt:lpstr>
      <vt:lpstr>Calibri Light</vt:lpstr>
      <vt:lpstr>NSUKTO+Generic0-Regular</vt:lpstr>
      <vt:lpstr>Retrospect</vt:lpstr>
      <vt:lpstr>Endocrinology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وفقن الله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Nervana Bayoumi</cp:lastModifiedBy>
  <cp:revision>31</cp:revision>
  <dcterms:modified xsi:type="dcterms:W3CDTF">2021-02-16T12:32:13Z</dcterms:modified>
</cp:coreProperties>
</file>