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sldIdLst>
    <p:sldId id="296" r:id="rId2"/>
    <p:sldId id="295" r:id="rId3"/>
    <p:sldId id="259" r:id="rId4"/>
    <p:sldId id="257" r:id="rId5"/>
    <p:sldId id="297" r:id="rId6"/>
    <p:sldId id="298" r:id="rId7"/>
    <p:sldId id="299" r:id="rId8"/>
    <p:sldId id="262" r:id="rId9"/>
    <p:sldId id="263" r:id="rId10"/>
    <p:sldId id="264" r:id="rId11"/>
    <p:sldId id="266" r:id="rId12"/>
    <p:sldId id="265" r:id="rId13"/>
    <p:sldId id="268" r:id="rId14"/>
    <p:sldId id="269" r:id="rId15"/>
    <p:sldId id="270" r:id="rId16"/>
    <p:sldId id="272" r:id="rId17"/>
    <p:sldId id="277" r:id="rId18"/>
    <p:sldId id="273" r:id="rId19"/>
    <p:sldId id="274" r:id="rId20"/>
    <p:sldId id="302" r:id="rId21"/>
    <p:sldId id="278" r:id="rId22"/>
    <p:sldId id="279" r:id="rId23"/>
    <p:sldId id="306" r:id="rId24"/>
    <p:sldId id="280" r:id="rId25"/>
    <p:sldId id="307" r:id="rId26"/>
    <p:sldId id="305" r:id="rId27"/>
    <p:sldId id="308" r:id="rId28"/>
    <p:sldId id="281" r:id="rId29"/>
    <p:sldId id="276" r:id="rId30"/>
    <p:sldId id="309" r:id="rId31"/>
    <p:sldId id="285" r:id="rId32"/>
    <p:sldId id="287" r:id="rId33"/>
    <p:sldId id="312" r:id="rId34"/>
    <p:sldId id="311" r:id="rId35"/>
    <p:sldId id="310" r:id="rId36"/>
  </p:sldIdLst>
  <p:sldSz cx="7772400" cy="5829300"/>
  <p:notesSz cx="7772400" cy="5829300"/>
  <p:embeddedFontLst>
    <p:embeddedFont>
      <p:font typeface="Aharoni" panose="02010803020104030203" pitchFamily="2" charset="-79"/>
      <p:bold r:id="rId38"/>
    </p:embeddedFont>
    <p:embeddedFont>
      <p:font typeface="AMMIEN+Generic8-Regular" panose="020B0604020202020204"/>
      <p:regular r:id="rId39"/>
    </p:embeddedFont>
    <p:embeddedFont>
      <p:font typeface="Bernard MT Condensed" panose="02050806060905020404" pitchFamily="18" charset="0"/>
      <p:regular r:id="rId40"/>
    </p:embeddedFont>
    <p:embeddedFont>
      <p:font typeface="Calibri" panose="020F0502020204030204" pitchFamily="34" charset="0"/>
      <p:regular r:id="rId41"/>
      <p:bold r:id="rId42"/>
      <p:italic r:id="rId43"/>
      <p:boldItalic r:id="rId44"/>
    </p:embeddedFont>
    <p:embeddedFont>
      <p:font typeface="Cambria" panose="02040503050406030204" pitchFamily="18" charset="0"/>
      <p:regular r:id="rId45"/>
      <p:bold r:id="rId46"/>
      <p:italic r:id="rId47"/>
      <p:boldItalic r:id="rId48"/>
    </p:embeddedFont>
    <p:embeddedFont>
      <p:font typeface="Ebrima" panose="02000000000000000000" pitchFamily="2" charset="0"/>
      <p:regular r:id="rId49"/>
      <p:bold r:id="rId50"/>
    </p:embeddedFont>
    <p:embeddedFont>
      <p:font typeface="EWQPEF+Generic0-Regular" panose="020B0604020202020204"/>
      <p:regular r:id="rId51"/>
    </p:embeddedFont>
    <p:embeddedFont>
      <p:font typeface="HIQKRP+Generic7-Regular" panose="020B0604020202020204"/>
      <p:regular r:id="rId52"/>
    </p:embeddedFont>
    <p:embeddedFont>
      <p:font typeface="ITMBQK+Generic5-Regular" panose="020B0604020202020204"/>
      <p:regular r:id="rId53"/>
    </p:embeddedFont>
    <p:embeddedFont>
      <p:font typeface="MADGUA+Generic1-Regular" panose="020B0604020202020204"/>
      <p:regular r:id="rId54"/>
    </p:embeddedFont>
    <p:embeddedFont>
      <p:font typeface="NOKNWD+Generic4-Regular" panose="020B0604020202020204"/>
      <p:regular r:id="rId55"/>
    </p:embeddedFont>
    <p:embeddedFont>
      <p:font typeface="RDKBTS+Generic6-Regular" panose="020B0604020202020204"/>
      <p:regular r:id="rId56"/>
    </p:embeddedFont>
    <p:embeddedFont>
      <p:font typeface="Tahoma" panose="020B0604030504040204" pitchFamily="34" charset="0"/>
      <p:regular r:id="rId57"/>
      <p:bold r:id="rId58"/>
    </p:embeddedFont>
    <p:embeddedFont>
      <p:font typeface="Times New Roman" panose="02020603050405020304" pitchFamily="18" charset="0"/>
      <p:regular r:id="rId59"/>
    </p:embeddedFont>
    <p:embeddedFont>
      <p:font typeface="TWGAIJ+Generic3-Regular" panose="020B0604020202020204"/>
      <p:regular r:id="rId6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78" y="582"/>
      </p:cViewPr>
      <p:guideLst>
        <p:guide orient="horz" pos="3168"/>
        <p:guide pos="244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font" Target="fonts/font20.fntdata"/><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font" Target="fonts/font2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2921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402138" y="0"/>
            <a:ext cx="3368675" cy="292100"/>
          </a:xfrm>
          <a:prstGeom prst="rect">
            <a:avLst/>
          </a:prstGeom>
        </p:spPr>
        <p:txBody>
          <a:bodyPr vert="horz" lIns="91440" tIns="45720" rIns="91440" bIns="45720" rtlCol="0"/>
          <a:lstStyle>
            <a:lvl1pPr algn="r">
              <a:defRPr sz="1200"/>
            </a:lvl1pPr>
          </a:lstStyle>
          <a:p>
            <a:fld id="{9894FA29-1CC9-448D-B84F-547A752E49B2}" type="datetimeFigureOut">
              <a:rPr lang="en-GB" smtClean="0"/>
              <a:t>16/02/2021</a:t>
            </a:fld>
            <a:endParaRPr lang="en-GB"/>
          </a:p>
        </p:txBody>
      </p:sp>
      <p:sp>
        <p:nvSpPr>
          <p:cNvPr id="4" name="Slide Image Placeholder 3"/>
          <p:cNvSpPr>
            <a:spLocks noGrp="1" noRot="1" noChangeAspect="1"/>
          </p:cNvSpPr>
          <p:nvPr>
            <p:ph type="sldImg" idx="2"/>
          </p:nvPr>
        </p:nvSpPr>
        <p:spPr>
          <a:xfrm>
            <a:off x="2574925" y="728663"/>
            <a:ext cx="2622550" cy="19669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77875" y="2805113"/>
            <a:ext cx="6216650" cy="2295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5537200"/>
            <a:ext cx="3368675" cy="2921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402138" y="5537200"/>
            <a:ext cx="3368675" cy="292100"/>
          </a:xfrm>
          <a:prstGeom prst="rect">
            <a:avLst/>
          </a:prstGeom>
        </p:spPr>
        <p:txBody>
          <a:bodyPr vert="horz" lIns="91440" tIns="45720" rIns="91440" bIns="45720" rtlCol="0" anchor="b"/>
          <a:lstStyle>
            <a:lvl1pPr algn="r">
              <a:defRPr sz="1200"/>
            </a:lvl1pPr>
          </a:lstStyle>
          <a:p>
            <a:fld id="{8D38E0B2-A99B-4C8A-9952-16DDC8DC78D1}" type="slidenum">
              <a:rPr lang="en-GB" smtClean="0"/>
              <a:t>‹#›</a:t>
            </a:fld>
            <a:endParaRPr lang="en-GB"/>
          </a:p>
        </p:txBody>
      </p:sp>
    </p:spTree>
    <p:extLst>
      <p:ext uri="{BB962C8B-B14F-4D97-AF65-F5344CB8AC3E}">
        <p14:creationId xmlns:p14="http://schemas.microsoft.com/office/powerpoint/2010/main" val="2593422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D38E0B2-A99B-4C8A-9952-16DDC8DC78D1}" type="slidenum">
              <a:rPr lang="en-GB" smtClean="0"/>
              <a:t>3</a:t>
            </a:fld>
            <a:endParaRPr lang="en-GB"/>
          </a:p>
        </p:txBody>
      </p:sp>
    </p:spTree>
    <p:extLst>
      <p:ext uri="{BB962C8B-B14F-4D97-AF65-F5344CB8AC3E}">
        <p14:creationId xmlns:p14="http://schemas.microsoft.com/office/powerpoint/2010/main" val="75884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p:spTree>
      <p:nvGrpSpPr>
        <p:cNvPr id="1" name=""/>
        <p:cNvGrpSpPr/>
        <p:nvPr/>
      </p:nvGrpSpPr>
      <p:grpSpPr>
        <a:xfrm>
          <a:off x="0" y="0"/>
          <a:ext cx="0" cy="0"/>
          <a:chOff x="0" y="0"/>
          <a:chExt cx="0" cy="0"/>
        </a:xfrm>
      </p:grpSpPr>
      <p:sp>
        <p:nvSpPr>
          <p:cNvPr id="2" name="Header 1"/>
          <p:cNvSpPr>
            <a:spLocks noGrp="1"/>
          </p:cNvSpPr>
          <p:nvPr>
            <p:ph type="title"/>
          </p:nvPr>
        </p:nvSpPr>
        <p:spPr/>
        <p:txBody>
          <a:bodyPr/>
          <a:lstStyle/>
          <a:p>
            <a:r>
              <a:rPr lang="en-US"/>
              <a:t>Title</a:t>
            </a:r>
          </a:p>
        </p:txBody>
      </p:sp>
      <p:sp>
        <p:nvSpPr>
          <p:cNvPr id="3" name="Text 2"/>
          <p:cNvSpPr>
            <a:spLocks noGrp="1"/>
          </p:cNvSpPr>
          <p:nvPr>
            <p:ph type="body" idx="1"/>
          </p:nvPr>
        </p:nvSpPr>
        <p:spPr/>
        <p:txBody>
          <a:bodyPr/>
          <a:lstStyle/>
          <a:p>
            <a:pPr lvl="0"/>
            <a:r>
              <a:rPr lang="en-US"/>
              <a:t>Text</a:t>
            </a:r>
          </a:p>
          <a:p>
            <a:pPr lvl="1"/>
            <a:r>
              <a:rPr lang="en-US"/>
              <a:t>Second level</a:t>
            </a:r>
          </a:p>
          <a:p>
            <a:pPr lvl="2"/>
            <a:r>
              <a:rPr lang="en-US"/>
              <a:t>Third level</a:t>
            </a:r>
          </a:p>
          <a:p>
            <a:pPr lvl="3"/>
            <a:r>
              <a:rPr lang="en-US"/>
              <a:t>Fourth level</a:t>
            </a:r>
          </a:p>
          <a:p>
            <a:pPr lvl="4"/>
            <a:r>
              <a:rPr lang="en-US"/>
              <a:t>Fifth level</a:t>
            </a:r>
          </a:p>
        </p:txBody>
      </p:sp>
      <p:sp>
        <p:nvSpPr>
          <p:cNvPr id="4" name="Date 3"/>
          <p:cNvSpPr>
            <a:spLocks noGrp="1"/>
          </p:cNvSpPr>
          <p:nvPr>
            <p:ph type="dt" sz="half" idx="10"/>
          </p:nvPr>
        </p:nvSpPr>
        <p:spPr/>
        <p:txBody>
          <a:bodyPr/>
          <a:lstStyle/>
          <a:p>
            <a:fld id="{C16525B2-4347-4F72-BAF7-76B19438D329}" type="datetimeFigureOut">
              <a:rPr lang="en-US" smtClean="0"/>
              <a:t>2/16/2021</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5" name="Rectangle 4"/>
          <p:cNvSpPr/>
          <p:nvPr/>
        </p:nvSpPr>
        <p:spPr>
          <a:xfrm>
            <a:off x="2025" y="5440680"/>
            <a:ext cx="7770376" cy="3886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1" y="5384169"/>
            <a:ext cx="7770376" cy="54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377666" y="9944862"/>
            <a:ext cx="1737264" cy="276999"/>
          </a:xfrm>
        </p:spPr>
        <p:txBody>
          <a:bodyPr/>
          <a:lstStyle/>
          <a:p>
            <a:fld id="{1D8BD707-D9CF-40AE-B4C6-C98DA3205C09}" type="datetimeFigureOut">
              <a:rPr lang="en-US" smtClean="0"/>
              <a:t>2/16/2021</a:t>
            </a:fld>
            <a:endParaRPr lang="en-US"/>
          </a:p>
        </p:txBody>
      </p:sp>
      <p:sp>
        <p:nvSpPr>
          <p:cNvPr id="8" name="Footer Placeholder 7"/>
          <p:cNvSpPr>
            <a:spLocks noGrp="1"/>
          </p:cNvSpPr>
          <p:nvPr>
            <p:ph type="ftr" sz="quarter" idx="11"/>
          </p:nvPr>
        </p:nvSpPr>
        <p:spPr>
          <a:xfrm>
            <a:off x="2568130" y="9944862"/>
            <a:ext cx="2417063" cy="276999"/>
          </a:xfrm>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a:xfrm>
            <a:off x="5438394" y="9944862"/>
            <a:ext cx="1737264" cy="276999"/>
          </a:xfrm>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7798564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2/16/2021</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images.google.co.uk/imgres?imgurl=http://news.xinhuanet.com/english/2006-05/19/xinsrc_1520503191127387265453.jpg&amp;imgrefurl=http://news.xinhuanet.com/english/2006-05/19/content_4571102.htm&amp;usg=__PITmdXxSHBRBhVlx51PFBFZsrYc=&amp;h=328&amp;w=250&amp;sz=15&amp;hl=en&amp;start=7&amp;sig2=KpJHqEJXNlVDv5nf5lLC7g&amp;um=1&amp;tbnid=hiXzJoxPyYkxxM:&amp;tbnh=118&amp;tbnw=90&amp;prev=/images%3Fq%3Dgigantism%2Bpictures%26hl%3Den%26rlz%3D1T4ADBR_enSA226SA231%26sa%3DN%26um%3D1&amp;ei=-9vHSf2kBMKY-gb9n4XqBw"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images.google.co.uk/imgres?imgurl=http://fastolfe.net/2007/01/16/reynolds-dwarfism&amp;imgrefurl=http://fastolfe.net/2007/01/16/babies-with-made-to-order-defects&amp;usg=__zaVC9e9ZkzKit9lAYPNQ1V16ENs=&amp;h=456&amp;w=298&amp;sz=23&amp;hl=en&amp;start=5&amp;sig2=8aT6UYNdQ4YyPUiIWAWT4w&amp;um=1&amp;tbnid=VpmRfGnurCQDLM:&amp;tbnh=128&amp;tbnw=84&amp;prev=/images%3Fq%3Ddwarfism%26hl%3Den%26rlz%3D1T4ADBR_enSA226SA231%26sa%3DN%26um%3D1&amp;ei=Ft3HSZqKGJKV-gbz-fztBg"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hyperlink" Target="http://images.google.co.uk/imgres?imgurl=http://www.sd-neurosurgeon.com/images/acromegaly%25201.jpg&amp;imgrefurl=http://www.sd-neurosurgeon.com/diseases/pit_tumors.html&amp;usg=__r21pgJveAB0Cgji7IXjBWyydvuI=&amp;h=160&amp;w=243&amp;sz=13&amp;hl=en&amp;start=8&amp;sig2=opKV48GjqU9CbF56FglkKA&amp;um=1&amp;tbnid=1ysl4yc_nopKfM:&amp;tbnh=72&amp;tbnw=110&amp;prev=/images%3Fq%3Dacromegaly%26hl%3Den%26rlz%3D1T4ADBR_enSA226SA231%26um%3D1&amp;ei=WtzHSbrpNYXO-Ab_uaXcBg" TargetMode="Externa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images.google.co.uk/imgres?imgurl=http://www.medstudents.com.br/image/endoc/acromeg1.jpg&amp;imgrefurl=http://www.medstudents.com.br/image/endoc/imgend9.htm&amp;usg=__0FDjHzKW9-3aIskkE3k8zcTKntc=&amp;h=230&amp;w=320&amp;sz=13&amp;hl=en&amp;start=12&amp;sig2=Ew62WpfZOoY3f1e1ilz4_A&amp;um=1&amp;tbnid=_8xSbIyqvGacbM:&amp;tbnh=85&amp;tbnw=118&amp;prev=/images%3Fq%3Dacromegaly%26hl%3Den%26rlz%3D1T4ADBR_enSA226SA231%26um%3D1&amp;ei=WtzHSbrpNYXO-Ab_uaXcBg" TargetMode="Externa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22E82F-E4D2-4117-8056-62879AFEB227}"/>
              </a:ext>
            </a:extLst>
          </p:cNvPr>
          <p:cNvSpPr txBox="1"/>
          <p:nvPr/>
        </p:nvSpPr>
        <p:spPr>
          <a:xfrm>
            <a:off x="3702580" y="3771546"/>
            <a:ext cx="4957751" cy="1348061"/>
          </a:xfrm>
          <a:prstGeom prst="rect">
            <a:avLst/>
          </a:prstGeom>
          <a:noFill/>
        </p:spPr>
        <p:txBody>
          <a:bodyPr wrap="square" rtlCol="0">
            <a:spAutoFit/>
          </a:bodyPr>
          <a:lstStyle/>
          <a:p>
            <a:r>
              <a:rPr lang="en-GB" sz="2040" b="1" dirty="0">
                <a:solidFill>
                  <a:srgbClr val="FF0000"/>
                </a:solidFill>
                <a:effectLst>
                  <a:outerShdw blurRad="38100" dist="38100" dir="2700000" algn="tl">
                    <a:srgbClr val="000000">
                      <a:alpha val="43137"/>
                    </a:srgbClr>
                  </a:outerShdw>
                </a:effectLst>
              </a:rPr>
              <a:t>Dr Nervana Mustafa</a:t>
            </a:r>
          </a:p>
          <a:p>
            <a:endParaRPr lang="en-GB" sz="2040" b="1" dirty="0">
              <a:solidFill>
                <a:srgbClr val="FF0000"/>
              </a:solidFill>
              <a:effectLst>
                <a:outerShdw blurRad="38100" dist="38100" dir="2700000" algn="tl">
                  <a:srgbClr val="000000">
                    <a:alpha val="43137"/>
                  </a:srgbClr>
                </a:outerShdw>
              </a:effectLst>
            </a:endParaRPr>
          </a:p>
          <a:p>
            <a:r>
              <a:rPr lang="en-GB" sz="2040" b="1" dirty="0">
                <a:solidFill>
                  <a:srgbClr val="C00000"/>
                </a:solidFill>
                <a:effectLst>
                  <a:outerShdw blurRad="38100" dist="38100" dir="2700000" algn="tl">
                    <a:srgbClr val="000000">
                      <a:alpha val="43137"/>
                    </a:srgbClr>
                  </a:outerShdw>
                </a:effectLst>
              </a:rPr>
              <a:t>Associate Professor of Physiology</a:t>
            </a:r>
          </a:p>
          <a:p>
            <a:r>
              <a:rPr lang="en-GB" sz="2040" b="1" dirty="0">
                <a:solidFill>
                  <a:srgbClr val="C00000"/>
                </a:solidFill>
                <a:effectLst>
                  <a:outerShdw blurRad="38100" dist="38100" dir="2700000" algn="tl">
                    <a:srgbClr val="000000">
                      <a:alpha val="43137"/>
                    </a:srgbClr>
                  </a:outerShdw>
                </a:effectLst>
              </a:rPr>
              <a:t>College of Medicine - KSU </a:t>
            </a:r>
          </a:p>
        </p:txBody>
      </p:sp>
      <p:sp>
        <p:nvSpPr>
          <p:cNvPr id="3" name="TextBox 2">
            <a:extLst>
              <a:ext uri="{FF2B5EF4-FFF2-40B4-BE49-F238E27FC236}">
                <a16:creationId xmlns:a16="http://schemas.microsoft.com/office/drawing/2014/main" id="{3E5C995B-6251-4E94-BE60-44A76D539E34}"/>
              </a:ext>
            </a:extLst>
          </p:cNvPr>
          <p:cNvSpPr txBox="1"/>
          <p:nvPr/>
        </p:nvSpPr>
        <p:spPr>
          <a:xfrm>
            <a:off x="703446" y="1191461"/>
            <a:ext cx="5814646" cy="1138773"/>
          </a:xfrm>
          <a:prstGeom prst="rect">
            <a:avLst/>
          </a:prstGeom>
          <a:noFill/>
        </p:spPr>
        <p:txBody>
          <a:bodyPr wrap="square" rtlCol="0">
            <a:spAutoFit/>
          </a:bodyPr>
          <a:lstStyle/>
          <a:p>
            <a:r>
              <a:rPr lang="en-GB" sz="3400" dirty="0">
                <a:latin typeface="Bernard MT Condensed" panose="02050806060905020404" pitchFamily="18" charset="0"/>
              </a:rPr>
              <a:t>Introduction to Endocrinology </a:t>
            </a:r>
          </a:p>
          <a:p>
            <a:endParaRPr lang="en-GB" sz="3400" dirty="0">
              <a:latin typeface="Bernard MT Condensed" panose="02050806060905020404" pitchFamily="18" charset="0"/>
            </a:endParaRPr>
          </a:p>
        </p:txBody>
      </p:sp>
    </p:spTree>
    <p:extLst>
      <p:ext uri="{BB962C8B-B14F-4D97-AF65-F5344CB8AC3E}">
        <p14:creationId xmlns:p14="http://schemas.microsoft.com/office/powerpoint/2010/main" val="3916480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268668"/>
            <a:ext cx="7307388" cy="5829300"/>
          </a:xfrm>
          <a:prstGeom prst="rect">
            <a:avLst/>
          </a:prstGeom>
          <a:blipFill>
            <a:blip r:embed="rId2" cstate="print"/>
            <a:stretch>
              <a:fillRect r="-14866"/>
            </a:stretch>
          </a:blipFill>
        </p:spPr>
        <p:txBody>
          <a:bodyPr wrap="square" lIns="0" tIns="0" rIns="0" bIns="0" rtlCol="0">
            <a:spAutoFit/>
          </a:bodyPr>
          <a:lstStyle/>
          <a:p>
            <a:endParaRPr/>
          </a:p>
        </p:txBody>
      </p:sp>
      <p:sp>
        <p:nvSpPr>
          <p:cNvPr id="3" name="object 3"/>
          <p:cNvSpPr txBox="1"/>
          <p:nvPr/>
        </p:nvSpPr>
        <p:spPr>
          <a:xfrm>
            <a:off x="141784" y="302127"/>
            <a:ext cx="6772418" cy="368499"/>
          </a:xfrm>
          <a:prstGeom prst="rect">
            <a:avLst/>
          </a:prstGeom>
        </p:spPr>
        <p:txBody>
          <a:bodyPr vert="horz" wrap="square" lIns="0" tIns="0" rIns="0" bIns="0" rtlCol="0">
            <a:spAutoFit/>
          </a:bodyPr>
          <a:lstStyle/>
          <a:p>
            <a:pPr marL="0" marR="0">
              <a:lnSpc>
                <a:spcPts val="2796"/>
              </a:lnSpc>
              <a:spcBef>
                <a:spcPts val="0"/>
              </a:spcBef>
              <a:spcAft>
                <a:spcPts val="0"/>
              </a:spcAft>
            </a:pPr>
            <a:r>
              <a:rPr sz="2900" dirty="0">
                <a:solidFill>
                  <a:srgbClr val="C00000"/>
                </a:solidFill>
                <a:latin typeface="EWQPEF+Generic0-Regular"/>
                <a:cs typeface="EWQPEF+Generic0-Regular"/>
              </a:rPr>
              <a:t>FUNCTIONS OF GROWTH</a:t>
            </a:r>
            <a:r>
              <a:rPr lang="en-GB" sz="2900" dirty="0">
                <a:solidFill>
                  <a:srgbClr val="C00000"/>
                </a:solidFill>
                <a:latin typeface="EWQPEF+Generic0-Regular"/>
                <a:cs typeface="EWQPEF+Generic0-Regular"/>
              </a:rPr>
              <a:t> </a:t>
            </a:r>
            <a:r>
              <a:rPr sz="2950" dirty="0">
                <a:solidFill>
                  <a:srgbClr val="C00000"/>
                </a:solidFill>
                <a:latin typeface="EWQPEF+Generic0-Regular"/>
                <a:cs typeface="EWQPEF+Generic0-Regular"/>
              </a:rPr>
              <a:t>HORMONE:</a:t>
            </a:r>
          </a:p>
        </p:txBody>
      </p:sp>
      <p:sp>
        <p:nvSpPr>
          <p:cNvPr id="4" name="object 4"/>
          <p:cNvSpPr txBox="1"/>
          <p:nvPr/>
        </p:nvSpPr>
        <p:spPr>
          <a:xfrm>
            <a:off x="141784" y="1053754"/>
            <a:ext cx="7128792" cy="359073"/>
          </a:xfrm>
          <a:prstGeom prst="rect">
            <a:avLst/>
          </a:prstGeom>
        </p:spPr>
        <p:txBody>
          <a:bodyPr vert="horz" wrap="square" lIns="0" tIns="0" rIns="0" bIns="0" rtlCol="0">
            <a:spAutoFit/>
          </a:bodyPr>
          <a:lstStyle/>
          <a:p>
            <a:pPr marL="0" marR="0">
              <a:lnSpc>
                <a:spcPts val="2828"/>
              </a:lnSpc>
              <a:spcBef>
                <a:spcPts val="0"/>
              </a:spcBef>
              <a:spcAft>
                <a:spcPts val="0"/>
              </a:spcAft>
            </a:pPr>
            <a:r>
              <a:rPr lang="en-GB" sz="2850" spc="14" dirty="0">
                <a:solidFill>
                  <a:srgbClr val="F9B538"/>
                </a:solidFill>
                <a:latin typeface="Tahoma" panose="020B0604030504040204" pitchFamily="34" charset="0"/>
                <a:ea typeface="Tahoma" panose="020B0604030504040204" pitchFamily="34" charset="0"/>
                <a:cs typeface="Tahoma" panose="020B0604030504040204" pitchFamily="34" charset="0"/>
              </a:rPr>
              <a:t>A</a:t>
            </a:r>
            <a:r>
              <a:rPr lang="en-GB" sz="2850" u="sng" spc="14" dirty="0">
                <a:solidFill>
                  <a:srgbClr val="F9B538"/>
                </a:solidFill>
                <a:latin typeface="Tahoma" panose="020B0604030504040204" pitchFamily="34" charset="0"/>
                <a:ea typeface="Tahoma" panose="020B0604030504040204" pitchFamily="34" charset="0"/>
                <a:cs typeface="Tahoma" panose="020B0604030504040204" pitchFamily="34" charset="0"/>
              </a:rPr>
              <a:t>)</a:t>
            </a:r>
            <a:r>
              <a:rPr sz="2850" u="sng" spc="-223" dirty="0">
                <a:solidFill>
                  <a:srgbClr val="F9B538"/>
                </a:solidFill>
                <a:latin typeface="Tahoma" panose="020B0604030504040204" pitchFamily="34" charset="0"/>
                <a:ea typeface="Tahoma" panose="020B0604030504040204" pitchFamily="34" charset="0"/>
                <a:cs typeface="Tahoma" panose="020B0604030504040204" pitchFamily="34" charset="0"/>
              </a:rPr>
              <a:t> </a:t>
            </a:r>
            <a:r>
              <a:rPr sz="2950" u="sng" dirty="0">
                <a:solidFill>
                  <a:srgbClr val="6D6D6D"/>
                </a:solidFill>
                <a:latin typeface="Tahoma" panose="020B0604030504040204" pitchFamily="34" charset="0"/>
                <a:ea typeface="Tahoma" panose="020B0604030504040204" pitchFamily="34" charset="0"/>
                <a:cs typeface="Tahoma" panose="020B0604030504040204" pitchFamily="34" charset="0"/>
              </a:rPr>
              <a:t>Long term effect</a:t>
            </a:r>
            <a:r>
              <a:rPr lang="en-GB" sz="2950" u="sng" dirty="0">
                <a:solidFill>
                  <a:srgbClr val="6D6D6D"/>
                </a:solidFill>
                <a:latin typeface="Tahoma" panose="020B0604030504040204" pitchFamily="34" charset="0"/>
                <a:ea typeface="Tahoma" panose="020B0604030504040204" pitchFamily="34" charset="0"/>
                <a:cs typeface="Tahoma" panose="020B0604030504040204" pitchFamily="34" charset="0"/>
              </a:rPr>
              <a:t> </a:t>
            </a:r>
            <a:r>
              <a:rPr sz="3000" u="sng" dirty="0">
                <a:solidFill>
                  <a:srgbClr val="6D6D6D"/>
                </a:solidFill>
                <a:latin typeface="Tahoma" panose="020B0604030504040204" pitchFamily="34" charset="0"/>
                <a:ea typeface="Tahoma" panose="020B0604030504040204" pitchFamily="34" charset="0"/>
                <a:cs typeface="Tahoma" panose="020B0604030504040204" pitchFamily="34" charset="0"/>
              </a:rPr>
              <a:t>Promotion of</a:t>
            </a:r>
            <a:r>
              <a:rPr lang="en-GB" sz="3000" u="sng" dirty="0">
                <a:solidFill>
                  <a:srgbClr val="6D6D6D"/>
                </a:solidFill>
                <a:latin typeface="Tahoma" panose="020B0604030504040204" pitchFamily="34" charset="0"/>
                <a:ea typeface="Tahoma" panose="020B0604030504040204" pitchFamily="34" charset="0"/>
                <a:cs typeface="Tahoma" panose="020B0604030504040204" pitchFamily="34" charset="0"/>
              </a:rPr>
              <a:t> </a:t>
            </a:r>
            <a:r>
              <a:rPr sz="3000" u="sng" dirty="0">
                <a:solidFill>
                  <a:srgbClr val="6D6D6D"/>
                </a:solidFill>
                <a:latin typeface="Tahoma" panose="020B0604030504040204" pitchFamily="34" charset="0"/>
                <a:ea typeface="Tahoma" panose="020B0604030504040204" pitchFamily="34" charset="0"/>
                <a:cs typeface="Tahoma" panose="020B0604030504040204" pitchFamily="34" charset="0"/>
              </a:rPr>
              <a:t>growth:</a:t>
            </a:r>
          </a:p>
        </p:txBody>
      </p:sp>
      <p:sp>
        <p:nvSpPr>
          <p:cNvPr id="5" name="object 5"/>
          <p:cNvSpPr txBox="1"/>
          <p:nvPr/>
        </p:nvSpPr>
        <p:spPr>
          <a:xfrm>
            <a:off x="979207" y="1540271"/>
            <a:ext cx="5994006" cy="806733"/>
          </a:xfrm>
          <a:prstGeom prst="rect">
            <a:avLst/>
          </a:prstGeom>
        </p:spPr>
        <p:txBody>
          <a:bodyPr vert="horz" wrap="square" lIns="0" tIns="0" rIns="0" bIns="0" rtlCol="0">
            <a:spAutoFit/>
          </a:bodyPr>
          <a:lstStyle/>
          <a:p>
            <a:pPr marL="0" marR="0">
              <a:lnSpc>
                <a:spcPts val="2785"/>
              </a:lnSpc>
              <a:spcBef>
                <a:spcPts val="0"/>
              </a:spcBef>
              <a:spcAft>
                <a:spcPts val="0"/>
              </a:spcAft>
            </a:pPr>
            <a:r>
              <a:rPr sz="2150" dirty="0">
                <a:solidFill>
                  <a:srgbClr val="F9B538"/>
                </a:solidFill>
                <a:latin typeface="AMMIEN+Generic8-Regular"/>
                <a:cs typeface="AMMIEN+Generic8-Regular"/>
              </a:rPr>
              <a:t>▪</a:t>
            </a:r>
            <a:r>
              <a:rPr sz="2150" spc="1544" dirty="0">
                <a:solidFill>
                  <a:srgbClr val="F9B538"/>
                </a:solidFill>
                <a:latin typeface="Times New Roman"/>
                <a:cs typeface="Times New Roman"/>
              </a:rPr>
              <a:t> </a:t>
            </a:r>
            <a:r>
              <a:rPr sz="2850" dirty="0">
                <a:solidFill>
                  <a:srgbClr val="000000"/>
                </a:solidFill>
                <a:latin typeface="ITMBQK+Generic5-Regular"/>
                <a:cs typeface="ITMBQK+Generic5-Regular"/>
              </a:rPr>
              <a:t>cellular sizes &amp;</a:t>
            </a:r>
            <a:r>
              <a:rPr sz="2850" spc="15" dirty="0">
                <a:solidFill>
                  <a:srgbClr val="000000"/>
                </a:solidFill>
                <a:latin typeface="ITMBQK+Generic5-Regular"/>
                <a:cs typeface="ITMBQK+Generic5-Regular"/>
              </a:rPr>
              <a:t> </a:t>
            </a:r>
            <a:r>
              <a:rPr sz="2850" dirty="0">
                <a:solidFill>
                  <a:srgbClr val="000000"/>
                </a:solidFill>
                <a:latin typeface="ITMBQK+Generic5-Regular"/>
                <a:cs typeface="ITMBQK+Generic5-Regular"/>
              </a:rPr>
              <a:t>mitosis</a:t>
            </a:r>
          </a:p>
          <a:p>
            <a:pPr marL="0" marR="0">
              <a:lnSpc>
                <a:spcPts val="2731"/>
              </a:lnSpc>
              <a:spcBef>
                <a:spcPts val="584"/>
              </a:spcBef>
              <a:spcAft>
                <a:spcPts val="0"/>
              </a:spcAft>
            </a:pPr>
            <a:r>
              <a:rPr sz="2150" dirty="0">
                <a:solidFill>
                  <a:srgbClr val="F9B538"/>
                </a:solidFill>
                <a:latin typeface="AMMIEN+Generic8-Regular"/>
                <a:cs typeface="AMMIEN+Generic8-Regular"/>
              </a:rPr>
              <a:t>▪</a:t>
            </a:r>
            <a:r>
              <a:rPr sz="2150" spc="1544" dirty="0">
                <a:solidFill>
                  <a:srgbClr val="F9B538"/>
                </a:solidFill>
                <a:latin typeface="Times New Roman"/>
                <a:cs typeface="Times New Roman"/>
              </a:rPr>
              <a:t> </a:t>
            </a:r>
            <a:r>
              <a:rPr sz="2800" spc="10" dirty="0">
                <a:solidFill>
                  <a:srgbClr val="000000"/>
                </a:solidFill>
                <a:latin typeface="ITMBQK+Generic5-Regular"/>
                <a:cs typeface="ITMBQK+Generic5-Regular"/>
              </a:rPr>
              <a:t> </a:t>
            </a:r>
            <a:r>
              <a:rPr sz="2800" dirty="0">
                <a:solidFill>
                  <a:srgbClr val="000000"/>
                </a:solidFill>
                <a:latin typeface="ITMBQK+Generic5-Regular"/>
                <a:cs typeface="ITMBQK+Generic5-Regular"/>
              </a:rPr>
              <a:t>tissue growth &amp;</a:t>
            </a:r>
            <a:r>
              <a:rPr sz="2800" spc="10" dirty="0">
                <a:solidFill>
                  <a:srgbClr val="000000"/>
                </a:solidFill>
                <a:latin typeface="ITMBQK+Generic5-Regular"/>
                <a:cs typeface="ITMBQK+Generic5-Regular"/>
              </a:rPr>
              <a:t> </a:t>
            </a:r>
            <a:r>
              <a:rPr sz="2800" dirty="0">
                <a:solidFill>
                  <a:srgbClr val="000000"/>
                </a:solidFill>
                <a:latin typeface="ITMBQK+Generic5-Regular"/>
                <a:cs typeface="ITMBQK+Generic5-Regular"/>
              </a:rPr>
              <a:t>organ size</a:t>
            </a:r>
          </a:p>
        </p:txBody>
      </p:sp>
      <p:sp>
        <p:nvSpPr>
          <p:cNvPr id="6" name="object 6"/>
          <p:cNvSpPr txBox="1"/>
          <p:nvPr/>
        </p:nvSpPr>
        <p:spPr>
          <a:xfrm>
            <a:off x="318330" y="2914650"/>
            <a:ext cx="3709220" cy="307777"/>
          </a:xfrm>
          <a:prstGeom prst="rect">
            <a:avLst/>
          </a:prstGeom>
        </p:spPr>
        <p:txBody>
          <a:bodyPr vert="horz" wrap="square" lIns="0" tIns="0" rIns="0" bIns="0" rtlCol="0">
            <a:spAutoFit/>
          </a:bodyPr>
          <a:lstStyle/>
          <a:p>
            <a:pPr marL="0" marR="0">
              <a:lnSpc>
                <a:spcPts val="2390"/>
              </a:lnSpc>
              <a:spcBef>
                <a:spcPts val="0"/>
              </a:spcBef>
              <a:spcAft>
                <a:spcPts val="0"/>
              </a:spcAft>
            </a:pPr>
            <a:r>
              <a:rPr sz="2450" b="1" u="sng" dirty="0">
                <a:solidFill>
                  <a:srgbClr val="C00000"/>
                </a:solidFill>
                <a:effectLst>
                  <a:outerShdw blurRad="38100" dist="38100" dir="2700000" algn="tl">
                    <a:srgbClr val="000000">
                      <a:alpha val="43137"/>
                    </a:srgbClr>
                  </a:outerShdw>
                </a:effectLst>
                <a:latin typeface="Ebrima" panose="02000000000000000000" pitchFamily="2" charset="0"/>
                <a:ea typeface="Ebrima" panose="02000000000000000000" pitchFamily="2" charset="0"/>
                <a:cs typeface="Ebrima" panose="02000000000000000000" pitchFamily="2" charset="0"/>
              </a:rPr>
              <a:t>Indirect effect</a:t>
            </a:r>
          </a:p>
        </p:txBody>
      </p:sp>
      <p:sp>
        <p:nvSpPr>
          <p:cNvPr id="7" name="object 7"/>
          <p:cNvSpPr txBox="1"/>
          <p:nvPr/>
        </p:nvSpPr>
        <p:spPr>
          <a:xfrm>
            <a:off x="343335" y="3266543"/>
            <a:ext cx="7237612" cy="1783886"/>
          </a:xfrm>
          <a:prstGeom prst="rect">
            <a:avLst/>
          </a:prstGeom>
        </p:spPr>
        <p:txBody>
          <a:bodyPr vert="horz" wrap="square" lIns="0" tIns="0" rIns="0" bIns="0" rtlCol="0">
            <a:spAutoFit/>
          </a:bodyPr>
          <a:lstStyle/>
          <a:p>
            <a:pPr marL="0" marR="0">
              <a:lnSpc>
                <a:spcPct val="150000"/>
              </a:lnSpc>
              <a:spcBef>
                <a:spcPts val="0"/>
              </a:spcBef>
              <a:spcAft>
                <a:spcPts val="0"/>
              </a:spcAft>
            </a:pPr>
            <a:r>
              <a:rPr sz="2000" dirty="0">
                <a:solidFill>
                  <a:srgbClr val="000000"/>
                </a:solidFill>
                <a:latin typeface="Tahoma" panose="020B0604030504040204" pitchFamily="34" charset="0"/>
                <a:ea typeface="Tahoma" panose="020B0604030504040204" pitchFamily="34" charset="0"/>
                <a:cs typeface="Tahoma" panose="020B0604030504040204" pitchFamily="34" charset="0"/>
              </a:rPr>
              <a:t>Depends on somatomedin</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 C</a:t>
            </a:r>
            <a:r>
              <a:rPr sz="2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sz="2000" i="1" dirty="0">
                <a:solidFill>
                  <a:srgbClr val="000000"/>
                </a:solidFill>
                <a:latin typeface="Tahoma" panose="020B0604030504040204" pitchFamily="34" charset="0"/>
                <a:ea typeface="Tahoma" panose="020B0604030504040204" pitchFamily="34" charset="0"/>
                <a:cs typeface="Tahoma" panose="020B0604030504040204" pitchFamily="34" charset="0"/>
              </a:rPr>
              <a:t>insulin– like growth factor</a:t>
            </a:r>
            <a:r>
              <a:rPr lang="en-GB" sz="2000" i="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000" i="1" dirty="0">
                <a:solidFill>
                  <a:srgbClr val="000000"/>
                </a:solidFill>
                <a:latin typeface="Tahoma" panose="020B0604030504040204" pitchFamily="34" charset="0"/>
                <a:ea typeface="Tahoma" panose="020B0604030504040204" pitchFamily="34" charset="0"/>
                <a:cs typeface="Tahoma" panose="020B0604030504040204" pitchFamily="34" charset="0"/>
              </a:rPr>
              <a:t>[IGF-I&amp;II] </a:t>
            </a:r>
            <a:r>
              <a:rPr sz="2000" dirty="0">
                <a:solidFill>
                  <a:srgbClr val="000000"/>
                </a:solidFill>
                <a:latin typeface="Tahoma" panose="020B0604030504040204" pitchFamily="34" charset="0"/>
                <a:ea typeface="Tahoma" panose="020B0604030504040204" pitchFamily="34" charset="0"/>
                <a:cs typeface="Tahoma" panose="020B0604030504040204" pitchFamily="34" charset="0"/>
              </a:rPr>
              <a:t>secreted by the liver, which is responsible</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000" dirty="0">
                <a:solidFill>
                  <a:srgbClr val="000000"/>
                </a:solidFill>
                <a:latin typeface="Tahoma" panose="020B0604030504040204" pitchFamily="34" charset="0"/>
                <a:ea typeface="Tahoma" panose="020B0604030504040204" pitchFamily="34" charset="0"/>
                <a:cs typeface="Tahoma" panose="020B0604030504040204" pitchFamily="34" charset="0"/>
              </a:rPr>
              <a:t>for effect of GH on bone &amp; cartilage growth </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&amp; </a:t>
            </a:r>
            <a:r>
              <a:rPr sz="2000" dirty="0">
                <a:solidFill>
                  <a:srgbClr val="000000"/>
                </a:solidFill>
                <a:latin typeface="Tahoma" panose="020B0604030504040204" pitchFamily="34" charset="0"/>
                <a:ea typeface="Tahoma" panose="020B0604030504040204" pitchFamily="34" charset="0"/>
                <a:cs typeface="Tahoma" panose="020B0604030504040204" pitchFamily="34" charset="0"/>
              </a:rPr>
              <a:t>increase the synthesis of protein in skeletal</a:t>
            </a:r>
            <a:r>
              <a:rPr lang="en-GB" sz="20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000" dirty="0">
                <a:solidFill>
                  <a:srgbClr val="000000"/>
                </a:solidFill>
                <a:latin typeface="Tahoma" panose="020B0604030504040204" pitchFamily="34" charset="0"/>
                <a:ea typeface="Tahoma" panose="020B0604030504040204" pitchFamily="34" charset="0"/>
                <a:cs typeface="Tahoma" panose="020B0604030504040204" pitchFamily="34" charset="0"/>
              </a:rPr>
              <a:t>muscles.</a:t>
            </a:r>
          </a:p>
        </p:txBody>
      </p:sp>
      <p:sp>
        <p:nvSpPr>
          <p:cNvPr id="8" name="Arrow: Down 7">
            <a:extLst>
              <a:ext uri="{FF2B5EF4-FFF2-40B4-BE49-F238E27FC236}">
                <a16:creationId xmlns:a16="http://schemas.microsoft.com/office/drawing/2014/main" id="{879EB068-81D6-4F82-B3D0-B14E8A6EA946}"/>
              </a:ext>
            </a:extLst>
          </p:cNvPr>
          <p:cNvSpPr/>
          <p:nvPr/>
        </p:nvSpPr>
        <p:spPr>
          <a:xfrm flipV="1">
            <a:off x="799187" y="1432121"/>
            <a:ext cx="360040" cy="790965"/>
          </a:xfrm>
          <a:prstGeom prst="downArrow">
            <a:avLst/>
          </a:prstGeom>
          <a:solidFill>
            <a:srgbClr val="FF00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6909052" cy="5829300"/>
          </a:xfrm>
          <a:prstGeom prst="rect">
            <a:avLst/>
          </a:prstGeom>
          <a:blipFill>
            <a:blip r:embed="rId2" cstate="print"/>
            <a:stretch>
              <a:fillRect r="-12496"/>
            </a:stretch>
          </a:blipFill>
        </p:spPr>
        <p:txBody>
          <a:bodyPr wrap="square" lIns="0" tIns="0" rIns="0" bIns="0" rtlCol="0">
            <a:spAutoFit/>
          </a:bodyPr>
          <a:lstStyle/>
          <a:p>
            <a:endParaRPr/>
          </a:p>
        </p:txBody>
      </p:sp>
      <p:sp>
        <p:nvSpPr>
          <p:cNvPr id="3" name="object 3"/>
          <p:cNvSpPr txBox="1"/>
          <p:nvPr/>
        </p:nvSpPr>
        <p:spPr>
          <a:xfrm>
            <a:off x="2320170" y="682402"/>
            <a:ext cx="3319929" cy="407419"/>
          </a:xfrm>
          <a:prstGeom prst="rect">
            <a:avLst/>
          </a:prstGeom>
        </p:spPr>
        <p:txBody>
          <a:bodyPr vert="horz" wrap="square" lIns="0" tIns="0" rIns="0" bIns="0" rtlCol="0">
            <a:spAutoFit/>
          </a:bodyPr>
          <a:lstStyle/>
          <a:p>
            <a:pPr marL="0" marR="0">
              <a:lnSpc>
                <a:spcPts val="3129"/>
              </a:lnSpc>
              <a:spcBef>
                <a:spcPts val="0"/>
              </a:spcBef>
              <a:spcAft>
                <a:spcPts val="0"/>
              </a:spcAft>
            </a:pPr>
            <a:r>
              <a:rPr sz="3250" dirty="0">
                <a:solidFill>
                  <a:srgbClr val="C00000"/>
                </a:solidFill>
                <a:latin typeface="EWQPEF+Generic0-Regular"/>
                <a:cs typeface="EWQPEF+Generic0-Regular"/>
              </a:rPr>
              <a:t>BONE GROWTH</a:t>
            </a:r>
          </a:p>
        </p:txBody>
      </p:sp>
      <p:sp>
        <p:nvSpPr>
          <p:cNvPr id="4" name="object 4"/>
          <p:cNvSpPr txBox="1"/>
          <p:nvPr/>
        </p:nvSpPr>
        <p:spPr>
          <a:xfrm>
            <a:off x="140083" y="2070680"/>
            <a:ext cx="661651" cy="152497"/>
          </a:xfrm>
          <a:prstGeom prst="rect">
            <a:avLst/>
          </a:prstGeom>
        </p:spPr>
        <p:txBody>
          <a:bodyPr vert="horz" wrap="square" lIns="0" tIns="0" rIns="0" bIns="0" rtlCol="0">
            <a:spAutoFit/>
          </a:bodyPr>
          <a:lstStyle/>
          <a:p>
            <a:pPr marL="0" marR="0">
              <a:lnSpc>
                <a:spcPts val="900"/>
              </a:lnSpc>
              <a:spcBef>
                <a:spcPts val="0"/>
              </a:spcBef>
              <a:spcAft>
                <a:spcPts val="0"/>
              </a:spcAft>
            </a:pPr>
            <a:r>
              <a:rPr sz="950" dirty="0">
                <a:solidFill>
                  <a:srgbClr val="221E1F"/>
                </a:solidFill>
                <a:latin typeface="EWQPEF+Generic0-Regular"/>
                <a:cs typeface="EWQPEF+Generic0-Regular"/>
              </a:rPr>
              <a:t>Epiphysis</a:t>
            </a:r>
          </a:p>
        </p:txBody>
      </p:sp>
      <p:sp>
        <p:nvSpPr>
          <p:cNvPr id="5" name="object 5"/>
          <p:cNvSpPr txBox="1"/>
          <p:nvPr/>
        </p:nvSpPr>
        <p:spPr>
          <a:xfrm>
            <a:off x="140083" y="2675275"/>
            <a:ext cx="661655" cy="151019"/>
          </a:xfrm>
          <a:prstGeom prst="rect">
            <a:avLst/>
          </a:prstGeom>
        </p:spPr>
        <p:txBody>
          <a:bodyPr vert="horz" wrap="square" lIns="0" tIns="0" rIns="0" bIns="0" rtlCol="0">
            <a:spAutoFit/>
          </a:bodyPr>
          <a:lstStyle/>
          <a:p>
            <a:pPr marL="0" marR="0">
              <a:lnSpc>
                <a:spcPts val="889"/>
              </a:lnSpc>
              <a:spcBef>
                <a:spcPts val="0"/>
              </a:spcBef>
              <a:spcAft>
                <a:spcPts val="0"/>
              </a:spcAft>
            </a:pPr>
            <a:r>
              <a:rPr sz="950" spc="-12" dirty="0">
                <a:solidFill>
                  <a:srgbClr val="221E1F"/>
                </a:solidFill>
                <a:latin typeface="EWQPEF+Generic0-Regular"/>
                <a:cs typeface="EWQPEF+Generic0-Regular"/>
              </a:rPr>
              <a:t>Diaphysis</a:t>
            </a:r>
          </a:p>
        </p:txBody>
      </p:sp>
      <p:sp>
        <p:nvSpPr>
          <p:cNvPr id="6" name="object 6"/>
          <p:cNvSpPr txBox="1"/>
          <p:nvPr/>
        </p:nvSpPr>
        <p:spPr>
          <a:xfrm>
            <a:off x="4122898" y="3308978"/>
            <a:ext cx="811434" cy="150973"/>
          </a:xfrm>
          <a:prstGeom prst="rect">
            <a:avLst/>
          </a:prstGeom>
        </p:spPr>
        <p:txBody>
          <a:bodyPr vert="horz" wrap="square" lIns="0" tIns="0" rIns="0" bIns="0" rtlCol="0">
            <a:spAutoFit/>
          </a:bodyPr>
          <a:lstStyle/>
          <a:p>
            <a:pPr marL="0" marR="0">
              <a:lnSpc>
                <a:spcPts val="888"/>
              </a:lnSpc>
              <a:spcBef>
                <a:spcPts val="0"/>
              </a:spcBef>
              <a:spcAft>
                <a:spcPts val="0"/>
              </a:spcAft>
            </a:pPr>
            <a:r>
              <a:rPr sz="900" spc="15" dirty="0">
                <a:solidFill>
                  <a:srgbClr val="221E1F"/>
                </a:solidFill>
                <a:latin typeface="EWQPEF+Generic0-Regular"/>
                <a:cs typeface="EWQPEF+Generic0-Regular"/>
              </a:rPr>
              <a:t>Bone</a:t>
            </a:r>
            <a:r>
              <a:rPr sz="900" dirty="0">
                <a:solidFill>
                  <a:srgbClr val="221E1F"/>
                </a:solidFill>
                <a:latin typeface="EWQPEF+Generic0-Regular"/>
                <a:cs typeface="EWQPEF+Generic0-Regular"/>
              </a:rPr>
              <a:t> </a:t>
            </a:r>
            <a:r>
              <a:rPr sz="900" spc="12" dirty="0">
                <a:solidFill>
                  <a:srgbClr val="221E1F"/>
                </a:solidFill>
                <a:latin typeface="EWQPEF+Generic0-Regular"/>
                <a:cs typeface="EWQPEF+Generic0-Regular"/>
              </a:rPr>
              <a:t>growth</a:t>
            </a:r>
          </a:p>
        </p:txBody>
      </p:sp>
      <p:sp>
        <p:nvSpPr>
          <p:cNvPr id="7" name="object 7"/>
          <p:cNvSpPr txBox="1"/>
          <p:nvPr/>
        </p:nvSpPr>
        <p:spPr>
          <a:xfrm>
            <a:off x="6089747" y="3322686"/>
            <a:ext cx="613886" cy="271847"/>
          </a:xfrm>
          <a:prstGeom prst="rect">
            <a:avLst/>
          </a:prstGeom>
        </p:spPr>
        <p:txBody>
          <a:bodyPr vert="horz" wrap="square" lIns="0" tIns="0" rIns="0" bIns="0" rtlCol="0">
            <a:spAutoFit/>
          </a:bodyPr>
          <a:lstStyle/>
          <a:p>
            <a:pPr marL="0" marR="0">
              <a:lnSpc>
                <a:spcPts val="873"/>
              </a:lnSpc>
              <a:spcBef>
                <a:spcPts val="0"/>
              </a:spcBef>
              <a:spcAft>
                <a:spcPts val="0"/>
              </a:spcAft>
            </a:pPr>
            <a:r>
              <a:rPr sz="900" dirty="0">
                <a:solidFill>
                  <a:srgbClr val="221E1F"/>
                </a:solidFill>
                <a:latin typeface="EWQPEF+Generic0-Regular"/>
                <a:cs typeface="EWQPEF+Generic0-Regular"/>
              </a:rPr>
              <a:t>Compact</a:t>
            </a:r>
          </a:p>
          <a:p>
            <a:pPr marL="102012" marR="0">
              <a:lnSpc>
                <a:spcPts val="875"/>
              </a:lnSpc>
              <a:spcBef>
                <a:spcPts val="41"/>
              </a:spcBef>
              <a:spcAft>
                <a:spcPts val="0"/>
              </a:spcAft>
            </a:pPr>
            <a:r>
              <a:rPr sz="900" dirty="0">
                <a:solidFill>
                  <a:srgbClr val="221E1F"/>
                </a:solidFill>
                <a:latin typeface="EWQPEF+Generic0-Regular"/>
                <a:cs typeface="EWQPEF+Generic0-Regular"/>
              </a:rPr>
              <a:t>bone</a:t>
            </a:r>
          </a:p>
        </p:txBody>
      </p:sp>
      <p:sp>
        <p:nvSpPr>
          <p:cNvPr id="8" name="object 8"/>
          <p:cNvSpPr txBox="1"/>
          <p:nvPr/>
        </p:nvSpPr>
        <p:spPr>
          <a:xfrm>
            <a:off x="3740216" y="3588881"/>
            <a:ext cx="1314483" cy="152300"/>
          </a:xfrm>
          <a:prstGeom prst="rect">
            <a:avLst/>
          </a:prstGeom>
        </p:spPr>
        <p:txBody>
          <a:bodyPr vert="horz" wrap="square" lIns="0" tIns="0" rIns="0" bIns="0" rtlCol="0">
            <a:spAutoFit/>
          </a:bodyPr>
          <a:lstStyle/>
          <a:p>
            <a:pPr marL="0" marR="0">
              <a:lnSpc>
                <a:spcPts val="899"/>
              </a:lnSpc>
              <a:spcBef>
                <a:spcPts val="0"/>
              </a:spcBef>
              <a:spcAft>
                <a:spcPts val="0"/>
              </a:spcAft>
            </a:pPr>
            <a:r>
              <a:rPr sz="950" dirty="0">
                <a:solidFill>
                  <a:srgbClr val="221E1F"/>
                </a:solidFill>
                <a:latin typeface="EWQPEF+Generic0-Regular"/>
                <a:cs typeface="EWQPEF+Generic0-Regular"/>
              </a:rPr>
              <a:t>Dividing chondrocytes</a:t>
            </a:r>
          </a:p>
        </p:txBody>
      </p:sp>
      <p:sp>
        <p:nvSpPr>
          <p:cNvPr id="9" name="object 9"/>
          <p:cNvSpPr txBox="1"/>
          <p:nvPr/>
        </p:nvSpPr>
        <p:spPr>
          <a:xfrm>
            <a:off x="6058172" y="3839113"/>
            <a:ext cx="817370" cy="150844"/>
          </a:xfrm>
          <a:prstGeom prst="rect">
            <a:avLst/>
          </a:prstGeom>
        </p:spPr>
        <p:txBody>
          <a:bodyPr vert="horz" wrap="square" lIns="0" tIns="0" rIns="0" bIns="0" rtlCol="0">
            <a:spAutoFit/>
          </a:bodyPr>
          <a:lstStyle/>
          <a:p>
            <a:pPr marL="0" marR="0">
              <a:lnSpc>
                <a:spcPts val="887"/>
              </a:lnSpc>
              <a:spcBef>
                <a:spcPts val="0"/>
              </a:spcBef>
              <a:spcAft>
                <a:spcPts val="0"/>
              </a:spcAft>
            </a:pPr>
            <a:r>
              <a:rPr sz="900" spc="12" dirty="0">
                <a:solidFill>
                  <a:srgbClr val="221E1F"/>
                </a:solidFill>
                <a:latin typeface="EWQPEF+Generic0-Regular"/>
                <a:cs typeface="EWQPEF+Generic0-Regular"/>
              </a:rPr>
              <a:t>Chondrocyte</a:t>
            </a:r>
          </a:p>
        </p:txBody>
      </p:sp>
      <p:sp>
        <p:nvSpPr>
          <p:cNvPr id="10" name="object 10"/>
          <p:cNvSpPr txBox="1"/>
          <p:nvPr/>
        </p:nvSpPr>
        <p:spPr>
          <a:xfrm>
            <a:off x="3980135" y="3931798"/>
            <a:ext cx="877282" cy="151039"/>
          </a:xfrm>
          <a:prstGeom prst="rect">
            <a:avLst/>
          </a:prstGeom>
        </p:spPr>
        <p:txBody>
          <a:bodyPr vert="horz" wrap="square" lIns="0" tIns="0" rIns="0" bIns="0" rtlCol="0">
            <a:spAutoFit/>
          </a:bodyPr>
          <a:lstStyle/>
          <a:p>
            <a:pPr marL="0" marR="0">
              <a:lnSpc>
                <a:spcPts val="889"/>
              </a:lnSpc>
              <a:spcBef>
                <a:spcPts val="0"/>
              </a:spcBef>
              <a:spcAft>
                <a:spcPts val="0"/>
              </a:spcAft>
            </a:pPr>
            <a:r>
              <a:rPr sz="950" spc="-13" dirty="0">
                <a:solidFill>
                  <a:srgbClr val="221E1F"/>
                </a:solidFill>
                <a:latin typeface="EWQPEF+Generic0-Regular"/>
                <a:cs typeface="EWQPEF+Generic0-Regular"/>
              </a:rPr>
              <a:t>Chondrocytes</a:t>
            </a:r>
          </a:p>
        </p:txBody>
      </p:sp>
      <p:sp>
        <p:nvSpPr>
          <p:cNvPr id="11" name="object 11"/>
          <p:cNvSpPr txBox="1"/>
          <p:nvPr/>
        </p:nvSpPr>
        <p:spPr>
          <a:xfrm>
            <a:off x="6075984" y="4321764"/>
            <a:ext cx="613886" cy="148972"/>
          </a:xfrm>
          <a:prstGeom prst="rect">
            <a:avLst/>
          </a:prstGeom>
        </p:spPr>
        <p:txBody>
          <a:bodyPr vert="horz" wrap="square" lIns="0" tIns="0" rIns="0" bIns="0" rtlCol="0">
            <a:spAutoFit/>
          </a:bodyPr>
          <a:lstStyle/>
          <a:p>
            <a:pPr marL="0" marR="0">
              <a:lnSpc>
                <a:spcPts val="873"/>
              </a:lnSpc>
              <a:spcBef>
                <a:spcPts val="0"/>
              </a:spcBef>
              <a:spcAft>
                <a:spcPts val="0"/>
              </a:spcAft>
            </a:pPr>
            <a:r>
              <a:rPr sz="900" dirty="0">
                <a:solidFill>
                  <a:srgbClr val="221E1F"/>
                </a:solidFill>
                <a:latin typeface="EWQPEF+Generic0-Regular"/>
                <a:cs typeface="EWQPEF+Generic0-Regular"/>
              </a:rPr>
              <a:t>Cartilage</a:t>
            </a:r>
          </a:p>
        </p:txBody>
      </p:sp>
      <p:sp>
        <p:nvSpPr>
          <p:cNvPr id="12" name="object 12"/>
          <p:cNvSpPr txBox="1"/>
          <p:nvPr/>
        </p:nvSpPr>
        <p:spPr>
          <a:xfrm>
            <a:off x="3837370" y="4434613"/>
            <a:ext cx="1068895" cy="621265"/>
          </a:xfrm>
          <a:prstGeom prst="rect">
            <a:avLst/>
          </a:prstGeom>
        </p:spPr>
        <p:txBody>
          <a:bodyPr vert="horz" wrap="square" lIns="0" tIns="0" rIns="0" bIns="0" rtlCol="0">
            <a:spAutoFit/>
          </a:bodyPr>
          <a:lstStyle/>
          <a:p>
            <a:pPr marL="0" marR="0">
              <a:lnSpc>
                <a:spcPts val="891"/>
              </a:lnSpc>
              <a:spcBef>
                <a:spcPts val="0"/>
              </a:spcBef>
              <a:spcAft>
                <a:spcPts val="0"/>
              </a:spcAft>
            </a:pPr>
            <a:r>
              <a:rPr sz="950" spc="-11" dirty="0">
                <a:solidFill>
                  <a:srgbClr val="221E1F"/>
                </a:solidFill>
                <a:latin typeface="EWQPEF+Generic0-Regular"/>
                <a:cs typeface="EWQPEF+Generic0-Regular"/>
              </a:rPr>
              <a:t>Old</a:t>
            </a:r>
            <a:r>
              <a:rPr sz="950" dirty="0">
                <a:solidFill>
                  <a:srgbClr val="221E1F"/>
                </a:solidFill>
                <a:latin typeface="EWQPEF+Generic0-Regular"/>
                <a:cs typeface="EWQPEF+Generic0-Regular"/>
              </a:rPr>
              <a:t> </a:t>
            </a:r>
            <a:r>
              <a:rPr sz="950" spc="-11" dirty="0">
                <a:solidFill>
                  <a:srgbClr val="221E1F"/>
                </a:solidFill>
                <a:latin typeface="EWQPEF+Generic0-Regular"/>
                <a:cs typeface="EWQPEF+Generic0-Regular"/>
              </a:rPr>
              <a:t>chondrocytes</a:t>
            </a:r>
          </a:p>
          <a:p>
            <a:pPr marL="158416" marR="0">
              <a:lnSpc>
                <a:spcPts val="884"/>
              </a:lnSpc>
              <a:spcBef>
                <a:spcPts val="2815"/>
              </a:spcBef>
              <a:spcAft>
                <a:spcPts val="0"/>
              </a:spcAft>
            </a:pPr>
            <a:r>
              <a:rPr sz="900" spc="10" dirty="0">
                <a:solidFill>
                  <a:srgbClr val="221E1F"/>
                </a:solidFill>
                <a:latin typeface="EWQPEF+Generic0-Regular"/>
                <a:cs typeface="EWQPEF+Generic0-Regular"/>
              </a:rPr>
              <a:t>Osteoblasts</a:t>
            </a:r>
          </a:p>
        </p:txBody>
      </p:sp>
      <p:sp>
        <p:nvSpPr>
          <p:cNvPr id="13" name="object 13"/>
          <p:cNvSpPr txBox="1"/>
          <p:nvPr/>
        </p:nvSpPr>
        <p:spPr>
          <a:xfrm>
            <a:off x="21877" y="4501848"/>
            <a:ext cx="1003047" cy="149563"/>
          </a:xfrm>
          <a:prstGeom prst="rect">
            <a:avLst/>
          </a:prstGeom>
        </p:spPr>
        <p:txBody>
          <a:bodyPr vert="horz" wrap="square" lIns="0" tIns="0" rIns="0" bIns="0" rtlCol="0">
            <a:spAutoFit/>
          </a:bodyPr>
          <a:lstStyle/>
          <a:p>
            <a:pPr marL="0" marR="0">
              <a:lnSpc>
                <a:spcPts val="877"/>
              </a:lnSpc>
              <a:spcBef>
                <a:spcPts val="0"/>
              </a:spcBef>
              <a:spcAft>
                <a:spcPts val="0"/>
              </a:spcAft>
            </a:pPr>
            <a:r>
              <a:rPr sz="900" dirty="0">
                <a:solidFill>
                  <a:srgbClr val="221E1F"/>
                </a:solidFill>
                <a:latin typeface="EWQPEF+Generic0-Regular"/>
                <a:cs typeface="EWQPEF+Generic0-Regular"/>
              </a:rPr>
              <a:t>Epiphyseal plate</a:t>
            </a:r>
          </a:p>
        </p:txBody>
      </p:sp>
      <p:sp>
        <p:nvSpPr>
          <p:cNvPr id="14" name="object 14"/>
          <p:cNvSpPr txBox="1"/>
          <p:nvPr/>
        </p:nvSpPr>
        <p:spPr>
          <a:xfrm>
            <a:off x="6073825" y="4735905"/>
            <a:ext cx="709424" cy="150157"/>
          </a:xfrm>
          <a:prstGeom prst="rect">
            <a:avLst/>
          </a:prstGeom>
        </p:spPr>
        <p:txBody>
          <a:bodyPr vert="horz" wrap="square" lIns="0" tIns="0" rIns="0" bIns="0" rtlCol="0">
            <a:spAutoFit/>
          </a:bodyPr>
          <a:lstStyle/>
          <a:p>
            <a:pPr marL="0" marR="0">
              <a:lnSpc>
                <a:spcPts val="882"/>
              </a:lnSpc>
              <a:spcBef>
                <a:spcPts val="0"/>
              </a:spcBef>
              <a:spcAft>
                <a:spcPts val="0"/>
              </a:spcAft>
            </a:pPr>
            <a:r>
              <a:rPr sz="900" dirty="0">
                <a:solidFill>
                  <a:srgbClr val="221E1F"/>
                </a:solidFill>
                <a:latin typeface="EWQPEF+Generic0-Regular"/>
                <a:cs typeface="EWQPEF+Generic0-Regular"/>
              </a:rPr>
              <a:t>Osteoblast</a:t>
            </a:r>
          </a:p>
        </p:txBody>
      </p:sp>
      <p:sp>
        <p:nvSpPr>
          <p:cNvPr id="15" name="object 15"/>
          <p:cNvSpPr txBox="1"/>
          <p:nvPr/>
        </p:nvSpPr>
        <p:spPr>
          <a:xfrm>
            <a:off x="863348" y="4903903"/>
            <a:ext cx="661655" cy="151019"/>
          </a:xfrm>
          <a:prstGeom prst="rect">
            <a:avLst/>
          </a:prstGeom>
        </p:spPr>
        <p:txBody>
          <a:bodyPr vert="horz" wrap="square" lIns="0" tIns="0" rIns="0" bIns="0" rtlCol="0">
            <a:spAutoFit/>
          </a:bodyPr>
          <a:lstStyle/>
          <a:p>
            <a:pPr marL="0" marR="0">
              <a:lnSpc>
                <a:spcPts val="889"/>
              </a:lnSpc>
              <a:spcBef>
                <a:spcPts val="0"/>
              </a:spcBef>
              <a:spcAft>
                <a:spcPts val="0"/>
              </a:spcAft>
            </a:pPr>
            <a:r>
              <a:rPr sz="950" spc="-12" dirty="0">
                <a:solidFill>
                  <a:srgbClr val="221E1F"/>
                </a:solidFill>
                <a:latin typeface="EWQPEF+Generic0-Regular"/>
                <a:cs typeface="EWQPEF+Generic0-Regular"/>
              </a:rPr>
              <a:t>Diaphysis</a:t>
            </a:r>
          </a:p>
        </p:txBody>
      </p:sp>
      <p:sp>
        <p:nvSpPr>
          <p:cNvPr id="16" name="object 16"/>
          <p:cNvSpPr txBox="1"/>
          <p:nvPr/>
        </p:nvSpPr>
        <p:spPr>
          <a:xfrm>
            <a:off x="6075174" y="4942581"/>
            <a:ext cx="583659" cy="369707"/>
          </a:xfrm>
          <a:prstGeom prst="rect">
            <a:avLst/>
          </a:prstGeom>
        </p:spPr>
        <p:txBody>
          <a:bodyPr vert="horz" wrap="square" lIns="0" tIns="0" rIns="0" bIns="0" rtlCol="0">
            <a:spAutoFit/>
          </a:bodyPr>
          <a:lstStyle/>
          <a:p>
            <a:pPr marL="119554" marR="0">
              <a:lnSpc>
                <a:spcPts val="866"/>
              </a:lnSpc>
              <a:spcBef>
                <a:spcPts val="0"/>
              </a:spcBef>
              <a:spcAft>
                <a:spcPts val="0"/>
              </a:spcAft>
            </a:pPr>
            <a:r>
              <a:rPr sz="900" dirty="0">
                <a:solidFill>
                  <a:srgbClr val="221E1F"/>
                </a:solidFill>
                <a:latin typeface="EWQPEF+Generic0-Regular"/>
                <a:cs typeface="EWQPEF+Generic0-Regular"/>
              </a:rPr>
              <a:t>Newly</a:t>
            </a:r>
          </a:p>
          <a:p>
            <a:pPr marL="0" marR="0">
              <a:lnSpc>
                <a:spcPts val="871"/>
              </a:lnSpc>
              <a:spcBef>
                <a:spcPts val="0"/>
              </a:spcBef>
              <a:spcAft>
                <a:spcPts val="0"/>
              </a:spcAft>
            </a:pPr>
            <a:r>
              <a:rPr sz="950" dirty="0">
                <a:solidFill>
                  <a:srgbClr val="221E1F"/>
                </a:solidFill>
                <a:latin typeface="EWQPEF+Generic0-Regular"/>
                <a:cs typeface="EWQPEF+Generic0-Regular"/>
              </a:rPr>
              <a:t>calcified</a:t>
            </a:r>
          </a:p>
          <a:p>
            <a:pPr marL="173799" marR="0">
              <a:lnSpc>
                <a:spcPts val="871"/>
              </a:lnSpc>
              <a:spcBef>
                <a:spcPts val="0"/>
              </a:spcBef>
              <a:spcAft>
                <a:spcPts val="0"/>
              </a:spcAft>
            </a:pPr>
            <a:r>
              <a:rPr sz="900" dirty="0">
                <a:solidFill>
                  <a:srgbClr val="221E1F"/>
                </a:solidFill>
                <a:latin typeface="EWQPEF+Generic0-Regular"/>
                <a:cs typeface="EWQPEF+Generic0-Regular"/>
              </a:rPr>
              <a:t>bone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6876350" cy="5829300"/>
          </a:xfrm>
          <a:prstGeom prst="rect">
            <a:avLst/>
          </a:prstGeom>
          <a:blipFill>
            <a:blip r:embed="rId2" cstate="print"/>
            <a:stretch>
              <a:fillRect l="-1" r="-13030"/>
            </a:stretch>
          </a:blipFill>
        </p:spPr>
        <p:txBody>
          <a:bodyPr wrap="square" lIns="0" tIns="0" rIns="0" bIns="0" rtlCol="0">
            <a:spAutoFit/>
          </a:bodyPr>
          <a:lstStyle/>
          <a:p>
            <a:endParaRPr/>
          </a:p>
        </p:txBody>
      </p:sp>
      <p:sp>
        <p:nvSpPr>
          <p:cNvPr id="3" name="object 3"/>
          <p:cNvSpPr txBox="1"/>
          <p:nvPr/>
        </p:nvSpPr>
        <p:spPr>
          <a:xfrm>
            <a:off x="426150" y="462022"/>
            <a:ext cx="6700410" cy="368499"/>
          </a:xfrm>
          <a:prstGeom prst="rect">
            <a:avLst/>
          </a:prstGeom>
        </p:spPr>
        <p:txBody>
          <a:bodyPr vert="horz" wrap="square" lIns="0" tIns="0" rIns="0" bIns="0" rtlCol="0">
            <a:spAutoFit/>
          </a:bodyPr>
          <a:lstStyle/>
          <a:p>
            <a:pPr marL="0" marR="0">
              <a:lnSpc>
                <a:spcPts val="2822"/>
              </a:lnSpc>
              <a:spcBef>
                <a:spcPts val="0"/>
              </a:spcBef>
              <a:spcAft>
                <a:spcPts val="0"/>
              </a:spcAft>
            </a:pPr>
            <a:r>
              <a:rPr sz="2950" dirty="0">
                <a:solidFill>
                  <a:srgbClr val="C00000"/>
                </a:solidFill>
                <a:latin typeface="EWQPEF+Generic0-Regular"/>
                <a:cs typeface="EWQPEF+Generic0-Regular"/>
              </a:rPr>
              <a:t>MECHANISMS </a:t>
            </a:r>
            <a:r>
              <a:rPr sz="2950" spc="-10" dirty="0">
                <a:solidFill>
                  <a:srgbClr val="C00000"/>
                </a:solidFill>
                <a:latin typeface="EWQPEF+Generic0-Regular"/>
                <a:cs typeface="EWQPEF+Generic0-Regular"/>
              </a:rPr>
              <a:t>OF</a:t>
            </a:r>
            <a:r>
              <a:rPr sz="2950" dirty="0">
                <a:solidFill>
                  <a:srgbClr val="C00000"/>
                </a:solidFill>
                <a:latin typeface="EWQPEF+Generic0-Regular"/>
                <a:cs typeface="EWQPEF+Generic0-Regular"/>
              </a:rPr>
              <a:t> BONE</a:t>
            </a:r>
            <a:r>
              <a:rPr lang="en-GB" sz="2950" dirty="0">
                <a:solidFill>
                  <a:srgbClr val="C00000"/>
                </a:solidFill>
                <a:latin typeface="EWQPEF+Generic0-Regular"/>
                <a:cs typeface="EWQPEF+Generic0-Regular"/>
              </a:rPr>
              <a:t> </a:t>
            </a:r>
            <a:r>
              <a:rPr sz="2900" dirty="0">
                <a:solidFill>
                  <a:srgbClr val="C00000"/>
                </a:solidFill>
                <a:latin typeface="EWQPEF+Generic0-Regular"/>
                <a:cs typeface="EWQPEF+Generic0-Regular"/>
              </a:rPr>
              <a:t>GROWTH</a:t>
            </a:r>
          </a:p>
        </p:txBody>
      </p:sp>
      <p:sp>
        <p:nvSpPr>
          <p:cNvPr id="4" name="object 4"/>
          <p:cNvSpPr txBox="1"/>
          <p:nvPr/>
        </p:nvSpPr>
        <p:spPr>
          <a:xfrm>
            <a:off x="465012" y="1450762"/>
            <a:ext cx="3575711" cy="267036"/>
          </a:xfrm>
          <a:prstGeom prst="rect">
            <a:avLst/>
          </a:prstGeom>
        </p:spPr>
        <p:txBody>
          <a:bodyPr vert="horz" wrap="square" lIns="0" tIns="0" rIns="0" bIns="0" rtlCol="0">
            <a:spAutoFit/>
          </a:bodyPr>
          <a:lstStyle/>
          <a:p>
            <a:pPr marL="0" marR="0">
              <a:lnSpc>
                <a:spcPts val="1802"/>
              </a:lnSpc>
              <a:spcBef>
                <a:spcPts val="0"/>
              </a:spcBef>
              <a:spcAft>
                <a:spcPts val="0"/>
              </a:spcAft>
            </a:pPr>
            <a:r>
              <a:rPr sz="1900" spc="-11" dirty="0">
                <a:solidFill>
                  <a:srgbClr val="000000"/>
                </a:solidFill>
                <a:latin typeface="RDKBTS+Generic6-Regular"/>
                <a:cs typeface="RDKBTS+Generic6-Regular"/>
              </a:rPr>
              <a:t>1.</a:t>
            </a:r>
            <a:r>
              <a:rPr sz="1900" spc="563" dirty="0">
                <a:solidFill>
                  <a:srgbClr val="000000"/>
                </a:solidFill>
                <a:latin typeface="RDKBTS+Generic6-Regular"/>
                <a:cs typeface="RDKBTS+Generic6-Regular"/>
              </a:rPr>
              <a:t> </a:t>
            </a:r>
            <a:r>
              <a:rPr sz="1900" spc="-10" dirty="0">
                <a:solidFill>
                  <a:srgbClr val="000000"/>
                </a:solidFill>
                <a:latin typeface="RDKBTS+Generic6-Regular"/>
                <a:cs typeface="RDKBTS+Generic6-Regular"/>
              </a:rPr>
              <a:t>Linear</a:t>
            </a:r>
            <a:r>
              <a:rPr sz="1900" dirty="0">
                <a:solidFill>
                  <a:srgbClr val="000000"/>
                </a:solidFill>
                <a:latin typeface="RDKBTS+Generic6-Regular"/>
                <a:cs typeface="RDKBTS+Generic6-Regular"/>
              </a:rPr>
              <a:t> </a:t>
            </a:r>
            <a:r>
              <a:rPr sz="1900" spc="-10" dirty="0">
                <a:solidFill>
                  <a:srgbClr val="000000"/>
                </a:solidFill>
                <a:latin typeface="RDKBTS+Generic6-Regular"/>
                <a:cs typeface="RDKBTS+Generic6-Regular"/>
              </a:rPr>
              <a:t>growth</a:t>
            </a:r>
            <a:r>
              <a:rPr sz="1900" dirty="0">
                <a:solidFill>
                  <a:srgbClr val="000000"/>
                </a:solidFill>
                <a:latin typeface="RDKBTS+Generic6-Regular"/>
                <a:cs typeface="RDKBTS+Generic6-Regular"/>
              </a:rPr>
              <a:t> </a:t>
            </a:r>
            <a:r>
              <a:rPr sz="1900" spc="-11" dirty="0">
                <a:solidFill>
                  <a:srgbClr val="000000"/>
                </a:solidFill>
                <a:latin typeface="RDKBTS+Generic6-Regular"/>
                <a:cs typeface="RDKBTS+Generic6-Regular"/>
              </a:rPr>
              <a:t>of</a:t>
            </a:r>
            <a:r>
              <a:rPr sz="1900" dirty="0">
                <a:solidFill>
                  <a:srgbClr val="000000"/>
                </a:solidFill>
                <a:latin typeface="RDKBTS+Generic6-Regular"/>
                <a:cs typeface="RDKBTS+Generic6-Regular"/>
              </a:rPr>
              <a:t> long </a:t>
            </a:r>
            <a:r>
              <a:rPr sz="1900" spc="-10" dirty="0">
                <a:solidFill>
                  <a:srgbClr val="000000"/>
                </a:solidFill>
                <a:latin typeface="RDKBTS+Generic6-Regular"/>
                <a:cs typeface="RDKBTS+Generic6-Regular"/>
              </a:rPr>
              <a:t>bones:</a:t>
            </a:r>
          </a:p>
        </p:txBody>
      </p:sp>
      <p:sp>
        <p:nvSpPr>
          <p:cNvPr id="5" name="object 5"/>
          <p:cNvSpPr txBox="1"/>
          <p:nvPr/>
        </p:nvSpPr>
        <p:spPr>
          <a:xfrm>
            <a:off x="494759" y="1800194"/>
            <a:ext cx="6782881" cy="941861"/>
          </a:xfrm>
          <a:prstGeom prst="rect">
            <a:avLst/>
          </a:prstGeom>
        </p:spPr>
        <p:txBody>
          <a:bodyPr vert="horz" wrap="square" lIns="0" tIns="0" rIns="0" bIns="0" rtlCol="0">
            <a:spAutoFit/>
          </a:bodyPr>
          <a:lstStyle/>
          <a:p>
            <a:pPr marL="56" marR="0">
              <a:lnSpc>
                <a:spcPts val="1802"/>
              </a:lnSpc>
              <a:spcBef>
                <a:spcPts val="0"/>
              </a:spcBef>
              <a:spcAft>
                <a:spcPts val="0"/>
              </a:spcAft>
            </a:pPr>
            <a:endParaRPr lang="en-GB" sz="1900" spc="-12" dirty="0">
              <a:solidFill>
                <a:srgbClr val="000000"/>
              </a:solidFill>
              <a:latin typeface="RDKBTS+Generic6-Regular"/>
              <a:cs typeface="RDKBTS+Generic6-Regular"/>
            </a:endParaRPr>
          </a:p>
          <a:p>
            <a:pPr marL="56" marR="0">
              <a:lnSpc>
                <a:spcPts val="1802"/>
              </a:lnSpc>
              <a:spcBef>
                <a:spcPts val="0"/>
              </a:spcBef>
              <a:spcAft>
                <a:spcPts val="0"/>
              </a:spcAft>
            </a:pPr>
            <a:endParaRPr sz="1900" spc="-12" dirty="0">
              <a:solidFill>
                <a:srgbClr val="000000"/>
              </a:solidFill>
              <a:latin typeface="RDKBTS+Generic6-Regular"/>
              <a:cs typeface="RDKBTS+Generic6-Regular"/>
            </a:endParaRPr>
          </a:p>
          <a:p>
            <a:pPr marL="0" marR="0">
              <a:lnSpc>
                <a:spcPts val="1802"/>
              </a:lnSpc>
              <a:spcBef>
                <a:spcPts val="100"/>
              </a:spcBef>
              <a:spcAft>
                <a:spcPts val="0"/>
              </a:spcAft>
            </a:pPr>
            <a:r>
              <a:rPr sz="1900" dirty="0">
                <a:solidFill>
                  <a:srgbClr val="000000"/>
                </a:solidFill>
                <a:latin typeface="RDKBTS+Generic6-Regular"/>
                <a:cs typeface="RDKBTS+Generic6-Regular"/>
              </a:rPr>
              <a:t>●</a:t>
            </a:r>
            <a:r>
              <a:rPr sz="1900" spc="547" dirty="0">
                <a:solidFill>
                  <a:srgbClr val="000000"/>
                </a:solidFill>
                <a:latin typeface="RDKBTS+Generic6-Regular"/>
                <a:cs typeface="RDKBTS+Generic6-Regular"/>
              </a:rPr>
              <a:t> </a:t>
            </a:r>
            <a:r>
              <a:rPr sz="1900" spc="-13" dirty="0">
                <a:solidFill>
                  <a:srgbClr val="000000"/>
                </a:solidFill>
                <a:latin typeface="RDKBTS+Generic6-Regular"/>
                <a:cs typeface="RDKBTS+Generic6-Regular"/>
              </a:rPr>
              <a:t>When</a:t>
            </a:r>
            <a:r>
              <a:rPr sz="1900" dirty="0">
                <a:solidFill>
                  <a:srgbClr val="000000"/>
                </a:solidFill>
                <a:latin typeface="RDKBTS+Generic6-Regular"/>
                <a:cs typeface="RDKBTS+Generic6-Regular"/>
              </a:rPr>
              <a:t> </a:t>
            </a:r>
            <a:r>
              <a:rPr sz="1900" spc="-11" dirty="0">
                <a:solidFill>
                  <a:srgbClr val="000000"/>
                </a:solidFill>
                <a:latin typeface="RDKBTS+Generic6-Regular"/>
                <a:cs typeface="RDKBTS+Generic6-Regular"/>
              </a:rPr>
              <a:t>bony</a:t>
            </a:r>
            <a:r>
              <a:rPr sz="1900" dirty="0">
                <a:solidFill>
                  <a:srgbClr val="000000"/>
                </a:solidFill>
                <a:latin typeface="RDKBTS+Generic6-Regular"/>
                <a:cs typeface="RDKBTS+Generic6-Regular"/>
              </a:rPr>
              <a:t> fusion </a:t>
            </a:r>
            <a:r>
              <a:rPr sz="1900" spc="-10" dirty="0">
                <a:solidFill>
                  <a:srgbClr val="000000"/>
                </a:solidFill>
                <a:latin typeface="RDKBTS+Generic6-Regular"/>
                <a:cs typeface="RDKBTS+Generic6-Regular"/>
              </a:rPr>
              <a:t>occurs</a:t>
            </a:r>
            <a:r>
              <a:rPr sz="1900" dirty="0">
                <a:solidFill>
                  <a:srgbClr val="000000"/>
                </a:solidFill>
                <a:latin typeface="RDKBTS+Generic6-Regular"/>
                <a:cs typeface="RDKBTS+Generic6-Regular"/>
              </a:rPr>
              <a:t> </a:t>
            </a:r>
            <a:r>
              <a:rPr sz="1900" spc="-12" dirty="0">
                <a:solidFill>
                  <a:srgbClr val="000000"/>
                </a:solidFill>
                <a:latin typeface="RDKBTS+Generic6-Regular"/>
                <a:cs typeface="RDKBTS+Generic6-Regular"/>
              </a:rPr>
              <a:t>between</a:t>
            </a:r>
            <a:r>
              <a:rPr sz="1900" dirty="0">
                <a:solidFill>
                  <a:srgbClr val="000000"/>
                </a:solidFill>
                <a:latin typeface="RDKBTS+Generic6-Regular"/>
                <a:cs typeface="RDKBTS+Generic6-Regular"/>
              </a:rPr>
              <a:t> </a:t>
            </a:r>
            <a:r>
              <a:rPr sz="1900" spc="-10" dirty="0">
                <a:solidFill>
                  <a:srgbClr val="000000"/>
                </a:solidFill>
                <a:latin typeface="RDKBTS+Generic6-Regular"/>
                <a:cs typeface="RDKBTS+Generic6-Regular"/>
              </a:rPr>
              <a:t>shaft</a:t>
            </a:r>
            <a:r>
              <a:rPr sz="1900" dirty="0">
                <a:solidFill>
                  <a:srgbClr val="000000"/>
                </a:solidFill>
                <a:latin typeface="RDKBTS+Generic6-Regular"/>
                <a:cs typeface="RDKBTS+Generic6-Regular"/>
              </a:rPr>
              <a:t> &amp;</a:t>
            </a:r>
            <a:r>
              <a:rPr lang="en-GB" sz="1900" dirty="0">
                <a:solidFill>
                  <a:srgbClr val="000000"/>
                </a:solidFill>
                <a:latin typeface="RDKBTS+Generic6-Regular"/>
                <a:cs typeface="RDKBTS+Generic6-Regular"/>
              </a:rPr>
              <a:t> </a:t>
            </a:r>
            <a:r>
              <a:rPr sz="1900" spc="-10" dirty="0">
                <a:solidFill>
                  <a:srgbClr val="000000"/>
                </a:solidFill>
                <a:latin typeface="RDKBTS+Generic6-Regular"/>
                <a:cs typeface="RDKBTS+Generic6-Regular"/>
              </a:rPr>
              <a:t>epiphysis</a:t>
            </a:r>
            <a:r>
              <a:rPr sz="1900" dirty="0">
                <a:solidFill>
                  <a:srgbClr val="000000"/>
                </a:solidFill>
                <a:latin typeface="RDKBTS+Generic6-Regular"/>
                <a:cs typeface="RDKBTS+Generic6-Regular"/>
              </a:rPr>
              <a:t> </a:t>
            </a:r>
            <a:r>
              <a:rPr sz="1900" spc="-11" dirty="0">
                <a:solidFill>
                  <a:srgbClr val="000000"/>
                </a:solidFill>
                <a:latin typeface="RDKBTS+Generic6-Regular"/>
                <a:cs typeface="RDKBTS+Generic6-Regular"/>
              </a:rPr>
              <a:t>at</a:t>
            </a:r>
            <a:r>
              <a:rPr sz="1900" dirty="0">
                <a:solidFill>
                  <a:srgbClr val="000000"/>
                </a:solidFill>
                <a:latin typeface="RDKBTS+Generic6-Regular"/>
                <a:cs typeface="RDKBTS+Generic6-Regular"/>
              </a:rPr>
              <a:t> </a:t>
            </a:r>
            <a:r>
              <a:rPr sz="1900" spc="-11" dirty="0">
                <a:solidFill>
                  <a:srgbClr val="000000"/>
                </a:solidFill>
                <a:latin typeface="RDKBTS+Generic6-Regular"/>
                <a:cs typeface="RDKBTS+Generic6-Regular"/>
              </a:rPr>
              <a:t>each</a:t>
            </a:r>
            <a:r>
              <a:rPr sz="1900" dirty="0">
                <a:solidFill>
                  <a:srgbClr val="000000"/>
                </a:solidFill>
                <a:latin typeface="RDKBTS+Generic6-Regular"/>
                <a:cs typeface="RDKBTS+Generic6-Regular"/>
              </a:rPr>
              <a:t> </a:t>
            </a:r>
            <a:r>
              <a:rPr sz="1900" spc="-12" dirty="0">
                <a:solidFill>
                  <a:srgbClr val="000000"/>
                </a:solidFill>
                <a:latin typeface="RDKBTS+Generic6-Regular"/>
                <a:cs typeface="RDKBTS+Generic6-Regular"/>
              </a:rPr>
              <a:t>end,</a:t>
            </a:r>
            <a:r>
              <a:rPr sz="1900" dirty="0">
                <a:solidFill>
                  <a:srgbClr val="000000"/>
                </a:solidFill>
                <a:latin typeface="RDKBTS+Generic6-Regular"/>
                <a:cs typeface="RDKBTS+Generic6-Regular"/>
              </a:rPr>
              <a:t> </a:t>
            </a:r>
            <a:r>
              <a:rPr sz="1900" u="sng" spc="-11" dirty="0">
                <a:solidFill>
                  <a:srgbClr val="000000"/>
                </a:solidFill>
                <a:latin typeface="RDKBTS+Generic6-Regular"/>
                <a:cs typeface="RDKBTS+Generic6-Regular"/>
              </a:rPr>
              <a:t>no</a:t>
            </a:r>
            <a:r>
              <a:rPr sz="1900" u="sng" spc="90" dirty="0">
                <a:solidFill>
                  <a:srgbClr val="000000"/>
                </a:solidFill>
                <a:latin typeface="RDKBTS+Generic6-Regular"/>
                <a:cs typeface="RDKBTS+Generic6-Regular"/>
              </a:rPr>
              <a:t> </a:t>
            </a:r>
            <a:r>
              <a:rPr sz="1900" u="sng" dirty="0">
                <a:solidFill>
                  <a:srgbClr val="000000"/>
                </a:solidFill>
                <a:latin typeface="RDKBTS+Generic6-Regular"/>
                <a:cs typeface="RDKBTS+Generic6-Regular"/>
              </a:rPr>
              <a:t>further</a:t>
            </a:r>
            <a:r>
              <a:rPr sz="1900" u="sng" spc="92" dirty="0">
                <a:solidFill>
                  <a:srgbClr val="000000"/>
                </a:solidFill>
                <a:latin typeface="RDKBTS+Generic6-Regular"/>
                <a:cs typeface="RDKBTS+Generic6-Regular"/>
              </a:rPr>
              <a:t> </a:t>
            </a:r>
            <a:r>
              <a:rPr sz="1900" u="sng" dirty="0">
                <a:solidFill>
                  <a:srgbClr val="000000"/>
                </a:solidFill>
                <a:latin typeface="RDKBTS+Generic6-Regular"/>
                <a:cs typeface="RDKBTS+Generic6-Regular"/>
              </a:rPr>
              <a:t>lengthening</a:t>
            </a:r>
            <a:r>
              <a:rPr sz="1900" dirty="0">
                <a:solidFill>
                  <a:srgbClr val="000000"/>
                </a:solidFill>
                <a:latin typeface="RDKBTS+Generic6-Regular"/>
                <a:cs typeface="RDKBTS+Generic6-Regular"/>
              </a:rPr>
              <a:t> </a:t>
            </a:r>
            <a:r>
              <a:rPr sz="1900" spc="-11" dirty="0">
                <a:solidFill>
                  <a:srgbClr val="000000"/>
                </a:solidFill>
                <a:latin typeface="RDKBTS+Generic6-Regular"/>
                <a:cs typeface="RDKBTS+Generic6-Regular"/>
              </a:rPr>
              <a:t>of</a:t>
            </a:r>
            <a:r>
              <a:rPr lang="en-GB" sz="1900" spc="-11" dirty="0">
                <a:solidFill>
                  <a:srgbClr val="000000"/>
                </a:solidFill>
                <a:latin typeface="RDKBTS+Generic6-Regular"/>
                <a:cs typeface="RDKBTS+Generic6-Regular"/>
              </a:rPr>
              <a:t> </a:t>
            </a:r>
            <a:r>
              <a:rPr sz="1900" dirty="0">
                <a:solidFill>
                  <a:srgbClr val="000000"/>
                </a:solidFill>
                <a:latin typeface="RDKBTS+Generic6-Regular"/>
                <a:cs typeface="RDKBTS+Generic6-Regular"/>
              </a:rPr>
              <a:t>long </a:t>
            </a:r>
            <a:r>
              <a:rPr sz="1900" spc="-11" dirty="0">
                <a:solidFill>
                  <a:srgbClr val="000000"/>
                </a:solidFill>
                <a:latin typeface="RDKBTS+Generic6-Regular"/>
                <a:cs typeface="RDKBTS+Generic6-Regular"/>
              </a:rPr>
              <a:t>bone</a:t>
            </a:r>
            <a:r>
              <a:rPr sz="1900" dirty="0">
                <a:solidFill>
                  <a:srgbClr val="000000"/>
                </a:solidFill>
                <a:latin typeface="RDKBTS+Generic6-Regular"/>
                <a:cs typeface="RDKBTS+Generic6-Regular"/>
              </a:rPr>
              <a:t> </a:t>
            </a:r>
            <a:r>
              <a:rPr sz="1900" spc="-10" dirty="0">
                <a:solidFill>
                  <a:srgbClr val="000000"/>
                </a:solidFill>
                <a:latin typeface="RDKBTS+Generic6-Regular"/>
                <a:cs typeface="RDKBTS+Generic6-Regular"/>
              </a:rPr>
              <a:t>occur.</a:t>
            </a:r>
          </a:p>
        </p:txBody>
      </p:sp>
      <p:sp>
        <p:nvSpPr>
          <p:cNvPr id="6" name="object 6"/>
          <p:cNvSpPr txBox="1"/>
          <p:nvPr/>
        </p:nvSpPr>
        <p:spPr>
          <a:xfrm>
            <a:off x="465012" y="3551046"/>
            <a:ext cx="6949580" cy="515590"/>
          </a:xfrm>
          <a:prstGeom prst="rect">
            <a:avLst/>
          </a:prstGeom>
        </p:spPr>
        <p:txBody>
          <a:bodyPr vert="horz" wrap="square" lIns="0" tIns="0" rIns="0" bIns="0" rtlCol="0">
            <a:spAutoFit/>
          </a:bodyPr>
          <a:lstStyle/>
          <a:p>
            <a:pPr marL="0" marR="0">
              <a:lnSpc>
                <a:spcPts val="2036"/>
              </a:lnSpc>
              <a:spcBef>
                <a:spcPts val="0"/>
              </a:spcBef>
              <a:spcAft>
                <a:spcPts val="0"/>
              </a:spcAft>
            </a:pPr>
            <a:r>
              <a:rPr sz="2000" spc="13" dirty="0">
                <a:solidFill>
                  <a:srgbClr val="000000"/>
                </a:solidFill>
                <a:latin typeface="RDKBTS+Generic6-Regular"/>
                <a:cs typeface="RDKBTS+Generic6-Regular"/>
              </a:rPr>
              <a:t>2.</a:t>
            </a:r>
            <a:r>
              <a:rPr sz="2000" dirty="0">
                <a:solidFill>
                  <a:srgbClr val="000000"/>
                </a:solidFill>
                <a:latin typeface="RDKBTS+Generic6-Regular"/>
                <a:cs typeface="RDKBTS+Generic6-Regular"/>
              </a:rPr>
              <a:t> </a:t>
            </a:r>
            <a:r>
              <a:rPr sz="2000" spc="11" dirty="0">
                <a:solidFill>
                  <a:srgbClr val="000000"/>
                </a:solidFill>
                <a:latin typeface="RDKBTS+Generic6-Regular"/>
                <a:cs typeface="RDKBTS+Generic6-Regular"/>
              </a:rPr>
              <a:t>Deposition</a:t>
            </a:r>
            <a:r>
              <a:rPr sz="2000" dirty="0">
                <a:solidFill>
                  <a:srgbClr val="000000"/>
                </a:solidFill>
                <a:latin typeface="RDKBTS+Generic6-Regular"/>
                <a:cs typeface="RDKBTS+Generic6-Regular"/>
              </a:rPr>
              <a:t> </a:t>
            </a:r>
            <a:r>
              <a:rPr sz="2000" spc="13" dirty="0">
                <a:solidFill>
                  <a:srgbClr val="000000"/>
                </a:solidFill>
                <a:latin typeface="RDKBTS+Generic6-Regular"/>
                <a:cs typeface="RDKBTS+Generic6-Regular"/>
              </a:rPr>
              <a:t>of</a:t>
            </a:r>
            <a:r>
              <a:rPr sz="2000" dirty="0">
                <a:solidFill>
                  <a:srgbClr val="000000"/>
                </a:solidFill>
                <a:latin typeface="RDKBTS+Generic6-Regular"/>
                <a:cs typeface="RDKBTS+Generic6-Regular"/>
              </a:rPr>
              <a:t> </a:t>
            </a:r>
            <a:r>
              <a:rPr sz="2100" spc="12" dirty="0">
                <a:solidFill>
                  <a:srgbClr val="000000"/>
                </a:solidFill>
                <a:latin typeface="EWQPEF+Generic0-Regular"/>
                <a:cs typeface="EWQPEF+Generic0-Regular"/>
              </a:rPr>
              <a:t>New</a:t>
            </a:r>
            <a:r>
              <a:rPr sz="2100" dirty="0">
                <a:solidFill>
                  <a:srgbClr val="000000"/>
                </a:solidFill>
                <a:latin typeface="EWQPEF+Generic0-Regular"/>
                <a:cs typeface="EWQPEF+Generic0-Regular"/>
              </a:rPr>
              <a:t> </a:t>
            </a:r>
            <a:r>
              <a:rPr sz="2100" spc="11" dirty="0">
                <a:solidFill>
                  <a:srgbClr val="000000"/>
                </a:solidFill>
                <a:latin typeface="EWQPEF+Generic0-Regular"/>
                <a:cs typeface="EWQPEF+Generic0-Regular"/>
              </a:rPr>
              <a:t>Bone</a:t>
            </a:r>
            <a:r>
              <a:rPr sz="2100" spc="27" dirty="0">
                <a:solidFill>
                  <a:srgbClr val="000000"/>
                </a:solidFill>
                <a:latin typeface="EWQPEF+Generic0-Regular"/>
                <a:cs typeface="EWQPEF+Generic0-Regular"/>
              </a:rPr>
              <a:t> </a:t>
            </a:r>
            <a:r>
              <a:rPr sz="2050" dirty="0">
                <a:solidFill>
                  <a:srgbClr val="000000"/>
                </a:solidFill>
                <a:latin typeface="RDKBTS+Generic6-Regular"/>
                <a:cs typeface="RDKBTS+Generic6-Regular"/>
              </a:rPr>
              <a:t>(</a:t>
            </a:r>
            <a:r>
              <a:rPr sz="2050" spc="-11" dirty="0">
                <a:solidFill>
                  <a:srgbClr val="000000"/>
                </a:solidFill>
                <a:latin typeface="RDKBTS+Generic6-Regular"/>
                <a:cs typeface="RDKBTS+Generic6-Regular"/>
              </a:rPr>
              <a:t>cell</a:t>
            </a:r>
            <a:r>
              <a:rPr sz="2050" dirty="0">
                <a:solidFill>
                  <a:srgbClr val="000000"/>
                </a:solidFill>
                <a:latin typeface="RDKBTS+Generic6-Regular"/>
                <a:cs typeface="RDKBTS+Generic6-Regular"/>
              </a:rPr>
              <a:t> </a:t>
            </a:r>
            <a:r>
              <a:rPr sz="2050" spc="-11" dirty="0">
                <a:solidFill>
                  <a:srgbClr val="000000"/>
                </a:solidFill>
                <a:latin typeface="RDKBTS+Generic6-Regular"/>
                <a:cs typeface="RDKBTS+Generic6-Regular"/>
              </a:rPr>
              <a:t>proliferation)</a:t>
            </a:r>
            <a:r>
              <a:rPr sz="2050" dirty="0">
                <a:solidFill>
                  <a:srgbClr val="000000"/>
                </a:solidFill>
                <a:latin typeface="RDKBTS+Generic6-Regular"/>
                <a:cs typeface="RDKBTS+Generic6-Regular"/>
              </a:rPr>
              <a:t> </a:t>
            </a:r>
            <a:r>
              <a:rPr sz="2050" spc="-13" dirty="0">
                <a:solidFill>
                  <a:srgbClr val="000000"/>
                </a:solidFill>
                <a:latin typeface="RDKBTS+Generic6-Regular"/>
                <a:cs typeface="RDKBTS+Generic6-Regular"/>
              </a:rPr>
              <a:t>on</a:t>
            </a:r>
            <a:r>
              <a:rPr lang="en-GB" sz="2050" spc="-13" dirty="0">
                <a:solidFill>
                  <a:srgbClr val="000000"/>
                </a:solidFill>
                <a:latin typeface="RDKBTS+Generic6-Regular"/>
                <a:cs typeface="RDKBTS+Generic6-Regular"/>
              </a:rPr>
              <a:t> </a:t>
            </a:r>
            <a:r>
              <a:rPr sz="2000" spc="11" dirty="0">
                <a:solidFill>
                  <a:srgbClr val="000000"/>
                </a:solidFill>
                <a:latin typeface="RDKBTS+Generic6-Regular"/>
                <a:cs typeface="RDKBTS+Generic6-Regular"/>
              </a:rPr>
              <a:t>surfaces</a:t>
            </a:r>
            <a:r>
              <a:rPr sz="2000" dirty="0">
                <a:solidFill>
                  <a:srgbClr val="000000"/>
                </a:solidFill>
                <a:latin typeface="RDKBTS+Generic6-Regular"/>
                <a:cs typeface="RDKBTS+Generic6-Regular"/>
              </a:rPr>
              <a:t> </a:t>
            </a:r>
            <a:r>
              <a:rPr sz="2000" spc="13" dirty="0">
                <a:solidFill>
                  <a:srgbClr val="000000"/>
                </a:solidFill>
                <a:latin typeface="RDKBTS+Generic6-Regular"/>
                <a:cs typeface="RDKBTS+Generic6-Regular"/>
              </a:rPr>
              <a:t>of</a:t>
            </a:r>
            <a:r>
              <a:rPr sz="2000" dirty="0">
                <a:solidFill>
                  <a:srgbClr val="000000"/>
                </a:solidFill>
                <a:latin typeface="RDKBTS+Generic6-Regular"/>
                <a:cs typeface="RDKBTS+Generic6-Regular"/>
              </a:rPr>
              <a:t> </a:t>
            </a:r>
            <a:r>
              <a:rPr sz="2000" spc="12" dirty="0">
                <a:solidFill>
                  <a:srgbClr val="000000"/>
                </a:solidFill>
                <a:latin typeface="RDKBTS+Generic6-Regular"/>
                <a:cs typeface="RDKBTS+Generic6-Regular"/>
              </a:rPr>
              <a:t>older</a:t>
            </a:r>
            <a:r>
              <a:rPr sz="2000" dirty="0">
                <a:solidFill>
                  <a:srgbClr val="000000"/>
                </a:solidFill>
                <a:latin typeface="RDKBTS+Generic6-Regular"/>
                <a:cs typeface="RDKBTS+Generic6-Regular"/>
              </a:rPr>
              <a:t> </a:t>
            </a:r>
            <a:r>
              <a:rPr sz="2000" spc="13" dirty="0">
                <a:solidFill>
                  <a:srgbClr val="000000"/>
                </a:solidFill>
                <a:latin typeface="RDKBTS+Generic6-Regular"/>
                <a:cs typeface="RDKBTS+Generic6-Regular"/>
              </a:rPr>
              <a:t>bone</a:t>
            </a:r>
            <a:r>
              <a:rPr sz="2000" dirty="0">
                <a:solidFill>
                  <a:srgbClr val="000000"/>
                </a:solidFill>
                <a:latin typeface="RDKBTS+Generic6-Regular"/>
                <a:cs typeface="RDKBTS+Generic6-Regular"/>
              </a:rPr>
              <a:t> &amp;</a:t>
            </a:r>
            <a:r>
              <a:rPr sz="2000" spc="25" dirty="0">
                <a:solidFill>
                  <a:srgbClr val="000000"/>
                </a:solidFill>
                <a:latin typeface="RDKBTS+Generic6-Regular"/>
                <a:cs typeface="RDKBTS+Generic6-Regular"/>
              </a:rPr>
              <a:t> </a:t>
            </a:r>
            <a:r>
              <a:rPr sz="2000" dirty="0">
                <a:solidFill>
                  <a:srgbClr val="000000"/>
                </a:solidFill>
                <a:latin typeface="RDKBTS+Generic6-Regular"/>
                <a:cs typeface="RDKBTS+Generic6-Regular"/>
              </a:rPr>
              <a:t>in</a:t>
            </a:r>
            <a:r>
              <a:rPr sz="2000" spc="14" dirty="0">
                <a:solidFill>
                  <a:srgbClr val="000000"/>
                </a:solidFill>
                <a:latin typeface="RDKBTS+Generic6-Regular"/>
                <a:cs typeface="RDKBTS+Generic6-Regular"/>
              </a:rPr>
              <a:t> some</a:t>
            </a:r>
            <a:r>
              <a:rPr sz="2000" dirty="0">
                <a:solidFill>
                  <a:srgbClr val="000000"/>
                </a:solidFill>
                <a:latin typeface="RDKBTS+Generic6-Regular"/>
                <a:cs typeface="RDKBTS+Generic6-Regular"/>
              </a:rPr>
              <a:t> </a:t>
            </a:r>
            <a:r>
              <a:rPr sz="2000" spc="13" dirty="0">
                <a:solidFill>
                  <a:srgbClr val="000000"/>
                </a:solidFill>
                <a:latin typeface="RDKBTS+Generic6-Regular"/>
                <a:cs typeface="RDKBTS+Generic6-Regular"/>
              </a:rPr>
              <a:t>bone</a:t>
            </a:r>
            <a:r>
              <a:rPr lang="en-GB" sz="2000" spc="13" dirty="0">
                <a:solidFill>
                  <a:srgbClr val="000000"/>
                </a:solidFill>
                <a:latin typeface="RDKBTS+Generic6-Regular"/>
                <a:cs typeface="RDKBTS+Generic6-Regular"/>
              </a:rPr>
              <a:t> </a:t>
            </a:r>
            <a:r>
              <a:rPr sz="2000" spc="10" dirty="0">
                <a:solidFill>
                  <a:srgbClr val="000000"/>
                </a:solidFill>
                <a:latin typeface="RDKBTS+Generic6-Regular"/>
                <a:cs typeface="RDKBTS+Generic6-Regular"/>
              </a:rPr>
              <a:t>cavities,</a:t>
            </a:r>
            <a:r>
              <a:rPr sz="2000" dirty="0">
                <a:solidFill>
                  <a:srgbClr val="000000"/>
                </a:solidFill>
                <a:latin typeface="RDKBTS+Generic6-Regular"/>
                <a:cs typeface="RDKBTS+Generic6-Regular"/>
              </a:rPr>
              <a:t> </a:t>
            </a:r>
            <a:r>
              <a:rPr sz="1750" dirty="0">
                <a:solidFill>
                  <a:srgbClr val="000000"/>
                </a:solidFill>
                <a:latin typeface="RDKBTS+Generic6-Regular"/>
                <a:cs typeface="RDKBTS+Generic6-Regular"/>
              </a:rPr>
              <a:t></a:t>
            </a:r>
            <a:r>
              <a:rPr sz="1750" spc="-12" dirty="0">
                <a:solidFill>
                  <a:srgbClr val="000000"/>
                </a:solidFill>
                <a:latin typeface="RDKBTS+Generic6-Regular"/>
                <a:cs typeface="RDKBTS+Generic6-Regular"/>
              </a:rPr>
              <a:t> </a:t>
            </a:r>
            <a:r>
              <a:rPr sz="2000" spc="11" dirty="0">
                <a:solidFill>
                  <a:srgbClr val="000000"/>
                </a:solidFill>
                <a:latin typeface="RDKBTS+Generic6-Regular"/>
                <a:cs typeface="RDKBTS+Generic6-Regular"/>
              </a:rPr>
              <a:t>thickness</a:t>
            </a:r>
            <a:r>
              <a:rPr sz="2000" dirty="0">
                <a:solidFill>
                  <a:srgbClr val="000000"/>
                </a:solidFill>
                <a:latin typeface="RDKBTS+Generic6-Regular"/>
                <a:cs typeface="RDKBTS+Generic6-Regular"/>
              </a:rPr>
              <a:t> </a:t>
            </a:r>
            <a:r>
              <a:rPr sz="2000" spc="13" dirty="0">
                <a:solidFill>
                  <a:srgbClr val="000000"/>
                </a:solidFill>
                <a:latin typeface="RDKBTS+Generic6-Regular"/>
                <a:cs typeface="RDKBTS+Generic6-Regular"/>
              </a:rPr>
              <a:t>of</a:t>
            </a:r>
            <a:r>
              <a:rPr sz="2000" dirty="0">
                <a:solidFill>
                  <a:srgbClr val="000000"/>
                </a:solidFill>
                <a:latin typeface="RDKBTS+Generic6-Regular"/>
                <a:cs typeface="RDKBTS+Generic6-Regular"/>
              </a:rPr>
              <a:t> </a:t>
            </a:r>
            <a:r>
              <a:rPr sz="2000" spc="13" dirty="0">
                <a:solidFill>
                  <a:srgbClr val="000000"/>
                </a:solidFill>
                <a:latin typeface="RDKBTS+Generic6-Regular"/>
                <a:cs typeface="RDKBTS+Generic6-Regular"/>
              </a:rPr>
              <a:t>bone.</a:t>
            </a:r>
          </a:p>
        </p:txBody>
      </p:sp>
      <p:sp>
        <p:nvSpPr>
          <p:cNvPr id="7" name="object 7"/>
          <p:cNvSpPr txBox="1"/>
          <p:nvPr/>
        </p:nvSpPr>
        <p:spPr>
          <a:xfrm>
            <a:off x="357808" y="4393701"/>
            <a:ext cx="6768752" cy="251159"/>
          </a:xfrm>
          <a:prstGeom prst="rect">
            <a:avLst/>
          </a:prstGeom>
        </p:spPr>
        <p:txBody>
          <a:bodyPr vert="horz" wrap="square" lIns="0" tIns="0" rIns="0" bIns="0" rtlCol="0">
            <a:spAutoFit/>
          </a:bodyPr>
          <a:lstStyle/>
          <a:p>
            <a:pPr marL="82278" marR="0">
              <a:lnSpc>
                <a:spcPts val="1941"/>
              </a:lnSpc>
              <a:spcBef>
                <a:spcPts val="0"/>
              </a:spcBef>
              <a:spcAft>
                <a:spcPts val="0"/>
              </a:spcAft>
            </a:pPr>
            <a:r>
              <a:rPr sz="2000" dirty="0">
                <a:solidFill>
                  <a:srgbClr val="000000"/>
                </a:solidFill>
                <a:latin typeface="RDKBTS+Generic6-Regular"/>
                <a:cs typeface="RDKBTS+Generic6-Regular"/>
              </a:rPr>
              <a:t>●</a:t>
            </a:r>
            <a:r>
              <a:rPr sz="2000" spc="632" dirty="0">
                <a:solidFill>
                  <a:srgbClr val="000000"/>
                </a:solidFill>
                <a:latin typeface="RDKBTS+Generic6-Regular"/>
                <a:cs typeface="RDKBTS+Generic6-Regular"/>
              </a:rPr>
              <a:t> </a:t>
            </a:r>
            <a:r>
              <a:rPr sz="2000" spc="13" dirty="0">
                <a:solidFill>
                  <a:srgbClr val="000000"/>
                </a:solidFill>
                <a:latin typeface="RDKBTS+Generic6-Regular"/>
                <a:cs typeface="RDKBTS+Generic6-Regular"/>
              </a:rPr>
              <a:t>Occurs</a:t>
            </a:r>
            <a:r>
              <a:rPr sz="2000" dirty="0">
                <a:solidFill>
                  <a:srgbClr val="000000"/>
                </a:solidFill>
                <a:latin typeface="RDKBTS+Generic6-Regular"/>
                <a:cs typeface="RDKBTS+Generic6-Regular"/>
              </a:rPr>
              <a:t> in</a:t>
            </a:r>
            <a:r>
              <a:rPr sz="2000" spc="14" dirty="0">
                <a:solidFill>
                  <a:srgbClr val="000000"/>
                </a:solidFill>
                <a:latin typeface="RDKBTS+Generic6-Regular"/>
                <a:cs typeface="RDKBTS+Generic6-Regular"/>
              </a:rPr>
              <a:t> membranous</a:t>
            </a:r>
            <a:r>
              <a:rPr sz="2000" dirty="0">
                <a:solidFill>
                  <a:srgbClr val="000000"/>
                </a:solidFill>
                <a:latin typeface="RDKBTS+Generic6-Regular"/>
                <a:cs typeface="RDKBTS+Generic6-Regular"/>
              </a:rPr>
              <a:t> </a:t>
            </a:r>
            <a:r>
              <a:rPr sz="2000" spc="13" dirty="0">
                <a:solidFill>
                  <a:srgbClr val="000000"/>
                </a:solidFill>
                <a:latin typeface="RDKBTS+Generic6-Regular"/>
                <a:cs typeface="RDKBTS+Generic6-Regular"/>
              </a:rPr>
              <a:t>bones,</a:t>
            </a:r>
            <a:r>
              <a:rPr sz="2000" dirty="0">
                <a:solidFill>
                  <a:srgbClr val="000000"/>
                </a:solidFill>
                <a:latin typeface="RDKBTS+Generic6-Regular"/>
                <a:cs typeface="RDKBTS+Generic6-Regular"/>
              </a:rPr>
              <a:t> </a:t>
            </a:r>
            <a:r>
              <a:rPr sz="2000" spc="12" dirty="0">
                <a:solidFill>
                  <a:srgbClr val="000000"/>
                </a:solidFill>
                <a:latin typeface="RDKBTS+Generic6-Regular"/>
                <a:cs typeface="RDKBTS+Generic6-Regular"/>
              </a:rPr>
              <a:t>e.g.</a:t>
            </a:r>
            <a:r>
              <a:rPr sz="2000" dirty="0">
                <a:solidFill>
                  <a:srgbClr val="000000"/>
                </a:solidFill>
                <a:latin typeface="RDKBTS+Generic6-Regular"/>
                <a:cs typeface="RDKBTS+Generic6-Regular"/>
              </a:rPr>
              <a:t> </a:t>
            </a:r>
            <a:r>
              <a:rPr sz="2000" spc="13" dirty="0">
                <a:solidFill>
                  <a:srgbClr val="000000"/>
                </a:solidFill>
                <a:latin typeface="RDKBTS+Generic6-Regular"/>
                <a:cs typeface="RDKBTS+Generic6-Regular"/>
              </a:rPr>
              <a:t>jaw</a:t>
            </a:r>
            <a:r>
              <a:rPr sz="2000" dirty="0">
                <a:solidFill>
                  <a:srgbClr val="000000"/>
                </a:solidFill>
                <a:latin typeface="RDKBTS+Generic6-Regular"/>
                <a:cs typeface="RDKBTS+Generic6-Regular"/>
              </a:rPr>
              <a:t> &amp;</a:t>
            </a:r>
            <a:r>
              <a:rPr lang="en-GB" sz="2000" dirty="0">
                <a:solidFill>
                  <a:srgbClr val="000000"/>
                </a:solidFill>
                <a:latin typeface="RDKBTS+Generic6-Regular"/>
                <a:cs typeface="RDKBTS+Generic6-Regular"/>
              </a:rPr>
              <a:t> </a:t>
            </a:r>
            <a:r>
              <a:rPr sz="2050" spc="-11" dirty="0">
                <a:solidFill>
                  <a:srgbClr val="000000"/>
                </a:solidFill>
                <a:latin typeface="RDKBTS+Generic6-Regular"/>
                <a:cs typeface="RDKBTS+Generic6-Regular"/>
              </a:rPr>
              <a:t>skull</a:t>
            </a:r>
            <a:r>
              <a:rPr sz="2050" dirty="0">
                <a:solidFill>
                  <a:srgbClr val="000000"/>
                </a:solidFill>
                <a:latin typeface="RDKBTS+Generic6-Regular"/>
                <a:cs typeface="RDKBTS+Generic6-Regular"/>
              </a:rPr>
              <a:t> </a:t>
            </a:r>
            <a:r>
              <a:rPr sz="2050" spc="-13" dirty="0">
                <a:solidFill>
                  <a:srgbClr val="000000"/>
                </a:solidFill>
                <a:latin typeface="RDKBTS+Generic6-Regular"/>
                <a:cs typeface="RDKBTS+Generic6-Regular"/>
              </a:rPr>
              <a:t>bones.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6918768" cy="5829300"/>
          </a:xfrm>
          <a:prstGeom prst="rect">
            <a:avLst/>
          </a:prstGeom>
          <a:blipFill>
            <a:blip r:embed="rId2" cstate="print"/>
            <a:stretch>
              <a:fillRect r="-12338"/>
            </a:stretch>
          </a:blipFill>
        </p:spPr>
        <p:txBody>
          <a:bodyPr wrap="square" lIns="0" tIns="0" rIns="0" bIns="0" rtlCol="0">
            <a:spAutoFit/>
          </a:bodyPr>
          <a:lstStyle/>
          <a:p>
            <a:endParaRPr/>
          </a:p>
        </p:txBody>
      </p:sp>
      <p:sp>
        <p:nvSpPr>
          <p:cNvPr id="3" name="object 3"/>
          <p:cNvSpPr txBox="1"/>
          <p:nvPr/>
        </p:nvSpPr>
        <p:spPr>
          <a:xfrm>
            <a:off x="426150" y="306753"/>
            <a:ext cx="6772418" cy="342530"/>
          </a:xfrm>
          <a:prstGeom prst="rect">
            <a:avLst/>
          </a:prstGeom>
        </p:spPr>
        <p:txBody>
          <a:bodyPr vert="horz" wrap="square" lIns="0" tIns="0" rIns="0" bIns="0" rtlCol="0">
            <a:spAutoFit/>
          </a:bodyPr>
          <a:lstStyle/>
          <a:p>
            <a:pPr marL="0" marR="0">
              <a:lnSpc>
                <a:spcPts val="2616"/>
              </a:lnSpc>
              <a:spcBef>
                <a:spcPts val="0"/>
              </a:spcBef>
              <a:spcAft>
                <a:spcPts val="0"/>
              </a:spcAft>
            </a:pPr>
            <a:r>
              <a:rPr sz="2700" spc="15" dirty="0">
                <a:solidFill>
                  <a:srgbClr val="C00000"/>
                </a:solidFill>
                <a:latin typeface="EWQPEF+Generic0-Regular"/>
                <a:cs typeface="EWQPEF+Generic0-Regular"/>
              </a:rPr>
              <a:t>FUNCTIONS</a:t>
            </a:r>
            <a:r>
              <a:rPr sz="2700" dirty="0">
                <a:solidFill>
                  <a:srgbClr val="C00000"/>
                </a:solidFill>
                <a:latin typeface="EWQPEF+Generic0-Regular"/>
                <a:cs typeface="EWQPEF+Generic0-Regular"/>
              </a:rPr>
              <a:t> </a:t>
            </a:r>
            <a:r>
              <a:rPr sz="2700" spc="18" dirty="0">
                <a:solidFill>
                  <a:srgbClr val="C00000"/>
                </a:solidFill>
                <a:latin typeface="EWQPEF+Generic0-Regular"/>
                <a:cs typeface="EWQPEF+Generic0-Regular"/>
              </a:rPr>
              <a:t>OF</a:t>
            </a:r>
            <a:r>
              <a:rPr sz="2700" dirty="0">
                <a:solidFill>
                  <a:srgbClr val="C00000"/>
                </a:solidFill>
                <a:latin typeface="EWQPEF+Generic0-Regular"/>
                <a:cs typeface="EWQPEF+Generic0-Regular"/>
              </a:rPr>
              <a:t> </a:t>
            </a:r>
            <a:r>
              <a:rPr lang="en-GB" sz="2700" spc="18" dirty="0">
                <a:solidFill>
                  <a:srgbClr val="C00000"/>
                </a:solidFill>
                <a:latin typeface="EWQPEF+Generic0-Regular"/>
                <a:cs typeface="EWQPEF+Generic0-Regular"/>
              </a:rPr>
              <a:t>GH</a:t>
            </a:r>
            <a:r>
              <a:rPr sz="2750" dirty="0">
                <a:solidFill>
                  <a:srgbClr val="C00000"/>
                </a:solidFill>
                <a:latin typeface="EWQPEF+Generic0-Regular"/>
                <a:cs typeface="EWQPEF+Generic0-Regular"/>
              </a:rPr>
              <a:t>:</a:t>
            </a:r>
          </a:p>
        </p:txBody>
      </p:sp>
      <p:sp>
        <p:nvSpPr>
          <p:cNvPr id="4" name="object 4"/>
          <p:cNvSpPr txBox="1"/>
          <p:nvPr/>
        </p:nvSpPr>
        <p:spPr>
          <a:xfrm>
            <a:off x="853632" y="1446718"/>
            <a:ext cx="5817073" cy="1430135"/>
          </a:xfrm>
          <a:prstGeom prst="rect">
            <a:avLst/>
          </a:prstGeom>
        </p:spPr>
        <p:txBody>
          <a:bodyPr vert="horz" wrap="square" lIns="0" tIns="0" rIns="0" bIns="0" rtlCol="0">
            <a:spAutoFit/>
          </a:bodyPr>
          <a:lstStyle/>
          <a:p>
            <a:pPr marL="0" marR="0">
              <a:lnSpc>
                <a:spcPts val="2703"/>
              </a:lnSpc>
              <a:spcBef>
                <a:spcPts val="0"/>
              </a:spcBef>
              <a:spcAft>
                <a:spcPts val="0"/>
              </a:spcAft>
            </a:pPr>
            <a:r>
              <a:rPr sz="2750" dirty="0">
                <a:solidFill>
                  <a:srgbClr val="F9B538"/>
                </a:solidFill>
                <a:latin typeface="EWQPEF+Generic0-Regular"/>
                <a:cs typeface="EWQPEF+Generic0-Regular"/>
              </a:rPr>
              <a:t>B.</a:t>
            </a:r>
            <a:r>
              <a:rPr sz="2750" spc="86" dirty="0">
                <a:solidFill>
                  <a:srgbClr val="F9B538"/>
                </a:solidFill>
                <a:latin typeface="EWQPEF+Generic0-Regular"/>
                <a:cs typeface="EWQPEF+Generic0-Regular"/>
              </a:rPr>
              <a:t> </a:t>
            </a:r>
            <a:r>
              <a:rPr sz="2800" dirty="0">
                <a:solidFill>
                  <a:srgbClr val="6D6D6D"/>
                </a:solidFill>
                <a:latin typeface="EWQPEF+Generic0-Regular"/>
                <a:cs typeface="EWQPEF+Generic0-Regular"/>
              </a:rPr>
              <a:t>Short term</a:t>
            </a:r>
            <a:r>
              <a:rPr lang="en-GB" sz="2800" dirty="0">
                <a:solidFill>
                  <a:srgbClr val="6D6D6D"/>
                </a:solidFill>
                <a:latin typeface="EWQPEF+Generic0-Regular"/>
                <a:cs typeface="EWQPEF+Generic0-Regular"/>
              </a:rPr>
              <a:t> </a:t>
            </a:r>
            <a:r>
              <a:rPr sz="2800" dirty="0">
                <a:solidFill>
                  <a:srgbClr val="6D6D6D"/>
                </a:solidFill>
                <a:latin typeface="EWQPEF+Generic0-Regular"/>
                <a:cs typeface="EWQPEF+Generic0-Regular"/>
              </a:rPr>
              <a:t>Metabolic effects:</a:t>
            </a:r>
          </a:p>
          <a:p>
            <a:pPr marL="233711" marR="0">
              <a:lnSpc>
                <a:spcPts val="2698"/>
              </a:lnSpc>
              <a:spcBef>
                <a:spcPts val="286"/>
              </a:spcBef>
              <a:spcAft>
                <a:spcPts val="0"/>
              </a:spcAft>
            </a:pPr>
            <a:r>
              <a:rPr sz="2050" spc="4310" dirty="0">
                <a:solidFill>
                  <a:srgbClr val="FF9933"/>
                </a:solidFill>
                <a:latin typeface="Times New Roman"/>
                <a:cs typeface="Times New Roman"/>
              </a:rPr>
              <a:t> </a:t>
            </a:r>
            <a:r>
              <a:rPr sz="2800" dirty="0">
                <a:solidFill>
                  <a:srgbClr val="6C6C6C"/>
                </a:solidFill>
                <a:latin typeface="EWQPEF+Generic0-Regular"/>
                <a:cs typeface="EWQPEF+Generic0-Regular"/>
              </a:rPr>
              <a:t>Protein metabolism </a:t>
            </a:r>
            <a:r>
              <a:rPr sz="2600" dirty="0">
                <a:solidFill>
                  <a:srgbClr val="C00000"/>
                </a:solidFill>
                <a:latin typeface="RDKBTS+Generic6-Regular"/>
                <a:cs typeface="RDKBTS+Generic6-Regular"/>
              </a:rPr>
              <a:t>(Anabolic)</a:t>
            </a:r>
            <a:r>
              <a:rPr lang="en-GB" sz="2600" dirty="0">
                <a:solidFill>
                  <a:srgbClr val="C00000"/>
                </a:solidFill>
                <a:latin typeface="RDKBTS+Generic6-Regular"/>
                <a:cs typeface="RDKBTS+Generic6-Regular"/>
              </a:rPr>
              <a:t>.</a:t>
            </a:r>
            <a:endParaRPr sz="2600" dirty="0">
              <a:solidFill>
                <a:srgbClr val="C00000"/>
              </a:solidFill>
              <a:latin typeface="RDKBTS+Generic6-Regular"/>
              <a:cs typeface="RDKBTS+Generic6-Regular"/>
            </a:endParaRPr>
          </a:p>
          <a:p>
            <a:pPr marL="8563" marR="0">
              <a:lnSpc>
                <a:spcPts val="2491"/>
              </a:lnSpc>
              <a:spcBef>
                <a:spcPts val="422"/>
              </a:spcBef>
              <a:spcAft>
                <a:spcPts val="0"/>
              </a:spcAft>
            </a:pPr>
            <a:r>
              <a:rPr lang="en-GB" sz="2600" dirty="0">
                <a:solidFill>
                  <a:srgbClr val="000000"/>
                </a:solidFill>
                <a:latin typeface="RDKBTS+Generic6-Regular"/>
                <a:cs typeface="RDKBTS+Generic6-Regular"/>
              </a:rPr>
              <a:t>Increase </a:t>
            </a:r>
            <a:r>
              <a:rPr sz="2600" dirty="0">
                <a:solidFill>
                  <a:srgbClr val="000000"/>
                </a:solidFill>
                <a:latin typeface="RDKBTS+Generic6-Regular"/>
                <a:cs typeface="RDKBTS+Generic6-Regular"/>
              </a:rPr>
              <a:t>rate of protein synthesis in all cells</a:t>
            </a:r>
            <a:r>
              <a:rPr lang="en-GB" sz="2600" dirty="0">
                <a:solidFill>
                  <a:srgbClr val="000000"/>
                </a:solidFill>
                <a:latin typeface="RDKBTS+Generic6-Regular"/>
                <a:cs typeface="RDKBTS+Generic6-Regular"/>
              </a:rPr>
              <a:t> </a:t>
            </a:r>
            <a:r>
              <a:rPr sz="2600" dirty="0">
                <a:solidFill>
                  <a:srgbClr val="000000"/>
                </a:solidFill>
                <a:latin typeface="RDKBTS+Generic6-Regular"/>
                <a:cs typeface="RDKBTS+Generic6-Regular"/>
              </a:rPr>
              <a:t>through:</a:t>
            </a:r>
          </a:p>
        </p:txBody>
      </p:sp>
      <p:sp>
        <p:nvSpPr>
          <p:cNvPr id="5" name="object 5"/>
          <p:cNvSpPr txBox="1"/>
          <p:nvPr/>
        </p:nvSpPr>
        <p:spPr>
          <a:xfrm>
            <a:off x="675515" y="3372650"/>
            <a:ext cx="5881037" cy="1474763"/>
          </a:xfrm>
          <a:prstGeom prst="rect">
            <a:avLst/>
          </a:prstGeom>
        </p:spPr>
        <p:txBody>
          <a:bodyPr vert="horz" wrap="square" lIns="0" tIns="0" rIns="0" bIns="0" rtlCol="0">
            <a:spAutoFit/>
          </a:bodyPr>
          <a:lstStyle/>
          <a:p>
            <a:pPr marL="0" marR="0">
              <a:lnSpc>
                <a:spcPts val="2490"/>
              </a:lnSpc>
              <a:spcBef>
                <a:spcPts val="0"/>
              </a:spcBef>
              <a:spcAft>
                <a:spcPts val="0"/>
              </a:spcAft>
            </a:pPr>
            <a:r>
              <a:rPr sz="2050" dirty="0">
                <a:solidFill>
                  <a:srgbClr val="FE9932"/>
                </a:solidFill>
                <a:latin typeface="Arial" panose="020B0604020202020204" pitchFamily="34" charset="0"/>
                <a:ea typeface="Tahoma" panose="020B0604030504040204" pitchFamily="34" charset="0"/>
                <a:cs typeface="Arial" panose="020B0604020202020204" pitchFamily="34" charset="0"/>
              </a:rPr>
              <a:t>◼</a:t>
            </a:r>
            <a:r>
              <a:rPr sz="2050" spc="2270" dirty="0">
                <a:solidFill>
                  <a:srgbClr val="FE9932"/>
                </a:solidFill>
                <a:latin typeface="Arial" panose="020B0604020202020204" pitchFamily="34" charset="0"/>
                <a:ea typeface="Tahoma" panose="020B0604030504040204" pitchFamily="34" charset="0"/>
                <a:cs typeface="Arial" panose="020B0604020202020204" pitchFamily="34" charset="0"/>
              </a:rPr>
              <a:t> </a:t>
            </a:r>
            <a:r>
              <a:rPr sz="2600" dirty="0">
                <a:solidFill>
                  <a:srgbClr val="6C6C6C"/>
                </a:solidFill>
                <a:latin typeface="Arial" panose="020B0604020202020204" pitchFamily="34" charset="0"/>
                <a:ea typeface="Tahoma" panose="020B0604030504040204" pitchFamily="34" charset="0"/>
                <a:cs typeface="Arial" panose="020B0604020202020204" pitchFamily="34" charset="0"/>
              </a:rPr>
              <a:t>amino acids transport into cells</a:t>
            </a:r>
            <a:r>
              <a:rPr lang="en-GB" sz="2600" dirty="0">
                <a:solidFill>
                  <a:srgbClr val="6C6C6C"/>
                </a:solidFill>
                <a:latin typeface="Arial" panose="020B0604020202020204" pitchFamily="34" charset="0"/>
                <a:ea typeface="Tahoma" panose="020B0604030504040204" pitchFamily="34" charset="0"/>
                <a:cs typeface="Arial" panose="020B0604020202020204" pitchFamily="34" charset="0"/>
              </a:rPr>
              <a:t>.</a:t>
            </a:r>
            <a:endParaRPr sz="2600" dirty="0">
              <a:solidFill>
                <a:srgbClr val="6C6C6C"/>
              </a:solidFill>
              <a:latin typeface="Arial" panose="020B0604020202020204" pitchFamily="34" charset="0"/>
              <a:ea typeface="Tahoma" panose="020B0604030504040204" pitchFamily="34" charset="0"/>
              <a:cs typeface="Arial" panose="020B0604020202020204" pitchFamily="34" charset="0"/>
            </a:endParaRPr>
          </a:p>
          <a:p>
            <a:pPr marL="0" marR="0">
              <a:lnSpc>
                <a:spcPts val="2472"/>
              </a:lnSpc>
              <a:spcBef>
                <a:spcPts val="536"/>
              </a:spcBef>
              <a:spcAft>
                <a:spcPts val="0"/>
              </a:spcAft>
            </a:pPr>
            <a:r>
              <a:rPr sz="2050" dirty="0">
                <a:solidFill>
                  <a:srgbClr val="FE9932"/>
                </a:solidFill>
                <a:latin typeface="Arial" panose="020B0604020202020204" pitchFamily="34" charset="0"/>
                <a:ea typeface="Tahoma" panose="020B0604030504040204" pitchFamily="34" charset="0"/>
                <a:cs typeface="Arial" panose="020B0604020202020204" pitchFamily="34" charset="0"/>
              </a:rPr>
              <a:t>◼</a:t>
            </a:r>
            <a:r>
              <a:rPr lang="en-GB" sz="2050" spc="2270" dirty="0">
                <a:solidFill>
                  <a:srgbClr val="FE9932"/>
                </a:solidFill>
                <a:latin typeface="Arial" panose="020B0604020202020204" pitchFamily="34" charset="0"/>
                <a:ea typeface="Tahoma" panose="020B0604030504040204" pitchFamily="34" charset="0"/>
                <a:cs typeface="Arial" panose="020B0604020202020204" pitchFamily="34" charset="0"/>
              </a:rPr>
              <a:t> </a:t>
            </a:r>
            <a:r>
              <a:rPr sz="2600" spc="-13" dirty="0">
                <a:solidFill>
                  <a:srgbClr val="6C6C6C"/>
                </a:solidFill>
                <a:latin typeface="Arial" panose="020B0604020202020204" pitchFamily="34" charset="0"/>
                <a:ea typeface="Tahoma" panose="020B0604030504040204" pitchFamily="34" charset="0"/>
                <a:cs typeface="Arial" panose="020B0604020202020204" pitchFamily="34" charset="0"/>
              </a:rPr>
              <a:t>DNA</a:t>
            </a:r>
            <a:r>
              <a:rPr sz="2600" dirty="0">
                <a:solidFill>
                  <a:srgbClr val="6C6C6C"/>
                </a:solidFill>
                <a:latin typeface="Arial" panose="020B0604020202020204" pitchFamily="34" charset="0"/>
                <a:ea typeface="Tahoma" panose="020B0604030504040204" pitchFamily="34" charset="0"/>
                <a:cs typeface="Arial" panose="020B0604020202020204" pitchFamily="34" charset="0"/>
              </a:rPr>
              <a:t> </a:t>
            </a:r>
            <a:r>
              <a:rPr sz="2600" spc="-10" dirty="0">
                <a:solidFill>
                  <a:srgbClr val="6C6C6C"/>
                </a:solidFill>
                <a:latin typeface="Arial" panose="020B0604020202020204" pitchFamily="34" charset="0"/>
                <a:ea typeface="Tahoma" panose="020B0604030504040204" pitchFamily="34" charset="0"/>
                <a:cs typeface="Arial" panose="020B0604020202020204" pitchFamily="34" charset="0"/>
              </a:rPr>
              <a:t>transcription=</a:t>
            </a:r>
            <a:r>
              <a:rPr sz="2600" dirty="0">
                <a:solidFill>
                  <a:srgbClr val="6C6C6C"/>
                </a:solidFill>
                <a:latin typeface="Arial" panose="020B0604020202020204" pitchFamily="34" charset="0"/>
                <a:ea typeface="Tahoma" panose="020B0604030504040204" pitchFamily="34" charset="0"/>
                <a:cs typeface="Arial" panose="020B0604020202020204" pitchFamily="34" charset="0"/>
              </a:rPr>
              <a:t> </a:t>
            </a:r>
            <a:r>
              <a:rPr sz="2600" spc="-13" dirty="0">
                <a:solidFill>
                  <a:srgbClr val="6C6C6C"/>
                </a:solidFill>
                <a:latin typeface="Arial" panose="020B0604020202020204" pitchFamily="34" charset="0"/>
                <a:ea typeface="Tahoma" panose="020B0604030504040204" pitchFamily="34" charset="0"/>
                <a:cs typeface="Arial" panose="020B0604020202020204" pitchFamily="34" charset="0"/>
              </a:rPr>
              <a:t>RNA</a:t>
            </a:r>
            <a:r>
              <a:rPr sz="2600" dirty="0">
                <a:solidFill>
                  <a:srgbClr val="6C6C6C"/>
                </a:solidFill>
                <a:latin typeface="Arial" panose="020B0604020202020204" pitchFamily="34" charset="0"/>
                <a:ea typeface="Tahoma" panose="020B0604030504040204" pitchFamily="34" charset="0"/>
                <a:cs typeface="Arial" panose="020B0604020202020204" pitchFamily="34" charset="0"/>
              </a:rPr>
              <a:t> </a:t>
            </a:r>
            <a:r>
              <a:rPr sz="2600" spc="-10" dirty="0">
                <a:solidFill>
                  <a:srgbClr val="6C6C6C"/>
                </a:solidFill>
                <a:latin typeface="Arial" panose="020B0604020202020204" pitchFamily="34" charset="0"/>
                <a:ea typeface="Tahoma" panose="020B0604030504040204" pitchFamily="34" charset="0"/>
                <a:cs typeface="Arial" panose="020B0604020202020204" pitchFamily="34" charset="0"/>
              </a:rPr>
              <a:t>synthesis</a:t>
            </a:r>
            <a:r>
              <a:rPr lang="en-GB" sz="2600" spc="-10" dirty="0">
                <a:solidFill>
                  <a:srgbClr val="6C6C6C"/>
                </a:solidFill>
                <a:latin typeface="Arial" panose="020B0604020202020204" pitchFamily="34" charset="0"/>
                <a:ea typeface="Tahoma" panose="020B0604030504040204" pitchFamily="34" charset="0"/>
                <a:cs typeface="Arial" panose="020B0604020202020204" pitchFamily="34" charset="0"/>
              </a:rPr>
              <a:t>.</a:t>
            </a:r>
            <a:endParaRPr sz="2600" spc="-10" dirty="0">
              <a:solidFill>
                <a:srgbClr val="6C6C6C"/>
              </a:solidFill>
              <a:latin typeface="Arial" panose="020B0604020202020204" pitchFamily="34" charset="0"/>
              <a:ea typeface="Tahoma" panose="020B0604030504040204" pitchFamily="34" charset="0"/>
              <a:cs typeface="Arial" panose="020B0604020202020204" pitchFamily="34" charset="0"/>
            </a:endParaRPr>
          </a:p>
          <a:p>
            <a:pPr marL="0" marR="0">
              <a:lnSpc>
                <a:spcPts val="2481"/>
              </a:lnSpc>
              <a:spcBef>
                <a:spcPts val="533"/>
              </a:spcBef>
              <a:spcAft>
                <a:spcPts val="0"/>
              </a:spcAft>
            </a:pPr>
            <a:r>
              <a:rPr sz="2050" dirty="0">
                <a:solidFill>
                  <a:srgbClr val="FE9932"/>
                </a:solidFill>
                <a:latin typeface="Arial" panose="020B0604020202020204" pitchFamily="34" charset="0"/>
                <a:ea typeface="Tahoma" panose="020B0604030504040204" pitchFamily="34" charset="0"/>
                <a:cs typeface="Arial" panose="020B0604020202020204" pitchFamily="34" charset="0"/>
              </a:rPr>
              <a:t>◼</a:t>
            </a:r>
            <a:r>
              <a:rPr sz="2050" spc="2270" dirty="0">
                <a:solidFill>
                  <a:srgbClr val="FE9932"/>
                </a:solidFill>
                <a:latin typeface="Arial" panose="020B0604020202020204" pitchFamily="34" charset="0"/>
                <a:ea typeface="Tahoma" panose="020B0604030504040204" pitchFamily="34" charset="0"/>
                <a:cs typeface="Arial" panose="020B0604020202020204" pitchFamily="34" charset="0"/>
              </a:rPr>
              <a:t> </a:t>
            </a:r>
            <a:r>
              <a:rPr sz="2600" dirty="0">
                <a:solidFill>
                  <a:srgbClr val="6C6C6C"/>
                </a:solidFill>
                <a:latin typeface="Arial" panose="020B0604020202020204" pitchFamily="34" charset="0"/>
                <a:ea typeface="Tahoma" panose="020B0604030504040204" pitchFamily="34" charset="0"/>
                <a:cs typeface="Arial" panose="020B0604020202020204" pitchFamily="34" charset="0"/>
              </a:rPr>
              <a:t>RNA translation= protein synthesis</a:t>
            </a:r>
            <a:r>
              <a:rPr lang="en-GB" sz="2600" dirty="0">
                <a:solidFill>
                  <a:srgbClr val="6C6C6C"/>
                </a:solidFill>
                <a:latin typeface="Arial" panose="020B0604020202020204" pitchFamily="34" charset="0"/>
                <a:ea typeface="Tahoma" panose="020B0604030504040204" pitchFamily="34" charset="0"/>
                <a:cs typeface="Arial" panose="020B0604020202020204" pitchFamily="34" charset="0"/>
              </a:rPr>
              <a:t>.</a:t>
            </a:r>
            <a:endParaRPr sz="2600" dirty="0">
              <a:solidFill>
                <a:srgbClr val="6C6C6C"/>
              </a:solidFill>
              <a:latin typeface="Arial" panose="020B0604020202020204" pitchFamily="34" charset="0"/>
              <a:ea typeface="Tahoma" panose="020B0604030504040204" pitchFamily="34" charset="0"/>
              <a:cs typeface="Arial" panose="020B0604020202020204" pitchFamily="34" charset="0"/>
            </a:endParaRPr>
          </a:p>
          <a:p>
            <a:pPr marL="0" marR="0">
              <a:lnSpc>
                <a:spcPts val="2609"/>
              </a:lnSpc>
              <a:spcBef>
                <a:spcPts val="418"/>
              </a:spcBef>
              <a:spcAft>
                <a:spcPts val="0"/>
              </a:spcAft>
            </a:pPr>
            <a:r>
              <a:rPr sz="2050" dirty="0">
                <a:solidFill>
                  <a:srgbClr val="FE9932"/>
                </a:solidFill>
                <a:latin typeface="Arial" panose="020B0604020202020204" pitchFamily="34" charset="0"/>
                <a:ea typeface="Tahoma" panose="020B0604030504040204" pitchFamily="34" charset="0"/>
                <a:cs typeface="Arial" panose="020B0604020202020204" pitchFamily="34" charset="0"/>
              </a:rPr>
              <a:t>◼</a:t>
            </a:r>
            <a:r>
              <a:rPr lang="en-GB" sz="2050" spc="2270" dirty="0">
                <a:solidFill>
                  <a:srgbClr val="FE9932"/>
                </a:solidFill>
                <a:latin typeface="Arial" panose="020B0604020202020204" pitchFamily="34" charset="0"/>
                <a:ea typeface="Tahoma" panose="020B0604030504040204" pitchFamily="34" charset="0"/>
                <a:cs typeface="Arial" panose="020B0604020202020204" pitchFamily="34" charset="0"/>
              </a:rPr>
              <a:t> </a:t>
            </a:r>
            <a:r>
              <a:rPr sz="2500" dirty="0">
                <a:solidFill>
                  <a:srgbClr val="6C6C6C"/>
                </a:solidFill>
                <a:latin typeface="Arial" panose="020B0604020202020204" pitchFamily="34" charset="0"/>
                <a:ea typeface="Tahoma" panose="020B0604030504040204" pitchFamily="34" charset="0"/>
                <a:cs typeface="Arial" panose="020B0604020202020204" pitchFamily="34" charset="0"/>
              </a:rPr>
              <a:t>↓Protein catabolism “protein sparer”</a:t>
            </a:r>
            <a:r>
              <a:rPr lang="en-GB" sz="2500" dirty="0">
                <a:solidFill>
                  <a:srgbClr val="6C6C6C"/>
                </a:solidFill>
                <a:latin typeface="Arial" panose="020B0604020202020204" pitchFamily="34" charset="0"/>
                <a:ea typeface="Tahoma" panose="020B0604030504040204" pitchFamily="34" charset="0"/>
                <a:cs typeface="Arial" panose="020B0604020202020204" pitchFamily="34" charset="0"/>
              </a:rPr>
              <a:t>.</a:t>
            </a:r>
            <a:endParaRPr sz="2500" dirty="0">
              <a:solidFill>
                <a:srgbClr val="6C6C6C"/>
              </a:solidFill>
              <a:latin typeface="Arial" panose="020B0604020202020204" pitchFamily="34" charset="0"/>
              <a:ea typeface="Tahoma" panose="020B0604030504040204" pitchFamily="34" charset="0"/>
              <a:cs typeface="Arial" panose="020B0604020202020204" pitchFamily="34" charset="0"/>
            </a:endParaRPr>
          </a:p>
        </p:txBody>
      </p:sp>
      <p:cxnSp>
        <p:nvCxnSpPr>
          <p:cNvPr id="7" name="Straight Arrow Connector 6">
            <a:extLst>
              <a:ext uri="{FF2B5EF4-FFF2-40B4-BE49-F238E27FC236}">
                <a16:creationId xmlns:a16="http://schemas.microsoft.com/office/drawing/2014/main" id="{F1CD5A29-BF71-4C31-8565-6EF1D60FD28D}"/>
              </a:ext>
            </a:extLst>
          </p:cNvPr>
          <p:cNvCxnSpPr/>
          <p:nvPr/>
        </p:nvCxnSpPr>
        <p:spPr>
          <a:xfrm flipV="1">
            <a:off x="1149896" y="3418706"/>
            <a:ext cx="0" cy="19698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8" name="Straight Arrow Connector 7">
            <a:extLst>
              <a:ext uri="{FF2B5EF4-FFF2-40B4-BE49-F238E27FC236}">
                <a16:creationId xmlns:a16="http://schemas.microsoft.com/office/drawing/2014/main" id="{8D22FDAC-1F80-47EA-8EBA-3129DAAE7D3D}"/>
              </a:ext>
            </a:extLst>
          </p:cNvPr>
          <p:cNvCxnSpPr/>
          <p:nvPr/>
        </p:nvCxnSpPr>
        <p:spPr>
          <a:xfrm flipV="1">
            <a:off x="1149896" y="3778746"/>
            <a:ext cx="0" cy="19698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D2F83F58-556D-448D-86FF-97693F32387E}"/>
              </a:ext>
            </a:extLst>
          </p:cNvPr>
          <p:cNvCxnSpPr/>
          <p:nvPr/>
        </p:nvCxnSpPr>
        <p:spPr>
          <a:xfrm flipV="1">
            <a:off x="1149896" y="4110031"/>
            <a:ext cx="0" cy="19698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0" name="Straight Arrow Connector 9">
            <a:extLst>
              <a:ext uri="{FF2B5EF4-FFF2-40B4-BE49-F238E27FC236}">
                <a16:creationId xmlns:a16="http://schemas.microsoft.com/office/drawing/2014/main" id="{A9EE3613-AB51-4C90-9008-388E564E4D3C}"/>
              </a:ext>
            </a:extLst>
          </p:cNvPr>
          <p:cNvCxnSpPr>
            <a:cxnSpLocks/>
          </p:cNvCxnSpPr>
          <p:nvPr/>
        </p:nvCxnSpPr>
        <p:spPr>
          <a:xfrm flipV="1">
            <a:off x="1509936" y="1762522"/>
            <a:ext cx="0" cy="39926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6766520" cy="5829300"/>
          </a:xfrm>
          <a:prstGeom prst="rect">
            <a:avLst/>
          </a:prstGeom>
          <a:blipFill>
            <a:blip r:embed="rId2" cstate="print"/>
            <a:stretch>
              <a:fillRect r="-14866"/>
            </a:stretch>
          </a:blipFill>
        </p:spPr>
        <p:txBody>
          <a:bodyPr wrap="square" lIns="0" tIns="0" rIns="0" bIns="0" rtlCol="0">
            <a:spAutoFit/>
          </a:bodyPr>
          <a:lstStyle/>
          <a:p>
            <a:endParaRPr/>
          </a:p>
        </p:txBody>
      </p:sp>
      <p:sp>
        <p:nvSpPr>
          <p:cNvPr id="3" name="object 3"/>
          <p:cNvSpPr txBox="1"/>
          <p:nvPr/>
        </p:nvSpPr>
        <p:spPr>
          <a:xfrm>
            <a:off x="861864" y="538386"/>
            <a:ext cx="4412945" cy="340863"/>
          </a:xfrm>
          <a:prstGeom prst="rect">
            <a:avLst/>
          </a:prstGeom>
        </p:spPr>
        <p:txBody>
          <a:bodyPr vert="horz" wrap="square" lIns="0" tIns="0" rIns="0" bIns="0" rtlCol="0">
            <a:spAutoFit/>
          </a:bodyPr>
          <a:lstStyle/>
          <a:p>
            <a:pPr marL="0" marR="0">
              <a:lnSpc>
                <a:spcPts val="2616"/>
              </a:lnSpc>
              <a:spcBef>
                <a:spcPts val="0"/>
              </a:spcBef>
              <a:spcAft>
                <a:spcPts val="0"/>
              </a:spcAft>
            </a:pPr>
            <a:r>
              <a:rPr sz="2700" spc="15" dirty="0">
                <a:solidFill>
                  <a:srgbClr val="C00000"/>
                </a:solidFill>
                <a:latin typeface="EWQPEF+Generic0-Regular"/>
                <a:cs typeface="EWQPEF+Generic0-Regular"/>
              </a:rPr>
              <a:t>FUNCTIONS</a:t>
            </a:r>
            <a:r>
              <a:rPr sz="2700" dirty="0">
                <a:solidFill>
                  <a:srgbClr val="C00000"/>
                </a:solidFill>
                <a:latin typeface="EWQPEF+Generic0-Regular"/>
                <a:cs typeface="EWQPEF+Generic0-Regular"/>
              </a:rPr>
              <a:t> </a:t>
            </a:r>
            <a:r>
              <a:rPr sz="2700" spc="18" dirty="0">
                <a:solidFill>
                  <a:srgbClr val="C00000"/>
                </a:solidFill>
                <a:latin typeface="EWQPEF+Generic0-Regular"/>
                <a:cs typeface="EWQPEF+Generic0-Regular"/>
              </a:rPr>
              <a:t>OF</a:t>
            </a:r>
            <a:r>
              <a:rPr sz="2700" dirty="0">
                <a:solidFill>
                  <a:srgbClr val="C00000"/>
                </a:solidFill>
                <a:latin typeface="EWQPEF+Generic0-Regular"/>
                <a:cs typeface="EWQPEF+Generic0-Regular"/>
              </a:rPr>
              <a:t> </a:t>
            </a:r>
            <a:r>
              <a:rPr lang="en-GB" sz="2700" spc="18" dirty="0">
                <a:solidFill>
                  <a:srgbClr val="C00000"/>
                </a:solidFill>
                <a:latin typeface="EWQPEF+Generic0-Regular"/>
                <a:cs typeface="EWQPEF+Generic0-Regular"/>
              </a:rPr>
              <a:t>GH:</a:t>
            </a:r>
            <a:endParaRPr sz="2750" dirty="0">
              <a:solidFill>
                <a:srgbClr val="C00000"/>
              </a:solidFill>
              <a:latin typeface="EWQPEF+Generic0-Regular"/>
              <a:cs typeface="EWQPEF+Generic0-Regular"/>
            </a:endParaRPr>
          </a:p>
        </p:txBody>
      </p:sp>
      <p:sp>
        <p:nvSpPr>
          <p:cNvPr id="4" name="object 4"/>
          <p:cNvSpPr txBox="1"/>
          <p:nvPr/>
        </p:nvSpPr>
        <p:spPr>
          <a:xfrm>
            <a:off x="465012" y="1444619"/>
            <a:ext cx="7021588" cy="3007555"/>
          </a:xfrm>
          <a:prstGeom prst="rect">
            <a:avLst/>
          </a:prstGeom>
        </p:spPr>
        <p:txBody>
          <a:bodyPr vert="horz" wrap="square" lIns="0" tIns="0" rIns="0" bIns="0" rtlCol="0">
            <a:spAutoFit/>
          </a:bodyPr>
          <a:lstStyle/>
          <a:p>
            <a:pPr marL="0" marR="0">
              <a:lnSpc>
                <a:spcPts val="2882"/>
              </a:lnSpc>
              <a:spcBef>
                <a:spcPts val="0"/>
              </a:spcBef>
              <a:spcAft>
                <a:spcPts val="0"/>
              </a:spcAft>
            </a:pPr>
            <a:r>
              <a:rPr sz="2150" dirty="0">
                <a:solidFill>
                  <a:srgbClr val="FE9932"/>
                </a:solidFill>
                <a:latin typeface="AMMIEN+Generic8-Regular"/>
                <a:cs typeface="AMMIEN+Generic8-Regular"/>
              </a:rPr>
              <a:t>❑</a:t>
            </a:r>
            <a:r>
              <a:rPr sz="2150" spc="1544" dirty="0">
                <a:solidFill>
                  <a:srgbClr val="FE9932"/>
                </a:solidFill>
                <a:latin typeface="Times New Roman"/>
                <a:cs typeface="Times New Roman"/>
              </a:rPr>
              <a:t> </a:t>
            </a:r>
            <a:r>
              <a:rPr sz="2900" spc="12" dirty="0">
                <a:solidFill>
                  <a:srgbClr val="6C6C6C"/>
                </a:solidFill>
                <a:latin typeface="EWQPEF+Generic0-Regular"/>
                <a:cs typeface="EWQPEF+Generic0-Regular"/>
              </a:rPr>
              <a:t>Fat</a:t>
            </a:r>
            <a:r>
              <a:rPr sz="2900" dirty="0">
                <a:solidFill>
                  <a:srgbClr val="6C6C6C"/>
                </a:solidFill>
                <a:latin typeface="EWQPEF+Generic0-Regular"/>
                <a:cs typeface="EWQPEF+Generic0-Regular"/>
              </a:rPr>
              <a:t> </a:t>
            </a:r>
            <a:r>
              <a:rPr sz="2900" spc="11" dirty="0">
                <a:solidFill>
                  <a:srgbClr val="6C6C6C"/>
                </a:solidFill>
                <a:latin typeface="EWQPEF+Generic0-Regular"/>
                <a:cs typeface="EWQPEF+Generic0-Regular"/>
              </a:rPr>
              <a:t>metabolism</a:t>
            </a:r>
            <a:r>
              <a:rPr sz="3000" dirty="0">
                <a:solidFill>
                  <a:srgbClr val="000000"/>
                </a:solidFill>
                <a:latin typeface="EWQPEF+Generic0-Regular"/>
                <a:cs typeface="EWQPEF+Generic0-Regular"/>
              </a:rPr>
              <a:t>: </a:t>
            </a:r>
            <a:r>
              <a:rPr sz="2700" spc="10" dirty="0">
                <a:solidFill>
                  <a:schemeClr val="accent6">
                    <a:lumMod val="75000"/>
                  </a:schemeClr>
                </a:solidFill>
                <a:latin typeface="RDKBTS+Generic6-Regular"/>
                <a:cs typeface="RDKBTS+Generic6-Regular"/>
              </a:rPr>
              <a:t>Catabolic</a:t>
            </a:r>
            <a:endParaRPr lang="en-GB" sz="2700" spc="10" dirty="0">
              <a:solidFill>
                <a:schemeClr val="accent6">
                  <a:lumMod val="75000"/>
                </a:schemeClr>
              </a:solidFill>
              <a:latin typeface="RDKBTS+Generic6-Regular"/>
              <a:cs typeface="RDKBTS+Generic6-Regular"/>
            </a:endParaRPr>
          </a:p>
          <a:p>
            <a:pPr marL="0" marR="0">
              <a:lnSpc>
                <a:spcPts val="2882"/>
              </a:lnSpc>
              <a:spcBef>
                <a:spcPts val="0"/>
              </a:spcBef>
              <a:spcAft>
                <a:spcPts val="0"/>
              </a:spcAft>
            </a:pPr>
            <a:endParaRPr sz="2700" spc="10" dirty="0">
              <a:solidFill>
                <a:srgbClr val="FF0000"/>
              </a:solidFill>
              <a:latin typeface="RDKBTS+Generic6-Regular"/>
              <a:cs typeface="RDKBTS+Generic6-Regular"/>
            </a:endParaRPr>
          </a:p>
          <a:p>
            <a:pPr marL="210502" marR="0">
              <a:lnSpc>
                <a:spcPts val="2588"/>
              </a:lnSpc>
              <a:spcBef>
                <a:spcPts val="491"/>
              </a:spcBef>
              <a:spcAft>
                <a:spcPts val="0"/>
              </a:spcAft>
            </a:pPr>
            <a:r>
              <a:rPr sz="2150" dirty="0">
                <a:solidFill>
                  <a:srgbClr val="FE9932"/>
                </a:solidFill>
                <a:latin typeface="AMMIEN+Generic8-Regular"/>
                <a:cs typeface="AMMIEN+Generic8-Regular"/>
              </a:rPr>
              <a:t>▪</a:t>
            </a:r>
            <a:r>
              <a:rPr lang="en-GB" sz="2150" spc="1544" dirty="0">
                <a:latin typeface="Times New Roman"/>
                <a:cs typeface="Times New Roman"/>
              </a:rPr>
              <a:t>-</a:t>
            </a:r>
            <a:r>
              <a:rPr lang="en-GB" sz="2700" dirty="0">
                <a:solidFill>
                  <a:srgbClr val="000000"/>
                </a:solidFill>
                <a:latin typeface="RDKBTS+Generic6-Regular"/>
                <a:cs typeface="RDKBTS+Generic6-Regular"/>
              </a:rPr>
              <a:t>Stimulate </a:t>
            </a:r>
            <a:r>
              <a:rPr sz="2700" dirty="0">
                <a:solidFill>
                  <a:srgbClr val="000000"/>
                </a:solidFill>
                <a:latin typeface="RDKBTS+Generic6-Regular"/>
                <a:cs typeface="RDKBTS+Generic6-Regular"/>
              </a:rPr>
              <a:t>mobilization of FFAs from</a:t>
            </a:r>
            <a:r>
              <a:rPr lang="en-GB" sz="2700" dirty="0">
                <a:solidFill>
                  <a:srgbClr val="000000"/>
                </a:solidFill>
                <a:latin typeface="RDKBTS+Generic6-Regular"/>
                <a:cs typeface="RDKBTS+Generic6-Regular"/>
              </a:rPr>
              <a:t> </a:t>
            </a:r>
            <a:r>
              <a:rPr sz="2700" spc="11" dirty="0">
                <a:solidFill>
                  <a:srgbClr val="000000"/>
                </a:solidFill>
                <a:latin typeface="RDKBTS+Generic6-Regular"/>
                <a:cs typeface="RDKBTS+Generic6-Regular"/>
              </a:rPr>
              <a:t>adipose</a:t>
            </a:r>
            <a:r>
              <a:rPr sz="2700" dirty="0">
                <a:solidFill>
                  <a:srgbClr val="000000"/>
                </a:solidFill>
                <a:latin typeface="RDKBTS+Generic6-Regular"/>
                <a:cs typeface="RDKBTS+Generic6-Regular"/>
              </a:rPr>
              <a:t> tissue</a:t>
            </a:r>
            <a:r>
              <a:rPr sz="2700" spc="10" dirty="0">
                <a:solidFill>
                  <a:srgbClr val="000000"/>
                </a:solidFill>
                <a:latin typeface="RDKBTS+Generic6-Regular"/>
                <a:cs typeface="RDKBTS+Generic6-Regular"/>
              </a:rPr>
              <a:t> stores</a:t>
            </a:r>
            <a:r>
              <a:rPr lang="en-GB" sz="2700" spc="10" dirty="0">
                <a:solidFill>
                  <a:srgbClr val="000000"/>
                </a:solidFill>
                <a:latin typeface="RDKBTS+Generic6-Regular"/>
                <a:cs typeface="RDKBTS+Generic6-Regular"/>
              </a:rPr>
              <a:t>. </a:t>
            </a:r>
          </a:p>
          <a:p>
            <a:pPr marL="210502" marR="0">
              <a:lnSpc>
                <a:spcPts val="2588"/>
              </a:lnSpc>
              <a:spcBef>
                <a:spcPts val="491"/>
              </a:spcBef>
              <a:spcAft>
                <a:spcPts val="0"/>
              </a:spcAft>
            </a:pPr>
            <a:endParaRPr lang="en-GB" sz="2700" spc="10" dirty="0">
              <a:solidFill>
                <a:srgbClr val="000000"/>
              </a:solidFill>
              <a:latin typeface="RDKBTS+Generic6-Regular"/>
              <a:cs typeface="RDKBTS+Generic6-Regular"/>
            </a:endParaRPr>
          </a:p>
          <a:p>
            <a:pPr marL="210502" marR="0">
              <a:lnSpc>
                <a:spcPts val="2588"/>
              </a:lnSpc>
              <a:spcBef>
                <a:spcPts val="491"/>
              </a:spcBef>
              <a:spcAft>
                <a:spcPts val="0"/>
              </a:spcAft>
            </a:pPr>
            <a:r>
              <a:rPr lang="en-GB" sz="2700" dirty="0">
                <a:solidFill>
                  <a:srgbClr val="000000"/>
                </a:solidFill>
                <a:latin typeface="RDKBTS+Generic6-Regular"/>
                <a:cs typeface="RDKBTS+Generic6-Regular"/>
              </a:rPr>
              <a:t>- Conversion of FFT to acetyl CoA to</a:t>
            </a:r>
            <a:r>
              <a:rPr lang="en-GB" sz="2700" spc="10" dirty="0">
                <a:solidFill>
                  <a:srgbClr val="000000"/>
                </a:solidFill>
                <a:latin typeface="RDKBTS+Generic6-Regular"/>
                <a:cs typeface="RDKBTS+Generic6-Regular"/>
              </a:rPr>
              <a:t> </a:t>
            </a:r>
            <a:r>
              <a:rPr lang="en-GB" sz="2700" spc="11" dirty="0">
                <a:solidFill>
                  <a:srgbClr val="000000"/>
                </a:solidFill>
                <a:latin typeface="RDKBTS+Generic6-Regular"/>
                <a:cs typeface="RDKBTS+Generic6-Regular"/>
              </a:rPr>
              <a:t>provide</a:t>
            </a:r>
            <a:r>
              <a:rPr lang="en-GB" sz="2700" dirty="0">
                <a:solidFill>
                  <a:srgbClr val="000000"/>
                </a:solidFill>
                <a:latin typeface="RDKBTS+Generic6-Regular"/>
                <a:cs typeface="RDKBTS+Generic6-Regular"/>
              </a:rPr>
              <a:t> </a:t>
            </a:r>
            <a:r>
              <a:rPr lang="en-GB" sz="2700" spc="12" dirty="0">
                <a:solidFill>
                  <a:srgbClr val="000000"/>
                </a:solidFill>
                <a:latin typeface="RDKBTS+Generic6-Regular"/>
                <a:cs typeface="RDKBTS+Generic6-Regular"/>
              </a:rPr>
              <a:t>energy.</a:t>
            </a:r>
          </a:p>
          <a:p>
            <a:pPr marL="647700" marR="0">
              <a:lnSpc>
                <a:spcPts val="2611"/>
              </a:lnSpc>
              <a:spcBef>
                <a:spcPts val="542"/>
              </a:spcBef>
              <a:spcAft>
                <a:spcPts val="0"/>
              </a:spcAft>
            </a:pPr>
            <a:r>
              <a:rPr lang="en-GB" sz="2700" spc="10" dirty="0">
                <a:solidFill>
                  <a:srgbClr val="000000"/>
                </a:solidFill>
                <a:latin typeface="RDKBTS+Generic6-Regular"/>
                <a:cs typeface="RDKBTS+Generic6-Regular"/>
              </a:rPr>
              <a:t>  </a:t>
            </a:r>
            <a:endParaRPr sz="2700" spc="10" dirty="0">
              <a:solidFill>
                <a:srgbClr val="000000"/>
              </a:solidFill>
              <a:latin typeface="RDKBTS+Generic6-Regular"/>
              <a:cs typeface="RDKBTS+Generic6-Regular"/>
            </a:endParaRPr>
          </a:p>
        </p:txBody>
      </p:sp>
      <p:sp>
        <p:nvSpPr>
          <p:cNvPr id="6" name="object 5">
            <a:extLst>
              <a:ext uri="{FF2B5EF4-FFF2-40B4-BE49-F238E27FC236}">
                <a16:creationId xmlns:a16="http://schemas.microsoft.com/office/drawing/2014/main" id="{BCDB962A-DF1C-481A-8E95-CB009B0E866D}"/>
              </a:ext>
            </a:extLst>
          </p:cNvPr>
          <p:cNvSpPr txBox="1"/>
          <p:nvPr/>
        </p:nvSpPr>
        <p:spPr>
          <a:xfrm>
            <a:off x="675515" y="2672120"/>
            <a:ext cx="5515668" cy="321563"/>
          </a:xfrm>
          <a:prstGeom prst="rect">
            <a:avLst/>
          </a:prstGeom>
        </p:spPr>
        <p:txBody>
          <a:bodyPr vert="horz" wrap="square" lIns="0" tIns="0" rIns="0" bIns="0" rtlCol="0">
            <a:spAutoFit/>
          </a:bodyPr>
          <a:lstStyle/>
          <a:p>
            <a:pPr marL="0" marR="0">
              <a:lnSpc>
                <a:spcPts val="2598"/>
              </a:lnSpc>
              <a:spcBef>
                <a:spcPts val="0"/>
              </a:spcBef>
              <a:spcAft>
                <a:spcPts val="0"/>
              </a:spcAft>
            </a:pPr>
            <a:r>
              <a:rPr sz="2150" dirty="0">
                <a:solidFill>
                  <a:srgbClr val="FE9932"/>
                </a:solidFill>
                <a:latin typeface="AMMIEN+Generic8-Regular"/>
                <a:cs typeface="AMMIEN+Generic8-Regular"/>
              </a:rPr>
              <a:t>▪</a:t>
            </a:r>
            <a:endParaRPr sz="2700" spc="12" dirty="0">
              <a:solidFill>
                <a:srgbClr val="000000"/>
              </a:solidFill>
              <a:latin typeface="RDKBTS+Generic6-Regular"/>
              <a:cs typeface="RDKBTS+Generic6-Regul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6838528" cy="5829300"/>
          </a:xfrm>
          <a:prstGeom prst="rect">
            <a:avLst/>
          </a:prstGeom>
          <a:blipFill>
            <a:blip r:embed="rId2" cstate="print"/>
            <a:stretch>
              <a:fillRect r="-13656"/>
            </a:stretch>
          </a:blipFill>
        </p:spPr>
        <p:txBody>
          <a:bodyPr wrap="square" lIns="0" tIns="0" rIns="0" bIns="0" rtlCol="0">
            <a:spAutoFit/>
          </a:bodyPr>
          <a:lstStyle/>
          <a:p>
            <a:endParaRPr/>
          </a:p>
        </p:txBody>
      </p:sp>
      <p:sp>
        <p:nvSpPr>
          <p:cNvPr id="4" name="object 4"/>
          <p:cNvSpPr txBox="1"/>
          <p:nvPr/>
        </p:nvSpPr>
        <p:spPr>
          <a:xfrm>
            <a:off x="375406" y="1301635"/>
            <a:ext cx="7021588" cy="3879588"/>
          </a:xfrm>
          <a:prstGeom prst="rect">
            <a:avLst/>
          </a:prstGeom>
        </p:spPr>
        <p:txBody>
          <a:bodyPr vert="horz" wrap="square" lIns="0" tIns="0" rIns="0" bIns="0" rtlCol="0">
            <a:spAutoFit/>
          </a:bodyPr>
          <a:lstStyle/>
          <a:p>
            <a:pPr marL="0" marR="0">
              <a:lnSpc>
                <a:spcPts val="2768"/>
              </a:lnSpc>
              <a:spcBef>
                <a:spcPts val="0"/>
              </a:spcBef>
              <a:spcAft>
                <a:spcPts val="0"/>
              </a:spcAft>
            </a:pPr>
            <a:r>
              <a:rPr sz="2150" dirty="0">
                <a:solidFill>
                  <a:srgbClr val="FE9932"/>
                </a:solidFill>
                <a:latin typeface="AMMIEN+Generic8-Regular"/>
                <a:cs typeface="AMMIEN+Generic8-Regular"/>
              </a:rPr>
              <a:t>❑</a:t>
            </a:r>
            <a:r>
              <a:rPr sz="2150" spc="1544" dirty="0">
                <a:solidFill>
                  <a:srgbClr val="FE9932"/>
                </a:solidFill>
                <a:latin typeface="Times New Roman"/>
                <a:cs typeface="Times New Roman"/>
              </a:rPr>
              <a:t> </a:t>
            </a:r>
            <a:r>
              <a:rPr sz="2900" spc="-14" dirty="0">
                <a:solidFill>
                  <a:srgbClr val="6C6C6C"/>
                </a:solidFill>
                <a:latin typeface="EWQPEF+Generic0-Regular"/>
                <a:cs typeface="EWQPEF+Generic0-Regular"/>
              </a:rPr>
              <a:t>CHO</a:t>
            </a:r>
            <a:r>
              <a:rPr sz="2900" dirty="0">
                <a:solidFill>
                  <a:srgbClr val="6C6C6C"/>
                </a:solidFill>
                <a:latin typeface="EWQPEF+Generic0-Regular"/>
                <a:cs typeface="EWQPEF+Generic0-Regular"/>
              </a:rPr>
              <a:t> </a:t>
            </a:r>
            <a:r>
              <a:rPr sz="2900" spc="-10" dirty="0">
                <a:solidFill>
                  <a:srgbClr val="6C6C6C"/>
                </a:solidFill>
                <a:latin typeface="EWQPEF+Generic0-Regular"/>
                <a:cs typeface="EWQPEF+Generic0-Regular"/>
              </a:rPr>
              <a:t>metabolism</a:t>
            </a:r>
            <a:r>
              <a:rPr sz="2600" dirty="0">
                <a:solidFill>
                  <a:srgbClr val="000000"/>
                </a:solidFill>
                <a:latin typeface="EWQPEF+Generic0-Regular"/>
                <a:cs typeface="EWQPEF+Generic0-Regular"/>
              </a:rPr>
              <a:t>:</a:t>
            </a:r>
            <a:r>
              <a:rPr sz="2600" spc="13" dirty="0">
                <a:solidFill>
                  <a:srgbClr val="000000"/>
                </a:solidFill>
                <a:latin typeface="EWQPEF+Generic0-Regular"/>
                <a:cs typeface="EWQPEF+Generic0-Regular"/>
              </a:rPr>
              <a:t> </a:t>
            </a:r>
            <a:r>
              <a:rPr sz="2400" dirty="0">
                <a:solidFill>
                  <a:srgbClr val="FF0000"/>
                </a:solidFill>
                <a:latin typeface="RDKBTS+Generic6-Regular"/>
                <a:cs typeface="RDKBTS+Generic6-Regular"/>
              </a:rPr>
              <a:t>Hyperglycemic</a:t>
            </a:r>
            <a:endParaRPr lang="en-GB" sz="2400" dirty="0">
              <a:solidFill>
                <a:srgbClr val="FF0000"/>
              </a:solidFill>
              <a:latin typeface="RDKBTS+Generic6-Regular"/>
              <a:cs typeface="RDKBTS+Generic6-Regular"/>
            </a:endParaRPr>
          </a:p>
          <a:p>
            <a:pPr marL="0" marR="0">
              <a:lnSpc>
                <a:spcPts val="2768"/>
              </a:lnSpc>
              <a:spcBef>
                <a:spcPts val="0"/>
              </a:spcBef>
              <a:spcAft>
                <a:spcPts val="0"/>
              </a:spcAft>
            </a:pPr>
            <a:endParaRPr sz="2400" dirty="0">
              <a:solidFill>
                <a:srgbClr val="FF0000"/>
              </a:solidFill>
              <a:latin typeface="RDKBTS+Generic6-Regular"/>
              <a:cs typeface="RDKBTS+Generic6-Regular"/>
            </a:endParaRPr>
          </a:p>
          <a:p>
            <a:pPr marL="210502" marR="0">
              <a:lnSpc>
                <a:spcPts val="2610"/>
              </a:lnSpc>
              <a:spcBef>
                <a:spcPts val="472"/>
              </a:spcBef>
              <a:spcAft>
                <a:spcPts val="0"/>
              </a:spcAft>
            </a:pPr>
            <a:r>
              <a:rPr sz="2150" dirty="0">
                <a:solidFill>
                  <a:srgbClr val="FE9932"/>
                </a:solidFill>
                <a:latin typeface="AMMIEN+Generic8-Regular"/>
                <a:cs typeface="AMMIEN+Generic8-Regular"/>
              </a:rPr>
              <a:t>▪</a:t>
            </a:r>
            <a:r>
              <a:rPr sz="2150" spc="1544" dirty="0">
                <a:solidFill>
                  <a:srgbClr val="FE9932"/>
                </a:solidFill>
                <a:latin typeface="Times New Roman"/>
                <a:cs typeface="Times New Roman"/>
              </a:rPr>
              <a:t> </a:t>
            </a:r>
            <a:r>
              <a:rPr sz="2700" spc="18" dirty="0">
                <a:solidFill>
                  <a:srgbClr val="000000"/>
                </a:solidFill>
                <a:latin typeface="RDKBTS+Generic6-Regular"/>
                <a:cs typeface="RDKBTS+Generic6-Regular"/>
              </a:rPr>
              <a:t> </a:t>
            </a:r>
            <a:r>
              <a:rPr sz="2700" spc="11" dirty="0">
                <a:solidFill>
                  <a:srgbClr val="000000"/>
                </a:solidFill>
                <a:latin typeface="RDKBTS+Generic6-Regular"/>
                <a:cs typeface="RDKBTS+Generic6-Regular"/>
              </a:rPr>
              <a:t>Glucose</a:t>
            </a:r>
            <a:r>
              <a:rPr sz="2700" dirty="0">
                <a:solidFill>
                  <a:srgbClr val="000000"/>
                </a:solidFill>
                <a:latin typeface="RDKBTS+Generic6-Regular"/>
                <a:cs typeface="RDKBTS+Generic6-Regular"/>
              </a:rPr>
              <a:t> </a:t>
            </a:r>
            <a:r>
              <a:rPr sz="2700" spc="11" dirty="0">
                <a:solidFill>
                  <a:srgbClr val="000000"/>
                </a:solidFill>
                <a:latin typeface="RDKBTS+Generic6-Regular"/>
                <a:cs typeface="RDKBTS+Generic6-Regular"/>
              </a:rPr>
              <a:t>uptake</a:t>
            </a:r>
            <a:r>
              <a:rPr sz="2700" dirty="0">
                <a:solidFill>
                  <a:srgbClr val="000000"/>
                </a:solidFill>
                <a:latin typeface="RDKBTS+Generic6-Regular"/>
                <a:cs typeface="RDKBTS+Generic6-Regular"/>
              </a:rPr>
              <a:t> </a:t>
            </a:r>
            <a:r>
              <a:rPr sz="2700" spc="13" dirty="0">
                <a:solidFill>
                  <a:srgbClr val="000000"/>
                </a:solidFill>
                <a:latin typeface="RDKBTS+Generic6-Regular"/>
                <a:cs typeface="RDKBTS+Generic6-Regular"/>
              </a:rPr>
              <a:t>by</a:t>
            </a:r>
            <a:r>
              <a:rPr sz="2700" dirty="0">
                <a:solidFill>
                  <a:srgbClr val="000000"/>
                </a:solidFill>
                <a:latin typeface="RDKBTS+Generic6-Regular"/>
                <a:cs typeface="RDKBTS+Generic6-Regular"/>
              </a:rPr>
              <a:t> </a:t>
            </a:r>
            <a:r>
              <a:rPr sz="2700" spc="10" dirty="0">
                <a:solidFill>
                  <a:srgbClr val="000000"/>
                </a:solidFill>
                <a:latin typeface="RDKBTS+Generic6-Regular"/>
                <a:cs typeface="RDKBTS+Generic6-Regular"/>
              </a:rPr>
              <a:t>tissues</a:t>
            </a:r>
            <a:r>
              <a:rPr sz="2700" dirty="0">
                <a:solidFill>
                  <a:srgbClr val="000000"/>
                </a:solidFill>
                <a:latin typeface="RDKBTS+Generic6-Regular"/>
                <a:cs typeface="RDKBTS+Generic6-Regular"/>
              </a:rPr>
              <a:t> (</a:t>
            </a:r>
            <a:r>
              <a:rPr sz="2700" spc="11" dirty="0">
                <a:solidFill>
                  <a:srgbClr val="000000"/>
                </a:solidFill>
                <a:latin typeface="RDKBTS+Generic6-Regular"/>
                <a:cs typeface="RDKBTS+Generic6-Regular"/>
              </a:rPr>
              <a:t>skeletal</a:t>
            </a:r>
            <a:r>
              <a:rPr sz="2700" dirty="0">
                <a:solidFill>
                  <a:srgbClr val="000000"/>
                </a:solidFill>
                <a:latin typeface="RDKBTS+Generic6-Regular"/>
                <a:cs typeface="RDKBTS+Generic6-Regular"/>
              </a:rPr>
              <a:t> </a:t>
            </a:r>
            <a:r>
              <a:rPr sz="2700" spc="12" dirty="0">
                <a:solidFill>
                  <a:srgbClr val="000000"/>
                </a:solidFill>
                <a:latin typeface="RDKBTS+Generic6-Regular"/>
                <a:cs typeface="RDKBTS+Generic6-Regular"/>
              </a:rPr>
              <a:t>muscles</a:t>
            </a:r>
            <a:r>
              <a:rPr sz="2700" dirty="0">
                <a:solidFill>
                  <a:srgbClr val="000000"/>
                </a:solidFill>
                <a:latin typeface="RDKBTS+Generic6-Regular"/>
                <a:cs typeface="RDKBTS+Generic6-Regular"/>
              </a:rPr>
              <a:t> </a:t>
            </a:r>
            <a:r>
              <a:rPr lang="en-GB" sz="2700" spc="12" dirty="0">
                <a:solidFill>
                  <a:srgbClr val="000000"/>
                </a:solidFill>
                <a:latin typeface="RDKBTS+Generic6-Regular"/>
                <a:cs typeface="RDKBTS+Generic6-Regular"/>
              </a:rPr>
              <a:t>&amp;</a:t>
            </a:r>
            <a:r>
              <a:rPr sz="2700" dirty="0">
                <a:solidFill>
                  <a:srgbClr val="000000"/>
                </a:solidFill>
                <a:latin typeface="RDKBTS+Generic6-Regular"/>
                <a:cs typeface="RDKBTS+Generic6-Regular"/>
              </a:rPr>
              <a:t> fat).</a:t>
            </a:r>
            <a:endParaRPr lang="en-GB" sz="2700" dirty="0">
              <a:solidFill>
                <a:srgbClr val="000000"/>
              </a:solidFill>
              <a:latin typeface="RDKBTS+Generic6-Regular"/>
              <a:cs typeface="RDKBTS+Generic6-Regular"/>
            </a:endParaRPr>
          </a:p>
          <a:p>
            <a:pPr marL="210502" marR="0">
              <a:lnSpc>
                <a:spcPts val="2610"/>
              </a:lnSpc>
              <a:spcBef>
                <a:spcPts val="472"/>
              </a:spcBef>
              <a:spcAft>
                <a:spcPts val="0"/>
              </a:spcAft>
            </a:pPr>
            <a:endParaRPr sz="2700" dirty="0">
              <a:solidFill>
                <a:srgbClr val="000000"/>
              </a:solidFill>
              <a:latin typeface="RDKBTS+Generic6-Regular"/>
              <a:cs typeface="RDKBTS+Generic6-Regular"/>
            </a:endParaRPr>
          </a:p>
          <a:p>
            <a:pPr marL="210502" marR="0">
              <a:lnSpc>
                <a:spcPts val="2611"/>
              </a:lnSpc>
              <a:spcBef>
                <a:spcPts val="537"/>
              </a:spcBef>
              <a:spcAft>
                <a:spcPts val="0"/>
              </a:spcAft>
            </a:pPr>
            <a:r>
              <a:rPr sz="2150" dirty="0">
                <a:solidFill>
                  <a:srgbClr val="FE9932"/>
                </a:solidFill>
                <a:latin typeface="AMMIEN+Generic8-Regular"/>
                <a:cs typeface="AMMIEN+Generic8-Regular"/>
              </a:rPr>
              <a:t>▪</a:t>
            </a:r>
            <a:r>
              <a:rPr sz="2150" spc="1544" dirty="0">
                <a:solidFill>
                  <a:srgbClr val="FE9932"/>
                </a:solidFill>
                <a:latin typeface="Times New Roman"/>
                <a:cs typeface="Times New Roman"/>
              </a:rPr>
              <a:t> </a:t>
            </a:r>
            <a:r>
              <a:rPr lang="en-GB" sz="2700" spc="11" dirty="0">
                <a:solidFill>
                  <a:srgbClr val="000000"/>
                </a:solidFill>
                <a:latin typeface="RDKBTS+Generic6-Regular"/>
                <a:cs typeface="RDKBTS+Generic6-Regular"/>
              </a:rPr>
              <a:t>Glucose</a:t>
            </a:r>
            <a:r>
              <a:rPr lang="en-GB" sz="2700" dirty="0">
                <a:solidFill>
                  <a:srgbClr val="000000"/>
                </a:solidFill>
                <a:latin typeface="RDKBTS+Generic6-Regular"/>
                <a:cs typeface="RDKBTS+Generic6-Regular"/>
              </a:rPr>
              <a:t> </a:t>
            </a:r>
            <a:r>
              <a:rPr lang="en-GB" sz="2700" spc="11" dirty="0">
                <a:solidFill>
                  <a:srgbClr val="000000"/>
                </a:solidFill>
                <a:latin typeface="RDKBTS+Generic6-Regular"/>
                <a:cs typeface="RDKBTS+Generic6-Regular"/>
              </a:rPr>
              <a:t>production</a:t>
            </a:r>
            <a:r>
              <a:rPr lang="en-GB" sz="2700" dirty="0">
                <a:solidFill>
                  <a:srgbClr val="000000"/>
                </a:solidFill>
                <a:latin typeface="RDKBTS+Generic6-Regular"/>
                <a:cs typeface="RDKBTS+Generic6-Regular"/>
              </a:rPr>
              <a:t> </a:t>
            </a:r>
            <a:r>
              <a:rPr lang="en-GB" sz="2700" spc="13" dirty="0">
                <a:solidFill>
                  <a:srgbClr val="000000"/>
                </a:solidFill>
                <a:latin typeface="RDKBTS+Generic6-Regular"/>
                <a:cs typeface="RDKBTS+Generic6-Regular"/>
              </a:rPr>
              <a:t>by</a:t>
            </a:r>
            <a:r>
              <a:rPr lang="en-GB" sz="2700" dirty="0">
                <a:solidFill>
                  <a:srgbClr val="000000"/>
                </a:solidFill>
                <a:latin typeface="RDKBTS+Generic6-Regular"/>
                <a:cs typeface="RDKBTS+Generic6-Regular"/>
              </a:rPr>
              <a:t> </a:t>
            </a:r>
            <a:r>
              <a:rPr lang="en-GB" sz="2700" spc="11" dirty="0">
                <a:solidFill>
                  <a:srgbClr val="000000"/>
                </a:solidFill>
                <a:latin typeface="RDKBTS+Generic6-Regular"/>
                <a:cs typeface="RDKBTS+Generic6-Regular"/>
              </a:rPr>
              <a:t>the</a:t>
            </a:r>
            <a:r>
              <a:rPr lang="en-GB" sz="2700" dirty="0">
                <a:solidFill>
                  <a:srgbClr val="000000"/>
                </a:solidFill>
                <a:latin typeface="RDKBTS+Generic6-Regular"/>
                <a:cs typeface="RDKBTS+Generic6-Regular"/>
              </a:rPr>
              <a:t> liver</a:t>
            </a:r>
          </a:p>
          <a:p>
            <a:pPr marL="437197" marR="0">
              <a:lnSpc>
                <a:spcPts val="2610"/>
              </a:lnSpc>
              <a:spcBef>
                <a:spcPts val="588"/>
              </a:spcBef>
              <a:spcAft>
                <a:spcPts val="0"/>
              </a:spcAft>
            </a:pPr>
            <a:r>
              <a:rPr lang="en-GB" sz="2700" dirty="0">
                <a:solidFill>
                  <a:srgbClr val="000000"/>
                </a:solidFill>
                <a:latin typeface="RDKBTS+Generic6-Regular"/>
                <a:cs typeface="RDKBTS+Generic6-Regular"/>
              </a:rPr>
              <a:t>( </a:t>
            </a:r>
            <a:r>
              <a:rPr lang="en-GB" sz="2700" spc="11" dirty="0">
                <a:solidFill>
                  <a:srgbClr val="FF0000"/>
                </a:solidFill>
                <a:latin typeface="RDKBTS+Generic6-Regular"/>
                <a:cs typeface="RDKBTS+Generic6-Regular"/>
              </a:rPr>
              <a:t>gluconeogenesis</a:t>
            </a:r>
            <a:r>
              <a:rPr lang="en-GB" sz="2700" dirty="0">
                <a:solidFill>
                  <a:srgbClr val="000000"/>
                </a:solidFill>
                <a:latin typeface="RDKBTS+Generic6-Regular"/>
                <a:cs typeface="RDKBTS+Generic6-Regular"/>
              </a:rPr>
              <a:t>)</a:t>
            </a:r>
          </a:p>
          <a:p>
            <a:pPr marL="437197" marR="0">
              <a:lnSpc>
                <a:spcPts val="2610"/>
              </a:lnSpc>
              <a:spcBef>
                <a:spcPts val="588"/>
              </a:spcBef>
              <a:spcAft>
                <a:spcPts val="0"/>
              </a:spcAft>
            </a:pPr>
            <a:endParaRPr lang="en-GB" sz="2700" dirty="0">
              <a:solidFill>
                <a:srgbClr val="000000"/>
              </a:solidFill>
              <a:latin typeface="RDKBTS+Generic6-Regular"/>
              <a:cs typeface="RDKBTS+Generic6-Regular"/>
            </a:endParaRPr>
          </a:p>
          <a:p>
            <a:pPr marL="0" marR="0">
              <a:lnSpc>
                <a:spcPts val="2587"/>
              </a:lnSpc>
              <a:spcBef>
                <a:spcPts val="506"/>
              </a:spcBef>
              <a:spcAft>
                <a:spcPts val="0"/>
              </a:spcAft>
            </a:pPr>
            <a:r>
              <a:rPr lang="en-GB" sz="2150" dirty="0">
                <a:solidFill>
                  <a:srgbClr val="FE9932"/>
                </a:solidFill>
                <a:latin typeface="AMMIEN+Generic8-Regular"/>
                <a:cs typeface="AMMIEN+Generic8-Regular"/>
              </a:rPr>
              <a:t>▪</a:t>
            </a:r>
            <a:r>
              <a:rPr lang="en-GB" sz="2150" spc="1544" dirty="0">
                <a:solidFill>
                  <a:srgbClr val="FE9932"/>
                </a:solidFill>
                <a:latin typeface="Times New Roman"/>
                <a:cs typeface="Times New Roman"/>
              </a:rPr>
              <a:t> </a:t>
            </a:r>
            <a:r>
              <a:rPr lang="en-GB" sz="2700" dirty="0">
                <a:solidFill>
                  <a:srgbClr val="000000"/>
                </a:solidFill>
                <a:latin typeface="RDKBTS+Generic6-Regular"/>
                <a:cs typeface="RDKBTS+Generic6-Regular"/>
              </a:rPr>
              <a:t> Insulin resistance </a:t>
            </a:r>
            <a:r>
              <a:rPr lang="en-GB" sz="2400" dirty="0">
                <a:solidFill>
                  <a:srgbClr val="000000"/>
                </a:solidFill>
                <a:latin typeface="RDKBTS+Generic6-Regular"/>
                <a:cs typeface="RDKBTS+Generic6-Regular"/>
              </a:rPr>
              <a:t>(</a:t>
            </a:r>
            <a:r>
              <a:rPr lang="en-GB" sz="2400" dirty="0">
                <a:solidFill>
                  <a:srgbClr val="0070C0"/>
                </a:solidFill>
                <a:latin typeface="RDKBTS+Generic6-Regular"/>
                <a:cs typeface="RDKBTS+Generic6-Regular"/>
              </a:rPr>
              <a:t>Diabetogenic</a:t>
            </a:r>
            <a:r>
              <a:rPr lang="en-GB" sz="2400" dirty="0">
                <a:solidFill>
                  <a:srgbClr val="000000"/>
                </a:solidFill>
                <a:latin typeface="RDKBTS+Generic6-Regular"/>
                <a:cs typeface="RDKBTS+Generic6-Regular"/>
              </a:rPr>
              <a:t>)</a:t>
            </a:r>
          </a:p>
          <a:p>
            <a:pPr marL="647700" marR="0">
              <a:lnSpc>
                <a:spcPts val="2610"/>
              </a:lnSpc>
              <a:spcBef>
                <a:spcPts val="588"/>
              </a:spcBef>
              <a:spcAft>
                <a:spcPts val="0"/>
              </a:spcAft>
            </a:pPr>
            <a:endParaRPr sz="2700" spc="12" dirty="0">
              <a:solidFill>
                <a:srgbClr val="000000"/>
              </a:solidFill>
              <a:latin typeface="RDKBTS+Generic6-Regular"/>
              <a:cs typeface="RDKBTS+Generic6-Regular"/>
            </a:endParaRPr>
          </a:p>
        </p:txBody>
      </p:sp>
      <p:sp>
        <p:nvSpPr>
          <p:cNvPr id="5" name="object 5"/>
          <p:cNvSpPr txBox="1"/>
          <p:nvPr/>
        </p:nvSpPr>
        <p:spPr>
          <a:xfrm>
            <a:off x="675515" y="3467270"/>
            <a:ext cx="5631503" cy="321563"/>
          </a:xfrm>
          <a:prstGeom prst="rect">
            <a:avLst/>
          </a:prstGeom>
        </p:spPr>
        <p:txBody>
          <a:bodyPr vert="horz" wrap="square" lIns="0" tIns="0" rIns="0" bIns="0" rtlCol="0">
            <a:spAutoFit/>
          </a:bodyPr>
          <a:lstStyle/>
          <a:p>
            <a:pPr marL="0" marR="0">
              <a:lnSpc>
                <a:spcPts val="2611"/>
              </a:lnSpc>
              <a:spcBef>
                <a:spcPts val="0"/>
              </a:spcBef>
              <a:spcAft>
                <a:spcPts val="0"/>
              </a:spcAft>
            </a:pPr>
            <a:r>
              <a:rPr sz="2150" dirty="0">
                <a:solidFill>
                  <a:srgbClr val="FE9932"/>
                </a:solidFill>
                <a:latin typeface="AMMIEN+Generic8-Regular"/>
                <a:cs typeface="AMMIEN+Generic8-Regular"/>
              </a:rPr>
              <a:t>▪</a:t>
            </a:r>
            <a:endParaRPr sz="2400" dirty="0">
              <a:solidFill>
                <a:srgbClr val="000000"/>
              </a:solidFill>
              <a:latin typeface="RDKBTS+Generic6-Regular"/>
              <a:cs typeface="RDKBTS+Generic6-Regular"/>
            </a:endParaRPr>
          </a:p>
        </p:txBody>
      </p:sp>
      <p:sp>
        <p:nvSpPr>
          <p:cNvPr id="6" name="object 3">
            <a:extLst>
              <a:ext uri="{FF2B5EF4-FFF2-40B4-BE49-F238E27FC236}">
                <a16:creationId xmlns:a16="http://schemas.microsoft.com/office/drawing/2014/main" id="{40038F38-4F60-42C1-9703-99CA1236E088}"/>
              </a:ext>
            </a:extLst>
          </p:cNvPr>
          <p:cNvSpPr txBox="1"/>
          <p:nvPr/>
        </p:nvSpPr>
        <p:spPr>
          <a:xfrm>
            <a:off x="429816" y="671769"/>
            <a:ext cx="4412945" cy="340863"/>
          </a:xfrm>
          <a:prstGeom prst="rect">
            <a:avLst/>
          </a:prstGeom>
        </p:spPr>
        <p:txBody>
          <a:bodyPr vert="horz" wrap="square" lIns="0" tIns="0" rIns="0" bIns="0" rtlCol="0">
            <a:spAutoFit/>
          </a:bodyPr>
          <a:lstStyle/>
          <a:p>
            <a:pPr marL="0" marR="0">
              <a:lnSpc>
                <a:spcPts val="2616"/>
              </a:lnSpc>
              <a:spcBef>
                <a:spcPts val="0"/>
              </a:spcBef>
              <a:spcAft>
                <a:spcPts val="0"/>
              </a:spcAft>
            </a:pPr>
            <a:r>
              <a:rPr sz="2700" spc="15" dirty="0">
                <a:solidFill>
                  <a:srgbClr val="C00000"/>
                </a:solidFill>
                <a:latin typeface="EWQPEF+Generic0-Regular"/>
                <a:cs typeface="EWQPEF+Generic0-Regular"/>
              </a:rPr>
              <a:t>FUNCTIONS</a:t>
            </a:r>
            <a:r>
              <a:rPr sz="2700" dirty="0">
                <a:solidFill>
                  <a:srgbClr val="C00000"/>
                </a:solidFill>
                <a:latin typeface="EWQPEF+Generic0-Regular"/>
                <a:cs typeface="EWQPEF+Generic0-Regular"/>
              </a:rPr>
              <a:t> </a:t>
            </a:r>
            <a:r>
              <a:rPr sz="2700" spc="18" dirty="0">
                <a:solidFill>
                  <a:srgbClr val="C00000"/>
                </a:solidFill>
                <a:latin typeface="EWQPEF+Generic0-Regular"/>
                <a:cs typeface="EWQPEF+Generic0-Regular"/>
              </a:rPr>
              <a:t>OF</a:t>
            </a:r>
            <a:r>
              <a:rPr sz="2700" dirty="0">
                <a:solidFill>
                  <a:srgbClr val="C00000"/>
                </a:solidFill>
                <a:latin typeface="EWQPEF+Generic0-Regular"/>
                <a:cs typeface="EWQPEF+Generic0-Regular"/>
              </a:rPr>
              <a:t> </a:t>
            </a:r>
            <a:r>
              <a:rPr lang="en-GB" sz="2700" spc="18" dirty="0">
                <a:solidFill>
                  <a:srgbClr val="C00000"/>
                </a:solidFill>
                <a:latin typeface="EWQPEF+Generic0-Regular"/>
                <a:cs typeface="EWQPEF+Generic0-Regular"/>
              </a:rPr>
              <a:t>GH:</a:t>
            </a:r>
            <a:endParaRPr sz="2750" dirty="0">
              <a:solidFill>
                <a:srgbClr val="C00000"/>
              </a:solidFill>
              <a:latin typeface="EWQPEF+Generic0-Regular"/>
              <a:cs typeface="EWQPEF+Generic0-Regular"/>
            </a:endParaRPr>
          </a:p>
        </p:txBody>
      </p:sp>
      <p:sp>
        <p:nvSpPr>
          <p:cNvPr id="3" name="Arrow: Down 2">
            <a:extLst>
              <a:ext uri="{FF2B5EF4-FFF2-40B4-BE49-F238E27FC236}">
                <a16:creationId xmlns:a16="http://schemas.microsoft.com/office/drawing/2014/main" id="{A014E554-63FD-42DC-AC33-610C78D2E4F5}"/>
              </a:ext>
            </a:extLst>
          </p:cNvPr>
          <p:cNvSpPr/>
          <p:nvPr/>
        </p:nvSpPr>
        <p:spPr>
          <a:xfrm>
            <a:off x="861864" y="1978546"/>
            <a:ext cx="144016" cy="3834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Arrow: Right 6">
            <a:extLst>
              <a:ext uri="{FF2B5EF4-FFF2-40B4-BE49-F238E27FC236}">
                <a16:creationId xmlns:a16="http://schemas.microsoft.com/office/drawing/2014/main" id="{EF27A282-821E-4373-AF29-18A6B3741FB5}"/>
              </a:ext>
            </a:extLst>
          </p:cNvPr>
          <p:cNvSpPr/>
          <p:nvPr/>
        </p:nvSpPr>
        <p:spPr>
          <a:xfrm rot="16200000" flipV="1">
            <a:off x="281118" y="3318484"/>
            <a:ext cx="550237" cy="2528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66475" y="106338"/>
            <a:ext cx="6694512" cy="5764797"/>
          </a:xfrm>
          <a:prstGeom prst="rect">
            <a:avLst/>
          </a:prstGeom>
          <a:blipFill>
            <a:blip r:embed="rId2" cstate="print"/>
            <a:stretch>
              <a:fillRect r="-13656"/>
            </a:stretch>
          </a:blipFill>
        </p:spPr>
        <p:txBody>
          <a:bodyPr wrap="square" lIns="0" tIns="0" rIns="0" bIns="0" rtlCol="0">
            <a:spAutoFit/>
          </a:bodyPr>
          <a:lstStyle/>
          <a:p>
            <a:endParaRPr/>
          </a:p>
        </p:txBody>
      </p:sp>
      <p:sp>
        <p:nvSpPr>
          <p:cNvPr id="3" name="object 3"/>
          <p:cNvSpPr txBox="1"/>
          <p:nvPr/>
        </p:nvSpPr>
        <p:spPr>
          <a:xfrm>
            <a:off x="232555" y="358395"/>
            <a:ext cx="5628595" cy="359073"/>
          </a:xfrm>
          <a:prstGeom prst="rect">
            <a:avLst/>
          </a:prstGeom>
        </p:spPr>
        <p:txBody>
          <a:bodyPr vert="horz" wrap="square" lIns="0" tIns="0" rIns="0" bIns="0" rtlCol="0">
            <a:spAutoFit/>
          </a:bodyPr>
          <a:lstStyle/>
          <a:p>
            <a:pPr marL="457200" marR="0" indent="-457200">
              <a:lnSpc>
                <a:spcPts val="2796"/>
              </a:lnSpc>
              <a:spcBef>
                <a:spcPts val="0"/>
              </a:spcBef>
              <a:spcAft>
                <a:spcPts val="0"/>
              </a:spcAft>
              <a:buFont typeface="Wingdings" panose="05000000000000000000" pitchFamily="2" charset="2"/>
              <a:buChar char="v"/>
            </a:pPr>
            <a:r>
              <a:rPr sz="2900" u="sng" dirty="0">
                <a:solidFill>
                  <a:srgbClr val="C00000"/>
                </a:solidFill>
                <a:latin typeface="Arial" panose="020B0604020202020204" pitchFamily="34" charset="0"/>
                <a:cs typeface="Arial" panose="020B0604020202020204" pitchFamily="34" charset="0"/>
              </a:rPr>
              <a:t>OTHER EFFECTS OF </a:t>
            </a:r>
            <a:r>
              <a:rPr lang="en-GB" sz="2900" u="sng" dirty="0">
                <a:solidFill>
                  <a:srgbClr val="C00000"/>
                </a:solidFill>
                <a:latin typeface="Arial" panose="020B0604020202020204" pitchFamily="34" charset="0"/>
                <a:cs typeface="Arial" panose="020B0604020202020204" pitchFamily="34" charset="0"/>
              </a:rPr>
              <a:t>GH:</a:t>
            </a:r>
            <a:endParaRPr sz="2950" u="sng" dirty="0">
              <a:solidFill>
                <a:srgbClr val="C00000"/>
              </a:solidFill>
              <a:latin typeface="Arial" panose="020B0604020202020204" pitchFamily="34" charset="0"/>
              <a:cs typeface="Arial" panose="020B0604020202020204" pitchFamily="34" charset="0"/>
            </a:endParaRPr>
          </a:p>
        </p:txBody>
      </p:sp>
      <p:sp>
        <p:nvSpPr>
          <p:cNvPr id="4" name="object 4"/>
          <p:cNvSpPr txBox="1"/>
          <p:nvPr/>
        </p:nvSpPr>
        <p:spPr>
          <a:xfrm>
            <a:off x="213792" y="1122494"/>
            <a:ext cx="7488832" cy="1163717"/>
          </a:xfrm>
          <a:prstGeom prst="rect">
            <a:avLst/>
          </a:prstGeom>
        </p:spPr>
        <p:txBody>
          <a:bodyPr vert="horz" wrap="square" lIns="0" tIns="0" rIns="0" bIns="0" rtlCol="0">
            <a:spAutoFit/>
          </a:bodyPr>
          <a:lstStyle/>
          <a:p>
            <a:pPr marL="0" marR="0">
              <a:lnSpc>
                <a:spcPts val="2288"/>
              </a:lnSpc>
              <a:spcBef>
                <a:spcPts val="0"/>
              </a:spcBef>
              <a:spcAft>
                <a:spcPts val="0"/>
              </a:spcAft>
            </a:pPr>
            <a:r>
              <a:rPr sz="1900" dirty="0">
                <a:solidFill>
                  <a:srgbClr val="B13F99"/>
                </a:solidFill>
                <a:latin typeface="HIQKRP+Generic7-Regular"/>
                <a:cs typeface="HIQKRP+Generic7-Regular"/>
              </a:rPr>
              <a:t>⦿</a:t>
            </a:r>
            <a:r>
              <a:rPr sz="1900" spc="150" dirty="0">
                <a:solidFill>
                  <a:srgbClr val="B13F99"/>
                </a:solidFill>
                <a:latin typeface="Times New Roman"/>
                <a:cs typeface="Times New Roman"/>
              </a:rPr>
              <a:t> </a:t>
            </a:r>
            <a:r>
              <a:rPr sz="2400" dirty="0">
                <a:solidFill>
                  <a:srgbClr val="000000"/>
                </a:solidFill>
                <a:latin typeface="RDKBTS+Generic6-Regular"/>
                <a:cs typeface="RDKBTS+Generic6-Regular"/>
              </a:rPr>
              <a:t>Increases </a:t>
            </a:r>
            <a:r>
              <a:rPr sz="2400" dirty="0">
                <a:solidFill>
                  <a:srgbClr val="C00000"/>
                </a:solidFill>
                <a:latin typeface="RDKBTS+Generic6-Regular"/>
                <a:cs typeface="RDKBTS+Generic6-Regular"/>
              </a:rPr>
              <a:t>calcium</a:t>
            </a:r>
            <a:r>
              <a:rPr sz="2400" spc="-10" dirty="0">
                <a:solidFill>
                  <a:srgbClr val="C00000"/>
                </a:solidFill>
                <a:latin typeface="RDKBTS+Generic6-Regular"/>
                <a:cs typeface="RDKBTS+Generic6-Regular"/>
              </a:rPr>
              <a:t> </a:t>
            </a:r>
            <a:r>
              <a:rPr sz="2400" dirty="0">
                <a:solidFill>
                  <a:srgbClr val="000000"/>
                </a:solidFill>
                <a:latin typeface="RDKBTS+Generic6-Regular"/>
                <a:cs typeface="RDKBTS+Generic6-Regular"/>
              </a:rPr>
              <a:t>absorption from</a:t>
            </a:r>
            <a:r>
              <a:rPr sz="2400" spc="-10" dirty="0">
                <a:solidFill>
                  <a:srgbClr val="000000"/>
                </a:solidFill>
                <a:latin typeface="RDKBTS+Generic6-Regular"/>
                <a:cs typeface="RDKBTS+Generic6-Regular"/>
              </a:rPr>
              <a:t> </a:t>
            </a:r>
            <a:r>
              <a:rPr sz="2400" dirty="0">
                <a:solidFill>
                  <a:srgbClr val="000000"/>
                </a:solidFill>
                <a:latin typeface="RDKBTS+Generic6-Regular"/>
                <a:cs typeface="RDKBTS+Generic6-Regular"/>
              </a:rPr>
              <a:t>GIT</a:t>
            </a:r>
            <a:r>
              <a:rPr lang="en-GB" sz="2400" dirty="0">
                <a:solidFill>
                  <a:srgbClr val="000000"/>
                </a:solidFill>
                <a:latin typeface="RDKBTS+Generic6-Regular"/>
                <a:cs typeface="RDKBTS+Generic6-Regular"/>
              </a:rPr>
              <a:t>.</a:t>
            </a:r>
          </a:p>
          <a:p>
            <a:pPr marL="0" marR="0">
              <a:lnSpc>
                <a:spcPts val="2288"/>
              </a:lnSpc>
              <a:spcBef>
                <a:spcPts val="0"/>
              </a:spcBef>
              <a:spcAft>
                <a:spcPts val="0"/>
              </a:spcAft>
            </a:pPr>
            <a:endParaRPr sz="2400" dirty="0">
              <a:solidFill>
                <a:srgbClr val="000000"/>
              </a:solidFill>
              <a:latin typeface="RDKBTS+Generic6-Regular"/>
              <a:cs typeface="RDKBTS+Generic6-Regular"/>
            </a:endParaRPr>
          </a:p>
          <a:p>
            <a:pPr marL="0" marR="0">
              <a:lnSpc>
                <a:spcPts val="2205"/>
              </a:lnSpc>
              <a:spcBef>
                <a:spcPts val="0"/>
              </a:spcBef>
              <a:spcAft>
                <a:spcPts val="0"/>
              </a:spcAft>
            </a:pPr>
            <a:r>
              <a:rPr sz="1900" dirty="0">
                <a:solidFill>
                  <a:srgbClr val="B13F99"/>
                </a:solidFill>
                <a:latin typeface="HIQKRP+Generic7-Regular"/>
                <a:cs typeface="HIQKRP+Generic7-Regular"/>
              </a:rPr>
              <a:t>⦿</a:t>
            </a:r>
            <a:r>
              <a:rPr sz="1900" spc="150" dirty="0">
                <a:solidFill>
                  <a:srgbClr val="B13F99"/>
                </a:solidFill>
                <a:latin typeface="Times New Roman"/>
                <a:cs typeface="Times New Roman"/>
              </a:rPr>
              <a:t> </a:t>
            </a:r>
            <a:r>
              <a:rPr sz="2400" dirty="0">
                <a:solidFill>
                  <a:srgbClr val="000000"/>
                </a:solidFill>
                <a:latin typeface="RDKBTS+Generic6-Regular"/>
                <a:cs typeface="RDKBTS+Generic6-Regular"/>
              </a:rPr>
              <a:t>Strengthens </a:t>
            </a:r>
            <a:r>
              <a:rPr lang="en-GB" sz="2400" dirty="0">
                <a:solidFill>
                  <a:srgbClr val="000000"/>
                </a:solidFill>
                <a:latin typeface="RDKBTS+Generic6-Regular"/>
                <a:cs typeface="RDKBTS+Generic6-Regular"/>
              </a:rPr>
              <a:t>&amp;</a:t>
            </a:r>
            <a:r>
              <a:rPr sz="2400" dirty="0">
                <a:solidFill>
                  <a:srgbClr val="000000"/>
                </a:solidFill>
                <a:latin typeface="RDKBTS+Generic6-Regular"/>
                <a:cs typeface="RDKBTS+Generic6-Regular"/>
              </a:rPr>
              <a:t> increases the</a:t>
            </a:r>
            <a:r>
              <a:rPr lang="en-GB" sz="2400" dirty="0">
                <a:solidFill>
                  <a:srgbClr val="000000"/>
                </a:solidFill>
                <a:latin typeface="RDKBTS+Generic6-Regular"/>
                <a:cs typeface="RDKBTS+Generic6-Regular"/>
              </a:rPr>
              <a:t> </a:t>
            </a:r>
            <a:r>
              <a:rPr lang="en-GB" sz="2400" dirty="0">
                <a:solidFill>
                  <a:srgbClr val="C00000"/>
                </a:solidFill>
                <a:latin typeface="RDKBTS+Generic6-Regular"/>
                <a:cs typeface="RDKBTS+Generic6-Regular"/>
              </a:rPr>
              <a:t>m</a:t>
            </a:r>
            <a:r>
              <a:rPr sz="2400" dirty="0" err="1">
                <a:solidFill>
                  <a:srgbClr val="C00000"/>
                </a:solidFill>
                <a:latin typeface="RDKBTS+Generic6-Regular"/>
                <a:cs typeface="RDKBTS+Generic6-Regular"/>
              </a:rPr>
              <a:t>ineralization</a:t>
            </a:r>
            <a:r>
              <a:rPr sz="2400" dirty="0">
                <a:solidFill>
                  <a:srgbClr val="C00000"/>
                </a:solidFill>
                <a:latin typeface="RDKBTS+Generic6-Regular"/>
                <a:cs typeface="RDKBTS+Generic6-Regular"/>
              </a:rPr>
              <a:t> of bone</a:t>
            </a:r>
            <a:r>
              <a:rPr lang="en-GB" sz="2400" dirty="0">
                <a:solidFill>
                  <a:srgbClr val="C00000"/>
                </a:solidFill>
                <a:latin typeface="RDKBTS+Generic6-Regular"/>
                <a:cs typeface="RDKBTS+Generic6-Regular"/>
              </a:rPr>
              <a:t>.</a:t>
            </a:r>
          </a:p>
          <a:p>
            <a:pPr marL="232092" marR="0">
              <a:lnSpc>
                <a:spcPts val="2205"/>
              </a:lnSpc>
              <a:spcBef>
                <a:spcPts val="0"/>
              </a:spcBef>
              <a:spcAft>
                <a:spcPts val="0"/>
              </a:spcAft>
            </a:pPr>
            <a:endParaRPr sz="2400" dirty="0">
              <a:solidFill>
                <a:srgbClr val="C00000"/>
              </a:solidFill>
              <a:latin typeface="RDKBTS+Generic6-Regular"/>
              <a:cs typeface="RDKBTS+Generic6-Regular"/>
            </a:endParaRPr>
          </a:p>
        </p:txBody>
      </p:sp>
      <p:sp>
        <p:nvSpPr>
          <p:cNvPr id="5" name="object 5"/>
          <p:cNvSpPr txBox="1"/>
          <p:nvPr/>
        </p:nvSpPr>
        <p:spPr>
          <a:xfrm>
            <a:off x="232555" y="2188128"/>
            <a:ext cx="3675079" cy="300595"/>
          </a:xfrm>
          <a:prstGeom prst="rect">
            <a:avLst/>
          </a:prstGeom>
        </p:spPr>
        <p:txBody>
          <a:bodyPr vert="horz" wrap="square" lIns="0" tIns="0" rIns="0" bIns="0" rtlCol="0">
            <a:spAutoFit/>
          </a:bodyPr>
          <a:lstStyle/>
          <a:p>
            <a:pPr marL="0" marR="0">
              <a:lnSpc>
                <a:spcPts val="2288"/>
              </a:lnSpc>
              <a:spcBef>
                <a:spcPts val="0"/>
              </a:spcBef>
              <a:spcAft>
                <a:spcPts val="0"/>
              </a:spcAft>
            </a:pPr>
            <a:r>
              <a:rPr sz="1900" dirty="0">
                <a:solidFill>
                  <a:srgbClr val="B13F99"/>
                </a:solidFill>
                <a:latin typeface="HIQKRP+Generic7-Regular"/>
                <a:cs typeface="HIQKRP+Generic7-Regular"/>
              </a:rPr>
              <a:t>⦿</a:t>
            </a:r>
            <a:r>
              <a:rPr sz="1900" spc="150" dirty="0">
                <a:solidFill>
                  <a:srgbClr val="B13F99"/>
                </a:solidFill>
                <a:latin typeface="Times New Roman"/>
                <a:cs typeface="Times New Roman"/>
              </a:rPr>
              <a:t> </a:t>
            </a:r>
            <a:r>
              <a:rPr sz="2350" spc="10" dirty="0">
                <a:solidFill>
                  <a:srgbClr val="000000"/>
                </a:solidFill>
                <a:latin typeface="RDKBTS+Generic6-Regular"/>
                <a:cs typeface="RDKBTS+Generic6-Regular"/>
              </a:rPr>
              <a:t>Retention</a:t>
            </a:r>
            <a:r>
              <a:rPr sz="2350" dirty="0">
                <a:solidFill>
                  <a:srgbClr val="000000"/>
                </a:solidFill>
                <a:latin typeface="RDKBTS+Generic6-Regular"/>
                <a:cs typeface="RDKBTS+Generic6-Regular"/>
              </a:rPr>
              <a:t> </a:t>
            </a:r>
            <a:r>
              <a:rPr sz="2350" spc="11" dirty="0">
                <a:solidFill>
                  <a:srgbClr val="000000"/>
                </a:solidFill>
                <a:latin typeface="RDKBTS+Generic6-Regular"/>
                <a:cs typeface="RDKBTS+Generic6-Regular"/>
              </a:rPr>
              <a:t>of</a:t>
            </a:r>
            <a:r>
              <a:rPr sz="2350" dirty="0">
                <a:solidFill>
                  <a:srgbClr val="000000"/>
                </a:solidFill>
                <a:latin typeface="RDKBTS+Generic6-Regular"/>
                <a:cs typeface="RDKBTS+Generic6-Regular"/>
              </a:rPr>
              <a:t> </a:t>
            </a:r>
            <a:r>
              <a:rPr sz="2400" dirty="0">
                <a:solidFill>
                  <a:srgbClr val="C00000"/>
                </a:solidFill>
                <a:latin typeface="RDKBTS+Generic6-Regular"/>
                <a:cs typeface="RDKBTS+Generic6-Regular"/>
              </a:rPr>
              <a:t>Na+ </a:t>
            </a:r>
            <a:r>
              <a:rPr sz="2400" dirty="0">
                <a:solidFill>
                  <a:srgbClr val="000000"/>
                </a:solidFill>
                <a:latin typeface="RDKBTS+Generic6-Regular"/>
                <a:cs typeface="RDKBTS+Generic6-Regular"/>
              </a:rPr>
              <a:t>and </a:t>
            </a:r>
            <a:r>
              <a:rPr sz="2400" dirty="0">
                <a:solidFill>
                  <a:srgbClr val="C00000"/>
                </a:solidFill>
                <a:latin typeface="RDKBTS+Generic6-Regular"/>
                <a:cs typeface="RDKBTS+Generic6-Regular"/>
              </a:rPr>
              <a:t>K+</a:t>
            </a:r>
            <a:r>
              <a:rPr lang="en-GB" sz="2400" dirty="0">
                <a:solidFill>
                  <a:srgbClr val="C00000"/>
                </a:solidFill>
                <a:latin typeface="RDKBTS+Generic6-Regular"/>
                <a:cs typeface="RDKBTS+Generic6-Regular"/>
              </a:rPr>
              <a:t>.</a:t>
            </a:r>
            <a:endParaRPr sz="2400" dirty="0">
              <a:solidFill>
                <a:srgbClr val="C00000"/>
              </a:solidFill>
              <a:latin typeface="RDKBTS+Generic6-Regular"/>
              <a:cs typeface="RDKBTS+Generic6-Regular"/>
            </a:endParaRPr>
          </a:p>
        </p:txBody>
      </p:sp>
      <p:sp>
        <p:nvSpPr>
          <p:cNvPr id="6" name="object 6"/>
          <p:cNvSpPr txBox="1"/>
          <p:nvPr/>
        </p:nvSpPr>
        <p:spPr>
          <a:xfrm>
            <a:off x="213075" y="2691237"/>
            <a:ext cx="7417542" cy="1727268"/>
          </a:xfrm>
          <a:prstGeom prst="rect">
            <a:avLst/>
          </a:prstGeom>
        </p:spPr>
        <p:txBody>
          <a:bodyPr vert="horz" wrap="square" lIns="0" tIns="0" rIns="0" bIns="0" rtlCol="0">
            <a:spAutoFit/>
          </a:bodyPr>
          <a:lstStyle/>
          <a:p>
            <a:pPr marL="0" marR="0">
              <a:lnSpc>
                <a:spcPts val="2288"/>
              </a:lnSpc>
              <a:spcBef>
                <a:spcPts val="0"/>
              </a:spcBef>
              <a:spcAft>
                <a:spcPts val="0"/>
              </a:spcAft>
            </a:pPr>
            <a:r>
              <a:rPr sz="1900" dirty="0">
                <a:solidFill>
                  <a:srgbClr val="B13F99"/>
                </a:solidFill>
                <a:latin typeface="HIQKRP+Generic7-Regular"/>
                <a:cs typeface="HIQKRP+Generic7-Regular"/>
              </a:rPr>
              <a:t>⦿</a:t>
            </a:r>
            <a:r>
              <a:rPr sz="1900" spc="150" dirty="0">
                <a:solidFill>
                  <a:srgbClr val="B13F99"/>
                </a:solidFill>
                <a:latin typeface="Times New Roman"/>
                <a:cs typeface="Times New Roman"/>
              </a:rPr>
              <a:t> </a:t>
            </a:r>
            <a:r>
              <a:rPr sz="2400" dirty="0">
                <a:solidFill>
                  <a:srgbClr val="000000"/>
                </a:solidFill>
                <a:latin typeface="RDKBTS+Generic6-Regular"/>
                <a:cs typeface="RDKBTS+Generic6-Regular"/>
              </a:rPr>
              <a:t>Increases </a:t>
            </a:r>
            <a:r>
              <a:rPr sz="2400" dirty="0">
                <a:solidFill>
                  <a:srgbClr val="C00000"/>
                </a:solidFill>
                <a:latin typeface="RDKBTS+Generic6-Regular"/>
                <a:cs typeface="RDKBTS+Generic6-Regular"/>
              </a:rPr>
              <a:t>muscle </a:t>
            </a:r>
            <a:r>
              <a:rPr sz="2400" dirty="0">
                <a:solidFill>
                  <a:srgbClr val="000000"/>
                </a:solidFill>
                <a:latin typeface="RDKBTS+Generic6-Regular"/>
                <a:cs typeface="RDKBTS+Generic6-Regular"/>
              </a:rPr>
              <a:t>mass</a:t>
            </a:r>
            <a:r>
              <a:rPr lang="en-GB" sz="2400" dirty="0">
                <a:solidFill>
                  <a:srgbClr val="000000"/>
                </a:solidFill>
                <a:latin typeface="RDKBTS+Generic6-Regular"/>
                <a:cs typeface="RDKBTS+Generic6-Regular"/>
              </a:rPr>
              <a:t>.</a:t>
            </a:r>
          </a:p>
          <a:p>
            <a:pPr marL="0" marR="0">
              <a:lnSpc>
                <a:spcPts val="2288"/>
              </a:lnSpc>
              <a:spcBef>
                <a:spcPts val="0"/>
              </a:spcBef>
              <a:spcAft>
                <a:spcPts val="0"/>
              </a:spcAft>
            </a:pPr>
            <a:endParaRPr sz="2400" dirty="0">
              <a:solidFill>
                <a:srgbClr val="000000"/>
              </a:solidFill>
              <a:latin typeface="RDKBTS+Generic6-Regular"/>
              <a:cs typeface="RDKBTS+Generic6-Regular"/>
            </a:endParaRPr>
          </a:p>
          <a:p>
            <a:pPr marL="0" marR="0">
              <a:lnSpc>
                <a:spcPts val="2205"/>
              </a:lnSpc>
              <a:spcBef>
                <a:spcPts val="0"/>
              </a:spcBef>
              <a:spcAft>
                <a:spcPts val="0"/>
              </a:spcAft>
            </a:pPr>
            <a:r>
              <a:rPr sz="1900" dirty="0">
                <a:solidFill>
                  <a:srgbClr val="B13F99"/>
                </a:solidFill>
                <a:latin typeface="HIQKRP+Generic7-Regular"/>
                <a:cs typeface="HIQKRP+Generic7-Regular"/>
              </a:rPr>
              <a:t>⦿</a:t>
            </a:r>
            <a:r>
              <a:rPr sz="1900" spc="150" dirty="0">
                <a:solidFill>
                  <a:srgbClr val="B13F99"/>
                </a:solidFill>
                <a:latin typeface="Times New Roman"/>
                <a:cs typeface="Times New Roman"/>
              </a:rPr>
              <a:t> </a:t>
            </a:r>
            <a:r>
              <a:rPr sz="2400" dirty="0">
                <a:solidFill>
                  <a:srgbClr val="000000"/>
                </a:solidFill>
                <a:latin typeface="RDKBTS+Generic6-Regular"/>
                <a:cs typeface="RDKBTS+Generic6-Regular"/>
              </a:rPr>
              <a:t>Stimulates the growth of all internal</a:t>
            </a:r>
            <a:r>
              <a:rPr lang="en-GB" sz="2400" dirty="0">
                <a:solidFill>
                  <a:srgbClr val="000000"/>
                </a:solidFill>
                <a:latin typeface="RDKBTS+Generic6-Regular"/>
                <a:cs typeface="RDKBTS+Generic6-Regular"/>
              </a:rPr>
              <a:t> </a:t>
            </a:r>
            <a:r>
              <a:rPr sz="2400" dirty="0">
                <a:solidFill>
                  <a:srgbClr val="000000"/>
                </a:solidFill>
                <a:latin typeface="RDKBTS+Generic6-Regular"/>
                <a:cs typeface="RDKBTS+Generic6-Regular"/>
              </a:rPr>
              <a:t>organs</a:t>
            </a:r>
            <a:r>
              <a:rPr lang="en-GB" sz="2400" dirty="0">
                <a:solidFill>
                  <a:srgbClr val="000000"/>
                </a:solidFill>
                <a:latin typeface="RDKBTS+Generic6-Regular"/>
                <a:cs typeface="RDKBTS+Generic6-Regular"/>
              </a:rPr>
              <a:t> e</a:t>
            </a:r>
            <a:r>
              <a:rPr sz="2400" dirty="0" err="1">
                <a:solidFill>
                  <a:srgbClr val="000000"/>
                </a:solidFill>
                <a:latin typeface="RDKBTS+Generic6-Regular"/>
                <a:cs typeface="RDKBTS+Generic6-Regular"/>
              </a:rPr>
              <a:t>xcluding</a:t>
            </a:r>
            <a:r>
              <a:rPr sz="2400" dirty="0">
                <a:solidFill>
                  <a:srgbClr val="000000"/>
                </a:solidFill>
                <a:latin typeface="RDKBTS+Generic6-Regular"/>
                <a:cs typeface="RDKBTS+Generic6-Regular"/>
              </a:rPr>
              <a:t> the </a:t>
            </a:r>
            <a:r>
              <a:rPr sz="2400" dirty="0">
                <a:solidFill>
                  <a:srgbClr val="C00000"/>
                </a:solidFill>
                <a:latin typeface="RDKBTS+Generic6-Regular"/>
                <a:cs typeface="RDKBTS+Generic6-Regular"/>
              </a:rPr>
              <a:t>brain</a:t>
            </a:r>
            <a:r>
              <a:rPr lang="en-GB" sz="2400" dirty="0">
                <a:solidFill>
                  <a:srgbClr val="C00000"/>
                </a:solidFill>
                <a:latin typeface="RDKBTS+Generic6-Regular"/>
                <a:cs typeface="RDKBTS+Generic6-Regular"/>
              </a:rPr>
              <a:t>.</a:t>
            </a:r>
          </a:p>
          <a:p>
            <a:pPr marL="0" marR="0">
              <a:lnSpc>
                <a:spcPts val="2205"/>
              </a:lnSpc>
              <a:spcBef>
                <a:spcPts val="0"/>
              </a:spcBef>
              <a:spcAft>
                <a:spcPts val="0"/>
              </a:spcAft>
            </a:pPr>
            <a:endParaRPr sz="2400" dirty="0">
              <a:solidFill>
                <a:srgbClr val="C00000"/>
              </a:solidFill>
              <a:latin typeface="RDKBTS+Generic6-Regular"/>
              <a:cs typeface="RDKBTS+Generic6-Regular"/>
            </a:endParaRPr>
          </a:p>
          <a:p>
            <a:pPr marL="0" marR="0">
              <a:lnSpc>
                <a:spcPts val="2205"/>
              </a:lnSpc>
              <a:spcBef>
                <a:spcPts val="0"/>
              </a:spcBef>
              <a:spcAft>
                <a:spcPts val="0"/>
              </a:spcAft>
            </a:pPr>
            <a:r>
              <a:rPr sz="1900" dirty="0">
                <a:solidFill>
                  <a:srgbClr val="B13F99"/>
                </a:solidFill>
                <a:latin typeface="HIQKRP+Generic7-Regular"/>
                <a:cs typeface="HIQKRP+Generic7-Regular"/>
              </a:rPr>
              <a:t>⦿</a:t>
            </a:r>
            <a:r>
              <a:rPr sz="1900" spc="150" dirty="0">
                <a:solidFill>
                  <a:srgbClr val="B13F99"/>
                </a:solidFill>
                <a:latin typeface="Times New Roman"/>
                <a:cs typeface="Times New Roman"/>
              </a:rPr>
              <a:t> </a:t>
            </a:r>
            <a:r>
              <a:rPr sz="2400" dirty="0">
                <a:solidFill>
                  <a:srgbClr val="000000"/>
                </a:solidFill>
                <a:latin typeface="RDKBTS+Generic6-Regular"/>
                <a:cs typeface="RDKBTS+Generic6-Regular"/>
              </a:rPr>
              <a:t>Stimulates the </a:t>
            </a:r>
            <a:r>
              <a:rPr sz="2400" dirty="0">
                <a:solidFill>
                  <a:srgbClr val="C00000"/>
                </a:solidFill>
                <a:latin typeface="RDKBTS+Generic6-Regular"/>
                <a:cs typeface="RDKBTS+Generic6-Regular"/>
              </a:rPr>
              <a:t>immune system</a:t>
            </a:r>
            <a:r>
              <a:rPr lang="en-GB" sz="2400" dirty="0">
                <a:solidFill>
                  <a:srgbClr val="C00000"/>
                </a:solidFill>
                <a:latin typeface="RDKBTS+Generic6-Regular"/>
                <a:cs typeface="RDKBTS+Generic6-Regular"/>
              </a:rPr>
              <a:t>.</a:t>
            </a:r>
            <a:endParaRPr sz="2400" dirty="0">
              <a:solidFill>
                <a:srgbClr val="C00000"/>
              </a:solidFill>
              <a:latin typeface="RDKBTS+Generic6-Regular"/>
              <a:cs typeface="RDKBTS+Generic6-Regul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A8D1A6-7BD7-44AE-B513-9C3D8AA21B17}"/>
              </a:ext>
            </a:extLst>
          </p:cNvPr>
          <p:cNvPicPr>
            <a:picLocks noChangeAspect="1"/>
          </p:cNvPicPr>
          <p:nvPr/>
        </p:nvPicPr>
        <p:blipFill>
          <a:blip r:embed="rId2"/>
          <a:stretch>
            <a:fillRect/>
          </a:stretch>
        </p:blipFill>
        <p:spPr>
          <a:xfrm>
            <a:off x="2230016" y="571439"/>
            <a:ext cx="3240360" cy="488710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7486600" cy="5829300"/>
          </a:xfrm>
          <a:prstGeom prst="rect">
            <a:avLst/>
          </a:prstGeom>
          <a:blipFill>
            <a:blip r:embed="rId2" cstate="print"/>
            <a:stretch>
              <a:fillRect r="-12472"/>
            </a:stretch>
          </a:blipFill>
        </p:spPr>
        <p:txBody>
          <a:bodyPr wrap="square" lIns="0" tIns="0" rIns="0" bIns="0" rtlCol="0">
            <a:spAutoFit/>
          </a:bodyPr>
          <a:lstStyle/>
          <a:p>
            <a:endParaRPr/>
          </a:p>
        </p:txBody>
      </p:sp>
      <p:sp>
        <p:nvSpPr>
          <p:cNvPr id="3" name="object 3"/>
          <p:cNvSpPr txBox="1"/>
          <p:nvPr/>
        </p:nvSpPr>
        <p:spPr>
          <a:xfrm>
            <a:off x="426150" y="330527"/>
            <a:ext cx="6340370" cy="423193"/>
          </a:xfrm>
          <a:prstGeom prst="rect">
            <a:avLst/>
          </a:prstGeom>
        </p:spPr>
        <p:txBody>
          <a:bodyPr vert="horz" wrap="square" lIns="0" tIns="0" rIns="0" bIns="0" rtlCol="0">
            <a:spAutoFit/>
          </a:bodyPr>
          <a:lstStyle/>
          <a:p>
            <a:pPr marL="0" marR="0">
              <a:lnSpc>
                <a:spcPts val="3285"/>
              </a:lnSpc>
              <a:spcBef>
                <a:spcPts val="0"/>
              </a:spcBef>
              <a:spcAft>
                <a:spcPts val="0"/>
              </a:spcAft>
            </a:pPr>
            <a:r>
              <a:rPr sz="3200" u="sng" spc="14"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CONTROL</a:t>
            </a:r>
            <a:r>
              <a:rPr sz="3200" u="sng"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sz="3200" u="sng" spc="15"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OF</a:t>
            </a:r>
            <a:r>
              <a:rPr sz="3200" u="sng"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t>
            </a:r>
            <a:r>
              <a:rPr sz="3200" u="sng" spc="15"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GH</a:t>
            </a:r>
            <a:r>
              <a:rPr lang="en-GB" sz="3200" u="sng" spc="15"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S</a:t>
            </a:r>
            <a:r>
              <a:rPr sz="3200" u="sng" spc="-10" dirty="0">
                <a:solidFill>
                  <a:srgbClr val="C0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ECRETION:</a:t>
            </a:r>
          </a:p>
        </p:txBody>
      </p:sp>
      <p:sp>
        <p:nvSpPr>
          <p:cNvPr id="4" name="object 4"/>
          <p:cNvSpPr txBox="1"/>
          <p:nvPr/>
        </p:nvSpPr>
        <p:spPr>
          <a:xfrm>
            <a:off x="426150" y="1084247"/>
            <a:ext cx="7060450" cy="3834383"/>
          </a:xfrm>
          <a:prstGeom prst="rect">
            <a:avLst/>
          </a:prstGeom>
        </p:spPr>
        <p:txBody>
          <a:bodyPr vert="horz" wrap="square" lIns="0" tIns="0" rIns="0" bIns="0" rtlCol="0">
            <a:spAutoFit/>
          </a:bodyPr>
          <a:lstStyle/>
          <a:p>
            <a:pPr marL="0" marR="0">
              <a:lnSpc>
                <a:spcPts val="2446"/>
              </a:lnSpc>
              <a:spcBef>
                <a:spcPts val="0"/>
              </a:spcBef>
              <a:spcAft>
                <a:spcPts val="0"/>
              </a:spcAft>
            </a:pPr>
            <a:r>
              <a:rPr sz="2550" dirty="0">
                <a:solidFill>
                  <a:srgbClr val="000000"/>
                </a:solidFill>
                <a:latin typeface="Tahoma" panose="020B0604030504040204" pitchFamily="34" charset="0"/>
                <a:ea typeface="Tahoma" panose="020B0604030504040204" pitchFamily="34" charset="0"/>
                <a:cs typeface="Tahoma" panose="020B0604030504040204" pitchFamily="34" charset="0"/>
              </a:rPr>
              <a:t>1. The hypothalamus:</a:t>
            </a:r>
          </a:p>
          <a:p>
            <a:pPr marL="363791" marR="0">
              <a:lnSpc>
                <a:spcPts val="2283"/>
              </a:lnSpc>
              <a:spcBef>
                <a:spcPts val="405"/>
              </a:spcBef>
              <a:spcAft>
                <a:spcPts val="0"/>
              </a:spcAft>
            </a:pPr>
            <a:r>
              <a:rPr sz="2400" spc="-10" dirty="0">
                <a:solidFill>
                  <a:srgbClr val="000000"/>
                </a:solidFill>
                <a:latin typeface="Tahoma" panose="020B0604030504040204" pitchFamily="34" charset="0"/>
                <a:ea typeface="Tahoma" panose="020B0604030504040204" pitchFamily="34" charset="0"/>
                <a:cs typeface="Tahoma" panose="020B0604030504040204" pitchFamily="34" charset="0"/>
              </a:rPr>
              <a:t>a.</a:t>
            </a:r>
            <a:r>
              <a:rPr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400" spc="-12" dirty="0">
                <a:solidFill>
                  <a:srgbClr val="000000"/>
                </a:solidFill>
                <a:latin typeface="Tahoma" panose="020B0604030504040204" pitchFamily="34" charset="0"/>
                <a:ea typeface="Tahoma" panose="020B0604030504040204" pitchFamily="34" charset="0"/>
                <a:cs typeface="Tahoma" panose="020B0604030504040204" pitchFamily="34" charset="0"/>
              </a:rPr>
              <a:t>GHRH</a:t>
            </a:r>
            <a:r>
              <a:rPr lang="en-GB" sz="2400" spc="-12"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400" spc="-13" dirty="0">
                <a:solidFill>
                  <a:srgbClr val="000000"/>
                </a:solidFill>
                <a:latin typeface="Tahoma" panose="020B0604030504040204" pitchFamily="34" charset="0"/>
                <a:ea typeface="Tahoma" panose="020B0604030504040204" pitchFamily="34" charset="0"/>
                <a:cs typeface="Tahoma" panose="020B0604030504040204" pitchFamily="34" charset="0"/>
              </a:rPr>
              <a:t>GH</a:t>
            </a:r>
            <a:r>
              <a:rPr sz="2400" dirty="0">
                <a:solidFill>
                  <a:srgbClr val="000000"/>
                </a:solidFill>
                <a:latin typeface="Tahoma" panose="020B0604030504040204" pitchFamily="34" charset="0"/>
                <a:ea typeface="Tahoma" panose="020B0604030504040204" pitchFamily="34" charset="0"/>
                <a:cs typeface="Tahoma" panose="020B0604030504040204" pitchFamily="34" charset="0"/>
              </a:rPr>
              <a:t> secretion.</a:t>
            </a:r>
          </a:p>
          <a:p>
            <a:pPr marL="364081" marR="0">
              <a:lnSpc>
                <a:spcPts val="2283"/>
              </a:lnSpc>
              <a:spcBef>
                <a:spcPts val="470"/>
              </a:spcBef>
              <a:spcAft>
                <a:spcPts val="0"/>
              </a:spcAft>
            </a:pPr>
            <a:r>
              <a:rPr sz="2400" spc="-11" dirty="0">
                <a:solidFill>
                  <a:srgbClr val="000000"/>
                </a:solidFill>
                <a:latin typeface="Tahoma" panose="020B0604030504040204" pitchFamily="34" charset="0"/>
                <a:ea typeface="Tahoma" panose="020B0604030504040204" pitchFamily="34" charset="0"/>
                <a:cs typeface="Tahoma" panose="020B0604030504040204" pitchFamily="34" charset="0"/>
              </a:rPr>
              <a:t>b.</a:t>
            </a:r>
            <a:r>
              <a:rPr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400" spc="-10" dirty="0">
                <a:solidFill>
                  <a:srgbClr val="000000"/>
                </a:solidFill>
                <a:latin typeface="Tahoma" panose="020B0604030504040204" pitchFamily="34" charset="0"/>
                <a:ea typeface="Tahoma" panose="020B0604030504040204" pitchFamily="34" charset="0"/>
                <a:cs typeface="Tahoma" panose="020B0604030504040204" pitchFamily="34" charset="0"/>
              </a:rPr>
              <a:t>GHIH</a:t>
            </a:r>
            <a:r>
              <a:rPr sz="2400" dirty="0">
                <a:solidFill>
                  <a:srgbClr val="000000"/>
                </a:solidFill>
                <a:latin typeface="Tahoma" panose="020B0604030504040204" pitchFamily="34" charset="0"/>
                <a:ea typeface="Tahoma" panose="020B0604030504040204" pitchFamily="34" charset="0"/>
                <a:cs typeface="Tahoma" panose="020B0604030504040204" pitchFamily="34" charset="0"/>
              </a:rPr>
              <a:t> (somatostatin) </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400" spc="-13" dirty="0">
                <a:solidFill>
                  <a:srgbClr val="000000"/>
                </a:solidFill>
                <a:latin typeface="Tahoma" panose="020B0604030504040204" pitchFamily="34" charset="0"/>
                <a:ea typeface="Tahoma" panose="020B0604030504040204" pitchFamily="34" charset="0"/>
                <a:cs typeface="Tahoma" panose="020B0604030504040204" pitchFamily="34" charset="0"/>
              </a:rPr>
              <a:t>GH</a:t>
            </a:r>
            <a:r>
              <a:rPr sz="2400" dirty="0">
                <a:solidFill>
                  <a:srgbClr val="000000"/>
                </a:solidFill>
                <a:latin typeface="Tahoma" panose="020B0604030504040204" pitchFamily="34" charset="0"/>
                <a:ea typeface="Tahoma" panose="020B0604030504040204" pitchFamily="34" charset="0"/>
                <a:cs typeface="Tahoma" panose="020B0604030504040204" pitchFamily="34" charset="0"/>
              </a:rPr>
              <a:t> secretion</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a:t>
            </a:r>
          </a:p>
          <a:p>
            <a:pPr marL="364081" marR="0">
              <a:lnSpc>
                <a:spcPts val="2283"/>
              </a:lnSpc>
              <a:spcBef>
                <a:spcPts val="470"/>
              </a:spcBef>
              <a:spcAft>
                <a:spcPts val="0"/>
              </a:spcAft>
            </a:pPr>
            <a:endParaRPr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marR="0">
              <a:lnSpc>
                <a:spcPts val="2442"/>
              </a:lnSpc>
              <a:spcBef>
                <a:spcPts val="399"/>
              </a:spcBef>
              <a:spcAft>
                <a:spcPts val="0"/>
              </a:spcAft>
            </a:pPr>
            <a:r>
              <a:rPr sz="2550" dirty="0">
                <a:solidFill>
                  <a:srgbClr val="000000"/>
                </a:solidFill>
                <a:latin typeface="Tahoma" panose="020B0604030504040204" pitchFamily="34" charset="0"/>
                <a:ea typeface="Tahoma" panose="020B0604030504040204" pitchFamily="34" charset="0"/>
                <a:cs typeface="Tahoma" panose="020B0604030504040204" pitchFamily="34" charset="0"/>
              </a:rPr>
              <a:t>2. Hypoglycemia </a:t>
            </a:r>
            <a:r>
              <a:rPr sz="2400" dirty="0">
                <a:solidFill>
                  <a:srgbClr val="000000"/>
                </a:solidFill>
                <a:latin typeface="Tahoma" panose="020B0604030504040204" pitchFamily="34" charset="0"/>
                <a:ea typeface="Tahoma" panose="020B0604030504040204" pitchFamily="34" charset="0"/>
                <a:cs typeface="Tahoma" panose="020B0604030504040204" pitchFamily="34" charset="0"/>
              </a:rPr>
              <a:t>(fasting)</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400" spc="-13" dirty="0">
                <a:solidFill>
                  <a:srgbClr val="000000"/>
                </a:solidFill>
                <a:latin typeface="Tahoma" panose="020B0604030504040204" pitchFamily="34" charset="0"/>
                <a:ea typeface="Tahoma" panose="020B0604030504040204" pitchFamily="34" charset="0"/>
                <a:cs typeface="Tahoma" panose="020B0604030504040204" pitchFamily="34" charset="0"/>
              </a:rPr>
              <a:t>GH</a:t>
            </a:r>
            <a:r>
              <a:rPr sz="2400" dirty="0">
                <a:solidFill>
                  <a:srgbClr val="000000"/>
                </a:solidFill>
                <a:latin typeface="Tahoma" panose="020B0604030504040204" pitchFamily="34" charset="0"/>
                <a:ea typeface="Tahoma" panose="020B0604030504040204" pitchFamily="34" charset="0"/>
                <a:cs typeface="Tahoma" panose="020B0604030504040204" pitchFamily="34" charset="0"/>
              </a:rPr>
              <a:t> secretion.</a:t>
            </a:r>
          </a:p>
          <a:p>
            <a:pPr marL="364128" marR="0">
              <a:lnSpc>
                <a:spcPts val="2283"/>
              </a:lnSpc>
              <a:spcBef>
                <a:spcPts val="431"/>
              </a:spcBef>
              <a:spcAft>
                <a:spcPts val="0"/>
              </a:spcAft>
            </a:pPr>
            <a:r>
              <a:rPr sz="2400" dirty="0">
                <a:solidFill>
                  <a:srgbClr val="000000"/>
                </a:solidFill>
                <a:latin typeface="Tahoma" panose="020B0604030504040204" pitchFamily="34" charset="0"/>
                <a:ea typeface="Tahoma" panose="020B0604030504040204" pitchFamily="34" charset="0"/>
                <a:cs typeface="Tahoma" panose="020B0604030504040204" pitchFamily="34" charset="0"/>
              </a:rPr>
              <a:t>(high glucose intake </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400" spc="-13" dirty="0">
                <a:solidFill>
                  <a:srgbClr val="000000"/>
                </a:solidFill>
                <a:latin typeface="Tahoma" panose="020B0604030504040204" pitchFamily="34" charset="0"/>
                <a:ea typeface="Tahoma" panose="020B0604030504040204" pitchFamily="34" charset="0"/>
                <a:cs typeface="Tahoma" panose="020B0604030504040204" pitchFamily="34" charset="0"/>
              </a:rPr>
              <a:t>GH</a:t>
            </a:r>
            <a:r>
              <a:rPr sz="2400" dirty="0">
                <a:solidFill>
                  <a:srgbClr val="000000"/>
                </a:solidFill>
                <a:latin typeface="Tahoma" panose="020B0604030504040204" pitchFamily="34" charset="0"/>
                <a:ea typeface="Tahoma" panose="020B0604030504040204" pitchFamily="34" charset="0"/>
                <a:cs typeface="Tahoma" panose="020B0604030504040204" pitchFamily="34" charset="0"/>
              </a:rPr>
              <a:t> secretion).</a:t>
            </a:r>
            <a:endPar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233172" marR="0">
              <a:lnSpc>
                <a:spcPts val="2282"/>
              </a:lnSpc>
              <a:spcBef>
                <a:spcPts val="471"/>
              </a:spcBef>
              <a:spcAft>
                <a:spcPts val="0"/>
              </a:spcAft>
            </a:pPr>
            <a:endParaRPr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marR="0">
              <a:lnSpc>
                <a:spcPts val="2441"/>
              </a:lnSpc>
              <a:spcBef>
                <a:spcPts val="301"/>
              </a:spcBef>
              <a:spcAft>
                <a:spcPts val="0"/>
              </a:spcAft>
            </a:pPr>
            <a:r>
              <a:rPr sz="2550" dirty="0">
                <a:solidFill>
                  <a:srgbClr val="000000"/>
                </a:solidFill>
                <a:latin typeface="Tahoma" panose="020B0604030504040204" pitchFamily="34" charset="0"/>
                <a:ea typeface="Tahoma" panose="020B0604030504040204" pitchFamily="34" charset="0"/>
                <a:cs typeface="Tahoma" panose="020B0604030504040204" pitchFamily="34" charset="0"/>
              </a:rPr>
              <a:t>3. Muscular exercise </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400" spc="-13" dirty="0">
                <a:solidFill>
                  <a:srgbClr val="000000"/>
                </a:solidFill>
                <a:latin typeface="Tahoma" panose="020B0604030504040204" pitchFamily="34" charset="0"/>
                <a:ea typeface="Tahoma" panose="020B0604030504040204" pitchFamily="34" charset="0"/>
                <a:cs typeface="Tahoma" panose="020B0604030504040204" pitchFamily="34" charset="0"/>
              </a:rPr>
              <a:t>GH</a:t>
            </a:r>
            <a:r>
              <a:rPr sz="2400" dirty="0">
                <a:solidFill>
                  <a:srgbClr val="000000"/>
                </a:solidFill>
                <a:latin typeface="Tahoma" panose="020B0604030504040204" pitchFamily="34" charset="0"/>
                <a:ea typeface="Tahoma" panose="020B0604030504040204" pitchFamily="34" charset="0"/>
                <a:cs typeface="Tahoma" panose="020B0604030504040204" pitchFamily="34" charset="0"/>
              </a:rPr>
              <a:t> secretion.</a:t>
            </a:r>
            <a:endPar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marR="0">
              <a:lnSpc>
                <a:spcPts val="2441"/>
              </a:lnSpc>
              <a:spcBef>
                <a:spcPts val="301"/>
              </a:spcBef>
              <a:spcAft>
                <a:spcPts val="0"/>
              </a:spcAft>
            </a:pPr>
            <a:endParaRPr sz="2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marL="0" marR="0">
              <a:lnSpc>
                <a:spcPts val="2465"/>
              </a:lnSpc>
              <a:spcBef>
                <a:spcPts val="293"/>
              </a:spcBef>
              <a:spcAft>
                <a:spcPts val="0"/>
              </a:spcAft>
            </a:pPr>
            <a:r>
              <a:rPr sz="2550" dirty="0">
                <a:solidFill>
                  <a:srgbClr val="000000"/>
                </a:solidFill>
                <a:latin typeface="Tahoma" panose="020B0604030504040204" pitchFamily="34" charset="0"/>
                <a:ea typeface="Tahoma" panose="020B0604030504040204" pitchFamily="34" charset="0"/>
                <a:cs typeface="Tahoma" panose="020B0604030504040204" pitchFamily="34" charset="0"/>
              </a:rPr>
              <a:t>4. Intake of protein</a:t>
            </a:r>
            <a:r>
              <a:rPr lang="en-GB" sz="255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sz="2550" dirty="0">
                <a:solidFill>
                  <a:srgbClr val="000000"/>
                </a:solidFill>
                <a:latin typeface="Tahoma" panose="020B0604030504040204" pitchFamily="34" charset="0"/>
                <a:ea typeface="Tahoma" panose="020B0604030504040204" pitchFamily="34" charset="0"/>
                <a:cs typeface="Tahoma" panose="020B0604030504040204" pitchFamily="34" charset="0"/>
              </a:rPr>
              <a:t>amino acids</a:t>
            </a:r>
            <a:r>
              <a:rPr sz="2550" spc="1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400" spc="-16"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400" spc="-14" dirty="0">
                <a:solidFill>
                  <a:srgbClr val="000000"/>
                </a:solidFill>
                <a:latin typeface="Tahoma" panose="020B0604030504040204" pitchFamily="34" charset="0"/>
                <a:ea typeface="Tahoma" panose="020B0604030504040204" pitchFamily="34" charset="0"/>
                <a:cs typeface="Tahoma" panose="020B0604030504040204" pitchFamily="34" charset="0"/>
              </a:rPr>
              <a:t>GH</a:t>
            </a:r>
            <a:r>
              <a:rPr lang="en-GB" sz="2400" spc="-14"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400" dirty="0">
                <a:solidFill>
                  <a:srgbClr val="000000"/>
                </a:solidFill>
                <a:latin typeface="Tahoma" panose="020B0604030504040204" pitchFamily="34" charset="0"/>
                <a:ea typeface="Tahoma" panose="020B0604030504040204" pitchFamily="34" charset="0"/>
                <a:cs typeface="Tahoma" panose="020B0604030504040204" pitchFamily="34" charset="0"/>
              </a:rPr>
              <a:t>secretion (after meals).</a:t>
            </a:r>
          </a:p>
        </p:txBody>
      </p:sp>
      <p:cxnSp>
        <p:nvCxnSpPr>
          <p:cNvPr id="6" name="Straight Arrow Connector 5">
            <a:extLst>
              <a:ext uri="{FF2B5EF4-FFF2-40B4-BE49-F238E27FC236}">
                <a16:creationId xmlns:a16="http://schemas.microsoft.com/office/drawing/2014/main" id="{77CB6906-887A-4792-BB11-A8309777E49C}"/>
              </a:ext>
            </a:extLst>
          </p:cNvPr>
          <p:cNvCxnSpPr>
            <a:cxnSpLocks/>
          </p:cNvCxnSpPr>
          <p:nvPr/>
        </p:nvCxnSpPr>
        <p:spPr>
          <a:xfrm flipV="1">
            <a:off x="2230016" y="1330474"/>
            <a:ext cx="0" cy="43204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2" name="Arrow: Down 11">
            <a:extLst>
              <a:ext uri="{FF2B5EF4-FFF2-40B4-BE49-F238E27FC236}">
                <a16:creationId xmlns:a16="http://schemas.microsoft.com/office/drawing/2014/main" id="{3CA6A772-A649-4C40-B4D9-0CC6E6A16703}"/>
              </a:ext>
            </a:extLst>
          </p:cNvPr>
          <p:cNvSpPr/>
          <p:nvPr/>
        </p:nvSpPr>
        <p:spPr>
          <a:xfrm>
            <a:off x="3958208" y="1762522"/>
            <a:ext cx="75673"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4" name="Straight Arrow Connector 13">
            <a:extLst>
              <a:ext uri="{FF2B5EF4-FFF2-40B4-BE49-F238E27FC236}">
                <a16:creationId xmlns:a16="http://schemas.microsoft.com/office/drawing/2014/main" id="{EB853550-21A8-4F4B-B50B-4033583EB51E}"/>
              </a:ext>
            </a:extLst>
          </p:cNvPr>
          <p:cNvCxnSpPr>
            <a:cxnSpLocks/>
          </p:cNvCxnSpPr>
          <p:nvPr/>
        </p:nvCxnSpPr>
        <p:spPr>
          <a:xfrm flipV="1">
            <a:off x="4174232" y="2410594"/>
            <a:ext cx="0" cy="43204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15" name="Arrow: Down 14">
            <a:extLst>
              <a:ext uri="{FF2B5EF4-FFF2-40B4-BE49-F238E27FC236}">
                <a16:creationId xmlns:a16="http://schemas.microsoft.com/office/drawing/2014/main" id="{1FD55646-EACB-4EDF-AAE8-84E353AC7935}"/>
              </a:ext>
            </a:extLst>
          </p:cNvPr>
          <p:cNvSpPr/>
          <p:nvPr/>
        </p:nvSpPr>
        <p:spPr>
          <a:xfrm>
            <a:off x="4318248" y="2820935"/>
            <a:ext cx="75673"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6" name="Straight Arrow Connector 15">
            <a:extLst>
              <a:ext uri="{FF2B5EF4-FFF2-40B4-BE49-F238E27FC236}">
                <a16:creationId xmlns:a16="http://schemas.microsoft.com/office/drawing/2014/main" id="{7C110FFD-3F5A-4708-AAC9-E8E62CC78D8F}"/>
              </a:ext>
            </a:extLst>
          </p:cNvPr>
          <p:cNvCxnSpPr>
            <a:cxnSpLocks/>
          </p:cNvCxnSpPr>
          <p:nvPr/>
        </p:nvCxnSpPr>
        <p:spPr>
          <a:xfrm flipV="1">
            <a:off x="3910253" y="3418706"/>
            <a:ext cx="0" cy="43204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7" name="Straight Arrow Connector 16">
            <a:extLst>
              <a:ext uri="{FF2B5EF4-FFF2-40B4-BE49-F238E27FC236}">
                <a16:creationId xmlns:a16="http://schemas.microsoft.com/office/drawing/2014/main" id="{3560040F-AE82-45AB-867A-1E51AE70DA32}"/>
              </a:ext>
            </a:extLst>
          </p:cNvPr>
          <p:cNvCxnSpPr>
            <a:cxnSpLocks/>
          </p:cNvCxnSpPr>
          <p:nvPr/>
        </p:nvCxnSpPr>
        <p:spPr>
          <a:xfrm flipV="1">
            <a:off x="5110336" y="4066778"/>
            <a:ext cx="0" cy="43204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6910536" cy="5829300"/>
          </a:xfrm>
          <a:prstGeom prst="rect">
            <a:avLst/>
          </a:prstGeom>
          <a:blipFill>
            <a:blip r:embed="rId2" cstate="print"/>
            <a:stretch>
              <a:fillRect r="-12472"/>
            </a:stretch>
          </a:blipFill>
        </p:spPr>
        <p:txBody>
          <a:bodyPr wrap="square" lIns="0" tIns="0" rIns="0" bIns="0" rtlCol="0">
            <a:spAutoFit/>
          </a:bodyPr>
          <a:lstStyle/>
          <a:p>
            <a:endParaRPr/>
          </a:p>
        </p:txBody>
      </p:sp>
      <p:sp>
        <p:nvSpPr>
          <p:cNvPr id="3" name="object 3"/>
          <p:cNvSpPr txBox="1"/>
          <p:nvPr/>
        </p:nvSpPr>
        <p:spPr>
          <a:xfrm>
            <a:off x="357808" y="543346"/>
            <a:ext cx="6412378" cy="407419"/>
          </a:xfrm>
          <a:prstGeom prst="rect">
            <a:avLst/>
          </a:prstGeom>
        </p:spPr>
        <p:txBody>
          <a:bodyPr vert="horz" wrap="square" lIns="0" tIns="0" rIns="0" bIns="0" rtlCol="0">
            <a:spAutoFit/>
          </a:bodyPr>
          <a:lstStyle/>
          <a:p>
            <a:pPr marL="0" marR="0">
              <a:lnSpc>
                <a:spcPts val="3119"/>
              </a:lnSpc>
              <a:spcBef>
                <a:spcPts val="0"/>
              </a:spcBef>
              <a:spcAft>
                <a:spcPts val="0"/>
              </a:spcAft>
            </a:pPr>
            <a:r>
              <a:rPr sz="2800" u="sng" dirty="0">
                <a:solidFill>
                  <a:srgbClr val="C00000"/>
                </a:solidFill>
                <a:latin typeface="Tahoma" panose="020B0604030504040204" pitchFamily="34" charset="0"/>
                <a:ea typeface="Tahoma" panose="020B0604030504040204" pitchFamily="34" charset="0"/>
                <a:cs typeface="Tahoma" panose="020B0604030504040204" pitchFamily="34" charset="0"/>
              </a:rPr>
              <a:t>CONTROL OF GH</a:t>
            </a:r>
            <a:r>
              <a:rPr lang="en-GB" sz="2800" u="sng" dirty="0">
                <a:solidFill>
                  <a:srgbClr val="C00000"/>
                </a:solidFill>
                <a:latin typeface="Tahoma" panose="020B0604030504040204" pitchFamily="34" charset="0"/>
                <a:ea typeface="Tahoma" panose="020B0604030504040204" pitchFamily="34" charset="0"/>
                <a:cs typeface="Tahoma" panose="020B0604030504040204" pitchFamily="34" charset="0"/>
              </a:rPr>
              <a:t> </a:t>
            </a:r>
            <a:r>
              <a:rPr sz="2800" u="sng" dirty="0">
                <a:solidFill>
                  <a:srgbClr val="C00000"/>
                </a:solidFill>
                <a:latin typeface="Tahoma" panose="020B0604030504040204" pitchFamily="34" charset="0"/>
                <a:ea typeface="Tahoma" panose="020B0604030504040204" pitchFamily="34" charset="0"/>
                <a:cs typeface="Tahoma" panose="020B0604030504040204" pitchFamily="34" charset="0"/>
              </a:rPr>
              <a:t>SECRETION:</a:t>
            </a:r>
          </a:p>
        </p:txBody>
      </p:sp>
      <p:sp>
        <p:nvSpPr>
          <p:cNvPr id="4" name="object 4"/>
          <p:cNvSpPr txBox="1"/>
          <p:nvPr/>
        </p:nvSpPr>
        <p:spPr>
          <a:xfrm>
            <a:off x="465012" y="1444720"/>
            <a:ext cx="6305174" cy="2981522"/>
          </a:xfrm>
          <a:prstGeom prst="rect">
            <a:avLst/>
          </a:prstGeom>
        </p:spPr>
        <p:txBody>
          <a:bodyPr vert="horz" wrap="square" lIns="0" tIns="0" rIns="0" bIns="0" rtlCol="0">
            <a:spAutoFit/>
          </a:bodyPr>
          <a:lstStyle/>
          <a:p>
            <a:pPr marL="0" marR="0">
              <a:lnSpc>
                <a:spcPts val="2468"/>
              </a:lnSpc>
              <a:spcBef>
                <a:spcPts val="0"/>
              </a:spcBef>
              <a:spcAft>
                <a:spcPts val="0"/>
              </a:spcAft>
            </a:pPr>
            <a:r>
              <a:rPr sz="2200" dirty="0">
                <a:solidFill>
                  <a:srgbClr val="000000"/>
                </a:solidFill>
                <a:latin typeface="EWQPEF+Generic0-Regular"/>
                <a:cs typeface="EWQPEF+Generic0-Regular"/>
              </a:rPr>
              <a:t>5. </a:t>
            </a:r>
            <a:r>
              <a:rPr sz="2550" dirty="0">
                <a:solidFill>
                  <a:srgbClr val="000000"/>
                </a:solidFill>
                <a:latin typeface="EWQPEF+Generic0-Regular"/>
                <a:cs typeface="EWQPEF+Generic0-Regular"/>
              </a:rPr>
              <a:t>During sleep</a:t>
            </a:r>
            <a:r>
              <a:rPr sz="2550" spc="12" dirty="0">
                <a:solidFill>
                  <a:srgbClr val="000000"/>
                </a:solidFill>
                <a:latin typeface="EWQPEF+Generic0-Regular"/>
                <a:cs typeface="EWQPEF+Generic0-Regular"/>
              </a:rPr>
              <a:t> </a:t>
            </a:r>
            <a:r>
              <a:rPr lang="en-GB" sz="2550" spc="12" dirty="0">
                <a:solidFill>
                  <a:srgbClr val="000000"/>
                </a:solidFill>
                <a:latin typeface="EWQPEF+Generic0-Regular"/>
                <a:cs typeface="EWQPEF+Generic0-Regular"/>
              </a:rPr>
              <a:t>  </a:t>
            </a:r>
            <a:r>
              <a:rPr sz="2400" spc="-11" dirty="0">
                <a:solidFill>
                  <a:srgbClr val="000000"/>
                </a:solidFill>
                <a:latin typeface="RDKBTS+Generic6-Regular"/>
                <a:cs typeface="RDKBTS+Generic6-Regular"/>
              </a:rPr>
              <a:t>GH</a:t>
            </a:r>
            <a:r>
              <a:rPr sz="2400" dirty="0">
                <a:solidFill>
                  <a:srgbClr val="000000"/>
                </a:solidFill>
                <a:latin typeface="RDKBTS+Generic6-Regular"/>
                <a:cs typeface="RDKBTS+Generic6-Regular"/>
              </a:rPr>
              <a:t> </a:t>
            </a:r>
            <a:r>
              <a:rPr sz="2400" spc="-11" dirty="0">
                <a:solidFill>
                  <a:srgbClr val="000000"/>
                </a:solidFill>
                <a:latin typeface="RDKBTS+Generic6-Regular"/>
                <a:cs typeface="RDKBTS+Generic6-Regular"/>
              </a:rPr>
              <a:t>more</a:t>
            </a:r>
            <a:r>
              <a:rPr sz="2400" dirty="0">
                <a:solidFill>
                  <a:srgbClr val="000000"/>
                </a:solidFill>
                <a:latin typeface="RDKBTS+Generic6-Regular"/>
                <a:cs typeface="RDKBTS+Generic6-Regular"/>
              </a:rPr>
              <a:t> in</a:t>
            </a:r>
            <a:r>
              <a:rPr sz="2400" spc="-11" dirty="0">
                <a:solidFill>
                  <a:srgbClr val="000000"/>
                </a:solidFill>
                <a:latin typeface="RDKBTS+Generic6-Regular"/>
                <a:cs typeface="RDKBTS+Generic6-Regular"/>
              </a:rPr>
              <a:t> </a:t>
            </a:r>
            <a:r>
              <a:rPr sz="2400" dirty="0">
                <a:solidFill>
                  <a:srgbClr val="000000"/>
                </a:solidFill>
                <a:latin typeface="RDKBTS+Generic6-Regular"/>
                <a:cs typeface="RDKBTS+Generic6-Regular"/>
              </a:rPr>
              <a:t>children.</a:t>
            </a:r>
            <a:endParaRPr lang="en-GB" sz="2400" dirty="0">
              <a:solidFill>
                <a:srgbClr val="000000"/>
              </a:solidFill>
              <a:latin typeface="RDKBTS+Generic6-Regular"/>
              <a:cs typeface="RDKBTS+Generic6-Regular"/>
            </a:endParaRPr>
          </a:p>
          <a:p>
            <a:pPr marL="0" marR="0">
              <a:lnSpc>
                <a:spcPts val="2468"/>
              </a:lnSpc>
              <a:spcBef>
                <a:spcPts val="0"/>
              </a:spcBef>
              <a:spcAft>
                <a:spcPts val="0"/>
              </a:spcAft>
            </a:pPr>
            <a:endParaRPr sz="2400" dirty="0">
              <a:solidFill>
                <a:srgbClr val="000000"/>
              </a:solidFill>
              <a:latin typeface="RDKBTS+Generic6-Regular"/>
              <a:cs typeface="RDKBTS+Generic6-Regular"/>
            </a:endParaRPr>
          </a:p>
          <a:p>
            <a:pPr marL="0" marR="0">
              <a:lnSpc>
                <a:spcPts val="2492"/>
              </a:lnSpc>
              <a:spcBef>
                <a:spcPts val="217"/>
              </a:spcBef>
              <a:spcAft>
                <a:spcPts val="0"/>
              </a:spcAft>
            </a:pPr>
            <a:r>
              <a:rPr sz="2600" dirty="0">
                <a:solidFill>
                  <a:srgbClr val="000000"/>
                </a:solidFill>
                <a:latin typeface="EWQPEF+Generic0-Regular"/>
                <a:cs typeface="EWQPEF+Generic0-Regular"/>
              </a:rPr>
              <a:t>6. Stress conditions</a:t>
            </a:r>
            <a:r>
              <a:rPr sz="2400" dirty="0">
                <a:solidFill>
                  <a:srgbClr val="000000"/>
                </a:solidFill>
                <a:latin typeface="RDKBTS+Generic6-Regular"/>
                <a:cs typeface="RDKBTS+Generic6-Regular"/>
              </a:rPr>
              <a:t>,</a:t>
            </a:r>
            <a:r>
              <a:rPr sz="2400" spc="-13" dirty="0">
                <a:solidFill>
                  <a:srgbClr val="000000"/>
                </a:solidFill>
                <a:latin typeface="RDKBTS+Generic6-Regular"/>
                <a:cs typeface="RDKBTS+Generic6-Regular"/>
              </a:rPr>
              <a:t> </a:t>
            </a:r>
            <a:r>
              <a:rPr sz="2400" dirty="0">
                <a:solidFill>
                  <a:srgbClr val="000000"/>
                </a:solidFill>
                <a:latin typeface="RDKBTS+Generic6-Regular"/>
                <a:cs typeface="RDKBTS+Generic6-Regular"/>
              </a:rPr>
              <a:t>e.g. </a:t>
            </a:r>
            <a:r>
              <a:rPr sz="2400" spc="-10" dirty="0">
                <a:solidFill>
                  <a:srgbClr val="000000"/>
                </a:solidFill>
                <a:latin typeface="RDKBTS+Generic6-Regular"/>
                <a:cs typeface="RDKBTS+Generic6-Regular"/>
              </a:rPr>
              <a:t>trauma</a:t>
            </a:r>
            <a:r>
              <a:rPr sz="2400" dirty="0">
                <a:solidFill>
                  <a:srgbClr val="000000"/>
                </a:solidFill>
                <a:latin typeface="RDKBTS+Generic6-Regular"/>
                <a:cs typeface="RDKBTS+Generic6-Regular"/>
              </a:rPr>
              <a:t> </a:t>
            </a:r>
            <a:r>
              <a:rPr sz="2400" spc="-10" dirty="0">
                <a:solidFill>
                  <a:srgbClr val="000000"/>
                </a:solidFill>
                <a:latin typeface="RDKBTS+Generic6-Regular"/>
                <a:cs typeface="RDKBTS+Generic6-Regular"/>
              </a:rPr>
              <a:t>or</a:t>
            </a:r>
          </a:p>
          <a:p>
            <a:pPr marL="232092" marR="0">
              <a:lnSpc>
                <a:spcPts val="2283"/>
              </a:lnSpc>
              <a:spcBef>
                <a:spcPts val="421"/>
              </a:spcBef>
              <a:spcAft>
                <a:spcPts val="0"/>
              </a:spcAft>
            </a:pPr>
            <a:r>
              <a:rPr sz="2400" spc="-10" dirty="0">
                <a:solidFill>
                  <a:srgbClr val="000000"/>
                </a:solidFill>
                <a:latin typeface="RDKBTS+Generic6-Regular"/>
                <a:cs typeface="RDKBTS+Generic6-Regular"/>
              </a:rPr>
              <a:t>emotions</a:t>
            </a:r>
            <a:r>
              <a:rPr sz="2400" dirty="0">
                <a:solidFill>
                  <a:srgbClr val="000000"/>
                </a:solidFill>
                <a:latin typeface="RDKBTS+Generic6-Regular"/>
                <a:cs typeface="RDKBTS+Generic6-Regular"/>
              </a:rPr>
              <a:t> </a:t>
            </a:r>
            <a:r>
              <a:rPr lang="en-GB" sz="2400" dirty="0">
                <a:solidFill>
                  <a:srgbClr val="000000"/>
                </a:solidFill>
                <a:latin typeface="RDKBTS+Generic6-Regular"/>
                <a:cs typeface="RDKBTS+Generic6-Regular"/>
              </a:rPr>
              <a:t>   </a:t>
            </a:r>
            <a:r>
              <a:rPr sz="2400" spc="-13" dirty="0">
                <a:solidFill>
                  <a:srgbClr val="000000"/>
                </a:solidFill>
                <a:latin typeface="RDKBTS+Generic6-Regular"/>
                <a:cs typeface="RDKBTS+Generic6-Regular"/>
              </a:rPr>
              <a:t>GH</a:t>
            </a:r>
            <a:r>
              <a:rPr sz="2400" dirty="0">
                <a:solidFill>
                  <a:srgbClr val="000000"/>
                </a:solidFill>
                <a:latin typeface="RDKBTS+Generic6-Regular"/>
                <a:cs typeface="RDKBTS+Generic6-Regular"/>
              </a:rPr>
              <a:t> secretion.</a:t>
            </a:r>
            <a:endParaRPr lang="en-GB" sz="2400" dirty="0">
              <a:solidFill>
                <a:srgbClr val="000000"/>
              </a:solidFill>
              <a:latin typeface="RDKBTS+Generic6-Regular"/>
              <a:cs typeface="RDKBTS+Generic6-Regular"/>
            </a:endParaRPr>
          </a:p>
          <a:p>
            <a:pPr marL="232092" marR="0">
              <a:lnSpc>
                <a:spcPts val="2283"/>
              </a:lnSpc>
              <a:spcBef>
                <a:spcPts val="421"/>
              </a:spcBef>
              <a:spcAft>
                <a:spcPts val="0"/>
              </a:spcAft>
            </a:pPr>
            <a:endParaRPr lang="en-GB" sz="2400" dirty="0">
              <a:solidFill>
                <a:srgbClr val="000000"/>
              </a:solidFill>
              <a:latin typeface="RDKBTS+Generic6-Regular"/>
              <a:cs typeface="RDKBTS+Generic6-Regular"/>
            </a:endParaRPr>
          </a:p>
          <a:p>
            <a:pPr marL="0" marR="0">
              <a:lnSpc>
                <a:spcPts val="2326"/>
              </a:lnSpc>
              <a:spcBef>
                <a:spcPts val="0"/>
              </a:spcBef>
              <a:spcAft>
                <a:spcPts val="0"/>
              </a:spcAft>
            </a:pPr>
            <a:r>
              <a:rPr lang="en-GB" sz="2400" spc="12" dirty="0">
                <a:solidFill>
                  <a:srgbClr val="000000"/>
                </a:solidFill>
                <a:latin typeface="EWQPEF+Generic0-Regular"/>
                <a:cs typeface="EWQPEF+Generic0-Regular"/>
              </a:rPr>
              <a:t>7.</a:t>
            </a:r>
            <a:r>
              <a:rPr lang="en-GB" sz="2400" dirty="0">
                <a:solidFill>
                  <a:srgbClr val="000000"/>
                </a:solidFill>
                <a:latin typeface="EWQPEF+Generic0-Regular"/>
                <a:cs typeface="EWQPEF+Generic0-Regular"/>
              </a:rPr>
              <a:t> </a:t>
            </a:r>
            <a:r>
              <a:rPr lang="en-GB" sz="2400" spc="13" dirty="0">
                <a:solidFill>
                  <a:srgbClr val="000000"/>
                </a:solidFill>
                <a:latin typeface="EWQPEF+Generic0-Regular"/>
                <a:cs typeface="EWQPEF+Generic0-Regular"/>
              </a:rPr>
              <a:t>FFAs</a:t>
            </a:r>
            <a:r>
              <a:rPr lang="en-GB" sz="2400" spc="49" dirty="0">
                <a:solidFill>
                  <a:srgbClr val="000000"/>
                </a:solidFill>
                <a:latin typeface="EWQPEF+Generic0-Regular"/>
                <a:cs typeface="EWQPEF+Generic0-Regular"/>
              </a:rPr>
              <a:t> </a:t>
            </a:r>
            <a:r>
              <a:rPr lang="en-GB" sz="2400" spc="-15" dirty="0">
                <a:solidFill>
                  <a:srgbClr val="000000"/>
                </a:solidFill>
                <a:latin typeface="RDKBTS+Generic6-Regular"/>
                <a:cs typeface="RDKBTS+Generic6-Regular"/>
              </a:rPr>
              <a:t> </a:t>
            </a:r>
            <a:r>
              <a:rPr lang="en-GB" sz="2400" spc="-13" dirty="0">
                <a:solidFill>
                  <a:srgbClr val="000000"/>
                </a:solidFill>
                <a:latin typeface="RDKBTS+Generic6-Regular"/>
                <a:cs typeface="RDKBTS+Generic6-Regular"/>
              </a:rPr>
              <a:t>GH</a:t>
            </a:r>
            <a:r>
              <a:rPr lang="en-GB" sz="2400" dirty="0">
                <a:solidFill>
                  <a:srgbClr val="000000"/>
                </a:solidFill>
                <a:latin typeface="RDKBTS+Generic6-Regular"/>
                <a:cs typeface="RDKBTS+Generic6-Regular"/>
              </a:rPr>
              <a:t> secretion</a:t>
            </a:r>
          </a:p>
          <a:p>
            <a:pPr marL="0" marR="0">
              <a:lnSpc>
                <a:spcPts val="2326"/>
              </a:lnSpc>
              <a:spcBef>
                <a:spcPts val="0"/>
              </a:spcBef>
              <a:spcAft>
                <a:spcPts val="0"/>
              </a:spcAft>
            </a:pPr>
            <a:endParaRPr lang="en-GB" sz="2400" dirty="0">
              <a:solidFill>
                <a:srgbClr val="000000"/>
              </a:solidFill>
              <a:latin typeface="RDKBTS+Generic6-Regular"/>
              <a:cs typeface="RDKBTS+Generic6-Regular"/>
            </a:endParaRPr>
          </a:p>
          <a:p>
            <a:pPr marL="0" marR="0">
              <a:lnSpc>
                <a:spcPts val="2484"/>
              </a:lnSpc>
              <a:spcBef>
                <a:spcPts val="303"/>
              </a:spcBef>
              <a:spcAft>
                <a:spcPts val="0"/>
              </a:spcAft>
            </a:pPr>
            <a:r>
              <a:rPr lang="en-GB" sz="2400" spc="-11" dirty="0">
                <a:solidFill>
                  <a:srgbClr val="000000"/>
                </a:solidFill>
                <a:latin typeface="RDKBTS+Generic6-Regular"/>
                <a:cs typeface="RDKBTS+Generic6-Regular"/>
              </a:rPr>
              <a:t>8.</a:t>
            </a:r>
            <a:r>
              <a:rPr lang="en-GB" sz="2400" dirty="0">
                <a:solidFill>
                  <a:srgbClr val="000000"/>
                </a:solidFill>
                <a:latin typeface="RDKBTS+Generic6-Regular"/>
                <a:cs typeface="RDKBTS+Generic6-Regular"/>
              </a:rPr>
              <a:t> </a:t>
            </a:r>
            <a:r>
              <a:rPr lang="en-GB" sz="2600" dirty="0">
                <a:solidFill>
                  <a:srgbClr val="000000"/>
                </a:solidFill>
                <a:latin typeface="EWQPEF+Generic0-Regular"/>
                <a:cs typeface="EWQPEF+Generic0-Regular"/>
              </a:rPr>
              <a:t>Ghrelin </a:t>
            </a:r>
            <a:r>
              <a:rPr lang="en-GB" sz="2400" dirty="0">
                <a:solidFill>
                  <a:srgbClr val="000000"/>
                </a:solidFill>
                <a:latin typeface="RDKBTS+Generic6-Regular"/>
                <a:cs typeface="RDKBTS+Generic6-Regular"/>
              </a:rPr>
              <a:t>(stomach)</a:t>
            </a:r>
            <a:r>
              <a:rPr lang="en-GB" sz="2400" spc="-15" dirty="0">
                <a:solidFill>
                  <a:srgbClr val="000000"/>
                </a:solidFill>
                <a:latin typeface="RDKBTS+Generic6-Regular"/>
                <a:cs typeface="RDKBTS+Generic6-Regular"/>
              </a:rPr>
              <a:t> </a:t>
            </a:r>
            <a:r>
              <a:rPr lang="en-GB" sz="2400" spc="-13" dirty="0">
                <a:solidFill>
                  <a:srgbClr val="000000"/>
                </a:solidFill>
                <a:latin typeface="RDKBTS+Generic6-Regular"/>
                <a:cs typeface="RDKBTS+Generic6-Regular"/>
              </a:rPr>
              <a:t>GH</a:t>
            </a:r>
            <a:r>
              <a:rPr lang="en-GB" sz="2400" dirty="0">
                <a:solidFill>
                  <a:srgbClr val="000000"/>
                </a:solidFill>
                <a:latin typeface="RDKBTS+Generic6-Regular"/>
                <a:cs typeface="RDKBTS+Generic6-Regular"/>
              </a:rPr>
              <a:t> secretion.</a:t>
            </a:r>
          </a:p>
          <a:p>
            <a:pPr marL="232092" marR="0">
              <a:lnSpc>
                <a:spcPts val="2283"/>
              </a:lnSpc>
              <a:spcBef>
                <a:spcPts val="421"/>
              </a:spcBef>
              <a:spcAft>
                <a:spcPts val="0"/>
              </a:spcAft>
            </a:pPr>
            <a:endParaRPr sz="2400" dirty="0">
              <a:solidFill>
                <a:srgbClr val="000000"/>
              </a:solidFill>
              <a:latin typeface="RDKBTS+Generic6-Regular"/>
              <a:cs typeface="RDKBTS+Generic6-Regular"/>
            </a:endParaRPr>
          </a:p>
        </p:txBody>
      </p:sp>
      <p:cxnSp>
        <p:nvCxnSpPr>
          <p:cNvPr id="6" name="Straight Arrow Connector 5">
            <a:extLst>
              <a:ext uri="{FF2B5EF4-FFF2-40B4-BE49-F238E27FC236}">
                <a16:creationId xmlns:a16="http://schemas.microsoft.com/office/drawing/2014/main" id="{89F46B66-558E-49A0-BA7A-4FED5F569709}"/>
              </a:ext>
            </a:extLst>
          </p:cNvPr>
          <p:cNvCxnSpPr>
            <a:cxnSpLocks/>
          </p:cNvCxnSpPr>
          <p:nvPr/>
        </p:nvCxnSpPr>
        <p:spPr>
          <a:xfrm flipV="1">
            <a:off x="2734072" y="1330474"/>
            <a:ext cx="0" cy="43204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9" name="Arrow: Down 8">
            <a:extLst>
              <a:ext uri="{FF2B5EF4-FFF2-40B4-BE49-F238E27FC236}">
                <a16:creationId xmlns:a16="http://schemas.microsoft.com/office/drawing/2014/main" id="{38D38971-E092-42BD-9AB8-461FE3035DC2}"/>
              </a:ext>
            </a:extLst>
          </p:cNvPr>
          <p:cNvSpPr/>
          <p:nvPr/>
        </p:nvSpPr>
        <p:spPr>
          <a:xfrm>
            <a:off x="1653952" y="2957984"/>
            <a:ext cx="72008"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Straight Arrow Connector 9">
            <a:extLst>
              <a:ext uri="{FF2B5EF4-FFF2-40B4-BE49-F238E27FC236}">
                <a16:creationId xmlns:a16="http://schemas.microsoft.com/office/drawing/2014/main" id="{1DA988B5-0D82-48B9-AC1E-EC7EDC0E5A5E}"/>
              </a:ext>
            </a:extLst>
          </p:cNvPr>
          <p:cNvCxnSpPr>
            <a:cxnSpLocks/>
          </p:cNvCxnSpPr>
          <p:nvPr/>
        </p:nvCxnSpPr>
        <p:spPr>
          <a:xfrm flipV="1">
            <a:off x="3382144" y="3634730"/>
            <a:ext cx="0" cy="432048"/>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pic>
        <p:nvPicPr>
          <p:cNvPr id="11" name="Picture 10">
            <a:extLst>
              <a:ext uri="{FF2B5EF4-FFF2-40B4-BE49-F238E27FC236}">
                <a16:creationId xmlns:a16="http://schemas.microsoft.com/office/drawing/2014/main" id="{D92A0CBF-5E31-4358-9C2F-94F93A37D8DA}"/>
              </a:ext>
            </a:extLst>
          </p:cNvPr>
          <p:cNvPicPr>
            <a:picLocks noChangeAspect="1"/>
          </p:cNvPicPr>
          <p:nvPr/>
        </p:nvPicPr>
        <p:blipFill>
          <a:blip r:embed="rId3"/>
          <a:stretch>
            <a:fillRect/>
          </a:stretch>
        </p:blipFill>
        <p:spPr>
          <a:xfrm>
            <a:off x="2013992" y="2272892"/>
            <a:ext cx="304826" cy="62794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5" descr="antpostpit">
            <a:extLst>
              <a:ext uri="{FF2B5EF4-FFF2-40B4-BE49-F238E27FC236}">
                <a16:creationId xmlns:a16="http://schemas.microsoft.com/office/drawing/2014/main" id="{9104142D-EF82-4784-9A2A-0FC832EB53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0625" t="16576"/>
          <a:stretch>
            <a:fillRect/>
          </a:stretch>
        </p:blipFill>
        <p:spPr bwMode="auto">
          <a:xfrm>
            <a:off x="1396604" y="1335881"/>
            <a:ext cx="4434046" cy="4227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Box 2">
            <a:extLst>
              <a:ext uri="{FF2B5EF4-FFF2-40B4-BE49-F238E27FC236}">
                <a16:creationId xmlns:a16="http://schemas.microsoft.com/office/drawing/2014/main" id="{BCE5F080-A599-4271-A351-5FE79DEECDED}"/>
              </a:ext>
            </a:extLst>
          </p:cNvPr>
          <p:cNvSpPr txBox="1">
            <a:spLocks noChangeArrowheads="1"/>
          </p:cNvSpPr>
          <p:nvPr/>
        </p:nvSpPr>
        <p:spPr bwMode="auto">
          <a:xfrm>
            <a:off x="1700213" y="242888"/>
            <a:ext cx="431125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1700" b="1"/>
              <a:t>Pituitary gland</a:t>
            </a:r>
          </a:p>
          <a:p>
            <a:pPr algn="ctr" eaLnBrk="1" hangingPunct="1"/>
            <a:r>
              <a:rPr lang="en-US" altLang="en-US" sz="1700" b="1"/>
              <a:t>Anterior Pituitary = adenohypophysis</a:t>
            </a:r>
          </a:p>
        </p:txBody>
      </p:sp>
      <p:cxnSp>
        <p:nvCxnSpPr>
          <p:cNvPr id="8" name="Straight Arrow Connector 7">
            <a:extLst>
              <a:ext uri="{FF2B5EF4-FFF2-40B4-BE49-F238E27FC236}">
                <a16:creationId xmlns:a16="http://schemas.microsoft.com/office/drawing/2014/main" id="{D63CBDE3-62AA-48CE-A6FD-5F4CD6FC1017}"/>
              </a:ext>
            </a:extLst>
          </p:cNvPr>
          <p:cNvCxnSpPr/>
          <p:nvPr/>
        </p:nvCxnSpPr>
        <p:spPr>
          <a:xfrm>
            <a:off x="4311254" y="2003822"/>
            <a:ext cx="777240" cy="7772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FC6CB76B-2C21-4BEF-B926-313145FBF754}"/>
              </a:ext>
            </a:extLst>
          </p:cNvPr>
          <p:cNvCxnSpPr/>
          <p:nvPr/>
        </p:nvCxnSpPr>
        <p:spPr>
          <a:xfrm rot="10800000" flipV="1">
            <a:off x="4614863" y="1396604"/>
            <a:ext cx="1153716" cy="6072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438" name="TextBox 11">
            <a:extLst>
              <a:ext uri="{FF2B5EF4-FFF2-40B4-BE49-F238E27FC236}">
                <a16:creationId xmlns:a16="http://schemas.microsoft.com/office/drawing/2014/main" id="{77435010-45A4-47BF-ADFF-80AD63241888}"/>
              </a:ext>
            </a:extLst>
          </p:cNvPr>
          <p:cNvSpPr txBox="1">
            <a:spLocks noChangeArrowheads="1"/>
          </p:cNvSpPr>
          <p:nvPr/>
        </p:nvSpPr>
        <p:spPr bwMode="auto">
          <a:xfrm>
            <a:off x="5890022" y="1214437"/>
            <a:ext cx="1457325"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530"/>
              <a:t>hypothalamus</a:t>
            </a:r>
          </a:p>
        </p:txBody>
      </p:sp>
      <p:cxnSp>
        <p:nvCxnSpPr>
          <p:cNvPr id="13" name="Straight Arrow Connector 12">
            <a:extLst>
              <a:ext uri="{FF2B5EF4-FFF2-40B4-BE49-F238E27FC236}">
                <a16:creationId xmlns:a16="http://schemas.microsoft.com/office/drawing/2014/main" id="{184FB39E-8305-41E0-8245-4351D6A69CA6}"/>
              </a:ext>
            </a:extLst>
          </p:cNvPr>
          <p:cNvCxnSpPr/>
          <p:nvPr/>
        </p:nvCxnSpPr>
        <p:spPr>
          <a:xfrm rot="10800000" flipV="1">
            <a:off x="4068366" y="2368154"/>
            <a:ext cx="1153715" cy="6072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4" name="TextBox 13">
            <a:extLst>
              <a:ext uri="{FF2B5EF4-FFF2-40B4-BE49-F238E27FC236}">
                <a16:creationId xmlns:a16="http://schemas.microsoft.com/office/drawing/2014/main" id="{93610614-B54C-4771-A331-85F935132DDF}"/>
              </a:ext>
            </a:extLst>
          </p:cNvPr>
          <p:cNvSpPr txBox="1"/>
          <p:nvPr/>
        </p:nvSpPr>
        <p:spPr>
          <a:xfrm>
            <a:off x="971550" y="1882379"/>
            <a:ext cx="1518047" cy="720197"/>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sz="1360" dirty="0" err="1"/>
              <a:t>Hypothalamo</a:t>
            </a:r>
            <a:r>
              <a:rPr lang="en-US" sz="1360" dirty="0"/>
              <a:t>- hypophyseal portal vessels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F6ADDB6-87B2-4C13-853E-F3E6D626F560}"/>
              </a:ext>
            </a:extLst>
          </p:cNvPr>
          <p:cNvGraphicFramePr>
            <a:graphicFrameLocks noGrp="1"/>
          </p:cNvGraphicFramePr>
          <p:nvPr>
            <p:extLst>
              <p:ext uri="{D42A27DB-BD31-4B8C-83A1-F6EECF244321}">
                <p14:modId xmlns:p14="http://schemas.microsoft.com/office/powerpoint/2010/main" val="3344671058"/>
              </p:ext>
            </p:extLst>
          </p:nvPr>
        </p:nvGraphicFramePr>
        <p:xfrm>
          <a:off x="213792" y="561420"/>
          <a:ext cx="7272808" cy="4739810"/>
        </p:xfrm>
        <a:graphic>
          <a:graphicData uri="http://schemas.openxmlformats.org/drawingml/2006/table">
            <a:tbl>
              <a:tblPr firstRow="1" bandRow="1">
                <a:tableStyleId>{5C22544A-7EE6-4342-B048-85BDC9FD1C3A}</a:tableStyleId>
              </a:tblPr>
              <a:tblGrid>
                <a:gridCol w="3636404">
                  <a:extLst>
                    <a:ext uri="{9D8B030D-6E8A-4147-A177-3AD203B41FA5}">
                      <a16:colId xmlns:a16="http://schemas.microsoft.com/office/drawing/2014/main" val="790098425"/>
                    </a:ext>
                  </a:extLst>
                </a:gridCol>
                <a:gridCol w="3636404">
                  <a:extLst>
                    <a:ext uri="{9D8B030D-6E8A-4147-A177-3AD203B41FA5}">
                      <a16:colId xmlns:a16="http://schemas.microsoft.com/office/drawing/2014/main" val="4195873852"/>
                    </a:ext>
                  </a:extLst>
                </a:gridCol>
              </a:tblGrid>
              <a:tr h="807890">
                <a:tc>
                  <a:txBody>
                    <a:bodyPr/>
                    <a:lstStyle/>
                    <a:p>
                      <a:r>
                        <a:rPr lang="en-GB" dirty="0"/>
                        <a:t>Stimulate Growth Hormone Secretion </a:t>
                      </a:r>
                    </a:p>
                  </a:txBody>
                  <a:tcPr/>
                </a:tc>
                <a:tc>
                  <a:txBody>
                    <a:bodyPr/>
                    <a:lstStyle/>
                    <a:p>
                      <a:r>
                        <a:rPr lang="en-GB" dirty="0"/>
                        <a:t>Inhibit Growth Hormone Secretion </a:t>
                      </a:r>
                    </a:p>
                  </a:txBody>
                  <a:tcPr/>
                </a:tc>
                <a:extLst>
                  <a:ext uri="{0D108BD9-81ED-4DB2-BD59-A6C34878D82A}">
                    <a16:rowId xmlns:a16="http://schemas.microsoft.com/office/drawing/2014/main" val="2228294015"/>
                  </a:ext>
                </a:extLst>
              </a:tr>
              <a:tr h="3231558">
                <a:tc>
                  <a:txBody>
                    <a:bodyPr/>
                    <a:lstStyle/>
                    <a:p>
                      <a:pPr marL="285750" indent="-285750">
                        <a:buFontTx/>
                        <a:buChar char="-"/>
                      </a:pPr>
                      <a:r>
                        <a:rPr lang="en-GB" dirty="0"/>
                        <a:t>Decreased blood glucose level</a:t>
                      </a:r>
                    </a:p>
                    <a:p>
                      <a:pPr marL="285750" indent="-285750">
                        <a:buFontTx/>
                        <a:buChar char="-"/>
                      </a:pPr>
                      <a:r>
                        <a:rPr lang="en-GB" dirty="0"/>
                        <a:t> Decreased blood free fatty acid levels </a:t>
                      </a:r>
                    </a:p>
                    <a:p>
                      <a:pPr marL="285750" indent="-285750">
                        <a:buFontTx/>
                        <a:buChar char="-"/>
                      </a:pPr>
                      <a:r>
                        <a:rPr lang="en-GB" dirty="0"/>
                        <a:t>Increased blood amino acid levels (arginine) </a:t>
                      </a:r>
                    </a:p>
                    <a:p>
                      <a:pPr marL="285750" indent="-285750">
                        <a:buFontTx/>
                        <a:buChar char="-"/>
                      </a:pPr>
                      <a:r>
                        <a:rPr lang="en-GB" dirty="0"/>
                        <a:t>Starvation or fasting, protein deficiency </a:t>
                      </a:r>
                    </a:p>
                    <a:p>
                      <a:pPr marL="285750" indent="-285750">
                        <a:buFontTx/>
                        <a:buChar char="-"/>
                      </a:pPr>
                      <a:r>
                        <a:rPr lang="en-GB" dirty="0"/>
                        <a:t>Trauma, stress, excitement</a:t>
                      </a:r>
                    </a:p>
                    <a:p>
                      <a:pPr marL="285750" indent="-285750">
                        <a:buFontTx/>
                        <a:buChar char="-"/>
                      </a:pPr>
                      <a:r>
                        <a:rPr lang="en-GB" dirty="0"/>
                        <a:t> Exercise </a:t>
                      </a:r>
                    </a:p>
                    <a:p>
                      <a:pPr marL="285750" indent="-285750">
                        <a:buFontTx/>
                        <a:buChar char="-"/>
                      </a:pPr>
                      <a:r>
                        <a:rPr lang="en-GB" dirty="0"/>
                        <a:t>Testosterone, </a:t>
                      </a:r>
                      <a:r>
                        <a:rPr lang="en-GB" dirty="0" err="1"/>
                        <a:t>estrogen</a:t>
                      </a:r>
                      <a:r>
                        <a:rPr lang="en-GB" dirty="0"/>
                        <a:t> </a:t>
                      </a:r>
                    </a:p>
                    <a:p>
                      <a:pPr marL="285750" indent="-285750">
                        <a:buFontTx/>
                        <a:buChar char="-"/>
                      </a:pPr>
                      <a:r>
                        <a:rPr lang="en-GB" dirty="0"/>
                        <a:t>Deep sleep (stages 2 and 4)</a:t>
                      </a:r>
                    </a:p>
                    <a:p>
                      <a:pPr marL="285750" indent="-285750">
                        <a:buFontTx/>
                        <a:buChar char="-"/>
                      </a:pPr>
                      <a:r>
                        <a:rPr lang="en-GB" dirty="0"/>
                        <a:t> Growth hormone–releasing hormone </a:t>
                      </a:r>
                    </a:p>
                    <a:p>
                      <a:pPr marL="285750" indent="-285750">
                        <a:buFontTx/>
                        <a:buChar char="-"/>
                      </a:pPr>
                      <a:r>
                        <a:rPr lang="en-GB" dirty="0"/>
                        <a:t>Ghrelin </a:t>
                      </a:r>
                    </a:p>
                  </a:txBody>
                  <a:tcPr/>
                </a:tc>
                <a:tc>
                  <a:txBody>
                    <a:bodyPr/>
                    <a:lstStyle/>
                    <a:p>
                      <a:r>
                        <a:rPr lang="en-GB" dirty="0"/>
                        <a:t>-  Increased blood glucose level</a:t>
                      </a:r>
                    </a:p>
                    <a:p>
                      <a:pPr marL="285750" indent="-285750">
                        <a:buFontTx/>
                        <a:buChar char="-"/>
                      </a:pPr>
                      <a:r>
                        <a:rPr lang="en-GB" dirty="0"/>
                        <a:t>Increased blood free fatty acid levels </a:t>
                      </a:r>
                    </a:p>
                    <a:p>
                      <a:pPr marL="285750" indent="-285750">
                        <a:buFontTx/>
                        <a:buChar char="-"/>
                      </a:pPr>
                      <a:r>
                        <a:rPr lang="en-GB" dirty="0"/>
                        <a:t>Aging </a:t>
                      </a:r>
                    </a:p>
                    <a:p>
                      <a:pPr marL="285750" indent="-285750">
                        <a:buFontTx/>
                        <a:buChar char="-"/>
                      </a:pPr>
                      <a:r>
                        <a:rPr lang="en-GB" dirty="0"/>
                        <a:t>Obesity </a:t>
                      </a:r>
                    </a:p>
                    <a:p>
                      <a:pPr marL="285750" indent="-285750">
                        <a:buFontTx/>
                        <a:buChar char="-"/>
                      </a:pPr>
                      <a:r>
                        <a:rPr lang="en-GB" dirty="0"/>
                        <a:t>Growth hormone inhibitory hormone (somatostatin) </a:t>
                      </a:r>
                    </a:p>
                    <a:p>
                      <a:pPr marL="285750" indent="-285750">
                        <a:buFontTx/>
                        <a:buChar char="-"/>
                      </a:pPr>
                      <a:r>
                        <a:rPr lang="en-GB" dirty="0"/>
                        <a:t>Growth hormone (exogenous) Insulin-like growth factors (somatomedins)</a:t>
                      </a:r>
                    </a:p>
                  </a:txBody>
                  <a:tcPr/>
                </a:tc>
                <a:extLst>
                  <a:ext uri="{0D108BD9-81ED-4DB2-BD59-A6C34878D82A}">
                    <a16:rowId xmlns:a16="http://schemas.microsoft.com/office/drawing/2014/main" val="3894620016"/>
                  </a:ext>
                </a:extLst>
              </a:tr>
            </a:tbl>
          </a:graphicData>
        </a:graphic>
      </p:graphicFrame>
      <p:sp>
        <p:nvSpPr>
          <p:cNvPr id="4" name="TextBox 3">
            <a:extLst>
              <a:ext uri="{FF2B5EF4-FFF2-40B4-BE49-F238E27FC236}">
                <a16:creationId xmlns:a16="http://schemas.microsoft.com/office/drawing/2014/main" id="{5053304C-AA07-4673-BE8E-B9D090AED373}"/>
              </a:ext>
            </a:extLst>
          </p:cNvPr>
          <p:cNvSpPr txBox="1"/>
          <p:nvPr/>
        </p:nvSpPr>
        <p:spPr>
          <a:xfrm>
            <a:off x="213792" y="178346"/>
            <a:ext cx="7416824" cy="369332"/>
          </a:xfrm>
          <a:prstGeom prst="rect">
            <a:avLst/>
          </a:prstGeom>
          <a:noFill/>
        </p:spPr>
        <p:txBody>
          <a:bodyPr wrap="square">
            <a:spAutoFit/>
          </a:bodyPr>
          <a:lstStyle/>
          <a:p>
            <a:r>
              <a:rPr lang="en-GB" dirty="0"/>
              <a:t>Table 76-3 Factors That Stimulate or Inhibit Secretion of GH</a:t>
            </a:r>
          </a:p>
        </p:txBody>
      </p:sp>
    </p:spTree>
    <p:extLst>
      <p:ext uri="{BB962C8B-B14F-4D97-AF65-F5344CB8AC3E}">
        <p14:creationId xmlns:p14="http://schemas.microsoft.com/office/powerpoint/2010/main" val="2080820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BF94C9-1CBB-4549-955A-000015785D08}"/>
              </a:ext>
            </a:extLst>
          </p:cNvPr>
          <p:cNvPicPr>
            <a:picLocks noChangeAspect="1"/>
          </p:cNvPicPr>
          <p:nvPr/>
        </p:nvPicPr>
        <p:blipFill>
          <a:blip r:embed="rId2"/>
          <a:stretch>
            <a:fillRect/>
          </a:stretch>
        </p:blipFill>
        <p:spPr>
          <a:xfrm>
            <a:off x="1728787" y="178346"/>
            <a:ext cx="4840412" cy="4936579"/>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7918648" cy="5829300"/>
          </a:xfrm>
          <a:prstGeom prst="rect">
            <a:avLst/>
          </a:prstGeom>
          <a:blipFill>
            <a:blip r:embed="rId2" cstate="print"/>
            <a:stretch>
              <a:fillRect r="-13082"/>
            </a:stretch>
          </a:blipFill>
        </p:spPr>
        <p:txBody>
          <a:bodyPr wrap="square" lIns="0" tIns="0" rIns="0" bIns="0" rtlCol="0">
            <a:spAutoFit/>
          </a:bodyPr>
          <a:lstStyle/>
          <a:p>
            <a:endParaRPr/>
          </a:p>
        </p:txBody>
      </p:sp>
      <p:sp>
        <p:nvSpPr>
          <p:cNvPr id="3" name="object 3"/>
          <p:cNvSpPr txBox="1"/>
          <p:nvPr/>
        </p:nvSpPr>
        <p:spPr>
          <a:xfrm>
            <a:off x="426150" y="13290"/>
            <a:ext cx="6700410" cy="809581"/>
          </a:xfrm>
          <a:prstGeom prst="rect">
            <a:avLst/>
          </a:prstGeom>
        </p:spPr>
        <p:txBody>
          <a:bodyPr vert="horz" wrap="square" lIns="0" tIns="0" rIns="0" bIns="0" rtlCol="0">
            <a:spAutoFit/>
          </a:bodyPr>
          <a:lstStyle/>
          <a:p>
            <a:pPr marL="0" marR="0">
              <a:lnSpc>
                <a:spcPts val="2849"/>
              </a:lnSpc>
              <a:spcBef>
                <a:spcPts val="0"/>
              </a:spcBef>
              <a:spcAft>
                <a:spcPts val="0"/>
              </a:spcAft>
            </a:pPr>
            <a:r>
              <a:rPr sz="2950" dirty="0">
                <a:solidFill>
                  <a:schemeClr val="bg2">
                    <a:lumMod val="25000"/>
                  </a:schemeClr>
                </a:solidFill>
                <a:latin typeface="Cambria" panose="02040503050406030204" pitchFamily="18" charset="0"/>
                <a:ea typeface="Cambria" panose="02040503050406030204" pitchFamily="18" charset="0"/>
                <a:cs typeface="EWQPEF+Generic0-Regular"/>
              </a:rPr>
              <a:t>ABNORMALITIES </a:t>
            </a:r>
            <a:r>
              <a:rPr sz="2950" spc="11" dirty="0">
                <a:solidFill>
                  <a:schemeClr val="bg2">
                    <a:lumMod val="25000"/>
                  </a:schemeClr>
                </a:solidFill>
                <a:latin typeface="Cambria" panose="02040503050406030204" pitchFamily="18" charset="0"/>
                <a:ea typeface="Cambria" panose="02040503050406030204" pitchFamily="18" charset="0"/>
                <a:cs typeface="EWQPEF+Generic0-Regular"/>
              </a:rPr>
              <a:t>OF</a:t>
            </a:r>
            <a:r>
              <a:rPr sz="2950" dirty="0">
                <a:solidFill>
                  <a:schemeClr val="bg2">
                    <a:lumMod val="25000"/>
                  </a:schemeClr>
                </a:solidFill>
                <a:latin typeface="Cambria" panose="02040503050406030204" pitchFamily="18" charset="0"/>
                <a:ea typeface="Cambria" panose="02040503050406030204" pitchFamily="18" charset="0"/>
                <a:cs typeface="EWQPEF+Generic0-Regular"/>
              </a:rPr>
              <a:t> </a:t>
            </a:r>
            <a:r>
              <a:rPr sz="2950" spc="11" dirty="0">
                <a:solidFill>
                  <a:schemeClr val="bg2">
                    <a:lumMod val="25000"/>
                  </a:schemeClr>
                </a:solidFill>
                <a:latin typeface="Cambria" panose="02040503050406030204" pitchFamily="18" charset="0"/>
                <a:ea typeface="Cambria" panose="02040503050406030204" pitchFamily="18" charset="0"/>
                <a:cs typeface="EWQPEF+Generic0-Regular"/>
              </a:rPr>
              <a:t>GH</a:t>
            </a:r>
          </a:p>
          <a:p>
            <a:pPr marL="0" marR="0">
              <a:lnSpc>
                <a:spcPts val="2796"/>
              </a:lnSpc>
              <a:spcBef>
                <a:spcPts val="574"/>
              </a:spcBef>
              <a:spcAft>
                <a:spcPts val="0"/>
              </a:spcAft>
            </a:pPr>
            <a:r>
              <a:rPr sz="2900" dirty="0">
                <a:solidFill>
                  <a:schemeClr val="bg2">
                    <a:lumMod val="25000"/>
                  </a:schemeClr>
                </a:solidFill>
                <a:latin typeface="Cambria" panose="02040503050406030204" pitchFamily="18" charset="0"/>
                <a:ea typeface="Cambria" panose="02040503050406030204" pitchFamily="18" charset="0"/>
                <a:cs typeface="EWQPEF+Generic0-Regular"/>
              </a:rPr>
              <a:t>SECRETION</a:t>
            </a:r>
            <a:r>
              <a:rPr lang="en-GB" sz="2900" dirty="0">
                <a:solidFill>
                  <a:schemeClr val="bg2">
                    <a:lumMod val="25000"/>
                  </a:schemeClr>
                </a:solidFill>
                <a:latin typeface="Cambria" panose="02040503050406030204" pitchFamily="18" charset="0"/>
                <a:ea typeface="Cambria" panose="02040503050406030204" pitchFamily="18" charset="0"/>
                <a:cs typeface="EWQPEF+Generic0-Regular"/>
              </a:rPr>
              <a:t> </a:t>
            </a:r>
            <a:r>
              <a:rPr sz="3100" spc="-14" dirty="0">
                <a:solidFill>
                  <a:schemeClr val="bg2">
                    <a:lumMod val="25000"/>
                  </a:schemeClr>
                </a:solidFill>
                <a:latin typeface="Cambria" panose="02040503050406030204" pitchFamily="18" charset="0"/>
                <a:ea typeface="Cambria" panose="02040503050406030204" pitchFamily="18" charset="0"/>
                <a:cs typeface="EWQPEF+Generic0-Regular"/>
              </a:rPr>
              <a:t>GH</a:t>
            </a:r>
            <a:r>
              <a:rPr sz="3100" dirty="0">
                <a:solidFill>
                  <a:schemeClr val="bg2">
                    <a:lumMod val="25000"/>
                  </a:schemeClr>
                </a:solidFill>
                <a:latin typeface="Cambria" panose="02040503050406030204" pitchFamily="18" charset="0"/>
                <a:ea typeface="Cambria" panose="02040503050406030204" pitchFamily="18" charset="0"/>
                <a:cs typeface="EWQPEF+Generic0-Regular"/>
              </a:rPr>
              <a:t> </a:t>
            </a:r>
            <a:r>
              <a:rPr sz="3100" spc="-12" dirty="0">
                <a:solidFill>
                  <a:schemeClr val="bg2">
                    <a:lumMod val="25000"/>
                  </a:schemeClr>
                </a:solidFill>
                <a:latin typeface="Cambria" panose="02040503050406030204" pitchFamily="18" charset="0"/>
                <a:ea typeface="Cambria" panose="02040503050406030204" pitchFamily="18" charset="0"/>
                <a:cs typeface="EWQPEF+Generic0-Regular"/>
              </a:rPr>
              <a:t>SECRETION:</a:t>
            </a:r>
          </a:p>
        </p:txBody>
      </p:sp>
      <p:sp>
        <p:nvSpPr>
          <p:cNvPr id="4" name="object 4"/>
          <p:cNvSpPr txBox="1"/>
          <p:nvPr/>
        </p:nvSpPr>
        <p:spPr>
          <a:xfrm>
            <a:off x="270702" y="1081647"/>
            <a:ext cx="1825895" cy="322845"/>
          </a:xfrm>
          <a:prstGeom prst="rect">
            <a:avLst/>
          </a:prstGeom>
        </p:spPr>
        <p:txBody>
          <a:bodyPr vert="horz" wrap="square" lIns="0" tIns="0" rIns="0" bIns="0" rtlCol="0">
            <a:spAutoFit/>
          </a:bodyPr>
          <a:lstStyle/>
          <a:p>
            <a:pPr marL="0" marR="0">
              <a:lnSpc>
                <a:spcPts val="2456"/>
              </a:lnSpc>
              <a:spcBef>
                <a:spcPts val="0"/>
              </a:spcBef>
              <a:spcAft>
                <a:spcPts val="0"/>
              </a:spcAft>
            </a:pPr>
            <a:r>
              <a:rPr sz="1600" dirty="0">
                <a:solidFill>
                  <a:srgbClr val="B13F99"/>
                </a:solidFill>
                <a:latin typeface="HIQKRP+Generic7-Regular"/>
                <a:cs typeface="HIQKRP+Generic7-Regular"/>
              </a:rPr>
              <a:t>⦿</a:t>
            </a:r>
            <a:r>
              <a:rPr sz="1600" spc="423" dirty="0">
                <a:solidFill>
                  <a:srgbClr val="B13F99"/>
                </a:solidFill>
                <a:latin typeface="Times New Roman"/>
                <a:cs typeface="Times New Roman"/>
              </a:rPr>
              <a:t> </a:t>
            </a:r>
            <a:r>
              <a:rPr sz="2250" dirty="0">
                <a:solidFill>
                  <a:srgbClr val="000000"/>
                </a:solidFill>
                <a:latin typeface="EWQPEF+Generic0-Regular"/>
                <a:cs typeface="EWQPEF+Generic0-Regular"/>
              </a:rPr>
              <a:t>Childhood</a:t>
            </a:r>
            <a:r>
              <a:rPr sz="2450" dirty="0">
                <a:solidFill>
                  <a:srgbClr val="000000"/>
                </a:solidFill>
                <a:latin typeface="EWQPEF+Generic0-Regular"/>
                <a:cs typeface="EWQPEF+Generic0-Regular"/>
              </a:rPr>
              <a:t>:</a:t>
            </a:r>
          </a:p>
        </p:txBody>
      </p:sp>
      <p:sp>
        <p:nvSpPr>
          <p:cNvPr id="5" name="object 5"/>
          <p:cNvSpPr txBox="1"/>
          <p:nvPr/>
        </p:nvSpPr>
        <p:spPr>
          <a:xfrm>
            <a:off x="270702" y="1666369"/>
            <a:ext cx="2715143" cy="1995226"/>
          </a:xfrm>
          <a:prstGeom prst="rect">
            <a:avLst/>
          </a:prstGeom>
        </p:spPr>
        <p:txBody>
          <a:bodyPr vert="horz" wrap="square" lIns="0" tIns="0" rIns="0" bIns="0" rtlCol="0">
            <a:spAutoFit/>
          </a:bodyPr>
          <a:lstStyle/>
          <a:p>
            <a:pPr marL="0" marR="0">
              <a:lnSpc>
                <a:spcPts val="2130"/>
              </a:lnSpc>
              <a:spcBef>
                <a:spcPts val="0"/>
              </a:spcBef>
              <a:spcAft>
                <a:spcPts val="0"/>
              </a:spcAft>
            </a:pPr>
            <a:r>
              <a:rPr sz="1600" dirty="0">
                <a:solidFill>
                  <a:srgbClr val="B13F99"/>
                </a:solidFill>
                <a:latin typeface="HIQKRP+Generic7-Regular"/>
                <a:cs typeface="HIQKRP+Generic7-Regular"/>
              </a:rPr>
              <a:t>⦿</a:t>
            </a:r>
            <a:r>
              <a:rPr sz="1600" spc="423" dirty="0">
                <a:solidFill>
                  <a:srgbClr val="B13F99"/>
                </a:solidFill>
                <a:latin typeface="Times New Roman"/>
                <a:cs typeface="Times New Roman"/>
              </a:rPr>
              <a:t> </a:t>
            </a:r>
            <a:r>
              <a:rPr sz="2200" dirty="0">
                <a:solidFill>
                  <a:srgbClr val="000000"/>
                </a:solidFill>
                <a:latin typeface="EWQPEF+Generic0-Regular"/>
                <a:cs typeface="EWQPEF+Generic0-Regular"/>
              </a:rPr>
              <a:t>Signs &amp;</a:t>
            </a:r>
            <a:r>
              <a:rPr sz="2200" spc="16" dirty="0">
                <a:solidFill>
                  <a:srgbClr val="000000"/>
                </a:solidFill>
                <a:latin typeface="EWQPEF+Generic0-Regular"/>
                <a:cs typeface="EWQPEF+Generic0-Regular"/>
              </a:rPr>
              <a:t> </a:t>
            </a:r>
            <a:r>
              <a:rPr lang="en-GB" sz="2200" spc="16" dirty="0">
                <a:solidFill>
                  <a:srgbClr val="000000"/>
                </a:solidFill>
                <a:latin typeface="EWQPEF+Generic0-Regular"/>
                <a:cs typeface="EWQPEF+Generic0-Regular"/>
              </a:rPr>
              <a:t>S</a:t>
            </a:r>
            <a:r>
              <a:rPr sz="2200" spc="10" dirty="0" err="1">
                <a:solidFill>
                  <a:srgbClr val="000000"/>
                </a:solidFill>
                <a:latin typeface="EWQPEF+Generic0-Regular"/>
                <a:cs typeface="EWQPEF+Generic0-Regular"/>
              </a:rPr>
              <a:t>ymptoms</a:t>
            </a:r>
            <a:endParaRPr sz="2200" spc="10" dirty="0">
              <a:solidFill>
                <a:srgbClr val="000000"/>
              </a:solidFill>
              <a:latin typeface="EWQPEF+Generic0-Regular"/>
              <a:cs typeface="EWQPEF+Generic0-Regular"/>
            </a:endParaRPr>
          </a:p>
          <a:p>
            <a:pPr marL="227461" marR="0">
              <a:lnSpc>
                <a:spcPts val="1884"/>
              </a:lnSpc>
              <a:spcBef>
                <a:spcPts val="0"/>
              </a:spcBef>
              <a:spcAft>
                <a:spcPts val="0"/>
              </a:spcAft>
            </a:pPr>
            <a:r>
              <a:rPr lang="en-GB" sz="2150" spc="10" dirty="0">
                <a:solidFill>
                  <a:srgbClr val="000000"/>
                </a:solidFill>
                <a:latin typeface="EWQPEF+Generic0-Regular"/>
                <a:cs typeface="EWQPEF+Generic0-Regular"/>
              </a:rPr>
              <a:t>(</a:t>
            </a:r>
            <a:r>
              <a:rPr sz="2200" spc="10" dirty="0">
                <a:solidFill>
                  <a:srgbClr val="000000"/>
                </a:solidFill>
                <a:latin typeface="EWQPEF+Generic0-Regular"/>
                <a:cs typeface="EWQPEF+Generic0-Regular"/>
              </a:rPr>
              <a:t>Gigantism</a:t>
            </a:r>
            <a:r>
              <a:rPr lang="en-GB" sz="2200" spc="10" dirty="0">
                <a:solidFill>
                  <a:srgbClr val="000000"/>
                </a:solidFill>
                <a:latin typeface="EWQPEF+Generic0-Regular"/>
                <a:cs typeface="EWQPEF+Generic0-Regular"/>
              </a:rPr>
              <a:t>)</a:t>
            </a:r>
            <a:r>
              <a:rPr sz="2050" dirty="0">
                <a:solidFill>
                  <a:srgbClr val="FFFF66"/>
                </a:solidFill>
                <a:latin typeface="EWQPEF+Generic0-Regular"/>
                <a:cs typeface="EWQPEF+Generic0-Regular"/>
              </a:rPr>
              <a:t>,</a:t>
            </a:r>
            <a:endParaRPr lang="en-GB" sz="2050" dirty="0">
              <a:solidFill>
                <a:srgbClr val="FFFF66"/>
              </a:solidFill>
              <a:latin typeface="EWQPEF+Generic0-Regular"/>
              <a:cs typeface="EWQPEF+Generic0-Regular"/>
            </a:endParaRPr>
          </a:p>
          <a:p>
            <a:pPr marL="227461" marR="0">
              <a:lnSpc>
                <a:spcPts val="1884"/>
              </a:lnSpc>
              <a:spcBef>
                <a:spcPts val="0"/>
              </a:spcBef>
              <a:spcAft>
                <a:spcPts val="0"/>
              </a:spcAft>
            </a:pPr>
            <a:endParaRPr sz="2050" dirty="0">
              <a:solidFill>
                <a:srgbClr val="FFFF66"/>
              </a:solidFill>
              <a:latin typeface="EWQPEF+Generic0-Regular"/>
              <a:cs typeface="EWQPEF+Generic0-Regular"/>
            </a:endParaRPr>
          </a:p>
          <a:p>
            <a:pPr marL="0" marR="0">
              <a:lnSpc>
                <a:spcPts val="1889"/>
              </a:lnSpc>
              <a:spcBef>
                <a:spcPts val="0"/>
              </a:spcBef>
              <a:spcAft>
                <a:spcPts val="0"/>
              </a:spcAft>
            </a:pPr>
            <a:r>
              <a:rPr sz="2050" dirty="0">
                <a:solidFill>
                  <a:srgbClr val="FE9932"/>
                </a:solidFill>
                <a:latin typeface="NOKNWD+Generic4-Regular"/>
                <a:cs typeface="NOKNWD+Generic4-Regular"/>
              </a:rPr>
              <a:t>o</a:t>
            </a:r>
            <a:r>
              <a:rPr sz="2050" spc="85" dirty="0">
                <a:solidFill>
                  <a:srgbClr val="FE9932"/>
                </a:solidFill>
                <a:latin typeface="Times New Roman"/>
                <a:cs typeface="Times New Roman"/>
              </a:rPr>
              <a:t> </a:t>
            </a:r>
            <a:r>
              <a:rPr lang="en-GB" sz="2050" spc="85" dirty="0">
                <a:solidFill>
                  <a:srgbClr val="000000"/>
                </a:solidFill>
                <a:latin typeface="RDKBTS+Generic6-Regular"/>
                <a:cs typeface="Times New Roman"/>
              </a:rPr>
              <a:t>Increased </a:t>
            </a:r>
            <a:r>
              <a:rPr sz="2050" dirty="0">
                <a:solidFill>
                  <a:srgbClr val="000000"/>
                </a:solidFill>
                <a:latin typeface="RDKBTS+Generic6-Regular"/>
                <a:cs typeface="RDKBTS+Generic6-Regular"/>
              </a:rPr>
              <a:t>Height as it occurs</a:t>
            </a:r>
            <a:r>
              <a:rPr lang="en-GB" sz="2050" dirty="0">
                <a:solidFill>
                  <a:srgbClr val="000000"/>
                </a:solidFill>
                <a:latin typeface="RDKBTS+Generic6-Regular"/>
                <a:cs typeface="RDKBTS+Generic6-Regular"/>
              </a:rPr>
              <a:t> </a:t>
            </a:r>
            <a:r>
              <a:rPr sz="2050" dirty="0">
                <a:solidFill>
                  <a:srgbClr val="000000"/>
                </a:solidFill>
                <a:latin typeface="RDKBTS+Generic6-Regular"/>
                <a:cs typeface="RDKBTS+Generic6-Regular"/>
              </a:rPr>
              <a:t>before epiphyseal</a:t>
            </a:r>
            <a:r>
              <a:rPr lang="en-GB" sz="2050" dirty="0">
                <a:solidFill>
                  <a:srgbClr val="000000"/>
                </a:solidFill>
                <a:latin typeface="RDKBTS+Generic6-Regular"/>
                <a:cs typeface="RDKBTS+Generic6-Regular"/>
              </a:rPr>
              <a:t> </a:t>
            </a:r>
            <a:r>
              <a:rPr sz="2050" dirty="0">
                <a:solidFill>
                  <a:srgbClr val="000000"/>
                </a:solidFill>
                <a:latin typeface="RDKBTS+Generic6-Regular"/>
                <a:cs typeface="RDKBTS+Generic6-Regular"/>
              </a:rPr>
              <a:t>fusion of long bones</a:t>
            </a:r>
            <a:r>
              <a:rPr lang="en-GB" sz="2050" dirty="0">
                <a:solidFill>
                  <a:srgbClr val="000000"/>
                </a:solidFill>
                <a:latin typeface="RDKBTS+Generic6-Regular"/>
                <a:cs typeface="RDKBTS+Generic6-Regular"/>
              </a:rPr>
              <a:t> </a:t>
            </a:r>
            <a:r>
              <a:rPr sz="2050" dirty="0">
                <a:solidFill>
                  <a:srgbClr val="000000"/>
                </a:solidFill>
                <a:latin typeface="RDKBTS+Generic6-Regular"/>
                <a:cs typeface="RDKBTS+Generic6-Regular"/>
              </a:rPr>
              <a:t>with their shafts.</a:t>
            </a:r>
          </a:p>
        </p:txBody>
      </p:sp>
      <p:sp>
        <p:nvSpPr>
          <p:cNvPr id="6" name="object 6"/>
          <p:cNvSpPr txBox="1"/>
          <p:nvPr/>
        </p:nvSpPr>
        <p:spPr>
          <a:xfrm>
            <a:off x="3385600" y="970743"/>
            <a:ext cx="2715142" cy="744050"/>
          </a:xfrm>
          <a:prstGeom prst="rect">
            <a:avLst/>
          </a:prstGeom>
        </p:spPr>
        <p:txBody>
          <a:bodyPr vert="horz" wrap="square" lIns="0" tIns="0" rIns="0" bIns="0" rtlCol="0">
            <a:spAutoFit/>
          </a:bodyPr>
          <a:lstStyle/>
          <a:p>
            <a:pPr marL="0" marR="0">
              <a:lnSpc>
                <a:spcPts val="2456"/>
              </a:lnSpc>
              <a:spcBef>
                <a:spcPts val="0"/>
              </a:spcBef>
              <a:spcAft>
                <a:spcPts val="0"/>
              </a:spcAft>
            </a:pPr>
            <a:r>
              <a:rPr sz="1600" dirty="0">
                <a:solidFill>
                  <a:schemeClr val="accent2">
                    <a:lumMod val="75000"/>
                  </a:schemeClr>
                </a:solidFill>
                <a:latin typeface="HIQKRP+Generic7-Regular"/>
                <a:cs typeface="HIQKRP+Generic7-Regular"/>
              </a:rPr>
              <a:t>⦿</a:t>
            </a:r>
            <a:r>
              <a:rPr sz="1600" spc="423" dirty="0">
                <a:solidFill>
                  <a:schemeClr val="accent2">
                    <a:lumMod val="75000"/>
                  </a:schemeClr>
                </a:solidFill>
                <a:latin typeface="Times New Roman"/>
                <a:cs typeface="Times New Roman"/>
              </a:rPr>
              <a:t> </a:t>
            </a:r>
            <a:r>
              <a:rPr sz="2300" dirty="0">
                <a:solidFill>
                  <a:schemeClr val="accent2">
                    <a:lumMod val="75000"/>
                  </a:schemeClr>
                </a:solidFill>
                <a:latin typeface="EWQPEF+Generic0-Regular"/>
                <a:cs typeface="EWQPEF+Generic0-Regular"/>
              </a:rPr>
              <a:t>Adults</a:t>
            </a:r>
            <a:r>
              <a:rPr sz="2450" dirty="0">
                <a:solidFill>
                  <a:schemeClr val="accent2">
                    <a:lumMod val="75000"/>
                  </a:schemeClr>
                </a:solidFill>
                <a:latin typeface="EWQPEF+Generic0-Regular"/>
                <a:cs typeface="EWQPEF+Generic0-Regular"/>
              </a:rPr>
              <a:t>:</a:t>
            </a:r>
          </a:p>
          <a:p>
            <a:pPr marL="0" marR="0">
              <a:lnSpc>
                <a:spcPts val="930"/>
              </a:lnSpc>
              <a:spcBef>
                <a:spcPts val="418"/>
              </a:spcBef>
              <a:spcAft>
                <a:spcPts val="0"/>
              </a:spcAft>
            </a:pPr>
            <a:r>
              <a:rPr sz="1600" dirty="0">
                <a:solidFill>
                  <a:schemeClr val="accent2">
                    <a:lumMod val="75000"/>
                  </a:schemeClr>
                </a:solidFill>
                <a:latin typeface="HIQKRP+Generic7-Regular"/>
                <a:cs typeface="HIQKRP+Generic7-Regular"/>
              </a:rPr>
              <a:t>⦿</a:t>
            </a:r>
          </a:p>
          <a:p>
            <a:pPr marL="233171" marR="0">
              <a:lnSpc>
                <a:spcPts val="1884"/>
              </a:lnSpc>
              <a:spcBef>
                <a:spcPts val="0"/>
              </a:spcBef>
              <a:spcAft>
                <a:spcPts val="0"/>
              </a:spcAft>
            </a:pPr>
            <a:r>
              <a:rPr sz="2200" dirty="0">
                <a:solidFill>
                  <a:schemeClr val="accent2">
                    <a:lumMod val="75000"/>
                  </a:schemeClr>
                </a:solidFill>
                <a:latin typeface="EWQPEF+Generic0-Regular"/>
                <a:cs typeface="EWQPEF+Generic0-Regular"/>
              </a:rPr>
              <a:t>Signs</a:t>
            </a:r>
            <a:r>
              <a:rPr lang="en-GB" sz="2200" dirty="0">
                <a:solidFill>
                  <a:schemeClr val="accent2">
                    <a:lumMod val="75000"/>
                  </a:schemeClr>
                </a:solidFill>
                <a:latin typeface="EWQPEF+Generic0-Regular"/>
                <a:cs typeface="EWQPEF+Generic0-Regular"/>
              </a:rPr>
              <a:t> </a:t>
            </a:r>
            <a:r>
              <a:rPr sz="2200" dirty="0">
                <a:solidFill>
                  <a:schemeClr val="accent2">
                    <a:lumMod val="75000"/>
                  </a:schemeClr>
                </a:solidFill>
                <a:latin typeface="EWQPEF+Generic0-Regular"/>
                <a:cs typeface="EWQPEF+Generic0-Regular"/>
              </a:rPr>
              <a:t>&amp;</a:t>
            </a:r>
            <a:r>
              <a:rPr sz="2200" spc="16" dirty="0">
                <a:solidFill>
                  <a:schemeClr val="accent2">
                    <a:lumMod val="75000"/>
                  </a:schemeClr>
                </a:solidFill>
                <a:latin typeface="EWQPEF+Generic0-Regular"/>
                <a:cs typeface="EWQPEF+Generic0-Regular"/>
              </a:rPr>
              <a:t> </a:t>
            </a:r>
            <a:r>
              <a:rPr lang="en-GB" sz="2200" spc="16" dirty="0">
                <a:solidFill>
                  <a:schemeClr val="accent2">
                    <a:lumMod val="75000"/>
                  </a:schemeClr>
                </a:solidFill>
                <a:latin typeface="EWQPEF+Generic0-Regular"/>
                <a:cs typeface="EWQPEF+Generic0-Regular"/>
              </a:rPr>
              <a:t>S</a:t>
            </a:r>
            <a:r>
              <a:rPr sz="2200" spc="10" dirty="0" err="1">
                <a:solidFill>
                  <a:schemeClr val="accent2">
                    <a:lumMod val="75000"/>
                  </a:schemeClr>
                </a:solidFill>
                <a:latin typeface="EWQPEF+Generic0-Regular"/>
                <a:cs typeface="EWQPEF+Generic0-Regular"/>
              </a:rPr>
              <a:t>ymptoms</a:t>
            </a:r>
            <a:endParaRPr sz="2200" spc="10" dirty="0">
              <a:solidFill>
                <a:schemeClr val="accent2">
                  <a:lumMod val="75000"/>
                </a:schemeClr>
              </a:solidFill>
              <a:latin typeface="EWQPEF+Generic0-Regular"/>
              <a:cs typeface="EWQPEF+Generic0-Regular"/>
            </a:endParaRPr>
          </a:p>
        </p:txBody>
      </p:sp>
      <p:sp>
        <p:nvSpPr>
          <p:cNvPr id="7" name="object 7"/>
          <p:cNvSpPr txBox="1"/>
          <p:nvPr/>
        </p:nvSpPr>
        <p:spPr>
          <a:xfrm>
            <a:off x="3403081" y="1895692"/>
            <a:ext cx="1858078" cy="288925"/>
          </a:xfrm>
          <a:prstGeom prst="rect">
            <a:avLst/>
          </a:prstGeom>
        </p:spPr>
        <p:txBody>
          <a:bodyPr vert="horz" wrap="square" lIns="0" tIns="0" rIns="0" bIns="0" rtlCol="0">
            <a:spAutoFit/>
          </a:bodyPr>
          <a:lstStyle/>
          <a:p>
            <a:pPr marL="0" marR="0">
              <a:lnSpc>
                <a:spcPts val="2211"/>
              </a:lnSpc>
              <a:spcBef>
                <a:spcPts val="0"/>
              </a:spcBef>
              <a:spcAft>
                <a:spcPts val="0"/>
              </a:spcAft>
            </a:pPr>
            <a:r>
              <a:rPr sz="2300" dirty="0">
                <a:solidFill>
                  <a:schemeClr val="accent2">
                    <a:lumMod val="75000"/>
                  </a:schemeClr>
                </a:solidFill>
                <a:latin typeface="EWQPEF+Generic0-Regular"/>
                <a:cs typeface="EWQPEF+Generic0-Regular"/>
              </a:rPr>
              <a:t>Acromegally</a:t>
            </a:r>
            <a:r>
              <a:rPr sz="2100" dirty="0">
                <a:solidFill>
                  <a:schemeClr val="accent2">
                    <a:lumMod val="75000"/>
                  </a:schemeClr>
                </a:solidFill>
                <a:latin typeface="RDKBTS+Generic6-Regular"/>
                <a:cs typeface="RDKBTS+Generic6-Regular"/>
              </a:rPr>
              <a:t>,</a:t>
            </a:r>
          </a:p>
        </p:txBody>
      </p:sp>
      <p:sp>
        <p:nvSpPr>
          <p:cNvPr id="8" name="object 8"/>
          <p:cNvSpPr txBox="1"/>
          <p:nvPr/>
        </p:nvSpPr>
        <p:spPr>
          <a:xfrm>
            <a:off x="3291324" y="2281267"/>
            <a:ext cx="4210373" cy="1380328"/>
          </a:xfrm>
          <a:prstGeom prst="rect">
            <a:avLst/>
          </a:prstGeom>
        </p:spPr>
        <p:txBody>
          <a:bodyPr vert="horz" wrap="square" lIns="0" tIns="0" rIns="0" bIns="0" rtlCol="0">
            <a:spAutoFit/>
          </a:bodyPr>
          <a:lstStyle/>
          <a:p>
            <a:pPr marL="0" marR="0">
              <a:lnSpc>
                <a:spcPts val="1771"/>
              </a:lnSpc>
              <a:spcBef>
                <a:spcPts val="0"/>
              </a:spcBef>
              <a:spcAft>
                <a:spcPts val="0"/>
              </a:spcAft>
            </a:pPr>
            <a:r>
              <a:rPr sz="1850" dirty="0">
                <a:solidFill>
                  <a:srgbClr val="FE9932"/>
                </a:solidFill>
                <a:latin typeface="NOKNWD+Generic4-Regular"/>
                <a:cs typeface="NOKNWD+Generic4-Regular"/>
              </a:rPr>
              <a:t>o</a:t>
            </a:r>
            <a:r>
              <a:rPr sz="1850" spc="1488" dirty="0">
                <a:solidFill>
                  <a:srgbClr val="FE9932"/>
                </a:solidFill>
                <a:latin typeface="Times New Roman"/>
                <a:cs typeface="Times New Roman"/>
              </a:rPr>
              <a:t> </a:t>
            </a:r>
            <a:r>
              <a:rPr sz="1850" dirty="0">
                <a:solidFill>
                  <a:srgbClr val="B13F99"/>
                </a:solidFill>
                <a:latin typeface="RDKBTS+Generic6-Regular"/>
                <a:cs typeface="RDKBTS+Generic6-Regular"/>
              </a:rPr>
              <a:t>soft tissue continue to</a:t>
            </a:r>
            <a:r>
              <a:rPr sz="1850" spc="555" dirty="0">
                <a:solidFill>
                  <a:srgbClr val="B13F99"/>
                </a:solidFill>
                <a:latin typeface="RDKBTS+Generic6-Regular"/>
                <a:cs typeface="RDKBTS+Generic6-Regular"/>
              </a:rPr>
              <a:t> </a:t>
            </a:r>
            <a:r>
              <a:rPr sz="1850" dirty="0">
                <a:solidFill>
                  <a:srgbClr val="B13F99"/>
                </a:solidFill>
                <a:latin typeface="RDKBTS+Generic6-Regular"/>
                <a:cs typeface="RDKBTS+Generic6-Regular"/>
              </a:rPr>
              <a:t>grow</a:t>
            </a:r>
          </a:p>
          <a:p>
            <a:pPr marL="0" marR="0">
              <a:lnSpc>
                <a:spcPts val="1771"/>
              </a:lnSpc>
              <a:spcBef>
                <a:spcPts val="18"/>
              </a:spcBef>
              <a:spcAft>
                <a:spcPts val="0"/>
              </a:spcAft>
            </a:pPr>
            <a:r>
              <a:rPr sz="1850" dirty="0">
                <a:solidFill>
                  <a:srgbClr val="B13F99"/>
                </a:solidFill>
                <a:latin typeface="RDKBTS+Generic6-Regular"/>
                <a:cs typeface="RDKBTS+Generic6-Regular"/>
              </a:rPr>
              <a:t>in thickness (skin, tongue, liver,</a:t>
            </a:r>
          </a:p>
          <a:p>
            <a:pPr marL="0" marR="0">
              <a:lnSpc>
                <a:spcPts val="1708"/>
              </a:lnSpc>
              <a:spcBef>
                <a:spcPts val="0"/>
              </a:spcBef>
              <a:spcAft>
                <a:spcPts val="0"/>
              </a:spcAft>
            </a:pPr>
            <a:r>
              <a:rPr sz="1850" dirty="0">
                <a:solidFill>
                  <a:srgbClr val="B13F99"/>
                </a:solidFill>
                <a:latin typeface="RDKBTS+Generic6-Regular"/>
                <a:cs typeface="RDKBTS+Generic6-Regular"/>
              </a:rPr>
              <a:t>kidney, </a:t>
            </a:r>
            <a:r>
              <a:rPr sz="1850" dirty="0">
                <a:solidFill>
                  <a:srgbClr val="B13F99"/>
                </a:solidFill>
                <a:latin typeface="MADGUA+Generic1-Regular"/>
                <a:cs typeface="MADGUA+Generic1-Regular"/>
              </a:rPr>
              <a:t>…</a:t>
            </a:r>
            <a:r>
              <a:rPr sz="1850" dirty="0">
                <a:solidFill>
                  <a:srgbClr val="B13F99"/>
                </a:solidFill>
                <a:latin typeface="RDKBTS+Generic6-Regular"/>
                <a:cs typeface="RDKBTS+Generic6-Regular"/>
              </a:rPr>
              <a:t>)</a:t>
            </a:r>
          </a:p>
          <a:p>
            <a:pPr marL="0" marR="0">
              <a:lnSpc>
                <a:spcPts val="1704"/>
              </a:lnSpc>
              <a:spcBef>
                <a:spcPts val="0"/>
              </a:spcBef>
              <a:spcAft>
                <a:spcPts val="0"/>
              </a:spcAft>
            </a:pPr>
            <a:r>
              <a:rPr sz="1850" dirty="0">
                <a:solidFill>
                  <a:srgbClr val="FE9932"/>
                </a:solidFill>
                <a:latin typeface="NOKNWD+Generic4-Regular"/>
                <a:cs typeface="NOKNWD+Generic4-Regular"/>
              </a:rPr>
              <a:t>o</a:t>
            </a:r>
            <a:r>
              <a:rPr sz="1850" spc="1488" dirty="0">
                <a:solidFill>
                  <a:srgbClr val="FE9932"/>
                </a:solidFill>
                <a:latin typeface="Times New Roman"/>
                <a:cs typeface="Times New Roman"/>
              </a:rPr>
              <a:t> </a:t>
            </a:r>
            <a:r>
              <a:rPr sz="1850" dirty="0">
                <a:solidFill>
                  <a:srgbClr val="B13F99"/>
                </a:solidFill>
                <a:latin typeface="RDKBTS+Generic6-Regular"/>
                <a:cs typeface="RDKBTS+Generic6-Regular"/>
              </a:rPr>
              <a:t>Enlargement of bones of</a:t>
            </a:r>
          </a:p>
          <a:p>
            <a:pPr marL="0" marR="0">
              <a:lnSpc>
                <a:spcPts val="1771"/>
              </a:lnSpc>
              <a:spcBef>
                <a:spcPts val="69"/>
              </a:spcBef>
              <a:spcAft>
                <a:spcPts val="0"/>
              </a:spcAft>
            </a:pPr>
            <a:r>
              <a:rPr sz="1850" dirty="0">
                <a:solidFill>
                  <a:srgbClr val="B13F99"/>
                </a:solidFill>
                <a:latin typeface="RDKBTS+Generic6-Regular"/>
                <a:cs typeface="RDKBTS+Generic6-Regular"/>
              </a:rPr>
              <a:t>hands &amp; feet.</a:t>
            </a:r>
          </a:p>
          <a:p>
            <a:pPr marL="0" marR="0">
              <a:lnSpc>
                <a:spcPts val="1704"/>
              </a:lnSpc>
              <a:spcBef>
                <a:spcPts val="0"/>
              </a:spcBef>
              <a:spcAft>
                <a:spcPts val="0"/>
              </a:spcAft>
            </a:pPr>
            <a:r>
              <a:rPr sz="1850" dirty="0">
                <a:solidFill>
                  <a:srgbClr val="FE9932"/>
                </a:solidFill>
                <a:latin typeface="NOKNWD+Generic4-Regular"/>
                <a:cs typeface="NOKNWD+Generic4-Regular"/>
              </a:rPr>
              <a:t>o</a:t>
            </a:r>
            <a:r>
              <a:rPr sz="1850" spc="1488" dirty="0">
                <a:solidFill>
                  <a:srgbClr val="FE9932"/>
                </a:solidFill>
                <a:latin typeface="Times New Roman"/>
                <a:cs typeface="Times New Roman"/>
              </a:rPr>
              <a:t> </a:t>
            </a:r>
            <a:r>
              <a:rPr sz="1850" dirty="0">
                <a:solidFill>
                  <a:srgbClr val="B13F99"/>
                </a:solidFill>
                <a:latin typeface="RDKBTS+Generic6-Regular"/>
                <a:cs typeface="RDKBTS+Generic6-Regular"/>
              </a:rPr>
              <a:t>Enlargement of membranous</a:t>
            </a:r>
          </a:p>
        </p:txBody>
      </p:sp>
      <p:sp>
        <p:nvSpPr>
          <p:cNvPr id="9" name="object 9"/>
          <p:cNvSpPr txBox="1"/>
          <p:nvPr/>
        </p:nvSpPr>
        <p:spPr>
          <a:xfrm>
            <a:off x="141784" y="3749703"/>
            <a:ext cx="2919784" cy="545277"/>
          </a:xfrm>
          <a:prstGeom prst="rect">
            <a:avLst/>
          </a:prstGeom>
        </p:spPr>
        <p:txBody>
          <a:bodyPr vert="horz" wrap="square" lIns="0" tIns="0" rIns="0" bIns="0" rtlCol="0">
            <a:spAutoFit/>
          </a:bodyPr>
          <a:lstStyle/>
          <a:p>
            <a:pPr marL="0" marR="0">
              <a:lnSpc>
                <a:spcPts val="2100"/>
              </a:lnSpc>
              <a:spcBef>
                <a:spcPts val="0"/>
              </a:spcBef>
              <a:spcAft>
                <a:spcPts val="0"/>
              </a:spcAft>
            </a:pPr>
            <a:r>
              <a:rPr sz="2050" dirty="0">
                <a:solidFill>
                  <a:srgbClr val="FE9932"/>
                </a:solidFill>
                <a:latin typeface="TWGAIJ+Generic3-Regular"/>
                <a:cs typeface="TWGAIJ+Generic3-Regular"/>
              </a:rPr>
              <a:t>o</a:t>
            </a:r>
            <a:r>
              <a:rPr sz="2050" spc="85" dirty="0">
                <a:solidFill>
                  <a:srgbClr val="FE9932"/>
                </a:solidFill>
                <a:latin typeface="Times New Roman"/>
                <a:cs typeface="Times New Roman"/>
              </a:rPr>
              <a:t> </a:t>
            </a:r>
            <a:r>
              <a:rPr sz="2200" dirty="0">
                <a:solidFill>
                  <a:srgbClr val="6D6D6D"/>
                </a:solidFill>
                <a:latin typeface="EWQPEF+Generic0-Regular"/>
                <a:cs typeface="EWQPEF+Generic0-Regular"/>
              </a:rPr>
              <a:t>Hyperglycemia </a:t>
            </a:r>
            <a:endParaRPr lang="en-GB" sz="2200" dirty="0">
              <a:solidFill>
                <a:srgbClr val="6D6D6D"/>
              </a:solidFill>
              <a:latin typeface="EWQPEF+Generic0-Regular"/>
              <a:cs typeface="EWQPEF+Generic0-Regular"/>
            </a:endParaRPr>
          </a:p>
          <a:p>
            <a:pPr marL="0" marR="0">
              <a:lnSpc>
                <a:spcPts val="2100"/>
              </a:lnSpc>
              <a:spcBef>
                <a:spcPts val="0"/>
              </a:spcBef>
              <a:spcAft>
                <a:spcPts val="0"/>
              </a:spcAft>
            </a:pPr>
            <a:r>
              <a:rPr sz="2200" dirty="0">
                <a:solidFill>
                  <a:srgbClr val="6D6D6D"/>
                </a:solidFill>
                <a:latin typeface="EWQPEF+Generic0-Regular"/>
                <a:cs typeface="EWQPEF+Generic0-Regular"/>
              </a:rPr>
              <a:t>(diabetes)</a:t>
            </a:r>
            <a:r>
              <a:rPr sz="2050" dirty="0">
                <a:solidFill>
                  <a:srgbClr val="6D6D6D"/>
                </a:solidFill>
                <a:latin typeface="RDKBTS+Generic6-Regular"/>
                <a:cs typeface="RDKBTS+Generic6-Regular"/>
              </a:rPr>
              <a:t>.</a:t>
            </a:r>
          </a:p>
        </p:txBody>
      </p:sp>
      <p:sp>
        <p:nvSpPr>
          <p:cNvPr id="10" name="object 10"/>
          <p:cNvSpPr txBox="1"/>
          <p:nvPr/>
        </p:nvSpPr>
        <p:spPr>
          <a:xfrm>
            <a:off x="3687243" y="3660004"/>
            <a:ext cx="3418534" cy="695913"/>
          </a:xfrm>
          <a:prstGeom prst="rect">
            <a:avLst/>
          </a:prstGeom>
        </p:spPr>
        <p:txBody>
          <a:bodyPr vert="horz" wrap="square" lIns="0" tIns="0" rIns="0" bIns="0" rtlCol="0">
            <a:spAutoFit/>
          </a:bodyPr>
          <a:lstStyle/>
          <a:p>
            <a:pPr marL="0" marR="0">
              <a:lnSpc>
                <a:spcPts val="1771"/>
              </a:lnSpc>
              <a:spcBef>
                <a:spcPts val="0"/>
              </a:spcBef>
              <a:spcAft>
                <a:spcPts val="0"/>
              </a:spcAft>
            </a:pPr>
            <a:r>
              <a:rPr sz="1850" dirty="0">
                <a:solidFill>
                  <a:srgbClr val="B13F99"/>
                </a:solidFill>
                <a:latin typeface="RDKBTS+Generic6-Regular"/>
                <a:cs typeface="RDKBTS+Generic6-Regular"/>
              </a:rPr>
              <a:t>bones including cranium, nose,</a:t>
            </a:r>
          </a:p>
          <a:p>
            <a:pPr marL="0" marR="0">
              <a:lnSpc>
                <a:spcPts val="1704"/>
              </a:lnSpc>
              <a:spcBef>
                <a:spcPts val="0"/>
              </a:spcBef>
              <a:spcAft>
                <a:spcPts val="0"/>
              </a:spcAft>
            </a:pPr>
            <a:r>
              <a:rPr sz="1850" dirty="0">
                <a:solidFill>
                  <a:srgbClr val="B13F99"/>
                </a:solidFill>
                <a:latin typeface="RDKBTS+Generic6-Regular"/>
                <a:cs typeface="RDKBTS+Generic6-Regular"/>
              </a:rPr>
              <a:t>forehead bones, supraorbital</a:t>
            </a:r>
          </a:p>
          <a:p>
            <a:pPr marL="0" marR="0">
              <a:lnSpc>
                <a:spcPts val="1704"/>
              </a:lnSpc>
              <a:spcBef>
                <a:spcPts val="0"/>
              </a:spcBef>
              <a:spcAft>
                <a:spcPts val="0"/>
              </a:spcAft>
            </a:pPr>
            <a:r>
              <a:rPr sz="1850" dirty="0">
                <a:solidFill>
                  <a:srgbClr val="B13F99"/>
                </a:solidFill>
                <a:latin typeface="RDKBTS+Generic6-Regular"/>
                <a:cs typeface="RDKBTS+Generic6-Regular"/>
              </a:rPr>
              <a:t>ridges, vertebrae.</a:t>
            </a:r>
          </a:p>
        </p:txBody>
      </p:sp>
      <p:sp>
        <p:nvSpPr>
          <p:cNvPr id="11" name="object 11"/>
          <p:cNvSpPr txBox="1"/>
          <p:nvPr/>
        </p:nvSpPr>
        <p:spPr>
          <a:xfrm>
            <a:off x="3411471" y="4447038"/>
            <a:ext cx="4210373" cy="602729"/>
          </a:xfrm>
          <a:prstGeom prst="rect">
            <a:avLst/>
          </a:prstGeom>
        </p:spPr>
        <p:txBody>
          <a:bodyPr vert="horz" wrap="square" lIns="0" tIns="0" rIns="0" bIns="0" rtlCol="0">
            <a:spAutoFit/>
          </a:bodyPr>
          <a:lstStyle/>
          <a:p>
            <a:pPr marL="0" marR="0">
              <a:lnSpc>
                <a:spcPts val="1510"/>
              </a:lnSpc>
              <a:spcBef>
                <a:spcPts val="0"/>
              </a:spcBef>
              <a:spcAft>
                <a:spcPts val="0"/>
              </a:spcAft>
            </a:pPr>
            <a:r>
              <a:rPr sz="1600" dirty="0">
                <a:solidFill>
                  <a:srgbClr val="FE9932"/>
                </a:solidFill>
                <a:latin typeface="Arial" panose="020B0604020202020204" pitchFamily="34" charset="0"/>
                <a:cs typeface="Arial" panose="020B0604020202020204" pitchFamily="34" charset="0"/>
              </a:rPr>
              <a:t>o</a:t>
            </a:r>
            <a:r>
              <a:rPr sz="1600" spc="1700" dirty="0">
                <a:solidFill>
                  <a:srgbClr val="FE9932"/>
                </a:solidFill>
                <a:latin typeface="Arial" panose="020B0604020202020204" pitchFamily="34" charset="0"/>
                <a:cs typeface="Arial" panose="020B0604020202020204" pitchFamily="34" charset="0"/>
              </a:rPr>
              <a:t> </a:t>
            </a:r>
            <a:r>
              <a:rPr sz="1600" spc="-11" dirty="0">
                <a:solidFill>
                  <a:srgbClr val="000000"/>
                </a:solidFill>
                <a:latin typeface="Arial" panose="020B0604020202020204" pitchFamily="34" charset="0"/>
                <a:cs typeface="Arial" panose="020B0604020202020204" pitchFamily="34" charset="0"/>
              </a:rPr>
              <a:t>Protrusion</a:t>
            </a:r>
            <a:r>
              <a:rPr sz="1600" spc="-10" dirty="0">
                <a:solidFill>
                  <a:srgbClr val="000000"/>
                </a:solidFill>
                <a:latin typeface="Arial" panose="020B0604020202020204" pitchFamily="34" charset="0"/>
                <a:cs typeface="Arial" panose="020B0604020202020204" pitchFamily="34" charset="0"/>
              </a:rPr>
              <a:t> </a:t>
            </a:r>
            <a:r>
              <a:rPr sz="1600" spc="-13" dirty="0">
                <a:solidFill>
                  <a:srgbClr val="000000"/>
                </a:solidFill>
                <a:latin typeface="Arial" panose="020B0604020202020204" pitchFamily="34" charset="0"/>
                <a:cs typeface="Arial" panose="020B0604020202020204" pitchFamily="34" charset="0"/>
              </a:rPr>
              <a:t>of</a:t>
            </a:r>
            <a:r>
              <a:rPr sz="1600" dirty="0">
                <a:solidFill>
                  <a:srgbClr val="000000"/>
                </a:solidFill>
                <a:latin typeface="Arial" panose="020B0604020202020204" pitchFamily="34" charset="0"/>
                <a:cs typeface="Arial" panose="020B0604020202020204" pitchFamily="34" charset="0"/>
              </a:rPr>
              <a:t> </a:t>
            </a:r>
            <a:r>
              <a:rPr sz="1600" spc="-13" dirty="0">
                <a:solidFill>
                  <a:srgbClr val="000000"/>
                </a:solidFill>
                <a:latin typeface="Arial" panose="020B0604020202020204" pitchFamily="34" charset="0"/>
                <a:cs typeface="Arial" panose="020B0604020202020204" pitchFamily="34" charset="0"/>
              </a:rPr>
              <a:t>lower</a:t>
            </a:r>
            <a:r>
              <a:rPr sz="1600" dirty="0">
                <a:solidFill>
                  <a:srgbClr val="000000"/>
                </a:solidFill>
                <a:latin typeface="Arial" panose="020B0604020202020204" pitchFamily="34" charset="0"/>
                <a:cs typeface="Arial" panose="020B0604020202020204" pitchFamily="34" charset="0"/>
              </a:rPr>
              <a:t> </a:t>
            </a:r>
            <a:r>
              <a:rPr sz="1600" spc="-13" dirty="0">
                <a:solidFill>
                  <a:srgbClr val="000000"/>
                </a:solidFill>
                <a:latin typeface="Arial" panose="020B0604020202020204" pitchFamily="34" charset="0"/>
                <a:cs typeface="Arial" panose="020B0604020202020204" pitchFamily="34" charset="0"/>
              </a:rPr>
              <a:t>jaw</a:t>
            </a:r>
            <a:r>
              <a:rPr lang="en-GB" sz="1600" spc="-13" dirty="0">
                <a:solidFill>
                  <a:srgbClr val="000000"/>
                </a:solidFill>
                <a:latin typeface="Arial" panose="020B0604020202020204" pitchFamily="34" charset="0"/>
                <a:cs typeface="Arial" panose="020B0604020202020204" pitchFamily="34" charset="0"/>
              </a:rPr>
              <a:t> (?)</a:t>
            </a:r>
            <a:endParaRPr sz="1600" spc="-13" dirty="0">
              <a:solidFill>
                <a:srgbClr val="000000"/>
              </a:solidFill>
              <a:latin typeface="Arial" panose="020B0604020202020204" pitchFamily="34" charset="0"/>
              <a:cs typeface="Arial" panose="020B0604020202020204" pitchFamily="34" charset="0"/>
            </a:endParaRPr>
          </a:p>
          <a:p>
            <a:pPr marL="0" marR="0">
              <a:lnSpc>
                <a:spcPts val="1516"/>
              </a:lnSpc>
              <a:spcBef>
                <a:spcPts val="59"/>
              </a:spcBef>
              <a:spcAft>
                <a:spcPts val="0"/>
              </a:spcAft>
            </a:pPr>
            <a:r>
              <a:rPr sz="1600" dirty="0">
                <a:solidFill>
                  <a:srgbClr val="FE9932"/>
                </a:solidFill>
                <a:latin typeface="Arial" panose="020B0604020202020204" pitchFamily="34" charset="0"/>
                <a:cs typeface="Arial" panose="020B0604020202020204" pitchFamily="34" charset="0"/>
              </a:rPr>
              <a:t>o</a:t>
            </a:r>
            <a:r>
              <a:rPr sz="1600" spc="1700" dirty="0">
                <a:solidFill>
                  <a:srgbClr val="FE9932"/>
                </a:solidFill>
                <a:latin typeface="Arial" panose="020B0604020202020204" pitchFamily="34" charset="0"/>
                <a:cs typeface="Arial" panose="020B0604020202020204" pitchFamily="34" charset="0"/>
              </a:rPr>
              <a:t> </a:t>
            </a:r>
            <a:r>
              <a:rPr sz="1600" spc="-11" dirty="0">
                <a:solidFill>
                  <a:srgbClr val="000000"/>
                </a:solidFill>
                <a:latin typeface="Arial" panose="020B0604020202020204" pitchFamily="34" charset="0"/>
                <a:cs typeface="Arial" panose="020B0604020202020204" pitchFamily="34" charset="0"/>
              </a:rPr>
              <a:t>Hunched</a:t>
            </a:r>
            <a:r>
              <a:rPr sz="1600" dirty="0">
                <a:solidFill>
                  <a:srgbClr val="000000"/>
                </a:solidFill>
                <a:latin typeface="Arial" panose="020B0604020202020204" pitchFamily="34" charset="0"/>
                <a:cs typeface="Arial" panose="020B0604020202020204" pitchFamily="34" charset="0"/>
              </a:rPr>
              <a:t> </a:t>
            </a:r>
            <a:r>
              <a:rPr sz="1600" spc="-10" dirty="0">
                <a:solidFill>
                  <a:srgbClr val="000000"/>
                </a:solidFill>
                <a:latin typeface="Arial" panose="020B0604020202020204" pitchFamily="34" charset="0"/>
                <a:cs typeface="Arial" panose="020B0604020202020204" pitchFamily="34" charset="0"/>
              </a:rPr>
              <a:t>back</a:t>
            </a:r>
            <a:r>
              <a:rPr sz="1600" dirty="0">
                <a:solidFill>
                  <a:srgbClr val="000000"/>
                </a:solidFill>
                <a:latin typeface="Arial" panose="020B0604020202020204" pitchFamily="34" charset="0"/>
                <a:cs typeface="Arial" panose="020B0604020202020204" pitchFamily="34" charset="0"/>
              </a:rPr>
              <a:t> (kyphosis) </a:t>
            </a:r>
            <a:endParaRPr lang="en-GB" sz="1600" dirty="0">
              <a:solidFill>
                <a:srgbClr val="000000"/>
              </a:solidFill>
              <a:latin typeface="Arial" panose="020B0604020202020204" pitchFamily="34" charset="0"/>
              <a:cs typeface="Arial" panose="020B0604020202020204" pitchFamily="34" charset="0"/>
            </a:endParaRPr>
          </a:p>
          <a:p>
            <a:pPr marL="0" marR="0">
              <a:lnSpc>
                <a:spcPts val="1516"/>
              </a:lnSpc>
              <a:spcBef>
                <a:spcPts val="59"/>
              </a:spcBef>
              <a:spcAft>
                <a:spcPts val="0"/>
              </a:spcAft>
            </a:pPr>
            <a:r>
              <a:rPr lang="en-GB" sz="1600" dirty="0">
                <a:solidFill>
                  <a:srgbClr val="000000"/>
                </a:solidFill>
                <a:latin typeface="Arial" panose="020B0604020202020204" pitchFamily="34" charset="0"/>
                <a:cs typeface="Arial" panose="020B0604020202020204" pitchFamily="34" charset="0"/>
              </a:rPr>
              <a:t>       </a:t>
            </a:r>
            <a:r>
              <a:rPr sz="1600" dirty="0">
                <a:solidFill>
                  <a:srgbClr val="000000"/>
                </a:solidFill>
                <a:latin typeface="Arial" panose="020B0604020202020204" pitchFamily="34" charset="0"/>
                <a:cs typeface="Arial" panose="020B0604020202020204" pitchFamily="34" charset="0"/>
              </a:rPr>
              <a:t>(enlargement </a:t>
            </a:r>
            <a:r>
              <a:rPr sz="1600" spc="-10" dirty="0">
                <a:solidFill>
                  <a:srgbClr val="000000"/>
                </a:solidFill>
                <a:latin typeface="Arial" panose="020B0604020202020204" pitchFamily="34" charset="0"/>
                <a:cs typeface="Arial" panose="020B0604020202020204" pitchFamily="34" charset="0"/>
              </a:rPr>
              <a:t>of</a:t>
            </a:r>
            <a:r>
              <a:rPr sz="1600" dirty="0">
                <a:solidFill>
                  <a:srgbClr val="000000"/>
                </a:solidFill>
                <a:latin typeface="Arial" panose="020B0604020202020204" pitchFamily="34" charset="0"/>
                <a:cs typeface="Arial" panose="020B0604020202020204" pitchFamily="34" charset="0"/>
              </a:rPr>
              <a:t> vertebrae).</a:t>
            </a:r>
          </a:p>
        </p:txBody>
      </p:sp>
      <p:sp>
        <p:nvSpPr>
          <p:cNvPr id="12" name="object 12"/>
          <p:cNvSpPr txBox="1"/>
          <p:nvPr/>
        </p:nvSpPr>
        <p:spPr>
          <a:xfrm>
            <a:off x="3295889" y="5213123"/>
            <a:ext cx="3465655" cy="278777"/>
          </a:xfrm>
          <a:prstGeom prst="rect">
            <a:avLst/>
          </a:prstGeom>
        </p:spPr>
        <p:txBody>
          <a:bodyPr vert="horz" wrap="square" lIns="0" tIns="0" rIns="0" bIns="0" rtlCol="0">
            <a:spAutoFit/>
          </a:bodyPr>
          <a:lstStyle/>
          <a:p>
            <a:pPr marL="0" marR="0">
              <a:lnSpc>
                <a:spcPts val="1895"/>
              </a:lnSpc>
              <a:spcBef>
                <a:spcPts val="0"/>
              </a:spcBef>
              <a:spcAft>
                <a:spcPts val="0"/>
              </a:spcAft>
            </a:pPr>
            <a:r>
              <a:rPr sz="1850" dirty="0">
                <a:solidFill>
                  <a:srgbClr val="FE9932"/>
                </a:solidFill>
                <a:latin typeface="TWGAIJ+Generic3-Regular"/>
                <a:cs typeface="TWGAIJ+Generic3-Regular"/>
              </a:rPr>
              <a:t>o</a:t>
            </a:r>
            <a:r>
              <a:rPr sz="1850" spc="1488" dirty="0">
                <a:solidFill>
                  <a:srgbClr val="FE9932"/>
                </a:solidFill>
                <a:latin typeface="Times New Roman"/>
                <a:cs typeface="Times New Roman"/>
              </a:rPr>
              <a:t> </a:t>
            </a:r>
            <a:r>
              <a:rPr sz="1950" spc="11" dirty="0">
                <a:solidFill>
                  <a:srgbClr val="6D6D6D"/>
                </a:solidFill>
                <a:latin typeface="EWQPEF+Generic0-Regular"/>
                <a:cs typeface="EWQPEF+Generic0-Regular"/>
              </a:rPr>
              <a:t>Hyperglycemia</a:t>
            </a:r>
            <a:r>
              <a:rPr sz="1950" dirty="0">
                <a:solidFill>
                  <a:srgbClr val="6D6D6D"/>
                </a:solidFill>
                <a:latin typeface="EWQPEF+Generic0-Regular"/>
                <a:cs typeface="EWQPEF+Generic0-Regular"/>
              </a:rPr>
              <a:t> </a:t>
            </a:r>
            <a:r>
              <a:rPr sz="1950" spc="10" dirty="0">
                <a:solidFill>
                  <a:srgbClr val="6D6D6D"/>
                </a:solidFill>
                <a:latin typeface="EWQPEF+Generic0-Regular"/>
                <a:cs typeface="EWQPEF+Generic0-Regular"/>
              </a:rPr>
              <a:t>(diabetes)</a:t>
            </a:r>
            <a:r>
              <a:rPr sz="1850" dirty="0">
                <a:solidFill>
                  <a:srgbClr val="6D6D6D"/>
                </a:solidFill>
                <a:latin typeface="RDKBTS+Generic6-Regular"/>
                <a:cs typeface="RDKBTS+Generic6-Regular"/>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a:extLst>
              <a:ext uri="{FF2B5EF4-FFF2-40B4-BE49-F238E27FC236}">
                <a16:creationId xmlns:a16="http://schemas.microsoft.com/office/drawing/2014/main" id="{EFC94BF5-9FF5-43AB-85FE-02243C379DE1}"/>
              </a:ext>
            </a:extLst>
          </p:cNvPr>
          <p:cNvSpPr>
            <a:spLocks noChangeArrowheads="1"/>
          </p:cNvSpPr>
          <p:nvPr/>
        </p:nvSpPr>
        <p:spPr bwMode="auto">
          <a:xfrm>
            <a:off x="425054" y="425054"/>
            <a:ext cx="6922294" cy="22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530" b="1"/>
              <a:t>Gigantism.</a:t>
            </a:r>
            <a:r>
              <a:rPr lang="en-US" altLang="en-US" sz="1530"/>
              <a:t> </a:t>
            </a:r>
          </a:p>
          <a:p>
            <a:pPr eaLnBrk="1" hangingPunct="1"/>
            <a:endParaRPr lang="en-US" altLang="en-US" sz="1530"/>
          </a:p>
          <a:p>
            <a:pPr eaLnBrk="1" hangingPunct="1">
              <a:buFont typeface="Arial" panose="020B0604020202020204" pitchFamily="34" charset="0"/>
              <a:buChar char="•"/>
            </a:pPr>
            <a:r>
              <a:rPr lang="en-US" altLang="en-US" sz="1530"/>
              <a:t> the acidophilic, growth hormone-producing cells of the anterior pituitary gland become excessively active. </a:t>
            </a:r>
          </a:p>
          <a:p>
            <a:pPr eaLnBrk="1" hangingPunct="1"/>
            <a:endParaRPr lang="en-US" altLang="en-US" sz="1530"/>
          </a:p>
          <a:p>
            <a:pPr eaLnBrk="1" hangingPunct="1">
              <a:buFont typeface="Arial" panose="020B0604020202020204" pitchFamily="34" charset="0"/>
              <a:buChar char="•"/>
            </a:pPr>
            <a:r>
              <a:rPr lang="en-US" altLang="en-US" sz="1530"/>
              <a:t> All body tissues grow rapidly, including the bones. </a:t>
            </a:r>
          </a:p>
          <a:p>
            <a:pPr eaLnBrk="1" hangingPunct="1"/>
            <a:endParaRPr lang="en-US" altLang="en-US" sz="1530"/>
          </a:p>
          <a:p>
            <a:pPr eaLnBrk="1" hangingPunct="1">
              <a:buFont typeface="Arial" panose="020B0604020202020204" pitchFamily="34" charset="0"/>
              <a:buChar char="•"/>
            </a:pPr>
            <a:r>
              <a:rPr lang="en-US" altLang="en-US" sz="1530"/>
              <a:t> If the condition occurs before adolescence, height increases so that the person becomes a giant-up to 8 feet tall. </a:t>
            </a:r>
          </a:p>
        </p:txBody>
      </p:sp>
      <p:pic>
        <p:nvPicPr>
          <p:cNvPr id="36867" name="Picture 2" descr="http://tbn3.google.com/images?q=tbn:hiXzJoxPyYkxxM:http://news.xinhuanet.com/english/2006-05/19/xinsrc_1520503191127387265453.jpg">
            <a:hlinkClick r:id="rId2"/>
            <a:extLst>
              <a:ext uri="{FF2B5EF4-FFF2-40B4-BE49-F238E27FC236}">
                <a16:creationId xmlns:a16="http://schemas.microsoft.com/office/drawing/2014/main" id="{E59D345C-EE8C-403D-8A60-C8964EBBE1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029" y="2490947"/>
            <a:ext cx="2307431" cy="3025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7772400" cy="58293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620460" y="315423"/>
            <a:ext cx="3832455" cy="434972"/>
          </a:xfrm>
          <a:prstGeom prst="rect">
            <a:avLst/>
          </a:prstGeom>
        </p:spPr>
        <p:txBody>
          <a:bodyPr vert="horz" wrap="square" lIns="0" tIns="0" rIns="0" bIns="0" rtlCol="0">
            <a:spAutoFit/>
          </a:bodyPr>
          <a:lstStyle/>
          <a:p>
            <a:pPr marL="0" marR="0">
              <a:lnSpc>
                <a:spcPts val="3124"/>
              </a:lnSpc>
              <a:spcBef>
                <a:spcPts val="0"/>
              </a:spcBef>
              <a:spcAft>
                <a:spcPts val="0"/>
              </a:spcAft>
            </a:pPr>
            <a:r>
              <a:rPr sz="3250" dirty="0">
                <a:solidFill>
                  <a:srgbClr val="FDEDD0"/>
                </a:solidFill>
                <a:latin typeface="EWQPEF+Generic0-Regular"/>
                <a:cs typeface="EWQPEF+Generic0-Regular"/>
              </a:rPr>
              <a:t>GH IN CHILDREN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a:extLst>
              <a:ext uri="{FF2B5EF4-FFF2-40B4-BE49-F238E27FC236}">
                <a16:creationId xmlns:a16="http://schemas.microsoft.com/office/drawing/2014/main" id="{4A4B512E-F7BE-4EC5-9F4B-2BF0361E626E}"/>
              </a:ext>
            </a:extLst>
          </p:cNvPr>
          <p:cNvSpPr>
            <a:spLocks noChangeArrowheads="1"/>
          </p:cNvSpPr>
          <p:nvPr/>
        </p:nvSpPr>
        <p:spPr bwMode="auto">
          <a:xfrm>
            <a:off x="213792" y="106338"/>
            <a:ext cx="748883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b="1" dirty="0"/>
              <a:t>Acromegaly.</a:t>
            </a:r>
            <a:r>
              <a:rPr lang="en-US" altLang="en-US" dirty="0"/>
              <a:t> </a:t>
            </a:r>
          </a:p>
          <a:p>
            <a:pPr eaLnBrk="1" hangingPunct="1"/>
            <a:endParaRPr lang="en-US" altLang="en-US" dirty="0"/>
          </a:p>
          <a:p>
            <a:pPr eaLnBrk="1" hangingPunct="1"/>
            <a:r>
              <a:rPr lang="en-US" altLang="en-US" dirty="0"/>
              <a:t>Acidophilic tumor occurs after adolescence (after closure of the epiphyses of long bones) i.e. the person cannot grow taller, but the bones can become thicker and the soft tissues can continue to grow. </a:t>
            </a:r>
          </a:p>
          <a:p>
            <a:pPr eaLnBrk="1" hangingPunct="1"/>
            <a:endParaRPr lang="en-US" altLang="en-US" dirty="0"/>
          </a:p>
          <a:p>
            <a:pPr eaLnBrk="1" hangingPunct="1"/>
            <a:r>
              <a:rPr lang="en-US" altLang="en-US" dirty="0"/>
              <a:t>1- </a:t>
            </a:r>
            <a:r>
              <a:rPr lang="en-US" altLang="en-US" u="sng" dirty="0"/>
              <a:t>Enlargement is marked in the bones of </a:t>
            </a:r>
          </a:p>
          <a:p>
            <a:pPr eaLnBrk="1" hangingPunct="1">
              <a:buFont typeface="Arial" panose="020B0604020202020204" pitchFamily="34" charset="0"/>
              <a:buChar char="•"/>
            </a:pPr>
            <a:r>
              <a:rPr lang="en-US" altLang="en-US" dirty="0"/>
              <a:t> hands &amp; feet </a:t>
            </a:r>
          </a:p>
          <a:p>
            <a:pPr eaLnBrk="1" hangingPunct="1">
              <a:buFont typeface="Arial" panose="020B0604020202020204" pitchFamily="34" charset="0"/>
              <a:buChar char="•"/>
            </a:pPr>
            <a:r>
              <a:rPr lang="en-US" altLang="en-US" i="1" dirty="0"/>
              <a:t>membranous bones (</a:t>
            </a:r>
            <a:r>
              <a:rPr lang="en-US" altLang="en-US" dirty="0"/>
              <a:t>cranium, nose, bosses on the forehead, 	supraorbital ridges, lower jawbone, &amp; vertebrae)</a:t>
            </a:r>
          </a:p>
          <a:p>
            <a:pPr eaLnBrk="1" hangingPunct="1"/>
            <a:endParaRPr lang="en-US" altLang="en-US" dirty="0"/>
          </a:p>
          <a:p>
            <a:pPr eaLnBrk="1" hangingPunct="1"/>
            <a:r>
              <a:rPr lang="en-US" altLang="en-US" dirty="0"/>
              <a:t>*Consequently, the lower jaw protrudes forward, sometimes as much as half an inch. </a:t>
            </a:r>
          </a:p>
          <a:p>
            <a:pPr eaLnBrk="1" hangingPunct="1"/>
            <a:endParaRPr lang="en-US" altLang="en-US" dirty="0"/>
          </a:p>
          <a:p>
            <a:pPr eaLnBrk="1" hangingPunct="1"/>
            <a:endParaRPr lang="en-US" altLang="en-US" dirty="0"/>
          </a:p>
          <a:p>
            <a:pPr eaLnBrk="1" hangingPunct="1"/>
            <a:r>
              <a:rPr lang="en-US" altLang="en-US" dirty="0"/>
              <a:t>2- </a:t>
            </a:r>
            <a:r>
              <a:rPr lang="en-US" altLang="en-US" u="sng" dirty="0"/>
              <a:t>Tissue organs </a:t>
            </a:r>
            <a:r>
              <a:rPr lang="en-US" altLang="en-US" dirty="0"/>
              <a:t>(tongue, liver, and kidneys) become greatly enlarged.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2">
            <a:extLst>
              <a:ext uri="{FF2B5EF4-FFF2-40B4-BE49-F238E27FC236}">
                <a16:creationId xmlns:a16="http://schemas.microsoft.com/office/drawing/2014/main" id="{D3BF1BE3-DC02-4143-BBA1-6E891B6E116C}"/>
              </a:ext>
            </a:extLst>
          </p:cNvPr>
          <p:cNvSpPr txBox="1">
            <a:spLocks noChangeArrowheads="1"/>
          </p:cNvSpPr>
          <p:nvPr/>
        </p:nvSpPr>
        <p:spPr bwMode="auto">
          <a:xfrm>
            <a:off x="242888" y="303610"/>
            <a:ext cx="4432697"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380"/>
              <a:t>Abnormalities of GH secretion</a:t>
            </a:r>
          </a:p>
        </p:txBody>
      </p:sp>
      <p:sp>
        <p:nvSpPr>
          <p:cNvPr id="35843" name="Rectangle 3">
            <a:extLst>
              <a:ext uri="{FF2B5EF4-FFF2-40B4-BE49-F238E27FC236}">
                <a16:creationId xmlns:a16="http://schemas.microsoft.com/office/drawing/2014/main" id="{8121A59C-81EB-4153-980E-D481AD38F1F6}"/>
              </a:ext>
            </a:extLst>
          </p:cNvPr>
          <p:cNvSpPr>
            <a:spLocks noChangeArrowheads="1"/>
          </p:cNvSpPr>
          <p:nvPr/>
        </p:nvSpPr>
        <p:spPr bwMode="auto">
          <a:xfrm>
            <a:off x="303610" y="1457325"/>
            <a:ext cx="680085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40" b="1"/>
              <a:t>Dwarfism.</a:t>
            </a:r>
            <a:r>
              <a:rPr lang="en-US" altLang="en-US" sz="2040"/>
              <a:t> </a:t>
            </a:r>
          </a:p>
          <a:p>
            <a:pPr eaLnBrk="1" hangingPunct="1"/>
            <a:endParaRPr lang="en-US" altLang="en-US" sz="1530"/>
          </a:p>
          <a:p>
            <a:pPr eaLnBrk="1" hangingPunct="1">
              <a:buFont typeface="Arial" panose="020B0604020202020204" pitchFamily="34" charset="0"/>
              <a:buChar char="•"/>
            </a:pPr>
            <a:r>
              <a:rPr lang="en-US" altLang="en-US" sz="1530"/>
              <a:t> Usually results from generalized deficiency of </a:t>
            </a:r>
            <a:r>
              <a:rPr lang="en-US" altLang="en-US" sz="1530" b="1" i="1" u="sng"/>
              <a:t>anterior pituitary </a:t>
            </a:r>
            <a:r>
              <a:rPr lang="en-US" altLang="en-US" sz="1530"/>
              <a:t>secretion (panhypopituitarism) during childhood. </a:t>
            </a:r>
          </a:p>
          <a:p>
            <a:pPr eaLnBrk="1" hangingPunct="1"/>
            <a:endParaRPr lang="en-US" altLang="en-US" sz="1530"/>
          </a:p>
          <a:p>
            <a:pPr eaLnBrk="1" hangingPunct="1">
              <a:buFont typeface="Arial" panose="020B0604020202020204" pitchFamily="34" charset="0"/>
              <a:buChar char="•"/>
            </a:pPr>
            <a:r>
              <a:rPr lang="en-US" altLang="en-US" sz="1530"/>
              <a:t> Body parts develop in appropriate </a:t>
            </a:r>
            <a:r>
              <a:rPr lang="en-US" altLang="en-US" sz="1530" b="1"/>
              <a:t>proportion</a:t>
            </a:r>
            <a:r>
              <a:rPr lang="en-US" altLang="en-US" sz="1530"/>
              <a:t> to one another, but the rate of development is </a:t>
            </a:r>
            <a:r>
              <a:rPr lang="en-US" altLang="en-US" sz="1530" b="1"/>
              <a:t>decreased</a:t>
            </a:r>
            <a:r>
              <a:rPr lang="en-US" altLang="en-US" sz="1530"/>
              <a:t>.  </a:t>
            </a:r>
          </a:p>
          <a:p>
            <a:pPr eaLnBrk="1" hangingPunct="1"/>
            <a:endParaRPr lang="en-US" altLang="en-US" sz="1530"/>
          </a:p>
          <a:p>
            <a:pPr eaLnBrk="1" hangingPunct="1">
              <a:buFont typeface="Arial" panose="020B0604020202020204" pitchFamily="34" charset="0"/>
              <a:buChar char="•"/>
            </a:pPr>
            <a:r>
              <a:rPr lang="en-US" altLang="en-US" sz="1530"/>
              <a:t> panhypopituitary dwarfism does not pass through puberty.</a:t>
            </a:r>
          </a:p>
          <a:p>
            <a:pPr eaLnBrk="1" hangingPunct="1"/>
            <a:endParaRPr lang="en-US" altLang="en-US" sz="1530"/>
          </a:p>
          <a:p>
            <a:pPr eaLnBrk="1" hangingPunct="1">
              <a:buFont typeface="Arial" panose="020B0604020202020204" pitchFamily="34" charset="0"/>
              <a:buChar char="•"/>
            </a:pPr>
            <a:r>
              <a:rPr lang="en-US" altLang="en-US" sz="1530"/>
              <a:t> However, only growth hormone is deficient; these persons do mature sexually and occasionally reproduce. </a:t>
            </a:r>
          </a:p>
          <a:p>
            <a:pPr eaLnBrk="1" hangingPunct="1"/>
            <a:endParaRPr lang="en-US" altLang="en-US" sz="1530"/>
          </a:p>
        </p:txBody>
      </p:sp>
      <p:sp>
        <p:nvSpPr>
          <p:cNvPr id="35844" name="TextBox 4">
            <a:extLst>
              <a:ext uri="{FF2B5EF4-FFF2-40B4-BE49-F238E27FC236}">
                <a16:creationId xmlns:a16="http://schemas.microsoft.com/office/drawing/2014/main" id="{F091D20B-BA6F-454D-AC1F-8E12998F1580}"/>
              </a:ext>
            </a:extLst>
          </p:cNvPr>
          <p:cNvSpPr txBox="1">
            <a:spLocks noChangeArrowheads="1"/>
          </p:cNvSpPr>
          <p:nvPr/>
        </p:nvSpPr>
        <p:spPr bwMode="auto">
          <a:xfrm>
            <a:off x="1" y="4675585"/>
            <a:ext cx="7165181" cy="327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1530"/>
              <a:t># If decreased production in </a:t>
            </a:r>
            <a:r>
              <a:rPr lang="en-US" altLang="en-US" sz="1530" b="1"/>
              <a:t>adulthood</a:t>
            </a:r>
            <a:r>
              <a:rPr lang="en-US" altLang="en-US" sz="1530"/>
              <a:t>                      </a:t>
            </a:r>
            <a:r>
              <a:rPr lang="en-US" altLang="en-US" sz="1530" b="1"/>
              <a:t>metabolic effects </a:t>
            </a:r>
            <a:r>
              <a:rPr lang="en-US" altLang="en-US" sz="1530"/>
              <a:t>only </a:t>
            </a:r>
          </a:p>
        </p:txBody>
      </p:sp>
      <p:cxnSp>
        <p:nvCxnSpPr>
          <p:cNvPr id="7" name="Straight Arrow Connector 6">
            <a:extLst>
              <a:ext uri="{FF2B5EF4-FFF2-40B4-BE49-F238E27FC236}">
                <a16:creationId xmlns:a16="http://schemas.microsoft.com/office/drawing/2014/main" id="{8DB59E7F-26FB-4816-ACF1-48AB53BC1621}"/>
              </a:ext>
            </a:extLst>
          </p:cNvPr>
          <p:cNvCxnSpPr/>
          <p:nvPr/>
        </p:nvCxnSpPr>
        <p:spPr>
          <a:xfrm>
            <a:off x="3521869" y="4857750"/>
            <a:ext cx="910829" cy="13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35846" name="Picture 2" descr="http://tbn1.google.com/images?q=tbn:VpmRfGnurCQDLM:http://fastolfe.net/2007/01/16/reynolds-dwarfism">
            <a:hlinkClick r:id="rId2"/>
            <a:extLst>
              <a:ext uri="{FF2B5EF4-FFF2-40B4-BE49-F238E27FC236}">
                <a16:creationId xmlns:a16="http://schemas.microsoft.com/office/drawing/2014/main" id="{43CDF51F-1E02-418A-A5FA-FB56CE8870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5691" y="303610"/>
            <a:ext cx="1105138" cy="1684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http://tbn1.google.com/images?q=tbn:1ysl4yc_nopKfM:http://www.sd-neurosurgeon.com/images/acromegaly%25201.jpg">
            <a:hlinkClick r:id="rId2"/>
            <a:extLst>
              <a:ext uri="{FF2B5EF4-FFF2-40B4-BE49-F238E27FC236}">
                <a16:creationId xmlns:a16="http://schemas.microsoft.com/office/drawing/2014/main" id="{E1AC1CFB-711E-4B70-A40E-F3913C2AC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76" y="530418"/>
            <a:ext cx="3187224" cy="208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4" descr="http://content.answers.com/main/content/img/elsevier/dental/f0008-01.jpg">
            <a:extLst>
              <a:ext uri="{FF2B5EF4-FFF2-40B4-BE49-F238E27FC236}">
                <a16:creationId xmlns:a16="http://schemas.microsoft.com/office/drawing/2014/main" id="{7D036999-C290-4515-9915-53D1A3B9ED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1410" y="157941"/>
            <a:ext cx="1518046" cy="228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6" descr="http://tbn2.google.com/images?q=tbn:_8xSbIyqvGacbM:http://www.medstudents.com.br/image/endoc/acromeg1.jpg">
            <a:hlinkClick r:id="rId5"/>
            <a:extLst>
              <a:ext uri="{FF2B5EF4-FFF2-40B4-BE49-F238E27FC236}">
                <a16:creationId xmlns:a16="http://schemas.microsoft.com/office/drawing/2014/main" id="{F3E1DA8C-3073-4FC5-A6AD-9DF2A71EA94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614"/>
          <a:stretch/>
        </p:blipFill>
        <p:spPr bwMode="auto">
          <a:xfrm>
            <a:off x="3454152" y="1186458"/>
            <a:ext cx="2022963" cy="1812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4BFA9810-CD75-4880-B299-18CD2BE19DC2}"/>
              </a:ext>
            </a:extLst>
          </p:cNvPr>
          <p:cNvPicPr>
            <a:picLocks noChangeAspect="1"/>
          </p:cNvPicPr>
          <p:nvPr/>
        </p:nvPicPr>
        <p:blipFill rotWithShape="1">
          <a:blip r:embed="rId7"/>
          <a:srcRect l="5530" t="32702" r="17574" b="24053"/>
          <a:stretch/>
        </p:blipFill>
        <p:spPr>
          <a:xfrm>
            <a:off x="1565810" y="3136733"/>
            <a:ext cx="5976664" cy="252028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7772400" cy="5829300"/>
          </a:xfrm>
          <a:prstGeom prst="rect">
            <a:avLst/>
          </a:prstGeom>
          <a:blipFill>
            <a:blip r:embed="rId2" cstate="print"/>
            <a:stretch>
              <a:fillRect/>
            </a:stretch>
          </a:blipFill>
        </p:spPr>
        <p:txBody>
          <a:bodyPr wrap="square" lIns="0" tIns="0" rIns="0" bIns="0" rtlCol="0">
            <a:spAutoFit/>
          </a:bodyPr>
          <a:lstStyle/>
          <a:p>
            <a:endParaRPr/>
          </a:p>
        </p:txBody>
      </p:sp>
      <p:sp>
        <p:nvSpPr>
          <p:cNvPr id="3" name="object 3"/>
          <p:cNvSpPr txBox="1"/>
          <p:nvPr/>
        </p:nvSpPr>
        <p:spPr>
          <a:xfrm>
            <a:off x="426150" y="845122"/>
            <a:ext cx="3779536" cy="436782"/>
          </a:xfrm>
          <a:prstGeom prst="rect">
            <a:avLst/>
          </a:prstGeom>
        </p:spPr>
        <p:txBody>
          <a:bodyPr vert="horz" wrap="square" lIns="0" tIns="0" rIns="0" bIns="0" rtlCol="0">
            <a:spAutoFit/>
          </a:bodyPr>
          <a:lstStyle/>
          <a:p>
            <a:pPr marL="0" marR="0">
              <a:lnSpc>
                <a:spcPts val="3139"/>
              </a:lnSpc>
              <a:spcBef>
                <a:spcPts val="0"/>
              </a:spcBef>
              <a:spcAft>
                <a:spcPts val="0"/>
              </a:spcAft>
            </a:pPr>
            <a:r>
              <a:rPr sz="3250" spc="13" dirty="0">
                <a:solidFill>
                  <a:srgbClr val="FDEDD0"/>
                </a:solidFill>
                <a:latin typeface="EWQPEF+Generic0-Regular"/>
                <a:cs typeface="EWQPEF+Generic0-Regular"/>
              </a:rPr>
              <a:t>GH</a:t>
            </a:r>
            <a:r>
              <a:rPr sz="3250" dirty="0">
                <a:solidFill>
                  <a:srgbClr val="FDEDD0"/>
                </a:solidFill>
                <a:latin typeface="EWQPEF+Generic0-Regular"/>
                <a:cs typeface="EWQPEF+Generic0-Regular"/>
              </a:rPr>
              <a:t> IN</a:t>
            </a:r>
            <a:r>
              <a:rPr sz="3250" spc="12" dirty="0">
                <a:solidFill>
                  <a:srgbClr val="FDEDD0"/>
                </a:solidFill>
                <a:latin typeface="EWQPEF+Generic0-Regular"/>
                <a:cs typeface="EWQPEF+Generic0-Regular"/>
              </a:rPr>
              <a:t> </a:t>
            </a:r>
            <a:r>
              <a:rPr sz="3250" spc="11" dirty="0">
                <a:solidFill>
                  <a:srgbClr val="FDEDD0"/>
                </a:solidFill>
                <a:latin typeface="EWQPEF+Generic0-Regular"/>
                <a:cs typeface="EWQPEF+Generic0-Regular"/>
              </a:rPr>
              <a:t>AN</a:t>
            </a:r>
            <a:r>
              <a:rPr sz="3250" dirty="0">
                <a:solidFill>
                  <a:srgbClr val="FDEDD0"/>
                </a:solidFill>
                <a:latin typeface="EWQPEF+Generic0-Regular"/>
                <a:cs typeface="EWQPEF+Generic0-Regular"/>
              </a:rPr>
              <a:t> </a:t>
            </a:r>
            <a:r>
              <a:rPr sz="3250" spc="11" dirty="0">
                <a:solidFill>
                  <a:srgbClr val="FDEDD0"/>
                </a:solidFill>
                <a:latin typeface="EWQPEF+Generic0-Regular"/>
                <a:cs typeface="EWQPEF+Generic0-Regular"/>
              </a:rPr>
              <a:t>ADULT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7772400" cy="5829300"/>
          </a:xfrm>
          <a:prstGeom prst="rect">
            <a:avLst/>
          </a:prstGeom>
          <a:blipFill>
            <a:blip r:embed="rId2" cstate="print"/>
            <a:stretch>
              <a:fillRect/>
            </a:stretch>
          </a:blipFill>
        </p:spPr>
        <p:txBody>
          <a:bodyPr wrap="square" lIns="0" tIns="0" rIns="0" bIns="0" rtlCol="0">
            <a:spAutoFit/>
          </a:bodyPr>
          <a:lstStyle/>
          <a:p>
            <a:endParaRPr/>
          </a:p>
        </p:txBody>
      </p:sp>
      <p:sp>
        <p:nvSpPr>
          <p:cNvPr id="3" name="TextBox 2">
            <a:extLst>
              <a:ext uri="{FF2B5EF4-FFF2-40B4-BE49-F238E27FC236}">
                <a16:creationId xmlns:a16="http://schemas.microsoft.com/office/drawing/2014/main" id="{65412D42-1748-47DC-93B0-3A827BBCA46D}"/>
              </a:ext>
            </a:extLst>
          </p:cNvPr>
          <p:cNvSpPr txBox="1"/>
          <p:nvPr/>
        </p:nvSpPr>
        <p:spPr>
          <a:xfrm>
            <a:off x="5758408" y="106338"/>
            <a:ext cx="2376264" cy="369332"/>
          </a:xfrm>
          <a:prstGeom prst="rect">
            <a:avLst/>
          </a:prstGeom>
          <a:noFill/>
        </p:spPr>
        <p:txBody>
          <a:bodyPr wrap="square" rtlCol="0">
            <a:spAutoFit/>
          </a:bodyPr>
          <a:lstStyle/>
          <a:p>
            <a:r>
              <a:rPr lang="en-GB" b="1" u="sng" dirty="0">
                <a:solidFill>
                  <a:schemeClr val="accent2">
                    <a:lumMod val="75000"/>
                  </a:schemeClr>
                </a:solidFill>
                <a:effectLst>
                  <a:outerShdw blurRad="38100" dist="38100" dir="2700000" algn="tl">
                    <a:srgbClr val="000000">
                      <a:alpha val="43137"/>
                    </a:srgbClr>
                  </a:outerShdw>
                </a:effectLst>
              </a:rPr>
              <a:t>Summary slides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2"/>
          <p:cNvSpPr/>
          <p:nvPr/>
        </p:nvSpPr>
        <p:spPr>
          <a:xfrm>
            <a:off x="0" y="0"/>
            <a:ext cx="7772400" cy="5722962"/>
          </a:xfrm>
          <a:prstGeom prst="rect">
            <a:avLst/>
          </a:prstGeom>
          <a:blipFill>
            <a:blip r:embed="rId3" cstate="print"/>
            <a:stretch>
              <a:fillRect b="-1858"/>
            </a:stretch>
          </a:blipFill>
        </p:spPr>
        <p:txBody>
          <a:bodyPr wrap="square" lIns="0" tIns="0" rIns="0" bIns="0" rtlCol="0">
            <a:spAutoFit/>
          </a:bodyPr>
          <a:lstStyle/>
          <a:p>
            <a:endParaRPr/>
          </a:p>
        </p:txBody>
      </p:sp>
      <p:sp>
        <p:nvSpPr>
          <p:cNvPr id="4" name="object 4"/>
          <p:cNvSpPr txBox="1"/>
          <p:nvPr/>
        </p:nvSpPr>
        <p:spPr>
          <a:xfrm>
            <a:off x="165741" y="2655820"/>
            <a:ext cx="4176464" cy="1769715"/>
          </a:xfrm>
          <a:prstGeom prst="rect">
            <a:avLst/>
          </a:prstGeom>
        </p:spPr>
        <p:txBody>
          <a:bodyPr vert="horz" wrap="square" lIns="0" tIns="0" rIns="0" bIns="0" rtlCol="0">
            <a:spAutoFit/>
          </a:bodyPr>
          <a:lstStyle/>
          <a:p>
            <a:pPr marL="0" marR="0">
              <a:lnSpc>
                <a:spcPts val="2120"/>
              </a:lnSpc>
              <a:spcBef>
                <a:spcPts val="0"/>
              </a:spcBef>
              <a:spcAft>
                <a:spcPts val="0"/>
              </a:spcAft>
            </a:pPr>
            <a:r>
              <a:rPr sz="2000" dirty="0">
                <a:solidFill>
                  <a:srgbClr val="000000"/>
                </a:solidFill>
                <a:latin typeface="RDKBTS+Generic6-Regular"/>
                <a:cs typeface="RDKBTS+Generic6-Regular"/>
              </a:rPr>
              <a:t>Anterior pituitary</a:t>
            </a:r>
            <a:r>
              <a:rPr lang="en-GB" sz="2000" dirty="0">
                <a:solidFill>
                  <a:srgbClr val="000000"/>
                </a:solidFill>
                <a:latin typeface="RDKBTS+Generic6-Regular"/>
                <a:cs typeface="RDKBTS+Generic6-Regular"/>
              </a:rPr>
              <a:t> </a:t>
            </a:r>
            <a:r>
              <a:rPr sz="2000" dirty="0">
                <a:solidFill>
                  <a:srgbClr val="000000"/>
                </a:solidFill>
                <a:latin typeface="RDKBTS+Generic6-Regular"/>
                <a:cs typeface="RDKBTS+Generic6-Regular"/>
              </a:rPr>
              <a:t>gland </a:t>
            </a:r>
            <a:r>
              <a:rPr lang="en-GB" sz="2000" dirty="0">
                <a:solidFill>
                  <a:srgbClr val="000000"/>
                </a:solidFill>
                <a:latin typeface="RDKBTS+Generic6-Regular"/>
                <a:cs typeface="RDKBTS+Generic6-Regular"/>
              </a:rPr>
              <a:t>is connected to hypothalamus by portal system: </a:t>
            </a:r>
          </a:p>
          <a:p>
            <a:pPr marL="0" marR="0">
              <a:lnSpc>
                <a:spcPts val="2120"/>
              </a:lnSpc>
              <a:spcBef>
                <a:spcPts val="0"/>
              </a:spcBef>
              <a:spcAft>
                <a:spcPts val="0"/>
              </a:spcAft>
            </a:pPr>
            <a:r>
              <a:rPr lang="en-GB" sz="2000" dirty="0">
                <a:solidFill>
                  <a:srgbClr val="C00000"/>
                </a:solidFill>
                <a:latin typeface="MADGUA+Generic1-Regular"/>
                <a:cs typeface="MADGUA+Generic1-Regular"/>
              </a:rPr>
              <a:t>“</a:t>
            </a:r>
            <a:r>
              <a:rPr lang="en-GB" sz="2000" dirty="0">
                <a:solidFill>
                  <a:srgbClr val="C00000"/>
                </a:solidFill>
                <a:latin typeface="RDKBTS+Generic6-Regular"/>
                <a:cs typeface="RDKBTS+Generic6-Regular"/>
              </a:rPr>
              <a:t>hypothalamic-hypophysial portal</a:t>
            </a:r>
          </a:p>
          <a:p>
            <a:pPr marL="0" marR="0">
              <a:lnSpc>
                <a:spcPts val="2122"/>
              </a:lnSpc>
              <a:spcBef>
                <a:spcPts val="486"/>
              </a:spcBef>
              <a:spcAft>
                <a:spcPts val="0"/>
              </a:spcAft>
            </a:pPr>
            <a:r>
              <a:rPr lang="en-GB" sz="2000" dirty="0">
                <a:solidFill>
                  <a:srgbClr val="C00000"/>
                </a:solidFill>
                <a:latin typeface="RDKBTS+Generic6-Regular"/>
                <a:cs typeface="RDKBTS+Generic6-Regular"/>
              </a:rPr>
              <a:t>vessels</a:t>
            </a:r>
            <a:r>
              <a:rPr lang="en-GB" sz="2000" dirty="0">
                <a:solidFill>
                  <a:srgbClr val="C00000"/>
                </a:solidFill>
                <a:latin typeface="MADGUA+Generic1-Regular"/>
                <a:cs typeface="MADGUA+Generic1-Regular"/>
              </a:rPr>
              <a:t>”</a:t>
            </a:r>
            <a:r>
              <a:rPr lang="en-GB" sz="2000" dirty="0">
                <a:solidFill>
                  <a:srgbClr val="C00000"/>
                </a:solidFill>
                <a:latin typeface="RDKBTS+Generic6-Regular"/>
                <a:cs typeface="RDKBTS+Generic6-Regular"/>
              </a:rPr>
              <a:t>.</a:t>
            </a:r>
          </a:p>
          <a:p>
            <a:pPr marL="232092" marR="0">
              <a:lnSpc>
                <a:spcPts val="2282"/>
              </a:lnSpc>
              <a:spcBef>
                <a:spcPts val="506"/>
              </a:spcBef>
              <a:spcAft>
                <a:spcPts val="0"/>
              </a:spcAft>
            </a:pPr>
            <a:endParaRPr sz="2000" dirty="0">
              <a:solidFill>
                <a:srgbClr val="FF3200"/>
              </a:solidFill>
              <a:latin typeface="RDKBTS+Generic6-Regular"/>
              <a:cs typeface="RDKBTS+Generic6-Regular"/>
            </a:endParaRPr>
          </a:p>
        </p:txBody>
      </p:sp>
      <p:sp>
        <p:nvSpPr>
          <p:cNvPr id="2" name="object 2"/>
          <p:cNvSpPr txBox="1"/>
          <p:nvPr/>
        </p:nvSpPr>
        <p:spPr>
          <a:xfrm>
            <a:off x="0" y="614628"/>
            <a:ext cx="4968552" cy="1227900"/>
          </a:xfrm>
          <a:prstGeom prst="rect">
            <a:avLst/>
          </a:prstGeom>
        </p:spPr>
        <p:txBody>
          <a:bodyPr vert="horz" wrap="square" lIns="0" tIns="0" rIns="0" bIns="0" rtlCol="0">
            <a:spAutoFit/>
          </a:bodyPr>
          <a:lstStyle/>
          <a:p>
            <a:pPr marL="120094" marR="0">
              <a:lnSpc>
                <a:spcPts val="2958"/>
              </a:lnSpc>
              <a:spcBef>
                <a:spcPts val="0"/>
              </a:spcBef>
              <a:spcAft>
                <a:spcPts val="0"/>
              </a:spcAft>
            </a:pPr>
            <a:r>
              <a:rPr lang="en-GB" sz="2800" spc="-14" dirty="0">
                <a:solidFill>
                  <a:srgbClr val="FF3300"/>
                </a:solidFill>
                <a:effectLst>
                  <a:outerShdw blurRad="38100" dist="38100" dir="2700000" algn="tl">
                    <a:srgbClr val="000000">
                      <a:alpha val="43137"/>
                    </a:srgbClr>
                  </a:outerShdw>
                </a:effectLst>
                <a:latin typeface="EWQPEF+Generic0-Regular"/>
                <a:cs typeface="EWQPEF+Generic0-Regular"/>
              </a:rPr>
              <a:t>Anterior Pituitary </a:t>
            </a:r>
            <a:r>
              <a:rPr lang="en-GB" sz="2800" spc="-14" dirty="0">
                <a:solidFill>
                  <a:srgbClr val="FF3200"/>
                </a:solidFill>
                <a:effectLst>
                  <a:outerShdw blurRad="38100" dist="38100" dir="2700000" algn="tl">
                    <a:srgbClr val="000000">
                      <a:alpha val="43137"/>
                    </a:srgbClr>
                  </a:outerShdw>
                </a:effectLst>
                <a:latin typeface="RDKBTS+Generic6-Regular"/>
                <a:cs typeface="EWQPEF+Generic0-Regular"/>
              </a:rPr>
              <a:t>A</a:t>
            </a:r>
            <a:r>
              <a:rPr lang="en-GB" sz="2800" dirty="0">
                <a:solidFill>
                  <a:srgbClr val="FF3200"/>
                </a:solidFill>
                <a:latin typeface="RDKBTS+Generic6-Regular"/>
                <a:cs typeface="RDKBTS+Generic6-Regular"/>
              </a:rPr>
              <a:t>denohypophysis</a:t>
            </a:r>
            <a:endParaRPr sz="2800" spc="-14" dirty="0">
              <a:solidFill>
                <a:srgbClr val="FF3300"/>
              </a:solidFill>
              <a:effectLst>
                <a:outerShdw blurRad="38100" dist="38100" dir="2700000" algn="tl">
                  <a:srgbClr val="000000">
                    <a:alpha val="43137"/>
                  </a:srgbClr>
                </a:outerShdw>
              </a:effectLst>
              <a:latin typeface="EWQPEF+Generic0-Regular"/>
              <a:cs typeface="EWQPEF+Generic0-Regular"/>
            </a:endParaRPr>
          </a:p>
          <a:p>
            <a:pPr marL="0" marR="0">
              <a:lnSpc>
                <a:spcPts val="2943"/>
              </a:lnSpc>
              <a:spcBef>
                <a:spcPts val="637"/>
              </a:spcBef>
              <a:spcAft>
                <a:spcPts val="0"/>
              </a:spcAft>
            </a:pPr>
            <a:endParaRPr sz="3050" dirty="0">
              <a:solidFill>
                <a:srgbClr val="FF3300"/>
              </a:solidFill>
              <a:latin typeface="EWQPEF+Generic0-Regular"/>
              <a:cs typeface="EWQPEF+Generic0-Regul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53F3E4F2-4D27-4B6B-8C01-7FBE28AE71CB}"/>
              </a:ext>
            </a:extLst>
          </p:cNvPr>
          <p:cNvSpPr txBox="1"/>
          <p:nvPr/>
        </p:nvSpPr>
        <p:spPr>
          <a:xfrm>
            <a:off x="1005880" y="1258466"/>
            <a:ext cx="2796915" cy="459357"/>
          </a:xfrm>
          <a:prstGeom prst="rect">
            <a:avLst/>
          </a:prstGeom>
        </p:spPr>
        <p:txBody>
          <a:bodyPr vert="horz" wrap="square" lIns="0" tIns="0" rIns="0" bIns="0" rtlCol="0">
            <a:spAutoFit/>
          </a:bodyPr>
          <a:lstStyle/>
          <a:p>
            <a:pPr marL="0" marR="0">
              <a:lnSpc>
                <a:spcPts val="3499"/>
              </a:lnSpc>
              <a:spcBef>
                <a:spcPts val="0"/>
              </a:spcBef>
              <a:spcAft>
                <a:spcPts val="0"/>
              </a:spcAft>
            </a:pPr>
            <a:r>
              <a:rPr sz="3650" b="1" u="sng" dirty="0">
                <a:solidFill>
                  <a:schemeClr val="accent6">
                    <a:lumMod val="75000"/>
                  </a:schemeClr>
                </a:solidFill>
                <a:effectLst>
                  <a:outerShdw blurRad="38100" dist="38100" dir="2700000" algn="tl">
                    <a:srgbClr val="000000">
                      <a:alpha val="43137"/>
                    </a:srgbClr>
                  </a:outerShdw>
                </a:effectLst>
                <a:latin typeface="EWQPEF+Generic0-Regular"/>
                <a:cs typeface="EWQPEF+Generic0-Regular"/>
              </a:rPr>
              <a:t>PROLACTIN</a:t>
            </a:r>
          </a:p>
        </p:txBody>
      </p:sp>
    </p:spTree>
    <p:extLst>
      <p:ext uri="{BB962C8B-B14F-4D97-AF65-F5344CB8AC3E}">
        <p14:creationId xmlns:p14="http://schemas.microsoft.com/office/powerpoint/2010/main" val="18828735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6856697" cy="5829300"/>
          </a:xfrm>
          <a:prstGeom prst="rect">
            <a:avLst/>
          </a:prstGeom>
          <a:blipFill>
            <a:blip r:embed="rId2" cstate="print"/>
            <a:stretch>
              <a:fillRect r="-13355"/>
            </a:stretch>
          </a:blipFill>
        </p:spPr>
        <p:txBody>
          <a:bodyPr wrap="square" lIns="0" tIns="0" rIns="0" bIns="0" rtlCol="0">
            <a:spAutoFit/>
          </a:bodyPr>
          <a:lstStyle/>
          <a:p>
            <a:endParaRPr/>
          </a:p>
        </p:txBody>
      </p:sp>
      <p:sp>
        <p:nvSpPr>
          <p:cNvPr id="3" name="object 3"/>
          <p:cNvSpPr txBox="1"/>
          <p:nvPr/>
        </p:nvSpPr>
        <p:spPr>
          <a:xfrm>
            <a:off x="426150" y="462954"/>
            <a:ext cx="6052338" cy="782265"/>
          </a:xfrm>
          <a:prstGeom prst="rect">
            <a:avLst/>
          </a:prstGeom>
        </p:spPr>
        <p:txBody>
          <a:bodyPr vert="horz" wrap="square" lIns="0" tIns="0" rIns="0" bIns="0" rtlCol="0">
            <a:spAutoFit/>
          </a:bodyPr>
          <a:lstStyle/>
          <a:p>
            <a:pPr marL="0" marR="0">
              <a:lnSpc>
                <a:spcPts val="2813"/>
              </a:lnSpc>
              <a:spcBef>
                <a:spcPts val="0"/>
              </a:spcBef>
              <a:spcAft>
                <a:spcPts val="0"/>
              </a:spcAft>
            </a:pPr>
            <a:r>
              <a:rPr sz="2950" spc="-15"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FUNCTIONS</a:t>
            </a:r>
            <a:r>
              <a:rPr sz="295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lang="en-GB" sz="2950" spc="-16"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&amp;</a:t>
            </a:r>
            <a:r>
              <a:rPr sz="295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sz="2950" spc="-16"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CONTROL</a:t>
            </a:r>
            <a:r>
              <a:rPr sz="295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 </a:t>
            </a:r>
            <a:r>
              <a:rPr sz="2950" spc="-18"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OF</a:t>
            </a:r>
          </a:p>
          <a:p>
            <a:pPr marL="0" marR="0">
              <a:lnSpc>
                <a:spcPts val="2822"/>
              </a:lnSpc>
              <a:spcBef>
                <a:spcPts val="511"/>
              </a:spcBef>
              <a:spcAft>
                <a:spcPts val="0"/>
              </a:spcAft>
            </a:pPr>
            <a:r>
              <a:rPr sz="2950"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PROLACTIN SECRETION</a:t>
            </a:r>
          </a:p>
        </p:txBody>
      </p:sp>
      <p:sp>
        <p:nvSpPr>
          <p:cNvPr id="4" name="object 4"/>
          <p:cNvSpPr txBox="1"/>
          <p:nvPr/>
        </p:nvSpPr>
        <p:spPr>
          <a:xfrm>
            <a:off x="125847" y="1580420"/>
            <a:ext cx="7144728" cy="705321"/>
          </a:xfrm>
          <a:prstGeom prst="rect">
            <a:avLst/>
          </a:prstGeom>
        </p:spPr>
        <p:txBody>
          <a:bodyPr vert="horz" wrap="square" lIns="0" tIns="0" rIns="0" bIns="0" rtlCol="0">
            <a:spAutoFit/>
          </a:bodyPr>
          <a:lstStyle/>
          <a:p>
            <a:pPr marL="0" marR="0">
              <a:lnSpc>
                <a:spcPts val="2553"/>
              </a:lnSpc>
              <a:spcBef>
                <a:spcPts val="0"/>
              </a:spcBef>
              <a:spcAft>
                <a:spcPts val="0"/>
              </a:spcAft>
            </a:pPr>
            <a:r>
              <a:rPr sz="2400" dirty="0">
                <a:solidFill>
                  <a:srgbClr val="F9B538"/>
                </a:solidFill>
                <a:latin typeface="Tahoma" panose="020B0604030504040204" pitchFamily="34" charset="0"/>
                <a:ea typeface="Tahoma" panose="020B0604030504040204" pitchFamily="34" charset="0"/>
                <a:cs typeface="Tahoma" panose="020B0604030504040204" pitchFamily="34" charset="0"/>
              </a:rPr>
              <a:t>◼</a:t>
            </a:r>
            <a:r>
              <a:rPr sz="2400" spc="2727" dirty="0">
                <a:solidFill>
                  <a:srgbClr val="F9B538"/>
                </a:solidFill>
                <a:latin typeface="Tahoma" panose="020B0604030504040204" pitchFamily="34" charset="0"/>
                <a:ea typeface="Tahoma" panose="020B0604030504040204" pitchFamily="34" charset="0"/>
                <a:cs typeface="Tahoma" panose="020B0604030504040204" pitchFamily="34" charset="0"/>
              </a:rPr>
              <a:t> </a:t>
            </a:r>
            <a:r>
              <a:rPr sz="2400" spc="11" dirty="0">
                <a:solidFill>
                  <a:srgbClr val="6C6C6C"/>
                </a:solidFill>
                <a:latin typeface="Tahoma" panose="020B0604030504040204" pitchFamily="34" charset="0"/>
                <a:ea typeface="Tahoma" panose="020B0604030504040204" pitchFamily="34" charset="0"/>
                <a:cs typeface="Tahoma" panose="020B0604030504040204" pitchFamily="34" charset="0"/>
              </a:rPr>
              <a:t>Function:</a:t>
            </a:r>
          </a:p>
          <a:p>
            <a:pPr marL="202406" marR="0">
              <a:lnSpc>
                <a:spcPts val="2553"/>
              </a:lnSpc>
              <a:spcBef>
                <a:spcPts val="303"/>
              </a:spcBef>
              <a:spcAft>
                <a:spcPts val="0"/>
              </a:spcAft>
            </a:pPr>
            <a:r>
              <a:rPr sz="2400" spc="13" dirty="0">
                <a:solidFill>
                  <a:srgbClr val="000000"/>
                </a:solidFill>
                <a:latin typeface="Tahoma" panose="020B0604030504040204" pitchFamily="34" charset="0"/>
                <a:ea typeface="Tahoma" panose="020B0604030504040204" pitchFamily="34" charset="0"/>
                <a:cs typeface="Tahoma" panose="020B0604030504040204" pitchFamily="34" charset="0"/>
              </a:rPr>
              <a:t>The</a:t>
            </a:r>
            <a:r>
              <a:rPr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400" spc="12" dirty="0">
                <a:solidFill>
                  <a:srgbClr val="000000"/>
                </a:solidFill>
                <a:latin typeface="Tahoma" panose="020B0604030504040204" pitchFamily="34" charset="0"/>
                <a:ea typeface="Tahoma" panose="020B0604030504040204" pitchFamily="34" charset="0"/>
                <a:cs typeface="Tahoma" panose="020B0604030504040204" pitchFamily="34" charset="0"/>
              </a:rPr>
              <a:t>major</a:t>
            </a:r>
            <a:r>
              <a:rPr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400" spc="10" dirty="0">
                <a:solidFill>
                  <a:srgbClr val="000000"/>
                </a:solidFill>
                <a:latin typeface="Tahoma" panose="020B0604030504040204" pitchFamily="34" charset="0"/>
                <a:ea typeface="Tahoma" panose="020B0604030504040204" pitchFamily="34" charset="0"/>
                <a:cs typeface="Tahoma" panose="020B0604030504040204" pitchFamily="34" charset="0"/>
              </a:rPr>
              <a:t>function</a:t>
            </a:r>
            <a:r>
              <a:rPr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400" spc="13" dirty="0">
                <a:solidFill>
                  <a:srgbClr val="000000"/>
                </a:solidFill>
                <a:latin typeface="Tahoma" panose="020B0604030504040204" pitchFamily="34" charset="0"/>
                <a:ea typeface="Tahoma" panose="020B0604030504040204" pitchFamily="34" charset="0"/>
                <a:cs typeface="Tahoma" panose="020B0604030504040204" pitchFamily="34" charset="0"/>
              </a:rPr>
              <a:t>of</a:t>
            </a:r>
            <a:r>
              <a:rPr sz="2400" dirty="0">
                <a:solidFill>
                  <a:srgbClr val="000000"/>
                </a:solidFill>
                <a:latin typeface="Tahoma" panose="020B0604030504040204" pitchFamily="34" charset="0"/>
                <a:ea typeface="Tahoma" panose="020B0604030504040204" pitchFamily="34" charset="0"/>
                <a:cs typeface="Tahoma" panose="020B0604030504040204" pitchFamily="34" charset="0"/>
              </a:rPr>
              <a:t> prolactin</a:t>
            </a:r>
            <a:r>
              <a:rPr sz="2400" spc="1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400" dirty="0">
                <a:solidFill>
                  <a:srgbClr val="000000"/>
                </a:solidFill>
                <a:latin typeface="Tahoma" panose="020B0604030504040204" pitchFamily="34" charset="0"/>
                <a:ea typeface="Tahoma" panose="020B0604030504040204" pitchFamily="34" charset="0"/>
                <a:cs typeface="Tahoma" panose="020B0604030504040204" pitchFamily="34" charset="0"/>
              </a:rPr>
              <a:t>is</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400" dirty="0">
                <a:solidFill>
                  <a:srgbClr val="000000"/>
                </a:solidFill>
                <a:latin typeface="Tahoma" panose="020B0604030504040204" pitchFamily="34" charset="0"/>
                <a:ea typeface="Tahoma" panose="020B0604030504040204" pitchFamily="34" charset="0"/>
                <a:cs typeface="Tahoma" panose="020B0604030504040204" pitchFamily="34" charset="0"/>
              </a:rPr>
              <a:t>milk</a:t>
            </a:r>
            <a:r>
              <a:rPr lang="en-GB" sz="24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400" spc="10" dirty="0">
                <a:solidFill>
                  <a:srgbClr val="000000"/>
                </a:solidFill>
                <a:latin typeface="Tahoma" panose="020B0604030504040204" pitchFamily="34" charset="0"/>
                <a:ea typeface="Tahoma" panose="020B0604030504040204" pitchFamily="34" charset="0"/>
                <a:cs typeface="Tahoma" panose="020B0604030504040204" pitchFamily="34" charset="0"/>
              </a:rPr>
              <a:t>production</a:t>
            </a:r>
            <a:r>
              <a:rPr lang="en-GB" sz="2400" spc="10"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sz="2400" spc="10"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object 5"/>
          <p:cNvSpPr txBox="1"/>
          <p:nvPr/>
        </p:nvSpPr>
        <p:spPr>
          <a:xfrm>
            <a:off x="713296" y="3002963"/>
            <a:ext cx="6557279" cy="692497"/>
          </a:xfrm>
          <a:prstGeom prst="rect">
            <a:avLst/>
          </a:prstGeom>
        </p:spPr>
        <p:txBody>
          <a:bodyPr vert="horz" wrap="square" lIns="0" tIns="0" rIns="0" bIns="0" rtlCol="0">
            <a:spAutoFit/>
          </a:bodyPr>
          <a:lstStyle/>
          <a:p>
            <a:pPr marL="0" marR="0">
              <a:lnSpc>
                <a:spcPts val="2553"/>
              </a:lnSpc>
              <a:spcBef>
                <a:spcPts val="0"/>
              </a:spcBef>
              <a:spcAft>
                <a:spcPts val="0"/>
              </a:spcAft>
            </a:pPr>
            <a:r>
              <a:rPr sz="2150" spc="169" dirty="0">
                <a:solidFill>
                  <a:srgbClr val="F9B538"/>
                </a:solidFill>
                <a:latin typeface="Tahoma" panose="020B0604030504040204" pitchFamily="34" charset="0"/>
                <a:ea typeface="Tahoma" panose="020B0604030504040204" pitchFamily="34" charset="0"/>
                <a:cs typeface="Tahoma" panose="020B0604030504040204" pitchFamily="34" charset="0"/>
              </a:rPr>
              <a:t>◼</a:t>
            </a:r>
            <a:r>
              <a:rPr sz="2700" spc="11" dirty="0">
                <a:solidFill>
                  <a:srgbClr val="6C6C6C"/>
                </a:solidFill>
                <a:latin typeface="Tahoma" panose="020B0604030504040204" pitchFamily="34" charset="0"/>
                <a:ea typeface="Tahoma" panose="020B0604030504040204" pitchFamily="34" charset="0"/>
                <a:cs typeface="Tahoma" panose="020B0604030504040204" pitchFamily="34" charset="0"/>
              </a:rPr>
              <a:t>Control</a:t>
            </a:r>
            <a:r>
              <a:rPr sz="2700" dirty="0">
                <a:solidFill>
                  <a:srgbClr val="6C6C6C"/>
                </a:solidFill>
                <a:latin typeface="Tahoma" panose="020B0604030504040204" pitchFamily="34" charset="0"/>
                <a:ea typeface="Tahoma" panose="020B0604030504040204" pitchFamily="34" charset="0"/>
                <a:cs typeface="Tahoma" panose="020B0604030504040204" pitchFamily="34" charset="0"/>
              </a:rPr>
              <a:t> </a:t>
            </a:r>
            <a:r>
              <a:rPr sz="2700" spc="13" dirty="0">
                <a:solidFill>
                  <a:srgbClr val="6C6C6C"/>
                </a:solidFill>
                <a:latin typeface="Tahoma" panose="020B0604030504040204" pitchFamily="34" charset="0"/>
                <a:ea typeface="Tahoma" panose="020B0604030504040204" pitchFamily="34" charset="0"/>
                <a:cs typeface="Tahoma" panose="020B0604030504040204" pitchFamily="34" charset="0"/>
              </a:rPr>
              <a:t>of</a:t>
            </a:r>
            <a:r>
              <a:rPr sz="2700" dirty="0">
                <a:solidFill>
                  <a:srgbClr val="6C6C6C"/>
                </a:solidFill>
                <a:latin typeface="Tahoma" panose="020B0604030504040204" pitchFamily="34" charset="0"/>
                <a:ea typeface="Tahoma" panose="020B0604030504040204" pitchFamily="34" charset="0"/>
                <a:cs typeface="Tahoma" panose="020B0604030504040204" pitchFamily="34" charset="0"/>
              </a:rPr>
              <a:t> </a:t>
            </a:r>
            <a:r>
              <a:rPr sz="2700" spc="10" dirty="0">
                <a:solidFill>
                  <a:srgbClr val="6C6C6C"/>
                </a:solidFill>
                <a:latin typeface="Tahoma" panose="020B0604030504040204" pitchFamily="34" charset="0"/>
                <a:ea typeface="Tahoma" panose="020B0604030504040204" pitchFamily="34" charset="0"/>
                <a:cs typeface="Tahoma" panose="020B0604030504040204" pitchFamily="34" charset="0"/>
              </a:rPr>
              <a:t>secretion:</a:t>
            </a:r>
          </a:p>
          <a:p>
            <a:pPr marL="202406" marR="0">
              <a:lnSpc>
                <a:spcPts val="2553"/>
              </a:lnSpc>
              <a:spcBef>
                <a:spcPts val="231"/>
              </a:spcBef>
              <a:spcAft>
                <a:spcPts val="0"/>
              </a:spcAft>
            </a:pPr>
            <a:r>
              <a:rPr lang="en-GB" sz="2150" spc="169" dirty="0">
                <a:solidFill>
                  <a:srgbClr val="F9B538"/>
                </a:solidFill>
                <a:latin typeface="Tahoma" panose="020B0604030504040204" pitchFamily="34" charset="0"/>
                <a:ea typeface="Tahoma" panose="020B0604030504040204" pitchFamily="34" charset="0"/>
                <a:cs typeface="Tahoma" panose="020B0604030504040204" pitchFamily="34" charset="0"/>
              </a:rPr>
              <a:t>- </a:t>
            </a:r>
            <a:r>
              <a:rPr sz="2700" spc="12" dirty="0">
                <a:solidFill>
                  <a:srgbClr val="000000"/>
                </a:solidFill>
                <a:latin typeface="Tahoma" panose="020B0604030504040204" pitchFamily="34" charset="0"/>
                <a:ea typeface="Tahoma" panose="020B0604030504040204" pitchFamily="34" charset="0"/>
                <a:cs typeface="Tahoma" panose="020B0604030504040204" pitchFamily="34" charset="0"/>
              </a:rPr>
              <a:t>Release</a:t>
            </a:r>
            <a:r>
              <a:rPr sz="2700" dirty="0">
                <a:solidFill>
                  <a:srgbClr val="000000"/>
                </a:solidFill>
                <a:latin typeface="Tahoma" panose="020B0604030504040204" pitchFamily="34" charset="0"/>
                <a:ea typeface="Tahoma" panose="020B0604030504040204" pitchFamily="34" charset="0"/>
                <a:cs typeface="Tahoma" panose="020B0604030504040204" pitchFamily="34" charset="0"/>
              </a:rPr>
              <a:t> is</a:t>
            </a:r>
            <a:r>
              <a:rPr sz="2700" spc="12"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700" dirty="0">
                <a:solidFill>
                  <a:srgbClr val="000000"/>
                </a:solidFill>
                <a:latin typeface="Tahoma" panose="020B0604030504040204" pitchFamily="34" charset="0"/>
                <a:ea typeface="Tahoma" panose="020B0604030504040204" pitchFamily="34" charset="0"/>
                <a:cs typeface="Tahoma" panose="020B0604030504040204" pitchFamily="34" charset="0"/>
              </a:rPr>
              <a:t>inhibited</a:t>
            </a:r>
            <a:r>
              <a:rPr sz="2700" spc="1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700" spc="12" dirty="0">
                <a:solidFill>
                  <a:srgbClr val="000000"/>
                </a:solidFill>
                <a:latin typeface="Tahoma" panose="020B0604030504040204" pitchFamily="34" charset="0"/>
                <a:ea typeface="Tahoma" panose="020B0604030504040204" pitchFamily="34" charset="0"/>
                <a:cs typeface="Tahoma" panose="020B0604030504040204" pitchFamily="34" charset="0"/>
              </a:rPr>
              <a:t>by</a:t>
            </a:r>
            <a:r>
              <a:rPr sz="27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700" spc="11" dirty="0">
                <a:solidFill>
                  <a:srgbClr val="000000"/>
                </a:solidFill>
                <a:latin typeface="Tahoma" panose="020B0604030504040204" pitchFamily="34" charset="0"/>
                <a:ea typeface="Tahoma" panose="020B0604030504040204" pitchFamily="34" charset="0"/>
                <a:cs typeface="Tahoma" panose="020B0604030504040204" pitchFamily="34" charset="0"/>
              </a:rPr>
              <a:t>PIH</a:t>
            </a:r>
            <a:r>
              <a:rPr sz="2700" spc="12"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700" dirty="0">
                <a:solidFill>
                  <a:srgbClr val="000000"/>
                </a:solidFill>
                <a:latin typeface="Tahoma" panose="020B0604030504040204" pitchFamily="34" charset="0"/>
                <a:ea typeface="Tahoma" panose="020B0604030504040204" pitchFamily="34" charset="0"/>
                <a:cs typeface="Tahoma" panose="020B0604030504040204" pitchFamily="34" charset="0"/>
              </a:rPr>
              <a:t>(</a:t>
            </a:r>
            <a:r>
              <a:rPr sz="2700" spc="11" dirty="0">
                <a:solidFill>
                  <a:srgbClr val="000000"/>
                </a:solidFill>
                <a:latin typeface="Tahoma" panose="020B0604030504040204" pitchFamily="34" charset="0"/>
                <a:ea typeface="Tahoma" panose="020B0604030504040204" pitchFamily="34" charset="0"/>
                <a:cs typeface="Tahoma" panose="020B0604030504040204" pitchFamily="34" charset="0"/>
              </a:rPr>
              <a:t>dopamine)</a:t>
            </a:r>
            <a:r>
              <a:rPr lang="en-GB" sz="2700" spc="11" dirty="0">
                <a:solidFill>
                  <a:srgbClr val="000000"/>
                </a:solidFill>
                <a:latin typeface="Tahoma" panose="020B0604030504040204" pitchFamily="34" charset="0"/>
                <a:ea typeface="Tahoma" panose="020B0604030504040204" pitchFamily="34" charset="0"/>
                <a:cs typeface="Tahoma" panose="020B0604030504040204" pitchFamily="34" charset="0"/>
              </a:rPr>
              <a:t>.</a:t>
            </a:r>
            <a:endParaRPr sz="2700" spc="1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6" name="object 6"/>
          <p:cNvSpPr txBox="1"/>
          <p:nvPr/>
        </p:nvSpPr>
        <p:spPr>
          <a:xfrm>
            <a:off x="915703" y="4079257"/>
            <a:ext cx="6066841" cy="666849"/>
          </a:xfrm>
          <a:prstGeom prst="rect">
            <a:avLst/>
          </a:prstGeom>
        </p:spPr>
        <p:txBody>
          <a:bodyPr vert="horz" wrap="square" lIns="0" tIns="0" rIns="0" bIns="0" rtlCol="0">
            <a:spAutoFit/>
          </a:bodyPr>
          <a:lstStyle/>
          <a:p>
            <a:pPr marL="0" marR="0">
              <a:lnSpc>
                <a:spcPts val="2553"/>
              </a:lnSpc>
              <a:spcBef>
                <a:spcPts val="0"/>
              </a:spcBef>
              <a:spcAft>
                <a:spcPts val="0"/>
              </a:spcAft>
            </a:pPr>
            <a:r>
              <a:rPr lang="en-GB" sz="2150" spc="10" dirty="0">
                <a:solidFill>
                  <a:srgbClr val="F9B538"/>
                </a:solidFill>
                <a:latin typeface="Tahoma" panose="020B0604030504040204" pitchFamily="34" charset="0"/>
                <a:ea typeface="Tahoma" panose="020B0604030504040204" pitchFamily="34" charset="0"/>
                <a:cs typeface="Tahoma" panose="020B0604030504040204" pitchFamily="34" charset="0"/>
              </a:rPr>
              <a:t>- </a:t>
            </a:r>
            <a:r>
              <a:rPr sz="2700" spc="10" dirty="0">
                <a:solidFill>
                  <a:srgbClr val="000000"/>
                </a:solidFill>
                <a:latin typeface="Tahoma" panose="020B0604030504040204" pitchFamily="34" charset="0"/>
                <a:ea typeface="Tahoma" panose="020B0604030504040204" pitchFamily="34" charset="0"/>
                <a:cs typeface="Tahoma" panose="020B0604030504040204" pitchFamily="34" charset="0"/>
              </a:rPr>
              <a:t>Suckling</a:t>
            </a:r>
            <a:r>
              <a:rPr sz="2700" dirty="0">
                <a:solidFill>
                  <a:srgbClr val="000000"/>
                </a:solidFill>
                <a:latin typeface="Tahoma" panose="020B0604030504040204" pitchFamily="34" charset="0"/>
                <a:ea typeface="Tahoma" panose="020B0604030504040204" pitchFamily="34" charset="0"/>
                <a:cs typeface="Tahoma" panose="020B0604030504040204" pitchFamily="34" charset="0"/>
              </a:rPr>
              <a:t> inhibits </a:t>
            </a:r>
            <a:r>
              <a:rPr sz="2700" spc="11" dirty="0">
                <a:solidFill>
                  <a:srgbClr val="000000"/>
                </a:solidFill>
                <a:latin typeface="Tahoma" panose="020B0604030504040204" pitchFamily="34" charset="0"/>
                <a:ea typeface="Tahoma" panose="020B0604030504040204" pitchFamily="34" charset="0"/>
                <a:cs typeface="Tahoma" panose="020B0604030504040204" pitchFamily="34" charset="0"/>
              </a:rPr>
              <a:t>PIH</a:t>
            </a:r>
            <a:r>
              <a:rPr lang="en-GB" sz="2700" spc="1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700" spc="10" dirty="0">
                <a:solidFill>
                  <a:srgbClr val="000000"/>
                </a:solidFill>
                <a:latin typeface="Tahoma" panose="020B0604030504040204" pitchFamily="34" charset="0"/>
                <a:ea typeface="Tahoma" panose="020B0604030504040204" pitchFamily="34" charset="0"/>
                <a:cs typeface="Tahoma" panose="020B0604030504040204" pitchFamily="34" charset="0"/>
              </a:rPr>
              <a:t>release</a:t>
            </a:r>
            <a:r>
              <a:rPr sz="27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700" spc="10" dirty="0">
                <a:solidFill>
                  <a:srgbClr val="000000"/>
                </a:solidFill>
                <a:latin typeface="Tahoma" panose="020B0604030504040204" pitchFamily="34" charset="0"/>
                <a:ea typeface="Tahoma" panose="020B0604030504040204" pitchFamily="34" charset="0"/>
                <a:cs typeface="Tahoma" panose="020B0604030504040204" pitchFamily="34" charset="0"/>
              </a:rPr>
              <a:t>leading</a:t>
            </a:r>
            <a:r>
              <a:rPr sz="2700" dirty="0">
                <a:solidFill>
                  <a:srgbClr val="000000"/>
                </a:solidFill>
                <a:latin typeface="Tahoma" panose="020B0604030504040204" pitchFamily="34" charset="0"/>
                <a:ea typeface="Tahoma" panose="020B0604030504040204" pitchFamily="34" charset="0"/>
                <a:cs typeface="Tahoma" panose="020B0604030504040204" pitchFamily="34" charset="0"/>
              </a:rPr>
              <a:t> to</a:t>
            </a:r>
            <a:r>
              <a:rPr sz="2700" spc="12"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700" spc="10" dirty="0">
                <a:solidFill>
                  <a:srgbClr val="000000"/>
                </a:solidFill>
                <a:latin typeface="Tahoma" panose="020B0604030504040204" pitchFamily="34" charset="0"/>
                <a:ea typeface="Tahoma" panose="020B0604030504040204" pitchFamily="34" charset="0"/>
                <a:cs typeface="Tahoma" panose="020B0604030504040204" pitchFamily="34" charset="0"/>
              </a:rPr>
              <a:t>increase</a:t>
            </a:r>
            <a:r>
              <a:rPr sz="2700" dirty="0">
                <a:solidFill>
                  <a:srgbClr val="000000"/>
                </a:solidFill>
                <a:latin typeface="Tahoma" panose="020B0604030504040204" pitchFamily="34" charset="0"/>
                <a:ea typeface="Tahoma" panose="020B0604030504040204" pitchFamily="34" charset="0"/>
                <a:cs typeface="Tahoma" panose="020B0604030504040204" pitchFamily="34" charset="0"/>
              </a:rPr>
              <a:t> prolactin</a:t>
            </a:r>
            <a:r>
              <a:rPr lang="en-GB" sz="270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sz="2700" spc="10" dirty="0">
                <a:solidFill>
                  <a:srgbClr val="000000"/>
                </a:solidFill>
                <a:latin typeface="Tahoma" panose="020B0604030504040204" pitchFamily="34" charset="0"/>
                <a:ea typeface="Tahoma" panose="020B0604030504040204" pitchFamily="34" charset="0"/>
                <a:cs typeface="Tahoma" panose="020B0604030504040204" pitchFamily="34" charset="0"/>
              </a:rPr>
              <a:t>release.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6838528" cy="5829300"/>
          </a:xfrm>
          <a:prstGeom prst="rect">
            <a:avLst/>
          </a:prstGeom>
          <a:blipFill>
            <a:blip r:embed="rId2" cstate="print"/>
            <a:stretch>
              <a:fillRect r="-13656"/>
            </a:stretch>
          </a:blipFill>
        </p:spPr>
        <p:txBody>
          <a:bodyPr wrap="square" lIns="0" tIns="0" rIns="0" bIns="0" rtlCol="0">
            <a:spAutoFit/>
          </a:bodyPr>
          <a:lstStyle/>
          <a:p>
            <a:endParaRPr/>
          </a:p>
        </p:txBody>
      </p:sp>
      <p:sp>
        <p:nvSpPr>
          <p:cNvPr id="3" name="object 3"/>
          <p:cNvSpPr txBox="1"/>
          <p:nvPr/>
        </p:nvSpPr>
        <p:spPr>
          <a:xfrm>
            <a:off x="465012" y="804701"/>
            <a:ext cx="5734253" cy="407419"/>
          </a:xfrm>
          <a:prstGeom prst="rect">
            <a:avLst/>
          </a:prstGeom>
        </p:spPr>
        <p:txBody>
          <a:bodyPr vert="horz" wrap="square" lIns="0" tIns="0" rIns="0" bIns="0" rtlCol="0">
            <a:spAutoFit/>
          </a:bodyPr>
          <a:lstStyle/>
          <a:p>
            <a:pPr marL="0" marR="0">
              <a:lnSpc>
                <a:spcPts val="3131"/>
              </a:lnSpc>
              <a:spcBef>
                <a:spcPts val="0"/>
              </a:spcBef>
              <a:spcAft>
                <a:spcPts val="0"/>
              </a:spcAft>
            </a:pPr>
            <a:r>
              <a:rPr sz="3250" dirty="0">
                <a:solidFill>
                  <a:schemeClr val="accent6">
                    <a:lumMod val="75000"/>
                  </a:schemeClr>
                </a:solidFill>
                <a:latin typeface="EWQPEF+Generic0-Regular"/>
                <a:cs typeface="EWQPEF+Generic0-Regular"/>
              </a:rPr>
              <a:t>FUNCTIONS OF PROLACTIN</a:t>
            </a:r>
          </a:p>
        </p:txBody>
      </p:sp>
      <p:sp>
        <p:nvSpPr>
          <p:cNvPr id="4" name="object 4"/>
          <p:cNvSpPr txBox="1"/>
          <p:nvPr/>
        </p:nvSpPr>
        <p:spPr>
          <a:xfrm>
            <a:off x="213792" y="1462514"/>
            <a:ext cx="7200800" cy="1711238"/>
          </a:xfrm>
          <a:prstGeom prst="rect">
            <a:avLst/>
          </a:prstGeom>
        </p:spPr>
        <p:txBody>
          <a:bodyPr vert="horz" wrap="square" lIns="0" tIns="0" rIns="0" bIns="0" rtlCol="0">
            <a:spAutoFit/>
          </a:bodyPr>
          <a:lstStyle/>
          <a:p>
            <a:pPr marL="0" marR="0">
              <a:lnSpc>
                <a:spcPts val="2284"/>
              </a:lnSpc>
              <a:spcBef>
                <a:spcPts val="0"/>
              </a:spcBef>
              <a:spcAft>
                <a:spcPts val="0"/>
              </a:spcAft>
            </a:pPr>
            <a:r>
              <a:rPr sz="1900" dirty="0">
                <a:solidFill>
                  <a:srgbClr val="B13F99"/>
                </a:solidFill>
                <a:latin typeface="HIQKRP+Generic7-Regular"/>
                <a:cs typeface="HIQKRP+Generic7-Regular"/>
              </a:rPr>
              <a:t>⦿</a:t>
            </a:r>
            <a:r>
              <a:rPr sz="1900" spc="150" dirty="0">
                <a:solidFill>
                  <a:srgbClr val="B13F99"/>
                </a:solidFill>
                <a:latin typeface="Times New Roman"/>
                <a:cs typeface="Times New Roman"/>
              </a:rPr>
              <a:t> </a:t>
            </a:r>
            <a:r>
              <a:rPr sz="2400" dirty="0">
                <a:solidFill>
                  <a:srgbClr val="000000"/>
                </a:solidFill>
                <a:latin typeface="RDKBTS+Generic6-Regular"/>
                <a:cs typeface="RDKBTS+Generic6-Regular"/>
              </a:rPr>
              <a:t>Effect </a:t>
            </a:r>
            <a:r>
              <a:rPr sz="2400" spc="-10" dirty="0">
                <a:solidFill>
                  <a:srgbClr val="000000"/>
                </a:solidFill>
                <a:latin typeface="RDKBTS+Generic6-Regular"/>
                <a:cs typeface="RDKBTS+Generic6-Regular"/>
              </a:rPr>
              <a:t>on</a:t>
            </a:r>
            <a:r>
              <a:rPr sz="2400" dirty="0">
                <a:solidFill>
                  <a:srgbClr val="000000"/>
                </a:solidFill>
                <a:latin typeface="RDKBTS+Generic6-Regular"/>
                <a:cs typeface="RDKBTS+Generic6-Regular"/>
              </a:rPr>
              <a:t> the breast</a:t>
            </a:r>
            <a:r>
              <a:rPr lang="en-GB" sz="2400" dirty="0">
                <a:solidFill>
                  <a:srgbClr val="000000"/>
                </a:solidFill>
                <a:latin typeface="RDKBTS+Generic6-Regular"/>
                <a:cs typeface="RDKBTS+Generic6-Regular"/>
              </a:rPr>
              <a:t>:</a:t>
            </a:r>
            <a:endParaRPr sz="2400" dirty="0">
              <a:solidFill>
                <a:srgbClr val="000000"/>
              </a:solidFill>
              <a:latin typeface="RDKBTS+Generic6-Regular"/>
              <a:cs typeface="RDKBTS+Generic6-Regular"/>
            </a:endParaRPr>
          </a:p>
          <a:p>
            <a:pPr marL="248284" marR="0">
              <a:lnSpc>
                <a:spcPts val="2284"/>
              </a:lnSpc>
              <a:spcBef>
                <a:spcPts val="419"/>
              </a:spcBef>
              <a:spcAft>
                <a:spcPts val="0"/>
              </a:spcAft>
            </a:pPr>
            <a:r>
              <a:rPr sz="1900" dirty="0">
                <a:solidFill>
                  <a:srgbClr val="F9B538"/>
                </a:solidFill>
                <a:latin typeface="HIQKRP+Generic7-Regular"/>
                <a:cs typeface="HIQKRP+Generic7-Regular"/>
              </a:rPr>
              <a:t>◼</a:t>
            </a:r>
            <a:r>
              <a:rPr sz="1900" spc="-148" dirty="0">
                <a:solidFill>
                  <a:srgbClr val="F9B538"/>
                </a:solidFill>
                <a:latin typeface="Times New Roman"/>
                <a:cs typeface="Times New Roman"/>
              </a:rPr>
              <a:t> </a:t>
            </a:r>
            <a:r>
              <a:rPr lang="en-GB" sz="1900" spc="-148" dirty="0">
                <a:solidFill>
                  <a:srgbClr val="F9B538"/>
                </a:solidFill>
                <a:latin typeface="Times New Roman"/>
                <a:cs typeface="Times New Roman"/>
              </a:rPr>
              <a:t>- </a:t>
            </a:r>
            <a:r>
              <a:rPr sz="2400" dirty="0">
                <a:solidFill>
                  <a:srgbClr val="6C6C6C"/>
                </a:solidFill>
                <a:latin typeface="RDKBTS+Generic6-Regular"/>
                <a:cs typeface="RDKBTS+Generic6-Regular"/>
              </a:rPr>
              <a:t>Increases </a:t>
            </a:r>
            <a:r>
              <a:rPr sz="2400" spc="-12" dirty="0">
                <a:solidFill>
                  <a:srgbClr val="6C6C6C"/>
                </a:solidFill>
                <a:latin typeface="RDKBTS+Generic6-Regular"/>
                <a:cs typeface="RDKBTS+Generic6-Regular"/>
              </a:rPr>
              <a:t>mRNA</a:t>
            </a:r>
            <a:r>
              <a:rPr lang="en-GB" sz="2400" spc="-12" dirty="0">
                <a:solidFill>
                  <a:srgbClr val="6C6C6C"/>
                </a:solidFill>
                <a:latin typeface="RDKBTS+Generic6-Regular"/>
                <a:cs typeface="RDKBTS+Generic6-Regular"/>
              </a:rPr>
              <a:t>.</a:t>
            </a:r>
            <a:endParaRPr sz="2400" spc="-12" dirty="0">
              <a:solidFill>
                <a:srgbClr val="6C6C6C"/>
              </a:solidFill>
              <a:latin typeface="RDKBTS+Generic6-Regular"/>
              <a:cs typeface="RDKBTS+Generic6-Regular"/>
            </a:endParaRPr>
          </a:p>
          <a:p>
            <a:pPr marL="248284" marR="0">
              <a:lnSpc>
                <a:spcPts val="2283"/>
              </a:lnSpc>
              <a:spcBef>
                <a:spcPts val="469"/>
              </a:spcBef>
              <a:spcAft>
                <a:spcPts val="0"/>
              </a:spcAft>
            </a:pPr>
            <a:r>
              <a:rPr sz="1900" dirty="0">
                <a:solidFill>
                  <a:srgbClr val="F9B538"/>
                </a:solidFill>
                <a:latin typeface="HIQKRP+Generic7-Regular"/>
                <a:cs typeface="HIQKRP+Generic7-Regular"/>
              </a:rPr>
              <a:t>◼</a:t>
            </a:r>
            <a:r>
              <a:rPr sz="1900" spc="-148" dirty="0">
                <a:solidFill>
                  <a:srgbClr val="F9B538"/>
                </a:solidFill>
                <a:latin typeface="Times New Roman"/>
                <a:cs typeface="Times New Roman"/>
              </a:rPr>
              <a:t> </a:t>
            </a:r>
            <a:r>
              <a:rPr lang="en-GB" sz="1900" spc="-148" dirty="0">
                <a:solidFill>
                  <a:srgbClr val="F9B538"/>
                </a:solidFill>
                <a:latin typeface="Times New Roman"/>
                <a:cs typeface="Times New Roman"/>
              </a:rPr>
              <a:t>- </a:t>
            </a:r>
            <a:r>
              <a:rPr sz="2400" dirty="0">
                <a:solidFill>
                  <a:srgbClr val="6C6C6C"/>
                </a:solidFill>
                <a:latin typeface="RDKBTS+Generic6-Regular"/>
                <a:cs typeface="RDKBTS+Generic6-Regular"/>
              </a:rPr>
              <a:t>Increases production </a:t>
            </a:r>
            <a:r>
              <a:rPr sz="2400" spc="-10" dirty="0">
                <a:solidFill>
                  <a:srgbClr val="6C6C6C"/>
                </a:solidFill>
                <a:latin typeface="RDKBTS+Generic6-Regular"/>
                <a:cs typeface="RDKBTS+Generic6-Regular"/>
              </a:rPr>
              <a:t>of</a:t>
            </a:r>
            <a:r>
              <a:rPr sz="2400" dirty="0">
                <a:solidFill>
                  <a:srgbClr val="6C6C6C"/>
                </a:solidFill>
                <a:latin typeface="RDKBTS+Generic6-Regular"/>
                <a:cs typeface="RDKBTS+Generic6-Regular"/>
              </a:rPr>
              <a:t> casein </a:t>
            </a:r>
            <a:r>
              <a:rPr sz="2400" spc="-10" dirty="0">
                <a:solidFill>
                  <a:srgbClr val="6C6C6C"/>
                </a:solidFill>
                <a:latin typeface="RDKBTS+Generic6-Regular"/>
                <a:cs typeface="RDKBTS+Generic6-Regular"/>
              </a:rPr>
              <a:t>and</a:t>
            </a:r>
            <a:r>
              <a:rPr lang="en-GB" sz="2400" spc="-10" dirty="0">
                <a:solidFill>
                  <a:srgbClr val="6C6C6C"/>
                </a:solidFill>
                <a:latin typeface="RDKBTS+Generic6-Regular"/>
                <a:cs typeface="RDKBTS+Generic6-Regular"/>
              </a:rPr>
              <a:t> </a:t>
            </a:r>
            <a:r>
              <a:rPr lang="en-GB" sz="2400" dirty="0">
                <a:solidFill>
                  <a:srgbClr val="6C6C6C"/>
                </a:solidFill>
                <a:latin typeface="RDKBTS+Generic6-Regular"/>
                <a:cs typeface="RDKBTS+Generic6-Regular"/>
              </a:rPr>
              <a:t>L</a:t>
            </a:r>
            <a:r>
              <a:rPr sz="2400" dirty="0" err="1">
                <a:solidFill>
                  <a:srgbClr val="6C6C6C"/>
                </a:solidFill>
                <a:latin typeface="RDKBTS+Generic6-Regular"/>
                <a:cs typeface="RDKBTS+Generic6-Regular"/>
              </a:rPr>
              <a:t>actalbumin</a:t>
            </a:r>
            <a:r>
              <a:rPr lang="en-GB" sz="2400" dirty="0">
                <a:solidFill>
                  <a:srgbClr val="6C6C6C"/>
                </a:solidFill>
                <a:latin typeface="RDKBTS+Generic6-Regular"/>
                <a:cs typeface="RDKBTS+Generic6-Regular"/>
              </a:rPr>
              <a:t>.</a:t>
            </a:r>
          </a:p>
          <a:p>
            <a:pPr marL="442594" marR="0">
              <a:lnSpc>
                <a:spcPts val="2283"/>
              </a:lnSpc>
              <a:spcBef>
                <a:spcPts val="420"/>
              </a:spcBef>
              <a:spcAft>
                <a:spcPts val="0"/>
              </a:spcAft>
            </a:pPr>
            <a:endParaRPr sz="2400" dirty="0">
              <a:solidFill>
                <a:srgbClr val="6C6C6C"/>
              </a:solidFill>
              <a:latin typeface="RDKBTS+Generic6-Regular"/>
              <a:cs typeface="RDKBTS+Generic6-Regular"/>
            </a:endParaRPr>
          </a:p>
          <a:p>
            <a:pPr marL="0" marR="0">
              <a:lnSpc>
                <a:spcPts val="2284"/>
              </a:lnSpc>
              <a:spcBef>
                <a:spcPts val="469"/>
              </a:spcBef>
              <a:spcAft>
                <a:spcPts val="0"/>
              </a:spcAft>
            </a:pPr>
            <a:r>
              <a:rPr sz="1900" dirty="0">
                <a:solidFill>
                  <a:srgbClr val="B13F99"/>
                </a:solidFill>
                <a:latin typeface="HIQKRP+Generic7-Regular"/>
                <a:cs typeface="HIQKRP+Generic7-Regular"/>
              </a:rPr>
              <a:t>⦿</a:t>
            </a:r>
            <a:r>
              <a:rPr sz="1900" spc="150" dirty="0">
                <a:solidFill>
                  <a:srgbClr val="B13F99"/>
                </a:solidFill>
                <a:latin typeface="Times New Roman"/>
                <a:cs typeface="Times New Roman"/>
              </a:rPr>
              <a:t> </a:t>
            </a:r>
            <a:r>
              <a:rPr sz="2400" dirty="0">
                <a:solidFill>
                  <a:srgbClr val="000000"/>
                </a:solidFill>
                <a:latin typeface="RDKBTS+Generic6-Regular"/>
                <a:cs typeface="RDKBTS+Generic6-Regular"/>
              </a:rPr>
              <a:t>Other effects</a:t>
            </a:r>
            <a:r>
              <a:rPr lang="en-GB" sz="2400" dirty="0">
                <a:solidFill>
                  <a:srgbClr val="000000"/>
                </a:solidFill>
                <a:latin typeface="RDKBTS+Generic6-Regular"/>
                <a:cs typeface="RDKBTS+Generic6-Regular"/>
              </a:rPr>
              <a:t>:</a:t>
            </a:r>
            <a:endParaRPr sz="2400" dirty="0">
              <a:solidFill>
                <a:srgbClr val="000000"/>
              </a:solidFill>
              <a:latin typeface="RDKBTS+Generic6-Regular"/>
              <a:cs typeface="RDKBTS+Generic6-Regular"/>
            </a:endParaRPr>
          </a:p>
        </p:txBody>
      </p:sp>
      <p:sp>
        <p:nvSpPr>
          <p:cNvPr id="5" name="object 5"/>
          <p:cNvSpPr txBox="1"/>
          <p:nvPr/>
        </p:nvSpPr>
        <p:spPr>
          <a:xfrm>
            <a:off x="393740" y="3346698"/>
            <a:ext cx="7200799" cy="647550"/>
          </a:xfrm>
          <a:prstGeom prst="rect">
            <a:avLst/>
          </a:prstGeom>
        </p:spPr>
        <p:txBody>
          <a:bodyPr vert="horz" wrap="square" lIns="0" tIns="0" rIns="0" bIns="0" rtlCol="0">
            <a:spAutoFit/>
          </a:bodyPr>
          <a:lstStyle/>
          <a:p>
            <a:pPr marL="0" marR="0">
              <a:lnSpc>
                <a:spcPts val="2283"/>
              </a:lnSpc>
              <a:spcBef>
                <a:spcPts val="0"/>
              </a:spcBef>
              <a:spcAft>
                <a:spcPts val="0"/>
              </a:spcAft>
            </a:pPr>
            <a:r>
              <a:rPr sz="1900" dirty="0">
                <a:solidFill>
                  <a:srgbClr val="F9B538"/>
                </a:solidFill>
                <a:latin typeface="HIQKRP+Generic7-Regular"/>
                <a:cs typeface="HIQKRP+Generic7-Regular"/>
              </a:rPr>
              <a:t>◼</a:t>
            </a:r>
            <a:r>
              <a:rPr sz="1900" spc="-148" dirty="0">
                <a:solidFill>
                  <a:srgbClr val="F9B538"/>
                </a:solidFill>
                <a:latin typeface="Times New Roman"/>
                <a:cs typeface="Times New Roman"/>
              </a:rPr>
              <a:t> </a:t>
            </a:r>
            <a:r>
              <a:rPr lang="en-GB" sz="1900" spc="-148" dirty="0">
                <a:solidFill>
                  <a:srgbClr val="F9B538"/>
                </a:solidFill>
                <a:latin typeface="Times New Roman"/>
                <a:cs typeface="Times New Roman"/>
              </a:rPr>
              <a:t>- </a:t>
            </a:r>
            <a:r>
              <a:rPr sz="2400" dirty="0">
                <a:solidFill>
                  <a:srgbClr val="6C6C6C"/>
                </a:solidFill>
                <a:latin typeface="RDKBTS+Generic6-Regular"/>
                <a:cs typeface="RDKBTS+Generic6-Regular"/>
              </a:rPr>
              <a:t>Stimulates the secretion </a:t>
            </a:r>
            <a:r>
              <a:rPr sz="2400" spc="-10" dirty="0">
                <a:solidFill>
                  <a:srgbClr val="6C6C6C"/>
                </a:solidFill>
                <a:latin typeface="RDKBTS+Generic6-Regular"/>
                <a:cs typeface="RDKBTS+Generic6-Regular"/>
              </a:rPr>
              <a:t>of</a:t>
            </a:r>
            <a:r>
              <a:rPr sz="2400" dirty="0">
                <a:solidFill>
                  <a:srgbClr val="6C6C6C"/>
                </a:solidFill>
                <a:latin typeface="RDKBTS+Generic6-Regular"/>
                <a:cs typeface="RDKBTS+Generic6-Regular"/>
              </a:rPr>
              <a:t> </a:t>
            </a:r>
            <a:r>
              <a:rPr sz="2400" spc="-10" dirty="0">
                <a:solidFill>
                  <a:srgbClr val="6C6C6C"/>
                </a:solidFill>
                <a:latin typeface="RDKBTS+Generic6-Regular"/>
                <a:cs typeface="RDKBTS+Generic6-Regular"/>
              </a:rPr>
              <a:t>dopamine</a:t>
            </a:r>
            <a:r>
              <a:rPr sz="2400" dirty="0">
                <a:solidFill>
                  <a:srgbClr val="6C6C6C"/>
                </a:solidFill>
                <a:latin typeface="RDKBTS+Generic6-Regular"/>
                <a:cs typeface="RDKBTS+Generic6-Regular"/>
              </a:rPr>
              <a:t> in</a:t>
            </a:r>
          </a:p>
          <a:p>
            <a:pPr marL="194309" marR="0">
              <a:lnSpc>
                <a:spcPts val="2283"/>
              </a:lnSpc>
              <a:spcBef>
                <a:spcPts val="420"/>
              </a:spcBef>
              <a:spcAft>
                <a:spcPts val="0"/>
              </a:spcAft>
            </a:pPr>
            <a:r>
              <a:rPr sz="2400" spc="-10" dirty="0">
                <a:solidFill>
                  <a:srgbClr val="6C6C6C"/>
                </a:solidFill>
                <a:latin typeface="RDKBTS+Generic6-Regular"/>
                <a:cs typeface="RDKBTS+Generic6-Regular"/>
              </a:rPr>
              <a:t>median</a:t>
            </a:r>
            <a:r>
              <a:rPr sz="2400" dirty="0">
                <a:solidFill>
                  <a:srgbClr val="6C6C6C"/>
                </a:solidFill>
                <a:latin typeface="RDKBTS+Generic6-Regular"/>
                <a:cs typeface="RDKBTS+Generic6-Regular"/>
              </a:rPr>
              <a:t> </a:t>
            </a:r>
            <a:r>
              <a:rPr sz="2400" spc="-10" dirty="0">
                <a:solidFill>
                  <a:srgbClr val="6C6C6C"/>
                </a:solidFill>
                <a:latin typeface="RDKBTS+Generic6-Regular"/>
                <a:cs typeface="RDKBTS+Generic6-Regular"/>
              </a:rPr>
              <a:t>eminence</a:t>
            </a:r>
            <a:r>
              <a:rPr sz="2400" dirty="0">
                <a:solidFill>
                  <a:srgbClr val="6C6C6C"/>
                </a:solidFill>
                <a:latin typeface="RDKBTS+Generic6-Regular"/>
                <a:cs typeface="RDKBTS+Generic6-Regular"/>
              </a:rPr>
              <a:t> (inhibits its </a:t>
            </a:r>
            <a:r>
              <a:rPr sz="2400" spc="-12" dirty="0">
                <a:solidFill>
                  <a:srgbClr val="6C6C6C"/>
                </a:solidFill>
                <a:latin typeface="RDKBTS+Generic6-Regular"/>
                <a:cs typeface="RDKBTS+Generic6-Regular"/>
              </a:rPr>
              <a:t>own</a:t>
            </a:r>
            <a:r>
              <a:rPr lang="en-GB" sz="2400" spc="-12" dirty="0">
                <a:solidFill>
                  <a:srgbClr val="6C6C6C"/>
                </a:solidFill>
                <a:latin typeface="RDKBTS+Generic6-Regular"/>
                <a:cs typeface="RDKBTS+Generic6-Regular"/>
              </a:rPr>
              <a:t> s</a:t>
            </a:r>
            <a:r>
              <a:rPr sz="2400" dirty="0" err="1">
                <a:solidFill>
                  <a:srgbClr val="6C6C6C"/>
                </a:solidFill>
                <a:latin typeface="RDKBTS+Generic6-Regular"/>
                <a:cs typeface="RDKBTS+Generic6-Regular"/>
              </a:rPr>
              <a:t>ecretion</a:t>
            </a:r>
            <a:r>
              <a:rPr sz="2400" dirty="0">
                <a:solidFill>
                  <a:srgbClr val="6C6C6C"/>
                </a:solidFill>
                <a:latin typeface="RDKBTS+Generic6-Regular"/>
                <a:cs typeface="RDKBTS+Generic6-Regular"/>
              </a:rPr>
              <a:t>)</a:t>
            </a:r>
            <a:r>
              <a:rPr lang="en-GB" sz="2400" dirty="0">
                <a:solidFill>
                  <a:srgbClr val="6C6C6C"/>
                </a:solidFill>
                <a:latin typeface="RDKBTS+Generic6-Regular"/>
                <a:cs typeface="RDKBTS+Generic6-Regular"/>
              </a:rPr>
              <a:t>.</a:t>
            </a:r>
            <a:endParaRPr sz="2400" dirty="0">
              <a:solidFill>
                <a:srgbClr val="6C6C6C"/>
              </a:solidFill>
              <a:latin typeface="RDKBTS+Generic6-Regular"/>
              <a:cs typeface="RDKBTS+Generic6-Regular"/>
            </a:endParaRPr>
          </a:p>
        </p:txBody>
      </p:sp>
      <p:sp>
        <p:nvSpPr>
          <p:cNvPr id="6" name="object 6"/>
          <p:cNvSpPr txBox="1"/>
          <p:nvPr/>
        </p:nvSpPr>
        <p:spPr>
          <a:xfrm>
            <a:off x="393740" y="4449205"/>
            <a:ext cx="5981215" cy="300595"/>
          </a:xfrm>
          <a:prstGeom prst="rect">
            <a:avLst/>
          </a:prstGeom>
        </p:spPr>
        <p:txBody>
          <a:bodyPr vert="horz" wrap="square" lIns="0" tIns="0" rIns="0" bIns="0" rtlCol="0">
            <a:spAutoFit/>
          </a:bodyPr>
          <a:lstStyle/>
          <a:p>
            <a:pPr marL="0" marR="0">
              <a:lnSpc>
                <a:spcPts val="2284"/>
              </a:lnSpc>
              <a:spcBef>
                <a:spcPts val="0"/>
              </a:spcBef>
              <a:spcAft>
                <a:spcPts val="0"/>
              </a:spcAft>
            </a:pPr>
            <a:r>
              <a:rPr sz="1900" dirty="0">
                <a:solidFill>
                  <a:srgbClr val="F9B538"/>
                </a:solidFill>
                <a:latin typeface="HIQKRP+Generic7-Regular"/>
                <a:cs typeface="HIQKRP+Generic7-Regular"/>
              </a:rPr>
              <a:t>◼</a:t>
            </a:r>
            <a:r>
              <a:rPr sz="1900" spc="-148" dirty="0">
                <a:solidFill>
                  <a:srgbClr val="F9B538"/>
                </a:solidFill>
                <a:latin typeface="Times New Roman"/>
                <a:cs typeface="Times New Roman"/>
              </a:rPr>
              <a:t> </a:t>
            </a:r>
            <a:r>
              <a:rPr lang="en-GB" sz="1900" spc="-148" dirty="0">
                <a:solidFill>
                  <a:srgbClr val="F9B538"/>
                </a:solidFill>
                <a:latin typeface="Times New Roman"/>
                <a:cs typeface="Times New Roman"/>
              </a:rPr>
              <a:t>- </a:t>
            </a:r>
            <a:r>
              <a:rPr sz="2400" dirty="0">
                <a:solidFill>
                  <a:srgbClr val="6C6C6C"/>
                </a:solidFill>
                <a:latin typeface="RDKBTS+Generic6-Regular"/>
                <a:cs typeface="RDKBTS+Generic6-Regular"/>
              </a:rPr>
              <a:t>Inhibits the effects </a:t>
            </a:r>
            <a:r>
              <a:rPr sz="2400" spc="-10" dirty="0">
                <a:solidFill>
                  <a:srgbClr val="6C6C6C"/>
                </a:solidFill>
                <a:latin typeface="RDKBTS+Generic6-Regular"/>
                <a:cs typeface="RDKBTS+Generic6-Regular"/>
              </a:rPr>
              <a:t>of</a:t>
            </a:r>
            <a:r>
              <a:rPr sz="2400" dirty="0">
                <a:solidFill>
                  <a:srgbClr val="6C6C6C"/>
                </a:solidFill>
                <a:latin typeface="RDKBTS+Generic6-Regular"/>
                <a:cs typeface="RDKBTS+Generic6-Regular"/>
              </a:rPr>
              <a:t> gonadotropins</a:t>
            </a:r>
            <a:r>
              <a:rPr lang="en-GB" sz="2400" dirty="0">
                <a:solidFill>
                  <a:srgbClr val="6C6C6C"/>
                </a:solidFill>
                <a:latin typeface="RDKBTS+Generic6-Regular"/>
                <a:cs typeface="RDKBTS+Generic6-Regular"/>
              </a:rPr>
              <a:t>.</a:t>
            </a:r>
            <a:endParaRPr sz="2400" dirty="0">
              <a:solidFill>
                <a:srgbClr val="6C6C6C"/>
              </a:solidFill>
              <a:latin typeface="RDKBTS+Generic6-Regular"/>
              <a:cs typeface="RDKBTS+Generic6-Regul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6513E6-EFA4-49E7-AFA4-E023AD43DB71}"/>
              </a:ext>
            </a:extLst>
          </p:cNvPr>
          <p:cNvPicPr>
            <a:picLocks noChangeAspect="1"/>
          </p:cNvPicPr>
          <p:nvPr/>
        </p:nvPicPr>
        <p:blipFill>
          <a:blip r:embed="rId2"/>
          <a:stretch>
            <a:fillRect/>
          </a:stretch>
        </p:blipFill>
        <p:spPr>
          <a:xfrm>
            <a:off x="357808" y="114018"/>
            <a:ext cx="6984776" cy="5244056"/>
          </a:xfrm>
          <a:prstGeom prst="rect">
            <a:avLst/>
          </a:prstGeom>
        </p:spPr>
      </p:pic>
    </p:spTree>
    <p:extLst>
      <p:ext uri="{BB962C8B-B14F-4D97-AF65-F5344CB8AC3E}">
        <p14:creationId xmlns:p14="http://schemas.microsoft.com/office/powerpoint/2010/main" val="10622172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a:extLst>
              <a:ext uri="{FF2B5EF4-FFF2-40B4-BE49-F238E27FC236}">
                <a16:creationId xmlns:a16="http://schemas.microsoft.com/office/drawing/2014/main" id="{A35EAA31-1B22-452F-AA24-33EDC9BF4CD1}"/>
              </a:ext>
            </a:extLst>
          </p:cNvPr>
          <p:cNvSpPr txBox="1">
            <a:spLocks noChangeArrowheads="1"/>
          </p:cNvSpPr>
          <p:nvPr/>
        </p:nvSpPr>
        <p:spPr bwMode="auto">
          <a:xfrm>
            <a:off x="425054" y="485776"/>
            <a:ext cx="7104459" cy="4879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40" b="1" i="1" u="sng" dirty="0"/>
              <a:t>Actions of prolactin:</a:t>
            </a:r>
            <a:endParaRPr lang="en-US" altLang="en-US" sz="1530" b="1" dirty="0"/>
          </a:p>
          <a:p>
            <a:pPr eaLnBrk="1" hangingPunct="1"/>
            <a:r>
              <a:rPr lang="en-US" altLang="en-US" sz="1530" b="1" dirty="0"/>
              <a:t>				Highest level is found at term.</a:t>
            </a:r>
          </a:p>
          <a:p>
            <a:pPr eaLnBrk="1" hangingPunct="1"/>
            <a:endParaRPr lang="en-US" altLang="en-US" sz="1530" b="1" dirty="0"/>
          </a:p>
          <a:p>
            <a:pPr eaLnBrk="1" hangingPunct="1"/>
            <a:r>
              <a:rPr lang="en-US" altLang="en-US" sz="1530" b="1" dirty="0"/>
              <a:t>1- </a:t>
            </a:r>
            <a:r>
              <a:rPr lang="en-US" altLang="en-US" sz="1530" b="1" i="1" u="sng" dirty="0"/>
              <a:t>During pregnancy</a:t>
            </a:r>
            <a:r>
              <a:rPr lang="en-US" altLang="en-US" sz="1530" b="1" dirty="0"/>
              <a:t>:</a:t>
            </a:r>
          </a:p>
          <a:p>
            <a:pPr eaLnBrk="1" hangingPunct="1">
              <a:buFontTx/>
              <a:buChar char="-"/>
            </a:pPr>
            <a:r>
              <a:rPr lang="en-US" altLang="en-US" sz="1530" b="1" dirty="0"/>
              <a:t> Growth of mammary glands.</a:t>
            </a:r>
          </a:p>
          <a:p>
            <a:pPr eaLnBrk="1" hangingPunct="1">
              <a:buFontTx/>
              <a:buChar char="-"/>
            </a:pPr>
            <a:endParaRPr lang="en-US" altLang="en-US" sz="1530" b="1" dirty="0"/>
          </a:p>
          <a:p>
            <a:pPr eaLnBrk="1" hangingPunct="1"/>
            <a:r>
              <a:rPr lang="en-US" altLang="en-US" sz="1530" b="1" dirty="0"/>
              <a:t>(no milk production due to the </a:t>
            </a:r>
            <a:r>
              <a:rPr lang="en-US" altLang="en-US" sz="1530" b="1" dirty="0" err="1"/>
              <a:t>inhbitory</a:t>
            </a:r>
            <a:r>
              <a:rPr lang="en-US" altLang="en-US" sz="1530" b="1" dirty="0"/>
              <a:t> effect of placental hormones)</a:t>
            </a:r>
          </a:p>
          <a:p>
            <a:pPr eaLnBrk="1" hangingPunct="1">
              <a:buFontTx/>
              <a:buChar char="-"/>
            </a:pPr>
            <a:endParaRPr lang="en-US" altLang="en-US" sz="1530" b="1" dirty="0"/>
          </a:p>
          <a:p>
            <a:pPr eaLnBrk="1" hangingPunct="1">
              <a:buFontTx/>
              <a:buChar char="-"/>
            </a:pPr>
            <a:r>
              <a:rPr lang="en-US" altLang="en-US" sz="1530" b="1" dirty="0"/>
              <a:t>2- </a:t>
            </a:r>
            <a:r>
              <a:rPr lang="en-US" altLang="en-US" sz="1530" b="1" i="1" u="sng" dirty="0"/>
              <a:t>After delivery</a:t>
            </a:r>
          </a:p>
          <a:p>
            <a:pPr eaLnBrk="1" hangingPunct="1">
              <a:buFontTx/>
              <a:buChar char="-"/>
            </a:pPr>
            <a:endParaRPr lang="en-US" altLang="en-US" sz="1530" b="1" i="1" u="sng" dirty="0"/>
          </a:p>
          <a:p>
            <a:pPr eaLnBrk="1" hangingPunct="1"/>
            <a:r>
              <a:rPr lang="en-US" altLang="en-US" sz="1530" b="1" dirty="0"/>
              <a:t> PRL initiates and maintains milk production. (suckling stim. PRL release).</a:t>
            </a:r>
          </a:p>
          <a:p>
            <a:pPr eaLnBrk="1" hangingPunct="1"/>
            <a:endParaRPr lang="en-US" altLang="en-US" sz="1530" b="1" dirty="0"/>
          </a:p>
          <a:p>
            <a:pPr eaLnBrk="1" hangingPunct="1"/>
            <a:r>
              <a:rPr lang="en-US" altLang="en-US" sz="1530" b="1" dirty="0"/>
              <a:t>3- PRL decreases the sensitivity of ovaries to gonadotrophins leading to   	suppression of menstrual cycle.</a:t>
            </a:r>
          </a:p>
          <a:p>
            <a:pPr lvl="1" eaLnBrk="1" hangingPunct="1">
              <a:buFontTx/>
              <a:buChar char="-"/>
            </a:pPr>
            <a:r>
              <a:rPr lang="en-US" altLang="en-US" sz="1530" b="1" dirty="0"/>
              <a:t>Occurs in 50% of lactating women.</a:t>
            </a:r>
          </a:p>
          <a:p>
            <a:pPr lvl="1" eaLnBrk="1" hangingPunct="1">
              <a:buFontTx/>
              <a:buChar char="-"/>
            </a:pPr>
            <a:r>
              <a:rPr lang="en-US" altLang="en-US" sz="1530" b="1" dirty="0"/>
              <a:t> physiological birth control.</a:t>
            </a:r>
          </a:p>
          <a:p>
            <a:pPr lvl="1" eaLnBrk="1" hangingPunct="1"/>
            <a:endParaRPr lang="en-US" altLang="en-US" sz="1530" b="1" dirty="0"/>
          </a:p>
          <a:p>
            <a:pPr lvl="1" eaLnBrk="1" hangingPunct="1"/>
            <a:r>
              <a:rPr lang="en-US" altLang="en-US" sz="1530" b="1" dirty="0"/>
              <a:t>4- PRL acts on the limbic system producing the characteristic maternal and nursing behavior.</a:t>
            </a:r>
          </a:p>
          <a:p>
            <a:pPr lvl="1" eaLnBrk="1" hangingPunct="1">
              <a:buFontTx/>
              <a:buChar char="-"/>
            </a:pPr>
            <a:endParaRPr lang="en-US" altLang="en-US" sz="1530" b="1"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3589BB-0602-4C97-89ED-472C85F99288}"/>
              </a:ext>
            </a:extLst>
          </p:cNvPr>
          <p:cNvPicPr>
            <a:picLocks noChangeAspect="1"/>
          </p:cNvPicPr>
          <p:nvPr/>
        </p:nvPicPr>
        <p:blipFill>
          <a:blip r:embed="rId2"/>
          <a:stretch>
            <a:fillRect/>
          </a:stretch>
        </p:blipFill>
        <p:spPr>
          <a:xfrm>
            <a:off x="0" y="0"/>
            <a:ext cx="7772400" cy="5829300"/>
          </a:xfrm>
          <a:prstGeom prst="rect">
            <a:avLst/>
          </a:prstGeom>
        </p:spPr>
      </p:pic>
      <p:sp>
        <p:nvSpPr>
          <p:cNvPr id="3" name="Rectangle 2">
            <a:extLst>
              <a:ext uri="{FF2B5EF4-FFF2-40B4-BE49-F238E27FC236}">
                <a16:creationId xmlns:a16="http://schemas.microsoft.com/office/drawing/2014/main" id="{01AC1B57-7E01-49C3-8B91-398AB12EF938}"/>
              </a:ext>
            </a:extLst>
          </p:cNvPr>
          <p:cNvSpPr/>
          <p:nvPr/>
        </p:nvSpPr>
        <p:spPr>
          <a:xfrm flipH="1">
            <a:off x="4030216" y="1042442"/>
            <a:ext cx="2906609" cy="792088"/>
          </a:xfrm>
          <a:prstGeom prst="rect">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BDFA422-18C3-42C3-8201-62E8D27E1AD1}"/>
              </a:ext>
            </a:extLst>
          </p:cNvPr>
          <p:cNvSpPr txBox="1"/>
          <p:nvPr/>
        </p:nvSpPr>
        <p:spPr>
          <a:xfrm>
            <a:off x="933872" y="3954121"/>
            <a:ext cx="3937210" cy="369332"/>
          </a:xfrm>
          <a:prstGeom prst="rect">
            <a:avLst/>
          </a:prstGeom>
          <a:noFill/>
        </p:spPr>
        <p:txBody>
          <a:bodyPr wrap="square">
            <a:spAutoFit/>
          </a:bodyPr>
          <a:lstStyle/>
          <a:p>
            <a:r>
              <a:rPr lang="en-GB" dirty="0">
                <a:solidFill>
                  <a:srgbClr val="000000"/>
                </a:solidFill>
                <a:latin typeface="Arial" panose="020B0604020202020204" pitchFamily="34" charset="0"/>
                <a:cs typeface="Arial" panose="020B0604020202020204" pitchFamily="34" charset="0"/>
              </a:rPr>
              <a:t>/ </a:t>
            </a:r>
            <a:r>
              <a:rPr lang="en-GB" sz="1800" dirty="0">
                <a:solidFill>
                  <a:srgbClr val="000000"/>
                </a:solidFill>
                <a:latin typeface="RDKBTS+Generic6-Regular"/>
                <a:cs typeface="RDKBTS+Generic6-Regular"/>
              </a:rPr>
              <a:t>Exercise</a:t>
            </a:r>
            <a:endParaRPr lang="en-GB" dirty="0"/>
          </a:p>
        </p:txBody>
      </p:sp>
      <p:sp>
        <p:nvSpPr>
          <p:cNvPr id="5" name="Rectangle 4">
            <a:extLst>
              <a:ext uri="{FF2B5EF4-FFF2-40B4-BE49-F238E27FC236}">
                <a16:creationId xmlns:a16="http://schemas.microsoft.com/office/drawing/2014/main" id="{942735EE-A510-447D-9F50-569E7549E152}"/>
              </a:ext>
            </a:extLst>
          </p:cNvPr>
          <p:cNvSpPr/>
          <p:nvPr/>
        </p:nvSpPr>
        <p:spPr>
          <a:xfrm flipH="1">
            <a:off x="211892" y="898426"/>
            <a:ext cx="2906609" cy="7920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9357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6766520" cy="5829300"/>
          </a:xfrm>
          <a:prstGeom prst="rect">
            <a:avLst/>
          </a:prstGeom>
          <a:blipFill>
            <a:blip r:embed="rId2" cstate="print"/>
            <a:stretch>
              <a:fillRect r="-14866"/>
            </a:stretch>
          </a:blipFill>
        </p:spPr>
        <p:txBody>
          <a:bodyPr wrap="square" lIns="0" tIns="0" rIns="0" bIns="0" rtlCol="0">
            <a:spAutoFit/>
          </a:bodyPr>
          <a:lstStyle/>
          <a:p>
            <a:endParaRPr/>
          </a:p>
        </p:txBody>
      </p:sp>
      <p:sp>
        <p:nvSpPr>
          <p:cNvPr id="3" name="object 3"/>
          <p:cNvSpPr txBox="1"/>
          <p:nvPr/>
        </p:nvSpPr>
        <p:spPr>
          <a:xfrm>
            <a:off x="426150" y="847140"/>
            <a:ext cx="4110103" cy="434200"/>
          </a:xfrm>
          <a:prstGeom prst="rect">
            <a:avLst/>
          </a:prstGeom>
        </p:spPr>
        <p:txBody>
          <a:bodyPr vert="horz" wrap="square" lIns="0" tIns="0" rIns="0" bIns="0" rtlCol="0">
            <a:spAutoFit/>
          </a:bodyPr>
          <a:lstStyle/>
          <a:p>
            <a:pPr marL="0" marR="0">
              <a:lnSpc>
                <a:spcPts val="3118"/>
              </a:lnSpc>
              <a:spcBef>
                <a:spcPts val="0"/>
              </a:spcBef>
              <a:spcAft>
                <a:spcPts val="0"/>
              </a:spcAft>
            </a:pPr>
            <a:r>
              <a:rPr sz="3250" dirty="0">
                <a:solidFill>
                  <a:schemeClr val="tx2">
                    <a:lumMod val="75000"/>
                  </a:schemeClr>
                </a:solidFill>
                <a:latin typeface="Aharoni" panose="02010803020104030203" pitchFamily="2" charset="-79"/>
                <a:cs typeface="Aharoni" panose="02010803020104030203" pitchFamily="2" charset="-79"/>
              </a:rPr>
              <a:t>PITUITARY GLANDS</a:t>
            </a:r>
          </a:p>
        </p:txBody>
      </p:sp>
      <p:sp>
        <p:nvSpPr>
          <p:cNvPr id="4" name="object 4"/>
          <p:cNvSpPr txBox="1"/>
          <p:nvPr/>
        </p:nvSpPr>
        <p:spPr>
          <a:xfrm>
            <a:off x="465012" y="1458804"/>
            <a:ext cx="3888548" cy="567656"/>
          </a:xfrm>
          <a:prstGeom prst="rect">
            <a:avLst/>
          </a:prstGeom>
        </p:spPr>
        <p:txBody>
          <a:bodyPr vert="horz" wrap="square" lIns="0" tIns="0" rIns="0" bIns="0" rtlCol="0">
            <a:spAutoFit/>
          </a:bodyPr>
          <a:lstStyle/>
          <a:p>
            <a:pPr marL="0" marR="0">
              <a:lnSpc>
                <a:spcPts val="2120"/>
              </a:lnSpc>
              <a:spcBef>
                <a:spcPts val="0"/>
              </a:spcBef>
              <a:spcAft>
                <a:spcPts val="0"/>
              </a:spcAft>
            </a:pPr>
            <a:r>
              <a:rPr sz="1750" dirty="0">
                <a:solidFill>
                  <a:srgbClr val="B13F9A"/>
                </a:solidFill>
                <a:latin typeface="HIQKRP+Generic7-Regular"/>
                <a:cs typeface="HIQKRP+Generic7-Regular"/>
              </a:rPr>
              <a:t>⦿</a:t>
            </a:r>
            <a:r>
              <a:rPr sz="1750" spc="282" dirty="0">
                <a:solidFill>
                  <a:srgbClr val="B13F9A"/>
                </a:solidFill>
                <a:latin typeface="Times New Roman"/>
                <a:cs typeface="Times New Roman"/>
              </a:rPr>
              <a:t> </a:t>
            </a:r>
            <a:r>
              <a:rPr sz="2200" dirty="0">
                <a:solidFill>
                  <a:srgbClr val="000000"/>
                </a:solidFill>
                <a:latin typeface="RDKBTS+Generic6-Regular"/>
                <a:cs typeface="RDKBTS+Generic6-Regular"/>
              </a:rPr>
              <a:t>Anterior pituitary hormones</a:t>
            </a:r>
          </a:p>
          <a:p>
            <a:pPr marL="248284" marR="0">
              <a:lnSpc>
                <a:spcPts val="1875"/>
              </a:lnSpc>
              <a:spcBef>
                <a:spcPts val="389"/>
              </a:spcBef>
              <a:spcAft>
                <a:spcPts val="0"/>
              </a:spcAft>
            </a:pPr>
            <a:r>
              <a:rPr sz="1550" dirty="0">
                <a:solidFill>
                  <a:schemeClr val="accent2">
                    <a:lumMod val="75000"/>
                  </a:schemeClr>
                </a:solidFill>
                <a:effectLst>
                  <a:outerShdw blurRad="38100" dist="38100" dir="2700000" algn="tl">
                    <a:srgbClr val="000000">
                      <a:alpha val="43137"/>
                    </a:srgbClr>
                  </a:outerShdw>
                </a:effectLst>
                <a:latin typeface="HIQKRP+Generic7-Regular"/>
                <a:cs typeface="HIQKRP+Generic7-Regular"/>
              </a:rPr>
              <a:t>◼</a:t>
            </a:r>
            <a:r>
              <a:rPr sz="1550" spc="161" dirty="0">
                <a:solidFill>
                  <a:schemeClr val="accent2">
                    <a:lumMod val="75000"/>
                  </a:schemeClr>
                </a:solidFill>
                <a:effectLst>
                  <a:outerShdw blurRad="38100" dist="38100" dir="2700000" algn="tl">
                    <a:srgbClr val="000000">
                      <a:alpha val="43137"/>
                    </a:srgbClr>
                  </a:outerShdw>
                </a:effectLst>
                <a:latin typeface="Times New Roman"/>
                <a:cs typeface="Times New Roman"/>
              </a:rPr>
              <a:t> </a:t>
            </a:r>
            <a:r>
              <a:rPr sz="1950" dirty="0">
                <a:solidFill>
                  <a:schemeClr val="accent2">
                    <a:lumMod val="75000"/>
                  </a:schemeClr>
                </a:solidFill>
                <a:effectLst>
                  <a:outerShdw blurRad="38100" dist="38100" dir="2700000" algn="tl">
                    <a:srgbClr val="000000">
                      <a:alpha val="43137"/>
                    </a:srgbClr>
                  </a:outerShdw>
                </a:effectLst>
                <a:latin typeface="RDKBTS+Generic6-Regular"/>
                <a:cs typeface="RDKBTS+Generic6-Regular"/>
              </a:rPr>
              <a:t>G</a:t>
            </a:r>
            <a:r>
              <a:rPr lang="en-GB" sz="1950" dirty="0" err="1">
                <a:solidFill>
                  <a:schemeClr val="accent2">
                    <a:lumMod val="75000"/>
                  </a:schemeClr>
                </a:solidFill>
                <a:effectLst>
                  <a:outerShdw blurRad="38100" dist="38100" dir="2700000" algn="tl">
                    <a:srgbClr val="000000">
                      <a:alpha val="43137"/>
                    </a:srgbClr>
                  </a:outerShdw>
                </a:effectLst>
                <a:latin typeface="RDKBTS+Generic6-Regular"/>
                <a:cs typeface="RDKBTS+Generic6-Regular"/>
              </a:rPr>
              <a:t>rowth</a:t>
            </a:r>
            <a:r>
              <a:rPr lang="en-GB" sz="1950" dirty="0">
                <a:solidFill>
                  <a:schemeClr val="accent2">
                    <a:lumMod val="75000"/>
                  </a:schemeClr>
                </a:solidFill>
                <a:effectLst>
                  <a:outerShdw blurRad="38100" dist="38100" dir="2700000" algn="tl">
                    <a:srgbClr val="000000">
                      <a:alpha val="43137"/>
                    </a:srgbClr>
                  </a:outerShdw>
                </a:effectLst>
                <a:latin typeface="RDKBTS+Generic6-Regular"/>
                <a:cs typeface="RDKBTS+Generic6-Regular"/>
              </a:rPr>
              <a:t> </a:t>
            </a:r>
            <a:r>
              <a:rPr sz="1950" dirty="0">
                <a:solidFill>
                  <a:schemeClr val="accent2">
                    <a:lumMod val="75000"/>
                  </a:schemeClr>
                </a:solidFill>
                <a:effectLst>
                  <a:outerShdw blurRad="38100" dist="38100" dir="2700000" algn="tl">
                    <a:srgbClr val="000000">
                      <a:alpha val="43137"/>
                    </a:srgbClr>
                  </a:outerShdw>
                </a:effectLst>
                <a:latin typeface="RDKBTS+Generic6-Regular"/>
                <a:cs typeface="RDKBTS+Generic6-Regular"/>
              </a:rPr>
              <a:t>H</a:t>
            </a:r>
            <a:r>
              <a:rPr lang="en-GB" sz="1950" dirty="0" err="1">
                <a:solidFill>
                  <a:schemeClr val="accent2">
                    <a:lumMod val="75000"/>
                  </a:schemeClr>
                </a:solidFill>
                <a:effectLst>
                  <a:outerShdw blurRad="38100" dist="38100" dir="2700000" algn="tl">
                    <a:srgbClr val="000000">
                      <a:alpha val="43137"/>
                    </a:srgbClr>
                  </a:outerShdw>
                </a:effectLst>
                <a:latin typeface="RDKBTS+Generic6-Regular"/>
                <a:cs typeface="RDKBTS+Generic6-Regular"/>
              </a:rPr>
              <a:t>ormone</a:t>
            </a:r>
            <a:r>
              <a:rPr lang="en-GB" sz="1950" dirty="0">
                <a:solidFill>
                  <a:schemeClr val="accent2">
                    <a:lumMod val="75000"/>
                  </a:schemeClr>
                </a:solidFill>
                <a:effectLst>
                  <a:outerShdw blurRad="38100" dist="38100" dir="2700000" algn="tl">
                    <a:srgbClr val="000000">
                      <a:alpha val="43137"/>
                    </a:srgbClr>
                  </a:outerShdw>
                </a:effectLst>
                <a:latin typeface="RDKBTS+Generic6-Regular"/>
                <a:cs typeface="RDKBTS+Generic6-Regular"/>
              </a:rPr>
              <a:t> (GH)</a:t>
            </a:r>
            <a:endParaRPr sz="1950" dirty="0">
              <a:solidFill>
                <a:schemeClr val="accent2">
                  <a:lumMod val="75000"/>
                </a:schemeClr>
              </a:solidFill>
              <a:effectLst>
                <a:outerShdw blurRad="38100" dist="38100" dir="2700000" algn="tl">
                  <a:srgbClr val="000000">
                    <a:alpha val="43137"/>
                  </a:srgbClr>
                </a:outerShdw>
              </a:effectLst>
              <a:latin typeface="RDKBTS+Generic6-Regular"/>
              <a:cs typeface="RDKBTS+Generic6-Regular"/>
            </a:endParaRPr>
          </a:p>
        </p:txBody>
      </p:sp>
      <p:sp>
        <p:nvSpPr>
          <p:cNvPr id="5" name="object 5"/>
          <p:cNvSpPr txBox="1"/>
          <p:nvPr/>
        </p:nvSpPr>
        <p:spPr>
          <a:xfrm>
            <a:off x="713297" y="2059238"/>
            <a:ext cx="3530408" cy="1705595"/>
          </a:xfrm>
          <a:prstGeom prst="rect">
            <a:avLst/>
          </a:prstGeom>
        </p:spPr>
        <p:txBody>
          <a:bodyPr vert="horz" wrap="square" lIns="0" tIns="0" rIns="0" bIns="0" rtlCol="0">
            <a:spAutoFit/>
          </a:bodyPr>
          <a:lstStyle/>
          <a:p>
            <a:pPr marL="488156" marR="0" indent="-285750">
              <a:lnSpc>
                <a:spcPts val="1624"/>
              </a:lnSpc>
              <a:spcBef>
                <a:spcPts val="0"/>
              </a:spcBef>
              <a:spcAft>
                <a:spcPts val="0"/>
              </a:spcAft>
              <a:buFontTx/>
              <a:buChar char="-"/>
            </a:pPr>
            <a:r>
              <a:rPr sz="1700" dirty="0">
                <a:solidFill>
                  <a:srgbClr val="000000"/>
                </a:solidFill>
                <a:latin typeface="Arial" panose="020B0604020202020204" pitchFamily="34" charset="0"/>
                <a:cs typeface="Arial" panose="020B0604020202020204" pitchFamily="34" charset="0"/>
              </a:rPr>
              <a:t>Physiological functions</a:t>
            </a:r>
            <a:r>
              <a:rPr lang="en-GB" sz="1700" dirty="0">
                <a:solidFill>
                  <a:srgbClr val="000000"/>
                </a:solidFill>
                <a:latin typeface="Arial" panose="020B0604020202020204" pitchFamily="34" charset="0"/>
                <a:cs typeface="Arial" panose="020B0604020202020204" pitchFamily="34" charset="0"/>
              </a:rPr>
              <a:t>.</a:t>
            </a:r>
          </a:p>
          <a:p>
            <a:pPr marL="488156" marR="0" indent="-285750">
              <a:lnSpc>
                <a:spcPts val="1624"/>
              </a:lnSpc>
              <a:spcBef>
                <a:spcPts val="0"/>
              </a:spcBef>
              <a:spcAft>
                <a:spcPts val="0"/>
              </a:spcAft>
              <a:buFontTx/>
              <a:buChar char="-"/>
            </a:pPr>
            <a:endParaRPr sz="1700" dirty="0">
              <a:solidFill>
                <a:srgbClr val="000000"/>
              </a:solidFill>
              <a:latin typeface="Arial" panose="020B0604020202020204" pitchFamily="34" charset="0"/>
              <a:cs typeface="Arial" panose="020B0604020202020204" pitchFamily="34" charset="0"/>
            </a:endParaRPr>
          </a:p>
          <a:p>
            <a:pPr marL="202406" marR="0">
              <a:lnSpc>
                <a:spcPts val="1625"/>
              </a:lnSpc>
              <a:spcBef>
                <a:spcPts val="390"/>
              </a:spcBef>
              <a:spcAft>
                <a:spcPts val="0"/>
              </a:spcAft>
            </a:pPr>
            <a:r>
              <a:rPr lang="en-GB" sz="1350" dirty="0">
                <a:solidFill>
                  <a:srgbClr val="F9B538"/>
                </a:solidFill>
                <a:latin typeface="Arial" panose="020B0604020202020204" pitchFamily="34" charset="0"/>
                <a:cs typeface="Arial" panose="020B0604020202020204" pitchFamily="34" charset="0"/>
              </a:rPr>
              <a:t>- </a:t>
            </a:r>
            <a:r>
              <a:rPr sz="1700" dirty="0">
                <a:solidFill>
                  <a:srgbClr val="000000"/>
                </a:solidFill>
                <a:latin typeface="Arial" panose="020B0604020202020204" pitchFamily="34" charset="0"/>
                <a:cs typeface="Arial" panose="020B0604020202020204" pitchFamily="34" charset="0"/>
              </a:rPr>
              <a:t>Regulation of GH secretion</a:t>
            </a:r>
            <a:r>
              <a:rPr lang="en-GB" sz="1700" dirty="0">
                <a:solidFill>
                  <a:srgbClr val="000000"/>
                </a:solidFill>
                <a:latin typeface="Arial" panose="020B0604020202020204" pitchFamily="34" charset="0"/>
                <a:cs typeface="Arial" panose="020B0604020202020204" pitchFamily="34" charset="0"/>
              </a:rPr>
              <a:t>.</a:t>
            </a:r>
            <a:endParaRPr sz="1700" dirty="0">
              <a:solidFill>
                <a:srgbClr val="000000"/>
              </a:solidFill>
              <a:latin typeface="Arial" panose="020B0604020202020204" pitchFamily="34" charset="0"/>
              <a:cs typeface="Arial" panose="020B0604020202020204" pitchFamily="34" charset="0"/>
            </a:endParaRPr>
          </a:p>
          <a:p>
            <a:pPr marL="411829" marR="0">
              <a:lnSpc>
                <a:spcPts val="1631"/>
              </a:lnSpc>
              <a:spcBef>
                <a:spcPts val="385"/>
              </a:spcBef>
              <a:spcAft>
                <a:spcPts val="0"/>
              </a:spcAft>
            </a:pPr>
            <a:r>
              <a:rPr sz="1700" dirty="0">
                <a:solidFill>
                  <a:srgbClr val="6C6C6C"/>
                </a:solidFill>
                <a:latin typeface="Arial" panose="020B0604020202020204" pitchFamily="34" charset="0"/>
                <a:cs typeface="Arial" panose="020B0604020202020204" pitchFamily="34" charset="0"/>
              </a:rPr>
              <a:t>Feedback mechanism</a:t>
            </a:r>
          </a:p>
          <a:p>
            <a:pPr marL="411829" marR="0">
              <a:lnSpc>
                <a:spcPts val="1631"/>
              </a:lnSpc>
              <a:spcBef>
                <a:spcPts val="333"/>
              </a:spcBef>
              <a:spcAft>
                <a:spcPts val="0"/>
              </a:spcAft>
            </a:pPr>
            <a:r>
              <a:rPr sz="1700" dirty="0">
                <a:solidFill>
                  <a:srgbClr val="6C6C6C"/>
                </a:solidFill>
                <a:latin typeface="Arial" panose="020B0604020202020204" pitchFamily="34" charset="0"/>
                <a:cs typeface="Arial" panose="020B0604020202020204" pitchFamily="34" charset="0"/>
              </a:rPr>
              <a:t>Factors controlling secretion</a:t>
            </a:r>
            <a:r>
              <a:rPr lang="en-GB" sz="1700" dirty="0">
                <a:solidFill>
                  <a:srgbClr val="6C6C6C"/>
                </a:solidFill>
                <a:latin typeface="Arial" panose="020B0604020202020204" pitchFamily="34" charset="0"/>
                <a:cs typeface="Arial" panose="020B0604020202020204" pitchFamily="34" charset="0"/>
              </a:rPr>
              <a:t>.</a:t>
            </a:r>
          </a:p>
          <a:p>
            <a:pPr marL="411829" marR="0">
              <a:lnSpc>
                <a:spcPts val="1631"/>
              </a:lnSpc>
              <a:spcBef>
                <a:spcPts val="333"/>
              </a:spcBef>
              <a:spcAft>
                <a:spcPts val="0"/>
              </a:spcAft>
            </a:pPr>
            <a:endParaRPr sz="1700" dirty="0">
              <a:solidFill>
                <a:srgbClr val="6C6C6C"/>
              </a:solidFill>
              <a:latin typeface="Arial" panose="020B0604020202020204" pitchFamily="34" charset="0"/>
              <a:cs typeface="Arial" panose="020B0604020202020204" pitchFamily="34" charset="0"/>
            </a:endParaRPr>
          </a:p>
          <a:p>
            <a:pPr marL="0" marR="0">
              <a:lnSpc>
                <a:spcPts val="1856"/>
              </a:lnSpc>
              <a:spcBef>
                <a:spcPts val="397"/>
              </a:spcBef>
              <a:spcAft>
                <a:spcPts val="0"/>
              </a:spcAft>
            </a:pPr>
            <a:r>
              <a:rPr sz="155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sz="1550" b="1" spc="16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sz="195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Prolactin</a:t>
            </a:r>
          </a:p>
        </p:txBody>
      </p:sp>
      <p:sp>
        <p:nvSpPr>
          <p:cNvPr id="6" name="object 6"/>
          <p:cNvSpPr txBox="1"/>
          <p:nvPr/>
        </p:nvSpPr>
        <p:spPr>
          <a:xfrm>
            <a:off x="833929" y="3922762"/>
            <a:ext cx="3519631" cy="723596"/>
          </a:xfrm>
          <a:prstGeom prst="rect">
            <a:avLst/>
          </a:prstGeom>
        </p:spPr>
        <p:txBody>
          <a:bodyPr vert="horz" wrap="square" lIns="0" tIns="0" rIns="0" bIns="0" rtlCol="0">
            <a:spAutoFit/>
          </a:bodyPr>
          <a:lstStyle/>
          <a:p>
            <a:pPr marL="0" marR="0">
              <a:lnSpc>
                <a:spcPts val="1624"/>
              </a:lnSpc>
              <a:spcBef>
                <a:spcPts val="0"/>
              </a:spcBef>
              <a:spcAft>
                <a:spcPts val="0"/>
              </a:spcAft>
            </a:pPr>
            <a:r>
              <a:rPr lang="en-GB" sz="1700" dirty="0">
                <a:solidFill>
                  <a:srgbClr val="000000"/>
                </a:solidFill>
                <a:latin typeface="RDKBTS+Generic6-Regular"/>
                <a:cs typeface="RDKBTS+Generic6-Regular"/>
              </a:rPr>
              <a:t>- </a:t>
            </a:r>
            <a:r>
              <a:rPr sz="1700" dirty="0">
                <a:solidFill>
                  <a:srgbClr val="000000"/>
                </a:solidFill>
                <a:latin typeface="RDKBTS+Generic6-Regular"/>
                <a:cs typeface="RDKBTS+Generic6-Regular"/>
              </a:rPr>
              <a:t>Physiological functions</a:t>
            </a:r>
          </a:p>
          <a:p>
            <a:pPr marL="0" marR="0">
              <a:lnSpc>
                <a:spcPts val="1627"/>
              </a:lnSpc>
              <a:spcBef>
                <a:spcPts val="389"/>
              </a:spcBef>
              <a:spcAft>
                <a:spcPts val="0"/>
              </a:spcAft>
            </a:pPr>
            <a:endParaRPr lang="en-GB" sz="1350" dirty="0">
              <a:solidFill>
                <a:srgbClr val="F9B538"/>
              </a:solidFill>
              <a:latin typeface="AMMIEN+Generic8-Regular"/>
              <a:cs typeface="RDKBTS+Generic6-Regular"/>
            </a:endParaRPr>
          </a:p>
          <a:p>
            <a:pPr marL="0" marR="0">
              <a:lnSpc>
                <a:spcPts val="1627"/>
              </a:lnSpc>
              <a:spcBef>
                <a:spcPts val="389"/>
              </a:spcBef>
              <a:spcAft>
                <a:spcPts val="0"/>
              </a:spcAft>
            </a:pPr>
            <a:r>
              <a:rPr lang="en-GB" sz="1700" dirty="0">
                <a:solidFill>
                  <a:srgbClr val="000000"/>
                </a:solidFill>
                <a:latin typeface="RDKBTS+Generic6-Regular"/>
                <a:cs typeface="RDKBTS+Generic6-Regular"/>
              </a:rPr>
              <a:t>- </a:t>
            </a:r>
            <a:r>
              <a:rPr sz="1700" dirty="0">
                <a:solidFill>
                  <a:srgbClr val="000000"/>
                </a:solidFill>
                <a:latin typeface="RDKBTS+Generic6-Regular"/>
                <a:cs typeface="RDKBTS+Generic6-Regular"/>
              </a:rPr>
              <a:t>Regulation of prolactin secretion</a:t>
            </a:r>
            <a:r>
              <a:rPr lang="en-GB" sz="1700" dirty="0">
                <a:solidFill>
                  <a:srgbClr val="000000"/>
                </a:solidFill>
                <a:latin typeface="RDKBTS+Generic6-Regular"/>
                <a:cs typeface="RDKBTS+Generic6-Regular"/>
              </a:rPr>
              <a:t>.</a:t>
            </a:r>
            <a:endParaRPr sz="1700" dirty="0">
              <a:solidFill>
                <a:srgbClr val="000000"/>
              </a:solidFill>
              <a:latin typeface="RDKBTS+Generic6-Regular"/>
              <a:cs typeface="RDKBTS+Generic6-Regul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5C995B-6251-4E94-BE60-44A76D539E34}"/>
              </a:ext>
            </a:extLst>
          </p:cNvPr>
          <p:cNvSpPr txBox="1"/>
          <p:nvPr/>
        </p:nvSpPr>
        <p:spPr>
          <a:xfrm>
            <a:off x="717848" y="1186458"/>
            <a:ext cx="5814646" cy="3262432"/>
          </a:xfrm>
          <a:prstGeom prst="rect">
            <a:avLst/>
          </a:prstGeom>
          <a:noFill/>
        </p:spPr>
        <p:txBody>
          <a:bodyPr wrap="square" rtlCol="0">
            <a:spAutoFit/>
          </a:bodyPr>
          <a:lstStyle/>
          <a:p>
            <a:r>
              <a:rPr lang="en-GB" sz="3400" dirty="0">
                <a:solidFill>
                  <a:srgbClr val="C00000"/>
                </a:solidFill>
                <a:effectLst>
                  <a:outerShdw blurRad="38100" dist="38100" dir="2700000" algn="tl">
                    <a:srgbClr val="000000">
                      <a:alpha val="43137"/>
                    </a:srgbClr>
                  </a:outerShdw>
                </a:effectLst>
                <a:latin typeface="Bernard MT Condensed" panose="02050806060905020404" pitchFamily="18" charset="0"/>
              </a:rPr>
              <a:t>Growth Hormone - GH</a:t>
            </a:r>
          </a:p>
          <a:p>
            <a:endParaRPr lang="en-GB" sz="3400" dirty="0">
              <a:solidFill>
                <a:srgbClr val="C00000"/>
              </a:solidFill>
              <a:effectLst>
                <a:outerShdw blurRad="38100" dist="38100" dir="2700000" algn="tl">
                  <a:srgbClr val="000000">
                    <a:alpha val="43137"/>
                  </a:srgbClr>
                </a:outerShdw>
              </a:effectLst>
              <a:latin typeface="Bernard MT Condensed" panose="02050806060905020404" pitchFamily="18" charset="0"/>
            </a:endParaRPr>
          </a:p>
          <a:p>
            <a:r>
              <a:rPr lang="en-GB" sz="3600" spc="10" dirty="0">
                <a:solidFill>
                  <a:srgbClr val="FF0000"/>
                </a:solidFill>
                <a:effectLst>
                  <a:outerShdw blurRad="38100" dist="38100" dir="2700000" algn="tl">
                    <a:srgbClr val="000000">
                      <a:alpha val="43137"/>
                    </a:srgbClr>
                  </a:outerShdw>
                </a:effectLst>
                <a:latin typeface="RDKBTS+Generic6-Regular"/>
                <a:cs typeface="RDKBTS+Generic6-Regular"/>
              </a:rPr>
              <a:t>[Somatotropin]</a:t>
            </a:r>
          </a:p>
          <a:p>
            <a:r>
              <a:rPr lang="en-GB" sz="3400" dirty="0">
                <a:solidFill>
                  <a:srgbClr val="C00000"/>
                </a:solidFill>
                <a:effectLst>
                  <a:outerShdw blurRad="38100" dist="38100" dir="2700000" algn="tl">
                    <a:srgbClr val="000000">
                      <a:alpha val="43137"/>
                    </a:srgbClr>
                  </a:outerShdw>
                </a:effectLst>
                <a:latin typeface="Bernard MT Condensed" panose="02050806060905020404" pitchFamily="18" charset="0"/>
              </a:rPr>
              <a:t> </a:t>
            </a:r>
          </a:p>
          <a:p>
            <a:endParaRPr lang="en-GB" sz="3400" dirty="0">
              <a:solidFill>
                <a:srgbClr val="C00000"/>
              </a:solidFill>
              <a:effectLst>
                <a:outerShdw blurRad="38100" dist="38100" dir="2700000" algn="tl">
                  <a:srgbClr val="000000">
                    <a:alpha val="43137"/>
                  </a:srgbClr>
                </a:outerShdw>
              </a:effectLst>
              <a:latin typeface="Bernard MT Condensed" panose="02050806060905020404" pitchFamily="18" charset="0"/>
            </a:endParaRPr>
          </a:p>
          <a:p>
            <a:endParaRPr lang="en-GB" sz="3400" dirty="0">
              <a:solidFill>
                <a:srgbClr val="C00000"/>
              </a:solidFill>
              <a:effectLst>
                <a:outerShdw blurRad="38100" dist="38100" dir="2700000" algn="tl">
                  <a:srgbClr val="000000">
                    <a:alpha val="43137"/>
                  </a:srgbClr>
                </a:outerShdw>
              </a:effectLst>
              <a:latin typeface="Bernard MT Condensed" panose="02050806060905020404" pitchFamily="18" charset="0"/>
            </a:endParaRPr>
          </a:p>
        </p:txBody>
      </p:sp>
    </p:spTree>
    <p:extLst>
      <p:ext uri="{BB962C8B-B14F-4D97-AF65-F5344CB8AC3E}">
        <p14:creationId xmlns:p14="http://schemas.microsoft.com/office/powerpoint/2010/main" val="1488561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4F71FC0E-37FC-474C-9F5C-88049D55BA77}"/>
              </a:ext>
            </a:extLst>
          </p:cNvPr>
          <p:cNvSpPr txBox="1">
            <a:spLocks noChangeArrowheads="1"/>
          </p:cNvSpPr>
          <p:nvPr/>
        </p:nvSpPr>
        <p:spPr bwMode="auto">
          <a:xfrm>
            <a:off x="182166" y="121444"/>
            <a:ext cx="738378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b="1" u="sng" dirty="0"/>
              <a:t>Growth hormone</a:t>
            </a:r>
            <a:r>
              <a:rPr lang="en-US" altLang="en-US" b="1" dirty="0"/>
              <a:t> (GH) (somatotrophin)</a:t>
            </a:r>
          </a:p>
          <a:p>
            <a:pPr eaLnBrk="1" hangingPunct="1">
              <a:spcBef>
                <a:spcPct val="50000"/>
              </a:spcBef>
              <a:buFont typeface="Arial" panose="020B0604020202020204" pitchFamily="34" charset="0"/>
              <a:buChar char="•"/>
            </a:pPr>
            <a:r>
              <a:rPr lang="en-US" altLang="en-US" dirty="0"/>
              <a:t> In childhood &amp; adolescence regulates </a:t>
            </a:r>
            <a:r>
              <a:rPr lang="en-US" altLang="en-US" b="1" dirty="0"/>
              <a:t>growth</a:t>
            </a:r>
            <a:r>
              <a:rPr lang="en-US" altLang="en-US" dirty="0"/>
              <a:t> &amp; </a:t>
            </a:r>
            <a:r>
              <a:rPr lang="en-US" altLang="en-US" b="1" dirty="0"/>
              <a:t>metabolism</a:t>
            </a:r>
            <a:r>
              <a:rPr lang="en-US" altLang="en-US" dirty="0"/>
              <a:t>.</a:t>
            </a:r>
          </a:p>
          <a:p>
            <a:pPr eaLnBrk="1" hangingPunct="1">
              <a:spcBef>
                <a:spcPct val="50000"/>
              </a:spcBef>
              <a:buFont typeface="Arial" panose="020B0604020202020204" pitchFamily="34" charset="0"/>
              <a:buChar char="•"/>
            </a:pPr>
            <a:r>
              <a:rPr lang="en-US" altLang="en-US" dirty="0"/>
              <a:t>In adults regulates </a:t>
            </a:r>
            <a:r>
              <a:rPr lang="en-US" altLang="en-US" b="1" dirty="0"/>
              <a:t>energy metabolism</a:t>
            </a:r>
            <a:r>
              <a:rPr lang="en-US" altLang="en-US" dirty="0"/>
              <a:t>.</a:t>
            </a:r>
          </a:p>
          <a:p>
            <a:pPr eaLnBrk="1" hangingPunct="1">
              <a:spcBef>
                <a:spcPct val="50000"/>
              </a:spcBef>
              <a:buFont typeface="Arial" panose="020B0604020202020204" pitchFamily="34" charset="0"/>
              <a:buChar char="•"/>
            </a:pPr>
            <a:endParaRPr lang="en-US" altLang="en-US" dirty="0"/>
          </a:p>
          <a:p>
            <a:pPr eaLnBrk="1" hangingPunct="1">
              <a:spcBef>
                <a:spcPct val="50000"/>
              </a:spcBef>
            </a:pPr>
            <a:r>
              <a:rPr lang="en-US" altLang="en-US" b="1" dirty="0"/>
              <a:t>	</a:t>
            </a:r>
            <a:r>
              <a:rPr lang="en-US" altLang="en-US" b="1" u="sng" dirty="0"/>
              <a:t>Actions:</a:t>
            </a:r>
          </a:p>
          <a:p>
            <a:pPr eaLnBrk="1" hangingPunct="1">
              <a:spcBef>
                <a:spcPct val="50000"/>
              </a:spcBef>
            </a:pPr>
            <a:endParaRPr lang="en-US" altLang="en-US" b="1" u="sng" dirty="0"/>
          </a:p>
          <a:p>
            <a:pPr eaLnBrk="1" hangingPunct="1">
              <a:spcBef>
                <a:spcPct val="50000"/>
              </a:spcBef>
            </a:pPr>
            <a:r>
              <a:rPr lang="en-US" altLang="en-US" b="1" dirty="0">
                <a:sym typeface="Wingdings" panose="05000000000000000000" pitchFamily="2" charset="2"/>
              </a:rPr>
              <a:t>The</a:t>
            </a:r>
            <a:r>
              <a:rPr lang="en-US" altLang="en-US" dirty="0"/>
              <a:t> effect on </a:t>
            </a:r>
            <a:r>
              <a:rPr lang="en-US" altLang="en-US" b="1" u="sng" dirty="0"/>
              <a:t>growth</a:t>
            </a:r>
            <a:r>
              <a:rPr lang="en-US" altLang="en-US" dirty="0"/>
              <a:t> is mediated through:</a:t>
            </a:r>
          </a:p>
          <a:p>
            <a:pPr eaLnBrk="1" hangingPunct="1">
              <a:spcBef>
                <a:spcPct val="50000"/>
              </a:spcBef>
            </a:pPr>
            <a:r>
              <a:rPr lang="en-US" altLang="en-US" dirty="0"/>
              <a:t>[</a:t>
            </a:r>
            <a:r>
              <a:rPr lang="en-US" altLang="en-US" b="1" dirty="0">
                <a:solidFill>
                  <a:srgbClr val="A50021"/>
                </a:solidFill>
              </a:rPr>
              <a:t>Insulin-like growth factor – IGF-1]/ [</a:t>
            </a:r>
            <a:r>
              <a:rPr lang="en-US" altLang="en-US" b="1" dirty="0" err="1">
                <a:solidFill>
                  <a:srgbClr val="A50021"/>
                </a:solidFill>
              </a:rPr>
              <a:t>somatomedian</a:t>
            </a:r>
            <a:r>
              <a:rPr lang="en-US" altLang="en-US" dirty="0">
                <a:solidFill>
                  <a:srgbClr val="A50021"/>
                </a:solidFill>
              </a:rPr>
              <a:t> </a:t>
            </a:r>
            <a:r>
              <a:rPr lang="en-US" altLang="en-US" b="1" dirty="0">
                <a:solidFill>
                  <a:srgbClr val="A50021"/>
                </a:solidFill>
              </a:rPr>
              <a:t>C]</a:t>
            </a:r>
            <a:r>
              <a:rPr lang="en-US" altLang="en-US" dirty="0"/>
              <a:t>, </a:t>
            </a:r>
          </a:p>
          <a:p>
            <a:pPr eaLnBrk="1" hangingPunct="1">
              <a:spcBef>
                <a:spcPct val="50000"/>
              </a:spcBef>
            </a:pPr>
            <a:r>
              <a:rPr lang="en-US" altLang="en-US" dirty="0"/>
              <a:t>which is secreted by the liver.</a:t>
            </a:r>
          </a:p>
          <a:p>
            <a:pPr eaLnBrk="1" hangingPunct="1">
              <a:spcBef>
                <a:spcPct val="50000"/>
              </a:spcBef>
              <a:buFont typeface="Arial" panose="020B0604020202020204" pitchFamily="34" charset="0"/>
              <a:buChar char="•"/>
            </a:pPr>
            <a:r>
              <a:rPr lang="en-US" altLang="en-US" dirty="0">
                <a:sym typeface="Wingdings" panose="05000000000000000000" pitchFamily="2" charset="2"/>
              </a:rPr>
              <a:t> Growth stops with the closure of the epiphysis.</a:t>
            </a:r>
          </a:p>
          <a:p>
            <a:pPr eaLnBrk="1" hangingPunct="1">
              <a:spcBef>
                <a:spcPct val="50000"/>
              </a:spcBef>
            </a:pPr>
            <a:endParaRPr lang="en-US" altLang="en-US" i="1" dirty="0">
              <a:sym typeface="Wingdings" panose="05000000000000000000" pitchFamily="2" charset="2"/>
            </a:endParaRPr>
          </a:p>
          <a:p>
            <a:pPr eaLnBrk="1" hangingPunct="1">
              <a:spcBef>
                <a:spcPct val="50000"/>
              </a:spcBef>
            </a:pPr>
            <a:endParaRPr lang="en-US" altLang="en-US" i="1" dirty="0">
              <a:sym typeface="Wingdings" panose="05000000000000000000" pitchFamily="2" charset="2"/>
            </a:endParaRPr>
          </a:p>
          <a:p>
            <a:pPr eaLnBrk="1" hangingPunct="1">
              <a:spcBef>
                <a:spcPct val="50000"/>
              </a:spcBef>
            </a:pPr>
            <a:endParaRPr lang="en-US" altLang="en-US" i="1" dirty="0">
              <a:sym typeface="Wingdings" panose="05000000000000000000" pitchFamily="2" charset="2"/>
            </a:endParaRPr>
          </a:p>
          <a:p>
            <a:pPr eaLnBrk="1" hangingPunct="1">
              <a:spcBef>
                <a:spcPct val="50000"/>
              </a:spcBef>
            </a:pPr>
            <a:endParaRPr lang="en-US" altLang="en-US" i="1" dirty="0">
              <a:sym typeface="Wingdings" panose="05000000000000000000" pitchFamily="2" charset="2"/>
            </a:endParaRPr>
          </a:p>
          <a:p>
            <a:pPr eaLnBrk="1" hangingPunct="1">
              <a:spcBef>
                <a:spcPct val="50000"/>
              </a:spcBef>
            </a:pPr>
            <a:endParaRPr lang="en-US" altLang="en-US" i="1" dirty="0">
              <a:sym typeface="Wingdings" panose="05000000000000000000" pitchFamily="2" charset="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A9AEE0E-2F78-49D2-8534-3AE7C5DDDF19}"/>
              </a:ext>
            </a:extLst>
          </p:cNvPr>
          <p:cNvPicPr>
            <a:picLocks noChangeAspect="1"/>
          </p:cNvPicPr>
          <p:nvPr/>
        </p:nvPicPr>
        <p:blipFill>
          <a:blip r:embed="rId2"/>
          <a:stretch>
            <a:fillRect/>
          </a:stretch>
        </p:blipFill>
        <p:spPr>
          <a:xfrm>
            <a:off x="1653952" y="0"/>
            <a:ext cx="4958179" cy="5301438"/>
          </a:xfrm>
          <a:prstGeom prst="rect">
            <a:avLst/>
          </a:prstGeom>
        </p:spPr>
      </p:pic>
    </p:spTree>
    <p:extLst>
      <p:ext uri="{BB962C8B-B14F-4D97-AF65-F5344CB8AC3E}">
        <p14:creationId xmlns:p14="http://schemas.microsoft.com/office/powerpoint/2010/main" val="3663868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0" y="0"/>
            <a:ext cx="6838528" cy="5650954"/>
          </a:xfrm>
          <a:prstGeom prst="rect">
            <a:avLst/>
          </a:prstGeom>
          <a:blipFill>
            <a:blip r:embed="rId2" cstate="print"/>
            <a:stretch>
              <a:fillRect r="-13656" b="-3156"/>
            </a:stretch>
          </a:blipFill>
        </p:spPr>
        <p:txBody>
          <a:bodyPr wrap="square" lIns="0" tIns="0" rIns="0" bIns="0" rtlCol="0">
            <a:spAutoFit/>
          </a:bodyPr>
          <a:lstStyle/>
          <a:p>
            <a:endParaRPr/>
          </a:p>
        </p:txBody>
      </p:sp>
      <p:sp>
        <p:nvSpPr>
          <p:cNvPr id="3" name="object 3"/>
          <p:cNvSpPr txBox="1"/>
          <p:nvPr/>
        </p:nvSpPr>
        <p:spPr>
          <a:xfrm>
            <a:off x="1260334" y="462022"/>
            <a:ext cx="4562169" cy="718145"/>
          </a:xfrm>
          <a:prstGeom prst="rect">
            <a:avLst/>
          </a:prstGeom>
        </p:spPr>
        <p:txBody>
          <a:bodyPr vert="horz" wrap="square" lIns="0" tIns="0" rIns="0" bIns="0" rtlCol="0">
            <a:spAutoFit/>
          </a:bodyPr>
          <a:lstStyle/>
          <a:p>
            <a:pPr marL="0" marR="0" algn="ctr">
              <a:lnSpc>
                <a:spcPts val="2822"/>
              </a:lnSpc>
              <a:spcBef>
                <a:spcPts val="0"/>
              </a:spcBef>
              <a:spcAft>
                <a:spcPts val="0"/>
              </a:spcAft>
            </a:pPr>
            <a:r>
              <a:rPr lang="en-GB" sz="295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Mechanism of Action</a:t>
            </a:r>
          </a:p>
          <a:p>
            <a:pPr marL="0" marR="0" algn="ctr">
              <a:lnSpc>
                <a:spcPts val="2822"/>
              </a:lnSpc>
              <a:spcBef>
                <a:spcPts val="0"/>
              </a:spcBef>
              <a:spcAft>
                <a:spcPts val="0"/>
              </a:spcAft>
            </a:pPr>
            <a:r>
              <a:rPr lang="en-GB" sz="295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Direct Effect</a:t>
            </a:r>
            <a:endParaRPr sz="295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1"/>
          <p:cNvSpPr/>
          <p:nvPr/>
        </p:nvSpPr>
        <p:spPr>
          <a:xfrm>
            <a:off x="3886200" y="730401"/>
            <a:ext cx="2878088" cy="4608512"/>
          </a:xfrm>
          <a:prstGeom prst="rect">
            <a:avLst/>
          </a:prstGeom>
          <a:blipFill>
            <a:blip r:embed="rId2" cstate="print"/>
            <a:stretch>
              <a:fillRect t="-23439" r="-170054" b="-3051"/>
            </a:stretch>
          </a:blipFill>
        </p:spPr>
        <p:txBody>
          <a:bodyPr wrap="square" lIns="0" tIns="0" rIns="0" bIns="0" rtlCol="0">
            <a:spAutoFit/>
          </a:bodyPr>
          <a:lstStyle/>
          <a:p>
            <a:endParaRPr/>
          </a:p>
        </p:txBody>
      </p:sp>
      <p:sp>
        <p:nvSpPr>
          <p:cNvPr id="3" name="object 3"/>
          <p:cNvSpPr txBox="1"/>
          <p:nvPr/>
        </p:nvSpPr>
        <p:spPr>
          <a:xfrm>
            <a:off x="452133" y="2095982"/>
            <a:ext cx="3434067" cy="816078"/>
          </a:xfrm>
          <a:prstGeom prst="rect">
            <a:avLst/>
          </a:prstGeom>
        </p:spPr>
        <p:txBody>
          <a:bodyPr vert="horz" wrap="square" lIns="0" tIns="0" rIns="0" bIns="0" rtlCol="0">
            <a:spAutoFit/>
          </a:bodyPr>
          <a:lstStyle/>
          <a:p>
            <a:pPr marL="0" marR="0" algn="ctr">
              <a:lnSpc>
                <a:spcPts val="2796"/>
              </a:lnSpc>
              <a:spcBef>
                <a:spcPts val="0"/>
              </a:spcBef>
              <a:spcAft>
                <a:spcPts val="0"/>
              </a:spcAft>
            </a:pPr>
            <a:r>
              <a:rPr lang="en-GB" sz="2900" dirty="0">
                <a:effectLst>
                  <a:outerShdw blurRad="38100" dist="38100" dir="2700000" algn="tl">
                    <a:srgbClr val="000000">
                      <a:alpha val="43137"/>
                    </a:srgbClr>
                  </a:outerShdw>
                </a:effectLst>
                <a:latin typeface="EWQPEF+Generic0-Regular"/>
                <a:cs typeface="EWQPEF+Generic0-Regular"/>
              </a:rPr>
              <a:t>Indirect Effect</a:t>
            </a:r>
            <a:endParaRPr sz="2900" dirty="0">
              <a:effectLst>
                <a:outerShdw blurRad="38100" dist="38100" dir="2700000" algn="tl">
                  <a:srgbClr val="000000">
                    <a:alpha val="43137"/>
                  </a:srgbClr>
                </a:outerShdw>
              </a:effectLst>
              <a:latin typeface="EWQPEF+Generic0-Regular"/>
              <a:cs typeface="EWQPEF+Generic0-Regular"/>
            </a:endParaRPr>
          </a:p>
          <a:p>
            <a:pPr marL="129809" marR="0" algn="ctr">
              <a:lnSpc>
                <a:spcPts val="2783"/>
              </a:lnSpc>
              <a:spcBef>
                <a:spcPts val="545"/>
              </a:spcBef>
              <a:spcAft>
                <a:spcPts val="0"/>
              </a:spcAft>
            </a:pPr>
            <a:r>
              <a:rPr sz="2900" dirty="0">
                <a:solidFill>
                  <a:srgbClr val="C00000"/>
                </a:solidFill>
                <a:effectLst>
                  <a:outerShdw blurRad="38100" dist="38100" dir="2700000" algn="tl">
                    <a:srgbClr val="000000">
                      <a:alpha val="43137"/>
                    </a:srgbClr>
                  </a:outerShdw>
                </a:effectLst>
                <a:latin typeface="EWQPEF+Generic0-Regular"/>
                <a:cs typeface="EWQPEF+Generic0-Regular"/>
              </a:rPr>
              <a:t>SOMATOMEDINS</a:t>
            </a:r>
          </a:p>
        </p:txBody>
      </p:sp>
    </p:spTree>
  </p:cSld>
  <p:clrMapOvr>
    <a:masterClrMapping/>
  </p:clrMapOvr>
</p:sld>
</file>

<file path=ppt/theme/theme1.xml><?xml version="1.0" encoding="utf-8"?>
<a:theme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524</TotalTime>
  <Words>1289</Words>
  <Application>Microsoft Office PowerPoint</Application>
  <PresentationFormat>Custom</PresentationFormat>
  <Paragraphs>248</Paragraphs>
  <Slides>35</Slides>
  <Notes>1</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35</vt:i4>
      </vt:variant>
    </vt:vector>
  </HeadingPairs>
  <TitlesOfParts>
    <vt:vector size="53" baseType="lpstr">
      <vt:lpstr>RDKBTS+Generic6-Regular</vt:lpstr>
      <vt:lpstr>Aharoni</vt:lpstr>
      <vt:lpstr>Ebrima</vt:lpstr>
      <vt:lpstr>HIQKRP+Generic7-Regular</vt:lpstr>
      <vt:lpstr>TWGAIJ+Generic3-Regular</vt:lpstr>
      <vt:lpstr>Wingdings</vt:lpstr>
      <vt:lpstr>Tahoma</vt:lpstr>
      <vt:lpstr>ITMBQK+Generic5-Regular</vt:lpstr>
      <vt:lpstr>Bernard MT Condensed</vt:lpstr>
      <vt:lpstr>Cambria</vt:lpstr>
      <vt:lpstr>MADGUA+Generic1-Regular</vt:lpstr>
      <vt:lpstr>Times New Roman</vt:lpstr>
      <vt:lpstr>AMMIEN+Generic8-Regular</vt:lpstr>
      <vt:lpstr>NOKNWD+Generic4-Regular</vt:lpstr>
      <vt:lpstr>Arial</vt:lpstr>
      <vt:lpstr>Calibri</vt:lpstr>
      <vt:lpstr>EWQPEF+Generic0-Regular</vt:lpstr>
      <vt:lpstr>Theme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PowerPoint</dc:title>
  <dc:creator>doc2pdf</dc:creator>
  <cp:lastModifiedBy>Nervana Bayoumi</cp:lastModifiedBy>
  <cp:revision>34</cp:revision>
  <dcterms:modified xsi:type="dcterms:W3CDTF">2021-02-16T12:17:05Z</dcterms:modified>
</cp:coreProperties>
</file>