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80" r:id="rId11"/>
    <p:sldId id="267" r:id="rId12"/>
    <p:sldId id="268" r:id="rId13"/>
    <p:sldId id="269" r:id="rId14"/>
    <p:sldId id="281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6" r:id="rId23"/>
    <p:sldId id="277" r:id="rId24"/>
    <p:sldId id="278" r:id="rId25"/>
  </p:sldIdLst>
  <p:sldSz cx="9144000" cy="6858000" type="screen4x3"/>
  <p:notesSz cx="9144000" cy="6858000"/>
  <p:embeddedFontLst>
    <p:embeddedFont>
      <p:font typeface="AVSEOF+Georgia" panose="020B0604020202020204"/>
      <p:regular r:id="rId27"/>
    </p:embeddedFont>
    <p:embeddedFont>
      <p:font typeface="BURLJP+TimesNewRomanPSMT" panose="020B0604020202020204"/>
      <p:regular r:id="rId28"/>
    </p:embeddedFont>
    <p:embeddedFont>
      <p:font typeface="BWSREN+Georgia" panose="020B0604020202020204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MUDMU+Georgia-Bold" panose="020B0604020202020204"/>
      <p:regular r:id="rId34"/>
    </p:embeddedFont>
    <p:embeddedFont>
      <p:font typeface="DJEDVG+TimesNewRomanPSMT" panose="020B0604020202020204"/>
      <p:regular r:id="rId35"/>
    </p:embeddedFont>
    <p:embeddedFont>
      <p:font typeface="DVIBWN+TimesNewRomanPSMT" panose="020B0604020202020204"/>
      <p:regular r:id="rId36"/>
    </p:embeddedFont>
    <p:embeddedFont>
      <p:font typeface="ENARAG+TimesNewRomanPS-BoldMT" panose="020B0604020202020204"/>
      <p:regular r:id="rId37"/>
    </p:embeddedFont>
    <p:embeddedFont>
      <p:font typeface="FOWFAT+Arial-ItalicMT" panose="020B0604020202020204"/>
      <p:regular r:id="rId38"/>
    </p:embeddedFont>
    <p:embeddedFont>
      <p:font typeface="GDPQHT+TimesNewRomanPS-BoldItalicMT" panose="020B0604020202020204"/>
      <p:regular r:id="rId39"/>
    </p:embeddedFont>
    <p:embeddedFont>
      <p:font typeface="GEOGVA+Georgia-Bold" panose="020B0604020202020204"/>
      <p:regular r:id="rId40"/>
    </p:embeddedFont>
    <p:embeddedFont>
      <p:font typeface="GPTCOW+Wingdings2" panose="020B0604020202020204"/>
      <p:regular r:id="rId41"/>
    </p:embeddedFont>
    <p:embeddedFont>
      <p:font typeface="GQOKIE+TimesNewRomanPSMT" panose="020B0604020202020204"/>
      <p:regular r:id="rId42"/>
    </p:embeddedFont>
    <p:embeddedFont>
      <p:font typeface="GVSABS+TimesNewRomanPSMT" panose="020B0604020202020204"/>
      <p:regular r:id="rId43"/>
    </p:embeddedFont>
    <p:embeddedFont>
      <p:font typeface="GWBJMH+TimesNewRomanPS-BoldMT" panose="020B0604020202020204"/>
      <p:regular r:id="rId44"/>
    </p:embeddedFont>
    <p:embeddedFont>
      <p:font typeface="HAVVEB+ArialMT" panose="020B0604020202020204"/>
      <p:regular r:id="rId45"/>
    </p:embeddedFont>
    <p:embeddedFont>
      <p:font typeface="HCPNMJ+Georgia" panose="020B0604020202020204"/>
      <p:regular r:id="rId46"/>
    </p:embeddedFont>
    <p:embeddedFont>
      <p:font typeface="HEWGGH+Wingdings3" panose="020B0604020202020204"/>
      <p:regular r:id="rId47"/>
    </p:embeddedFont>
    <p:embeddedFont>
      <p:font typeface="HQEQOW+Georgia" panose="020B0604020202020204"/>
      <p:regular r:id="rId48"/>
    </p:embeddedFont>
    <p:embeddedFont>
      <p:font typeface="HQRDKM+TimesNewRomanPS-BoldMT" panose="020B0604020202020204"/>
      <p:regular r:id="rId49"/>
    </p:embeddedFont>
    <p:embeddedFont>
      <p:font typeface="HWSAUN+Arial-BoldMT" panose="020B0604020202020204"/>
      <p:regular r:id="rId50"/>
    </p:embeddedFont>
    <p:embeddedFont>
      <p:font typeface="IBMJEE+Georgia" panose="020B0604020202020204"/>
      <p:regular r:id="rId51"/>
    </p:embeddedFont>
    <p:embeddedFont>
      <p:font typeface="IGAVQW+Georgia" panose="020B0604020202020204"/>
      <p:regular r:id="rId52"/>
    </p:embeddedFont>
    <p:embeddedFont>
      <p:font typeface="IIWNAE+TimesNewRomanPSMT" panose="020B0604020202020204"/>
      <p:regular r:id="rId53"/>
    </p:embeddedFont>
    <p:embeddedFont>
      <p:font typeface="ITAOGW+Arial-BoldMT" panose="020B0604020202020204"/>
      <p:regular r:id="rId54"/>
    </p:embeddedFont>
    <p:embeddedFont>
      <p:font typeface="IVFFPH+Georgia" panose="020B0604020202020204"/>
      <p:regular r:id="rId55"/>
    </p:embeddedFont>
    <p:embeddedFont>
      <p:font typeface="JHHTIW+Georgia-Bold" panose="020B0604020202020204"/>
      <p:regular r:id="rId56"/>
    </p:embeddedFont>
    <p:embeddedFont>
      <p:font typeface="JVAAWE+Tahoma-Bold" panose="020B0604020202020204"/>
      <p:regular r:id="rId57"/>
    </p:embeddedFont>
    <p:embeddedFont>
      <p:font typeface="KLNNTT+TimesNewRomanPS-BoldMT" panose="020B0604020202020204"/>
      <p:regular r:id="rId58"/>
    </p:embeddedFont>
    <p:embeddedFont>
      <p:font typeface="KULORJ+Georgia-Bold" panose="020B0604020202020204"/>
      <p:regular r:id="rId59"/>
    </p:embeddedFont>
    <p:embeddedFont>
      <p:font typeface="LPFQLF+Georgia-Bold" panose="020B0604020202020204"/>
      <p:regular r:id="rId60"/>
    </p:embeddedFont>
    <p:embeddedFont>
      <p:font typeface="LWNTQT+ArialMT" panose="020B0604020202020204"/>
      <p:regular r:id="rId61"/>
    </p:embeddedFont>
    <p:embeddedFont>
      <p:font typeface="MBTJGJ+Georgia-Bold" panose="020B0604020202020204"/>
      <p:regular r:id="rId62"/>
    </p:embeddedFont>
    <p:embeddedFont>
      <p:font typeface="MKIOGA+TimesNewRomanPS-BoldItalicMT" panose="020B0604020202020204"/>
      <p:regular r:id="rId63"/>
    </p:embeddedFont>
    <p:embeddedFont>
      <p:font typeface="Modern Love" panose="04090805081005020601" pitchFamily="82" charset="0"/>
      <p:regular r:id="rId64"/>
    </p:embeddedFont>
    <p:embeddedFont>
      <p:font typeface="MUEOHK+Georgia-Bold" panose="020B0604020202020204"/>
      <p:regular r:id="rId65"/>
    </p:embeddedFont>
    <p:embeddedFont>
      <p:font typeface="Neue Haas Grotesk Text Pro" panose="020B0504020202020204" pitchFamily="34" charset="0"/>
      <p:regular r:id="rId66"/>
      <p:bold r:id="rId67"/>
      <p:italic r:id="rId68"/>
      <p:boldItalic r:id="rId69"/>
    </p:embeddedFont>
    <p:embeddedFont>
      <p:font typeface="NIUVVH+Georgia-Bold" panose="020B0604020202020204"/>
      <p:regular r:id="rId70"/>
    </p:embeddedFont>
    <p:embeddedFont>
      <p:font typeface="OEVTCO+Georgia-Bold" panose="020B0604020202020204"/>
      <p:regular r:id="rId71"/>
    </p:embeddedFont>
    <p:embeddedFont>
      <p:font typeface="OIAEKI+Tahoma-Bold" panose="020B0604020202020204"/>
      <p:regular r:id="rId72"/>
    </p:embeddedFont>
    <p:embeddedFont>
      <p:font typeface="OUTIID+TimesNewRomanPSMT" panose="020B0604020202020204"/>
      <p:regular r:id="rId73"/>
    </p:embeddedFont>
    <p:embeddedFont>
      <p:font typeface="PFMIUV+Georgia-Bold" panose="020B0604020202020204"/>
      <p:regular r:id="rId74"/>
    </p:embeddedFont>
    <p:embeddedFont>
      <p:font typeface="PJWKOK+Georgia-Bold" panose="020B0604020202020204"/>
      <p:regular r:id="rId75"/>
    </p:embeddedFont>
    <p:embeddedFont>
      <p:font typeface="PKDWKJ+ArialMT" panose="020B0604020202020204"/>
      <p:regular r:id="rId76"/>
    </p:embeddedFont>
    <p:embeddedFont>
      <p:font typeface="PLWPPB+TimesNewRomanPSMT" panose="020B0604020202020204"/>
      <p:regular r:id="rId77"/>
    </p:embeddedFont>
    <p:embeddedFont>
      <p:font typeface="QIBMUG+Georgia" panose="020B0604020202020204"/>
      <p:regular r:id="rId78"/>
    </p:embeddedFont>
    <p:embeddedFont>
      <p:font typeface="QKTRMJ+TimesNewRomanPS-BoldMT" panose="020B0604020202020204"/>
      <p:regular r:id="rId79"/>
    </p:embeddedFont>
    <p:embeddedFont>
      <p:font typeface="RABDNH+Georgia" panose="020B0604020202020204"/>
      <p:regular r:id="rId80"/>
    </p:embeddedFont>
    <p:embeddedFont>
      <p:font typeface="RGOFFK+Georgia-BoldItalic" panose="020B0604020202020204"/>
      <p:regular r:id="rId81"/>
    </p:embeddedFont>
    <p:embeddedFont>
      <p:font typeface="RJQCJV+ArialMT" panose="020B0604020202020204"/>
      <p:regular r:id="rId82"/>
    </p:embeddedFont>
    <p:embeddedFont>
      <p:font typeface="SPEPAJ+TimesNewRomanPSMT" panose="020B0604020202020204"/>
      <p:regular r:id="rId83"/>
    </p:embeddedFont>
    <p:embeddedFont>
      <p:font typeface="SQQNGC+Georgia-Bold" panose="020B0604020202020204"/>
      <p:regular r:id="rId84"/>
    </p:embeddedFont>
    <p:embeddedFont>
      <p:font typeface="Tahoma" panose="020B0604030504040204" pitchFamily="34" charset="0"/>
      <p:regular r:id="rId85"/>
      <p:bold r:id="rId86"/>
    </p:embeddedFont>
    <p:embeddedFont>
      <p:font typeface="TBQWLS+Georgia" panose="020B0604020202020204"/>
      <p:regular r:id="rId87"/>
    </p:embeddedFont>
    <p:embeddedFont>
      <p:font typeface="Times New Roman" panose="02020603050405020304" pitchFamily="18" charset="0"/>
      <p:regular r:id="rId88"/>
    </p:embeddedFont>
    <p:embeddedFont>
      <p:font typeface="TNPWSH+TimesNewRomanPSMT" panose="020B0604020202020204"/>
      <p:regular r:id="rId89"/>
    </p:embeddedFont>
    <p:embeddedFont>
      <p:font typeface="UFUGUT+TimesNewRomanPSMT" panose="020B0604020202020204"/>
      <p:regular r:id="rId90"/>
    </p:embeddedFont>
    <p:embeddedFont>
      <p:font typeface="UUIADD+TimesNewRomanPSMT" panose="020B0604020202020204"/>
      <p:regular r:id="rId91"/>
    </p:embeddedFont>
    <p:embeddedFont>
      <p:font typeface="VCVGQO+Georgia-Bold" panose="020B0604020202020204"/>
      <p:regular r:id="rId92"/>
    </p:embeddedFont>
    <p:embeddedFont>
      <p:font typeface="VJGMDI+TimesNewRomanPS-BoldMT" panose="020B0604020202020204"/>
      <p:regular r:id="rId93"/>
    </p:embeddedFont>
    <p:embeddedFont>
      <p:font typeface="WJVAIC+Georgia" panose="020B0604020202020204"/>
      <p:regular r:id="rId94"/>
    </p:embeddedFont>
    <p:embeddedFont>
      <p:font typeface="WKSVWK+Georgia-Bold" panose="020B0604020202020204"/>
      <p:regular r:id="rId95"/>
    </p:embeddedFont>
    <p:embeddedFont>
      <p:font typeface="WOTPKL+Georgia" panose="020B0604020202020204"/>
      <p:regular r:id="rId9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8" y="60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63" Type="http://schemas.openxmlformats.org/officeDocument/2006/relationships/font" Target="fonts/font37.fntdata"/><Relationship Id="rId68" Type="http://schemas.openxmlformats.org/officeDocument/2006/relationships/font" Target="fonts/font42.fntdata"/><Relationship Id="rId76" Type="http://schemas.openxmlformats.org/officeDocument/2006/relationships/font" Target="fonts/font50.fntdata"/><Relationship Id="rId84" Type="http://schemas.openxmlformats.org/officeDocument/2006/relationships/font" Target="fonts/font58.fntdata"/><Relationship Id="rId89" Type="http://schemas.openxmlformats.org/officeDocument/2006/relationships/font" Target="fonts/font63.fntdata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45.fntdata"/><Relationship Id="rId92" Type="http://schemas.openxmlformats.org/officeDocument/2006/relationships/font" Target="fonts/font6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font" Target="fonts/font32.fntdata"/><Relationship Id="rId66" Type="http://schemas.openxmlformats.org/officeDocument/2006/relationships/font" Target="fonts/font40.fntdata"/><Relationship Id="rId74" Type="http://schemas.openxmlformats.org/officeDocument/2006/relationships/font" Target="fonts/font48.fntdata"/><Relationship Id="rId79" Type="http://schemas.openxmlformats.org/officeDocument/2006/relationships/font" Target="fonts/font53.fntdata"/><Relationship Id="rId87" Type="http://schemas.openxmlformats.org/officeDocument/2006/relationships/font" Target="fonts/font61.fntdata"/><Relationship Id="rId5" Type="http://schemas.openxmlformats.org/officeDocument/2006/relationships/slide" Target="slides/slide4.xml"/><Relationship Id="rId61" Type="http://schemas.openxmlformats.org/officeDocument/2006/relationships/font" Target="fonts/font35.fntdata"/><Relationship Id="rId82" Type="http://schemas.openxmlformats.org/officeDocument/2006/relationships/font" Target="fonts/font56.fntdata"/><Relationship Id="rId90" Type="http://schemas.openxmlformats.org/officeDocument/2006/relationships/font" Target="fonts/font64.fntdata"/><Relationship Id="rId95" Type="http://schemas.openxmlformats.org/officeDocument/2006/relationships/font" Target="fonts/font6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font" Target="fonts/font30.fntdata"/><Relationship Id="rId64" Type="http://schemas.openxmlformats.org/officeDocument/2006/relationships/font" Target="fonts/font38.fntdata"/><Relationship Id="rId69" Type="http://schemas.openxmlformats.org/officeDocument/2006/relationships/font" Target="fonts/font43.fntdata"/><Relationship Id="rId77" Type="http://schemas.openxmlformats.org/officeDocument/2006/relationships/font" Target="fonts/font51.fntdata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72" Type="http://schemas.openxmlformats.org/officeDocument/2006/relationships/font" Target="fonts/font46.fntdata"/><Relationship Id="rId80" Type="http://schemas.openxmlformats.org/officeDocument/2006/relationships/font" Target="fonts/font54.fntdata"/><Relationship Id="rId85" Type="http://schemas.openxmlformats.org/officeDocument/2006/relationships/font" Target="fonts/font59.fntdata"/><Relationship Id="rId93" Type="http://schemas.openxmlformats.org/officeDocument/2006/relationships/font" Target="fonts/font67.fntdata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font" Target="fonts/font33.fntdata"/><Relationship Id="rId67" Type="http://schemas.openxmlformats.org/officeDocument/2006/relationships/font" Target="fonts/font41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62" Type="http://schemas.openxmlformats.org/officeDocument/2006/relationships/font" Target="fonts/font36.fntdata"/><Relationship Id="rId70" Type="http://schemas.openxmlformats.org/officeDocument/2006/relationships/font" Target="fonts/font44.fntdata"/><Relationship Id="rId75" Type="http://schemas.openxmlformats.org/officeDocument/2006/relationships/font" Target="fonts/font49.fntdata"/><Relationship Id="rId83" Type="http://schemas.openxmlformats.org/officeDocument/2006/relationships/font" Target="fonts/font57.fntdata"/><Relationship Id="rId88" Type="http://schemas.openxmlformats.org/officeDocument/2006/relationships/font" Target="fonts/font62.fntdata"/><Relationship Id="rId91" Type="http://schemas.openxmlformats.org/officeDocument/2006/relationships/font" Target="fonts/font65.fntdata"/><Relationship Id="rId96" Type="http://schemas.openxmlformats.org/officeDocument/2006/relationships/font" Target="fonts/font7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font" Target="fonts/font31.fntdata"/><Relationship Id="rId10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60" Type="http://schemas.openxmlformats.org/officeDocument/2006/relationships/font" Target="fonts/font34.fntdata"/><Relationship Id="rId65" Type="http://schemas.openxmlformats.org/officeDocument/2006/relationships/font" Target="fonts/font39.fntdata"/><Relationship Id="rId73" Type="http://schemas.openxmlformats.org/officeDocument/2006/relationships/font" Target="fonts/font47.fntdata"/><Relationship Id="rId78" Type="http://schemas.openxmlformats.org/officeDocument/2006/relationships/font" Target="fonts/font52.fntdata"/><Relationship Id="rId81" Type="http://schemas.openxmlformats.org/officeDocument/2006/relationships/font" Target="fonts/font55.fntdata"/><Relationship Id="rId86" Type="http://schemas.openxmlformats.org/officeDocument/2006/relationships/font" Target="fonts/font60.fntdata"/><Relationship Id="rId94" Type="http://schemas.openxmlformats.org/officeDocument/2006/relationships/font" Target="fonts/font68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D1D1-3A59-4827-BAB0-69636EB1A002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1AC6-3991-4AF4-B520-0AE93725A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0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A1AC6-3991-4AF4-B520-0AE93725A0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6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90964" y="1052736"/>
            <a:ext cx="6119316" cy="189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63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400" dirty="0">
                <a:solidFill>
                  <a:srgbClr val="00B050"/>
                </a:solidFill>
                <a:latin typeface="Modern Love" panose="04090805081005020601" pitchFamily="82" charset="0"/>
                <a:cs typeface="OTUPKE+TimesNewRomanPS-BoldMT"/>
              </a:rPr>
              <a:t>Endocrinology</a:t>
            </a:r>
          </a:p>
          <a:p>
            <a:pPr marL="0" marR="0">
              <a:lnSpc>
                <a:spcPts val="4863"/>
              </a:lnSpc>
              <a:spcBef>
                <a:spcPts val="0"/>
              </a:spcBef>
              <a:spcAft>
                <a:spcPts val="0"/>
              </a:spcAft>
            </a:pPr>
            <a:endParaRPr lang="en-GB" sz="4400" dirty="0">
              <a:solidFill>
                <a:srgbClr val="00B050"/>
              </a:solidFill>
              <a:latin typeface="Modern Love" panose="04090805081005020601" pitchFamily="82" charset="0"/>
              <a:cs typeface="OTUPKE+TimesNewRomanPS-BoldMT"/>
            </a:endParaRPr>
          </a:p>
          <a:p>
            <a:pPr marL="0" marR="0">
              <a:lnSpc>
                <a:spcPts val="4863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B050"/>
                </a:solidFill>
                <a:latin typeface="Modern Love" panose="04090805081005020601" pitchFamily="82" charset="0"/>
                <a:cs typeface="OTUPKE+TimesNewRomanPS-BoldMT"/>
              </a:rPr>
              <a:t>Posterior Pituitary</a:t>
            </a:r>
            <a:r>
              <a:rPr lang="en-GB" sz="4400" dirty="0">
                <a:solidFill>
                  <a:srgbClr val="00B050"/>
                </a:solidFill>
                <a:latin typeface="Modern Love" panose="04090805081005020601" pitchFamily="82" charset="0"/>
                <a:cs typeface="OTUPKE+TimesNewRomanPS-BoldMT"/>
              </a:rPr>
              <a:t> </a:t>
            </a:r>
            <a:endParaRPr sz="4400" dirty="0">
              <a:solidFill>
                <a:srgbClr val="00B050"/>
              </a:solidFill>
              <a:latin typeface="Modern Love" panose="04090805081005020601" pitchFamily="82" charset="0"/>
              <a:cs typeface="OTUPKE+TimesNewRomanPS-Bold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87E7-3C64-48D6-BAE9-3BD32752AD7B}"/>
              </a:ext>
            </a:extLst>
          </p:cNvPr>
          <p:cNvSpPr txBox="1"/>
          <p:nvPr/>
        </p:nvSpPr>
        <p:spPr>
          <a:xfrm>
            <a:off x="4860032" y="530120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Nervana Mustafa</a:t>
            </a:r>
          </a:p>
          <a:p>
            <a:endParaRPr lang="en-GB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Physiology</a:t>
            </a:r>
          </a:p>
          <a:p>
            <a:r>
              <a:rPr lang="en-GB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 - KSU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5B88F-0AFD-4C53-A6E9-88B572B6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88640"/>
            <a:ext cx="4350606" cy="363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1A3B7-7B4B-4C80-AAA5-67C0C48C1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4077072"/>
            <a:ext cx="2188327" cy="22048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42847-B978-4365-B9F7-E73D9F271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93" y="2996952"/>
            <a:ext cx="2637484" cy="2021625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B33EB590-850E-4C9A-82B4-A239CECCD3CB}"/>
              </a:ext>
            </a:extLst>
          </p:cNvPr>
          <p:cNvSpPr/>
          <p:nvPr/>
        </p:nvSpPr>
        <p:spPr>
          <a:xfrm rot="20728765">
            <a:off x="2764740" y="4356830"/>
            <a:ext cx="267225" cy="936104"/>
          </a:xfrm>
          <a:prstGeom prst="up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34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0618" y="1680269"/>
            <a:ext cx="7016306" cy="1363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44"/>
              </a:lnSpc>
              <a:spcBef>
                <a:spcPts val="0"/>
              </a:spcBef>
              <a:spcAft>
                <a:spcPts val="0"/>
              </a:spcAft>
            </a:pPr>
            <a:r>
              <a:rPr sz="4700" dirty="0">
                <a:solidFill>
                  <a:srgbClr val="993232"/>
                </a:solidFill>
                <a:latin typeface="GEOGVA+Georgia-Bold"/>
                <a:cs typeface="GEOGVA+Georgia-Bold"/>
              </a:rPr>
              <a:t>Antidiuretic Hormone</a:t>
            </a:r>
          </a:p>
          <a:p>
            <a:pPr marL="2417001" marR="0">
              <a:lnSpc>
                <a:spcPts val="5088"/>
              </a:lnSpc>
              <a:spcBef>
                <a:spcPts val="0"/>
              </a:spcBef>
              <a:spcAft>
                <a:spcPts val="0"/>
              </a:spcAft>
            </a:pPr>
            <a:r>
              <a:rPr sz="4700" dirty="0">
                <a:solidFill>
                  <a:srgbClr val="993232"/>
                </a:solidFill>
                <a:latin typeface="GEOGVA+Georgia-Bold"/>
                <a:cs typeface="GEOGVA+Georgia-Bold"/>
              </a:rPr>
              <a:t>(ADH)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40" y="3806467"/>
            <a:ext cx="243914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PKDWKJ+ArialMT"/>
                <a:cs typeface="PKDWKJ+ArialMT"/>
              </a:rPr>
              <a:t>(vasopressin)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27012"/>
            <a:ext cx="4714753" cy="616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5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93232"/>
                </a:solidFill>
                <a:latin typeface="VCVGQO+Georgia-Bold"/>
                <a:cs typeface="VCVGQO+Georgia-Bold"/>
              </a:rPr>
              <a:t>Synthesis of ADH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065" y="1941698"/>
            <a:ext cx="7738123" cy="1376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UUIADD+TimesNewRomanPSMT"/>
                <a:cs typeface="UUIADD+TimesNewRomanPSMT"/>
              </a:rPr>
              <a:t>•</a:t>
            </a:r>
            <a:r>
              <a:rPr sz="3200" spc="78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IBMJEE+Georgia"/>
                <a:cs typeface="IBMJEE+Georgia"/>
              </a:rPr>
              <a:t>It is synthesized as pre-prohormone and</a:t>
            </a:r>
          </a:p>
          <a:p>
            <a:pPr marL="3429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IBMJEE+Georgia"/>
                <a:cs typeface="IBMJEE+Georgia"/>
              </a:rPr>
              <a:t>processed into a nonapeptide (9 amino</a:t>
            </a:r>
          </a:p>
          <a:p>
            <a:pPr marL="3429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IBMJEE+Georgia"/>
                <a:cs typeface="IBMJEE+Georgia"/>
              </a:rPr>
              <a:t>acids)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3065" y="4087490"/>
            <a:ext cx="7150974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UUIADD+TimesNewRomanPSMT"/>
                <a:cs typeface="UUIADD+TimesNewRomanPSMT"/>
              </a:rPr>
              <a:t>•</a:t>
            </a:r>
            <a:r>
              <a:rPr sz="3200" spc="78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IBMJEE+Georgia"/>
                <a:cs typeface="IBMJEE+Georgia"/>
              </a:rPr>
              <a:t>ADH synthesized in the cell bodies 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5965" y="4526402"/>
            <a:ext cx="7862506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IBMJEE+Georgia"/>
                <a:cs typeface="IBMJEE+Georgia"/>
              </a:rPr>
              <a:t>hypothalamic neurons(</a:t>
            </a:r>
            <a:r>
              <a:rPr sz="3200" dirty="0">
                <a:solidFill>
                  <a:srgbClr val="0000FE"/>
                </a:solidFill>
                <a:latin typeface="IBMJEE+Georgia"/>
                <a:cs typeface="IBMJEE+Georgia"/>
              </a:rPr>
              <a:t>supraoptic nucleus</a:t>
            </a:r>
            <a:r>
              <a:rPr sz="3200" dirty="0">
                <a:solidFill>
                  <a:srgbClr val="000000"/>
                </a:solidFill>
                <a:latin typeface="IBMJEE+Georgia"/>
                <a:cs typeface="IBMJEE+Georgia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065" y="5794370"/>
            <a:ext cx="7543543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UUIADD+TimesNewRomanPSMT"/>
                <a:cs typeface="UUIADD+TimesNewRomanPSMT"/>
              </a:rPr>
              <a:t>•</a:t>
            </a:r>
            <a:r>
              <a:rPr sz="3200" spc="78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IBMJEE+Georgia"/>
                <a:cs typeface="IBMJEE+Georgia"/>
              </a:rPr>
              <a:t>ADH is stored in the posterior pituitary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640" y="170810"/>
            <a:ext cx="6859793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993232"/>
                </a:solidFill>
                <a:latin typeface="PFMIUV+Georgia-Bold"/>
                <a:cs typeface="PFMIUV+Georgia-Bold"/>
              </a:rPr>
              <a:t>Receptors of ADH (vasopressin)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949080"/>
            <a:ext cx="6933001" cy="451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UFUGUT+TimesNewRomanPSMT"/>
                <a:cs typeface="UFUGUT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RJQCJV+ArialMT"/>
                <a:cs typeface="RJQCJV+ArialMT"/>
              </a:rPr>
              <a:t>There are 2 types of</a:t>
            </a:r>
            <a:r>
              <a:rPr sz="2900" spc="-13" dirty="0">
                <a:solidFill>
                  <a:srgbClr val="000000"/>
                </a:solidFill>
                <a:latin typeface="RJQCJV+ArialMT"/>
                <a:cs typeface="RJQCJV+ArialMT"/>
              </a:rPr>
              <a:t> </a:t>
            </a:r>
            <a:r>
              <a:rPr sz="2900" dirty="0">
                <a:solidFill>
                  <a:srgbClr val="000000"/>
                </a:solidFill>
                <a:latin typeface="RJQCJV+ArialMT"/>
                <a:cs typeface="RJQCJV+ArialMT"/>
              </a:rPr>
              <a:t>receptors for ADH: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39" y="2525152"/>
            <a:ext cx="684141" cy="1024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UFUGUT+TimesNewRomanPSMT"/>
                <a:cs typeface="UFUGUT+TimesNewRomanPSMT"/>
              </a:rPr>
              <a:t>•</a:t>
            </a:r>
            <a:r>
              <a:rPr sz="2900" spc="51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RJQCJV+ArialMT"/>
                <a:cs typeface="RJQCJV+ArialMT"/>
              </a:rPr>
              <a:t>V</a:t>
            </a:r>
          </a:p>
          <a:p>
            <a:pPr marL="0" marR="0">
              <a:lnSpc>
                <a:spcPts val="3244"/>
              </a:lnSpc>
              <a:spcBef>
                <a:spcPts val="1254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UFUGUT+TimesNewRomanPSMT"/>
                <a:cs typeface="UFUGUT+TimesNewRomanPSMT"/>
              </a:rPr>
              <a:t>•</a:t>
            </a:r>
            <a:r>
              <a:rPr sz="2900" spc="51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RJQCJV+ArialMT"/>
                <a:cs typeface="RJQCJV+ArialMT"/>
              </a:rPr>
              <a:t>V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37652" y="2674152"/>
            <a:ext cx="265975" cy="839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JQCJV+ArialMT"/>
                <a:cs typeface="RJQCJV+ArialMT"/>
              </a:rPr>
              <a:t>1</a:t>
            </a:r>
          </a:p>
          <a:p>
            <a:pPr marL="0" marR="0">
              <a:lnSpc>
                <a:spcPts val="1796"/>
              </a:lnSpc>
              <a:spcBef>
                <a:spcPts val="27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RJQCJV+ArialMT"/>
                <a:cs typeface="RJQCJV+ArialMT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3813632"/>
            <a:ext cx="6560876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GPTCOW+Wingdings2"/>
                <a:cs typeface="GPTCOW+Wingdings2"/>
              </a:rPr>
              <a:t></a:t>
            </a:r>
            <a:r>
              <a:rPr sz="2050" spc="-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50" spc="-189" dirty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702FA0"/>
                </a:solidFill>
                <a:latin typeface="HWSAUN+Arial-BoldMT"/>
                <a:cs typeface="HWSAUN+Arial-BoldMT"/>
              </a:rPr>
              <a:t>V1</a:t>
            </a:r>
            <a:r>
              <a:rPr sz="2800" spc="859" dirty="0">
                <a:solidFill>
                  <a:srgbClr val="702FA0"/>
                </a:solidFill>
                <a:latin typeface="HWSAUN+Arial-BoldMT"/>
                <a:cs typeface="HWSAUN+Arial-BoldMT"/>
              </a:rPr>
              <a:t> </a:t>
            </a:r>
            <a:r>
              <a:rPr sz="2800" dirty="0">
                <a:solidFill>
                  <a:srgbClr val="702FA0"/>
                </a:solidFill>
                <a:latin typeface="RJQCJV+ArialMT"/>
                <a:cs typeface="RJQCJV+ArialMT"/>
              </a:rPr>
              <a:t>receptors mediate vasoconstriction</a:t>
            </a:r>
            <a:r>
              <a:rPr lang="en-GB" sz="2800" dirty="0">
                <a:solidFill>
                  <a:srgbClr val="702FA0"/>
                </a:solidFill>
                <a:latin typeface="Neue Haas Grotesk Text Pro" panose="020B0504020202020204" pitchFamily="34" charset="0"/>
                <a:cs typeface="RJQCJV+ArialMT"/>
              </a:rPr>
              <a:t>.</a:t>
            </a:r>
            <a:endParaRPr sz="2800" dirty="0">
              <a:solidFill>
                <a:srgbClr val="702FA0"/>
              </a:solidFill>
              <a:latin typeface="RJQCJV+ArialMT"/>
              <a:cs typeface="RJQCJV+Arial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560" y="4725144"/>
            <a:ext cx="8347516" cy="1204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GPTCOW+Wingdings2"/>
                <a:cs typeface="GPTCOW+Wingdings2"/>
              </a:rPr>
              <a:t></a:t>
            </a:r>
            <a:r>
              <a:rPr sz="2050" spc="-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GB" sz="2050" spc="-189" dirty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sz="2800" dirty="0">
                <a:solidFill>
                  <a:srgbClr val="702FA0"/>
                </a:solidFill>
                <a:latin typeface="HWSAUN+Arial-BoldMT"/>
                <a:cs typeface="HWSAUN+Arial-BoldMT"/>
              </a:rPr>
              <a:t>V2</a:t>
            </a:r>
            <a:r>
              <a:rPr sz="2800" spc="84" dirty="0">
                <a:solidFill>
                  <a:srgbClr val="702FA0"/>
                </a:solidFill>
                <a:latin typeface="HWSAUN+Arial-BoldMT"/>
                <a:cs typeface="HWSAUN+Arial-BoldMT"/>
              </a:rPr>
              <a:t> </a:t>
            </a:r>
            <a:r>
              <a:rPr sz="2800" dirty="0">
                <a:solidFill>
                  <a:srgbClr val="702FA0"/>
                </a:solidFill>
                <a:latin typeface="RJQCJV+ArialMT"/>
                <a:cs typeface="RJQCJV+ArialMT"/>
              </a:rPr>
              <a:t>receptors are located in the</a:t>
            </a:r>
            <a:r>
              <a:rPr sz="2800" spc="18" dirty="0">
                <a:solidFill>
                  <a:srgbClr val="702FA0"/>
                </a:solidFill>
                <a:latin typeface="RJQCJV+ArialMT"/>
                <a:cs typeface="RJQCJV+ArialMT"/>
              </a:rPr>
              <a:t> </a:t>
            </a:r>
            <a:r>
              <a:rPr sz="2800" dirty="0">
                <a:solidFill>
                  <a:srgbClr val="702FA0"/>
                </a:solidFill>
                <a:latin typeface="FOWFAT+Arial-ItalicMT"/>
                <a:cs typeface="FOWFAT+Arial-ItalicMT"/>
              </a:rPr>
              <a:t>principle</a:t>
            </a:r>
            <a:r>
              <a:rPr sz="2800" spc="77" dirty="0">
                <a:solidFill>
                  <a:srgbClr val="702FA0"/>
                </a:solidFill>
                <a:latin typeface="FOWFAT+Arial-ItalicMT"/>
                <a:cs typeface="FOWFAT+Arial-ItalicMT"/>
              </a:rPr>
              <a:t> </a:t>
            </a:r>
            <a:r>
              <a:rPr sz="2800" dirty="0">
                <a:solidFill>
                  <a:srgbClr val="702FA0"/>
                </a:solidFill>
                <a:latin typeface="FOWFAT+Arial-ItalicMT"/>
                <a:cs typeface="FOWFAT+Arial-ItalicMT"/>
              </a:rPr>
              <a:t>cells</a:t>
            </a:r>
            <a:r>
              <a:rPr sz="2800" spc="73" dirty="0">
                <a:solidFill>
                  <a:srgbClr val="702FA0"/>
                </a:solidFill>
                <a:latin typeface="FOWFAT+Arial-ItalicMT"/>
                <a:cs typeface="FOWFAT+Arial-ItalicMT"/>
              </a:rPr>
              <a:t> </a:t>
            </a:r>
            <a:r>
              <a:rPr sz="2800" dirty="0">
                <a:solidFill>
                  <a:srgbClr val="702FA0"/>
                </a:solidFill>
                <a:latin typeface="RJQCJV+ArialMT"/>
                <a:cs typeface="RJQCJV+ArialMT"/>
              </a:rPr>
              <a:t>in</a:t>
            </a:r>
          </a:p>
          <a:p>
            <a:pPr marL="273049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702FA0"/>
                </a:solidFill>
                <a:latin typeface="RJQCJV+ArialMT"/>
                <a:cs typeface="RJQCJV+ArialMT"/>
              </a:rPr>
              <a:t>distal convoluted tubule</a:t>
            </a:r>
            <a:r>
              <a:rPr lang="en-GB" sz="2800" dirty="0">
                <a:solidFill>
                  <a:srgbClr val="702FA0"/>
                </a:solidFill>
                <a:latin typeface="Neue Haas Grotesk Text Pro" panose="020B0504020202020204" pitchFamily="34" charset="0"/>
                <a:cs typeface="RJQCJV+ArialMT"/>
              </a:rPr>
              <a:t> &amp;</a:t>
            </a:r>
            <a:r>
              <a:rPr sz="2800" dirty="0">
                <a:solidFill>
                  <a:srgbClr val="702FA0"/>
                </a:solidFill>
                <a:latin typeface="RJQCJV+ArialMT"/>
                <a:cs typeface="RJQCJV+ArialMT"/>
              </a:rPr>
              <a:t> collecting ducts in the</a:t>
            </a:r>
          </a:p>
          <a:p>
            <a:pPr marL="273049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702FA0"/>
                </a:solidFill>
                <a:latin typeface="RJQCJV+ArialMT"/>
                <a:cs typeface="RJQCJV+ArialMT"/>
              </a:rPr>
              <a:t>kidneys</a:t>
            </a:r>
            <a:r>
              <a:rPr lang="en-GB" sz="2800" dirty="0">
                <a:solidFill>
                  <a:srgbClr val="702FA0"/>
                </a:solidFill>
                <a:latin typeface="Neue Haas Grotesk Text Pro" panose="020B0504020202020204" pitchFamily="34" charset="0"/>
                <a:cs typeface="RJQCJV+ArialMT"/>
              </a:rPr>
              <a:t>. </a:t>
            </a:r>
            <a:endParaRPr sz="2800" dirty="0">
              <a:solidFill>
                <a:srgbClr val="702FA0"/>
              </a:solidFill>
              <a:latin typeface="RJQCJV+ArialMT"/>
              <a:cs typeface="RJQCJV+Arial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C90A5-3AE9-438C-84A5-67DD81CC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59937"/>
            <a:ext cx="6153410" cy="4738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04B4D-4129-4371-83BE-994B896613D0}"/>
              </a:ext>
            </a:extLst>
          </p:cNvPr>
          <p:cNvSpPr txBox="1"/>
          <p:nvPr/>
        </p:nvSpPr>
        <p:spPr>
          <a:xfrm>
            <a:off x="179512" y="260648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of ADH</a:t>
            </a:r>
          </a:p>
        </p:txBody>
      </p:sp>
    </p:spTree>
    <p:extLst>
      <p:ext uri="{BB962C8B-B14F-4D97-AF65-F5344CB8AC3E}">
        <p14:creationId xmlns:p14="http://schemas.microsoft.com/office/powerpoint/2010/main" val="392487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077" y="98944"/>
            <a:ext cx="5144278" cy="450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4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993232"/>
                </a:solidFill>
                <a:latin typeface="ITAOGW+Arial-BoldMT"/>
                <a:cs typeface="ITAOGW+Arial-BoldMT"/>
              </a:rPr>
              <a:t>Mechanism</a:t>
            </a:r>
            <a:r>
              <a:rPr sz="2900" spc="72" dirty="0">
                <a:solidFill>
                  <a:srgbClr val="993232"/>
                </a:solidFill>
                <a:latin typeface="ITAOGW+Arial-BoldMT"/>
                <a:cs typeface="ITAOGW+Arial-BoldMT"/>
              </a:rPr>
              <a:t> </a:t>
            </a:r>
            <a:r>
              <a:rPr sz="2900" dirty="0">
                <a:solidFill>
                  <a:srgbClr val="993232"/>
                </a:solidFill>
                <a:latin typeface="ITAOGW+Arial-BoldMT"/>
                <a:cs typeface="ITAOGW+Arial-BoldMT"/>
              </a:rPr>
              <a:t>of</a:t>
            </a:r>
            <a:r>
              <a:rPr sz="2900" spc="71" dirty="0">
                <a:solidFill>
                  <a:srgbClr val="993232"/>
                </a:solidFill>
                <a:latin typeface="ITAOGW+Arial-BoldMT"/>
                <a:cs typeface="ITAOGW+Arial-BoldMT"/>
              </a:rPr>
              <a:t> </a:t>
            </a:r>
            <a:r>
              <a:rPr sz="2900" dirty="0">
                <a:solidFill>
                  <a:srgbClr val="993232"/>
                </a:solidFill>
                <a:latin typeface="ITAOGW+Arial-BoldMT"/>
                <a:cs typeface="ITAOGW+Arial-BoldMT"/>
              </a:rPr>
              <a:t>action</a:t>
            </a:r>
            <a:r>
              <a:rPr sz="2900" spc="78" dirty="0">
                <a:solidFill>
                  <a:srgbClr val="993232"/>
                </a:solidFill>
                <a:latin typeface="ITAOGW+Arial-BoldMT"/>
                <a:cs typeface="ITAOGW+Arial-BoldMT"/>
              </a:rPr>
              <a:t> </a:t>
            </a:r>
            <a:r>
              <a:rPr sz="2900" dirty="0">
                <a:solidFill>
                  <a:srgbClr val="993232"/>
                </a:solidFill>
                <a:latin typeface="ITAOGW+Arial-BoldMT"/>
                <a:cs typeface="ITAOGW+Arial-BoldMT"/>
              </a:rPr>
              <a:t>of</a:t>
            </a:r>
            <a:r>
              <a:rPr sz="2900" spc="71" dirty="0">
                <a:solidFill>
                  <a:srgbClr val="993232"/>
                </a:solidFill>
                <a:latin typeface="ITAOGW+Arial-BoldMT"/>
                <a:cs typeface="ITAOGW+Arial-BoldMT"/>
              </a:rPr>
              <a:t> </a:t>
            </a:r>
            <a:r>
              <a:rPr sz="2900" dirty="0">
                <a:solidFill>
                  <a:srgbClr val="993232"/>
                </a:solidFill>
                <a:latin typeface="ITAOGW+Arial-BoldMT"/>
                <a:cs typeface="ITAOGW+Arial-BoldMT"/>
              </a:rPr>
              <a:t>ADH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40F7A-8A34-4452-A576-206C1464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381125"/>
            <a:ext cx="809625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665" y="84924"/>
            <a:ext cx="6353119" cy="616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5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93232"/>
                </a:solidFill>
                <a:latin typeface="PJWKOK+Georgia-Bold"/>
                <a:cs typeface="PJWKOK+Georgia-Bold"/>
              </a:rPr>
              <a:t>Control of ADH Release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906172"/>
            <a:ext cx="335121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PJWKOK+Georgia-Bold"/>
                <a:cs typeface="PJWKOK+Georgia-Bold"/>
              </a:rPr>
              <a:t>Osmotic pressure</a:t>
            </a:r>
            <a:r>
              <a:rPr sz="2400" u="sng" dirty="0">
                <a:solidFill>
                  <a:srgbClr val="000000"/>
                </a:solidFill>
                <a:latin typeface="HCPNMJ+Georgia"/>
                <a:cs typeface="HCPNMJ+Georgi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7240" y="1381660"/>
            <a:ext cx="5615722" cy="1335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Osmoreceptors in the hypothalamus:</a:t>
            </a:r>
          </a:p>
          <a:p>
            <a:pPr marL="342900" marR="0" indent="-342900">
              <a:lnSpc>
                <a:spcPts val="2732"/>
              </a:lnSpc>
              <a:spcBef>
                <a:spcPts val="10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400" dirty="0" err="1">
                <a:solidFill>
                  <a:srgbClr val="000000"/>
                </a:solidFill>
                <a:latin typeface="HEWGGH+Wingdings3"/>
                <a:cs typeface="Arial" panose="020B0604020202020204" pitchFamily="34" charset="0"/>
              </a:rPr>
              <a:t>h</a:t>
            </a:r>
            <a:r>
              <a:rPr sz="2400" dirty="0" err="1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osmotic</a:t>
            </a:r>
            <a:r>
              <a:rPr sz="240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 pressure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Arial" panose="020B0604020202020204" pitchFamily="34" charset="0"/>
              </a:rPr>
              <a:t>"</a:t>
            </a:r>
            <a:r>
              <a:rPr sz="24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Arial" panose="020B0604020202020204" pitchFamily="34" charset="0"/>
              </a:rPr>
              <a:t>#</a:t>
            </a:r>
            <a:r>
              <a:rPr sz="240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ADH</a:t>
            </a:r>
            <a:r>
              <a:rPr sz="2400" spc="-1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secretion</a:t>
            </a:r>
          </a:p>
          <a:p>
            <a:pPr marL="0" marR="0">
              <a:lnSpc>
                <a:spcPts val="2732"/>
              </a:lnSpc>
              <a:spcBef>
                <a:spcPts val="991"/>
              </a:spcBef>
              <a:spcAft>
                <a:spcPts val="0"/>
              </a:spcAft>
            </a:pPr>
            <a:r>
              <a:rPr sz="2400" dirty="0">
                <a:solidFill>
                  <a:srgbClr val="660000"/>
                </a:solidFill>
                <a:latin typeface="OUTIID+TimesNewRomanPSMT"/>
                <a:cs typeface="Arial" panose="020B0604020202020204" pitchFamily="34" charset="0"/>
              </a:rPr>
              <a:t>•</a:t>
            </a:r>
            <a:r>
              <a:rPr sz="2400" spc="81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Arial" panose="020B0604020202020204" pitchFamily="34" charset="0"/>
              </a:rPr>
              <a:t>$</a:t>
            </a:r>
            <a:r>
              <a:rPr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osmotic pressure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Arial" panose="020B0604020202020204" pitchFamily="34" charset="0"/>
              </a:rPr>
              <a:t>"</a:t>
            </a:r>
            <a:r>
              <a:rPr sz="24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Arial" panose="020B0604020202020204" pitchFamily="34" charset="0"/>
              </a:rPr>
              <a:t>$</a:t>
            </a:r>
            <a:r>
              <a:rPr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ADH</a:t>
            </a:r>
            <a:r>
              <a:rPr sz="2400" spc="-1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Arial" panose="020B0604020202020204" pitchFamily="34" charset="0"/>
              </a:rPr>
              <a:t>secretion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3283612"/>
            <a:ext cx="284890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latin typeface="PJWKOK+Georgia-Bold"/>
                <a:cs typeface="PJWKOK+Georgia-Bold"/>
              </a:rPr>
              <a:t>Blood volume: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7544" y="3850165"/>
            <a:ext cx="8424936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HCPNMJ+Georgia"/>
                <a:cs typeface="HCPNMJ+Georgia"/>
              </a:rPr>
              <a:t>Baroreceptor</a:t>
            </a:r>
            <a:r>
              <a:rPr sz="2400" spc="575" dirty="0">
                <a:solidFill>
                  <a:srgbClr val="C00000"/>
                </a:solidFill>
                <a:latin typeface="HCPNMJ+Georgia"/>
                <a:cs typeface="HCPNMJ+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in carotid artery</a:t>
            </a:r>
            <a:r>
              <a:rPr lang="en-GB" sz="2400" dirty="0">
                <a:solidFill>
                  <a:srgbClr val="000000"/>
                </a:solidFill>
                <a:latin typeface="HCPNMJ+Georgia"/>
                <a:cs typeface="HCPNMJ+Georgia"/>
              </a:rPr>
              <a:t>,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aortic arch</a:t>
            </a:r>
            <a:r>
              <a:rPr lang="en-GB" sz="2400" dirty="0">
                <a:solidFill>
                  <a:srgbClr val="000000"/>
                </a:solidFill>
                <a:latin typeface="HCPNMJ+Georgia"/>
                <a:cs typeface="HCPNMJ+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and left atrium: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240" y="4706802"/>
            <a:ext cx="5244247" cy="86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0000"/>
                </a:solidFill>
                <a:latin typeface="OUTIID+TimesNewRomanPSMT"/>
                <a:cs typeface="OUTIID+TimesNewRomanPSMT"/>
              </a:rPr>
              <a:t>•</a:t>
            </a:r>
            <a:r>
              <a:rPr sz="2400" spc="81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HEWGGH+Wingdings3"/>
              </a:rPr>
              <a:t>#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blood</a:t>
            </a:r>
            <a:r>
              <a:rPr sz="2400" spc="-13" dirty="0">
                <a:solidFill>
                  <a:srgbClr val="000000"/>
                </a:solidFill>
                <a:latin typeface="HCPNMJ+Georgia"/>
                <a:cs typeface="HCPNMJ+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pressure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HEWGGH+Wingdings3"/>
              </a:rPr>
              <a:t>"</a:t>
            </a:r>
            <a:r>
              <a:rPr sz="24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HEWGGH+Wingdings3"/>
              </a:rPr>
              <a:t>$</a:t>
            </a:r>
            <a:r>
              <a:rPr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ADH</a:t>
            </a:r>
            <a:r>
              <a:rPr sz="2400" spc="-10" dirty="0">
                <a:solidFill>
                  <a:srgbClr val="000000"/>
                </a:solidFill>
                <a:latin typeface="HCPNMJ+Georgia"/>
                <a:cs typeface="HCPNMJ+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secretion</a:t>
            </a:r>
          </a:p>
          <a:p>
            <a:pPr marL="0" marR="0">
              <a:lnSpc>
                <a:spcPts val="2732"/>
              </a:lnSpc>
              <a:spcBef>
                <a:spcPts val="1041"/>
              </a:spcBef>
              <a:spcAft>
                <a:spcPts val="0"/>
              </a:spcAft>
            </a:pPr>
            <a:r>
              <a:rPr sz="2400" dirty="0">
                <a:solidFill>
                  <a:srgbClr val="660000"/>
                </a:solidFill>
                <a:latin typeface="OUTIID+TimesNewRomanPSMT"/>
                <a:cs typeface="OUTIID+TimesNewRomanPSMT"/>
              </a:rPr>
              <a:t>•</a:t>
            </a:r>
            <a:r>
              <a:rPr sz="2400" spc="81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HEWGGH+Wingdings3"/>
              </a:rPr>
              <a:t>$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blood</a:t>
            </a:r>
            <a:r>
              <a:rPr sz="2400" spc="-13" dirty="0">
                <a:solidFill>
                  <a:srgbClr val="000000"/>
                </a:solidFill>
                <a:latin typeface="HCPNMJ+Georgia"/>
                <a:cs typeface="HCPNMJ+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pressure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HEWGGH+Wingdings3"/>
              </a:rPr>
              <a:t>"</a:t>
            </a:r>
            <a:r>
              <a:rPr sz="24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EWGGH+Wingdings3"/>
                <a:cs typeface="HEWGGH+Wingdings3"/>
              </a:rPr>
              <a:t>#</a:t>
            </a:r>
            <a:r>
              <a:rPr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ADH</a:t>
            </a:r>
            <a:r>
              <a:rPr sz="2400" spc="-10" dirty="0">
                <a:solidFill>
                  <a:srgbClr val="000000"/>
                </a:solidFill>
                <a:latin typeface="HCPNMJ+Georgia"/>
                <a:cs typeface="HCPNMJ+Georgia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secretion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2410" y="5888163"/>
            <a:ext cx="443054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660000"/>
                </a:solidFill>
                <a:latin typeface="OUTIID+TimesNewRomanPSMT"/>
                <a:cs typeface="OUTIID+TimesNewRomanPSMT"/>
              </a:rPr>
              <a:t>•</a:t>
            </a:r>
            <a:r>
              <a:rPr sz="2400" spc="12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HCPNMJ+Georgia"/>
                <a:cs typeface="HCPNMJ+Georgia"/>
              </a:rPr>
              <a:t>Pain, fear, trauma, and stress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440" y="171834"/>
            <a:ext cx="3840436" cy="471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0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993232"/>
                </a:solidFill>
                <a:latin typeface="KULORJ+Georgia-Bold"/>
                <a:cs typeface="KULORJ+Georgia-Bold"/>
              </a:rPr>
              <a:t>Regulation of</a:t>
            </a:r>
            <a:r>
              <a:rPr sz="3000" spc="-10" dirty="0">
                <a:solidFill>
                  <a:srgbClr val="993232"/>
                </a:solidFill>
                <a:latin typeface="KULORJ+Georgia-Bold"/>
                <a:cs typeface="KULORJ+Georgia-Bold"/>
              </a:rPr>
              <a:t> </a:t>
            </a:r>
            <a:r>
              <a:rPr sz="3000" dirty="0">
                <a:solidFill>
                  <a:srgbClr val="993232"/>
                </a:solidFill>
                <a:latin typeface="KULORJ+Georgia-Bold"/>
                <a:cs typeface="KULORJ+Georgia-Bold"/>
              </a:rPr>
              <a:t>ADH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" y="1073247"/>
            <a:ext cx="5696312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Hypothalamus receives</a:t>
            </a:r>
            <a:r>
              <a:rPr sz="2400" u="sng" spc="1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 </a:t>
            </a:r>
            <a:r>
              <a:rPr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feedback</a:t>
            </a:r>
            <a:r>
              <a:rPr lang="en-GB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 </a:t>
            </a:r>
            <a:r>
              <a:rPr sz="2400" u="sng" spc="-1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from: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3840" y="1869464"/>
            <a:ext cx="238479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HAVVEB+ArialMT"/>
                <a:cs typeface="HAVVEB+ArialMT"/>
              </a:rPr>
              <a:t>•</a:t>
            </a:r>
            <a:r>
              <a:rPr lang="en-GB" sz="2400" spc="5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Osmoreceptors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3840" y="2270528"/>
            <a:ext cx="3778273" cy="1111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VVEB+ArialMT"/>
                <a:cs typeface="HAVVEB+ArialMT"/>
              </a:rPr>
              <a:t>•</a:t>
            </a:r>
            <a:r>
              <a:rPr sz="2400" spc="4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Aortic </a:t>
            </a:r>
            <a:r>
              <a:rPr sz="2400" spc="-16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arch</a:t>
            </a:r>
            <a:r>
              <a:rPr sz="2400" spc="18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baroreceptors</a:t>
            </a:r>
          </a:p>
          <a:p>
            <a:pPr marL="0" marR="0">
              <a:lnSpc>
                <a:spcPts val="2681"/>
              </a:lnSpc>
              <a:spcBef>
                <a:spcPts val="18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VVEB+ArialMT"/>
                <a:cs typeface="HAVVEB+ArialMT"/>
              </a:rPr>
              <a:t>•</a:t>
            </a:r>
            <a:r>
              <a:rPr sz="2400" spc="5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Carotid</a:t>
            </a:r>
            <a:r>
              <a:rPr sz="2400" spc="1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baroreceptors</a:t>
            </a:r>
          </a:p>
          <a:p>
            <a:pPr marL="0" marR="0">
              <a:lnSpc>
                <a:spcPts val="2681"/>
              </a:lnSpc>
              <a:spcBef>
                <a:spcPts val="13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HAVVEB+ArialMT"/>
                <a:cs typeface="HAVVEB+ArialMT"/>
              </a:rPr>
              <a:t>•</a:t>
            </a:r>
            <a:r>
              <a:rPr sz="2400" spc="4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Atrial stretch</a:t>
            </a:r>
            <a:r>
              <a:rPr sz="2400" spc="1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KLNNTT+TimesNewRomanPS-BoldMT"/>
                <a:cs typeface="KLNNTT+TimesNewRomanPS-BoldMT"/>
              </a:rPr>
              <a:t>receptors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840" y="4235261"/>
            <a:ext cx="4544184" cy="1472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Any increase in osmolality or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decrease in blood volume will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stimulate</a:t>
            </a:r>
            <a:r>
              <a:rPr sz="2400" spc="-1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 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ADH secretion </a:t>
            </a:r>
            <a:r>
              <a:rPr sz="2400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from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posterior</a:t>
            </a:r>
            <a:r>
              <a:rPr sz="2400" spc="-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 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LNNTT+TimesNewRomanPS-BoldMT"/>
                <a:cs typeface="KLNNTT+TimesNewRomanPS-BoldMT"/>
              </a:rPr>
              <a:t>pituitary</a:t>
            </a:r>
            <a:r>
              <a:rPr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KIOGA+TimesNewRomanPS-BoldItalicMT"/>
                <a:cs typeface="MKIOGA+TimesNewRomanPS-BoldItalicMT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8769" y="2791628"/>
            <a:ext cx="1388668" cy="7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DPQHT+TimesNewRomanPS-BoldItalicMT"/>
                <a:cs typeface="GDPQHT+TimesNewRomanPS-BoldItalicMT"/>
              </a:rPr>
              <a:t>Increased</a:t>
            </a:r>
          </a:p>
          <a:p>
            <a:pPr marL="246062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DPQHT+TimesNewRomanPS-BoldItalicMT"/>
                <a:cs typeface="GDPQHT+TimesNewRomanPS-BoldItalicMT"/>
              </a:rPr>
              <a:t>Blood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1100" y="2958028"/>
            <a:ext cx="1032907" cy="487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GDPQHT+TimesNewRomanPS-BoldItalicMT"/>
                <a:cs typeface="GDPQHT+TimesNewRomanPS-BoldItalicMT"/>
              </a:rPr>
              <a:t>ADH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29840" y="3510956"/>
            <a:ext cx="161579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B050"/>
                </a:solidFill>
                <a:latin typeface="GDPQHT+TimesNewRomanPS-BoldItalicMT"/>
                <a:cs typeface="GDPQHT+TimesNewRomanPS-BoldItalicMT"/>
              </a:rPr>
              <a:t>V1 receptor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26269" y="3523148"/>
            <a:ext cx="1254144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GDPQHT+TimesNewRomanPS-BoldItalicMT"/>
                <a:cs typeface="GDPQHT+TimesNewRomanPS-BoldItalicMT"/>
              </a:rPr>
              <a:t>Pressure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105100"/>
            <a:ext cx="2849889" cy="487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ENARAG+TimesNewRomanPS-BoldMT"/>
                <a:cs typeface="ENARAG+TimesNewRomanPS-BoldMT"/>
              </a:rPr>
              <a:t>ADH Disorders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566805"/>
            <a:ext cx="765320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PLWPPB+TimesNewRomanPSMT"/>
                <a:cs typeface="PLWPPB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993232"/>
                </a:solidFill>
                <a:latin typeface="MUEOHK+Georgia-Bold"/>
                <a:cs typeface="MUEOHK+Georgia-Bold"/>
              </a:rPr>
              <a:t>Diabetes Insipidus</a:t>
            </a:r>
            <a:r>
              <a:rPr lang="en-GB" sz="2900" dirty="0">
                <a:solidFill>
                  <a:srgbClr val="993232"/>
                </a:solidFill>
                <a:latin typeface="MUEOHK+Georgia-Bold"/>
                <a:cs typeface="MUEOHK+Georgia-Bold"/>
              </a:rPr>
              <a:t> (DI)</a:t>
            </a:r>
            <a:r>
              <a:rPr sz="2900" dirty="0">
                <a:solidFill>
                  <a:srgbClr val="993232"/>
                </a:solidFill>
                <a:latin typeface="HQEQOW+Georgia"/>
                <a:cs typeface="HQEQOW+Georgi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4852" y="2133734"/>
            <a:ext cx="799759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indent="-457200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sz="2900" dirty="0">
                <a:solidFill>
                  <a:srgbClr val="009999"/>
                </a:solidFill>
                <a:latin typeface="MUEOHK+Georgia-Bold"/>
                <a:cs typeface="MUEOHK+Georgia-Bold"/>
              </a:rPr>
              <a:t>Neurogenic (central): </a:t>
            </a:r>
            <a:endParaRPr lang="en-GB" sz="2900" dirty="0">
              <a:solidFill>
                <a:srgbClr val="009999"/>
              </a:solidFill>
              <a:latin typeface="MUEOHK+Georgia-Bold"/>
              <a:cs typeface="MUEOHK+Georgia-Bold"/>
            </a:endParaRPr>
          </a:p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HQEQOW+Georgia"/>
                <a:cs typeface="HQEQOW+Georgia"/>
              </a:rPr>
              <a:t>failure of</a:t>
            </a:r>
            <a:r>
              <a:rPr lang="en-GB" sz="2900" dirty="0">
                <a:solidFill>
                  <a:srgbClr val="000000"/>
                </a:solidFill>
                <a:latin typeface="HQEQOW+Georgia"/>
                <a:cs typeface="HQEQOW+Georgia"/>
              </a:rPr>
              <a:t> </a:t>
            </a:r>
            <a:r>
              <a:rPr sz="2900" dirty="0">
                <a:solidFill>
                  <a:srgbClr val="000000"/>
                </a:solidFill>
                <a:latin typeface="HQEQOW+Georgia"/>
                <a:cs typeface="HQEQOW+Georgia"/>
              </a:rPr>
              <a:t>hypothalamus or neurohypophysis to synthesize</a:t>
            </a:r>
            <a:r>
              <a:rPr lang="en-GB" sz="2900" dirty="0">
                <a:solidFill>
                  <a:srgbClr val="000000"/>
                </a:solidFill>
                <a:latin typeface="HQEQOW+Georgia"/>
                <a:cs typeface="HQEQOW+Georgia"/>
              </a:rPr>
              <a:t> </a:t>
            </a:r>
            <a:r>
              <a:rPr sz="2900" dirty="0">
                <a:solidFill>
                  <a:srgbClr val="000000"/>
                </a:solidFill>
                <a:latin typeface="HQEQOW+Georgia"/>
                <a:cs typeface="HQEQOW+Georgia"/>
              </a:rPr>
              <a:t>or secrete ADH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2940" y="3511429"/>
            <a:ext cx="8049155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indent="-457200">
              <a:lnSpc>
                <a:spcPts val="3299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sz="2900" dirty="0">
                <a:solidFill>
                  <a:srgbClr val="009999"/>
                </a:solidFill>
                <a:latin typeface="MUEOHK+Georgia-Bold"/>
                <a:cs typeface="MUEOHK+Georgia-Bold"/>
              </a:rPr>
              <a:t>Nephrogenic: </a:t>
            </a:r>
            <a:endParaRPr lang="en-GB" sz="2900" dirty="0">
              <a:solidFill>
                <a:srgbClr val="009999"/>
              </a:solidFill>
              <a:latin typeface="MUEOHK+Georgia-Bold"/>
              <a:cs typeface="MUEOHK+Georgia-Bold"/>
            </a:endParaRPr>
          </a:p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HQEQOW+Georgia"/>
                <a:cs typeface="HQEQOW+Georgia"/>
              </a:rPr>
              <a:t>failure of the kidney to respond</a:t>
            </a:r>
            <a:r>
              <a:rPr lang="en-GB" sz="2900" dirty="0">
                <a:solidFill>
                  <a:srgbClr val="000000"/>
                </a:solidFill>
                <a:latin typeface="HQEQOW+Georgia"/>
                <a:cs typeface="HQEQOW+Georgia"/>
              </a:rPr>
              <a:t> </a:t>
            </a:r>
            <a:r>
              <a:rPr sz="2900" dirty="0">
                <a:solidFill>
                  <a:srgbClr val="000000"/>
                </a:solidFill>
                <a:latin typeface="HQEQOW+Georgia"/>
                <a:cs typeface="HQEQOW+Georgia"/>
              </a:rPr>
              <a:t>appropriately to ADH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6240" y="5058616"/>
            <a:ext cx="7653205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PLWPPB+TimesNewRomanPSMT"/>
                <a:cs typeface="PLWPPB+TimesNewRomanPSMT"/>
              </a:rPr>
              <a:t>•</a:t>
            </a:r>
            <a:r>
              <a:rPr sz="3200" spc="78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HQEQOW+Georgia"/>
                <a:cs typeface="HQEQOW+Georgia"/>
              </a:rPr>
              <a:t>Syndrome of Inappropriate Antidiuretic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7584" y="5689260"/>
            <a:ext cx="3584621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HQEQOW+Georgia"/>
                <a:cs typeface="HQEQOW+Georgia"/>
              </a:rPr>
              <a:t>Hormone </a:t>
            </a:r>
            <a:r>
              <a:rPr sz="3200" dirty="0">
                <a:solidFill>
                  <a:srgbClr val="660000"/>
                </a:solidFill>
                <a:latin typeface="HQEQOW+Georgia"/>
                <a:cs typeface="HQEQOW+Georgia"/>
              </a:rPr>
              <a:t>(SIADH)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105100"/>
            <a:ext cx="3683360" cy="487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GWBJMH+TimesNewRomanPS-BoldMT"/>
                <a:cs typeface="GWBJMH+TimesNewRomanPS-BoldMT"/>
              </a:rPr>
              <a:t>Learning 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1605176"/>
            <a:ext cx="7881847" cy="39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SPEPAJ+TimesNewRomanPSMT"/>
                <a:cs typeface="SPEPAJ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Describe the posterior pituitary relationship with 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0540" y="1949600"/>
            <a:ext cx="214882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500" dirty="0">
                <a:solidFill>
                  <a:srgbClr val="000000"/>
                </a:solidFill>
                <a:latin typeface="WOTPKL+Georgia"/>
                <a:cs typeface="WOTPKL+Georgia"/>
              </a:rPr>
              <a:t>h</a:t>
            </a:r>
            <a:r>
              <a:rPr sz="2500" dirty="0" err="1">
                <a:solidFill>
                  <a:srgbClr val="000000"/>
                </a:solidFill>
                <a:latin typeface="WOTPKL+Georgia"/>
                <a:cs typeface="WOTPKL+Georgia"/>
              </a:rPr>
              <a:t>ypothalamus</a:t>
            </a:r>
            <a:r>
              <a:rPr lang="en-GB" sz="2500" dirty="0">
                <a:solidFill>
                  <a:srgbClr val="000000"/>
                </a:solidFill>
                <a:latin typeface="WOTPKL+Georgia"/>
                <a:cs typeface="WOTPKL+Georgia"/>
              </a:rPr>
              <a:t>.</a:t>
            </a:r>
            <a:endParaRPr sz="2500" dirty="0">
              <a:solidFill>
                <a:srgbClr val="000000"/>
              </a:solidFill>
              <a:latin typeface="WOTPKL+Georgia"/>
              <a:cs typeface="WOTPKL+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640" y="2443376"/>
            <a:ext cx="8278571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SPEPAJ+TimesNewRomanPSMT"/>
                <a:cs typeface="SPEPAJ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List the target organs</a:t>
            </a:r>
            <a:r>
              <a:rPr sz="2500" spc="-10" dirty="0">
                <a:solidFill>
                  <a:srgbClr val="000000"/>
                </a:solidFill>
                <a:latin typeface="WOTPKL+Georgia"/>
                <a:cs typeface="WOTPKL+Georgia"/>
              </a:rPr>
              <a:t> </a:t>
            </a:r>
            <a:r>
              <a:rPr lang="en-GB" sz="2500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 functional effects</a:t>
            </a:r>
            <a:r>
              <a:rPr sz="2500" spc="-10" dirty="0">
                <a:solidFill>
                  <a:srgbClr val="000000"/>
                </a:solidFill>
                <a:latin typeface="WOTPKL+Georgia"/>
                <a:cs typeface="WOTPKL+Georgia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of oxytocin.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7640" y="2940200"/>
            <a:ext cx="8028973" cy="39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SPEPAJ+TimesNewRomanPSMT"/>
                <a:cs typeface="SPEPAJ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Name the stimuli for oxytocin release in relation to its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0540" y="3281576"/>
            <a:ext cx="533037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reproductive </a:t>
            </a:r>
            <a:r>
              <a:rPr lang="en-GB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 lactation functions.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640" y="3778400"/>
            <a:ext cx="770756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SPEPAJ+TimesNewRomanPSMT"/>
                <a:cs typeface="SPEPAJ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List the target cells for vasopressin </a:t>
            </a:r>
            <a:r>
              <a:rPr lang="en-GB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 explain why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540" y="4119776"/>
            <a:ext cx="7295728" cy="39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vasopressin is</a:t>
            </a:r>
            <a:r>
              <a:rPr sz="2500" spc="-13" dirty="0">
                <a:solidFill>
                  <a:srgbClr val="000000"/>
                </a:solidFill>
                <a:latin typeface="WOTPKL+Georgia"/>
                <a:cs typeface="WOTPKL+Georgia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also known as</a:t>
            </a:r>
            <a:r>
              <a:rPr sz="2500" spc="-10" dirty="0">
                <a:solidFill>
                  <a:srgbClr val="000000"/>
                </a:solidFill>
                <a:latin typeface="WOTPKL+Georgia"/>
                <a:cs typeface="WOTPKL+Georgia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antidiuretic hormone.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640" y="4616601"/>
            <a:ext cx="746834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SPEPAJ+TimesNewRomanPSMT"/>
                <a:cs typeface="SPEPAJ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Describe the stimuli </a:t>
            </a:r>
            <a:r>
              <a:rPr lang="en-GB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 mechanisms</a:t>
            </a:r>
            <a:r>
              <a:rPr sz="2500" spc="-10" dirty="0">
                <a:solidFill>
                  <a:srgbClr val="000000"/>
                </a:solidFill>
                <a:latin typeface="WOTPKL+Georgia"/>
                <a:cs typeface="WOTPKL+Georgia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that control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0540" y="4957977"/>
            <a:ext cx="3240324" cy="39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vasopressin secretion.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7640" y="5454801"/>
            <a:ext cx="8537371" cy="1084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SPEPAJ+TimesNewRomanPSMT"/>
                <a:cs typeface="SPEPAJ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Identify disease states caused by a) over-secretion, and b)</a:t>
            </a:r>
          </a:p>
          <a:p>
            <a:pPr marL="3429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under-secretion of vasopressin </a:t>
            </a:r>
            <a:r>
              <a:rPr lang="en-GB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 list the principle</a:t>
            </a:r>
          </a:p>
          <a:p>
            <a:pPr marL="342900" marR="0">
              <a:lnSpc>
                <a:spcPts val="2711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WOTPKL+Georgia"/>
                <a:cs typeface="WOTPKL+Georgia"/>
              </a:rPr>
              <a:t>symptoms of each.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33D91C-247C-4AF4-95D0-F50DA1E7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094"/>
            <a:ext cx="9144000" cy="61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58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94610"/>
            <a:ext cx="4894146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MBTJGJ+Georgia-Bold"/>
                <a:cs typeface="MBTJGJ+Georgia-Bold"/>
              </a:rPr>
              <a:t>DIABETES INSIPIDUS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578" y="1984382"/>
            <a:ext cx="8407230" cy="19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GVSABS+TimesNewRomanPSMT"/>
                <a:cs typeface="GVSABS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DI is a disorder resulting from deficiency of </a:t>
            </a:r>
            <a:r>
              <a:rPr sz="2900" spc="-12" dirty="0">
                <a:solidFill>
                  <a:srgbClr val="000000"/>
                </a:solidFill>
                <a:latin typeface="AVSEOF+Georgia"/>
                <a:cs typeface="AVSEOF+Georgia"/>
              </a:rPr>
              <a:t>anti-</a:t>
            </a:r>
          </a:p>
          <a:p>
            <a:pPr marL="342900" marR="0">
              <a:lnSpc>
                <a:spcPts val="3299"/>
              </a:lnSpc>
              <a:spcBef>
                <a:spcPts val="516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diuretic hormone (ADH) or its action and is</a:t>
            </a:r>
          </a:p>
          <a:p>
            <a:pPr marL="342900" marR="0">
              <a:lnSpc>
                <a:spcPts val="3299"/>
              </a:lnSpc>
              <a:spcBef>
                <a:spcPts val="59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characterized by the passage of copious amounts</a:t>
            </a:r>
          </a:p>
          <a:p>
            <a:pPr marL="342900" marR="0">
              <a:lnSpc>
                <a:spcPts val="3299"/>
              </a:lnSpc>
              <a:spcBef>
                <a:spcPts val="516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of dilute urine.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9578" y="4105790"/>
            <a:ext cx="8446533" cy="191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GVSABS+TimesNewRomanPSMT"/>
                <a:cs typeface="GVSABS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It must be differentiated from other polyuric</a:t>
            </a:r>
          </a:p>
          <a:p>
            <a:pPr marL="342900" marR="0">
              <a:lnSpc>
                <a:spcPts val="3299"/>
              </a:lnSpc>
              <a:spcBef>
                <a:spcPts val="516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states such as primary polydipsia &amp; osmotic</a:t>
            </a:r>
          </a:p>
          <a:p>
            <a:pPr marL="342900" marR="0">
              <a:lnSpc>
                <a:spcPts val="3299"/>
              </a:lnSpc>
              <a:spcBef>
                <a:spcPts val="59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duiresis. Central DI is due to failure of producing</a:t>
            </a:r>
          </a:p>
          <a:p>
            <a:pPr marL="342900" marR="0">
              <a:lnSpc>
                <a:spcPts val="3299"/>
              </a:lnSpc>
              <a:spcBef>
                <a:spcPts val="516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AVSEOF+Georgia"/>
                <a:cs typeface="AVSEOF+Georgia"/>
              </a:rPr>
              <a:t>adequate ADH.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72953"/>
            <a:ext cx="4634001" cy="527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JVAAWE+Tahoma-Bold"/>
                <a:cs typeface="JVAAWE+Tahoma-Bold"/>
              </a:rPr>
              <a:t>DIABETES INSIPIDUS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2252606"/>
            <a:ext cx="8478591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TNPWSH+TimesNewRomanPSMT"/>
                <a:cs typeface="TNPWSH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BWSREN+Georgia"/>
                <a:cs typeface="BWSREN+Georgia"/>
              </a:rPr>
              <a:t>Nephrogenic DI results when the renal tubules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0" y="2648846"/>
            <a:ext cx="770172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BWSREN+Georgia"/>
                <a:cs typeface="BWSREN+Georgia"/>
              </a:rPr>
              <a:t>fail to respond to circulating ADH.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6240" y="3578485"/>
            <a:ext cx="845905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TNPWSH+TimesNewRomanPSMT"/>
                <a:cs typeface="TNPWSH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BWSREN+Georgia"/>
                <a:cs typeface="BWSREN+Georgia"/>
              </a:rPr>
              <a:t>The resulting renal concentration defect leads to</a:t>
            </a:r>
          </a:p>
          <a:p>
            <a:pPr marL="34290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BWSREN+Georgia"/>
                <a:cs typeface="BWSREN+Georgia"/>
              </a:rPr>
              <a:t>the loss of large volumes of dilute urine. </a:t>
            </a:r>
            <a:endParaRPr lang="en-GB" sz="2900" dirty="0">
              <a:solidFill>
                <a:srgbClr val="000000"/>
              </a:solidFill>
              <a:latin typeface="BWSREN+Georgia"/>
              <a:cs typeface="BWSREN+Georgia"/>
            </a:endParaRPr>
          </a:p>
          <a:p>
            <a:pPr marL="34290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BWSREN+Georgia"/>
                <a:cs typeface="BWSREN+Georgia"/>
              </a:rPr>
              <a:t>This</a:t>
            </a:r>
            <a:r>
              <a:rPr lang="en-GB" sz="2900" dirty="0">
                <a:solidFill>
                  <a:srgbClr val="000000"/>
                </a:solidFill>
                <a:latin typeface="BWSREN+Georgia"/>
                <a:cs typeface="BWSREN+Georgia"/>
              </a:rPr>
              <a:t> </a:t>
            </a:r>
            <a:r>
              <a:rPr sz="2900" dirty="0">
                <a:solidFill>
                  <a:srgbClr val="000000"/>
                </a:solidFill>
                <a:latin typeface="BWSREN+Georgia"/>
                <a:cs typeface="BWSREN+Georgia"/>
              </a:rPr>
              <a:t>causes cellular and extracellular dehydration and</a:t>
            </a:r>
            <a:r>
              <a:rPr lang="en-GB" sz="2900" dirty="0">
                <a:solidFill>
                  <a:srgbClr val="000000"/>
                </a:solidFill>
                <a:latin typeface="BWSREN+Georgia"/>
                <a:cs typeface="BWSREN+Georgia"/>
              </a:rPr>
              <a:t> </a:t>
            </a:r>
            <a:r>
              <a:rPr sz="2900" dirty="0">
                <a:solidFill>
                  <a:srgbClr val="000000"/>
                </a:solidFill>
                <a:latin typeface="BWSREN+Georgia"/>
                <a:cs typeface="BWSREN+Georgia"/>
              </a:rPr>
              <a:t>hypernatremia.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965" y="28807"/>
            <a:ext cx="2642522" cy="557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660000"/>
                </a:solidFill>
                <a:latin typeface="WKSVWK+Georgia-Bold"/>
                <a:cs typeface="WKSVWK+Georgia-Bold"/>
              </a:rPr>
              <a:t>Treatment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440" y="1487558"/>
            <a:ext cx="7552843" cy="1252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GQOKIE+TimesNewRomanPSMT"/>
                <a:cs typeface="GQOKI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BQWLS+Georgia"/>
                <a:cs typeface="TBQWLS+Georgia"/>
              </a:rPr>
              <a:t>DESMOPRESSIN (DDAVP) </a:t>
            </a: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A SYNTHETIC</a:t>
            </a:r>
          </a:p>
          <a:p>
            <a:pPr marL="342899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ANALOG IS SUPERIOR TO NATIVE AVP</a:t>
            </a:r>
          </a:p>
          <a:p>
            <a:pPr marL="342899" marR="0">
              <a:lnSpc>
                <a:spcPts val="3143"/>
              </a:lnSpc>
              <a:spcBef>
                <a:spcPts val="5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BECAUSE: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40" y="2856110"/>
            <a:ext cx="8092905" cy="4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GQOKIE+TimesNewRomanPSMT"/>
                <a:cs typeface="GQOKI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IT HAS LONGER DURATION OF ACTION (8-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5339" y="3255397"/>
            <a:ext cx="2348432" cy="4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10 h vs 2-3 h)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3828421"/>
            <a:ext cx="3178987" cy="4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GQOKIE+TimesNewRomanPSMT"/>
                <a:cs typeface="GQOKI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MORE POTENT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4404494"/>
            <a:ext cx="8315887" cy="4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GQOKIE+TimesNewRomanPSMT"/>
                <a:cs typeface="GQOKI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ITS ANTIDIURETIC ACTIVITY IS 3000 TIMES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5339" y="4800734"/>
            <a:ext cx="7257940" cy="4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BQWLS+Georgia"/>
                <a:cs typeface="TBQWLS+Georgia"/>
              </a:rPr>
              <a:t>GREATER THAN ITS PRESSOR ACTIVITY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3D1844-A1EE-49C3-9C5B-0FBC7C3E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690" y="465335"/>
            <a:ext cx="1914525" cy="2390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56F4A-FF33-4336-8142-976DE8D38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912" y="1790700"/>
            <a:ext cx="140017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512" y="836712"/>
            <a:ext cx="6291956" cy="532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OEVTCO+Georgia-Bold"/>
                <a:cs typeface="OEVTCO+Georgia-Bold"/>
              </a:rPr>
              <a:t>Treatment of Nephrogenic </a:t>
            </a:r>
            <a:r>
              <a:rPr sz="3200" dirty="0">
                <a:solidFill>
                  <a:srgbClr val="660000"/>
                </a:solidFill>
                <a:latin typeface="OIAEKI+Tahoma-Bold"/>
                <a:cs typeface="OIAEKI+Tahoma-Bold"/>
              </a:rPr>
              <a:t>DI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2903" y="2519576"/>
            <a:ext cx="7584512" cy="1385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BURLJP+TimesNewRomanPSMT"/>
                <a:cs typeface="BURLJP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CORRECTION </a:t>
            </a:r>
            <a:r>
              <a:rPr sz="2500" spc="-11" dirty="0">
                <a:solidFill>
                  <a:srgbClr val="000000"/>
                </a:solidFill>
                <a:latin typeface="WJVAIC+Georgia"/>
                <a:cs typeface="WJVAIC+Georgia"/>
              </a:rPr>
              <a:t>OF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 UNDERLYING</a:t>
            </a:r>
            <a:r>
              <a:rPr sz="2500" spc="-12" dirty="0">
                <a:solidFill>
                  <a:srgbClr val="000000"/>
                </a:solidFill>
                <a:latin typeface="WJVAIC+Georgia"/>
                <a:cs typeface="WJVAIC+Georgia"/>
              </a:rPr>
              <a:t> 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CAUSE</a:t>
            </a:r>
          </a:p>
          <a:p>
            <a:pPr marL="0" marR="0">
              <a:lnSpc>
                <a:spcPts val="2836"/>
              </a:lnSpc>
              <a:spcBef>
                <a:spcPts val="1051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BURLJP+TimesNewRomanPSMT"/>
                <a:cs typeface="BURLJP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PROVISION </a:t>
            </a:r>
            <a:r>
              <a:rPr sz="2500" spc="-10" dirty="0">
                <a:solidFill>
                  <a:srgbClr val="000000"/>
                </a:solidFill>
                <a:latin typeface="WJVAIC+Georgia"/>
                <a:cs typeface="WJVAIC+Georgia"/>
              </a:rPr>
              <a:t>OF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 ADEQUATE FLUIDS &amp;</a:t>
            </a:r>
            <a:r>
              <a:rPr sz="2500" spc="-17" dirty="0">
                <a:solidFill>
                  <a:srgbClr val="000000"/>
                </a:solidFill>
                <a:latin typeface="WJVAIC+Georgia"/>
                <a:cs typeface="WJVAIC+Georgia"/>
              </a:rPr>
              <a:t> 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CALORIE</a:t>
            </a:r>
          </a:p>
          <a:p>
            <a:pPr marL="0" marR="0">
              <a:lnSpc>
                <a:spcPts val="2836"/>
              </a:lnSpc>
              <a:spcBef>
                <a:spcPts val="1051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BURLJP+TimesNewRomanPSMT"/>
                <a:cs typeface="BURLJP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000000"/>
                </a:solidFill>
                <a:latin typeface="WJVAIC+Georgia"/>
                <a:cs typeface="WJVAIC+Georgia"/>
              </a:rPr>
              <a:t>LOW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 SODIUM DIET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2903" y="3997856"/>
            <a:ext cx="2224058" cy="39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BURLJP+TimesNewRomanPSMT"/>
                <a:cs typeface="BURLJP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DIURETICS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2903" y="4491633"/>
            <a:ext cx="3960545" cy="398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6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660000"/>
                </a:solidFill>
                <a:latin typeface="BURLJP+TimesNewRomanPSMT"/>
                <a:cs typeface="BURLJP+TimesNewRomanPSMT"/>
              </a:rPr>
              <a:t>•</a:t>
            </a:r>
            <a:r>
              <a:rPr sz="2500" spc="120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HIGH DOSE </a:t>
            </a:r>
            <a:r>
              <a:rPr sz="2500" spc="-10" dirty="0">
                <a:solidFill>
                  <a:srgbClr val="000000"/>
                </a:solidFill>
                <a:latin typeface="WJVAIC+Georgia"/>
                <a:cs typeface="WJVAIC+Georgia"/>
              </a:rPr>
              <a:t>OF</a:t>
            </a:r>
            <a:r>
              <a:rPr sz="2500" dirty="0">
                <a:solidFill>
                  <a:srgbClr val="000000"/>
                </a:solidFill>
                <a:latin typeface="WJVAIC+Georgia"/>
                <a:cs typeface="WJVAIC+Georgia"/>
              </a:rPr>
              <a:t> DDAVP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30487" y="105100"/>
            <a:ext cx="4110168" cy="487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VJGMDI+TimesNewRomanPS-BoldMT"/>
                <a:cs typeface="VJGMDI+TimesNewRomanPS-BoldMT"/>
              </a:rPr>
              <a:t>Pituitary (Hypophysis)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505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105100"/>
            <a:ext cx="7504383" cy="925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HQRDKM+TimesNewRomanPS-BoldMT"/>
                <a:cs typeface="HQRDKM+TimesNewRomanPS-BoldMT"/>
              </a:rPr>
              <a:t>The Posterior Pituitary </a:t>
            </a:r>
            <a:r>
              <a:rPr lang="en-GB" sz="3200" dirty="0">
                <a:solidFill>
                  <a:srgbClr val="6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3200" dirty="0">
                <a:solidFill>
                  <a:srgbClr val="660000"/>
                </a:solidFill>
                <a:latin typeface="HQRDKM+TimesNewRomanPS-BoldMT"/>
                <a:cs typeface="HQRDKM+TimesNewRomanPS-BoldMT"/>
              </a:rPr>
              <a:t> Hypothalamic</a:t>
            </a:r>
          </a:p>
          <a:p>
            <a:pPr marL="0" marR="0" algn="ctr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HQRDKM+TimesNewRomanPS-BoldMT"/>
                <a:cs typeface="HQRDKM+TimesNewRomanPS-BoldMT"/>
              </a:rPr>
              <a:t>Hormones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0040" y="1783202"/>
            <a:ext cx="7275411" cy="880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z="2800" spc="78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posterior lobe is a</a:t>
            </a:r>
            <a:r>
              <a:rPr sz="2800" spc="3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downgrowth of</a:t>
            </a:r>
          </a:p>
          <a:p>
            <a:pPr marL="3429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hypothalamic </a:t>
            </a:r>
            <a:r>
              <a:rPr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neural tissue</a:t>
            </a:r>
            <a:r>
              <a:rPr lang="en-GB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40" y="2856098"/>
            <a:ext cx="8284408" cy="889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z="2800" spc="78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neural connection with the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hypothalamus </a:t>
            </a:r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(hypothalamic-hypophyseal</a:t>
            </a:r>
            <a:r>
              <a:rPr sz="2800" spc="1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tract)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0040" y="4057594"/>
            <a:ext cx="7386179" cy="428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z="2800" spc="78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 of the hypothalamus synthesize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2940" y="4713844"/>
            <a:ext cx="769505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0000"/>
                </a:solidFill>
                <a:latin typeface="IVFFPH+Georgia"/>
                <a:cs typeface="IVFFPH+Georgia"/>
              </a:rPr>
              <a:t>oxytocin and antidiuretic hormone (ADH)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0040" y="5440802"/>
            <a:ext cx="8161020" cy="889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6"/>
              </a:lnSpc>
            </a:pPr>
            <a:r>
              <a:rPr sz="280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z="2800" spc="78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axons terminate in the posterior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pituitary.</a:t>
            </a:r>
          </a:p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105100"/>
            <a:ext cx="4688304" cy="487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QKTRMJ+TimesNewRomanPS-BoldMT"/>
                <a:cs typeface="QKTRMJ+TimesNewRomanPS-BoldMT"/>
              </a:rPr>
              <a:t>Oxytocin and Vasopressin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640" y="3224918"/>
            <a:ext cx="8893775" cy="1030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60000"/>
                </a:solidFill>
                <a:latin typeface="DVIBWN+TimesNewRomanPSMT"/>
                <a:cs typeface="DVIBWN+TimesNewRomanPSMT"/>
              </a:rPr>
              <a:t>•</a:t>
            </a:r>
            <a:r>
              <a:rPr sz="2800" spc="102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JHHTIW+Georgia-Bold"/>
                <a:cs typeface="JHHTIW+Georgia-Bold"/>
              </a:rPr>
              <a:t>Vasopressin</a:t>
            </a:r>
            <a:r>
              <a:rPr sz="2900" dirty="0">
                <a:solidFill>
                  <a:srgbClr val="000000"/>
                </a:solidFill>
                <a:latin typeface="JHHTIW+Georgia-Bold"/>
                <a:cs typeface="JHHTIW+Georgia-Bold"/>
              </a:rPr>
              <a:t>: </a:t>
            </a:r>
            <a:r>
              <a:rPr sz="2400" dirty="0">
                <a:solidFill>
                  <a:srgbClr val="000000"/>
                </a:solidFill>
                <a:latin typeface="RABDNH+Georgia"/>
                <a:cs typeface="RABDNH+Georgia"/>
              </a:rPr>
              <a:t>Cys-Tyr-Phe-Gln-Asn-Cys-Pro-Arg-GlyNH2</a:t>
            </a:r>
          </a:p>
          <a:p>
            <a:pPr marL="0" marR="0">
              <a:lnSpc>
                <a:spcPts val="3299"/>
              </a:lnSpc>
              <a:spcBef>
                <a:spcPts val="1212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DVIBWN+TimesNewRomanPSMT"/>
                <a:cs typeface="DVIBWN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JHHTIW+Georgia-Bold"/>
                <a:cs typeface="JHHTIW+Georgia-Bold"/>
              </a:rPr>
              <a:t>Oxytocin:</a:t>
            </a:r>
            <a:r>
              <a:rPr sz="2900" spc="4419" dirty="0">
                <a:solidFill>
                  <a:srgbClr val="000000"/>
                </a:solidFill>
                <a:latin typeface="JHHTIW+Georgia-Bold"/>
                <a:cs typeface="JHHTIW+Georgia-Bold"/>
              </a:rPr>
              <a:t> </a:t>
            </a:r>
            <a:r>
              <a:rPr sz="2400" dirty="0">
                <a:solidFill>
                  <a:srgbClr val="000000"/>
                </a:solidFill>
                <a:latin typeface="RABDNH+Georgia"/>
                <a:cs typeface="RABDNH+Georgia"/>
              </a:rPr>
              <a:t>Cys-Tyr-Ile-Gln-Asn-Cys-Pro-Leu-GlyNH2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6200" y="67178"/>
            <a:ext cx="406414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660000"/>
                </a:solidFill>
                <a:latin typeface="LPFQLF+Georgia-Bold"/>
                <a:cs typeface="LPFQLF+Georgia-Bold"/>
              </a:rPr>
              <a:t>Posterior </a:t>
            </a:r>
            <a:r>
              <a:rPr lang="en-GB" sz="3200" dirty="0">
                <a:solidFill>
                  <a:srgbClr val="660000"/>
                </a:solidFill>
                <a:latin typeface="LPFQLF+Georgia-Bold"/>
                <a:cs typeface="LPFQLF+Georgia-Bold"/>
              </a:rPr>
              <a:t>P</a:t>
            </a:r>
            <a:r>
              <a:rPr sz="3200" dirty="0" err="1">
                <a:solidFill>
                  <a:srgbClr val="660000"/>
                </a:solidFill>
                <a:latin typeface="LPFQLF+Georgia-Bold"/>
                <a:cs typeface="LPFQLF+Georgia-Bold"/>
              </a:rPr>
              <a:t>ituitary</a:t>
            </a:r>
            <a:endParaRPr sz="3200" dirty="0">
              <a:solidFill>
                <a:srgbClr val="660000"/>
              </a:solidFill>
              <a:latin typeface="LPFQLF+Georgia-Bold"/>
              <a:cs typeface="LPFQLF+Georgia-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04" y="940899"/>
            <a:ext cx="3215500" cy="1164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4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</a:t>
            </a:r>
          </a:p>
          <a:p>
            <a:pPr marL="34290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ormones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071" y="1828497"/>
            <a:ext cx="3215500" cy="1190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4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of</a:t>
            </a:r>
            <a:r>
              <a:rPr sz="2000" spc="-13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  <a:r>
              <a:rPr lang="en-GB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terminals of</a:t>
            </a:r>
            <a:r>
              <a:rPr lang="en-GB" sz="2000" dirty="0">
                <a:solidFill>
                  <a:srgbClr val="001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hypothalamic neurons.</a:t>
            </a:r>
          </a:p>
          <a:p>
            <a:pPr marL="342900" marR="0">
              <a:lnSpc>
                <a:spcPts val="3119"/>
              </a:lnSpc>
              <a:spcBef>
                <a:spcPts val="50"/>
              </a:spcBef>
              <a:spcAft>
                <a:spcPts val="0"/>
              </a:spcAft>
            </a:pPr>
            <a:endParaRPr sz="2000" dirty="0">
              <a:solidFill>
                <a:srgbClr val="001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90476" y="502146"/>
            <a:ext cx="2944393" cy="730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453"/>
              </a:lnSpc>
              <a:spcBef>
                <a:spcPts val="0"/>
              </a:spcBef>
              <a:spcAft>
                <a:spcPts val="0"/>
              </a:spcAft>
            </a:pPr>
            <a:r>
              <a:rPr sz="4800" dirty="0">
                <a:solidFill>
                  <a:srgbClr val="993333"/>
                </a:solidFill>
                <a:latin typeface="CMUDMU+Georgia-Bold"/>
                <a:cs typeface="CMUDMU+Georgia-Bold"/>
              </a:rPr>
              <a:t>Oxytocin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6E0962-146E-47F3-AE7D-69FE6AC5D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5" y="1111595"/>
            <a:ext cx="1368152" cy="1893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2D43C-78EB-49B0-8B60-039DF6E24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75" y="4979642"/>
            <a:ext cx="3667125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31BAA-A459-4BEE-9D2A-19C20A7F3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916832"/>
            <a:ext cx="3276353" cy="3317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23964"/>
            <a:ext cx="5760922" cy="616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5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993232"/>
                </a:solidFill>
                <a:latin typeface="SQQNGC+Georgia-Bold"/>
                <a:cs typeface="SQQNGC+Georgia-Bold"/>
              </a:rPr>
              <a:t>Synthesis of</a:t>
            </a:r>
            <a:r>
              <a:rPr sz="4000" spc="-22" dirty="0">
                <a:solidFill>
                  <a:srgbClr val="993232"/>
                </a:solidFill>
                <a:latin typeface="SQQNGC+Georgia-Bold"/>
                <a:cs typeface="SQQNGC+Georgia-Bold"/>
              </a:rPr>
              <a:t> </a:t>
            </a:r>
            <a:r>
              <a:rPr sz="4000" dirty="0">
                <a:solidFill>
                  <a:srgbClr val="993232"/>
                </a:solidFill>
                <a:latin typeface="SQQNGC+Georgia-Bold"/>
                <a:cs typeface="SQQNGC+Georgia-Bold"/>
              </a:rPr>
              <a:t>Oxytocin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065" y="1700808"/>
            <a:ext cx="8067367" cy="10032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60000"/>
                </a:solidFill>
                <a:latin typeface="DJEDVG+TimesNewRomanPSMT"/>
                <a:cs typeface="DJEDVG+TimesNewRomanPSMT"/>
              </a:rPr>
              <a:t>•</a:t>
            </a:r>
            <a:r>
              <a:rPr sz="2800" spc="54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IGAVQW+Georgia"/>
                <a:cs typeface="IGAVQW+Georgia"/>
              </a:rPr>
              <a:t>Oxytocin is synthesized in the cell</a:t>
            </a:r>
            <a:r>
              <a:rPr lang="en-GB" sz="2800" dirty="0">
                <a:solidFill>
                  <a:srgbClr val="000000"/>
                </a:solidFill>
                <a:latin typeface="IGAVQW+Georgia"/>
                <a:cs typeface="IGAVQW+Georgia"/>
              </a:rPr>
              <a:t> </a:t>
            </a:r>
            <a:r>
              <a:rPr sz="2800" dirty="0">
                <a:solidFill>
                  <a:srgbClr val="000000"/>
                </a:solidFill>
                <a:latin typeface="IGAVQW+Georgia"/>
                <a:cs typeface="IGAVQW+Georgia"/>
              </a:rPr>
              <a:t>bodies of hypothalamic neurons</a:t>
            </a:r>
            <a:r>
              <a:rPr lang="en-GB" sz="2800" dirty="0">
                <a:solidFill>
                  <a:srgbClr val="000000"/>
                </a:solidFill>
                <a:latin typeface="IGAVQW+Georgia"/>
                <a:cs typeface="IGAVQW+Georgia"/>
              </a:rPr>
              <a:t> </a:t>
            </a:r>
            <a:r>
              <a:rPr sz="2800" dirty="0">
                <a:solidFill>
                  <a:srgbClr val="000000"/>
                </a:solidFill>
                <a:latin typeface="IGAVQW+Georgia"/>
                <a:cs typeface="IGAVQW+Georgia"/>
              </a:rPr>
              <a:t>(</a:t>
            </a:r>
            <a:r>
              <a:rPr sz="2800" dirty="0">
                <a:solidFill>
                  <a:srgbClr val="0000FF"/>
                </a:solidFill>
                <a:latin typeface="IGAVQW+Georgia"/>
                <a:cs typeface="IGAVQW+Georgia"/>
              </a:rPr>
              <a:t>paraventricular nucleus</a:t>
            </a:r>
            <a:r>
              <a:rPr sz="2800" dirty="0">
                <a:solidFill>
                  <a:srgbClr val="000000"/>
                </a:solidFill>
                <a:latin typeface="IGAVQW+Georgia"/>
                <a:cs typeface="IGAVQW+Georgia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7994" y="3470419"/>
            <a:ext cx="7341443" cy="476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sz="2800" spc="540" dirty="0">
                <a:solidFill>
                  <a:srgbClr val="6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Oxytocin is stored in the posterior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456FAC5-710E-4FA3-AFFB-550C162ED239}"/>
              </a:ext>
            </a:extLst>
          </p:cNvPr>
          <p:cNvSpPr txBox="1"/>
          <p:nvPr/>
        </p:nvSpPr>
        <p:spPr>
          <a:xfrm>
            <a:off x="6004762" y="3429000"/>
            <a:ext cx="1902842" cy="477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IGAVQW+Georgia"/>
                <a:cs typeface="IGAVQW+Georgia"/>
              </a:rPr>
              <a:t>pituitary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040" y="94610"/>
            <a:ext cx="4661057" cy="498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2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993232"/>
                </a:solidFill>
                <a:latin typeface="NIUVVH+Georgia-Bold"/>
                <a:cs typeface="NIUVVH+Georgia-Bold"/>
              </a:rPr>
              <a:t>Functions of oxytocin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240" y="1292485"/>
            <a:ext cx="7036993" cy="4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IIWNAE+TimesNewRomanPSMT"/>
                <a:cs typeface="IIWNA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QIBMUG+Georgia"/>
                <a:cs typeface="QIBMUG+Georgia"/>
              </a:rPr>
              <a:t>Oxytocin is a strong stimulant of uterine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9140" y="1688726"/>
            <a:ext cx="2608724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900" dirty="0">
                <a:solidFill>
                  <a:srgbClr val="000000"/>
                </a:solidFill>
                <a:latin typeface="QIBMUG+Georgia"/>
                <a:cs typeface="QIBMUG+Georgia"/>
              </a:rPr>
              <a:t>c</a:t>
            </a:r>
            <a:r>
              <a:rPr sz="2900" dirty="0" err="1">
                <a:solidFill>
                  <a:srgbClr val="000000"/>
                </a:solidFill>
                <a:latin typeface="QIBMUG+Georgia"/>
                <a:cs typeface="QIBMUG+Georgia"/>
              </a:rPr>
              <a:t>ontraction</a:t>
            </a:r>
            <a:r>
              <a:rPr lang="en-GB" sz="2900" dirty="0">
                <a:solidFill>
                  <a:srgbClr val="000000"/>
                </a:solidFill>
                <a:latin typeface="QIBMUG+Georgia"/>
                <a:cs typeface="QIBMUG+Georgia"/>
              </a:rPr>
              <a:t>s.</a:t>
            </a:r>
            <a:endParaRPr sz="2900" dirty="0">
              <a:solidFill>
                <a:srgbClr val="000000"/>
              </a:solidFill>
              <a:latin typeface="QIBMUG+Georgia"/>
              <a:cs typeface="QIBMUG+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240" y="2264798"/>
            <a:ext cx="775117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IIWNAE+TimesNewRomanPSMT"/>
                <a:cs typeface="IIWNA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QIBMUG+Georgia"/>
                <a:cs typeface="QIBMUG+Georgia"/>
              </a:rPr>
              <a:t>Regulated by a positive feedback mechanism</a:t>
            </a:r>
            <a:r>
              <a:rPr lang="en-GB" sz="2900" dirty="0">
                <a:solidFill>
                  <a:srgbClr val="000000"/>
                </a:solidFill>
                <a:latin typeface="QIBMUG+Georgia"/>
                <a:cs typeface="QIBMUG+Georgia"/>
              </a:rPr>
              <a:t>.</a:t>
            </a:r>
            <a:endParaRPr sz="2900" dirty="0">
              <a:solidFill>
                <a:srgbClr val="000000"/>
              </a:solidFill>
              <a:latin typeface="QIBMUG+Georgia"/>
              <a:cs typeface="QIBMUG+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240" y="2837822"/>
            <a:ext cx="7372978" cy="45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IIWNAE+TimesNewRomanPSMT"/>
                <a:cs typeface="IIWNA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QIBMUG+Georgia"/>
                <a:cs typeface="QIBMUG+Georgia"/>
              </a:rPr>
              <a:t>This leads to increased intensity of uterine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9140" y="3237109"/>
            <a:ext cx="4796442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QIBMUG+Georgia"/>
                <a:cs typeface="QIBMUG+Georgia"/>
              </a:rPr>
              <a:t>contractions, ending in birth</a:t>
            </a:r>
            <a:r>
              <a:rPr lang="en-GB" sz="2900" dirty="0">
                <a:solidFill>
                  <a:srgbClr val="000000"/>
                </a:solidFill>
                <a:latin typeface="QIBMUG+Georgia"/>
                <a:cs typeface="QIBMUG+Georgia"/>
              </a:rPr>
              <a:t>.</a:t>
            </a:r>
            <a:endParaRPr sz="2900" dirty="0">
              <a:solidFill>
                <a:srgbClr val="000000"/>
              </a:solidFill>
              <a:latin typeface="QIBMUG+Georgia"/>
              <a:cs typeface="QIBMUG+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240" y="3810134"/>
            <a:ext cx="847040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660000"/>
                </a:solidFill>
                <a:latin typeface="IIWNAE+TimesNewRomanPSMT"/>
                <a:cs typeface="IIWNAE+TimesNewRomanPSMT"/>
              </a:rPr>
              <a:t>•</a:t>
            </a:r>
            <a:r>
              <a:rPr sz="2900" spc="96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000000"/>
                </a:solidFill>
                <a:latin typeface="QIBMUG+Georgia"/>
                <a:cs typeface="QIBMUG+Georgia"/>
              </a:rPr>
              <a:t>Oxytocin triggers milk ejection (“letdown” reflex)</a:t>
            </a:r>
          </a:p>
          <a:p>
            <a:pPr marL="342900" marR="0">
              <a:lnSpc>
                <a:spcPts val="304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QIBMUG+Georgia"/>
                <a:cs typeface="QIBMUG+Georgia"/>
              </a:rPr>
              <a:t>Contracts the </a:t>
            </a:r>
            <a:r>
              <a:rPr sz="2800" dirty="0">
                <a:solidFill>
                  <a:srgbClr val="000000"/>
                </a:solidFill>
                <a:latin typeface="RGOFFK+Georgia-BoldItalic"/>
                <a:cs typeface="RGOFFK+Georgia-BoldItalic"/>
              </a:rPr>
              <a:t>myoepithelial cells </a:t>
            </a:r>
            <a:r>
              <a:rPr sz="2800" dirty="0">
                <a:solidFill>
                  <a:srgbClr val="000000"/>
                </a:solidFill>
                <a:latin typeface="QIBMUG+Georgia"/>
                <a:cs typeface="QIBMUG+Georgia"/>
              </a:rPr>
              <a:t>of the alveoli</a:t>
            </a:r>
            <a:r>
              <a:rPr lang="en-GB" sz="2800" dirty="0">
                <a:solidFill>
                  <a:srgbClr val="000000"/>
                </a:solidFill>
                <a:latin typeface="QIBMUG+Georgia"/>
                <a:cs typeface="QIBMUG+Georgia"/>
              </a:rPr>
              <a:t>.</a:t>
            </a:r>
            <a:endParaRPr sz="2800" dirty="0">
              <a:solidFill>
                <a:srgbClr val="000000"/>
              </a:solidFill>
              <a:latin typeface="QIBMUG+Georgia"/>
              <a:cs typeface="QIBMUG+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240" y="4805818"/>
            <a:ext cx="8585719" cy="4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660000"/>
                </a:solidFill>
                <a:latin typeface="LWNTQT+ArialMT"/>
                <a:cs typeface="LWNTQT+ArialMT"/>
              </a:rPr>
              <a:t>•</a:t>
            </a:r>
            <a:r>
              <a:rPr sz="2800" spc="1920" dirty="0">
                <a:solidFill>
                  <a:srgbClr val="66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QIBMUG+Georgia"/>
                <a:cs typeface="QIBMUG+Georgia"/>
              </a:rPr>
              <a:t>Increases contraction of smooth muscle</a:t>
            </a:r>
            <a:r>
              <a:rPr sz="2800" spc="674" dirty="0">
                <a:solidFill>
                  <a:srgbClr val="000000"/>
                </a:solidFill>
                <a:latin typeface="QIBMUG+Georgia"/>
                <a:cs typeface="QIBMUG+Georgia"/>
              </a:rPr>
              <a:t> </a:t>
            </a:r>
            <a:r>
              <a:rPr sz="2800" dirty="0">
                <a:solidFill>
                  <a:srgbClr val="000000"/>
                </a:solidFill>
                <a:latin typeface="QIBMUG+Georgia"/>
                <a:cs typeface="QIBMUG+Georgia"/>
              </a:rPr>
              <a:t>of</a:t>
            </a:r>
            <a:r>
              <a:rPr sz="2800" spc="676" dirty="0">
                <a:solidFill>
                  <a:srgbClr val="000000"/>
                </a:solidFill>
                <a:latin typeface="QIBMUG+Georgia"/>
                <a:cs typeface="QIBMUG+Georgia"/>
              </a:rPr>
              <a:t> </a:t>
            </a:r>
            <a:r>
              <a:rPr sz="2800" dirty="0">
                <a:solidFill>
                  <a:srgbClr val="000000"/>
                </a:solidFill>
                <a:latin typeface="QIBMUG+Georgia"/>
                <a:cs typeface="QIBMUG+Georgia"/>
              </a:rPr>
              <a:t>the vas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3439" y="5189866"/>
            <a:ext cx="7026006" cy="44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QIBMUG+Georgia"/>
                <a:cs typeface="QIBMUG+Georgia"/>
              </a:rPr>
              <a:t>deferens, helping in the ejaculation process.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728</Words>
  <Application>Microsoft Office PowerPoint</Application>
  <PresentationFormat>On-screen Show (4:3)</PresentationFormat>
  <Paragraphs>137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90" baseType="lpstr">
      <vt:lpstr>CMUDMU+Georgia-Bold</vt:lpstr>
      <vt:lpstr>Times New Roman</vt:lpstr>
      <vt:lpstr>HCPNMJ+Georgia</vt:lpstr>
      <vt:lpstr>UFUGUT+TimesNewRomanPSMT</vt:lpstr>
      <vt:lpstr>GQOKIE+TimesNewRomanPSMT</vt:lpstr>
      <vt:lpstr>NIUVVH+Georgia-Bold</vt:lpstr>
      <vt:lpstr>JVAAWE+Tahoma-Bold</vt:lpstr>
      <vt:lpstr>FOWFAT+Arial-ItalicMT</vt:lpstr>
      <vt:lpstr>HWSAUN+Arial-BoldMT</vt:lpstr>
      <vt:lpstr>RGOFFK+Georgia-BoldItalic</vt:lpstr>
      <vt:lpstr>WJVAIC+Georgia</vt:lpstr>
      <vt:lpstr>ENARAG+TimesNewRomanPS-BoldMT</vt:lpstr>
      <vt:lpstr>HQRDKM+TimesNewRomanPS-BoldMT</vt:lpstr>
      <vt:lpstr>KULORJ+Georgia-Bold</vt:lpstr>
      <vt:lpstr>SQQNGC+Georgia-Bold</vt:lpstr>
      <vt:lpstr>VJGMDI+TimesNewRomanPS-BoldMT</vt:lpstr>
      <vt:lpstr>QIBMUG+Georgia</vt:lpstr>
      <vt:lpstr>TNPWSH+TimesNewRomanPSMT</vt:lpstr>
      <vt:lpstr>IGAVQW+Georgia</vt:lpstr>
      <vt:lpstr>WOTPKL+Georgia</vt:lpstr>
      <vt:lpstr>Wingdings</vt:lpstr>
      <vt:lpstr>Calibri</vt:lpstr>
      <vt:lpstr>OIAEKI+Tahoma-Bold</vt:lpstr>
      <vt:lpstr>PJWKOK+Georgia-Bold</vt:lpstr>
      <vt:lpstr>Tahoma</vt:lpstr>
      <vt:lpstr>DVIBWN+TimesNewRomanPSMT</vt:lpstr>
      <vt:lpstr>AVSEOF+Georgia</vt:lpstr>
      <vt:lpstr>SPEPAJ+TimesNewRomanPSMT</vt:lpstr>
      <vt:lpstr>MUEOHK+Georgia-Bold</vt:lpstr>
      <vt:lpstr>JHHTIW+Georgia-Bold</vt:lpstr>
      <vt:lpstr>PLWPPB+TimesNewRomanPSMT</vt:lpstr>
      <vt:lpstr>LWNTQT+ArialMT</vt:lpstr>
      <vt:lpstr>GPTCOW+Wingdings2</vt:lpstr>
      <vt:lpstr>BWSREN+Georgia</vt:lpstr>
      <vt:lpstr>HAVVEB+ArialMT</vt:lpstr>
      <vt:lpstr>HEWGGH+Wingdings3</vt:lpstr>
      <vt:lpstr>ITAOGW+Arial-BoldMT</vt:lpstr>
      <vt:lpstr>MKIOGA+TimesNewRomanPS-BoldItalicMT</vt:lpstr>
      <vt:lpstr>VCVGQO+Georgia-Bold</vt:lpstr>
      <vt:lpstr>GWBJMH+TimesNewRomanPS-BoldMT</vt:lpstr>
      <vt:lpstr>DJEDVG+TimesNewRomanPSMT</vt:lpstr>
      <vt:lpstr>RABDNH+Georgia</vt:lpstr>
      <vt:lpstr>WKSVWK+Georgia-Bold</vt:lpstr>
      <vt:lpstr>OEVTCO+Georgia-Bold</vt:lpstr>
      <vt:lpstr>Arial</vt:lpstr>
      <vt:lpstr>KLNNTT+TimesNewRomanPS-BoldMT</vt:lpstr>
      <vt:lpstr>PFMIUV+Georgia-Bold</vt:lpstr>
      <vt:lpstr>HQEQOW+Georgia</vt:lpstr>
      <vt:lpstr>QKTRMJ+TimesNewRomanPS-BoldMT</vt:lpstr>
      <vt:lpstr>IBMJEE+Georgia</vt:lpstr>
      <vt:lpstr>IIWNAE+TimesNewRomanPSMT</vt:lpstr>
      <vt:lpstr>Neue Haas Grotesk Text Pro</vt:lpstr>
      <vt:lpstr>GDPQHT+TimesNewRomanPS-BoldItalicMT</vt:lpstr>
      <vt:lpstr>UUIADD+TimesNewRomanPSMT</vt:lpstr>
      <vt:lpstr>GVSABS+TimesNewRomanPSMT</vt:lpstr>
      <vt:lpstr>LPFQLF+Georgia-Bold</vt:lpstr>
      <vt:lpstr>TBQWLS+Georgia</vt:lpstr>
      <vt:lpstr>GEOGVA+Georgia-Bold</vt:lpstr>
      <vt:lpstr>Modern Love</vt:lpstr>
      <vt:lpstr>RJQCJV+ArialMT</vt:lpstr>
      <vt:lpstr>BURLJP+TimesNewRomanPSMT</vt:lpstr>
      <vt:lpstr>OUTIID+TimesNewRomanPSMT</vt:lpstr>
      <vt:lpstr>PKDWKJ+ArialMT</vt:lpstr>
      <vt:lpstr>IVFFPH+Georgia</vt:lpstr>
      <vt:lpstr>MBTJGJ+Georgia-Bold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Nervana Bayoumi</cp:lastModifiedBy>
  <cp:revision>12</cp:revision>
  <dcterms:modified xsi:type="dcterms:W3CDTF">2021-02-16T13:13:08Z</dcterms:modified>
</cp:coreProperties>
</file>