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20"/>
  </p:notesMasterIdLst>
  <p:handoutMasterIdLst>
    <p:handoutMasterId r:id="rId21"/>
  </p:handoutMasterIdLst>
  <p:sldIdLst>
    <p:sldId id="257" r:id="rId3"/>
    <p:sldId id="262" r:id="rId4"/>
    <p:sldId id="279" r:id="rId5"/>
    <p:sldId id="280" r:id="rId6"/>
    <p:sldId id="272" r:id="rId7"/>
    <p:sldId id="274" r:id="rId8"/>
    <p:sldId id="263" r:id="rId9"/>
    <p:sldId id="276" r:id="rId10"/>
    <p:sldId id="264" r:id="rId11"/>
    <p:sldId id="265" r:id="rId12"/>
    <p:sldId id="266" r:id="rId13"/>
    <p:sldId id="267" r:id="rId14"/>
    <p:sldId id="277" r:id="rId15"/>
    <p:sldId id="268" r:id="rId16"/>
    <p:sldId id="270" r:id="rId17"/>
    <p:sldId id="271" r:id="rId18"/>
    <p:sldId id="278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98" d="100"/>
          <a:sy n="98" d="100"/>
        </p:scale>
        <p:origin x="493" y="48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698BB-0FE4-47AA-B256-A3FF23830D5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AAEE44-C683-4A38-9CA2-961261424C32}">
      <dgm:prSet/>
      <dgm:spPr/>
      <dgm:t>
        <a:bodyPr/>
        <a:lstStyle/>
        <a:p>
          <a:pPr rtl="0"/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adolescence (11-14 yrs.)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668819-3E30-4E0B-8B7A-F4DB9C4FCFF2}" type="parTrans" cxnId="{01256CB3-03C8-4B9A-9B3F-C3D14EF0717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117435-5118-4659-B424-5AEB057A3719}" type="sibTrans" cxnId="{01256CB3-03C8-4B9A-9B3F-C3D14EF0717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0E3F6D-0BD3-4226-B068-F157D9B2CB05}">
      <dgm:prSet/>
      <dgm:spPr/>
      <dgm:t>
        <a:bodyPr/>
        <a:lstStyle/>
        <a:p>
          <a:r>
            <a: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 I normal</a:t>
          </a:r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5B11AD-B53D-4A13-8500-63844B89D8F2}" type="parTrans" cxnId="{4AA5BB3E-5E68-431E-9331-0A310DD07AB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D38442-E97E-4EFC-84A1-FA012EB4EDBF}" type="sibTrans" cxnId="{4AA5BB3E-5E68-431E-9331-0A310DD07AB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C7927B-BF47-4F9A-A20C-2D1484A7886F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Mid-adolescence (14-16 yrs.)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CDBD22-F887-411D-A7A2-243EA565BA75}" type="parTrans" cxnId="{445167AE-BB63-41DE-AD4C-A157BF37738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CC53F8-194D-4073-A8F8-758F3B0CBC7E}" type="sibTrans" cxnId="{445167AE-BB63-41DE-AD4C-A157BF37738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D7A6B4-0F94-4F78-8D97-6C00184B78D9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Independence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A38F71-87A0-4A11-8608-235EFA21FD9C}" type="parTrans" cxnId="{6893DE8C-F205-4BEB-957B-7404001658C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F5EBA9-EAAB-4095-9D71-11C925DF0232}" type="sibTrans" cxnId="{6893DE8C-F205-4BEB-957B-7404001658C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BC914C-F30C-4822-B938-FFCE6872F3AB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Late adolescence (17-older yrs.)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489473-FCDC-4423-9F57-4826EA69772B}" type="parTrans" cxnId="{167B260F-48E3-4FEF-B594-2A364BED4ED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BAB3D2-B580-41AF-AF5C-354F79132216}" type="sibTrans" cxnId="{167B260F-48E3-4FEF-B594-2A364BED4ED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A2C285-EB2E-458B-859B-20961E7BD17B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Future oriented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ABF50C-6D13-4A8F-AD6F-69C7DEE27506}" type="parTrans" cxnId="{8637878E-F6B3-4648-80A9-53B9C2F3E8D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7D75C1-EB0D-4B64-8094-BD9E9B19533C}" type="sibTrans" cxnId="{8637878E-F6B3-4648-80A9-53B9C2F3E8D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6ABFEF-B9F2-401C-B38B-DEA38F0DCAB8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self image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E592FA-DCD1-485F-ACA0-02DF155EB055}" type="parTrans" cxnId="{C9617DE1-7920-4377-B170-F0697EA6C9A7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AEC9FD-00C2-4288-B9DC-34D273FC0412}" type="sibTrans" cxnId="{C9617DE1-7920-4377-B170-F0697EA6C9A7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FDC733-FB23-4A62-8FB1-84E4370CE1EF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intimacy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5D2D01-7D7F-4E28-B034-516B6F8E1DCE}" type="parTrans" cxnId="{BAB1DF18-BC52-4953-BFD2-99CFB6F3414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2F95A9-05D2-4534-AF3D-15D2F971D34F}" type="sibTrans" cxnId="{BAB1DF18-BC52-4953-BFD2-99CFB6F3414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887353-906C-44D2-80CA-90C078A99AA0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career goals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1C7D9-2DB8-41F4-B6A5-0649E577CD28}" type="parTrans" cxnId="{51BE291F-BC02-4963-B8D4-FF103498842D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792E5F-B089-4255-8A0E-62AB467F80D1}" type="sibTrans" cxnId="{51BE291F-BC02-4963-B8D4-FF103498842D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BD0348-BAA5-4D8D-8828-ADDAFFBF9514}" type="pres">
      <dgm:prSet presAssocID="{401698BB-0FE4-47AA-B256-A3FF23830D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EF5C3C6-2859-4979-AB73-F461212411B6}" type="pres">
      <dgm:prSet presAssocID="{19AAEE44-C683-4A38-9CA2-961261424C32}" presName="composite" presStyleCnt="0"/>
      <dgm:spPr/>
    </dgm:pt>
    <dgm:pt modelId="{BBD8277E-ABEB-4869-9F10-1CAC709CF15D}" type="pres">
      <dgm:prSet presAssocID="{19AAEE44-C683-4A38-9CA2-961261424C3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D6B1EA-90AA-47FC-8F57-59204444E27F}" type="pres">
      <dgm:prSet presAssocID="{19AAEE44-C683-4A38-9CA2-961261424C3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2B9056-CB98-432D-86A2-F23E401D4239}" type="pres">
      <dgm:prSet presAssocID="{55117435-5118-4659-B424-5AEB057A3719}" presName="space" presStyleCnt="0"/>
      <dgm:spPr/>
    </dgm:pt>
    <dgm:pt modelId="{DC7E650F-699B-4472-B5CB-E70684C3C8AC}" type="pres">
      <dgm:prSet presAssocID="{5FC7927B-BF47-4F9A-A20C-2D1484A7886F}" presName="composite" presStyleCnt="0"/>
      <dgm:spPr/>
    </dgm:pt>
    <dgm:pt modelId="{A706D72C-3EA3-4BFC-A0F8-418492292638}" type="pres">
      <dgm:prSet presAssocID="{5FC7927B-BF47-4F9A-A20C-2D1484A7886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8FC3C2-D0F2-417D-AB44-82C464F49CB2}" type="pres">
      <dgm:prSet presAssocID="{5FC7927B-BF47-4F9A-A20C-2D1484A7886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7F03EA9-0883-4010-A421-2EEA50B490CC}" type="pres">
      <dgm:prSet presAssocID="{3CCC53F8-194D-4073-A8F8-758F3B0CBC7E}" presName="space" presStyleCnt="0"/>
      <dgm:spPr/>
    </dgm:pt>
    <dgm:pt modelId="{18FED87E-5CED-40F6-8BF9-87206CACA604}" type="pres">
      <dgm:prSet presAssocID="{4BBC914C-F30C-4822-B938-FFCE6872F3AB}" presName="composite" presStyleCnt="0"/>
      <dgm:spPr/>
    </dgm:pt>
    <dgm:pt modelId="{A2F136BB-26BE-4732-A80D-AAD8B544A5FF}" type="pres">
      <dgm:prSet presAssocID="{4BBC914C-F30C-4822-B938-FFCE6872F3A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801BE6-7EC8-4BA2-88B9-8B1E58D835FC}" type="pres">
      <dgm:prSet presAssocID="{4BBC914C-F30C-4822-B938-FFCE6872F3A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7F5E103-23C7-4D01-B8B0-E4B032C4E572}" type="presOf" srcId="{606ABFEF-B9F2-401C-B38B-DEA38F0DCAB8}" destId="{9E8FC3C2-D0F2-417D-AB44-82C464F49CB2}" srcOrd="0" destOrd="1" presId="urn:microsoft.com/office/officeart/2005/8/layout/hList1"/>
    <dgm:cxn modelId="{6893DE8C-F205-4BEB-957B-7404001658C9}" srcId="{5FC7927B-BF47-4F9A-A20C-2D1484A7886F}" destId="{78D7A6B4-0F94-4F78-8D97-6C00184B78D9}" srcOrd="0" destOrd="0" parTransId="{81A38F71-87A0-4A11-8608-235EFA21FD9C}" sibTransId="{E8F5EBA9-EAAB-4095-9D71-11C925DF0232}"/>
    <dgm:cxn modelId="{1501F6AA-B0AE-4C63-B4F9-DF6701ECDB72}" type="presOf" srcId="{88FDC733-FB23-4A62-8FB1-84E4370CE1EF}" destId="{76801BE6-7EC8-4BA2-88B9-8B1E58D835FC}" srcOrd="0" destOrd="1" presId="urn:microsoft.com/office/officeart/2005/8/layout/hList1"/>
    <dgm:cxn modelId="{167B260F-48E3-4FEF-B594-2A364BED4EDB}" srcId="{401698BB-0FE4-47AA-B256-A3FF23830D57}" destId="{4BBC914C-F30C-4822-B938-FFCE6872F3AB}" srcOrd="2" destOrd="0" parTransId="{33489473-FCDC-4423-9F57-4826EA69772B}" sibTransId="{D7BAB3D2-B580-41AF-AF5C-354F79132216}"/>
    <dgm:cxn modelId="{60776356-9E4C-4B4E-A720-92038CAE014C}" type="presOf" srcId="{4BBC914C-F30C-4822-B938-FFCE6872F3AB}" destId="{A2F136BB-26BE-4732-A80D-AAD8B544A5FF}" srcOrd="0" destOrd="0" presId="urn:microsoft.com/office/officeart/2005/8/layout/hList1"/>
    <dgm:cxn modelId="{445167AE-BB63-41DE-AD4C-A157BF37738E}" srcId="{401698BB-0FE4-47AA-B256-A3FF23830D57}" destId="{5FC7927B-BF47-4F9A-A20C-2D1484A7886F}" srcOrd="1" destOrd="0" parTransId="{88CDBD22-F887-411D-A7A2-243EA565BA75}" sibTransId="{3CCC53F8-194D-4073-A8F8-758F3B0CBC7E}"/>
    <dgm:cxn modelId="{A460103D-96E9-45C4-BF22-E1BAA53FDF61}" type="presOf" srcId="{401698BB-0FE4-47AA-B256-A3FF23830D57}" destId="{80BD0348-BAA5-4D8D-8828-ADDAFFBF9514}" srcOrd="0" destOrd="0" presId="urn:microsoft.com/office/officeart/2005/8/layout/hList1"/>
    <dgm:cxn modelId="{CAEDDC35-0273-4A28-B08A-1CA2C17B60C3}" type="presOf" srcId="{19AAEE44-C683-4A38-9CA2-961261424C32}" destId="{BBD8277E-ABEB-4869-9F10-1CAC709CF15D}" srcOrd="0" destOrd="0" presId="urn:microsoft.com/office/officeart/2005/8/layout/hList1"/>
    <dgm:cxn modelId="{E6E6213F-BC74-4220-B6A8-2C640C46DB34}" type="presOf" srcId="{A60E3F6D-0BD3-4226-B068-F157D9B2CB05}" destId="{A6D6B1EA-90AA-47FC-8F57-59204444E27F}" srcOrd="0" destOrd="0" presId="urn:microsoft.com/office/officeart/2005/8/layout/hList1"/>
    <dgm:cxn modelId="{C9617DE1-7920-4377-B170-F0697EA6C9A7}" srcId="{5FC7927B-BF47-4F9A-A20C-2D1484A7886F}" destId="{606ABFEF-B9F2-401C-B38B-DEA38F0DCAB8}" srcOrd="1" destOrd="0" parTransId="{DAE592FA-DCD1-485F-ACA0-02DF155EB055}" sibTransId="{32AEC9FD-00C2-4288-B9DC-34D273FC0412}"/>
    <dgm:cxn modelId="{7ED7ECA8-6F4A-409E-86E2-1687346C2B51}" type="presOf" srcId="{78D7A6B4-0F94-4F78-8D97-6C00184B78D9}" destId="{9E8FC3C2-D0F2-417D-AB44-82C464F49CB2}" srcOrd="0" destOrd="0" presId="urn:microsoft.com/office/officeart/2005/8/layout/hList1"/>
    <dgm:cxn modelId="{66D3A360-0623-4B43-90C5-A8C620588DC8}" type="presOf" srcId="{C9A2C285-EB2E-458B-859B-20961E7BD17B}" destId="{76801BE6-7EC8-4BA2-88B9-8B1E58D835FC}" srcOrd="0" destOrd="0" presId="urn:microsoft.com/office/officeart/2005/8/layout/hList1"/>
    <dgm:cxn modelId="{8637878E-F6B3-4648-80A9-53B9C2F3E8D3}" srcId="{4BBC914C-F30C-4822-B938-FFCE6872F3AB}" destId="{C9A2C285-EB2E-458B-859B-20961E7BD17B}" srcOrd="0" destOrd="0" parTransId="{4CABF50C-6D13-4A8F-AD6F-69C7DEE27506}" sibTransId="{4F7D75C1-EB0D-4B64-8094-BD9E9B19533C}"/>
    <dgm:cxn modelId="{BAB1DF18-BC52-4953-BFD2-99CFB6F3414B}" srcId="{4BBC914C-F30C-4822-B938-FFCE6872F3AB}" destId="{88FDC733-FB23-4A62-8FB1-84E4370CE1EF}" srcOrd="1" destOrd="0" parTransId="{055D2D01-7D7F-4E28-B034-516B6F8E1DCE}" sibTransId="{C52F95A9-05D2-4534-AF3D-15D2F971D34F}"/>
    <dgm:cxn modelId="{4AA5BB3E-5E68-431E-9331-0A310DD07AB9}" srcId="{19AAEE44-C683-4A38-9CA2-961261424C32}" destId="{A60E3F6D-0BD3-4226-B068-F157D9B2CB05}" srcOrd="0" destOrd="0" parTransId="{5D5B11AD-B53D-4A13-8500-63844B89D8F2}" sibTransId="{35D38442-E97E-4EFC-84A1-FA012EB4EDBF}"/>
    <dgm:cxn modelId="{01256CB3-03C8-4B9A-9B3F-C3D14EF07179}" srcId="{401698BB-0FE4-47AA-B256-A3FF23830D57}" destId="{19AAEE44-C683-4A38-9CA2-961261424C32}" srcOrd="0" destOrd="0" parTransId="{04668819-3E30-4E0B-8B7A-F4DB9C4FCFF2}" sibTransId="{55117435-5118-4659-B424-5AEB057A3719}"/>
    <dgm:cxn modelId="{51BE291F-BC02-4963-B8D4-FF103498842D}" srcId="{4BBC914C-F30C-4822-B938-FFCE6872F3AB}" destId="{90887353-906C-44D2-80CA-90C078A99AA0}" srcOrd="2" destOrd="0" parTransId="{2311C7D9-2DB8-41F4-B6A5-0649E577CD28}" sibTransId="{89792E5F-B089-4255-8A0E-62AB467F80D1}"/>
    <dgm:cxn modelId="{C4223AFA-53E3-40D3-8B7D-F6EB9BE903F6}" type="presOf" srcId="{90887353-906C-44D2-80CA-90C078A99AA0}" destId="{76801BE6-7EC8-4BA2-88B9-8B1E58D835FC}" srcOrd="0" destOrd="2" presId="urn:microsoft.com/office/officeart/2005/8/layout/hList1"/>
    <dgm:cxn modelId="{2C809AF7-25DA-4776-A2CF-7958685ACAB7}" type="presOf" srcId="{5FC7927B-BF47-4F9A-A20C-2D1484A7886F}" destId="{A706D72C-3EA3-4BFC-A0F8-418492292638}" srcOrd="0" destOrd="0" presId="urn:microsoft.com/office/officeart/2005/8/layout/hList1"/>
    <dgm:cxn modelId="{DC7694F1-BE4E-48C2-9135-FC0080B0078C}" type="presParOf" srcId="{80BD0348-BAA5-4D8D-8828-ADDAFFBF9514}" destId="{0EF5C3C6-2859-4979-AB73-F461212411B6}" srcOrd="0" destOrd="0" presId="urn:microsoft.com/office/officeart/2005/8/layout/hList1"/>
    <dgm:cxn modelId="{9A85213D-3C49-4053-A02C-8CC11EB0B3C4}" type="presParOf" srcId="{0EF5C3C6-2859-4979-AB73-F461212411B6}" destId="{BBD8277E-ABEB-4869-9F10-1CAC709CF15D}" srcOrd="0" destOrd="0" presId="urn:microsoft.com/office/officeart/2005/8/layout/hList1"/>
    <dgm:cxn modelId="{B7A9E082-1022-48DD-AE0D-68D4265D639F}" type="presParOf" srcId="{0EF5C3C6-2859-4979-AB73-F461212411B6}" destId="{A6D6B1EA-90AA-47FC-8F57-59204444E27F}" srcOrd="1" destOrd="0" presId="urn:microsoft.com/office/officeart/2005/8/layout/hList1"/>
    <dgm:cxn modelId="{65026663-7FDD-43CD-B746-785659047CCC}" type="presParOf" srcId="{80BD0348-BAA5-4D8D-8828-ADDAFFBF9514}" destId="{1C2B9056-CB98-432D-86A2-F23E401D4239}" srcOrd="1" destOrd="0" presId="urn:microsoft.com/office/officeart/2005/8/layout/hList1"/>
    <dgm:cxn modelId="{1CA02DE4-30E9-4AE6-B85C-1A0BE8473435}" type="presParOf" srcId="{80BD0348-BAA5-4D8D-8828-ADDAFFBF9514}" destId="{DC7E650F-699B-4472-B5CB-E70684C3C8AC}" srcOrd="2" destOrd="0" presId="urn:microsoft.com/office/officeart/2005/8/layout/hList1"/>
    <dgm:cxn modelId="{E1B4DBA9-8AA7-44DD-8C5A-C2AF9C919076}" type="presParOf" srcId="{DC7E650F-699B-4472-B5CB-E70684C3C8AC}" destId="{A706D72C-3EA3-4BFC-A0F8-418492292638}" srcOrd="0" destOrd="0" presId="urn:microsoft.com/office/officeart/2005/8/layout/hList1"/>
    <dgm:cxn modelId="{DE50E6DA-5198-42FF-9B70-2078ACFEB8B9}" type="presParOf" srcId="{DC7E650F-699B-4472-B5CB-E70684C3C8AC}" destId="{9E8FC3C2-D0F2-417D-AB44-82C464F49CB2}" srcOrd="1" destOrd="0" presId="urn:microsoft.com/office/officeart/2005/8/layout/hList1"/>
    <dgm:cxn modelId="{0B5FA941-3135-40AF-89F2-5538936A87F5}" type="presParOf" srcId="{80BD0348-BAA5-4D8D-8828-ADDAFFBF9514}" destId="{07F03EA9-0883-4010-A421-2EEA50B490CC}" srcOrd="3" destOrd="0" presId="urn:microsoft.com/office/officeart/2005/8/layout/hList1"/>
    <dgm:cxn modelId="{F2871544-63A2-4789-BC8D-B085B4A2DE4A}" type="presParOf" srcId="{80BD0348-BAA5-4D8D-8828-ADDAFFBF9514}" destId="{18FED87E-5CED-40F6-8BF9-87206CACA604}" srcOrd="4" destOrd="0" presId="urn:microsoft.com/office/officeart/2005/8/layout/hList1"/>
    <dgm:cxn modelId="{9A308DCF-3AC3-48F2-A168-EAA08E2C2903}" type="presParOf" srcId="{18FED87E-5CED-40F6-8BF9-87206CACA604}" destId="{A2F136BB-26BE-4732-A80D-AAD8B544A5FF}" srcOrd="0" destOrd="0" presId="urn:microsoft.com/office/officeart/2005/8/layout/hList1"/>
    <dgm:cxn modelId="{49D41599-4ECF-43E8-850F-62A9647C1572}" type="presParOf" srcId="{18FED87E-5CED-40F6-8BF9-87206CACA604}" destId="{76801BE6-7EC8-4BA2-88B9-8B1E58D835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8277E-ABEB-4869-9F10-1CAC709CF15D}">
      <dsp:nvSpPr>
        <dsp:cNvPr id="0" name=""/>
        <dsp:cNvSpPr/>
      </dsp:nvSpPr>
      <dsp:spPr>
        <a:xfrm>
          <a:off x="2667" y="1818837"/>
          <a:ext cx="2600324" cy="887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adolescence (11-14 yrs.)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67" y="1818837"/>
        <a:ext cx="2600324" cy="887473"/>
      </dsp:txXfrm>
    </dsp:sp>
    <dsp:sp modelId="{A6D6B1EA-90AA-47FC-8F57-59204444E27F}">
      <dsp:nvSpPr>
        <dsp:cNvPr id="0" name=""/>
        <dsp:cNvSpPr/>
      </dsp:nvSpPr>
      <dsp:spPr>
        <a:xfrm>
          <a:off x="2667" y="2706310"/>
          <a:ext cx="2600324" cy="14946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 I normal</a:t>
          </a:r>
          <a:endParaRPr lang="ar-SA" sz="2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67" y="2706310"/>
        <a:ext cx="2600324" cy="1494652"/>
      </dsp:txXfrm>
    </dsp:sp>
    <dsp:sp modelId="{A706D72C-3EA3-4BFC-A0F8-418492292638}">
      <dsp:nvSpPr>
        <dsp:cNvPr id="0" name=""/>
        <dsp:cNvSpPr/>
      </dsp:nvSpPr>
      <dsp:spPr>
        <a:xfrm>
          <a:off x="2967037" y="1818837"/>
          <a:ext cx="2600324" cy="887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Mid-adolescence (14-16 yrs.)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67037" y="1818837"/>
        <a:ext cx="2600324" cy="887473"/>
      </dsp:txXfrm>
    </dsp:sp>
    <dsp:sp modelId="{9E8FC3C2-D0F2-417D-AB44-82C464F49CB2}">
      <dsp:nvSpPr>
        <dsp:cNvPr id="0" name=""/>
        <dsp:cNvSpPr/>
      </dsp:nvSpPr>
      <dsp:spPr>
        <a:xfrm>
          <a:off x="2967037" y="2706310"/>
          <a:ext cx="2600324" cy="14946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Independence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self image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67037" y="2706310"/>
        <a:ext cx="2600324" cy="1494652"/>
      </dsp:txXfrm>
    </dsp:sp>
    <dsp:sp modelId="{A2F136BB-26BE-4732-A80D-AAD8B544A5FF}">
      <dsp:nvSpPr>
        <dsp:cNvPr id="0" name=""/>
        <dsp:cNvSpPr/>
      </dsp:nvSpPr>
      <dsp:spPr>
        <a:xfrm>
          <a:off x="5931407" y="1818837"/>
          <a:ext cx="2600324" cy="887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Late adolescence (17-older yrs.)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31407" y="1818837"/>
        <a:ext cx="2600324" cy="887473"/>
      </dsp:txXfrm>
    </dsp:sp>
    <dsp:sp modelId="{76801BE6-7EC8-4BA2-88B9-8B1E58D835FC}">
      <dsp:nvSpPr>
        <dsp:cNvPr id="0" name=""/>
        <dsp:cNvSpPr/>
      </dsp:nvSpPr>
      <dsp:spPr>
        <a:xfrm>
          <a:off x="5931407" y="2706310"/>
          <a:ext cx="2600324" cy="14946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Future oriented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intimacy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career goals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31407" y="2706310"/>
        <a:ext cx="2600324" cy="1494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5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pPr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pPr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2" name="Rectangle 11"/>
          <p:cNvSpPr/>
          <p:nvPr userDrawn="1"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pPr/>
              <a:t>3/13/2021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Noor Al-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Modihesh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Consultant Child &amp; Adolescents Psychiatry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Coping </a:t>
            </a:r>
            <a:r>
              <a:rPr lang="en-US" dirty="0"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diabetes mellitus in </a:t>
            </a:r>
            <a:r>
              <a:rPr lang="en-US" dirty="0" smtClean="0"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adolescence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1571612"/>
            <a:ext cx="9472824" cy="4600588"/>
          </a:xfrm>
        </p:spPr>
        <p:txBody>
          <a:bodyPr>
            <a:normAutofit/>
          </a:bodyPr>
          <a:lstStyle/>
          <a:p>
            <a:r>
              <a:rPr lang="en-US" dirty="0" smtClean="0"/>
              <a:t>Personal strength &amp; interpersonal skills.</a:t>
            </a:r>
          </a:p>
          <a:p>
            <a:r>
              <a:rPr lang="en-US" dirty="0" smtClean="0"/>
              <a:t>Child temperament </a:t>
            </a:r>
          </a:p>
          <a:p>
            <a:r>
              <a:rPr lang="en-US" dirty="0" smtClean="0"/>
              <a:t>Family influences on coping</a:t>
            </a:r>
          </a:p>
          <a:p>
            <a:r>
              <a:rPr lang="en-US" dirty="0" smtClean="0"/>
              <a:t>Peer group influences on coping</a:t>
            </a:r>
          </a:p>
          <a:p>
            <a:r>
              <a:rPr lang="en-US" dirty="0" smtClean="0"/>
              <a:t>Feelings and attitudes about how they cope</a:t>
            </a:r>
          </a:p>
          <a:p>
            <a:r>
              <a:rPr lang="en-US" dirty="0" smtClean="0"/>
              <a:t> Quality of life and how this affected coping</a:t>
            </a:r>
          </a:p>
          <a:p>
            <a:r>
              <a:rPr lang="en-US" dirty="0" smtClean="0"/>
              <a:t>Personal meaning of illness</a:t>
            </a:r>
          </a:p>
          <a:p>
            <a:r>
              <a:rPr lang="en-US" dirty="0" smtClean="0"/>
              <a:t>Fear for the future and how this affected coping.</a:t>
            </a:r>
            <a:endParaRPr lang="ar-SA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What factors affect types of adjustment ?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62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illness it self.</a:t>
            </a:r>
          </a:p>
          <a:p>
            <a:r>
              <a:rPr lang="en-US" dirty="0" smtClean="0"/>
              <a:t>Illness-specific stressor such as :</a:t>
            </a:r>
          </a:p>
          <a:p>
            <a:pPr lvl="1"/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Disease-related pain.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Medical procedures.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Stress related to admission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Extreme self control ( diet)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Sources of stress in DM :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9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There are negative impact of every day stressors on health , immune and circulatory system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7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&amp; adolescents with diabetes show an increased rate of learning problems.</a:t>
            </a:r>
          </a:p>
          <a:p>
            <a:r>
              <a:rPr lang="en-US" dirty="0" smtClean="0"/>
              <a:t>Cognitive impairment on intelligence scales have been noticed.</a:t>
            </a:r>
          </a:p>
          <a:p>
            <a:r>
              <a:rPr lang="en-US" dirty="0" smtClean="0"/>
              <a:t>School absence.</a:t>
            </a:r>
          </a:p>
          <a:p>
            <a:r>
              <a:rPr lang="en-US" dirty="0" smtClean="0"/>
              <a:t>The majority of school personnel has inadequate understanding of diabetes and its management.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effects :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73932" y="1628800"/>
            <a:ext cx="9472824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process of managing stressors (internal and external 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Coping of adolescents with chronic illness focus on coping with illness it self 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Coping is :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4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Additive ( main ) effect model which focus on well-being regardless amount of stress.</a:t>
            </a:r>
          </a:p>
          <a:p>
            <a:endParaRPr lang="en-US" dirty="0"/>
          </a:p>
          <a:p>
            <a:r>
              <a:rPr lang="en-US" dirty="0" smtClean="0"/>
              <a:t>Interactive model : coping moderates the impact of stressor to varying degree depends on severity of stressor.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types of coping in adolescents :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2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support.</a:t>
            </a:r>
          </a:p>
          <a:p>
            <a:r>
              <a:rPr lang="en-US" dirty="0" smtClean="0"/>
              <a:t>Cognitive coping ( understand how the insulin help to grow stronger )</a:t>
            </a:r>
          </a:p>
          <a:p>
            <a:r>
              <a:rPr lang="en-US" dirty="0" smtClean="0"/>
              <a:t>Behavioral coping ( minimize the experience of being deprived from popular food ..)</a:t>
            </a:r>
          </a:p>
          <a:p>
            <a:r>
              <a:rPr lang="en-US" dirty="0" smtClean="0"/>
              <a:t>Coping with </a:t>
            </a:r>
            <a:r>
              <a:rPr lang="en-US" dirty="0" err="1" smtClean="0"/>
              <a:t>Sx</a:t>
            </a:r>
            <a:r>
              <a:rPr lang="en-US" dirty="0" smtClean="0"/>
              <a:t> of Depression.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How to help :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3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of youngsters with diabetes and their families will cope well with the social and psychological stresses imposed by the illness.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When to refer the patient to a child and adolescent psychiatrist?</a:t>
            </a:r>
          </a:p>
          <a:p>
            <a:r>
              <a:rPr lang="en-US" dirty="0" smtClean="0"/>
              <a:t>School counseling </a:t>
            </a:r>
          </a:p>
          <a:p>
            <a:r>
              <a:rPr lang="en-US" dirty="0" smtClean="0"/>
              <a:t>Individual psychotherapy</a:t>
            </a:r>
          </a:p>
          <a:p>
            <a:r>
              <a:rPr lang="en-US" dirty="0" smtClean="0"/>
              <a:t>Family counseling</a:t>
            </a:r>
          </a:p>
          <a:p>
            <a:r>
              <a:rPr lang="en-US" smtClean="0"/>
              <a:t>Managing psychiatric disorders</a:t>
            </a:r>
          </a:p>
          <a:p>
            <a:pPr>
              <a:buNone/>
            </a:pPr>
            <a:endParaRPr lang="ar-S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Psychosocial Aspects of Management</a:t>
            </a:r>
            <a:endParaRPr lang="ar-SA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Difficulties among adolescent with DM type 1</a:t>
            </a:r>
          </a:p>
          <a:p>
            <a:r>
              <a:rPr lang="en-US" dirty="0" smtClean="0"/>
              <a:t>Sources of stressors for them.</a:t>
            </a:r>
          </a:p>
          <a:p>
            <a:r>
              <a:rPr lang="en-US" dirty="0" smtClean="0"/>
              <a:t>Types of coping.</a:t>
            </a:r>
          </a:p>
          <a:p>
            <a:r>
              <a:rPr lang="en-US" dirty="0" smtClean="0"/>
              <a:t>How to help.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0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IDDM-------5-10</a:t>
            </a:r>
            <a:r>
              <a:rPr lang="en-US" dirty="0"/>
              <a:t>%</a:t>
            </a:r>
          </a:p>
          <a:p>
            <a:r>
              <a:rPr lang="en-US" dirty="0" smtClean="0"/>
              <a:t>Childhood</a:t>
            </a:r>
          </a:p>
          <a:p>
            <a:r>
              <a:rPr lang="en-US" dirty="0" smtClean="0"/>
              <a:t>NIDDM-------- 8.5% …Age?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diabetes :</a:t>
            </a:r>
            <a:endParaRPr lang="ar-SA" dirty="0"/>
          </a:p>
        </p:txBody>
      </p:sp>
      <p:graphicFrame>
        <p:nvGraphicFramePr>
          <p:cNvPr id="4" name="Diagram 1">
            <a:extLst>
              <a:ext uri="{FF2B5EF4-FFF2-40B4-BE49-F238E27FC236}">
                <a16:creationId xmlns:a16="http://schemas.microsoft.com/office/drawing/2014/main" xmlns="" id="{7D1F4D61-DD4F-4980-A889-F4BFC6BC4C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0734056"/>
              </p:ext>
            </p:extLst>
          </p:nvPr>
        </p:nvGraphicFramePr>
        <p:xfrm>
          <a:off x="2133972" y="1772816"/>
          <a:ext cx="85344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979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Dependent Behavior</a:t>
            </a:r>
          </a:p>
          <a:p>
            <a:r>
              <a:rPr lang="en-US" dirty="0"/>
              <a:t>Parental involvement</a:t>
            </a:r>
          </a:p>
          <a:p>
            <a:r>
              <a:rPr lang="en-US" dirty="0"/>
              <a:t>Immaturity</a:t>
            </a:r>
          </a:p>
          <a:p>
            <a:r>
              <a:rPr lang="en-US" dirty="0"/>
              <a:t>Lack of support systems</a:t>
            </a:r>
          </a:p>
          <a:p>
            <a:r>
              <a:rPr lang="en-US" dirty="0"/>
              <a:t>Severe illness or disability</a:t>
            </a:r>
          </a:p>
          <a:p>
            <a:r>
              <a:rPr lang="en-US" dirty="0"/>
              <a:t>Psychopathology</a:t>
            </a:r>
          </a:p>
          <a:p>
            <a:pPr marL="0" indent="0">
              <a:buNone/>
            </a:pP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they don’t ask for help 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627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Adolescence can be a difficult period of life. The need to become more </a:t>
            </a:r>
            <a:r>
              <a:rPr lang="en-US" b="1" dirty="0" smtClean="0">
                <a:solidFill>
                  <a:schemeClr val="accent2"/>
                </a:solidFill>
              </a:rPr>
              <a:t>independent,</a:t>
            </a:r>
            <a:r>
              <a:rPr lang="en-US" b="1" dirty="0" smtClean="0"/>
              <a:t> to create an </a:t>
            </a:r>
            <a:r>
              <a:rPr lang="en-US" b="1" dirty="0" smtClean="0">
                <a:solidFill>
                  <a:schemeClr val="accent2"/>
                </a:solidFill>
              </a:rPr>
              <a:t>identity</a:t>
            </a:r>
            <a:r>
              <a:rPr lang="en-US" b="1" dirty="0" smtClean="0"/>
              <a:t> and to adopt a new lifestyle can influence the way that adolescents with diabetes cope with their disease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The freedom to makes one’s own choices about lifestyle is seen as important in this age group. Taking increasing responsibility for diabetes self-care is part of the process</a:t>
            </a:r>
            <a:endParaRPr lang="ar-S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Stress sometimes changes a latent case of diabetes into an active one.</a:t>
            </a:r>
          </a:p>
          <a:p>
            <a:r>
              <a:rPr lang="en-US" dirty="0" smtClean="0"/>
              <a:t>Psychological factors may precipitate the onset of diabetes and influence the timing of symptoms presentation</a:t>
            </a:r>
          </a:p>
          <a:p>
            <a:r>
              <a:rPr lang="en-US" dirty="0" smtClean="0"/>
              <a:t>It has been established that there is an excess of life events in the few months preceding the onset of the condition particularly in older children &amp; adolescents.</a:t>
            </a:r>
          </a:p>
          <a:p>
            <a:r>
              <a:rPr lang="en-US" dirty="0" smtClean="0"/>
              <a:t>Psychological dysfunction may cause reoccurrence of acute diabetic episode specially in adolescents.</a:t>
            </a:r>
          </a:p>
          <a:p>
            <a:r>
              <a:rPr lang="en-US" dirty="0" smtClean="0"/>
              <a:t>Life experience and emotional factors can have an important bearing on the course of diabetes.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Psychosocial Factors and Diabetes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Psychological morbidity appears to be from 10 – 30 % with chronic illnesses.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Diabetes mellitus is co-morbid with :</a:t>
            </a: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Depression.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Anxiety disorders.</a:t>
            </a:r>
            <a:endParaRPr lang="en-US" sz="3200" b="1" dirty="0">
              <a:solidFill>
                <a:schemeClr val="accent6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0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Anger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Adjustment disorders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Social withdrawal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Acute organic brain syndrome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Low self esteem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Behavioral problems 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Eating disorders</a:t>
            </a:r>
          </a:p>
          <a:p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co-morbid behavioral &amp; psychological problems: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Diet restriction.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Frequent blood testing &amp; injections.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Dependency on family.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Isolation from peers.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Physical limitations.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Parents can’t differentiate bet. Common anxiety </a:t>
            </a:r>
            <a:r>
              <a:rPr lang="en-US" dirty="0" err="1" smtClean="0"/>
              <a:t>Sx</a:t>
            </a:r>
            <a:r>
              <a:rPr lang="en-US" dirty="0" smtClean="0"/>
              <a:t> of temperament 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AND</a:t>
            </a:r>
            <a:r>
              <a:rPr lang="en-US" dirty="0" smtClean="0"/>
              <a:t> hypoglycemia.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Difficulties that they face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3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template" id="{31B17BDC-8AFF-47FE-B8AB-2C77A3BDA084}" vid="{8178D3CA-D80E-49E3-B1D5-0DCCF7151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B06AF52-9C9F-455C-9927-CBCF255C78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slides</Template>
  <TotalTime>0</TotalTime>
  <Words>647</Words>
  <Application>Microsoft Office PowerPoint</Application>
  <PresentationFormat>مخصص</PresentationFormat>
  <Paragraphs>108</Paragraphs>
  <Slides>17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8" baseType="lpstr">
      <vt:lpstr>Agency FB</vt:lpstr>
      <vt:lpstr>Arial</vt:lpstr>
      <vt:lpstr>Arial Rounded MT Bold</vt:lpstr>
      <vt:lpstr>Calibri</vt:lpstr>
      <vt:lpstr>Comic Sans MS</vt:lpstr>
      <vt:lpstr>Euphemia</vt:lpstr>
      <vt:lpstr>Franklin Gothic Book</vt:lpstr>
      <vt:lpstr>Tahoma</vt:lpstr>
      <vt:lpstr>Times New Roman</vt:lpstr>
      <vt:lpstr>Wingdings</vt:lpstr>
      <vt:lpstr>Pharmacy design template</vt:lpstr>
      <vt:lpstr>Coping with diabetes mellitus in adolescence</vt:lpstr>
      <vt:lpstr>Lecture outline</vt:lpstr>
      <vt:lpstr>Types of diabetes :</vt:lpstr>
      <vt:lpstr>Why they don’t ask for help ?</vt:lpstr>
      <vt:lpstr>عرض تقديمي في PowerPoint</vt:lpstr>
      <vt:lpstr>Psychosocial Factors and Diabetes</vt:lpstr>
      <vt:lpstr>عرض تقديمي في PowerPoint</vt:lpstr>
      <vt:lpstr>Other co-morbid behavioral &amp; psychological problems:</vt:lpstr>
      <vt:lpstr>Difficulties that they face  </vt:lpstr>
      <vt:lpstr>What factors affect types of adjustment ?</vt:lpstr>
      <vt:lpstr>Sources of stress in DM :</vt:lpstr>
      <vt:lpstr>عرض تقديمي في PowerPoint</vt:lpstr>
      <vt:lpstr>Other effects :</vt:lpstr>
      <vt:lpstr>Coping is :</vt:lpstr>
      <vt:lpstr>The types of coping in adolescents :</vt:lpstr>
      <vt:lpstr>How to help :</vt:lpstr>
      <vt:lpstr>Psychosocial Aspects of Management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2015-02-26T06:42:34Z</dcterms:created>
  <dcterms:modified xsi:type="dcterms:W3CDTF">2021-03-13T14:46:07Z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TC034605379991</vt:lpwstr>
  </property>
</Properties>
</file>