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7" r:id="rId11"/>
    <p:sldId id="353" r:id="rId12"/>
    <p:sldId id="358" r:id="rId13"/>
    <p:sldId id="354" r:id="rId14"/>
    <p:sldId id="359" r:id="rId15"/>
    <p:sldId id="355" r:id="rId16"/>
    <p:sldId id="356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zahid kaimkhani" initials="dz" lastIdx="1" clrIdx="0">
    <p:extLst>
      <p:ext uri="{19B8F6BF-5375-455C-9EA6-DF929625EA0E}">
        <p15:presenceInfo xmlns:p15="http://schemas.microsoft.com/office/powerpoint/2012/main" userId="dr zahid kaimkh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91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80508" autoAdjust="0"/>
  </p:normalViewPr>
  <p:slideViewPr>
    <p:cSldViewPr>
      <p:cViewPr varScale="1">
        <p:scale>
          <a:sx n="72" d="100"/>
          <a:sy n="72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INTESTINE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E0BDF-DA80-44F1-AFC5-F9EC28E6FAC8}" type="datetimeFigureOut">
              <a:rPr lang="en-US" smtClean="0"/>
              <a:pPr/>
              <a:t>3/14/21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94BE-07D7-49CB-A4F2-CD20162AA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82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INTESTINE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B241-5445-4A14-92C0-29871EC9AE49}" type="datetimeFigureOut">
              <a:rPr lang="en-US" smtClean="0"/>
              <a:pPr/>
              <a:t>3/14/21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6A5F-5B94-43C1-A59C-80CC6B6C7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829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274042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194177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36411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144045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3911403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2174350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1941532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85622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324676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411028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108014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91361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93922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305859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156108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95866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ZAHID KAIMKHANI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6000780" cy="5000650"/>
          </a:xfrm>
          <a:prstGeom prst="rect">
            <a:avLst/>
          </a:prstGeom>
        </p:spPr>
      </p:pic>
      <p:pic>
        <p:nvPicPr>
          <p:cNvPr id="5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5475" y="28832"/>
            <a:ext cx="1143001" cy="44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8820180" y="5715000"/>
            <a:ext cx="3067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ungsuh" pitchFamily="18" charset="-127"/>
                <a:ea typeface="Gungsuh" pitchFamily="18" charset="-127"/>
              </a:rPr>
              <a:t>           </a:t>
            </a:r>
            <a:r>
              <a:rPr lang="en-US" sz="1400" b="1" dirty="0">
                <a:latin typeface="Bradley Hand ITC" panose="03070402050302030203" pitchFamily="66" charset="0"/>
                <a:ea typeface="Gungsuh" pitchFamily="18" charset="-127"/>
                <a:cs typeface="Aharoni" panose="02010803020104030203" pitchFamily="2" charset="-79"/>
              </a:rPr>
              <a:t>DR. ZAHID ALI KAIMKHANI</a:t>
            </a:r>
          </a:p>
          <a:p>
            <a:pPr algn="r"/>
            <a:r>
              <a:rPr lang="en-US" sz="1400" b="1" dirty="0">
                <a:latin typeface="Bradley Hand ITC" panose="03070402050302030203" pitchFamily="66" charset="0"/>
                <a:ea typeface="Gungsuh" pitchFamily="18" charset="-127"/>
                <a:cs typeface="Aharoni" panose="02010803020104030203" pitchFamily="2" charset="-79"/>
              </a:rPr>
              <a:t>                                M.D; </a:t>
            </a:r>
            <a:r>
              <a:rPr lang="en-US" sz="1400" b="1" dirty="0" err="1">
                <a:latin typeface="Bradley Hand ITC" panose="03070402050302030203" pitchFamily="66" charset="0"/>
                <a:ea typeface="Gungsuh" pitchFamily="18" charset="-127"/>
                <a:cs typeface="Aharoni" panose="02010803020104030203" pitchFamily="2" charset="-79"/>
              </a:rPr>
              <a:t>M.Phil</a:t>
            </a:r>
            <a:r>
              <a:rPr lang="en-US" sz="1400" b="1" dirty="0">
                <a:latin typeface="Bradley Hand ITC" panose="03070402050302030203" pitchFamily="66" charset="0"/>
                <a:ea typeface="Gungsuh" pitchFamily="18" charset="-127"/>
                <a:cs typeface="Aharoni" panose="02010803020104030203" pitchFamily="2" charset="-79"/>
              </a:rPr>
              <a:t>; </a:t>
            </a:r>
            <a:r>
              <a:rPr lang="en-US" sz="1400" b="1" dirty="0" err="1">
                <a:latin typeface="Bradley Hand ITC" panose="03070402050302030203" pitchFamily="66" charset="0"/>
                <a:ea typeface="Gungsuh" pitchFamily="18" charset="-127"/>
                <a:cs typeface="Aharoni" panose="02010803020104030203" pitchFamily="2" charset="-79"/>
              </a:rPr>
              <a:t>Ph.D</a:t>
            </a:r>
            <a:endParaRPr lang="en-US" sz="1400" b="1" dirty="0">
              <a:latin typeface="Bradley Hand ITC" panose="03070402050302030203" pitchFamily="66" charset="0"/>
              <a:ea typeface="Gungsuh" pitchFamily="18" charset="-127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2009" y="2551837"/>
            <a:ext cx="8787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Ravie" panose="04040805050809020602" pitchFamily="82" charset="0"/>
                <a:ea typeface="BatangChe" panose="02030609000101010101" pitchFamily="49" charset="-127"/>
                <a:cs typeface="BrowalliaUPC" panose="020B0604020202020204" pitchFamily="34" charset="-34"/>
              </a:rPr>
              <a:t>ANATOMY OF PANCREASE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r="1863" b="11838"/>
          <a:stretch/>
        </p:blipFill>
        <p:spPr>
          <a:xfrm>
            <a:off x="60630" y="21231"/>
            <a:ext cx="1094727" cy="457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10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512075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155" y="822671"/>
            <a:ext cx="3098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RELATIONS OF THE PANCREAS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1406" y="793163"/>
            <a:ext cx="5453393" cy="190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Posterior Relations (from right to left)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Bile duct, portal &amp; splenic veins, 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inferior vena cava, 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aorta  &amp; origin of SMA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Left psoas muscle,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left renal vessels &amp; left kidney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Hilum of the spleen.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r="2351" b="8246"/>
          <a:stretch/>
        </p:blipFill>
        <p:spPr>
          <a:xfrm>
            <a:off x="653501" y="1778272"/>
            <a:ext cx="5005841" cy="3767238"/>
          </a:xfrm>
          <a:prstGeom prst="rect">
            <a:avLst/>
          </a:prstGeom>
        </p:spPr>
      </p:pic>
      <p:pic>
        <p:nvPicPr>
          <p:cNvPr id="17" name="Picture 4" descr="http://www.kestrelstudio.com/portfolio/medical-illustration/anatomical/images/duodenum-pancreas-ant-thumb.jpg"/>
          <p:cNvPicPr>
            <a:picLocks noChangeAspect="1" noChangeArrowheads="1"/>
          </p:cNvPicPr>
          <p:nvPr/>
        </p:nvPicPr>
        <p:blipFill>
          <a:blip r:embed="rId5" cstate="print"/>
          <a:srcRect t="12000" b="12000"/>
          <a:stretch>
            <a:fillRect/>
          </a:stretch>
        </p:blipFill>
        <p:spPr bwMode="auto">
          <a:xfrm>
            <a:off x="8990674" y="2919481"/>
            <a:ext cx="3059966" cy="23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www.kestrelstudio.com/portfolio/medical-illustration/anatomical/images/duodenum-pancreas-post.jpg"/>
          <p:cNvPicPr>
            <a:picLocks noChangeAspect="1" noChangeArrowheads="1"/>
          </p:cNvPicPr>
          <p:nvPr/>
        </p:nvPicPr>
        <p:blipFill>
          <a:blip r:embed="rId6" cstate="print"/>
          <a:srcRect l="3999" t="14000" r="3999" b="16000"/>
          <a:stretch>
            <a:fillRect/>
          </a:stretch>
        </p:blipFill>
        <p:spPr bwMode="auto">
          <a:xfrm>
            <a:off x="5866210" y="2838291"/>
            <a:ext cx="3057763" cy="23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67088" y="5768665"/>
            <a:ext cx="1602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Posterior view</a:t>
            </a:r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9657204" y="5738718"/>
            <a:ext cx="1602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Anterior view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8615286" y="2836617"/>
            <a:ext cx="1219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Bile duct</a:t>
            </a:r>
            <a:endParaRPr lang="ar-SA" sz="105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008209" y="3064133"/>
            <a:ext cx="669191" cy="364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370034" y="3051827"/>
            <a:ext cx="638175" cy="505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11717" y="2642482"/>
            <a:ext cx="1219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Portal vein</a:t>
            </a:r>
            <a:endParaRPr lang="ar-SA" sz="105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794253" y="2746303"/>
            <a:ext cx="126720" cy="558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89009" y="2935709"/>
            <a:ext cx="1219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Portal vein</a:t>
            </a:r>
            <a:endParaRPr lang="ar-SA" sz="105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136052" y="3158946"/>
            <a:ext cx="67370" cy="715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70034" y="5314677"/>
            <a:ext cx="157708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/>
              <a:t>Superior mesenteric vessels</a:t>
            </a:r>
            <a:endParaRPr lang="ar-SA" sz="9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35141" y="5039533"/>
            <a:ext cx="669191" cy="364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9602907" y="4876917"/>
            <a:ext cx="491637" cy="510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4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Free User\My Documents\My Pictures\Image4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584" y="357493"/>
            <a:ext cx="5289625" cy="417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450" y="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11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263140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555" y="3752791"/>
            <a:ext cx="5186845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Joins common bile duct &amp; together they open into a small </a:t>
            </a: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hepatopancreatic ampulla (Ampulla of </a:t>
            </a:r>
            <a:r>
              <a:rPr lang="en-US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Vater</a:t>
            </a: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 the 2</a:t>
            </a:r>
            <a:r>
              <a:rPr lang="en-US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part of the duodenum.</a:t>
            </a:r>
          </a:p>
          <a:p>
            <a:pPr marL="0" lvl="1"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ampulla opens by a narrow mouth on the summit of major duodenal papilla </a:t>
            </a:r>
            <a:r>
              <a:rPr lang="en-US" dirty="0">
                <a:solidFill>
                  <a:schemeClr val="tx2"/>
                </a:solidFill>
                <a:latin typeface="Ravie" panose="04040805050809020602" pitchFamily="82" charset="0"/>
                <a:cs typeface="Aharoni" panose="02010803020104030203" pitchFamily="2" charset="-79"/>
              </a:rPr>
              <a:t>8–10</a:t>
            </a:r>
            <a:r>
              <a:rPr lang="en-US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cm distal to the pylorus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59798" y="301827"/>
            <a:ext cx="4165243" cy="122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PANCREATIC DUCTS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duct (of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Wirsung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Accessory duct (of Santorini)</a:t>
            </a:r>
          </a:p>
          <a:p>
            <a:endParaRPr lang="en-US" sz="1350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Picture 3" descr="C:\Documents and Settings\Free User\My Documents\My Pictures\zaxs.jpg"/>
          <p:cNvPicPr>
            <a:picLocks noChangeAspect="1" noChangeArrowheads="1"/>
          </p:cNvPicPr>
          <p:nvPr/>
        </p:nvPicPr>
        <p:blipFill>
          <a:blip r:embed="rId5" cstate="print"/>
          <a:srcRect b="5438"/>
          <a:stretch>
            <a:fillRect/>
          </a:stretch>
        </p:blipFill>
        <p:spPr bwMode="auto">
          <a:xfrm>
            <a:off x="7872895" y="4597348"/>
            <a:ext cx="2800350" cy="21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6DD8C-AA61-4B99-A96D-794D2B026DCA}"/>
              </a:ext>
            </a:extLst>
          </p:cNvPr>
          <p:cNvSpPr txBox="1"/>
          <p:nvPr/>
        </p:nvSpPr>
        <p:spPr>
          <a:xfrm>
            <a:off x="223355" y="1399626"/>
            <a:ext cx="2927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duct (of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Wirsung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6904C-EE65-4C04-8C18-313CDE191939}"/>
              </a:ext>
            </a:extLst>
          </p:cNvPr>
          <p:cNvSpPr txBox="1"/>
          <p:nvPr/>
        </p:nvSpPr>
        <p:spPr>
          <a:xfrm>
            <a:off x="223355" y="1875628"/>
            <a:ext cx="51868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runs the entire length of pancreas beginning from the tail. </a:t>
            </a:r>
          </a:p>
          <a:p>
            <a:pPr marL="0" lvl="1"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It drain whole pancreas </a:t>
            </a:r>
            <a:r>
              <a:rPr lang="en-US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EXCEPT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upper portion of the head i.e. tail, body, neck, inferior portion of head &amp; uncinate process.</a:t>
            </a:r>
          </a:p>
        </p:txBody>
      </p:sp>
    </p:spTree>
    <p:extLst>
      <p:ext uri="{BB962C8B-B14F-4D97-AF65-F5344CB8AC3E}">
        <p14:creationId xmlns:p14="http://schemas.microsoft.com/office/powerpoint/2010/main" val="222059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Documents and Settings\Free User\My Documents\My Pictures\zaxs.jpg"/>
          <p:cNvPicPr>
            <a:picLocks noChangeAspect="1" noChangeArrowheads="1"/>
          </p:cNvPicPr>
          <p:nvPr/>
        </p:nvPicPr>
        <p:blipFill>
          <a:blip r:embed="rId3" cstate="print"/>
          <a:srcRect b="5438"/>
          <a:stretch>
            <a:fillRect/>
          </a:stretch>
        </p:blipFill>
        <p:spPr bwMode="auto">
          <a:xfrm>
            <a:off x="6347791" y="1112858"/>
            <a:ext cx="5661098" cy="429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450" y="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12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263140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798" y="301827"/>
            <a:ext cx="4165243" cy="122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PANCREATIC DUCTS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duct (of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Wirsung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Accessory duct (of Santorini)</a:t>
            </a:r>
          </a:p>
          <a:p>
            <a:endParaRPr lang="en-US" sz="1350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607" y="1525239"/>
            <a:ext cx="6087993" cy="217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Accessory duct (of Santorini)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drains superior portion of the head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empties separately into 2nd part of duodenum at (minor duodenal papilla) about </a:t>
            </a:r>
            <a:r>
              <a:rPr lang="en-US" sz="1400" dirty="0">
                <a:latin typeface="Ravie" panose="04040805050809020602" pitchFamily="82" charset="0"/>
                <a:cs typeface="Aharoni" panose="02010803020104030203" pitchFamily="2" charset="-79"/>
              </a:rPr>
              <a:t>2–3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cm above the opening of main pancreatic duct (</a:t>
            </a:r>
            <a:r>
              <a:rPr lang="en-US" sz="1400" dirty="0">
                <a:latin typeface="Ravie" panose="04040805050809020602" pitchFamily="82" charset="0"/>
                <a:cs typeface="Aharoni" panose="02010803020104030203" pitchFamily="2" charset="-79"/>
              </a:rPr>
              <a:t>6–8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cm distal to pylorus)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endParaRPr lang="en-US" sz="1350" dirty="0"/>
          </a:p>
          <a:p>
            <a:pPr lvl="1">
              <a:lnSpc>
                <a:spcPct val="90000"/>
              </a:lnSpc>
              <a:defRPr/>
            </a:pP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1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" b="53898"/>
          <a:stretch/>
        </p:blipFill>
        <p:spPr>
          <a:xfrm>
            <a:off x="6408115" y="2622710"/>
            <a:ext cx="5660059" cy="3549490"/>
          </a:xfrm>
          <a:prstGeom prst="rect">
            <a:avLst/>
          </a:prstGeom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37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13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31280" y="5624514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562" y="3896215"/>
            <a:ext cx="574775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Body and tail:</a:t>
            </a:r>
          </a:p>
          <a:p>
            <a:pPr marL="0" lvl="1">
              <a:lnSpc>
                <a:spcPct val="150000"/>
              </a:lnSpc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Supplied by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Splenic artery (main 	artery) 	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through 8-10 branches</a:t>
            </a:r>
          </a:p>
          <a:p>
            <a:pPr marL="0" lvl="1">
              <a:defRPr/>
            </a:pPr>
            <a:endParaRPr lang="en-US" sz="1350" dirty="0"/>
          </a:p>
          <a:p>
            <a:pPr marL="0" lvl="1">
              <a:defRPr/>
            </a:pPr>
            <a:r>
              <a:rPr lang="en-US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684" y="624851"/>
            <a:ext cx="4342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SUPPLY OF THE PANCERAS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70634" y="428352"/>
            <a:ext cx="3449766" cy="14550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2"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Celiac trunk</a:t>
            </a:r>
          </a:p>
          <a:p>
            <a:pPr marL="342900" lvl="2" algn="ctr">
              <a:lnSpc>
                <a:spcPct val="90000"/>
              </a:lnSpc>
              <a:defRPr/>
            </a:pPr>
            <a:endParaRPr lang="en-US" sz="1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Hepatic artery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Gastroduodenal A (GDA)  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  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Superior </a:t>
            </a:r>
            <a:r>
              <a:rPr lang="en-US" sz="14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pancreatico</a:t>
            </a:r>
            <a:r>
              <a:rPr lang="en-US" sz="1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-duodenal A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9051624" y="639751"/>
            <a:ext cx="89841" cy="1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/>
          <p:cNvSpPr/>
          <p:nvPr/>
        </p:nvSpPr>
        <p:spPr>
          <a:xfrm rot="5400000">
            <a:off x="9038854" y="1009367"/>
            <a:ext cx="90601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Arrow 18"/>
          <p:cNvSpPr/>
          <p:nvPr/>
        </p:nvSpPr>
        <p:spPr>
          <a:xfrm rot="5400000">
            <a:off x="9080225" y="1393522"/>
            <a:ext cx="116900" cy="14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EEB9D-9BF3-4354-807F-0823AA2B7F55}"/>
              </a:ext>
            </a:extLst>
          </p:cNvPr>
          <p:cNvSpPr txBox="1"/>
          <p:nvPr/>
        </p:nvSpPr>
        <p:spPr>
          <a:xfrm>
            <a:off x="351562" y="1201366"/>
            <a:ext cx="2057400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Arterial Supply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B95066-8DB4-4AF2-9D81-FD96CA48FEBE}"/>
              </a:ext>
            </a:extLst>
          </p:cNvPr>
          <p:cNvSpPr txBox="1"/>
          <p:nvPr/>
        </p:nvSpPr>
        <p:spPr>
          <a:xfrm>
            <a:off x="52043" y="1517865"/>
            <a:ext cx="8712330" cy="221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 &amp; Neck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2">
              <a:lnSpc>
                <a:spcPct val="90000"/>
              </a:lnSpc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Supplied by branches from:</a:t>
            </a:r>
          </a:p>
          <a:p>
            <a:pPr marL="600075" lvl="2" indent="-257175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Superior </a:t>
            </a:r>
            <a:r>
              <a:rPr lang="en-US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pancreatico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-duodenal artery </a:t>
            </a:r>
            <a:r>
              <a:rPr lang="en-US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br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of gastroduodenal artery (GDA),  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branch of  hepatic artery branch of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Celiac trunk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  <a:sym typeface="Wingdings" pitchFamily="2" charset="2"/>
            </a:endParaRPr>
          </a:p>
          <a:p>
            <a:pPr marL="600075" lvl="2" indent="-257175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Inferior </a:t>
            </a:r>
            <a:r>
              <a:rPr lang="en-US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pancreatico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-duodenal artery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branch of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Superior mesenteric artery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296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ctangle 7169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b="5882"/>
          <a:stretch>
            <a:fillRect/>
          </a:stretch>
        </p:blipFill>
        <p:spPr bwMode="auto">
          <a:xfrm>
            <a:off x="5638801" y="2522298"/>
            <a:ext cx="6228522" cy="40817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37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14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31280" y="5624514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85800"/>
            <a:ext cx="4342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SUPPLY OF THE PANCERAS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881" y="1122990"/>
            <a:ext cx="3257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VENOUS DRAINAGE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678" y="2399236"/>
            <a:ext cx="6533322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Body and tail:</a:t>
            </a:r>
          </a:p>
          <a:p>
            <a:pPr marL="0"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Drained by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splenic vein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which is a 	tributary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portal vein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2A8E0A-D6A5-4AD1-97B2-6B826E55F749}"/>
              </a:ext>
            </a:extLst>
          </p:cNvPr>
          <p:cNvSpPr txBox="1"/>
          <p:nvPr/>
        </p:nvSpPr>
        <p:spPr>
          <a:xfrm>
            <a:off x="304800" y="1554060"/>
            <a:ext cx="10287000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 &amp; Neck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00075" lvl="1" indent="-2571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Drained by anterior and posterior venous arcades that form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superior &amp; inferior pancreaticoduodenal veins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which follow the corresponding arteries.</a:t>
            </a:r>
          </a:p>
        </p:txBody>
      </p:sp>
    </p:spTree>
    <p:extLst>
      <p:ext uri="{BB962C8B-B14F-4D97-AF65-F5344CB8AC3E}">
        <p14:creationId xmlns:p14="http://schemas.microsoft.com/office/powerpoint/2010/main" val="228829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2808896"/>
            <a:ext cx="4267200" cy="3574236"/>
          </a:xfrm>
          <a:prstGeom prst="rect">
            <a:avLst/>
          </a:prstGeom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15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6534794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0448" y="885777"/>
            <a:ext cx="348615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Rich network that drains into: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Pyloric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Hepatic &amp;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Splenic nodes</a:t>
            </a:r>
          </a:p>
          <a:p>
            <a:pPr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Ultimately the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efferent vessels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drain into:</a:t>
            </a:r>
          </a:p>
          <a:p>
            <a:pPr lvl="1" indent="-214313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celiac &amp; </a:t>
            </a:r>
          </a:p>
          <a:p>
            <a:pPr lvl="1" indent="-214313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superior mesenteric lymph nodes.</a:t>
            </a:r>
          </a:p>
          <a:p>
            <a:pPr marL="0" lvl="1">
              <a:defRPr/>
            </a:pPr>
            <a:endParaRPr lang="en-US" sz="1350" dirty="0"/>
          </a:p>
          <a:p>
            <a:pPr marL="0" lvl="1">
              <a:defRPr/>
            </a:pPr>
            <a:r>
              <a:rPr lang="en-US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692" y="488343"/>
            <a:ext cx="296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LYMPHATIC DRAINAGE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8120" y="815217"/>
            <a:ext cx="1943161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INNERVATION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1340485"/>
            <a:ext cx="4905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 fibers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from the thoracic splanchnic nerves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have a predominantly </a:t>
            </a: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inhibitory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effect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Parasympathetic fibers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from the Vagus.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stimulate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both exocrine and endocrine secretions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010400" y="4724400"/>
            <a:ext cx="5334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3833191" y="2840370"/>
            <a:ext cx="7620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5108343" y="2694596"/>
            <a:ext cx="838200" cy="2286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6324600" y="5791200"/>
            <a:ext cx="838200" cy="4572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14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16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31972" y="6401991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1192" y="643745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Ravie" panose="04040805050809020602" pitchFamily="82" charset="0"/>
                <a:cs typeface="Aharoni" panose="02010803020104030203" pitchFamily="2" charset="-79"/>
              </a:rPr>
              <a:t>CLINICAL ANATOMY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3" y="1148940"/>
            <a:ext cx="4724400" cy="310084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Carcinoma of the head of pancreas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Is common.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Compresses the bile duct leading to </a:t>
            </a: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persistent obstructive jaundice.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May press the portal vein or may involve the stomach due to close vicinity of these structures to the head of pancreas. </a:t>
            </a:r>
          </a:p>
          <a:p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724400" y="1190048"/>
            <a:ext cx="7109672" cy="317009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Acute pancreatitis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Is the acute inflammation of the pancreas.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Occurs due to </a:t>
            </a:r>
            <a:r>
              <a:rPr lang="en-US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obstruction of pancreatic duct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ingestion of alcohol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viral infections (mumps),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trauma.</a:t>
            </a:r>
          </a:p>
          <a:p>
            <a:pPr lvl="1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It is serious condition because activated pancreatic enzymes leak into the substance of pancreas and initiates the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autodigestion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of the gland.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Clinically, it presents as very severe pain in the epigastric region radiating to the back, fever, nausea, and vomiting. </a:t>
            </a:r>
            <a:endParaRPr lang="en-US" b="1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5006006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Pancreatic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pseudocyst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415465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ZAHID KAIMKHANI</a:t>
            </a:r>
          </a:p>
        </p:txBody>
      </p:sp>
      <p:pic>
        <p:nvPicPr>
          <p:cNvPr id="7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80682" y="1180211"/>
            <a:ext cx="11630635" cy="449757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0FB15D-316E-4256-B31B-BB5CC7690795}"/>
              </a:ext>
            </a:extLst>
          </p:cNvPr>
          <p:cNvSpPr txBox="1"/>
          <p:nvPr/>
        </p:nvSpPr>
        <p:spPr>
          <a:xfrm>
            <a:off x="3657600" y="2819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3649" y="76200"/>
            <a:ext cx="1295400" cy="50093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50"/>
              <a:pPr/>
              <a:t>2</a:t>
            </a:fld>
            <a:endParaRPr lang="en-US" sz="10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ZAHID KAIMKHANI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381000"/>
            <a:ext cx="7171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Pancreases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“All Flesh”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8" y="1752601"/>
            <a:ext cx="60959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94644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3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16373" y="6336616"/>
            <a:ext cx="1016000" cy="365125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600200"/>
            <a:ext cx="7236255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Both exocrine and endocrine functions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Endocrine component  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makes and secretes hormones (insulin, glucagon, somatostatin) 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control energy metabolism and storage throughout the body (Endocrine pancreas Islet's of Langerhans).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comprise 1-2% of pancreatic mass.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Exocrine component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b="1" dirty="0"/>
              <a:t>makes and secretes digestive enzymes into the intestine (Exocrine pancreas)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b="1" dirty="0"/>
              <a:t>comprise more than 95% of the pancreatic mass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7236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Lies in the upper abdomen behind the stomach</a:t>
            </a:r>
            <a:endParaRPr lang="ar-SA" sz="2400" b="1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83" y="1143000"/>
            <a:ext cx="4876800" cy="4305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499" y="60439"/>
            <a:ext cx="1235928" cy="381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2200" y="5624514"/>
            <a:ext cx="228600" cy="273844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4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380260"/>
            <a:ext cx="129733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28018"/>
            <a:ext cx="1449730" cy="8630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4589" y="3153296"/>
            <a:ext cx="3134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SIZE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Length: 12–15 cm(6-10 inch).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Weight: 60–100 </a:t>
            </a:r>
            <a:r>
              <a:rPr lang="en-US" sz="1600" dirty="0"/>
              <a:t>g.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443" y="65731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0" b="68785"/>
          <a:stretch/>
        </p:blipFill>
        <p:spPr>
          <a:xfrm>
            <a:off x="8686800" y="486262"/>
            <a:ext cx="1752600" cy="1919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950" y="3903013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HEAD</a:t>
            </a:r>
            <a:endParaRPr lang="ar-SA" sz="1350" dirty="0"/>
          </a:p>
        </p:txBody>
      </p:sp>
      <p:sp>
        <p:nvSpPr>
          <p:cNvPr id="14" name="TextBox 13"/>
          <p:cNvSpPr txBox="1"/>
          <p:nvPr/>
        </p:nvSpPr>
        <p:spPr>
          <a:xfrm rot="4446051">
            <a:off x="4727854" y="3711982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NECK</a:t>
            </a:r>
            <a:endParaRPr lang="ar-SA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5007661" y="3750523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BODY</a:t>
            </a:r>
            <a:endParaRPr lang="ar-SA" sz="1350" dirty="0"/>
          </a:p>
        </p:txBody>
      </p:sp>
      <p:sp>
        <p:nvSpPr>
          <p:cNvPr id="16" name="TextBox 15"/>
          <p:cNvSpPr txBox="1"/>
          <p:nvPr/>
        </p:nvSpPr>
        <p:spPr>
          <a:xfrm rot="1138435">
            <a:off x="5619750" y="3988959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TAIL</a:t>
            </a:r>
            <a:endParaRPr lang="ar-SA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18628" r="3559" b="12353"/>
          <a:stretch/>
        </p:blipFill>
        <p:spPr>
          <a:xfrm>
            <a:off x="4081570" y="4750859"/>
            <a:ext cx="2576081" cy="929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2709269"/>
            <a:ext cx="3810000" cy="33636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53921-57C5-4FF7-AA44-EDE2CE8103E4}"/>
              </a:ext>
            </a:extLst>
          </p:cNvPr>
          <p:cNvSpPr txBox="1"/>
          <p:nvPr/>
        </p:nvSpPr>
        <p:spPr>
          <a:xfrm>
            <a:off x="294442" y="1102146"/>
            <a:ext cx="8392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the epigastric and left hypochondriac regions</a:t>
            </a:r>
            <a:r>
              <a:rPr lang="en-US" b="1" dirty="0"/>
              <a:t>, </a:t>
            </a:r>
            <a:r>
              <a:rPr lang="en-US" sz="1800" b="1" dirty="0"/>
              <a:t>(from concavity of the duodenum to the hilum of spleen opposite the level of T12– L3 vertebrae).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4BE50-D295-4705-B8EE-7A5D80EB3C7C}"/>
              </a:ext>
            </a:extLst>
          </p:cNvPr>
          <p:cNvSpPr txBox="1"/>
          <p:nvPr/>
        </p:nvSpPr>
        <p:spPr>
          <a:xfrm>
            <a:off x="336584" y="1853505"/>
            <a:ext cx="7111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PERITONEUM</a:t>
            </a: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The greater part is </a:t>
            </a:r>
            <a:r>
              <a:rPr lang="en-US" sz="1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retroperitoneal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behind the lesser sac.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25C6D-F4A6-492B-B959-68FD18029915}"/>
              </a:ext>
            </a:extLst>
          </p:cNvPr>
          <p:cNvSpPr txBox="1"/>
          <p:nvPr/>
        </p:nvSpPr>
        <p:spPr>
          <a:xfrm>
            <a:off x="362914" y="2489801"/>
            <a:ext cx="80190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SHAPE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 pancreas is “J”-shaped 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RETORT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shaped being set obliquely. </a:t>
            </a:r>
          </a:p>
        </p:txBody>
      </p:sp>
    </p:spTree>
    <p:extLst>
      <p:ext uri="{BB962C8B-B14F-4D97-AF65-F5344CB8AC3E}">
        <p14:creationId xmlns:p14="http://schemas.microsoft.com/office/powerpoint/2010/main" val="337761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5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88047" y="6401991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6476999" y="565664"/>
            <a:ext cx="5382313" cy="3900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29" y="990600"/>
            <a:ext cx="5744290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Head (with one process— uncinate process).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Neck.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Body (with one process—tuber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omentale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Tail.</a:t>
            </a:r>
            <a:endParaRPr lang="en-US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688" y="565664"/>
            <a:ext cx="2954655" cy="60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PARTS (SUBDIVISIONS</a:t>
            </a:r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135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555" y="5176746"/>
            <a:ext cx="552941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Posterior surface is related to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IVC,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left renal vein,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bile duct and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right crus of diaphragm. </a:t>
            </a:r>
          </a:p>
          <a:p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6744300" y="52250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Uncinate process is related to: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anteriorly to superior mesenteric vessels and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posteriorly to the abdominal aorta.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5970" y="4180141"/>
            <a:ext cx="1224536" cy="2857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308238" y="2362200"/>
            <a:ext cx="988162" cy="838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ABB3C-2C63-4914-8885-922B8A07F94F}"/>
              </a:ext>
            </a:extLst>
          </p:cNvPr>
          <p:cNvSpPr txBox="1"/>
          <p:nvPr/>
        </p:nvSpPr>
        <p:spPr>
          <a:xfrm>
            <a:off x="617410" y="2084950"/>
            <a:ext cx="6264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 OF THE PANCREAS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is the enlarged, disc-shaped right end of the pancreas.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lies in the concavity of the C-shaped duodenal loop in front of the L2 vertebra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AB3D3-99DD-4A5E-8B98-52B56FE42D76}"/>
              </a:ext>
            </a:extLst>
          </p:cNvPr>
          <p:cNvSpPr txBox="1"/>
          <p:nvPr/>
        </p:nvSpPr>
        <p:spPr>
          <a:xfrm>
            <a:off x="255581" y="3749806"/>
            <a:ext cx="62647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Anterior surface is related from above downward to: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471488" marR="0" lvl="1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  gastroduodenal artery,</a:t>
            </a:r>
          </a:p>
          <a:p>
            <a:pPr marL="471488" marR="0" lvl="1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transverse colon, </a:t>
            </a:r>
          </a:p>
          <a:p>
            <a:pPr marL="471488" marR="0" lvl="1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root of the transverse mesocolon and</a:t>
            </a:r>
          </a:p>
          <a:p>
            <a:pPr marL="471488" marR="0" lvl="1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jejunum.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21BBF2-4C44-46E9-8C1D-F692F15919CE}"/>
              </a:ext>
            </a:extLst>
          </p:cNvPr>
          <p:cNvSpPr/>
          <p:nvPr/>
        </p:nvSpPr>
        <p:spPr>
          <a:xfrm>
            <a:off x="316123" y="3381015"/>
            <a:ext cx="1535998" cy="60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RELATIONS</a:t>
            </a:r>
            <a:endParaRPr lang="en-US" sz="1600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35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96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94644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6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13437" y="6401991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6747877" y="1066800"/>
            <a:ext cx="5468112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426" y="494754"/>
            <a:ext cx="3193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NECK OF THE PANCREAS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18" y="1091210"/>
            <a:ext cx="6683059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 defined as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“narrow band of pancreatic tissue that Lies in front of superior mesenteric and the portal vein”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Its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antero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-superior surface supports/related to the pylorus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superior mesenteric vessels emerge from its inferior border</a:t>
            </a:r>
          </a:p>
        </p:txBody>
      </p:sp>
      <p:sp>
        <p:nvSpPr>
          <p:cNvPr id="3" name="Rectangle 2"/>
          <p:cNvSpPr/>
          <p:nvPr/>
        </p:nvSpPr>
        <p:spPr>
          <a:xfrm rot="20010881">
            <a:off x="9306093" y="2458419"/>
            <a:ext cx="281033" cy="8127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9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102578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7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69280" y="6538913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6781800" y="778509"/>
            <a:ext cx="4960952" cy="35948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572" y="1141748"/>
            <a:ext cx="671222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runs upward and to the left.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lies in front of the vertebral column at or just below the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transpyloric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plane</a:t>
            </a:r>
            <a:r>
              <a:rPr lang="en-US" dirty="0"/>
              <a:t>. 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is triangular in cross section.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splenic vein is embedded in its posterior surface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splenic artery runs over its upper border</a:t>
            </a:r>
          </a:p>
          <a:p>
            <a:endParaRPr lang="en-US" sz="900" dirty="0"/>
          </a:p>
        </p:txBody>
      </p:sp>
      <p:pic>
        <p:nvPicPr>
          <p:cNvPr id="13" name="Picture 2" descr="C:\Documents and Settings\Free User\My Documents\My Pictures\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2589" y="4153130"/>
            <a:ext cx="2590800" cy="24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2518" y="609232"/>
            <a:ext cx="3501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BODY OF THE PANCREAS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 rot="20672154">
            <a:off x="9266883" y="1790854"/>
            <a:ext cx="1129768" cy="6235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1E30C-9873-40FC-AAAA-F5B879782C27}"/>
              </a:ext>
            </a:extLst>
          </p:cNvPr>
          <p:cNvSpPr txBox="1"/>
          <p:nvPr/>
        </p:nvSpPr>
        <p:spPr>
          <a:xfrm>
            <a:off x="0" y="4014506"/>
            <a:ext cx="7162144" cy="1350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strike="sngStrike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process</a:t>
            </a:r>
            <a:r>
              <a:rPr lang="en-US" sz="1800" strike="sngStrike" dirty="0"/>
              <a:t>: </a:t>
            </a:r>
            <a:r>
              <a:rPr lang="en-US" sz="2000" strike="sngStrike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Tuber </a:t>
            </a:r>
            <a:r>
              <a:rPr lang="en-US" sz="2000" strike="sngStrike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omentale</a:t>
            </a:r>
            <a:r>
              <a:rPr lang="en-US" sz="2000" strike="sngStrike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strike="sngStrike" dirty="0">
                <a:latin typeface="Aharoni" panose="02010803020104030203" pitchFamily="2" charset="-79"/>
                <a:cs typeface="Aharoni" panose="02010803020104030203" pitchFamily="2" charset="-79"/>
              </a:rPr>
              <a:t>(a part of the body projects above the lesser curvature of the stomach and comes in contact with the lesser </a:t>
            </a:r>
            <a:r>
              <a:rPr lang="en-US" sz="1800" strike="sngStrike" dirty="0" err="1">
                <a:latin typeface="Aharoni" panose="02010803020104030203" pitchFamily="2" charset="-79"/>
                <a:cs typeface="Aharoni" panose="02010803020104030203" pitchFamily="2" charset="-79"/>
              </a:rPr>
              <a:t>omentum</a:t>
            </a:r>
            <a:r>
              <a:rPr lang="en-US" sz="1800" strike="sngStrike" dirty="0">
                <a:latin typeface="Aharoni" panose="02010803020104030203" pitchFamily="2" charset="-79"/>
                <a:cs typeface="Aharoni" panose="02010803020104030203" pitchFamily="2" charset="-79"/>
              </a:rPr>
              <a:t> across the lesser sac).</a:t>
            </a:r>
          </a:p>
        </p:txBody>
      </p:sp>
    </p:spTree>
    <p:extLst>
      <p:ext uri="{BB962C8B-B14F-4D97-AF65-F5344CB8AC3E}">
        <p14:creationId xmlns:p14="http://schemas.microsoft.com/office/powerpoint/2010/main" val="312630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0450" y="27889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8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68227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7086600" y="403589"/>
            <a:ext cx="4837176" cy="3505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3044776"/>
            <a:ext cx="11125200" cy="3534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TAIL OF THE PANCREAS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Narrow, short segment, ending at the splenic hilum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It is mobile unlike the other major retroperitoneal parts of the gland.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contains 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largest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number of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islets of Langerhans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Lies in the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splenicorenal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lienorenal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) ligament (</a:t>
            </a:r>
            <a:r>
              <a:rPr lang="en-US" sz="2400" b="1" dirty="0">
                <a:solidFill>
                  <a:srgbClr val="C00000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may get injured during splenectomy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) along with splenic vessels,  at the level of the T12 vertebra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Anteriorly, related to splenic flexure of colon</a:t>
            </a:r>
          </a:p>
          <a:p>
            <a:r>
              <a:rPr lang="en-US" sz="135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010881">
            <a:off x="10509147" y="1268782"/>
            <a:ext cx="313317" cy="3865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6264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9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512075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696" y="1371600"/>
            <a:ext cx="5274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Anterior Relations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Stomach separated by lesser sac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Transverse colon &amp; 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Transverse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mesocolon</a:t>
            </a:r>
            <a:r>
              <a:rPr lang="en-US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0" name="Picture 2" descr="http://www.endocrinediseases.org/neuroendocrine/img/pic_abdominal_anatomy.jpg"/>
          <p:cNvPicPr>
            <a:picLocks noChangeAspect="1" noChangeArrowheads="1"/>
          </p:cNvPicPr>
          <p:nvPr/>
        </p:nvPicPr>
        <p:blipFill>
          <a:blip r:embed="rId4" cstate="print"/>
          <a:srcRect l="13218" r="10639" b="20971"/>
          <a:stretch>
            <a:fillRect/>
          </a:stretch>
        </p:blipFill>
        <p:spPr bwMode="auto">
          <a:xfrm>
            <a:off x="687629" y="2725696"/>
            <a:ext cx="3278688" cy="3240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155" y="822671"/>
            <a:ext cx="3825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RELATIONS OF THE PANCREAS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86" r="8478"/>
          <a:stretch/>
        </p:blipFill>
        <p:spPr>
          <a:xfrm>
            <a:off x="6212628" y="1788097"/>
            <a:ext cx="5238488" cy="3674632"/>
          </a:xfrm>
          <a:prstGeom prst="rect">
            <a:avLst/>
          </a:prstGeom>
        </p:spPr>
      </p:pic>
      <p:sp>
        <p:nvSpPr>
          <p:cNvPr id="2055" name="TextBox 2054"/>
          <p:cNvSpPr txBox="1"/>
          <p:nvPr/>
        </p:nvSpPr>
        <p:spPr>
          <a:xfrm>
            <a:off x="8915400" y="3505200"/>
            <a:ext cx="147721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Stomach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222080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21687</TotalTime>
  <Words>1178</Words>
  <Application>Microsoft Office PowerPoint</Application>
  <PresentationFormat>Widescreen</PresentationFormat>
  <Paragraphs>225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usman</dc:creator>
  <cp:lastModifiedBy>عبدالله البريكان ID 439100773</cp:lastModifiedBy>
  <cp:revision>400</cp:revision>
  <dcterms:created xsi:type="dcterms:W3CDTF">2006-08-16T00:00:00Z</dcterms:created>
  <dcterms:modified xsi:type="dcterms:W3CDTF">2021-03-14T05:01:17Z</dcterms:modified>
</cp:coreProperties>
</file>