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7" r:id="rId2"/>
    <p:sldId id="345" r:id="rId3"/>
    <p:sldId id="346" r:id="rId4"/>
    <p:sldId id="347" r:id="rId5"/>
    <p:sldId id="348" r:id="rId6"/>
    <p:sldId id="349" r:id="rId7"/>
    <p:sldId id="350" r:id="rId8"/>
    <p:sldId id="351" r:id="rId9"/>
    <p:sldId id="352" r:id="rId10"/>
    <p:sldId id="357" r:id="rId11"/>
    <p:sldId id="353" r:id="rId12"/>
    <p:sldId id="358" r:id="rId13"/>
    <p:sldId id="354" r:id="rId14"/>
    <p:sldId id="359" r:id="rId15"/>
    <p:sldId id="355" r:id="rId16"/>
    <p:sldId id="356" r:id="rId17"/>
    <p:sldId id="284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 zahid kaimkhani" initials="dz" lastIdx="1" clrIdx="0">
    <p:extLst>
      <p:ext uri="{19B8F6BF-5375-455C-9EA6-DF929625EA0E}">
        <p15:presenceInfo xmlns:p15="http://schemas.microsoft.com/office/powerpoint/2012/main" userId="dr zahid kaimkhan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2912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232" autoAdjust="0"/>
    <p:restoredTop sz="80508" autoAdjust="0"/>
  </p:normalViewPr>
  <p:slideViewPr>
    <p:cSldViewPr>
      <p:cViewPr varScale="1">
        <p:scale>
          <a:sx n="72" d="100"/>
          <a:sy n="72" d="100"/>
        </p:scale>
        <p:origin x="105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INTESTINE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FE0BDF-DA80-44F1-AFC5-F9EC28E6FAC8}" type="datetimeFigureOut">
              <a:rPr lang="en-US" smtClean="0"/>
              <a:pPr/>
              <a:t>3/14/21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9C94BE-07D7-49CB-A4F2-CD20162AA3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678201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INTESTINE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D4B241-5445-4A14-92C0-29871EC9AE49}" type="datetimeFigureOut">
              <a:rPr lang="en-US" smtClean="0"/>
              <a:pPr/>
              <a:t>3/14/21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0D6A5F-5B94-43C1-A59C-80CC6B6C738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082911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INTESTINE</a:t>
            </a:r>
          </a:p>
        </p:txBody>
      </p:sp>
    </p:spTree>
    <p:extLst>
      <p:ext uri="{BB962C8B-B14F-4D97-AF65-F5344CB8AC3E}">
        <p14:creationId xmlns:p14="http://schemas.microsoft.com/office/powerpoint/2010/main" val="27404208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INTESTINE</a:t>
            </a:r>
          </a:p>
        </p:txBody>
      </p:sp>
    </p:spTree>
    <p:extLst>
      <p:ext uri="{BB962C8B-B14F-4D97-AF65-F5344CB8AC3E}">
        <p14:creationId xmlns:p14="http://schemas.microsoft.com/office/powerpoint/2010/main" val="19417793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INTESTINE</a:t>
            </a:r>
          </a:p>
        </p:txBody>
      </p:sp>
    </p:spTree>
    <p:extLst>
      <p:ext uri="{BB962C8B-B14F-4D97-AF65-F5344CB8AC3E}">
        <p14:creationId xmlns:p14="http://schemas.microsoft.com/office/powerpoint/2010/main" val="3641130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INTESTINE</a:t>
            </a:r>
          </a:p>
        </p:txBody>
      </p:sp>
    </p:spTree>
    <p:extLst>
      <p:ext uri="{BB962C8B-B14F-4D97-AF65-F5344CB8AC3E}">
        <p14:creationId xmlns:p14="http://schemas.microsoft.com/office/powerpoint/2010/main" val="14404522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INTESTINE</a:t>
            </a:r>
          </a:p>
        </p:txBody>
      </p:sp>
    </p:spTree>
    <p:extLst>
      <p:ext uri="{BB962C8B-B14F-4D97-AF65-F5344CB8AC3E}">
        <p14:creationId xmlns:p14="http://schemas.microsoft.com/office/powerpoint/2010/main" val="39114035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INTESTINE</a:t>
            </a:r>
          </a:p>
        </p:txBody>
      </p:sp>
    </p:spTree>
    <p:extLst>
      <p:ext uri="{BB962C8B-B14F-4D97-AF65-F5344CB8AC3E}">
        <p14:creationId xmlns:p14="http://schemas.microsoft.com/office/powerpoint/2010/main" val="21743505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INTESTINE</a:t>
            </a:r>
          </a:p>
        </p:txBody>
      </p:sp>
    </p:spTree>
    <p:extLst>
      <p:ext uri="{BB962C8B-B14F-4D97-AF65-F5344CB8AC3E}">
        <p14:creationId xmlns:p14="http://schemas.microsoft.com/office/powerpoint/2010/main" val="19415324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INTESTINE</a:t>
            </a:r>
          </a:p>
        </p:txBody>
      </p:sp>
    </p:spTree>
    <p:extLst>
      <p:ext uri="{BB962C8B-B14F-4D97-AF65-F5344CB8AC3E}">
        <p14:creationId xmlns:p14="http://schemas.microsoft.com/office/powerpoint/2010/main" val="8562236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INTESTINE</a:t>
            </a:r>
          </a:p>
        </p:txBody>
      </p:sp>
    </p:spTree>
    <p:extLst>
      <p:ext uri="{BB962C8B-B14F-4D97-AF65-F5344CB8AC3E}">
        <p14:creationId xmlns:p14="http://schemas.microsoft.com/office/powerpoint/2010/main" val="32467695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INTESTINE</a:t>
            </a:r>
          </a:p>
        </p:txBody>
      </p:sp>
    </p:spTree>
    <p:extLst>
      <p:ext uri="{BB962C8B-B14F-4D97-AF65-F5344CB8AC3E}">
        <p14:creationId xmlns:p14="http://schemas.microsoft.com/office/powerpoint/2010/main" val="41102878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INTESTINE</a:t>
            </a:r>
          </a:p>
        </p:txBody>
      </p:sp>
    </p:spTree>
    <p:extLst>
      <p:ext uri="{BB962C8B-B14F-4D97-AF65-F5344CB8AC3E}">
        <p14:creationId xmlns:p14="http://schemas.microsoft.com/office/powerpoint/2010/main" val="10801403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INTESTINE</a:t>
            </a:r>
          </a:p>
        </p:txBody>
      </p:sp>
    </p:spTree>
    <p:extLst>
      <p:ext uri="{BB962C8B-B14F-4D97-AF65-F5344CB8AC3E}">
        <p14:creationId xmlns:p14="http://schemas.microsoft.com/office/powerpoint/2010/main" val="9136120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INTESTINE</a:t>
            </a:r>
          </a:p>
        </p:txBody>
      </p:sp>
    </p:spTree>
    <p:extLst>
      <p:ext uri="{BB962C8B-B14F-4D97-AF65-F5344CB8AC3E}">
        <p14:creationId xmlns:p14="http://schemas.microsoft.com/office/powerpoint/2010/main" val="9392267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INTESTINE</a:t>
            </a:r>
          </a:p>
        </p:txBody>
      </p:sp>
    </p:spTree>
    <p:extLst>
      <p:ext uri="{BB962C8B-B14F-4D97-AF65-F5344CB8AC3E}">
        <p14:creationId xmlns:p14="http://schemas.microsoft.com/office/powerpoint/2010/main" val="30585982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INTESTINE</a:t>
            </a:r>
          </a:p>
        </p:txBody>
      </p:sp>
    </p:spTree>
    <p:extLst>
      <p:ext uri="{BB962C8B-B14F-4D97-AF65-F5344CB8AC3E}">
        <p14:creationId xmlns:p14="http://schemas.microsoft.com/office/powerpoint/2010/main" val="15610844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INTESTINE</a:t>
            </a:r>
          </a:p>
        </p:txBody>
      </p:sp>
    </p:spTree>
    <p:extLst>
      <p:ext uri="{BB962C8B-B14F-4D97-AF65-F5344CB8AC3E}">
        <p14:creationId xmlns:p14="http://schemas.microsoft.com/office/powerpoint/2010/main" val="9586664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8/31/2015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ZAHID KAIMKHANI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8/31/2015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ZAHID KAIMKHANI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8/31/2015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ZAHID KAIMKHANI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8/31/2015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ZAHID KAIMKHANI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8/31/2015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ZAHID KAIMKHANI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8/31/2015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ZAHID KAIMKHANI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8/31/2015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ZAHID KAIMKHANI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8/31/2015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ZAHID KAIMKHANI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8/31/2015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ZAHID KAIMKHANI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8/31/2015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ZAHID KAIMKHANI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8/31/2015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ZAHID KAIMKHANI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8/31/2015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ZAHID KAIMKHANI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e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1143000"/>
            <a:ext cx="6000780" cy="5000650"/>
          </a:xfrm>
          <a:prstGeom prst="rect">
            <a:avLst/>
          </a:prstGeom>
        </p:spPr>
      </p:pic>
      <p:pic>
        <p:nvPicPr>
          <p:cNvPr id="5" name="Picture 2" descr="C:\Users\ksu\Desktop\ksu-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65475" y="28832"/>
            <a:ext cx="1143001" cy="442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3" name="Rectangle 2"/>
          <p:cNvSpPr/>
          <p:nvPr/>
        </p:nvSpPr>
        <p:spPr>
          <a:xfrm>
            <a:off x="8820180" y="5715000"/>
            <a:ext cx="30670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Gungsuh" pitchFamily="18" charset="-127"/>
                <a:ea typeface="Gungsuh" pitchFamily="18" charset="-127"/>
              </a:rPr>
              <a:t>           </a:t>
            </a:r>
            <a:r>
              <a:rPr lang="en-US" sz="1400" b="1" dirty="0">
                <a:latin typeface="Bradley Hand ITC" panose="03070402050302030203" pitchFamily="66" charset="0"/>
                <a:ea typeface="Gungsuh" pitchFamily="18" charset="-127"/>
                <a:cs typeface="Aharoni" panose="02010803020104030203" pitchFamily="2" charset="-79"/>
              </a:rPr>
              <a:t>DR. ZAHID ALI KAIMKHANI</a:t>
            </a:r>
          </a:p>
          <a:p>
            <a:pPr algn="r"/>
            <a:r>
              <a:rPr lang="en-US" sz="1400" b="1" dirty="0">
                <a:latin typeface="Bradley Hand ITC" panose="03070402050302030203" pitchFamily="66" charset="0"/>
                <a:ea typeface="Gungsuh" pitchFamily="18" charset="-127"/>
                <a:cs typeface="Aharoni" panose="02010803020104030203" pitchFamily="2" charset="-79"/>
              </a:rPr>
              <a:t>                                M.D; </a:t>
            </a:r>
            <a:r>
              <a:rPr lang="en-US" sz="1400" b="1" dirty="0" err="1">
                <a:latin typeface="Bradley Hand ITC" panose="03070402050302030203" pitchFamily="66" charset="0"/>
                <a:ea typeface="Gungsuh" pitchFamily="18" charset="-127"/>
                <a:cs typeface="Aharoni" panose="02010803020104030203" pitchFamily="2" charset="-79"/>
              </a:rPr>
              <a:t>M.Phil</a:t>
            </a:r>
            <a:r>
              <a:rPr lang="en-US" sz="1400" b="1" dirty="0">
                <a:latin typeface="Bradley Hand ITC" panose="03070402050302030203" pitchFamily="66" charset="0"/>
                <a:ea typeface="Gungsuh" pitchFamily="18" charset="-127"/>
                <a:cs typeface="Aharoni" panose="02010803020104030203" pitchFamily="2" charset="-79"/>
              </a:rPr>
              <a:t>; </a:t>
            </a:r>
            <a:r>
              <a:rPr lang="en-US" sz="1400" b="1" dirty="0" err="1">
                <a:latin typeface="Bradley Hand ITC" panose="03070402050302030203" pitchFamily="66" charset="0"/>
                <a:ea typeface="Gungsuh" pitchFamily="18" charset="-127"/>
                <a:cs typeface="Aharoni" panose="02010803020104030203" pitchFamily="2" charset="-79"/>
              </a:rPr>
              <a:t>Ph.D</a:t>
            </a:r>
            <a:endParaRPr lang="en-US" sz="1400" b="1" dirty="0">
              <a:latin typeface="Bradley Hand ITC" panose="03070402050302030203" pitchFamily="66" charset="0"/>
              <a:ea typeface="Gungsuh" pitchFamily="18" charset="-127"/>
              <a:cs typeface="Aharoni" panose="02010803020104030203" pitchFamily="2" charset="-79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02009" y="2551837"/>
            <a:ext cx="878798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Ravie" panose="04040805050809020602" pitchFamily="82" charset="0"/>
                <a:ea typeface="BatangChe" panose="02030609000101010101" pitchFamily="49" charset="-127"/>
                <a:cs typeface="BrowalliaUPC" panose="020B0604020202020204" pitchFamily="34" charset="-34"/>
              </a:rPr>
              <a:t>ANATOMY OF PANCREASE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27" r="1863" b="11838"/>
          <a:stretch/>
        </p:blipFill>
        <p:spPr>
          <a:xfrm>
            <a:off x="60630" y="21231"/>
            <a:ext cx="1094727" cy="45720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ksu\Desktop\ksu-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96625" y="76200"/>
            <a:ext cx="971550" cy="375700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416675"/>
            <a:ext cx="2844800" cy="365125"/>
          </a:xfrm>
        </p:spPr>
        <p:txBody>
          <a:bodyPr/>
          <a:lstStyle/>
          <a:p>
            <a:fld id="{B6F15528-21DE-4FAA-801E-634DDDAF4B2B}" type="slidenum">
              <a:rPr lang="en-US" sz="788"/>
              <a:pPr/>
              <a:t>10</a:t>
            </a:fld>
            <a:endParaRPr lang="en-US" sz="788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5486400" y="6512075"/>
            <a:ext cx="1312520" cy="273844"/>
          </a:xfrm>
        </p:spPr>
        <p:txBody>
          <a:bodyPr/>
          <a:lstStyle/>
          <a:p>
            <a:r>
              <a:rPr lang="en-US" sz="750" dirty="0"/>
              <a:t>ZAHID KAIMKHANI</a:t>
            </a:r>
          </a:p>
        </p:txBody>
      </p:sp>
      <p:sp>
        <p:nvSpPr>
          <p:cNvPr id="6" name="Rectangle 5"/>
          <p:cNvSpPr/>
          <p:nvPr/>
        </p:nvSpPr>
        <p:spPr>
          <a:xfrm>
            <a:off x="281155" y="822671"/>
            <a:ext cx="30989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accent2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RELATIONS OF THE PANCREAS</a:t>
            </a:r>
          </a:p>
        </p:txBody>
      </p:sp>
      <p:sp>
        <p:nvSpPr>
          <p:cNvPr id="7" name="Rectangle 6"/>
          <p:cNvSpPr/>
          <p:nvPr/>
        </p:nvSpPr>
        <p:spPr>
          <a:xfrm>
            <a:off x="6281406" y="793163"/>
            <a:ext cx="5453393" cy="1902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Posterior Relations (from right to left)</a:t>
            </a:r>
          </a:p>
          <a:p>
            <a:pPr marL="557213" lvl="1" indent="-214313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Bile duct, portal &amp; splenic veins, </a:t>
            </a:r>
          </a:p>
          <a:p>
            <a:pPr marL="557213" lvl="1" indent="-214313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inferior vena cava, </a:t>
            </a:r>
          </a:p>
          <a:p>
            <a:pPr marL="557213" lvl="1" indent="-214313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aorta  &amp; origin of SMA</a:t>
            </a:r>
          </a:p>
          <a:p>
            <a:pPr marL="557213" lvl="1" indent="-214313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Left psoas muscle,</a:t>
            </a:r>
          </a:p>
          <a:p>
            <a:pPr marL="557213" lvl="1" indent="-214313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left renal vessels &amp; left kidney</a:t>
            </a:r>
          </a:p>
          <a:p>
            <a:pPr marL="557213" lvl="1" indent="-214313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Hilum of the spleen.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188254" y="94644"/>
            <a:ext cx="3048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n w="22225">
                  <a:solidFill>
                    <a:srgbClr val="C00000"/>
                  </a:solidFill>
                  <a:prstDash val="solid"/>
                </a:ln>
              </a:rPr>
              <a:t>The Pancreases “All Flesh</a:t>
            </a:r>
            <a:r>
              <a:rPr lang="en-US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”</a:t>
            </a:r>
            <a:endParaRPr lang="ar-SA" sz="2000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3" r="2351" b="8246"/>
          <a:stretch/>
        </p:blipFill>
        <p:spPr>
          <a:xfrm>
            <a:off x="653501" y="1778272"/>
            <a:ext cx="5005841" cy="3767238"/>
          </a:xfrm>
          <a:prstGeom prst="rect">
            <a:avLst/>
          </a:prstGeom>
        </p:spPr>
      </p:pic>
      <p:pic>
        <p:nvPicPr>
          <p:cNvPr id="17" name="Picture 4" descr="http://www.kestrelstudio.com/portfolio/medical-illustration/anatomical/images/duodenum-pancreas-ant-thumb.jpg"/>
          <p:cNvPicPr>
            <a:picLocks noChangeAspect="1" noChangeArrowheads="1"/>
          </p:cNvPicPr>
          <p:nvPr/>
        </p:nvPicPr>
        <p:blipFill>
          <a:blip r:embed="rId5" cstate="print"/>
          <a:srcRect t="12000" b="12000"/>
          <a:stretch>
            <a:fillRect/>
          </a:stretch>
        </p:blipFill>
        <p:spPr bwMode="auto">
          <a:xfrm>
            <a:off x="8990674" y="2919481"/>
            <a:ext cx="3059966" cy="23263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2" descr="http://www.kestrelstudio.com/portfolio/medical-illustration/anatomical/images/duodenum-pancreas-post.jpg"/>
          <p:cNvPicPr>
            <a:picLocks noChangeAspect="1" noChangeArrowheads="1"/>
          </p:cNvPicPr>
          <p:nvPr/>
        </p:nvPicPr>
        <p:blipFill>
          <a:blip r:embed="rId6" cstate="print"/>
          <a:srcRect l="3999" t="14000" r="3999" b="16000"/>
          <a:stretch>
            <a:fillRect/>
          </a:stretch>
        </p:blipFill>
        <p:spPr bwMode="auto">
          <a:xfrm>
            <a:off x="5866210" y="2838291"/>
            <a:ext cx="3057763" cy="23263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6767088" y="5768665"/>
            <a:ext cx="160294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/>
              <a:t>Posterior view</a:t>
            </a:r>
            <a:endParaRPr lang="ar-SA" dirty="0"/>
          </a:p>
        </p:txBody>
      </p:sp>
      <p:sp>
        <p:nvSpPr>
          <p:cNvPr id="19" name="TextBox 18"/>
          <p:cNvSpPr txBox="1"/>
          <p:nvPr/>
        </p:nvSpPr>
        <p:spPr>
          <a:xfrm>
            <a:off x="9657204" y="5738718"/>
            <a:ext cx="160294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/>
              <a:t>Anterior view</a:t>
            </a:r>
            <a:endParaRPr lang="ar-SA" dirty="0"/>
          </a:p>
        </p:txBody>
      </p:sp>
      <p:sp>
        <p:nvSpPr>
          <p:cNvPr id="9" name="TextBox 8"/>
          <p:cNvSpPr txBox="1"/>
          <p:nvPr/>
        </p:nvSpPr>
        <p:spPr>
          <a:xfrm>
            <a:off x="8615286" y="2836617"/>
            <a:ext cx="1219200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050" dirty="0"/>
              <a:t>Bile duct</a:t>
            </a:r>
            <a:endParaRPr lang="ar-SA" sz="1050" dirty="0"/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9008209" y="3064133"/>
            <a:ext cx="669191" cy="36486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8370034" y="3051827"/>
            <a:ext cx="638175" cy="50559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9511717" y="2642482"/>
            <a:ext cx="1219200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050" dirty="0"/>
              <a:t>Portal vein</a:t>
            </a:r>
            <a:endParaRPr lang="ar-SA" sz="1050" dirty="0"/>
          </a:p>
        </p:txBody>
      </p:sp>
      <p:cxnSp>
        <p:nvCxnSpPr>
          <p:cNvPr id="28" name="Straight Arrow Connector 27"/>
          <p:cNvCxnSpPr/>
          <p:nvPr/>
        </p:nvCxnSpPr>
        <p:spPr>
          <a:xfrm flipH="1">
            <a:off x="9794253" y="2746303"/>
            <a:ext cx="126720" cy="55832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7789009" y="2935709"/>
            <a:ext cx="1219200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050" dirty="0"/>
              <a:t>Portal vein</a:t>
            </a:r>
            <a:endParaRPr lang="ar-SA" sz="1050" dirty="0"/>
          </a:p>
        </p:txBody>
      </p:sp>
      <p:cxnSp>
        <p:nvCxnSpPr>
          <p:cNvPr id="34" name="Straight Arrow Connector 33"/>
          <p:cNvCxnSpPr/>
          <p:nvPr/>
        </p:nvCxnSpPr>
        <p:spPr>
          <a:xfrm flipH="1">
            <a:off x="8136052" y="3158946"/>
            <a:ext cx="67370" cy="71503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8370034" y="5314677"/>
            <a:ext cx="1577082" cy="2308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900" dirty="0"/>
              <a:t>Superior mesenteric vessels</a:t>
            </a:r>
            <a:endParaRPr lang="ar-SA" sz="900" dirty="0"/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7835141" y="5039533"/>
            <a:ext cx="669191" cy="36486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flipH="1">
            <a:off x="9602907" y="4876917"/>
            <a:ext cx="491637" cy="51097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48475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Documents and Settings\Free User\My Documents\My Pictures\Image483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69584" y="357493"/>
            <a:ext cx="5289625" cy="4176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ksu\Desktop\ksu-log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220450" y="0"/>
            <a:ext cx="971550" cy="375700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z="788"/>
              <a:pPr/>
              <a:t>11</a:t>
            </a:fld>
            <a:endParaRPr lang="en-US" sz="788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5486400" y="6263140"/>
            <a:ext cx="1312520" cy="273844"/>
          </a:xfrm>
        </p:spPr>
        <p:txBody>
          <a:bodyPr/>
          <a:lstStyle/>
          <a:p>
            <a:r>
              <a:rPr lang="en-US" sz="750" dirty="0"/>
              <a:t>ZAHID KAIMKHANI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99555" y="3752791"/>
            <a:ext cx="5186845" cy="2516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lvl="1" indent="-214313">
              <a:buFont typeface="Courier New" panose="02070309020205020404" pitchFamily="49" charset="0"/>
              <a:buChar char="o"/>
              <a:defRPr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Joins common bile duct &amp; together they open into a small </a:t>
            </a:r>
            <a:r>
              <a:rPr lang="en-US" dirty="0">
                <a:solidFill>
                  <a:srgbClr val="C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hepatopancreatic ampulla (Ampulla of </a:t>
            </a:r>
            <a:r>
              <a:rPr lang="en-US" dirty="0" err="1">
                <a:solidFill>
                  <a:srgbClr val="C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Vater</a:t>
            </a:r>
            <a:r>
              <a:rPr lang="en-US" dirty="0">
                <a:solidFill>
                  <a:srgbClr val="C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) </a:t>
            </a: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in the 2</a:t>
            </a:r>
            <a:r>
              <a:rPr lang="en-US" baseline="30000" dirty="0">
                <a:latin typeface="Aharoni" panose="02010803020104030203" pitchFamily="2" charset="-79"/>
                <a:cs typeface="Aharoni" panose="02010803020104030203" pitchFamily="2" charset="-79"/>
              </a:rPr>
              <a:t>nd</a:t>
            </a: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 part of the duodenum.</a:t>
            </a:r>
          </a:p>
          <a:p>
            <a:pPr marL="0" lvl="1">
              <a:defRPr/>
            </a:pP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214313" lvl="1" indent="-214313">
              <a:buFont typeface="Courier New" panose="02070309020205020404" pitchFamily="49" charset="0"/>
              <a:buChar char="o"/>
              <a:defRPr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The ampulla opens by a narrow mouth on the summit of major duodenal papilla </a:t>
            </a:r>
            <a:r>
              <a:rPr lang="en-US" dirty="0">
                <a:solidFill>
                  <a:schemeClr val="tx2"/>
                </a:solidFill>
                <a:latin typeface="Ravie" panose="04040805050809020602" pitchFamily="82" charset="0"/>
                <a:cs typeface="Aharoni" panose="02010803020104030203" pitchFamily="2" charset="-79"/>
              </a:rPr>
              <a:t>8–10</a:t>
            </a:r>
            <a:r>
              <a:rPr lang="en-US" dirty="0">
                <a:solidFill>
                  <a:schemeClr val="tx2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cm distal to the pylorus</a:t>
            </a: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. </a:t>
            </a:r>
          </a:p>
          <a:p>
            <a:pPr marL="214313" lvl="1" indent="-214313">
              <a:buFont typeface="Courier New" panose="02070309020205020404" pitchFamily="49" charset="0"/>
              <a:buChar char="o"/>
              <a:defRPr/>
            </a:pPr>
            <a:endParaRPr lang="en-US" sz="1350" dirty="0"/>
          </a:p>
        </p:txBody>
      </p:sp>
      <p:sp>
        <p:nvSpPr>
          <p:cNvPr id="6" name="Rectangle 5"/>
          <p:cNvSpPr/>
          <p:nvPr/>
        </p:nvSpPr>
        <p:spPr>
          <a:xfrm>
            <a:off x="259798" y="301827"/>
            <a:ext cx="4165243" cy="12234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PANCREATIC DUCTS</a:t>
            </a:r>
          </a:p>
          <a:p>
            <a:pPr marL="557213" lvl="1" indent="-214313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Main duct (of </a:t>
            </a:r>
            <a:r>
              <a:rPr lang="en-US" sz="2000" dirty="0" err="1">
                <a:solidFill>
                  <a:schemeClr val="accent5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Wirsung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)</a:t>
            </a:r>
          </a:p>
          <a:p>
            <a:pPr marL="557213" lvl="1" indent="-214313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Accessory duct (of Santorini)</a:t>
            </a:r>
          </a:p>
          <a:p>
            <a:endParaRPr lang="en-US" sz="1350" dirty="0">
              <a:solidFill>
                <a:schemeClr val="accent2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17" name="Picture 3" descr="C:\Documents and Settings\Free User\My Documents\My Pictures\zaxs.jpg"/>
          <p:cNvPicPr>
            <a:picLocks noChangeAspect="1" noChangeArrowheads="1"/>
          </p:cNvPicPr>
          <p:nvPr/>
        </p:nvPicPr>
        <p:blipFill>
          <a:blip r:embed="rId5" cstate="print"/>
          <a:srcRect b="5438"/>
          <a:stretch>
            <a:fillRect/>
          </a:stretch>
        </p:blipFill>
        <p:spPr bwMode="auto">
          <a:xfrm>
            <a:off x="7872895" y="4597348"/>
            <a:ext cx="2800350" cy="2124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4188254" y="94644"/>
            <a:ext cx="3048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n w="22225">
                  <a:solidFill>
                    <a:srgbClr val="C00000"/>
                  </a:solidFill>
                  <a:prstDash val="solid"/>
                </a:ln>
              </a:rPr>
              <a:t>The Pancreases “All Flesh</a:t>
            </a:r>
            <a:r>
              <a:rPr lang="en-US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”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B16DD8C-AA61-4B99-A96D-794D2B026DCA}"/>
              </a:ext>
            </a:extLst>
          </p:cNvPr>
          <p:cNvSpPr txBox="1"/>
          <p:nvPr/>
        </p:nvSpPr>
        <p:spPr>
          <a:xfrm>
            <a:off x="223355" y="1399626"/>
            <a:ext cx="292761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Main duct (of </a:t>
            </a:r>
            <a:r>
              <a:rPr lang="en-US" sz="2000" dirty="0" err="1">
                <a:solidFill>
                  <a:schemeClr val="accent5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Wirsung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136904C-EE65-4C04-8C18-313CDE191939}"/>
              </a:ext>
            </a:extLst>
          </p:cNvPr>
          <p:cNvSpPr txBox="1"/>
          <p:nvPr/>
        </p:nvSpPr>
        <p:spPr>
          <a:xfrm>
            <a:off x="223355" y="1875628"/>
            <a:ext cx="518684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4313" lvl="1" indent="-214313">
              <a:buFont typeface="Courier New" panose="02070309020205020404" pitchFamily="49" charset="0"/>
              <a:buChar char="o"/>
              <a:defRPr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runs the entire length of pancreas beginning from the tail. </a:t>
            </a:r>
          </a:p>
          <a:p>
            <a:pPr marL="0" lvl="1">
              <a:defRPr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</a:p>
          <a:p>
            <a:pPr marL="214313" lvl="1" indent="-214313">
              <a:buFont typeface="Courier New" panose="02070309020205020404" pitchFamily="49" charset="0"/>
              <a:buChar char="o"/>
              <a:defRPr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It drain whole pancreas </a:t>
            </a:r>
            <a:r>
              <a:rPr lang="en-US" b="1" dirty="0">
                <a:solidFill>
                  <a:srgbClr val="7030A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EXCEPT</a:t>
            </a: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 upper portion of the head i.e. tail, body, neck, inferior portion of head &amp; uncinate process.</a:t>
            </a:r>
          </a:p>
        </p:txBody>
      </p:sp>
    </p:spTree>
    <p:extLst>
      <p:ext uri="{BB962C8B-B14F-4D97-AF65-F5344CB8AC3E}">
        <p14:creationId xmlns:p14="http://schemas.microsoft.com/office/powerpoint/2010/main" val="22205921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 descr="C:\Documents and Settings\Free User\My Documents\My Pictures\zaxs.jpg"/>
          <p:cNvPicPr>
            <a:picLocks noChangeAspect="1" noChangeArrowheads="1"/>
          </p:cNvPicPr>
          <p:nvPr/>
        </p:nvPicPr>
        <p:blipFill>
          <a:blip r:embed="rId3" cstate="print"/>
          <a:srcRect b="5438"/>
          <a:stretch>
            <a:fillRect/>
          </a:stretch>
        </p:blipFill>
        <p:spPr bwMode="auto">
          <a:xfrm>
            <a:off x="6347791" y="1112858"/>
            <a:ext cx="5661098" cy="4294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ksu\Desktop\ksu-log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220450" y="0"/>
            <a:ext cx="971550" cy="375700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z="788"/>
              <a:pPr/>
              <a:t>12</a:t>
            </a:fld>
            <a:endParaRPr lang="en-US" sz="788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5486400" y="6263140"/>
            <a:ext cx="1312520" cy="273844"/>
          </a:xfrm>
        </p:spPr>
        <p:txBody>
          <a:bodyPr/>
          <a:lstStyle/>
          <a:p>
            <a:r>
              <a:rPr lang="en-US" sz="750" dirty="0"/>
              <a:t>ZAHID KAIMKHANI</a:t>
            </a:r>
          </a:p>
        </p:txBody>
      </p:sp>
      <p:sp>
        <p:nvSpPr>
          <p:cNvPr id="6" name="Rectangle 5"/>
          <p:cNvSpPr/>
          <p:nvPr/>
        </p:nvSpPr>
        <p:spPr>
          <a:xfrm>
            <a:off x="259798" y="301827"/>
            <a:ext cx="4165243" cy="12234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PANCREATIC DUCTS</a:t>
            </a:r>
          </a:p>
          <a:p>
            <a:pPr marL="557213" lvl="1" indent="-214313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Main duct (of </a:t>
            </a:r>
            <a:r>
              <a:rPr lang="en-US" sz="2000" dirty="0" err="1">
                <a:solidFill>
                  <a:schemeClr val="accent5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Wirsung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)</a:t>
            </a:r>
          </a:p>
          <a:p>
            <a:pPr marL="557213" lvl="1" indent="-214313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Accessory duct (of Santorini)</a:t>
            </a:r>
          </a:p>
          <a:p>
            <a:endParaRPr lang="en-US" sz="1350" dirty="0">
              <a:solidFill>
                <a:schemeClr val="accent2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36607" y="1525239"/>
            <a:ext cx="6087993" cy="2179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Accessory duct (of Santorini)</a:t>
            </a:r>
          </a:p>
          <a:p>
            <a:pPr marL="214313" indent="-214313">
              <a:buFont typeface="Courier New" panose="02070309020205020404" pitchFamily="49" charset="0"/>
              <a:buChar char="o"/>
              <a:defRPr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drains superior portion of the head</a:t>
            </a:r>
          </a:p>
          <a:p>
            <a:pPr marL="214313" indent="-214313">
              <a:buFont typeface="Courier New" panose="02070309020205020404" pitchFamily="49" charset="0"/>
              <a:buChar char="o"/>
              <a:defRPr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empties separately into 2nd part of duodenum at (minor duodenal papilla) about </a:t>
            </a:r>
            <a:r>
              <a:rPr lang="en-US" sz="1400" dirty="0">
                <a:latin typeface="Ravie" panose="04040805050809020602" pitchFamily="82" charset="0"/>
                <a:cs typeface="Aharoni" panose="02010803020104030203" pitchFamily="2" charset="-79"/>
              </a:rPr>
              <a:t>2–3</a:t>
            </a: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 cm above the opening of main pancreatic duct (</a:t>
            </a:r>
            <a:r>
              <a:rPr lang="en-US" sz="1400" dirty="0">
                <a:latin typeface="Ravie" panose="04040805050809020602" pitchFamily="82" charset="0"/>
                <a:cs typeface="Aharoni" panose="02010803020104030203" pitchFamily="2" charset="-79"/>
              </a:rPr>
              <a:t>6–8</a:t>
            </a: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 cm distal to pylorus)</a:t>
            </a:r>
          </a:p>
          <a:p>
            <a:pPr marL="214313" indent="-214313">
              <a:buFont typeface="Courier New" panose="02070309020205020404" pitchFamily="49" charset="0"/>
              <a:buChar char="o"/>
              <a:defRPr/>
            </a:pPr>
            <a:endParaRPr lang="en-US" sz="1350" dirty="0"/>
          </a:p>
          <a:p>
            <a:pPr lvl="1">
              <a:lnSpc>
                <a:spcPct val="90000"/>
              </a:lnSpc>
              <a:defRPr/>
            </a:pPr>
            <a:endParaRPr lang="en-US" sz="1350" dirty="0"/>
          </a:p>
        </p:txBody>
      </p:sp>
      <p:sp>
        <p:nvSpPr>
          <p:cNvPr id="11" name="Rectangle 10"/>
          <p:cNvSpPr/>
          <p:nvPr/>
        </p:nvSpPr>
        <p:spPr>
          <a:xfrm>
            <a:off x="4188254" y="94644"/>
            <a:ext cx="3048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n w="22225">
                  <a:solidFill>
                    <a:srgbClr val="C00000"/>
                  </a:solidFill>
                  <a:prstDash val="solid"/>
                </a:ln>
              </a:rPr>
              <a:t>The Pancreases “All Flesh</a:t>
            </a:r>
            <a:r>
              <a:rPr lang="en-US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”</a:t>
            </a:r>
            <a:endParaRPr lang="ar-SA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3125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72" b="53898"/>
          <a:stretch/>
        </p:blipFill>
        <p:spPr>
          <a:xfrm>
            <a:off x="6408115" y="2622710"/>
            <a:ext cx="5660059" cy="3549490"/>
          </a:xfrm>
          <a:prstGeom prst="rect">
            <a:avLst/>
          </a:prstGeom>
        </p:spPr>
      </p:pic>
      <p:pic>
        <p:nvPicPr>
          <p:cNvPr id="2050" name="Picture 2" descr="C:\Users\ksu\Desktop\ksu-log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096625" y="76200"/>
            <a:ext cx="971550" cy="375700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64373" y="6492875"/>
            <a:ext cx="2844800" cy="365125"/>
          </a:xfrm>
        </p:spPr>
        <p:txBody>
          <a:bodyPr/>
          <a:lstStyle/>
          <a:p>
            <a:fld id="{B6F15528-21DE-4FAA-801E-634DDDAF4B2B}" type="slidenum">
              <a:rPr lang="en-US" sz="788"/>
              <a:pPr/>
              <a:t>13</a:t>
            </a:fld>
            <a:endParaRPr lang="en-US" sz="788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231280" y="5624514"/>
            <a:ext cx="1312520" cy="273844"/>
          </a:xfrm>
        </p:spPr>
        <p:txBody>
          <a:bodyPr/>
          <a:lstStyle/>
          <a:p>
            <a:r>
              <a:rPr lang="en-US" sz="750" dirty="0"/>
              <a:t>ZAHID KAIMKHANI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51562" y="3896215"/>
            <a:ext cx="5747751" cy="1588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lvl="1" indent="-214313">
              <a:lnSpc>
                <a:spcPct val="90000"/>
              </a:lnSpc>
              <a:buFont typeface="Courier New" panose="02070309020205020404" pitchFamily="49" charset="0"/>
              <a:buChar char="o"/>
              <a:defRPr/>
            </a:pP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Body and tail:</a:t>
            </a:r>
          </a:p>
          <a:p>
            <a:pPr marL="0" lvl="1">
              <a:lnSpc>
                <a:spcPct val="150000"/>
              </a:lnSpc>
              <a:defRPr/>
            </a:pP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	</a:t>
            </a: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Supplied by </a:t>
            </a:r>
            <a:r>
              <a:rPr lang="en-US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Splenic artery (main 	artery) 	</a:t>
            </a: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through 8-10 branches</a:t>
            </a:r>
          </a:p>
          <a:p>
            <a:pPr marL="0" lvl="1">
              <a:defRPr/>
            </a:pPr>
            <a:endParaRPr lang="en-US" sz="1350" dirty="0"/>
          </a:p>
          <a:p>
            <a:pPr marL="0" lvl="1">
              <a:defRPr/>
            </a:pPr>
            <a:r>
              <a:rPr lang="en-US" sz="1350" dirty="0"/>
              <a:t> 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684" y="624851"/>
            <a:ext cx="43428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BLOOD SUPPLY OF THE PANCERAS</a:t>
            </a:r>
          </a:p>
        </p:txBody>
      </p:sp>
      <p:sp>
        <p:nvSpPr>
          <p:cNvPr id="3" name="Rectangle 2"/>
          <p:cNvSpPr/>
          <p:nvPr/>
        </p:nvSpPr>
        <p:spPr>
          <a:xfrm>
            <a:off x="7370634" y="428352"/>
            <a:ext cx="3449766" cy="145501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342900" lvl="2" algn="ctr">
              <a:lnSpc>
                <a:spcPct val="90000"/>
              </a:lnSpc>
              <a:defRPr/>
            </a:pPr>
            <a:r>
              <a:rPr lang="en-US" sz="14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Celiac trunk</a:t>
            </a:r>
          </a:p>
          <a:p>
            <a:pPr marL="342900" lvl="2" algn="ctr">
              <a:lnSpc>
                <a:spcPct val="90000"/>
              </a:lnSpc>
              <a:defRPr/>
            </a:pPr>
            <a:endParaRPr lang="en-US" sz="1400" b="1" dirty="0">
              <a:solidFill>
                <a:srgbClr val="FF000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342900" lvl="2" algn="ctr">
              <a:lnSpc>
                <a:spcPct val="90000"/>
              </a:lnSpc>
              <a:defRPr/>
            </a:pPr>
            <a:r>
              <a:rPr lang="en-US" sz="1400" b="1" dirty="0">
                <a:latin typeface="Aharoni" panose="02010803020104030203" pitchFamily="2" charset="-79"/>
                <a:cs typeface="Aharoni" panose="02010803020104030203" pitchFamily="2" charset="-79"/>
                <a:sym typeface="Wingdings" pitchFamily="2" charset="2"/>
              </a:rPr>
              <a:t>Hepatic artery</a:t>
            </a:r>
          </a:p>
          <a:p>
            <a:pPr marL="342900" lvl="2" algn="ctr">
              <a:lnSpc>
                <a:spcPct val="90000"/>
              </a:lnSpc>
              <a:defRPr/>
            </a:pPr>
            <a:r>
              <a:rPr lang="en-US" sz="1400" b="1" dirty="0">
                <a:latin typeface="Aharoni" panose="02010803020104030203" pitchFamily="2" charset="-79"/>
                <a:cs typeface="Aharoni" panose="02010803020104030203" pitchFamily="2" charset="-79"/>
                <a:sym typeface="Wingdings" pitchFamily="2" charset="2"/>
              </a:rPr>
              <a:t> </a:t>
            </a:r>
          </a:p>
          <a:p>
            <a:pPr marL="342900" lvl="2" algn="ctr">
              <a:lnSpc>
                <a:spcPct val="90000"/>
              </a:lnSpc>
              <a:defRPr/>
            </a:pPr>
            <a:r>
              <a:rPr lang="en-US" sz="14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  <a:sym typeface="Wingdings" pitchFamily="2" charset="2"/>
              </a:rPr>
              <a:t>Gastroduodenal A (GDA)  </a:t>
            </a:r>
          </a:p>
          <a:p>
            <a:pPr marL="342900" lvl="2" algn="ctr">
              <a:lnSpc>
                <a:spcPct val="90000"/>
              </a:lnSpc>
              <a:defRPr/>
            </a:pPr>
            <a:r>
              <a:rPr lang="en-US" sz="14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  <a:sym typeface="Wingdings" pitchFamily="2" charset="2"/>
              </a:rPr>
              <a:t>   </a:t>
            </a:r>
          </a:p>
          <a:p>
            <a:pPr marL="342900" lvl="2" algn="ctr">
              <a:lnSpc>
                <a:spcPct val="90000"/>
              </a:lnSpc>
              <a:defRPr/>
            </a:pPr>
            <a:r>
              <a:rPr lang="en-US" sz="14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  <a:sym typeface="Wingdings" pitchFamily="2" charset="2"/>
              </a:rPr>
              <a:t>Superior </a:t>
            </a:r>
            <a:r>
              <a:rPr lang="en-US" sz="1400" b="1" dirty="0" err="1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  <a:sym typeface="Wingdings" pitchFamily="2" charset="2"/>
              </a:rPr>
              <a:t>pancreatico</a:t>
            </a:r>
            <a:r>
              <a:rPr lang="en-US" sz="14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  <a:sym typeface="Wingdings" pitchFamily="2" charset="2"/>
              </a:rPr>
              <a:t>-duodenal A</a:t>
            </a:r>
          </a:p>
        </p:txBody>
      </p:sp>
      <p:sp>
        <p:nvSpPr>
          <p:cNvPr id="11" name="Right Arrow 10"/>
          <p:cNvSpPr/>
          <p:nvPr/>
        </p:nvSpPr>
        <p:spPr>
          <a:xfrm rot="5400000">
            <a:off x="9051624" y="639751"/>
            <a:ext cx="89841" cy="1819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Right Arrow 17"/>
          <p:cNvSpPr/>
          <p:nvPr/>
        </p:nvSpPr>
        <p:spPr>
          <a:xfrm rot="5400000">
            <a:off x="9038854" y="1009367"/>
            <a:ext cx="90601" cy="1571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Right Arrow 18"/>
          <p:cNvSpPr/>
          <p:nvPr/>
        </p:nvSpPr>
        <p:spPr>
          <a:xfrm rot="5400000">
            <a:off x="9080225" y="1393522"/>
            <a:ext cx="116900" cy="14956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Rectangle 15"/>
          <p:cNvSpPr/>
          <p:nvPr/>
        </p:nvSpPr>
        <p:spPr>
          <a:xfrm>
            <a:off x="4188254" y="94644"/>
            <a:ext cx="3048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n w="22225">
                  <a:solidFill>
                    <a:srgbClr val="C00000"/>
                  </a:solidFill>
                  <a:prstDash val="solid"/>
                </a:ln>
              </a:rPr>
              <a:t>The Pancreases “All Flesh</a:t>
            </a:r>
            <a:r>
              <a:rPr lang="en-US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”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3AEEB9D-9BF3-4354-807F-0823AA2B7F55}"/>
              </a:ext>
            </a:extLst>
          </p:cNvPr>
          <p:cNvSpPr txBox="1"/>
          <p:nvPr/>
        </p:nvSpPr>
        <p:spPr>
          <a:xfrm>
            <a:off x="351562" y="1201366"/>
            <a:ext cx="2057400" cy="377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000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Arterial Supply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0B95066-8DB4-4AF2-9D81-FD96CA48FEBE}"/>
              </a:ext>
            </a:extLst>
          </p:cNvPr>
          <p:cNvSpPr txBox="1"/>
          <p:nvPr/>
        </p:nvSpPr>
        <p:spPr>
          <a:xfrm>
            <a:off x="52043" y="1517865"/>
            <a:ext cx="8712330" cy="221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4313" lvl="1" indent="-214313">
              <a:lnSpc>
                <a:spcPct val="90000"/>
              </a:lnSpc>
              <a:buFont typeface="Courier New" panose="02070309020205020404" pitchFamily="49" charset="0"/>
              <a:buChar char="o"/>
              <a:defRPr/>
            </a:pP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Head &amp; Neck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342900" lvl="2">
              <a:lnSpc>
                <a:spcPct val="90000"/>
              </a:lnSpc>
              <a:defRPr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Supplied by branches from:</a:t>
            </a:r>
          </a:p>
          <a:p>
            <a:pPr marL="600075" lvl="2" indent="-257175">
              <a:lnSpc>
                <a:spcPct val="150000"/>
              </a:lnSpc>
              <a:buFont typeface="+mj-lt"/>
              <a:buAutoNum type="arabicPeriod"/>
              <a:defRPr/>
            </a:pPr>
            <a:r>
              <a:rPr lang="en-US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  <a:sym typeface="Wingdings" pitchFamily="2" charset="2"/>
              </a:rPr>
              <a:t>Superior </a:t>
            </a:r>
            <a:r>
              <a:rPr lang="en-US" dirty="0" err="1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  <a:sym typeface="Wingdings" pitchFamily="2" charset="2"/>
              </a:rPr>
              <a:t>pancreatico</a:t>
            </a:r>
            <a:r>
              <a:rPr lang="en-US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  <a:sym typeface="Wingdings" pitchFamily="2" charset="2"/>
              </a:rPr>
              <a:t>-duodenal artery </a:t>
            </a:r>
            <a:r>
              <a:rPr lang="en-US" dirty="0" err="1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  <a:sym typeface="Wingdings" pitchFamily="2" charset="2"/>
              </a:rPr>
              <a:t>br</a:t>
            </a:r>
            <a:r>
              <a:rPr lang="en-US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  <a:sym typeface="Wingdings" pitchFamily="2" charset="2"/>
              </a:rPr>
              <a:t> of gastroduodenal artery (GDA),   </a:t>
            </a: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  <a:sym typeface="Wingdings" pitchFamily="2" charset="2"/>
              </a:rPr>
              <a:t>branch of  hepatic artery branch of </a:t>
            </a:r>
            <a:r>
              <a:rPr lang="en-US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Celiac trunk </a:t>
            </a: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endParaRPr lang="en-US" dirty="0">
              <a:solidFill>
                <a:srgbClr val="FF0000"/>
              </a:solidFill>
              <a:latin typeface="Aharoni" panose="02010803020104030203" pitchFamily="2" charset="-79"/>
              <a:cs typeface="Aharoni" panose="02010803020104030203" pitchFamily="2" charset="-79"/>
              <a:sym typeface="Wingdings" pitchFamily="2" charset="2"/>
            </a:endParaRPr>
          </a:p>
          <a:p>
            <a:pPr marL="600075" lvl="2" indent="-257175">
              <a:lnSpc>
                <a:spcPct val="150000"/>
              </a:lnSpc>
              <a:buFont typeface="+mj-lt"/>
              <a:buAutoNum type="arabicPeriod"/>
              <a:defRPr/>
            </a:pPr>
            <a:r>
              <a:rPr lang="en-US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  <a:sym typeface="Wingdings" pitchFamily="2" charset="2"/>
              </a:rPr>
              <a:t>Inferior </a:t>
            </a:r>
            <a:r>
              <a:rPr lang="en-US" dirty="0" err="1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  <a:sym typeface="Wingdings" pitchFamily="2" charset="2"/>
              </a:rPr>
              <a:t>pancreatico</a:t>
            </a:r>
            <a:r>
              <a:rPr lang="en-US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  <a:sym typeface="Wingdings" pitchFamily="2" charset="2"/>
              </a:rPr>
              <a:t>-duodenal artery </a:t>
            </a: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  <a:sym typeface="Wingdings" pitchFamily="2" charset="2"/>
              </a:rPr>
              <a:t>branch of </a:t>
            </a:r>
            <a:r>
              <a:rPr lang="en-US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Superior mesenteric artery 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7229609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Rectangle 7169"/>
          <p:cNvPicPr>
            <a:picLocks noChangeAspect="1" noChangeArrowheads="1"/>
          </p:cNvPicPr>
          <p:nvPr/>
        </p:nvPicPr>
        <p:blipFill>
          <a:blip r:embed="rId3" cstate="print">
            <a:lum bright="-20000" contrast="20000"/>
          </a:blip>
          <a:srcRect b="5882"/>
          <a:stretch>
            <a:fillRect/>
          </a:stretch>
        </p:blipFill>
        <p:spPr bwMode="auto">
          <a:xfrm>
            <a:off x="5638801" y="2522298"/>
            <a:ext cx="6228522" cy="408172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050" name="Picture 2" descr="C:\Users\ksu\Desktop\ksu-log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096625" y="76200"/>
            <a:ext cx="971550" cy="375700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64373" y="6492875"/>
            <a:ext cx="2844800" cy="365125"/>
          </a:xfrm>
        </p:spPr>
        <p:txBody>
          <a:bodyPr/>
          <a:lstStyle/>
          <a:p>
            <a:fld id="{B6F15528-21DE-4FAA-801E-634DDDAF4B2B}" type="slidenum">
              <a:rPr lang="en-US" sz="788"/>
              <a:pPr/>
              <a:t>14</a:t>
            </a:fld>
            <a:endParaRPr lang="en-US" sz="788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231280" y="5624514"/>
            <a:ext cx="1312520" cy="273844"/>
          </a:xfrm>
        </p:spPr>
        <p:txBody>
          <a:bodyPr/>
          <a:lstStyle/>
          <a:p>
            <a:r>
              <a:rPr lang="en-US" sz="750" dirty="0"/>
              <a:t>ZAHID KAIMKHANI</a:t>
            </a:r>
          </a:p>
        </p:txBody>
      </p:sp>
      <p:sp>
        <p:nvSpPr>
          <p:cNvPr id="6" name="Rectangle 5"/>
          <p:cNvSpPr/>
          <p:nvPr/>
        </p:nvSpPr>
        <p:spPr>
          <a:xfrm>
            <a:off x="304800" y="685800"/>
            <a:ext cx="43428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BLOOD SUPPLY OF THE PANCERAS</a:t>
            </a:r>
          </a:p>
        </p:txBody>
      </p:sp>
      <p:sp>
        <p:nvSpPr>
          <p:cNvPr id="7" name="Rectangle 6"/>
          <p:cNvSpPr/>
          <p:nvPr/>
        </p:nvSpPr>
        <p:spPr>
          <a:xfrm>
            <a:off x="328881" y="1122990"/>
            <a:ext cx="32575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VENOUS DRAINAGE </a:t>
            </a:r>
            <a:endParaRPr lang="en-US" sz="2000" dirty="0">
              <a:solidFill>
                <a:srgbClr val="0070C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24678" y="2399236"/>
            <a:ext cx="6533322" cy="1064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eaLnBrk="0" hangingPunct="0">
              <a:lnSpc>
                <a:spcPct val="80000"/>
              </a:lnSpc>
              <a:spcBef>
                <a:spcPct val="20000"/>
              </a:spcBef>
              <a:defRPr/>
            </a:pPr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14313" lvl="1" indent="-214313">
              <a:lnSpc>
                <a:spcPct val="90000"/>
              </a:lnSpc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Body and tail:</a:t>
            </a:r>
          </a:p>
          <a:p>
            <a:pPr marL="0" lvl="1">
              <a:lnSpc>
                <a:spcPct val="90000"/>
              </a:lnSpc>
              <a:defRPr/>
            </a:pP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	</a:t>
            </a: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Drained by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the</a:t>
            </a: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splenic vein</a:t>
            </a: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, which is a 	tributary of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the</a:t>
            </a: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portal vein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188254" y="94644"/>
            <a:ext cx="3048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n w="22225">
                  <a:solidFill>
                    <a:srgbClr val="C00000"/>
                  </a:solidFill>
                  <a:prstDash val="solid"/>
                </a:ln>
              </a:rPr>
              <a:t>The Pancreases “All Flesh</a:t>
            </a:r>
            <a:r>
              <a:rPr lang="en-US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”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A2A8E0A-D6A5-4AD1-97B2-6B826E55F749}"/>
              </a:ext>
            </a:extLst>
          </p:cNvPr>
          <p:cNvSpPr txBox="1"/>
          <p:nvPr/>
        </p:nvSpPr>
        <p:spPr>
          <a:xfrm>
            <a:off x="304800" y="1554060"/>
            <a:ext cx="10287000" cy="881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4313" lvl="1" indent="-214313">
              <a:lnSpc>
                <a:spcPct val="90000"/>
              </a:lnSpc>
              <a:buFont typeface="Courier New" panose="02070309020205020404" pitchFamily="49" charset="0"/>
              <a:buChar char="o"/>
              <a:defRPr/>
            </a:pPr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Head &amp; Neck</a:t>
            </a:r>
            <a:endParaRPr lang="en-US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600075" lvl="1" indent="-257175" eaLnBrk="0" hangingPunct="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800" dirty="0">
                <a:latin typeface="Aharoni" panose="02010803020104030203" pitchFamily="2" charset="-79"/>
                <a:cs typeface="Aharoni" panose="02010803020104030203" pitchFamily="2" charset="-79"/>
              </a:rPr>
              <a:t>Drained by anterior and posterior venous arcades that form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1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the superior &amp; inferior pancreaticoduodenal veins </a:t>
            </a:r>
            <a:r>
              <a:rPr lang="en-US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which follow the corresponding arteries.</a:t>
            </a:r>
          </a:p>
        </p:txBody>
      </p:sp>
    </p:spTree>
    <p:extLst>
      <p:ext uri="{BB962C8B-B14F-4D97-AF65-F5344CB8AC3E}">
        <p14:creationId xmlns:p14="http://schemas.microsoft.com/office/powerpoint/2010/main" val="22882913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401" y="2808896"/>
            <a:ext cx="4267200" cy="3574236"/>
          </a:xfrm>
          <a:prstGeom prst="rect">
            <a:avLst/>
          </a:prstGeom>
        </p:spPr>
      </p:pic>
      <p:pic>
        <p:nvPicPr>
          <p:cNvPr id="2050" name="Picture 2" descr="C:\Users\ksu\Desktop\ksu-log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096625" y="76200"/>
            <a:ext cx="971550" cy="375700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z="788"/>
              <a:pPr/>
              <a:t>15</a:t>
            </a:fld>
            <a:endParaRPr lang="en-US" sz="788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6705600" y="6534794"/>
            <a:ext cx="1312520" cy="273844"/>
          </a:xfrm>
        </p:spPr>
        <p:txBody>
          <a:bodyPr/>
          <a:lstStyle/>
          <a:p>
            <a:r>
              <a:rPr lang="en-US" sz="750" dirty="0"/>
              <a:t>ZAHID KAIMKHANI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90448" y="885777"/>
            <a:ext cx="3486150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Rich network that drains into: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b="1" dirty="0">
                <a:solidFill>
                  <a:srgbClr val="008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Pyloric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b="1" dirty="0">
                <a:solidFill>
                  <a:srgbClr val="008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Hepatic &amp;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b="1" dirty="0">
                <a:solidFill>
                  <a:srgbClr val="008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Splenic nodes</a:t>
            </a:r>
          </a:p>
          <a:p>
            <a:pPr>
              <a:defRPr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Ultimately the </a:t>
            </a: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efferent vessels </a:t>
            </a: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drain into:</a:t>
            </a:r>
          </a:p>
          <a:p>
            <a:pPr lvl="1" indent="-214313">
              <a:buFont typeface="Arial" pitchFamily="34" charset="0"/>
              <a:buChar char="•"/>
              <a:defRPr/>
            </a:pPr>
            <a:r>
              <a:rPr lang="en-US" b="1" dirty="0">
                <a:solidFill>
                  <a:srgbClr val="008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the celiac &amp; </a:t>
            </a:r>
          </a:p>
          <a:p>
            <a:pPr lvl="1" indent="-214313">
              <a:buFont typeface="Arial" pitchFamily="34" charset="0"/>
              <a:buChar char="•"/>
              <a:defRPr/>
            </a:pPr>
            <a:r>
              <a:rPr lang="en-US" b="1" dirty="0">
                <a:solidFill>
                  <a:srgbClr val="008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superior mesenteric lymph nodes.</a:t>
            </a:r>
          </a:p>
          <a:p>
            <a:pPr marL="0" lvl="1">
              <a:defRPr/>
            </a:pPr>
            <a:endParaRPr lang="en-US" sz="1350" dirty="0"/>
          </a:p>
          <a:p>
            <a:pPr marL="0" lvl="1">
              <a:defRPr/>
            </a:pPr>
            <a:r>
              <a:rPr lang="en-US" sz="1350" dirty="0"/>
              <a:t> </a:t>
            </a:r>
          </a:p>
        </p:txBody>
      </p:sp>
      <p:sp>
        <p:nvSpPr>
          <p:cNvPr id="6" name="Rectangle 5"/>
          <p:cNvSpPr/>
          <p:nvPr/>
        </p:nvSpPr>
        <p:spPr>
          <a:xfrm>
            <a:off x="304692" y="488343"/>
            <a:ext cx="29642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00B05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LYMPHATIC DRAINAGE</a:t>
            </a:r>
          </a:p>
        </p:txBody>
      </p:sp>
      <p:sp>
        <p:nvSpPr>
          <p:cNvPr id="17" name="Rectangle 16"/>
          <p:cNvSpPr/>
          <p:nvPr/>
        </p:nvSpPr>
        <p:spPr>
          <a:xfrm>
            <a:off x="8018120" y="815217"/>
            <a:ext cx="1943161" cy="400110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C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INNERVATION</a:t>
            </a:r>
          </a:p>
        </p:txBody>
      </p:sp>
      <p:sp>
        <p:nvSpPr>
          <p:cNvPr id="8" name="Rectangle 7"/>
          <p:cNvSpPr/>
          <p:nvPr/>
        </p:nvSpPr>
        <p:spPr>
          <a:xfrm>
            <a:off x="7162800" y="1340485"/>
            <a:ext cx="490537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Sympathetic fibers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from the thoracic splanchnic nerves</a:t>
            </a: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.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have a predominantly </a:t>
            </a:r>
            <a:r>
              <a:rPr lang="en-US" dirty="0">
                <a:solidFill>
                  <a:srgbClr val="C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inhibitory</a:t>
            </a: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 effect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Parasympathetic fibers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from the Vagus.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dirty="0">
                <a:solidFill>
                  <a:srgbClr val="C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stimulate</a:t>
            </a: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 both exocrine and endocrine secretions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188254" y="94644"/>
            <a:ext cx="3048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n w="22225">
                  <a:solidFill>
                    <a:srgbClr val="C00000"/>
                  </a:solidFill>
                  <a:prstDash val="solid"/>
                </a:ln>
              </a:rPr>
              <a:t>The Pancreases “All Flesh</a:t>
            </a:r>
            <a:r>
              <a:rPr lang="en-US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”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3" name="Oval 2"/>
          <p:cNvSpPr/>
          <p:nvPr/>
        </p:nvSpPr>
        <p:spPr>
          <a:xfrm>
            <a:off x="7010400" y="4724400"/>
            <a:ext cx="533400" cy="533400"/>
          </a:xfrm>
          <a:prstGeom prst="ellipse">
            <a:avLst/>
          </a:prstGeom>
          <a:noFill/>
          <a:ln w="3810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3" name="Oval 12"/>
          <p:cNvSpPr/>
          <p:nvPr/>
        </p:nvSpPr>
        <p:spPr>
          <a:xfrm>
            <a:off x="3833191" y="2840370"/>
            <a:ext cx="762000" cy="533400"/>
          </a:xfrm>
          <a:prstGeom prst="ellipse">
            <a:avLst/>
          </a:prstGeom>
          <a:noFill/>
          <a:ln w="3810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Rectangle 3"/>
          <p:cNvSpPr/>
          <p:nvPr/>
        </p:nvSpPr>
        <p:spPr>
          <a:xfrm>
            <a:off x="5108343" y="2694596"/>
            <a:ext cx="838200" cy="228600"/>
          </a:xfrm>
          <a:prstGeom prst="rect">
            <a:avLst/>
          </a:prstGeom>
          <a:noFill/>
          <a:ln w="3810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Rectangle 13"/>
          <p:cNvSpPr/>
          <p:nvPr/>
        </p:nvSpPr>
        <p:spPr>
          <a:xfrm>
            <a:off x="6324600" y="5791200"/>
            <a:ext cx="838200" cy="457200"/>
          </a:xfrm>
          <a:prstGeom prst="rect">
            <a:avLst/>
          </a:prstGeom>
          <a:noFill/>
          <a:ln w="3810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7451492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ksu\Desktop\ksu-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96625" y="76200"/>
            <a:ext cx="971550" cy="375700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z="788"/>
              <a:pPr/>
              <a:t>16</a:t>
            </a:fld>
            <a:endParaRPr lang="en-US" sz="788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5931972" y="6401991"/>
            <a:ext cx="1312520" cy="273844"/>
          </a:xfrm>
        </p:spPr>
        <p:txBody>
          <a:bodyPr/>
          <a:lstStyle/>
          <a:p>
            <a:r>
              <a:rPr lang="en-US" sz="750" dirty="0"/>
              <a:t>ZAHID KAIMKHANI</a:t>
            </a:r>
          </a:p>
        </p:txBody>
      </p:sp>
      <p:sp>
        <p:nvSpPr>
          <p:cNvPr id="6" name="Rectangle 5"/>
          <p:cNvSpPr/>
          <p:nvPr/>
        </p:nvSpPr>
        <p:spPr>
          <a:xfrm>
            <a:off x="4051192" y="643745"/>
            <a:ext cx="3148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C00000"/>
                </a:solidFill>
                <a:latin typeface="Ravie" panose="04040805050809020602" pitchFamily="82" charset="0"/>
                <a:cs typeface="Aharoni" panose="02010803020104030203" pitchFamily="2" charset="-79"/>
              </a:rPr>
              <a:t>CLINICAL ANATOMY</a:t>
            </a:r>
          </a:p>
        </p:txBody>
      </p:sp>
      <p:sp>
        <p:nvSpPr>
          <p:cNvPr id="3" name="Rectangle 2"/>
          <p:cNvSpPr/>
          <p:nvPr/>
        </p:nvSpPr>
        <p:spPr>
          <a:xfrm>
            <a:off x="3313" y="1148940"/>
            <a:ext cx="4724400" cy="3100849"/>
          </a:xfrm>
          <a:prstGeom prst="rect">
            <a:avLst/>
          </a:prstGeom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Carcinoma of the head of pancreas </a:t>
            </a:r>
          </a:p>
          <a:p>
            <a:pPr marL="557213" lvl="1" indent="-214313">
              <a:buFont typeface="Arial" panose="020B0604020202020204" pitchFamily="34" charset="0"/>
              <a:buChar char="•"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Is common.</a:t>
            </a:r>
          </a:p>
          <a:p>
            <a:pPr marL="557213" lvl="1" indent="-214313">
              <a:buFont typeface="Arial" panose="020B0604020202020204" pitchFamily="34" charset="0"/>
              <a:buChar char="•"/>
            </a:pP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557213" lvl="1" indent="-214313">
              <a:buFont typeface="Arial" panose="020B0604020202020204" pitchFamily="34" charset="0"/>
              <a:buChar char="•"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Compresses the bile duct leading to </a:t>
            </a:r>
            <a:r>
              <a:rPr lang="en-US" dirty="0">
                <a:solidFill>
                  <a:srgbClr val="C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persistent obstructive jaundice. </a:t>
            </a:r>
          </a:p>
          <a:p>
            <a:pPr marL="557213" lvl="1" indent="-214313">
              <a:buFont typeface="Arial" panose="020B0604020202020204" pitchFamily="34" charset="0"/>
              <a:buChar char="•"/>
            </a:pPr>
            <a:endParaRPr lang="en-US" dirty="0">
              <a:solidFill>
                <a:srgbClr val="C0000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557213" lvl="1" indent="-214313">
              <a:buFont typeface="Arial" panose="020B0604020202020204" pitchFamily="34" charset="0"/>
              <a:buChar char="•"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May press the portal vein or may involve the stomach due to close vicinity of these structures to the head of pancreas. </a:t>
            </a:r>
          </a:p>
          <a:p>
            <a:endParaRPr lang="en-US" sz="1350" dirty="0"/>
          </a:p>
        </p:txBody>
      </p:sp>
      <p:sp>
        <p:nvSpPr>
          <p:cNvPr id="7" name="Rectangle 6"/>
          <p:cNvSpPr/>
          <p:nvPr/>
        </p:nvSpPr>
        <p:spPr>
          <a:xfrm>
            <a:off x="4724400" y="1190048"/>
            <a:ext cx="7109672" cy="3170099"/>
          </a:xfrm>
          <a:prstGeom prst="rect">
            <a:avLst/>
          </a:prstGeom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Acute pancreatitis </a:t>
            </a:r>
          </a:p>
          <a:p>
            <a:pPr marL="557213" lvl="1" indent="-214313">
              <a:buFont typeface="Arial" panose="020B0604020202020204" pitchFamily="34" charset="0"/>
              <a:buChar char="•"/>
            </a:pP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Is the acute inflammation of the pancreas. </a:t>
            </a:r>
          </a:p>
          <a:p>
            <a:pPr marL="557213" lvl="1" indent="-214313">
              <a:buFont typeface="Arial" panose="020B0604020202020204" pitchFamily="34" charset="0"/>
              <a:buChar char="•"/>
            </a:pP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Occurs due to </a:t>
            </a:r>
            <a:r>
              <a:rPr lang="en-US" b="1" dirty="0">
                <a:solidFill>
                  <a:srgbClr val="C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obstruction of pancreatic duct</a:t>
            </a: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, </a:t>
            </a:r>
            <a:r>
              <a:rPr lang="en-US" b="1" dirty="0">
                <a:solidFill>
                  <a:srgbClr val="0070C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ingestion of alcohol</a:t>
            </a:r>
            <a:r>
              <a:rPr lang="en-US" b="1" dirty="0">
                <a:solidFill>
                  <a:schemeClr val="accent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, viral infections (mumps), </a:t>
            </a: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or </a:t>
            </a:r>
            <a:r>
              <a:rPr lang="en-US" b="1" dirty="0">
                <a:solidFill>
                  <a:srgbClr val="7030A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trauma.</a:t>
            </a:r>
          </a:p>
          <a:p>
            <a:pPr lvl="1"/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</a:p>
          <a:p>
            <a:pPr marL="557213" lvl="1" indent="-214313">
              <a:buFont typeface="Arial" panose="020B0604020202020204" pitchFamily="34" charset="0"/>
              <a:buChar char="•"/>
            </a:pP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It is serious condition because activated pancreatic enzymes leak into the substance of pancreas and initiates the </a:t>
            </a:r>
            <a:r>
              <a:rPr lang="en-US" b="1" dirty="0" err="1">
                <a:latin typeface="Aharoni" panose="02010803020104030203" pitchFamily="2" charset="-79"/>
                <a:cs typeface="Aharoni" panose="02010803020104030203" pitchFamily="2" charset="-79"/>
              </a:rPr>
              <a:t>autodigestion</a:t>
            </a: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 of the gland. </a:t>
            </a:r>
          </a:p>
          <a:p>
            <a:pPr marL="557213" lvl="1" indent="-214313">
              <a:buFont typeface="Arial" panose="020B0604020202020204" pitchFamily="34" charset="0"/>
              <a:buChar char="•"/>
            </a:pPr>
            <a:endParaRPr lang="en-US" b="1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557213" lvl="1" indent="-214313">
              <a:buFont typeface="Arial" panose="020B0604020202020204" pitchFamily="34" charset="0"/>
              <a:buChar char="•"/>
            </a:pP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Clinically, it presents as very severe pain in the epigastric region radiating to the back, fever, nausea, and vomiting. </a:t>
            </a:r>
            <a:endParaRPr lang="en-US" b="1" dirty="0">
              <a:solidFill>
                <a:srgbClr val="00000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486400" y="5006006"/>
            <a:ext cx="293381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chemeClr val="accent5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Pancreatic </a:t>
            </a:r>
            <a:r>
              <a:rPr lang="en-US" sz="2000" b="1" dirty="0" err="1">
                <a:solidFill>
                  <a:schemeClr val="accent5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pseudocyst</a:t>
            </a:r>
            <a:r>
              <a:rPr lang="en-US" sz="2000" b="1" dirty="0">
                <a:solidFill>
                  <a:srgbClr val="222222"/>
                </a:solidFill>
                <a:latin typeface="arial" panose="020B0604020202020204" pitchFamily="34" charset="0"/>
              </a:rPr>
              <a:t> </a:t>
            </a:r>
            <a:endParaRPr lang="ar-SA" sz="2000" b="1" dirty="0"/>
          </a:p>
        </p:txBody>
      </p:sp>
    </p:spTree>
    <p:extLst>
      <p:ext uri="{BB962C8B-B14F-4D97-AF65-F5344CB8AC3E}">
        <p14:creationId xmlns:p14="http://schemas.microsoft.com/office/powerpoint/2010/main" val="41546587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ZAHID KAIMKHANI</a:t>
            </a:r>
          </a:p>
        </p:txBody>
      </p:sp>
      <p:pic>
        <p:nvPicPr>
          <p:cNvPr id="7" name="Picture 2" descr="C:\Users\ksu\Desktop\ksu-logo.png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280682" y="1180211"/>
            <a:ext cx="11630635" cy="4497577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F0FB15D-316E-4256-B31B-BB5CC7690795}"/>
              </a:ext>
            </a:extLst>
          </p:cNvPr>
          <p:cNvSpPr txBox="1"/>
          <p:nvPr/>
        </p:nvSpPr>
        <p:spPr>
          <a:xfrm>
            <a:off x="3657600" y="2819400"/>
            <a:ext cx="541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2">
                    <a:lumMod val="25000"/>
                  </a:schemeClr>
                </a:solidFill>
                <a:latin typeface="Ravie" panose="04040805050809020602" pitchFamily="82" charset="0"/>
              </a:rPr>
              <a:t>Thank you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ksu\Desktop\ksu-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63649" y="76200"/>
            <a:ext cx="1295400" cy="500933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z="1050"/>
              <a:pPr/>
              <a:t>2</a:t>
            </a:fld>
            <a:endParaRPr lang="en-US" sz="1050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 dirty="0"/>
              <a:t>ZAHID KAIMKHANI</a:t>
            </a:r>
          </a:p>
        </p:txBody>
      </p:sp>
      <p:sp>
        <p:nvSpPr>
          <p:cNvPr id="4" name="Rectangle 3"/>
          <p:cNvSpPr/>
          <p:nvPr/>
        </p:nvSpPr>
        <p:spPr>
          <a:xfrm>
            <a:off x="3276600" y="381000"/>
            <a:ext cx="717126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The Pancreases</a:t>
            </a:r>
          </a:p>
          <a:p>
            <a:pPr algn="ctr"/>
            <a:r>
              <a:rPr lang="en-U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“All Flesh”</a:t>
            </a:r>
            <a:endParaRPr lang="ar-SA" sz="2800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268" y="1752601"/>
            <a:ext cx="6095998" cy="342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413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ksu\Desktop\ksu-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96625" y="94644"/>
            <a:ext cx="971550" cy="375700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z="788"/>
              <a:pPr/>
              <a:t>3</a:t>
            </a:fld>
            <a:endParaRPr lang="en-US" sz="788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5716373" y="6336616"/>
            <a:ext cx="1016000" cy="365125"/>
          </a:xfrm>
        </p:spPr>
        <p:txBody>
          <a:bodyPr/>
          <a:lstStyle/>
          <a:p>
            <a:r>
              <a:rPr lang="en-US" sz="750" dirty="0"/>
              <a:t>ZAHID KAIMKHANI</a:t>
            </a:r>
          </a:p>
        </p:txBody>
      </p:sp>
      <p:sp>
        <p:nvSpPr>
          <p:cNvPr id="3" name="Rectangle 2"/>
          <p:cNvSpPr/>
          <p:nvPr/>
        </p:nvSpPr>
        <p:spPr>
          <a:xfrm>
            <a:off x="-1" y="1600200"/>
            <a:ext cx="7236255" cy="460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Both exocrine and endocrine functions</a:t>
            </a:r>
          </a:p>
          <a:p>
            <a:endParaRPr lang="en-US" sz="1600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Endocrine component  </a:t>
            </a:r>
          </a:p>
          <a:p>
            <a:pPr marL="900113" lvl="2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makes and secretes hormones (insulin, glucagon, somatostatin) </a:t>
            </a:r>
          </a:p>
          <a:p>
            <a:pPr marL="900113" lvl="2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control energy metabolism and storage throughout the body (Endocrine pancreas Islet's of Langerhans).</a:t>
            </a:r>
          </a:p>
          <a:p>
            <a:pPr marL="900113" lvl="2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comprise 1-2% of pancreatic mass.</a:t>
            </a:r>
          </a:p>
          <a:p>
            <a:endParaRPr lang="en-US" sz="1600" dirty="0">
              <a:solidFill>
                <a:schemeClr val="accent5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Exocrine component </a:t>
            </a:r>
          </a:p>
          <a:p>
            <a:pPr marL="900113" lvl="2" indent="-214313">
              <a:buFont typeface="Arial" panose="020B0604020202020204" pitchFamily="34" charset="0"/>
              <a:buChar char="•"/>
            </a:pPr>
            <a:r>
              <a:rPr lang="en-US" sz="1600" b="1" dirty="0"/>
              <a:t>makes and secretes digestive enzymes into the intestine (Exocrine pancreas)</a:t>
            </a:r>
          </a:p>
          <a:p>
            <a:pPr marL="900113" lvl="2" indent="-214313">
              <a:buFont typeface="Arial" panose="020B0604020202020204" pitchFamily="34" charset="0"/>
              <a:buChar char="•"/>
            </a:pPr>
            <a:r>
              <a:rPr lang="en-US" sz="1600" b="1" dirty="0"/>
              <a:t>comprise more than 95% of the pancreatic mass</a:t>
            </a:r>
          </a:p>
          <a:p>
            <a:pPr marL="900113" lvl="2" indent="-214313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600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1066800"/>
            <a:ext cx="72362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n w="22225">
                  <a:solidFill>
                    <a:schemeClr val="tx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radley Hand ITC" panose="03070402050302030203" pitchFamily="66" charset="0"/>
              </a:rPr>
              <a:t>Lies in the upper abdomen behind the stomach</a:t>
            </a:r>
            <a:endParaRPr lang="ar-SA" sz="2400" b="1" dirty="0">
              <a:ln w="22225">
                <a:solidFill>
                  <a:schemeClr val="tx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Bradley Hand ITC" panose="03070402050302030203" pitchFamily="66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4683" y="1143000"/>
            <a:ext cx="4876800" cy="4305518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188254" y="94644"/>
            <a:ext cx="3048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n w="22225">
                  <a:solidFill>
                    <a:srgbClr val="C00000"/>
                  </a:solidFill>
                  <a:prstDash val="solid"/>
                </a:ln>
              </a:rPr>
              <a:t>The Pancreases “All Flesh</a:t>
            </a:r>
            <a:r>
              <a:rPr lang="en-US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”</a:t>
            </a:r>
            <a:endParaRPr lang="ar-SA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6495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ksu\Desktop\ksu-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929499" y="60439"/>
            <a:ext cx="1235928" cy="381000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982200" y="5624514"/>
            <a:ext cx="228600" cy="273844"/>
          </a:xfrm>
        </p:spPr>
        <p:txBody>
          <a:bodyPr/>
          <a:lstStyle/>
          <a:p>
            <a:fld id="{B6F15528-21DE-4FAA-801E-634DDDAF4B2B}" type="slidenum">
              <a:rPr lang="en-US" sz="788"/>
              <a:pPr/>
              <a:t>4</a:t>
            </a:fld>
            <a:endParaRPr lang="en-US" sz="788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5486400" y="6380260"/>
            <a:ext cx="1297330" cy="273844"/>
          </a:xfrm>
        </p:spPr>
        <p:txBody>
          <a:bodyPr/>
          <a:lstStyle/>
          <a:p>
            <a:r>
              <a:rPr lang="en-US" sz="750" dirty="0"/>
              <a:t>ZAHID KAIMKHANI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3528018"/>
            <a:ext cx="1449730" cy="863095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3" name="Rectangle 2"/>
          <p:cNvSpPr/>
          <p:nvPr/>
        </p:nvSpPr>
        <p:spPr>
          <a:xfrm>
            <a:off x="414589" y="3153296"/>
            <a:ext cx="31345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SIZE </a:t>
            </a:r>
          </a:p>
          <a:p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Length: 12–15 cm(6-10 inch). </a:t>
            </a:r>
          </a:p>
          <a:p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Weight: 60–100 </a:t>
            </a:r>
            <a:r>
              <a:rPr lang="en-US" sz="1600" dirty="0"/>
              <a:t>g. </a:t>
            </a:r>
          </a:p>
        </p:txBody>
      </p:sp>
      <p:sp>
        <p:nvSpPr>
          <p:cNvPr id="6" name="Rectangle 5"/>
          <p:cNvSpPr/>
          <p:nvPr/>
        </p:nvSpPr>
        <p:spPr>
          <a:xfrm>
            <a:off x="294443" y="657311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2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LOCATION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200" b="68785"/>
          <a:stretch/>
        </p:blipFill>
        <p:spPr>
          <a:xfrm>
            <a:off x="8686800" y="486262"/>
            <a:ext cx="1752600" cy="191946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52950" y="3903013"/>
            <a:ext cx="361950" cy="18466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600" dirty="0"/>
              <a:t>HEAD</a:t>
            </a:r>
            <a:endParaRPr lang="ar-SA" sz="1350" dirty="0"/>
          </a:p>
        </p:txBody>
      </p:sp>
      <p:sp>
        <p:nvSpPr>
          <p:cNvPr id="14" name="TextBox 13"/>
          <p:cNvSpPr txBox="1"/>
          <p:nvPr/>
        </p:nvSpPr>
        <p:spPr>
          <a:xfrm rot="4446051">
            <a:off x="4727854" y="3711982"/>
            <a:ext cx="361950" cy="18466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600" dirty="0"/>
              <a:t>NECK</a:t>
            </a:r>
            <a:endParaRPr lang="ar-SA" sz="1350" dirty="0"/>
          </a:p>
        </p:txBody>
      </p:sp>
      <p:sp>
        <p:nvSpPr>
          <p:cNvPr id="15" name="TextBox 14"/>
          <p:cNvSpPr txBox="1"/>
          <p:nvPr/>
        </p:nvSpPr>
        <p:spPr>
          <a:xfrm>
            <a:off x="5007661" y="3750523"/>
            <a:ext cx="361950" cy="18466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600" dirty="0"/>
              <a:t>BODY</a:t>
            </a:r>
            <a:endParaRPr lang="ar-SA" sz="1350" dirty="0"/>
          </a:p>
        </p:txBody>
      </p:sp>
      <p:sp>
        <p:nvSpPr>
          <p:cNvPr id="16" name="TextBox 15"/>
          <p:cNvSpPr txBox="1"/>
          <p:nvPr/>
        </p:nvSpPr>
        <p:spPr>
          <a:xfrm rot="1138435">
            <a:off x="5619750" y="3988959"/>
            <a:ext cx="361950" cy="18466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600" dirty="0"/>
              <a:t>TAIL</a:t>
            </a:r>
            <a:endParaRPr lang="ar-SA" sz="135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5" t="18628" r="3559" b="12353"/>
          <a:stretch/>
        </p:blipFill>
        <p:spPr>
          <a:xfrm>
            <a:off x="4081570" y="4750859"/>
            <a:ext cx="2576081" cy="92907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550" y="2709269"/>
            <a:ext cx="3810000" cy="3363687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4188254" y="94644"/>
            <a:ext cx="3048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n w="22225">
                  <a:solidFill>
                    <a:srgbClr val="C00000"/>
                  </a:solidFill>
                  <a:prstDash val="solid"/>
                </a:ln>
              </a:rPr>
              <a:t>The Pancreases “All Flesh</a:t>
            </a:r>
            <a:r>
              <a:rPr lang="en-US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”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2053921-57C5-4FF7-AA44-EDE2CE8103E4}"/>
              </a:ext>
            </a:extLst>
          </p:cNvPr>
          <p:cNvSpPr txBox="1"/>
          <p:nvPr/>
        </p:nvSpPr>
        <p:spPr>
          <a:xfrm>
            <a:off x="294442" y="1102146"/>
            <a:ext cx="83923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/>
              <a:t>In the epigastric and left hypochondriac regions</a:t>
            </a:r>
            <a:r>
              <a:rPr lang="en-US" b="1" dirty="0"/>
              <a:t>, </a:t>
            </a:r>
            <a:r>
              <a:rPr lang="en-US" sz="1800" b="1" dirty="0"/>
              <a:t>(from concavity of the duodenum to the hilum of spleen opposite the level of T12– L3 vertebrae).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44BE50-D295-4705-B8EE-7A5D80EB3C7C}"/>
              </a:ext>
            </a:extLst>
          </p:cNvPr>
          <p:cNvSpPr txBox="1"/>
          <p:nvPr/>
        </p:nvSpPr>
        <p:spPr>
          <a:xfrm>
            <a:off x="336584" y="1853505"/>
            <a:ext cx="711196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2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PERITONEUM</a:t>
            </a:r>
          </a:p>
          <a:p>
            <a:r>
              <a:rPr lang="en-US" sz="1800" b="1" dirty="0">
                <a:latin typeface="Aharoni" panose="02010803020104030203" pitchFamily="2" charset="-79"/>
                <a:cs typeface="Aharoni" panose="02010803020104030203" pitchFamily="2" charset="-79"/>
              </a:rPr>
              <a:t>The greater part is </a:t>
            </a:r>
            <a:r>
              <a:rPr lang="en-US" sz="1800" b="1" dirty="0">
                <a:solidFill>
                  <a:srgbClr val="008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retroperitoneal</a:t>
            </a:r>
            <a:r>
              <a:rPr lang="en-US" sz="1800" b="1" dirty="0">
                <a:latin typeface="Aharoni" panose="02010803020104030203" pitchFamily="2" charset="-79"/>
                <a:cs typeface="Aharoni" panose="02010803020104030203" pitchFamily="2" charset="-79"/>
              </a:rPr>
              <a:t> behind the lesser sac.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CA25C6D-F4A6-492B-B959-68FD18029915}"/>
              </a:ext>
            </a:extLst>
          </p:cNvPr>
          <p:cNvSpPr txBox="1"/>
          <p:nvPr/>
        </p:nvSpPr>
        <p:spPr>
          <a:xfrm>
            <a:off x="362914" y="2489801"/>
            <a:ext cx="8019085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SHAPE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The pancreas is “J”-shaped or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 RETORT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shaped being set obliquely. </a:t>
            </a:r>
          </a:p>
        </p:txBody>
      </p:sp>
    </p:spTree>
    <p:extLst>
      <p:ext uri="{BB962C8B-B14F-4D97-AF65-F5344CB8AC3E}">
        <p14:creationId xmlns:p14="http://schemas.microsoft.com/office/powerpoint/2010/main" val="33776117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ksu\Desktop\ksu-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96625" y="76200"/>
            <a:ext cx="971550" cy="375700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z="788"/>
              <a:pPr/>
              <a:t>5</a:t>
            </a:fld>
            <a:endParaRPr lang="en-US" sz="788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5288047" y="6401991"/>
            <a:ext cx="1312520" cy="273844"/>
          </a:xfrm>
        </p:spPr>
        <p:txBody>
          <a:bodyPr/>
          <a:lstStyle/>
          <a:p>
            <a:r>
              <a:rPr lang="en-US" sz="750" dirty="0"/>
              <a:t>ZAHID KAIMKHANI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6" b="6087"/>
          <a:stretch/>
        </p:blipFill>
        <p:spPr>
          <a:xfrm>
            <a:off x="6476999" y="565664"/>
            <a:ext cx="5382313" cy="390022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42329" y="990600"/>
            <a:ext cx="5744290" cy="1408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0075" lvl="1" indent="-257175">
              <a:buFont typeface="+mj-lt"/>
              <a:buAutoNum type="arabicPeriod"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Head (with one process— uncinate process).</a:t>
            </a:r>
          </a:p>
          <a:p>
            <a:pPr marL="600075" lvl="1" indent="-257175">
              <a:buFont typeface="+mj-lt"/>
              <a:buAutoNum type="arabicPeriod"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Neck.</a:t>
            </a:r>
          </a:p>
          <a:p>
            <a:pPr marL="600075" lvl="1" indent="-257175">
              <a:buFont typeface="+mj-lt"/>
              <a:buAutoNum type="arabicPeriod"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Body (with one process—tuber </a:t>
            </a:r>
            <a:r>
              <a:rPr lang="en-US" dirty="0" err="1">
                <a:latin typeface="Aharoni" panose="02010803020104030203" pitchFamily="2" charset="-79"/>
                <a:cs typeface="Aharoni" panose="02010803020104030203" pitchFamily="2" charset="-79"/>
              </a:rPr>
              <a:t>omentale</a:t>
            </a: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).</a:t>
            </a:r>
          </a:p>
          <a:p>
            <a:pPr marL="600075" lvl="1" indent="-257175">
              <a:buFont typeface="+mj-lt"/>
              <a:buAutoNum type="arabicPeriod"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Tail.</a:t>
            </a:r>
            <a:endParaRPr lang="en-US" dirty="0">
              <a:solidFill>
                <a:srgbClr val="00000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en-US" sz="1350" dirty="0">
              <a:solidFill>
                <a:schemeClr val="accent2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32688" y="565664"/>
            <a:ext cx="2954655" cy="6078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PARTS (SUBDIVISIONS</a:t>
            </a:r>
            <a:r>
              <a:rPr lang="en-US" sz="1600" dirty="0">
                <a:solidFill>
                  <a:schemeClr val="accent2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)</a:t>
            </a:r>
          </a:p>
          <a:p>
            <a:r>
              <a:rPr lang="en-US" sz="1350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9" name="Rectangle 8"/>
          <p:cNvSpPr/>
          <p:nvPr/>
        </p:nvSpPr>
        <p:spPr>
          <a:xfrm>
            <a:off x="479555" y="5176746"/>
            <a:ext cx="552941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Posterior surface is related to</a:t>
            </a: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:</a:t>
            </a:r>
          </a:p>
          <a:p>
            <a:pPr marL="471488" lvl="1" indent="-128588">
              <a:buFont typeface="Arial" panose="020B0604020202020204" pitchFamily="34" charset="0"/>
              <a:buChar char="•"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 IVC,</a:t>
            </a:r>
          </a:p>
          <a:p>
            <a:pPr marL="471488" lvl="1" indent="-128588">
              <a:buFont typeface="Arial" panose="020B0604020202020204" pitchFamily="34" charset="0"/>
              <a:buChar char="•"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 left renal vein, </a:t>
            </a:r>
          </a:p>
          <a:p>
            <a:pPr marL="471488" lvl="1" indent="-128588">
              <a:buFont typeface="Arial" panose="020B0604020202020204" pitchFamily="34" charset="0"/>
              <a:buChar char="•"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bile duct and </a:t>
            </a:r>
          </a:p>
          <a:p>
            <a:pPr marL="471488" lvl="1" indent="-128588">
              <a:buFont typeface="Arial" panose="020B0604020202020204" pitchFamily="34" charset="0"/>
              <a:buChar char="•"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right crus of diaphragm. </a:t>
            </a:r>
          </a:p>
          <a:p>
            <a:endParaRPr lang="en-US" sz="900" dirty="0"/>
          </a:p>
        </p:txBody>
      </p:sp>
      <p:sp>
        <p:nvSpPr>
          <p:cNvPr id="10" name="Rectangle 9"/>
          <p:cNvSpPr/>
          <p:nvPr/>
        </p:nvSpPr>
        <p:spPr>
          <a:xfrm>
            <a:off x="6744300" y="522509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Uncinate process is related to: </a:t>
            </a:r>
          </a:p>
          <a:p>
            <a:pPr marL="471488" lvl="1" indent="-128588">
              <a:buFont typeface="Arial" panose="020B0604020202020204" pitchFamily="34" charset="0"/>
              <a:buChar char="•"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anteriorly to superior mesenteric vessels and </a:t>
            </a:r>
          </a:p>
          <a:p>
            <a:pPr marL="471488" lvl="1" indent="-128588">
              <a:buFont typeface="Arial" panose="020B0604020202020204" pitchFamily="34" charset="0"/>
              <a:buChar char="•"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posteriorly to the abdominal aorta.</a:t>
            </a:r>
          </a:p>
        </p:txBody>
      </p:sp>
      <p:sp>
        <p:nvSpPr>
          <p:cNvPr id="7" name="Rectangle 6"/>
          <p:cNvSpPr/>
          <p:nvPr/>
        </p:nvSpPr>
        <p:spPr>
          <a:xfrm>
            <a:off x="7695970" y="4180141"/>
            <a:ext cx="1224536" cy="28575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Oval 7"/>
          <p:cNvSpPr/>
          <p:nvPr/>
        </p:nvSpPr>
        <p:spPr>
          <a:xfrm>
            <a:off x="8308238" y="2362200"/>
            <a:ext cx="988162" cy="838200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Rectangle 13"/>
          <p:cNvSpPr/>
          <p:nvPr/>
        </p:nvSpPr>
        <p:spPr>
          <a:xfrm>
            <a:off x="4188254" y="94644"/>
            <a:ext cx="3048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n w="22225">
                  <a:solidFill>
                    <a:srgbClr val="C00000"/>
                  </a:solidFill>
                  <a:prstDash val="solid"/>
                </a:ln>
              </a:rPr>
              <a:t>The Pancreases “All Flesh</a:t>
            </a:r>
            <a:r>
              <a:rPr lang="en-US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”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CABB3C-2C63-4914-8885-922B8A07F94F}"/>
              </a:ext>
            </a:extLst>
          </p:cNvPr>
          <p:cNvSpPr txBox="1"/>
          <p:nvPr/>
        </p:nvSpPr>
        <p:spPr>
          <a:xfrm>
            <a:off x="617410" y="2084950"/>
            <a:ext cx="626474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2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HEAD OF THE PANCREAS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is the enlarged, disc-shaped right end of the pancreas. 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lies in the concavity of the C-shaped duodenal loop in front of the L2 vertebra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63AB3D3-99DD-4A5E-8B98-52B56FE42D76}"/>
              </a:ext>
            </a:extLst>
          </p:cNvPr>
          <p:cNvSpPr txBox="1"/>
          <p:nvPr/>
        </p:nvSpPr>
        <p:spPr>
          <a:xfrm>
            <a:off x="255581" y="3749806"/>
            <a:ext cx="626474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Anterior surface is related from above downward to: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  <a:p>
            <a:pPr marL="471488" marR="0" lvl="1" indent="-1285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The  gastroduodenal artery,</a:t>
            </a:r>
          </a:p>
          <a:p>
            <a:pPr marL="471488" marR="0" lvl="1" indent="-1285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transverse colon, </a:t>
            </a:r>
          </a:p>
          <a:p>
            <a:pPr marL="471488" marR="0" lvl="1" indent="-1285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root of the transverse mesocolon and</a:t>
            </a:r>
          </a:p>
          <a:p>
            <a:pPr marL="471488" marR="0" lvl="1" indent="-1285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jejunum. 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D21BBF2-4C44-46E9-8C1D-F692F15919CE}"/>
              </a:ext>
            </a:extLst>
          </p:cNvPr>
          <p:cNvSpPr/>
          <p:nvPr/>
        </p:nvSpPr>
        <p:spPr>
          <a:xfrm>
            <a:off x="316123" y="3381015"/>
            <a:ext cx="1535998" cy="6078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RELATIONS</a:t>
            </a:r>
            <a:endParaRPr lang="en-US" sz="1600" dirty="0">
              <a:solidFill>
                <a:schemeClr val="accent2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en-US" sz="1350" dirty="0">
                <a:solidFill>
                  <a:schemeClr val="accent2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269696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ksu\Desktop\ksu-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96625" y="94644"/>
            <a:ext cx="971550" cy="375700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z="788"/>
              <a:pPr/>
              <a:t>6</a:t>
            </a:fld>
            <a:endParaRPr lang="en-US" sz="788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5913437" y="6401991"/>
            <a:ext cx="1312520" cy="273844"/>
          </a:xfrm>
        </p:spPr>
        <p:txBody>
          <a:bodyPr/>
          <a:lstStyle/>
          <a:p>
            <a:r>
              <a:rPr lang="en-US" sz="750" dirty="0"/>
              <a:t>ZAHID KAIMKHANI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6" b="6087"/>
          <a:stretch/>
        </p:blipFill>
        <p:spPr>
          <a:xfrm>
            <a:off x="6747877" y="1066800"/>
            <a:ext cx="5468112" cy="39624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00426" y="494754"/>
            <a:ext cx="31935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NECK OF THE PANCREAS</a:t>
            </a:r>
            <a:r>
              <a:rPr lang="en-US" sz="2000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8" name="Rectangle 7"/>
          <p:cNvSpPr/>
          <p:nvPr/>
        </p:nvSpPr>
        <p:spPr>
          <a:xfrm>
            <a:off x="64818" y="1091210"/>
            <a:ext cx="6683059" cy="2135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b="1" dirty="0">
                <a:solidFill>
                  <a:schemeClr val="accent5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Best defined as </a:t>
            </a: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“narrow band of pancreatic tissue that Lies in front of superior mesenteric and the portal vein”</a:t>
            </a:r>
          </a:p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Its </a:t>
            </a:r>
            <a:r>
              <a:rPr lang="en-US" b="1" dirty="0" err="1">
                <a:latin typeface="Aharoni" panose="02010803020104030203" pitchFamily="2" charset="-79"/>
                <a:cs typeface="Aharoni" panose="02010803020104030203" pitchFamily="2" charset="-79"/>
              </a:rPr>
              <a:t>antero</a:t>
            </a: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-superior surface supports/related to the pylorus </a:t>
            </a:r>
          </a:p>
          <a:p>
            <a:pPr marL="214313" indent="-214313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The superior mesenteric vessels emerge from its inferior border</a:t>
            </a:r>
          </a:p>
        </p:txBody>
      </p:sp>
      <p:sp>
        <p:nvSpPr>
          <p:cNvPr id="3" name="Rectangle 2"/>
          <p:cNvSpPr/>
          <p:nvPr/>
        </p:nvSpPr>
        <p:spPr>
          <a:xfrm rot="20010881">
            <a:off x="9306093" y="2458419"/>
            <a:ext cx="281033" cy="812707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Rectangle 9"/>
          <p:cNvSpPr/>
          <p:nvPr/>
        </p:nvSpPr>
        <p:spPr>
          <a:xfrm>
            <a:off x="4188254" y="94644"/>
            <a:ext cx="3048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n w="22225">
                  <a:solidFill>
                    <a:srgbClr val="C00000"/>
                  </a:solidFill>
                  <a:prstDash val="solid"/>
                </a:ln>
              </a:rPr>
              <a:t>The Pancreases “All Flesh</a:t>
            </a:r>
            <a:r>
              <a:rPr lang="en-US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”</a:t>
            </a:r>
            <a:endParaRPr lang="ar-SA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0951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ksu\Desktop\ksu-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96625" y="102578"/>
            <a:ext cx="971550" cy="375700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z="788"/>
              <a:pPr/>
              <a:t>7</a:t>
            </a:fld>
            <a:endParaRPr lang="en-US" sz="788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5469280" y="6538913"/>
            <a:ext cx="1312520" cy="273844"/>
          </a:xfrm>
        </p:spPr>
        <p:txBody>
          <a:bodyPr/>
          <a:lstStyle/>
          <a:p>
            <a:r>
              <a:rPr lang="en-US" sz="750" dirty="0"/>
              <a:t>ZAHID KAIMKHANI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6" b="6087"/>
          <a:stretch/>
        </p:blipFill>
        <p:spPr>
          <a:xfrm>
            <a:off x="6781800" y="778509"/>
            <a:ext cx="4960952" cy="359489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9572" y="1141748"/>
            <a:ext cx="6712227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1488" lvl="1" indent="-128588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runs upward and to the left.</a:t>
            </a:r>
          </a:p>
          <a:p>
            <a:pPr marL="471488" lvl="1" indent="-128588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lies in front of the vertebral column at or just below the </a:t>
            </a:r>
            <a:r>
              <a:rPr lang="en-US" dirty="0" err="1">
                <a:latin typeface="Aharoni" panose="02010803020104030203" pitchFamily="2" charset="-79"/>
                <a:cs typeface="Aharoni" panose="02010803020104030203" pitchFamily="2" charset="-79"/>
              </a:rPr>
              <a:t>transpyloric</a:t>
            </a: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 plane</a:t>
            </a:r>
            <a:r>
              <a:rPr lang="en-US" dirty="0"/>
              <a:t>. </a:t>
            </a:r>
          </a:p>
          <a:p>
            <a:pPr marL="471488" lvl="1" indent="-128588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is triangular in cross section.</a:t>
            </a:r>
          </a:p>
          <a:p>
            <a:pPr marL="471488" lvl="1" indent="-128588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The splenic vein is embedded in its posterior surface</a:t>
            </a:r>
          </a:p>
          <a:p>
            <a:pPr marL="471488" lvl="1" indent="-128588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The splenic artery runs over its upper border</a:t>
            </a:r>
          </a:p>
          <a:p>
            <a:endParaRPr lang="en-US" sz="900" dirty="0"/>
          </a:p>
        </p:txBody>
      </p:sp>
      <p:pic>
        <p:nvPicPr>
          <p:cNvPr id="13" name="Picture 2" descr="C:\Documents and Settings\Free User\My Documents\My Pictures\der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02589" y="4153130"/>
            <a:ext cx="2590800" cy="2423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/>
        </p:nvSpPr>
        <p:spPr>
          <a:xfrm>
            <a:off x="232518" y="609232"/>
            <a:ext cx="35012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BODY OF THE PANCREAS</a:t>
            </a:r>
            <a:r>
              <a:rPr lang="en-US" sz="2000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3" name="Rectangle 2"/>
          <p:cNvSpPr/>
          <p:nvPr/>
        </p:nvSpPr>
        <p:spPr>
          <a:xfrm rot="20672154">
            <a:off x="9266883" y="1790854"/>
            <a:ext cx="1129768" cy="62350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Rectangle 11"/>
          <p:cNvSpPr/>
          <p:nvPr/>
        </p:nvSpPr>
        <p:spPr>
          <a:xfrm>
            <a:off x="4188254" y="94644"/>
            <a:ext cx="3048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n w="22225">
                  <a:solidFill>
                    <a:srgbClr val="C00000"/>
                  </a:solidFill>
                  <a:prstDash val="solid"/>
                </a:ln>
              </a:rPr>
              <a:t>The Pancreases “All Flesh</a:t>
            </a:r>
            <a:r>
              <a:rPr lang="en-US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”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031E30C-9873-40FC-AAAA-F5B879782C27}"/>
              </a:ext>
            </a:extLst>
          </p:cNvPr>
          <p:cNvSpPr txBox="1"/>
          <p:nvPr/>
        </p:nvSpPr>
        <p:spPr>
          <a:xfrm>
            <a:off x="0" y="4014506"/>
            <a:ext cx="7162144" cy="13503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71488" lvl="1" indent="-128588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sz="2000" b="1" strike="sngStrike" dirty="0">
                <a:solidFill>
                  <a:srgbClr val="7030A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One process</a:t>
            </a:r>
            <a:r>
              <a:rPr lang="en-US" sz="1800" strike="sngStrike" dirty="0"/>
              <a:t>: </a:t>
            </a:r>
            <a:r>
              <a:rPr lang="en-US" sz="2000" strike="sngStrike" dirty="0">
                <a:solidFill>
                  <a:schemeClr val="accent5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Tuber </a:t>
            </a:r>
            <a:r>
              <a:rPr lang="en-US" sz="2000" strike="sngStrike" dirty="0" err="1">
                <a:solidFill>
                  <a:schemeClr val="accent5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omentale</a:t>
            </a:r>
            <a:r>
              <a:rPr lang="en-US" sz="2000" strike="sngStrike" dirty="0">
                <a:solidFill>
                  <a:schemeClr val="accent5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1800" strike="sngStrike" dirty="0">
                <a:latin typeface="Aharoni" panose="02010803020104030203" pitchFamily="2" charset="-79"/>
                <a:cs typeface="Aharoni" panose="02010803020104030203" pitchFamily="2" charset="-79"/>
              </a:rPr>
              <a:t>(a part of the body projects above the lesser curvature of the stomach and comes in contact with the lesser </a:t>
            </a:r>
            <a:r>
              <a:rPr lang="en-US" sz="1800" strike="sngStrike" dirty="0" err="1">
                <a:latin typeface="Aharoni" panose="02010803020104030203" pitchFamily="2" charset="-79"/>
                <a:cs typeface="Aharoni" panose="02010803020104030203" pitchFamily="2" charset="-79"/>
              </a:rPr>
              <a:t>omentum</a:t>
            </a:r>
            <a:r>
              <a:rPr lang="en-US" sz="1800" strike="sngStrike" dirty="0">
                <a:latin typeface="Aharoni" panose="02010803020104030203" pitchFamily="2" charset="-79"/>
                <a:cs typeface="Aharoni" panose="02010803020104030203" pitchFamily="2" charset="-79"/>
              </a:rPr>
              <a:t> across the lesser sac).</a:t>
            </a:r>
          </a:p>
        </p:txBody>
      </p:sp>
    </p:spTree>
    <p:extLst>
      <p:ext uri="{BB962C8B-B14F-4D97-AF65-F5344CB8AC3E}">
        <p14:creationId xmlns:p14="http://schemas.microsoft.com/office/powerpoint/2010/main" val="31263039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ksu\Desktop\ksu-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20450" y="27889"/>
            <a:ext cx="971550" cy="375700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z="788"/>
              <a:pPr/>
              <a:t>8</a:t>
            </a:fld>
            <a:endParaRPr lang="en-US" sz="788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5257800" y="6468227"/>
            <a:ext cx="1312520" cy="273844"/>
          </a:xfrm>
        </p:spPr>
        <p:txBody>
          <a:bodyPr/>
          <a:lstStyle/>
          <a:p>
            <a:r>
              <a:rPr lang="en-US" sz="750" dirty="0"/>
              <a:t>ZAHID KAIMKHANI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6" b="6087"/>
          <a:stretch/>
        </p:blipFill>
        <p:spPr>
          <a:xfrm>
            <a:off x="7086600" y="403589"/>
            <a:ext cx="4837176" cy="35052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381000" y="3044776"/>
            <a:ext cx="11125200" cy="3534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TAIL OF THE PANCREAS</a:t>
            </a:r>
          </a:p>
          <a:p>
            <a:pPr marL="257175" indent="-257175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Narrow, short segment, ending at the splenic hilum</a:t>
            </a:r>
          </a:p>
          <a:p>
            <a:pPr marL="257175" indent="-257175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It is mobile unlike the other major retroperitoneal parts of the gland.</a:t>
            </a:r>
          </a:p>
          <a:p>
            <a:pPr marL="257175" indent="-257175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contains the </a:t>
            </a:r>
            <a:r>
              <a:rPr lang="en-US" b="1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largest</a:t>
            </a: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 number of </a:t>
            </a:r>
            <a:r>
              <a:rPr lang="en-US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islets of Langerhans</a:t>
            </a:r>
          </a:p>
          <a:p>
            <a:pPr marL="257175" indent="-257175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Lies in the </a:t>
            </a:r>
            <a:r>
              <a:rPr lang="en-US" b="1" dirty="0" err="1">
                <a:latin typeface="Aharoni" panose="02010803020104030203" pitchFamily="2" charset="-79"/>
                <a:cs typeface="Aharoni" panose="02010803020104030203" pitchFamily="2" charset="-79"/>
              </a:rPr>
              <a:t>splenicorenal</a:t>
            </a: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 (</a:t>
            </a:r>
            <a:r>
              <a:rPr lang="en-US" b="1" dirty="0" err="1">
                <a:latin typeface="Aharoni" panose="02010803020104030203" pitchFamily="2" charset="-79"/>
                <a:cs typeface="Aharoni" panose="02010803020104030203" pitchFamily="2" charset="-79"/>
              </a:rPr>
              <a:t>lienorenal</a:t>
            </a: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) ligament (</a:t>
            </a:r>
            <a:r>
              <a:rPr lang="en-US" sz="2400" b="1" dirty="0">
                <a:solidFill>
                  <a:srgbClr val="C00000"/>
                </a:solidFill>
                <a:latin typeface="Bradley Hand ITC" panose="03070402050302030203" pitchFamily="66" charset="0"/>
                <a:cs typeface="Aharoni" panose="02010803020104030203" pitchFamily="2" charset="-79"/>
              </a:rPr>
              <a:t>may get injured during splenectomy</a:t>
            </a: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) along with splenic vessels,  at the level of the T12 vertebra</a:t>
            </a:r>
          </a:p>
          <a:p>
            <a:pPr marL="257175" indent="-257175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Anteriorly, related to splenic flexure of colon</a:t>
            </a:r>
          </a:p>
          <a:p>
            <a:r>
              <a:rPr lang="en-US" sz="1350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10" name="Rectangle 9"/>
          <p:cNvSpPr/>
          <p:nvPr/>
        </p:nvSpPr>
        <p:spPr>
          <a:xfrm>
            <a:off x="4188254" y="94644"/>
            <a:ext cx="3048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n w="22225">
                  <a:solidFill>
                    <a:srgbClr val="C00000"/>
                  </a:solidFill>
                  <a:prstDash val="solid"/>
                </a:ln>
              </a:rPr>
              <a:t>The Pancreases “All Flesh</a:t>
            </a:r>
            <a:r>
              <a:rPr lang="en-US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”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0010881">
            <a:off x="10509147" y="1268782"/>
            <a:ext cx="313317" cy="386526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4626443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ksu\Desktop\ksu-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96625" y="76200"/>
            <a:ext cx="971550" cy="375700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416675"/>
            <a:ext cx="2844800" cy="365125"/>
          </a:xfrm>
        </p:spPr>
        <p:txBody>
          <a:bodyPr/>
          <a:lstStyle/>
          <a:p>
            <a:fld id="{B6F15528-21DE-4FAA-801E-634DDDAF4B2B}" type="slidenum">
              <a:rPr lang="en-US" sz="788"/>
              <a:pPr/>
              <a:t>9</a:t>
            </a:fld>
            <a:endParaRPr lang="en-US" sz="788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5486400" y="6512075"/>
            <a:ext cx="1312520" cy="273844"/>
          </a:xfrm>
        </p:spPr>
        <p:txBody>
          <a:bodyPr/>
          <a:lstStyle/>
          <a:p>
            <a:r>
              <a:rPr lang="en-US" sz="750" dirty="0"/>
              <a:t>ZAHID KAIMKHANI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40696" y="1371600"/>
            <a:ext cx="5274304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5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Anterior Relations</a:t>
            </a:r>
          </a:p>
          <a:p>
            <a:pPr marL="557213" lvl="1" indent="-214313"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Stomach separated by lesser sac</a:t>
            </a:r>
          </a:p>
          <a:p>
            <a:pPr marL="557213" lvl="1" indent="-214313"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Transverse colon &amp; </a:t>
            </a:r>
          </a:p>
          <a:p>
            <a:pPr marL="557213" lvl="1" indent="-214313"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Aharoni" panose="02010803020104030203" pitchFamily="2" charset="-79"/>
                <a:cs typeface="Aharoni" panose="02010803020104030203" pitchFamily="2" charset="-79"/>
              </a:rPr>
              <a:t>Transverse </a:t>
            </a:r>
            <a:r>
              <a:rPr lang="en-US" dirty="0" err="1">
                <a:latin typeface="Aharoni" panose="02010803020104030203" pitchFamily="2" charset="-79"/>
                <a:cs typeface="Aharoni" panose="02010803020104030203" pitchFamily="2" charset="-79"/>
              </a:rPr>
              <a:t>mesocolon</a:t>
            </a:r>
            <a:r>
              <a:rPr lang="en-US" dirty="0">
                <a:solidFill>
                  <a:schemeClr val="accent2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</a:p>
        </p:txBody>
      </p:sp>
      <p:pic>
        <p:nvPicPr>
          <p:cNvPr id="10" name="Picture 2" descr="http://www.endocrinediseases.org/neuroendocrine/img/pic_abdominal_anatomy.jpg"/>
          <p:cNvPicPr>
            <a:picLocks noChangeAspect="1" noChangeArrowheads="1"/>
          </p:cNvPicPr>
          <p:nvPr/>
        </p:nvPicPr>
        <p:blipFill>
          <a:blip r:embed="rId4" cstate="print"/>
          <a:srcRect l="13218" r="10639" b="20971"/>
          <a:stretch>
            <a:fillRect/>
          </a:stretch>
        </p:blipFill>
        <p:spPr bwMode="auto">
          <a:xfrm>
            <a:off x="687629" y="2725696"/>
            <a:ext cx="3278688" cy="324027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281155" y="822671"/>
            <a:ext cx="38250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RELATIONS OF THE PANCREAS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188254" y="94644"/>
            <a:ext cx="3048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n w="22225">
                  <a:solidFill>
                    <a:srgbClr val="C00000"/>
                  </a:solidFill>
                  <a:prstDash val="solid"/>
                </a:ln>
              </a:rPr>
              <a:t>The Pancreases “All Flesh</a:t>
            </a:r>
            <a:r>
              <a:rPr lang="en-US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”</a:t>
            </a:r>
            <a:endParaRPr lang="ar-SA" sz="2000" dirty="0">
              <a:solidFill>
                <a:srgbClr val="FF0000"/>
              </a:solidFill>
            </a:endParaRPr>
          </a:p>
        </p:txBody>
      </p:sp>
      <p:pic>
        <p:nvPicPr>
          <p:cNvPr id="2054" name="Picture 205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2886" r="8478"/>
          <a:stretch/>
        </p:blipFill>
        <p:spPr>
          <a:xfrm>
            <a:off x="6212628" y="1788097"/>
            <a:ext cx="5238488" cy="3674632"/>
          </a:xfrm>
          <a:prstGeom prst="rect">
            <a:avLst/>
          </a:prstGeom>
        </p:spPr>
      </p:pic>
      <p:sp>
        <p:nvSpPr>
          <p:cNvPr id="2055" name="TextBox 2054"/>
          <p:cNvSpPr txBox="1"/>
          <p:nvPr/>
        </p:nvSpPr>
        <p:spPr>
          <a:xfrm>
            <a:off x="8915400" y="3505200"/>
            <a:ext cx="1477211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200" dirty="0"/>
              <a:t>Stomach</a:t>
            </a:r>
            <a:endParaRPr lang="ar-SA" sz="1200" dirty="0"/>
          </a:p>
        </p:txBody>
      </p:sp>
    </p:spTree>
    <p:extLst>
      <p:ext uri="{BB962C8B-B14F-4D97-AF65-F5344CB8AC3E}">
        <p14:creationId xmlns:p14="http://schemas.microsoft.com/office/powerpoint/2010/main" val="22208091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21687</TotalTime>
  <Words>1178</Words>
  <Application>Microsoft Office PowerPoint</Application>
  <PresentationFormat>Widescreen</PresentationFormat>
  <Paragraphs>225</Paragraphs>
  <Slides>17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usman</dc:creator>
  <cp:lastModifiedBy>عبدالله البريكان ID 439100773</cp:lastModifiedBy>
  <cp:revision>400</cp:revision>
  <dcterms:created xsi:type="dcterms:W3CDTF">2006-08-16T00:00:00Z</dcterms:created>
  <dcterms:modified xsi:type="dcterms:W3CDTF">2021-03-14T05:01:17Z</dcterms:modified>
</cp:coreProperties>
</file>