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4" r:id="rId2"/>
    <p:sldId id="265" r:id="rId3"/>
    <p:sldId id="267" r:id="rId4"/>
    <p:sldId id="266" r:id="rId5"/>
    <p:sldId id="268" r:id="rId6"/>
    <p:sldId id="269" r:id="rId7"/>
    <p:sldId id="270" r:id="rId8"/>
    <p:sldId id="272" r:id="rId9"/>
    <p:sldId id="273" r:id="rId10"/>
    <p:sldId id="310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305" r:id="rId25"/>
    <p:sldId id="304" r:id="rId26"/>
    <p:sldId id="306" r:id="rId27"/>
    <p:sldId id="309" r:id="rId28"/>
    <p:sldId id="307" r:id="rId29"/>
    <p:sldId id="300" r:id="rId30"/>
    <p:sldId id="308" r:id="rId31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8" autoAdjust="0"/>
    <p:restoredTop sz="94660"/>
  </p:normalViewPr>
  <p:slideViewPr>
    <p:cSldViewPr snapToGrid="0">
      <p:cViewPr>
        <p:scale>
          <a:sx n="100" d="100"/>
          <a:sy n="100" d="100"/>
        </p:scale>
        <p:origin x="1712" y="424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6DAC-5390-4842-96E1-1D3E9EA21B29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F0E0-AA37-4E49-8B4D-01F124C0E2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6249635-4601-4093-BAFA-46A35E045D53}" type="slidenum">
              <a:rPr lang="en-US" altLang="en-US" smtClean="0"/>
              <a:pPr algn="l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6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C45D-B92E-496D-A343-BC569AE0E114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498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945B3-58CF-4377-A783-84A3FE782E10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42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D3FD40-5F50-4472-8EDE-8F6EB09205E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171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4A4D-0DDB-44BF-AA77-13319E80F60D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1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C320-557E-43F5-9FF2-503F6AE970C5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99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4C177-C9B2-46AA-BD23-E8379D0B4820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8140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0D9F7E-E1D3-4651-85E3-74D49019A318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925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998851-187D-4C54-85D7-6E9F229F17C6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994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57230-E0E4-4D1C-8C5A-23C132E6800C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106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F530C3-E0C5-490F-9586-70782189260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8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163D12F-7F06-430B-8A0F-57C2CE9AAF1B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775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F067CD-D37B-4F6D-95D6-BDD98726743A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368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BCDF7E-BDC9-495A-941F-F4EC4381F20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57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F45292-A4BE-4CC7-8079-AF10E9B0A49D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29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5387E-AF60-4EDB-B10A-7152987535F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8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AF099-333A-41DD-B420-44550EC724D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09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1873DF-B724-4D28-8099-8043AF735403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76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278914-0FB5-4E0F-80D3-8E4A765A3BB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11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0A4FB3-0880-4D9A-9B7A-970492B1C07D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23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E5363-479E-4F61-9DB0-1AE5046F634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03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4A38D-3117-44C0-9B9A-8E9EBD9926A5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1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A563-EF3B-4BC7-94CB-C3611E760801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024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1143000"/>
            <a:ext cx="462915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7220A-F06F-495D-92DF-0EBC298B4C4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758952"/>
            <a:ext cx="8486775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168" y="4455620"/>
            <a:ext cx="8486775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414779"/>
            <a:ext cx="2218134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414778"/>
            <a:ext cx="652581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758952"/>
            <a:ext cx="848677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4453128"/>
            <a:ext cx="848677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8961" y="4343400"/>
            <a:ext cx="83324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29" y="1845734"/>
            <a:ext cx="416623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370" y="1845735"/>
            <a:ext cx="4166235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" y="2582334"/>
            <a:ext cx="4166235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370" y="1846052"/>
            <a:ext cx="4166235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2582334"/>
            <a:ext cx="4166235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9" y="6400800"/>
            <a:ext cx="102843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4178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08810" y="0"/>
            <a:ext cx="54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594359"/>
            <a:ext cx="2700338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506" y="731520"/>
            <a:ext cx="5477828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2" y="2926080"/>
            <a:ext cx="2700338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776" y="6459786"/>
            <a:ext cx="2209368" cy="365125"/>
          </a:xfrm>
        </p:spPr>
        <p:txBody>
          <a:bodyPr/>
          <a:lstStyle>
            <a:lvl1pPr algn="l">
              <a:defRPr/>
            </a:lvl1pPr>
          </a:lstStyle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0506" y="6459786"/>
            <a:ext cx="39219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02843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102843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5074920"/>
            <a:ext cx="853306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286987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830" y="5907023"/>
            <a:ext cx="853306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8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0287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0287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830" y="286604"/>
            <a:ext cx="848677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830" y="1845734"/>
            <a:ext cx="848677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830" y="6459786"/>
            <a:ext cx="20859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7951FE-E49F-4225-AEC5-64F701AAFE4E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0219" y="6459786"/>
            <a:ext cx="4069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512" y="6459786"/>
            <a:ext cx="11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ED295-3E86-4680-94A1-90C19DA421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07042" y="1737845"/>
            <a:ext cx="8409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>
                <a:latin typeface="Constantia" panose="02030602050306030303" pitchFamily="18" charset="0"/>
              </a:rPr>
              <a:t>Thyroid Hormones and Thermogenesis</a:t>
            </a:r>
            <a:br>
              <a:rPr lang="en-US" altLang="en-US" sz="5400" dirty="0">
                <a:latin typeface="Constantia" panose="02030602050306030303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Endocrine Block</a:t>
            </a:r>
          </a:p>
          <a:p>
            <a:pPr>
              <a:spcBef>
                <a:spcPts val="580"/>
              </a:spcBef>
              <a:defRPr/>
            </a:pPr>
            <a:endParaRPr lang="en-US" dirty="0"/>
          </a:p>
          <a:p>
            <a:pPr>
              <a:spcBef>
                <a:spcPts val="580"/>
              </a:spcBef>
              <a:defRPr/>
            </a:pPr>
            <a:r>
              <a:rPr lang="en-US" dirty="0"/>
              <a:t>Dr. Usman Ghani</a:t>
            </a:r>
          </a:p>
        </p:txBody>
      </p:sp>
    </p:spTree>
    <p:extLst>
      <p:ext uri="{BB962C8B-B14F-4D97-AF65-F5344CB8AC3E}">
        <p14:creationId xmlns:p14="http://schemas.microsoft.com/office/powerpoint/2010/main" val="363950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4000"/>
            <a:ext cx="5232400" cy="1193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onstantia" panose="02030602050306030303" pitchFamily="18" charset="0"/>
              </a:rPr>
              <a:t>Regulation of Thyroid Hormone Secretion</a:t>
            </a:r>
            <a:endParaRPr lang="en-US" sz="4000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52500" y="2225675"/>
            <a:ext cx="4179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High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suppress TRH, TSH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06500" y="4132263"/>
            <a:ext cx="392372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cs typeface="Times New Roman" panose="02020603050405020304" pitchFamily="18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Low thyroid hormone levels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4C4242"/>
                </a:solidFill>
                <a:latin typeface="Constantia" panose="02030602050306030303" pitchFamily="18" charset="0"/>
              </a:rPr>
              <a:t>stimulate TRH, TSH to produce more hormone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76200"/>
            <a:ext cx="3109377" cy="67056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900" y="6429700"/>
            <a:ext cx="5575301" cy="39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800" dirty="0">
                <a:latin typeface="Arial" panose="020B0604020202020204" pitchFamily="34" charset="0"/>
              </a:rPr>
              <a:t>Clinical Chemistry, Bishop, 7</a:t>
            </a:r>
            <a:r>
              <a:rPr lang="en-GB" sz="1800" baseline="30000" dirty="0">
                <a:latin typeface="Arial" panose="020B0604020202020204" pitchFamily="34" charset="0"/>
              </a:rPr>
              <a:t>th</a:t>
            </a:r>
            <a:r>
              <a:rPr lang="en-GB" sz="1800" dirty="0">
                <a:latin typeface="Arial" panose="020B0604020202020204" pitchFamily="34" charset="0"/>
              </a:rPr>
              <a:t> Edition, pp. 492.</a:t>
            </a:r>
          </a:p>
        </p:txBody>
      </p:sp>
    </p:spTree>
    <p:extLst>
      <p:ext uri="{BB962C8B-B14F-4D97-AF65-F5344CB8AC3E}">
        <p14:creationId xmlns:p14="http://schemas.microsoft.com/office/powerpoint/2010/main" val="101330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485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Tests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17406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TSH measurement: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Highly sensitive test (detects very low conc.)</a:t>
            </a:r>
          </a:p>
          <a:p>
            <a:pPr marL="571500" indent="-571500">
              <a:buFont typeface="Franklin Gothic Book" panose="020B0503020102020204" pitchFamily="34" charset="0"/>
              <a:buAutoNum type="romanUcPeriod"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Total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or free T</a:t>
            </a:r>
            <a:r>
              <a:rPr lang="en-US" altLang="en-US" sz="32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Assessment of thyroid function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Monitors thyroid treatment (both anti-thyroid and thyroid replacement treatment)</a:t>
            </a:r>
          </a:p>
          <a:p>
            <a:pPr marL="833438" lvl="1" indent="-5143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TSH may take up to 8 weeks to adjust to new level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9339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Function Tests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878472" cy="4618566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spcBef>
                <a:spcPts val="580"/>
              </a:spcBef>
              <a:buFont typeface="+mj-lt"/>
              <a:buAutoNum type="romanUcPeriod" startAt="3"/>
              <a:defRPr/>
            </a:pPr>
            <a:r>
              <a:rPr lang="en-US" sz="3200" b="1" dirty="0">
                <a:solidFill>
                  <a:srgbClr val="000000"/>
                </a:solidFill>
              </a:rPr>
              <a:t>Total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 or free T</a:t>
            </a:r>
            <a:r>
              <a:rPr lang="en-US" sz="3200" b="1" baseline="-25000" dirty="0">
                <a:solidFill>
                  <a:srgbClr val="000000"/>
                </a:solidFill>
              </a:rPr>
              <a:t>3</a:t>
            </a:r>
            <a:r>
              <a:rPr lang="en-US" sz="3200" b="1" dirty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Useful for assessing hyperthyroidism in which rise in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is independent of 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In some patients only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rises (T</a:t>
            </a:r>
            <a:r>
              <a:rPr lang="en-US" sz="3200" baseline="-25000" dirty="0">
                <a:solidFill>
                  <a:srgbClr val="000000"/>
                </a:solidFill>
              </a:rPr>
              <a:t>4</a:t>
            </a:r>
            <a:r>
              <a:rPr lang="en-US" sz="3200" dirty="0">
                <a:solidFill>
                  <a:srgbClr val="000000"/>
                </a:solidFill>
              </a:rPr>
              <a:t> is normal): T</a:t>
            </a:r>
            <a:r>
              <a:rPr lang="en-US" sz="3200" baseline="-25000" dirty="0">
                <a:solidFill>
                  <a:srgbClr val="000000"/>
                </a:solidFill>
              </a:rPr>
              <a:t>3</a:t>
            </a:r>
            <a:r>
              <a:rPr lang="en-US" sz="3200" dirty="0">
                <a:solidFill>
                  <a:srgbClr val="000000"/>
                </a:solidFill>
              </a:rPr>
              <a:t> toxicosis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For earlier identification of thyrotoxicosis</a:t>
            </a:r>
          </a:p>
          <a:p>
            <a:pPr marL="571500" indent="-571500">
              <a:spcBef>
                <a:spcPts val="580"/>
              </a:spcBef>
              <a:buFont typeface="+mj-lt"/>
              <a:buAutoNum type="romanUcPeriod" startAt="4"/>
              <a:defRPr/>
            </a:pPr>
            <a:r>
              <a:rPr lang="en-US" sz="3200" b="1" dirty="0">
                <a:solidFill>
                  <a:srgbClr val="000000"/>
                </a:solidFill>
              </a:rPr>
              <a:t>Antibodies: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200" dirty="0">
                <a:solidFill>
                  <a:srgbClr val="000000"/>
                </a:solidFill>
              </a:rPr>
              <a:t>Diagnosis and monitoring of autoimmune thyroid disease: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Hashimoto’s thyroiditis (antibodies against TSH receptors that suppress thyroid secretion)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800" dirty="0">
                <a:solidFill>
                  <a:srgbClr val="000000"/>
                </a:solidFill>
              </a:rPr>
              <a:t>Graves’ disease (antibodies against TSH receptors that stimulate thyroid secretion)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83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4000"/>
            <a:ext cx="8486775" cy="8610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Goitre, Hypo and Hyperthyroidism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90831" y="1210734"/>
            <a:ext cx="7049770" cy="402336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Enlarged thyroid gland</a:t>
            </a:r>
          </a:p>
          <a:p>
            <a:pPr algn="l" rtl="0" eaLnBrk="1" hangingPunct="1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Goitre may be associated with: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Hypofunction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Hyperfunction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Normal thyroid hormone conc. (euthyroid)</a:t>
            </a:r>
          </a:p>
          <a:p>
            <a:pPr algn="l" rtl="0" eaLnBrk="1" hangingPunct="1"/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Iodine, selenium deficiency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Hashimoto’s thyroiditis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Graves’ disease (hyperthyroidism)</a:t>
            </a:r>
          </a:p>
          <a:p>
            <a:pPr marL="742950" lvl="1" indent="-285750"/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Congenital hypothyroidism / thyroid cancer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0" y="1714500"/>
            <a:ext cx="2604724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Deficiency of thyroid hormones</a:t>
            </a:r>
          </a:p>
          <a:p>
            <a:pPr algn="l" rtl="0" eaLnBrk="1" hangingPunct="1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Primary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thyroid gland (Elevated TSH, deficiency of thyroid hormones)</a:t>
            </a:r>
          </a:p>
          <a:p>
            <a:pPr marL="742950" lvl="1" indent="-285750"/>
            <a:endParaRPr lang="en-US" alt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Secondary hypothyroidism: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pituitary gland to secrete TSH (rare)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Failure of the hypothalamic-pituitary-thyroid axis</a:t>
            </a:r>
          </a:p>
        </p:txBody>
      </p:sp>
    </p:spTree>
    <p:extLst>
      <p:ext uri="{BB962C8B-B14F-4D97-AF65-F5344CB8AC3E}">
        <p14:creationId xmlns:p14="http://schemas.microsoft.com/office/powerpoint/2010/main" val="5725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925830" y="1718734"/>
            <a:ext cx="8486775" cy="4910666"/>
          </a:xfrm>
        </p:spPr>
        <p:txBody>
          <a:bodyPr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Causes: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Hashimoto’s thyroiditis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Radioiodine or surgical treatment of hyperthyroidism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Drug effects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TSH deficiency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Congenital defects in thyroid synthesis / thyroid resistance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Severe iodine deficiency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Clinical features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Tiredness / cold intolerance / weight gain / dry skin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b="1" dirty="0">
                <a:solidFill>
                  <a:srgbClr val="000000"/>
                </a:solidFill>
              </a:rPr>
              <a:t>Treatment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>
                <a:solidFill>
                  <a:srgbClr val="000000"/>
                </a:solidFill>
              </a:rPr>
              <a:t>Replacement therapy with levothyroxine (T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spcBef>
                <a:spcPts val="370"/>
              </a:spcBef>
              <a:buFont typeface="Wingdings 2"/>
              <a:buChar char="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b="9259"/>
          <a:stretch/>
        </p:blipFill>
        <p:spPr>
          <a:xfrm>
            <a:off x="1587500" y="49057"/>
            <a:ext cx="7378700" cy="6810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7900" y="5016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16000" y="3670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876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6900" y="5208032"/>
            <a:ext cx="3118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Strategy for the biochemical</a:t>
            </a:r>
          </a:p>
          <a:p>
            <a:r>
              <a:rPr lang="en-US" sz="2000" dirty="0"/>
              <a:t>investigation of suspected</a:t>
            </a:r>
          </a:p>
          <a:p>
            <a:r>
              <a:rPr lang="en-US" sz="2000" dirty="0"/>
              <a:t>hypothyroidism</a:t>
            </a:r>
          </a:p>
        </p:txBody>
      </p:sp>
    </p:spTree>
    <p:extLst>
      <p:ext uri="{BB962C8B-B14F-4D97-AF65-F5344CB8AC3E}">
        <p14:creationId xmlns:p14="http://schemas.microsoft.com/office/powerpoint/2010/main" val="310594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Hypothyroidism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Non-thyroidal illness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In some diseases, the normal regulation of TSH,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secretion and metabolism is disturbed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converted to rT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(inactive)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thyroid hormone deficiency</a:t>
            </a:r>
          </a:p>
          <a:p>
            <a:pPr marL="742950" lvl="1" indent="-285750"/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Secretion of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is decreased</a:t>
            </a:r>
          </a:p>
        </p:txBody>
      </p:sp>
    </p:spTree>
    <p:extLst>
      <p:ext uri="{BB962C8B-B14F-4D97-AF65-F5344CB8AC3E}">
        <p14:creationId xmlns:p14="http://schemas.microsoft.com/office/powerpoint/2010/main" val="14687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368300"/>
            <a:ext cx="8486775" cy="784861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925830" y="1270000"/>
            <a:ext cx="8486775" cy="5334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Hyperstimulation of thyroid gland by pituitary gland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Hypersecretion of thyroid hormones</a:t>
            </a:r>
          </a:p>
          <a:p>
            <a:pPr>
              <a:buFont typeface="Wingdings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Tissues are exposed to high levels of thyroid hormones (thyrotoxicosis)</a:t>
            </a:r>
          </a:p>
          <a:p>
            <a:pPr algn="l" rtl="0" eaLnBrk="1" hangingPunct="1"/>
            <a:r>
              <a:rPr lang="en-US" alt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Causes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Graves’ disease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Toxic multinodular goitre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Thyroid adenoma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Thyroiditis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iodine / iodine drugs</a:t>
            </a:r>
          </a:p>
          <a:p>
            <a:pPr marL="742950" lvl="1" indent="-285750"/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Excessive intake of T</a:t>
            </a:r>
            <a:r>
              <a:rPr lang="en-US" altLang="en-US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and T</a:t>
            </a:r>
            <a:r>
              <a:rPr lang="en-US" altLang="en-US" sz="2800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735331" y="1845734"/>
            <a:ext cx="5068570" cy="4605866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Clinical features: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Weight loss with normal appetite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Sweating / heat intolerance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Fatigue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Palpitation / agitation, tremor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Angina, heart failure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Diarrhea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Eyelid retraction and lid lag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88" t="1695"/>
          <a:stretch/>
        </p:blipFill>
        <p:spPr>
          <a:xfrm>
            <a:off x="6197600" y="723900"/>
            <a:ext cx="3814133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25" y="107576"/>
            <a:ext cx="8486775" cy="823758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Objectives: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48522" y="964205"/>
            <a:ext cx="8486775" cy="502571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400" b="1" dirty="0">
                <a:cs typeface="Times New Roman" panose="02020603050405020304" pitchFamily="18" charset="0"/>
              </a:rPr>
              <a:t>By the end of this lecture, the Second Year students will be able to: 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Describe the types and biosynthesis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Discuss the thyroid hormone actions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Understand the regulation of thyroid hormones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List and interpret the thyroid function tests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Define goiter and differentiate between hypo and hyperthyroidism</a:t>
            </a:r>
          </a:p>
          <a:p>
            <a:pPr algn="l" eaLnBrk="1" hangingPunct="1">
              <a:buFont typeface="Wingdings" charset="2"/>
              <a:buChar char="u"/>
            </a:pPr>
            <a:r>
              <a:rPr lang="en-US" altLang="en-US" sz="2800" dirty="0">
                <a:cs typeface="Times New Roman" panose="02020603050405020304" pitchFamily="18" charset="0"/>
              </a:rPr>
              <a:t>Discuss the role of thyroid hormone in thermogenesis</a:t>
            </a:r>
          </a:p>
        </p:txBody>
      </p:sp>
    </p:spTree>
    <p:extLst>
      <p:ext uri="{BB962C8B-B14F-4D97-AF65-F5344CB8AC3E}">
        <p14:creationId xmlns:p14="http://schemas.microsoft.com/office/powerpoint/2010/main" val="297647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Graves’ disease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Most common cause of hyperthyroidism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An autoimmune disease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Due to antibodies against TSH receptors on thyroid gland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The antibodies mimic the action of pituitary hormone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Causing hypersecretion of thyroid hormone</a:t>
            </a:r>
          </a:p>
        </p:txBody>
      </p:sp>
    </p:spTree>
    <p:extLst>
      <p:ext uri="{BB962C8B-B14F-4D97-AF65-F5344CB8AC3E}">
        <p14:creationId xmlns:p14="http://schemas.microsoft.com/office/powerpoint/2010/main" val="16735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Diagnosis</a:t>
            </a:r>
            <a:endParaRPr lang="en-US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Suppressed / undetectable TSH level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Raised thyroid hormones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Confirms primary hyperthyroidism</a:t>
            </a:r>
          </a:p>
          <a:p>
            <a:pPr algn="l" rtl="0" eaLnBrk="1" hangingPunct="1"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Problems in diagnosis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Total serum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varies due to changes in binding protein levels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High estrogens in pregnancy increase TBG synthesis</a:t>
            </a:r>
          </a:p>
        </p:txBody>
      </p:sp>
    </p:spTree>
    <p:extLst>
      <p:ext uri="{BB962C8B-B14F-4D97-AF65-F5344CB8AC3E}">
        <p14:creationId xmlns:p14="http://schemas.microsoft.com/office/powerpoint/2010/main" val="20069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Hyperthyroidism</a:t>
            </a:r>
            <a:endParaRPr lang="en-US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Congenital TBG deficiency can also influence results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Free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and TSH are first-line tests for diagnosis of thyroid dysfunction</a:t>
            </a:r>
          </a:p>
          <a:p>
            <a:pPr algn="l" rtl="0" eaLnBrk="1" hangingPunct="1"/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Treatment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Antithyroid drugs: carbimazole, propylthiouracil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Radioiodine: sodium </a:t>
            </a:r>
            <a:r>
              <a:rPr lang="en-US" altLang="en-US" sz="28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131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 inhibits 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/T</a:t>
            </a:r>
            <a:r>
              <a:rPr lang="en-US" altLang="en-US" sz="280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 synthesis</a:t>
            </a: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Surgery: thyroidectomy</a:t>
            </a:r>
          </a:p>
        </p:txBody>
      </p:sp>
    </p:spTree>
    <p:extLst>
      <p:ext uri="{BB962C8B-B14F-4D97-AF65-F5344CB8AC3E}">
        <p14:creationId xmlns:p14="http://schemas.microsoft.com/office/powerpoint/2010/main" val="40740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0"/>
            <a:ext cx="854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9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5830" y="393700"/>
            <a:ext cx="8486775" cy="721360"/>
          </a:xfrm>
        </p:spPr>
        <p:txBody>
          <a:bodyPr/>
          <a:lstStyle/>
          <a:p>
            <a:pPr algn="ctr"/>
            <a:r>
              <a:rPr lang="en-US" b="1" dirty="0"/>
              <a:t>Thermogenesis (Heat production)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583" y="1422400"/>
            <a:ext cx="9763298" cy="4965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Humans are </a:t>
            </a:r>
            <a:r>
              <a:rPr lang="en-US" sz="3200" dirty="0">
                <a:solidFill>
                  <a:srgbClr val="FF6600"/>
                </a:solidFill>
              </a:rPr>
              <a:t>homeothermic</a:t>
            </a:r>
            <a:r>
              <a:rPr lang="en-US" sz="3200" dirty="0">
                <a:solidFill>
                  <a:srgbClr val="000000"/>
                </a:solidFill>
              </a:rPr>
              <a:t> (keep constant body temp.)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Tightly controlled </a:t>
            </a:r>
            <a:r>
              <a:rPr lang="en-US" sz="3200" dirty="0">
                <a:solidFill>
                  <a:srgbClr val="FF6600"/>
                </a:solidFill>
              </a:rPr>
              <a:t>temperature homeostasis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Thermogenesis is of two types: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solidFill>
                  <a:srgbClr val="FF6600"/>
                </a:solidFill>
              </a:rPr>
              <a:t>Obligatory</a:t>
            </a:r>
            <a:r>
              <a:rPr lang="en-US" sz="3200" dirty="0">
                <a:solidFill>
                  <a:srgbClr val="000000"/>
                </a:solidFill>
              </a:rPr>
              <a:t>: Heat production due to basal metabolic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solidFill>
                  <a:srgbClr val="FF6600"/>
                </a:solidFill>
              </a:rPr>
              <a:t>Facultative</a:t>
            </a:r>
            <a:r>
              <a:rPr lang="en-US" sz="3200" dirty="0">
                <a:solidFill>
                  <a:srgbClr val="000000"/>
                </a:solidFill>
              </a:rPr>
              <a:t>: On-demand extra heat production from metabolic activity in brown adipose tissue, skeletal muscle, etc.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Facultative thermogenesis in brown adipose tissue is stimulated by sympathetic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4117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nstantia"/>
                <a:cs typeface="Constantia"/>
              </a:rPr>
              <a:t>Thyroid Hormone and Thermogenesis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hormone plays essential roles in thermogenesis</a:t>
            </a: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upregulates body temperature set by the brain</a:t>
            </a:r>
          </a:p>
          <a:p>
            <a:pPr>
              <a:buFont typeface="Wingdings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acts centrally on the hypothalamus that controls brown adipose tissue for thermogenesis</a:t>
            </a:r>
          </a:p>
        </p:txBody>
      </p:sp>
    </p:spTree>
    <p:extLst>
      <p:ext uri="{BB962C8B-B14F-4D97-AF65-F5344CB8AC3E}">
        <p14:creationId xmlns:p14="http://schemas.microsoft.com/office/powerpoint/2010/main" val="14991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300" y="215900"/>
            <a:ext cx="820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nstantia"/>
                <a:cs typeface="Constantia"/>
              </a:rPr>
              <a:t>Two mechanisms of thyroid thermogenesis</a:t>
            </a:r>
          </a:p>
        </p:txBody>
      </p:sp>
      <p:sp>
        <p:nvSpPr>
          <p:cNvPr id="8" name="Down Arrow 7"/>
          <p:cNvSpPr/>
          <p:nvPr/>
        </p:nvSpPr>
        <p:spPr>
          <a:xfrm rot="2747349">
            <a:off x="2129171" y="1554609"/>
            <a:ext cx="482600" cy="9716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9663395">
            <a:off x="6938405" y="1588023"/>
            <a:ext cx="482600" cy="9711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000" y="2374900"/>
            <a:ext cx="2624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Body tissue cells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(muscle, liver)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1574800" y="33782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860" y="4000500"/>
            <a:ext cx="3378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Activates certain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enzymes by an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unknown mechanism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6353461" y="5388753"/>
            <a:ext cx="482600" cy="98963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6005" y="5599093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THERMOGENESIS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592" y="952500"/>
            <a:ext cx="1882196" cy="95410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1. Classical,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</a:rPr>
              <a:t>peripheral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0" y="11049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</a:rPr>
              <a:t>Thyroid hormone (T</a:t>
            </a:r>
            <a:r>
              <a:rPr lang="en-US" sz="2800" b="1" baseline="-25000" dirty="0">
                <a:solidFill>
                  <a:srgbClr val="FF6600"/>
                </a:solidFill>
              </a:rPr>
              <a:t>3</a:t>
            </a:r>
            <a:r>
              <a:rPr lang="en-US" sz="2800" b="1" dirty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3400" y="2603500"/>
            <a:ext cx="235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E4221"/>
                </a:solidFill>
              </a:rPr>
              <a:t>Hypothalamus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810500" y="3162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02486" y="3708400"/>
            <a:ext cx="261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E4221"/>
                </a:solidFill>
              </a:rPr>
              <a:t>Activates brown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adipose tissue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848600" y="4686300"/>
            <a:ext cx="482600" cy="55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16220" y="5143500"/>
            <a:ext cx="2036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E4221"/>
                </a:solidFill>
              </a:rPr>
              <a:t>Increased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body energy</a:t>
            </a:r>
          </a:p>
          <a:p>
            <a:pPr algn="ctr"/>
            <a:r>
              <a:rPr lang="en-US" sz="2800" b="1" dirty="0">
                <a:solidFill>
                  <a:srgbClr val="8E4221"/>
                </a:solidFill>
              </a:rPr>
              <a:t>expenditure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70245" y="1155700"/>
            <a:ext cx="2489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2. New: Central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brown fat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2152650" y="4845050"/>
            <a:ext cx="711200" cy="17399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2" grpId="0" animBg="1"/>
      <p:bldP spid="26" grpId="0" animBg="1"/>
      <p:bldP spid="38" grpId="0" animBg="1"/>
      <p:bldP spid="40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27" t="3518" r="2416"/>
          <a:stretch/>
        </p:blipFill>
        <p:spPr>
          <a:xfrm>
            <a:off x="2997200" y="114300"/>
            <a:ext cx="7099300" cy="6616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400" y="584200"/>
            <a:ext cx="336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Constantia"/>
                <a:cs typeface="Constantia"/>
              </a:rPr>
              <a:t>Two mechanisms</a:t>
            </a:r>
          </a:p>
          <a:p>
            <a:pPr algn="r"/>
            <a:r>
              <a:rPr lang="en-US" sz="2800" b="1" dirty="0">
                <a:latin typeface="Constantia"/>
                <a:cs typeface="Constantia"/>
              </a:rPr>
              <a:t>of thyroid thermogenesis</a:t>
            </a:r>
          </a:p>
        </p:txBody>
      </p:sp>
    </p:spTree>
    <p:extLst>
      <p:ext uri="{BB962C8B-B14F-4D97-AF65-F5344CB8AC3E}">
        <p14:creationId xmlns:p14="http://schemas.microsoft.com/office/powerpoint/2010/main" val="995603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9400" y="139700"/>
            <a:ext cx="980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In respiratory chain, some protons reenter the mitochondrial matrix thru </a:t>
            </a:r>
            <a:r>
              <a:rPr lang="en-US" sz="2800" dirty="0">
                <a:solidFill>
                  <a:srgbClr val="FF6600"/>
                </a:solidFill>
              </a:rPr>
              <a:t>uncoupling proteins (UCPs) </a:t>
            </a:r>
            <a:r>
              <a:rPr lang="en-US" sz="2800" dirty="0"/>
              <a:t>without ATP synthesis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These protons are released as heat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Thyroid hormone regulates mitochondrial UCPs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r>
              <a:rPr lang="en-US" sz="2800" dirty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UCP1 in brown adipose tissue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UCP3 in muscle, other tissues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92923"/>
            <a:ext cx="6896100" cy="3465077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3191920"/>
            <a:ext cx="3390899" cy="36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nstantia"/>
                <a:cs typeface="Constantia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02" y="1731434"/>
            <a:ext cx="9851781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hormones are synthesized in the thyroid gland by iodination, coupling and binding to thyroglobulin protein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hormones regulate metabolism and thermogenesis in the body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regulated by hypothalamic-pituitary-thyroid axis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Thyroid function tests such as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TSH, total and free T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antibodies help diagnose and follow up thyroid disorders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Goiter, hypo- and hyperthyroidism are due to abnormalities in thyroid functions</a:t>
            </a:r>
          </a:p>
        </p:txBody>
      </p:sp>
    </p:spTree>
    <p:extLst>
      <p:ext uri="{BB962C8B-B14F-4D97-AF65-F5344CB8AC3E}">
        <p14:creationId xmlns:p14="http://schemas.microsoft.com/office/powerpoint/2010/main" val="316772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Types and Biosynthesis 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Hormones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514725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Thyroxine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) and tri-iodothyronine (T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Synthesized in the thyroid gland by: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Iodination and coupling of two tyrosine molecules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Binding to thyroglobulin protein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Thyroid gland mostly secretes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Peripheral tissues (liver, kidney, etc.) de-iodinate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to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Deiodination is catalyzed by deiodinase enzymes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can be metabolized to rT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(inactive form)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altLang="en-US" sz="3200" baseline="-25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30" y="812800"/>
            <a:ext cx="8486775" cy="657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nstantia"/>
                <a:cs typeface="Constantia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03" y="1731434"/>
            <a:ext cx="8413798" cy="45269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Clinical Biochemistry: An Illustrated Colour Text, 5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Edition, Allan Gaw, pp. 88-93, Churchill Livingstone, UK.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Nedergaard, J and Cannon, B. Thyroid hormones: igniting brown fat via the brain.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Nature Medicine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Volume 16, Number 9, pp. 965-967, 2010.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7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406400"/>
            <a:ext cx="67848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Types and Biosynthesis of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Thyroid Hormones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is a more biologically active form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Most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is transported in plasma as protein-bound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Thyroxin binding globulin (TBG)-bound (70%)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Albumin-bound (25%)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3200" dirty="0">
                <a:cs typeface="Times New Roman" panose="02020603050405020304" pitchFamily="18" charset="0"/>
              </a:rPr>
              <a:t>Transthyretin (pre-albumin)-bound (5%)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unbound (free) form of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 are biologically active</a:t>
            </a:r>
          </a:p>
        </p:txBody>
      </p:sp>
    </p:spTree>
    <p:extLst>
      <p:ext uri="{BB962C8B-B14F-4D97-AF65-F5344CB8AC3E}">
        <p14:creationId xmlns:p14="http://schemas.microsoft.com/office/powerpoint/2010/main" val="20624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146904"/>
            <a:ext cx="8486775" cy="1450757"/>
          </a:xfrm>
        </p:spPr>
        <p:txBody>
          <a:bodyPr/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action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712176" y="1635760"/>
            <a:ext cx="9412605" cy="42824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/>
                </a:solidFill>
                <a:cs typeface="Calibri"/>
              </a:rPr>
              <a:t>Plays essential role in the </a:t>
            </a:r>
            <a:r>
              <a:rPr lang="en-US" altLang="en-US" sz="3000" dirty="0">
                <a:solidFill>
                  <a:schemeClr val="tx1"/>
                </a:solidFill>
                <a:cs typeface="Calibri"/>
              </a:rPr>
              <a:t>maturation of all body tissues</a:t>
            </a:r>
            <a:endParaRPr lang="en-US" sz="30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Involved in thermogenesis </a:t>
            </a:r>
            <a:r>
              <a:rPr lang="en-US" sz="3000" dirty="0">
                <a:cs typeface="Calibri"/>
              </a:rPr>
              <a:t>and metabolic regulation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cs typeface="Calibri"/>
              </a:rPr>
              <a:t>Increases cellular oxygen consumption and stimulates the metabolic rate</a:t>
            </a:r>
            <a:endParaRPr lang="en-US" altLang="en-US" sz="3000" dirty="0">
              <a:cs typeface="Calibri"/>
            </a:endParaRPr>
          </a:p>
          <a:p>
            <a:pPr algn="l" rtl="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3000" dirty="0">
                <a:cs typeface="Calibri"/>
              </a:rPr>
              <a:t>Affects the rate of protein, carbohydrate and lipid metabolis</a:t>
            </a:r>
            <a:r>
              <a:rPr lang="en-US" altLang="en-US" sz="3000" dirty="0"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525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Constantia" panose="02030602050306030303" pitchFamily="18" charset="0"/>
              </a:rPr>
              <a:t>Thyroid Hormone Action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925830" y="1845734"/>
            <a:ext cx="8486775" cy="443404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3200" b="1" dirty="0"/>
              <a:t>Clinical evidence of the wide spectrum of thyroid hormone action: 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3200" b="1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Untreated congenital hypothyroidism </a:t>
            </a:r>
            <a:r>
              <a:rPr lang="en-US" sz="3800" dirty="0">
                <a:sym typeface="Wingdings" pitchFamily="2" charset="2"/>
              </a:rPr>
              <a:t></a:t>
            </a:r>
            <a:r>
              <a:rPr lang="en-US" sz="3800" dirty="0"/>
              <a:t>permanent brain damage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sz="11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children have: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Delayed skeletal maturation </a:t>
            </a:r>
            <a:r>
              <a:rPr lang="en-US" sz="3300" dirty="0">
                <a:sym typeface="Wingdings" pitchFamily="2" charset="2"/>
              </a:rPr>
              <a:t></a:t>
            </a:r>
            <a:r>
              <a:rPr lang="en-US" sz="3300" dirty="0"/>
              <a:t>short stature</a:t>
            </a:r>
          </a:p>
          <a:p>
            <a:pPr marL="731520" lvl="2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Delayed puberty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1000" dirty="0"/>
          </a:p>
          <a:p>
            <a:pPr marL="56692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800" dirty="0"/>
              <a:t>Hypothyroid patients have high serum cholesterol due to: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Down regulation of LDL receptors on liver cells</a:t>
            </a:r>
          </a:p>
          <a:p>
            <a:pPr marL="925830" lvl="2" indent="-285750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300" dirty="0"/>
              <a:t>Failure of sterol excretion via the gut</a:t>
            </a:r>
          </a:p>
        </p:txBody>
      </p:sp>
    </p:spTree>
    <p:extLst>
      <p:ext uri="{BB962C8B-B14F-4D97-AF65-F5344CB8AC3E}">
        <p14:creationId xmlns:p14="http://schemas.microsoft.com/office/powerpoint/2010/main" val="10284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Secretion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hypothalamic-pituitary-thyroid axis regulates thyroid secretion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The hypothalamus senses low levels of 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and releases </a:t>
            </a:r>
            <a:r>
              <a:rPr lang="en-US" altLang="en-US" sz="3200" dirty="0">
                <a:solidFill>
                  <a:srgbClr val="FF6600"/>
                </a:solidFill>
                <a:cs typeface="Times New Roman" panose="02020603050405020304" pitchFamily="18" charset="0"/>
              </a:rPr>
              <a:t>thyrotropin releasing hormone (TRH)</a:t>
            </a:r>
          </a:p>
          <a:p>
            <a:pPr algn="l" rtl="0" eaLnBrk="1" hangingPunct="1"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algn="l" rtl="0" eaLnBrk="1" hangingPunct="1"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TRH stimulates the pituitary to produce </a:t>
            </a:r>
            <a:r>
              <a:rPr lang="en-US" altLang="en-US" sz="3200" dirty="0">
                <a:solidFill>
                  <a:srgbClr val="008000"/>
                </a:solidFill>
                <a:cs typeface="Times New Roman" panose="02020603050405020304" pitchFamily="18" charset="0"/>
              </a:rPr>
              <a:t>thyroid stimulating hormone (TSH)</a:t>
            </a:r>
          </a:p>
        </p:txBody>
      </p:sp>
    </p:spTree>
    <p:extLst>
      <p:ext uri="{BB962C8B-B14F-4D97-AF65-F5344CB8AC3E}">
        <p14:creationId xmlns:p14="http://schemas.microsoft.com/office/powerpoint/2010/main" val="13996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>
                <a:latin typeface="Constantia" panose="02030602050306030303" pitchFamily="18" charset="0"/>
              </a:rPr>
              <a:t>Regulation of Thyroid</a:t>
            </a:r>
            <a:br>
              <a:rPr lang="en-US" altLang="en-US" dirty="0">
                <a:latin typeface="Constantia" panose="02030602050306030303" pitchFamily="18" charset="0"/>
              </a:rPr>
            </a:br>
            <a:r>
              <a:rPr lang="en-US" altLang="en-US" dirty="0">
                <a:latin typeface="Constantia" panose="02030602050306030303" pitchFamily="18" charset="0"/>
              </a:rPr>
              <a:t>Hormone Secretion</a:t>
            </a:r>
            <a:endParaRPr lang="en-US" dirty="0"/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TSH stimulates the thyroid to produce 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until levels return to normal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3</a:t>
            </a:r>
            <a:r>
              <a:rPr lang="en-US" altLang="en-US" sz="3200" dirty="0">
                <a:cs typeface="Times New Roman" panose="02020603050405020304" pitchFamily="18" charset="0"/>
              </a:rPr>
              <a:t>/T</a:t>
            </a:r>
            <a:r>
              <a:rPr lang="en-US" altLang="en-US" sz="3200" baseline="-25000" dirty="0">
                <a:cs typeface="Times New Roman" panose="02020603050405020304" pitchFamily="18" charset="0"/>
              </a:rPr>
              <a:t>4</a:t>
            </a:r>
            <a:r>
              <a:rPr lang="en-US" altLang="en-US" sz="3200" dirty="0">
                <a:cs typeface="Times New Roman" panose="02020603050405020304" pitchFamily="18" charset="0"/>
              </a:rPr>
              <a:t> exert negative feedback control on the hypothalamus and pituitary</a:t>
            </a:r>
          </a:p>
          <a:p>
            <a:pPr>
              <a:buFont typeface="Wingdings" charset="2"/>
              <a:buChar char="Ø"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Ø"/>
            </a:pPr>
            <a:r>
              <a:rPr lang="en-US" altLang="en-US" sz="3200" dirty="0">
                <a:cs typeface="Times New Roman" panose="02020603050405020304" pitchFamily="18" charset="0"/>
              </a:rPr>
              <a:t>Controlling the release of both TRH and TSH</a:t>
            </a:r>
          </a:p>
        </p:txBody>
      </p:sp>
    </p:spTree>
    <p:extLst>
      <p:ext uri="{BB962C8B-B14F-4D97-AF65-F5344CB8AC3E}">
        <p14:creationId xmlns:p14="http://schemas.microsoft.com/office/powerpoint/2010/main" val="406452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1481</TotalTime>
  <Words>1224</Words>
  <Application>Microsoft Office PowerPoint</Application>
  <PresentationFormat>35mm Slides</PresentationFormat>
  <Paragraphs>238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Thyroid Hormones and Thermogenesis </vt:lpstr>
      <vt:lpstr>Objectives:</vt:lpstr>
      <vt:lpstr>Types and Biosynthesis of Thyroid Hormones</vt:lpstr>
      <vt:lpstr>PowerPoint Presentation</vt:lpstr>
      <vt:lpstr>Types and Biosynthesis of Thyroid Hormones</vt:lpstr>
      <vt:lpstr>Thyroid hormone action</vt:lpstr>
      <vt:lpstr>Thyroid Hormone Action</vt:lpstr>
      <vt:lpstr>Regulation of Thyroid Hormone Secretion</vt:lpstr>
      <vt:lpstr>Regulation of Thyroid Hormone Secretion</vt:lpstr>
      <vt:lpstr>Regulation of Thyroid Hormone Secretion</vt:lpstr>
      <vt:lpstr>Thyroid Function Tests</vt:lpstr>
      <vt:lpstr>Thyroid Function Tests</vt:lpstr>
      <vt:lpstr>Goitre, Hypo and Hyperthyroidism</vt:lpstr>
      <vt:lpstr>Hypothyroidism</vt:lpstr>
      <vt:lpstr>Hypothyroidism</vt:lpstr>
      <vt:lpstr>PowerPoint Presentation</vt:lpstr>
      <vt:lpstr>Hypothyroidism</vt:lpstr>
      <vt:lpstr>Hyperthyroidism</vt:lpstr>
      <vt:lpstr>Hyperthyroidism</vt:lpstr>
      <vt:lpstr>Graves’ disease</vt:lpstr>
      <vt:lpstr>Hyperthyroidism</vt:lpstr>
      <vt:lpstr>Hyperthyroidism</vt:lpstr>
      <vt:lpstr>PowerPoint Presentation</vt:lpstr>
      <vt:lpstr>Thermogenesis (Heat production)</vt:lpstr>
      <vt:lpstr>Thyroid Hormone and Thermogenesis</vt:lpstr>
      <vt:lpstr>PowerPoint Presentation</vt:lpstr>
      <vt:lpstr>PowerPoint Presentation</vt:lpstr>
      <vt:lpstr>PowerPoint Presentation</vt:lpstr>
      <vt:lpstr>Take home message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Sallam</dc:creator>
  <cp:lastModifiedBy>عبدالله البريكان ID 439100773</cp:lastModifiedBy>
  <cp:revision>131</cp:revision>
  <dcterms:created xsi:type="dcterms:W3CDTF">2016-01-22T23:01:25Z</dcterms:created>
  <dcterms:modified xsi:type="dcterms:W3CDTF">2021-02-22T08:43:06Z</dcterms:modified>
</cp:coreProperties>
</file>