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9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64" r:id="rId11"/>
    <p:sldId id="265" r:id="rId12"/>
    <p:sldId id="268" r:id="rId13"/>
    <p:sldId id="270" r:id="rId14"/>
    <p:sldId id="272" r:id="rId15"/>
    <p:sldId id="273" r:id="rId16"/>
    <p:sldId id="290" r:id="rId17"/>
    <p:sldId id="275" r:id="rId18"/>
    <p:sldId id="276" r:id="rId19"/>
    <p:sldId id="278" r:id="rId20"/>
    <p:sldId id="281" r:id="rId21"/>
    <p:sldId id="267" r:id="rId22"/>
    <p:sldId id="282" r:id="rId23"/>
    <p:sldId id="283" r:id="rId24"/>
    <p:sldId id="285" r:id="rId25"/>
    <p:sldId id="287" r:id="rId26"/>
    <p:sldId id="288" r:id="rId27"/>
    <p:sldId id="289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7"/>
    <p:restoredTop sz="91818"/>
  </p:normalViewPr>
  <p:slideViewPr>
    <p:cSldViewPr snapToGrid="0" snapToObjects="1">
      <p:cViewPr varScale="1">
        <p:scale>
          <a:sx n="105" d="100"/>
          <a:sy n="105" d="100"/>
        </p:scale>
        <p:origin x="200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7CD5F-3E40-F646-B29E-019982C6C69E}" type="datetimeFigureOut">
              <a:rPr lang="en-US" smtClean="0"/>
              <a:t>2/6/19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3F0453B2-C6B3-FF4A-A89C-185121E473E3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5588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7CD5F-3E40-F646-B29E-019982C6C69E}" type="datetimeFigureOut">
              <a:rPr lang="en-US" smtClean="0"/>
              <a:t>2/6/19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453B2-C6B3-FF4A-A89C-185121E473E3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5607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7CD5F-3E40-F646-B29E-019982C6C69E}" type="datetimeFigureOut">
              <a:rPr lang="en-US" smtClean="0"/>
              <a:t>2/6/19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453B2-C6B3-FF4A-A89C-185121E473E3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6920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7CD5F-3E40-F646-B29E-019982C6C69E}" type="datetimeFigureOut">
              <a:rPr lang="en-US" smtClean="0"/>
              <a:t>2/6/19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453B2-C6B3-FF4A-A89C-185121E473E3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2618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7CD5F-3E40-F646-B29E-019982C6C69E}" type="datetimeFigureOut">
              <a:rPr lang="en-US" smtClean="0"/>
              <a:t>2/6/19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453B2-C6B3-FF4A-A89C-185121E473E3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3060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7CD5F-3E40-F646-B29E-019982C6C69E}" type="datetimeFigureOut">
              <a:rPr lang="en-US" smtClean="0"/>
              <a:t>2/6/19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453B2-C6B3-FF4A-A89C-185121E473E3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9798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7CD5F-3E40-F646-B29E-019982C6C69E}" type="datetimeFigureOut">
              <a:rPr lang="en-US" smtClean="0"/>
              <a:t>2/6/19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453B2-C6B3-FF4A-A89C-185121E473E3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02009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7CD5F-3E40-F646-B29E-019982C6C69E}" type="datetimeFigureOut">
              <a:rPr lang="en-US" smtClean="0"/>
              <a:t>2/6/19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453B2-C6B3-FF4A-A89C-185121E473E3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5613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7CD5F-3E40-F646-B29E-019982C6C69E}" type="datetimeFigureOut">
              <a:rPr lang="en-US" smtClean="0"/>
              <a:t>2/6/19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453B2-C6B3-FF4A-A89C-185121E47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530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7CD5F-3E40-F646-B29E-019982C6C69E}" type="datetimeFigureOut">
              <a:rPr lang="en-US" smtClean="0"/>
              <a:t>2/6/19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453B2-C6B3-FF4A-A89C-185121E473E3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32704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2E27CD5F-3E40-F646-B29E-019982C6C69E}" type="datetimeFigureOut">
              <a:rPr lang="en-US" smtClean="0"/>
              <a:t>2/6/19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453B2-C6B3-FF4A-A89C-185121E473E3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22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27CD5F-3E40-F646-B29E-019982C6C69E}" type="datetimeFigureOut">
              <a:rPr lang="en-US" smtClean="0"/>
              <a:t>2/6/19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3F0453B2-C6B3-FF4A-A89C-185121E473E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5238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4001" r:id="rId3"/>
    <p:sldLayoutId id="2147484002" r:id="rId4"/>
    <p:sldLayoutId id="2147484003" r:id="rId5"/>
    <p:sldLayoutId id="2147484004" r:id="rId6"/>
    <p:sldLayoutId id="2147484005" r:id="rId7"/>
    <p:sldLayoutId id="2147484006" r:id="rId8"/>
    <p:sldLayoutId id="2147484007" r:id="rId9"/>
    <p:sldLayoutId id="2147484008" r:id="rId10"/>
    <p:sldLayoutId id="21474840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iologydaily.com/biology/Insulin_resistance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ayocliniclabs.com/test-catalog/Clinical+and+Interpretive/84225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24474-0A6E-5045-B927-1EFEDF68BB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Biochemistry of Cushing Syndrome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27E912-1CE5-7145-A77E-93A058B49A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/>
              <a:t>Endocrine Block</a:t>
            </a:r>
          </a:p>
        </p:txBody>
      </p:sp>
    </p:spTree>
    <p:extLst>
      <p:ext uri="{BB962C8B-B14F-4D97-AF65-F5344CB8AC3E}">
        <p14:creationId xmlns:p14="http://schemas.microsoft.com/office/powerpoint/2010/main" val="2828180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B43CC-78B8-234D-BF6B-D2BC58024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Plasma Cortisol-binding globulin (CBG)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A0BD2-17BB-4947-B8E4-18D1B1B5E0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544513" indent="-544513">
              <a:lnSpc>
                <a:spcPct val="125000"/>
              </a:lnSpc>
            </a:pPr>
            <a:r>
              <a:rPr lang="en-US" altLang="en-US" dirty="0"/>
              <a:t>In the circulation, glucocorticoids are mainly protein-bound (about 90%), chiefly to CBG (</a:t>
            </a:r>
            <a:r>
              <a:rPr lang="en-US" altLang="en-US" dirty="0" err="1"/>
              <a:t>transcortin</a:t>
            </a:r>
            <a:r>
              <a:rPr lang="en-US" altLang="en-US" dirty="0"/>
              <a:t>). </a:t>
            </a:r>
          </a:p>
          <a:p>
            <a:pPr marL="1066800" lvl="1" indent="-342900">
              <a:lnSpc>
                <a:spcPct val="100000"/>
              </a:lnSpc>
              <a:buNone/>
            </a:pPr>
            <a:r>
              <a:rPr lang="ar-SA" altLang="en-US" sz="2000" dirty="0">
                <a:sym typeface="Symbol" pitchFamily="2" charset="2"/>
              </a:rPr>
              <a:t> </a:t>
            </a:r>
          </a:p>
          <a:p>
            <a:pPr marL="1066800" lvl="1" indent="-342900">
              <a:lnSpc>
                <a:spcPct val="125000"/>
              </a:lnSpc>
            </a:pPr>
            <a:r>
              <a:rPr lang="en-US" altLang="en-US" sz="2000" dirty="0">
                <a:sym typeface="Symbol" pitchFamily="2" charset="2"/>
              </a:rPr>
              <a:t></a:t>
            </a:r>
            <a:r>
              <a:rPr lang="en-US" altLang="en-US" sz="2000" dirty="0"/>
              <a:t> in pregnancy and with estrogen treatment (e.g. oral contraceptives).</a:t>
            </a:r>
            <a:endParaRPr lang="en-US" altLang="en-US" sz="2000" dirty="0">
              <a:sym typeface="Symbol" pitchFamily="2" charset="2"/>
            </a:endParaRPr>
          </a:p>
          <a:p>
            <a:pPr marL="1066800" lvl="1" indent="-342900">
              <a:lnSpc>
                <a:spcPct val="125000"/>
              </a:lnSpc>
            </a:pPr>
            <a:r>
              <a:rPr lang="en-US" altLang="en-US" sz="2000" dirty="0">
                <a:sym typeface="Symbol" pitchFamily="2" charset="2"/>
              </a:rPr>
              <a:t></a:t>
            </a:r>
            <a:r>
              <a:rPr lang="en-US" altLang="en-US" sz="2000" dirty="0"/>
              <a:t> in </a:t>
            </a:r>
            <a:r>
              <a:rPr lang="en-US" altLang="en-US" sz="2000" dirty="0" err="1"/>
              <a:t>hypoproteinemic</a:t>
            </a:r>
            <a:r>
              <a:rPr lang="en-US" altLang="en-US" sz="2000" dirty="0"/>
              <a:t> states (e.g. nephrotic syndrome). </a:t>
            </a:r>
          </a:p>
          <a:p>
            <a:pPr marL="1066800" lvl="1" indent="-342900">
              <a:lnSpc>
                <a:spcPct val="125000"/>
              </a:lnSpc>
              <a:buNone/>
            </a:pPr>
            <a:endParaRPr lang="en-US" altLang="en-US" sz="2000" dirty="0"/>
          </a:p>
          <a:p>
            <a:pPr marL="544513" indent="-544513">
              <a:lnSpc>
                <a:spcPct val="125000"/>
              </a:lnSpc>
            </a:pPr>
            <a:r>
              <a:rPr lang="en-US" altLang="en-US" dirty="0"/>
              <a:t>The biologically active fraction of cortisol in plasma is the free (unbound) component.</a:t>
            </a:r>
          </a:p>
          <a:p>
            <a:pPr marL="0" indent="0">
              <a:lnSpc>
                <a:spcPct val="125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933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4686C-35B7-7945-A328-987BF0BCE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Cortisol and ACTH measurements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AD78E5-C9AF-E84C-A13F-3D17434984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10740421" cy="45374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Serum (Cortisol) and plasma (ACTH):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Samples must be collected (without venous stasis) between </a:t>
            </a:r>
            <a:r>
              <a:rPr lang="en-US" altLang="en-US" u="sng" dirty="0"/>
              <a:t>8 a.m. and 9 a.m.</a:t>
            </a:r>
            <a:r>
              <a:rPr lang="en-US" altLang="en-US" dirty="0"/>
              <a:t> and between </a:t>
            </a:r>
            <a:r>
              <a:rPr lang="en-US" altLang="en-US" u="sng" dirty="0"/>
              <a:t>10 p.m. and 12 p.m</a:t>
            </a:r>
            <a:r>
              <a:rPr lang="en-US" altLang="en-US" dirty="0"/>
              <a:t>. because of the diurnal rhythm.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Temporary </a:t>
            </a:r>
            <a:r>
              <a:rPr lang="en-US" altLang="en-US" dirty="0">
                <a:sym typeface="Symbol" pitchFamily="2" charset="2"/>
              </a:rPr>
              <a:t></a:t>
            </a:r>
            <a:r>
              <a:rPr lang="en-US" altLang="en-US" dirty="0"/>
              <a:t> in these hormones may be observed as a response to emotional stress. </a:t>
            </a:r>
          </a:p>
          <a:p>
            <a:pPr marL="0" indent="0">
              <a:lnSpc>
                <a:spcPct val="100000"/>
              </a:lnSpc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Urinary Cortisol excretion: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Cortisol is removed from plasma by the liver </a:t>
            </a:r>
            <a:r>
              <a:rPr lang="en-US" altLang="en-US" dirty="0">
                <a:sym typeface="Symbol" pitchFamily="2" charset="2"/>
              </a:rPr>
              <a:t></a:t>
            </a:r>
            <a:r>
              <a:rPr lang="en-US" altLang="en-US" dirty="0"/>
              <a:t> metabolically inactive compounds </a:t>
            </a:r>
            <a:r>
              <a:rPr lang="en-US" altLang="en-US" dirty="0">
                <a:sym typeface="Symbol" pitchFamily="2" charset="2"/>
              </a:rPr>
              <a:t></a:t>
            </a:r>
            <a:r>
              <a:rPr lang="en-US" altLang="en-US" dirty="0"/>
              <a:t> excreted in urine mainly as conjugated metabolites (e.g. glucuronides). 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A small amount of cortisol is excreted unchanged in the urine (UFC).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In normal individuals: </a:t>
            </a:r>
          </a:p>
          <a:p>
            <a:pPr lvl="1">
              <a:lnSpc>
                <a:spcPct val="80000"/>
              </a:lnSpc>
            </a:pPr>
            <a:r>
              <a:rPr lang="en-US" altLang="en-US" sz="2000" dirty="0"/>
              <a:t>Urinary free cortisol (UFC) is &lt; 250 nmol/24 h.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8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96C8A9-4388-8649-9494-DCEE6ADCD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Causes of elevated serum cortisol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D643C4-4ADE-D94C-8A67-95F8FE69DA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1179" y="2582813"/>
            <a:ext cx="9603275" cy="3470668"/>
          </a:xfrm>
        </p:spPr>
        <p:txBody>
          <a:bodyPr numCol="2" spcCol="457200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n-US" altLang="en-US" b="1" dirty="0"/>
              <a:t>Increased cortisol secretion: </a:t>
            </a:r>
          </a:p>
          <a:p>
            <a:pPr lvl="1">
              <a:lnSpc>
                <a:spcPct val="80000"/>
              </a:lnSpc>
              <a:buNone/>
            </a:pPr>
            <a:r>
              <a:rPr lang="en-US" altLang="en-US" dirty="0"/>
              <a:t>• </a:t>
            </a:r>
            <a:r>
              <a:rPr lang="en-US" altLang="en-US" sz="2000" dirty="0"/>
              <a:t>Cushing's syndrome </a:t>
            </a:r>
          </a:p>
          <a:p>
            <a:pPr lvl="1">
              <a:lnSpc>
                <a:spcPct val="80000"/>
              </a:lnSpc>
              <a:buNone/>
            </a:pPr>
            <a:r>
              <a:rPr lang="en-US" altLang="en-US" sz="2000" dirty="0"/>
              <a:t>• Exercise </a:t>
            </a:r>
          </a:p>
          <a:p>
            <a:pPr lvl="1">
              <a:lnSpc>
                <a:spcPct val="80000"/>
              </a:lnSpc>
              <a:buNone/>
            </a:pPr>
            <a:r>
              <a:rPr lang="en-US" altLang="en-US" sz="2000" dirty="0"/>
              <a:t>• Stress, Anxiety, Depression </a:t>
            </a:r>
          </a:p>
          <a:p>
            <a:pPr lvl="1">
              <a:lnSpc>
                <a:spcPct val="80000"/>
              </a:lnSpc>
              <a:buNone/>
            </a:pPr>
            <a:r>
              <a:rPr lang="en-US" altLang="en-US" sz="2000" dirty="0"/>
              <a:t>• Obesity </a:t>
            </a:r>
          </a:p>
          <a:p>
            <a:pPr lvl="1">
              <a:lnSpc>
                <a:spcPct val="80000"/>
              </a:lnSpc>
              <a:buNone/>
            </a:pPr>
            <a:r>
              <a:rPr lang="en-US" altLang="en-US" sz="2000" dirty="0"/>
              <a:t>• Alcohol abuse </a:t>
            </a:r>
          </a:p>
          <a:p>
            <a:pPr lvl="1">
              <a:lnSpc>
                <a:spcPct val="80000"/>
              </a:lnSpc>
              <a:buNone/>
            </a:pPr>
            <a:r>
              <a:rPr lang="en-US" altLang="en-US" sz="2000" dirty="0"/>
              <a:t>• Chronic renal failure </a:t>
            </a:r>
          </a:p>
          <a:p>
            <a:pPr>
              <a:lnSpc>
                <a:spcPct val="80000"/>
              </a:lnSpc>
              <a:buNone/>
            </a:pPr>
            <a:endParaRPr lang="en-US" altLang="en-US" dirty="0"/>
          </a:p>
          <a:p>
            <a:pPr>
              <a:lnSpc>
                <a:spcPct val="80000"/>
              </a:lnSpc>
              <a:buNone/>
            </a:pPr>
            <a:endParaRPr lang="en-US" altLang="en-US" b="1" dirty="0"/>
          </a:p>
          <a:p>
            <a:pPr>
              <a:lnSpc>
                <a:spcPct val="80000"/>
              </a:lnSpc>
              <a:buNone/>
            </a:pPr>
            <a:endParaRPr lang="en-US" altLang="en-US" b="1" dirty="0"/>
          </a:p>
          <a:p>
            <a:pPr>
              <a:lnSpc>
                <a:spcPct val="80000"/>
              </a:lnSpc>
              <a:buNone/>
            </a:pPr>
            <a:r>
              <a:rPr lang="en-US" altLang="en-US" b="1" dirty="0"/>
              <a:t>Increased CBG: </a:t>
            </a:r>
          </a:p>
          <a:p>
            <a:pPr lvl="1">
              <a:lnSpc>
                <a:spcPct val="80000"/>
              </a:lnSpc>
              <a:buNone/>
            </a:pPr>
            <a:r>
              <a:rPr lang="en-US" altLang="en-US" dirty="0"/>
              <a:t>• </a:t>
            </a:r>
            <a:r>
              <a:rPr lang="en-US" altLang="en-US" sz="2000" dirty="0"/>
              <a:t>Congenital </a:t>
            </a:r>
          </a:p>
          <a:p>
            <a:pPr lvl="1">
              <a:lnSpc>
                <a:spcPct val="80000"/>
              </a:lnSpc>
              <a:buNone/>
            </a:pPr>
            <a:r>
              <a:rPr lang="en-US" altLang="en-US" sz="2000" dirty="0"/>
              <a:t>• Estrogen therapy</a:t>
            </a:r>
          </a:p>
          <a:p>
            <a:pPr lvl="1">
              <a:lnSpc>
                <a:spcPct val="80000"/>
              </a:lnSpc>
              <a:buNone/>
            </a:pPr>
            <a:r>
              <a:rPr lang="en-US" altLang="en-US" sz="2000" dirty="0"/>
              <a:t>• Pregnancy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05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62A4C-B519-E64D-962B-4D18B194B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Symptoms of Cushing’s syndrome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DDB62-63F8-8845-BF34-A8392666AD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1974167"/>
            <a:ext cx="9603275" cy="416339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en-US" dirty="0"/>
              <a:t>Weight gain, central obesity.</a:t>
            </a:r>
          </a:p>
          <a:p>
            <a:pPr>
              <a:lnSpc>
                <a:spcPct val="100000"/>
              </a:lnSpc>
            </a:pPr>
            <a:r>
              <a:rPr lang="en-US" altLang="en-US" dirty="0"/>
              <a:t>Buffalo’s hump.</a:t>
            </a:r>
          </a:p>
          <a:p>
            <a:pPr>
              <a:lnSpc>
                <a:spcPct val="100000"/>
              </a:lnSpc>
            </a:pPr>
            <a:r>
              <a:rPr lang="en-US" altLang="en-US" dirty="0"/>
              <a:t>Moon face</a:t>
            </a:r>
          </a:p>
          <a:p>
            <a:pPr>
              <a:lnSpc>
                <a:spcPct val="100000"/>
              </a:lnSpc>
            </a:pPr>
            <a:r>
              <a:rPr lang="en-US" altLang="en-US" dirty="0"/>
              <a:t>Excessive sweating </a:t>
            </a:r>
          </a:p>
          <a:p>
            <a:pPr>
              <a:lnSpc>
                <a:spcPct val="100000"/>
              </a:lnSpc>
            </a:pPr>
            <a:r>
              <a:rPr lang="en-US" altLang="en-US" dirty="0"/>
              <a:t>Atrophy of the skin and mucous membranes </a:t>
            </a:r>
            <a:endParaRPr lang="en-US" altLang="en-US" u="sng" dirty="0"/>
          </a:p>
          <a:p>
            <a:pPr>
              <a:lnSpc>
                <a:spcPct val="100000"/>
              </a:lnSpc>
            </a:pPr>
            <a:r>
              <a:rPr lang="en-US" altLang="en-US" dirty="0"/>
              <a:t>Purple </a:t>
            </a:r>
            <a:r>
              <a:rPr lang="en-US" altLang="en-US" dirty="0" err="1"/>
              <a:t>striae</a:t>
            </a:r>
            <a:r>
              <a:rPr lang="en-US" altLang="en-US" dirty="0"/>
              <a:t> on the trunk and legs </a:t>
            </a:r>
          </a:p>
          <a:p>
            <a:pPr>
              <a:lnSpc>
                <a:spcPct val="100000"/>
              </a:lnSpc>
            </a:pPr>
            <a:r>
              <a:rPr lang="en-US" altLang="en-US" dirty="0"/>
              <a:t>Proximal muscle weakness (hips, shoulders) </a:t>
            </a:r>
          </a:p>
          <a:p>
            <a:pPr>
              <a:lnSpc>
                <a:spcPct val="100000"/>
              </a:lnSpc>
            </a:pPr>
            <a:r>
              <a:rPr lang="en-US" altLang="en-US" dirty="0"/>
              <a:t>Hirsutism</a:t>
            </a:r>
          </a:p>
          <a:p>
            <a:pPr>
              <a:lnSpc>
                <a:spcPct val="100000"/>
              </a:lnSpc>
            </a:pPr>
            <a:r>
              <a:rPr lang="en-US" altLang="en-US" dirty="0"/>
              <a:t>The excess cortisol may also affect other endocrine systems </a:t>
            </a:r>
            <a:r>
              <a:rPr lang="en-US" altLang="en-US" dirty="0">
                <a:sym typeface="Symbol" pitchFamily="2" charset="2"/>
              </a:rPr>
              <a:t></a:t>
            </a:r>
            <a:r>
              <a:rPr lang="en-US" altLang="en-US" dirty="0"/>
              <a:t> </a:t>
            </a:r>
            <a:r>
              <a:rPr lang="en-US" altLang="en-US" dirty="0">
                <a:sym typeface="Symbol" pitchFamily="2" charset="2"/>
              </a:rPr>
              <a:t></a:t>
            </a:r>
            <a:r>
              <a:rPr lang="en-US" altLang="en-US" dirty="0"/>
              <a:t> libido,  </a:t>
            </a:r>
            <a:r>
              <a:rPr lang="en-US" altLang="en-US" dirty="0" err="1"/>
              <a:t>amenorrhoea</a:t>
            </a:r>
            <a:r>
              <a:rPr lang="en-US" altLang="en-US" dirty="0"/>
              <a:t> and infertility </a:t>
            </a:r>
          </a:p>
          <a:p>
            <a:pPr>
              <a:lnSpc>
                <a:spcPct val="100000"/>
              </a:lnSpc>
            </a:pPr>
            <a:r>
              <a:rPr lang="en-US" altLang="en-US" dirty="0"/>
              <a:t>Patients frequently suffer various psychological disturbances ranging from euphoria to frank psychosis.</a:t>
            </a:r>
          </a:p>
          <a:p>
            <a:pPr marL="0" indent="0">
              <a:lnSpc>
                <a:spcPct val="100000"/>
              </a:lnSpc>
              <a:buNone/>
            </a:pPr>
            <a:endParaRPr lang="en-US" dirty="0"/>
          </a:p>
        </p:txBody>
      </p:sp>
      <p:sp>
        <p:nvSpPr>
          <p:cNvPr id="4" name="Line 8">
            <a:extLst>
              <a:ext uri="{FF2B5EF4-FFF2-40B4-BE49-F238E27FC236}">
                <a16:creationId xmlns:a16="http://schemas.microsoft.com/office/drawing/2014/main" id="{8612E0D5-9EA7-A84D-8814-F31DB67BC5EB}"/>
              </a:ext>
            </a:extLst>
          </p:cNvPr>
          <p:cNvSpPr>
            <a:spLocks noChangeShapeType="1"/>
          </p:cNvSpPr>
          <p:nvPr/>
        </p:nvSpPr>
        <p:spPr bwMode="auto">
          <a:xfrm>
            <a:off x="2944232" y="3081620"/>
            <a:ext cx="4800604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pic>
        <p:nvPicPr>
          <p:cNvPr id="5" name="Picture 7" descr="823939Cushing12_264_3B13yo">
            <a:extLst>
              <a:ext uri="{FF2B5EF4-FFF2-40B4-BE49-F238E27FC236}">
                <a16:creationId xmlns:a16="http://schemas.microsoft.com/office/drawing/2014/main" id="{3A1D4304-E9F6-DF44-AC94-EE868022C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44836" y="2040520"/>
            <a:ext cx="3600450" cy="20542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540171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AE048-756C-164C-B0D5-C235CE337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9F58A-965B-FA40-9B72-CCD38F4ECD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Loss of diurnal rhythm of cortisol and ACTH.</a:t>
            </a:r>
          </a:p>
          <a:p>
            <a:r>
              <a:rPr lang="en-US" altLang="en-US" dirty="0"/>
              <a:t>Hypertension (due to the aldosterone - like effects) </a:t>
            </a:r>
            <a:endParaRPr lang="en-US" altLang="en-US" dirty="0"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en-US" altLang="en-US" dirty="0"/>
              <a:t>Hyperglycemia or diabetes due to insulin resistance</a:t>
            </a:r>
            <a:r>
              <a:rPr lang="en-US" altLang="en-US" dirty="0">
                <a:sym typeface="Symbol" pitchFamily="2" charset="2"/>
              </a:rPr>
              <a:t>.</a:t>
            </a:r>
          </a:p>
          <a:p>
            <a:r>
              <a:rPr lang="en-US" altLang="en-US" dirty="0">
                <a:sym typeface="Symbol" pitchFamily="2" charset="2"/>
              </a:rPr>
              <a:t>Hypokalemic alkalosis</a:t>
            </a:r>
          </a:p>
          <a:p>
            <a:r>
              <a:rPr lang="en-US" altLang="en-US" dirty="0">
                <a:sym typeface="Symbol" pitchFamily="2" charset="2"/>
              </a:rPr>
              <a:t> protein metabolism.</a:t>
            </a:r>
          </a:p>
          <a:p>
            <a:r>
              <a:rPr lang="en-US" altLang="en-US" dirty="0">
                <a:sym typeface="Symbol" pitchFamily="2" charset="2"/>
              </a:rPr>
              <a:t>Impaired immunity.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924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A9349-1611-E54E-8DF7-2D1CD94C8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Investigations of suspected adrenocortical hyperfunction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89F9B-2EE5-0A44-82C1-2F74AFB66E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9919154" cy="3450613"/>
          </a:xfrm>
        </p:spPr>
        <p:txBody>
          <a:bodyPr/>
          <a:lstStyle/>
          <a:p>
            <a:pPr marL="457200" indent="-457200">
              <a:lnSpc>
                <a:spcPct val="125000"/>
              </a:lnSpc>
              <a:buNone/>
            </a:pPr>
            <a:r>
              <a:rPr lang="en-US" altLang="en-US" b="1" dirty="0"/>
              <a:t> </a:t>
            </a:r>
            <a:r>
              <a:rPr lang="en-US" altLang="en-US" b="1" dirty="0">
                <a:solidFill>
                  <a:srgbClr val="FF0000"/>
                </a:solidFill>
              </a:rPr>
              <a:t>A.</a:t>
            </a:r>
            <a:r>
              <a:rPr lang="en-US" altLang="en-US" b="1" dirty="0"/>
              <a:t> </a:t>
            </a:r>
            <a:r>
              <a:rPr lang="en-US" altLang="en-US" b="1" dirty="0">
                <a:solidFill>
                  <a:srgbClr val="FF0000"/>
                </a:solidFill>
              </a:rPr>
              <a:t>Screening and confirmatory tests:</a:t>
            </a:r>
            <a:r>
              <a:rPr lang="en-US" altLang="en-US" b="1" dirty="0"/>
              <a:t> </a:t>
            </a:r>
            <a:r>
              <a:rPr lang="en-US" altLang="en-US" dirty="0"/>
              <a:t>to assess the clinical diagnosis of adrenocortical hyperfunction.</a:t>
            </a:r>
          </a:p>
          <a:p>
            <a:pPr marL="457200" indent="-457200">
              <a:lnSpc>
                <a:spcPct val="125000"/>
              </a:lnSpc>
              <a:buNone/>
            </a:pPr>
            <a:r>
              <a:rPr lang="en-US" altLang="en-US" b="1" dirty="0">
                <a:solidFill>
                  <a:srgbClr val="FF0000"/>
                </a:solidFill>
              </a:rPr>
              <a:t>B.</a:t>
            </a:r>
            <a:r>
              <a:rPr lang="en-US" altLang="en-US" b="1" dirty="0"/>
              <a:t> </a:t>
            </a:r>
            <a:r>
              <a:rPr lang="en-US" altLang="en-US" b="1" dirty="0">
                <a:solidFill>
                  <a:srgbClr val="FF0000"/>
                </a:solidFill>
              </a:rPr>
              <a:t>Tests to determine the cause</a:t>
            </a:r>
            <a:r>
              <a:rPr lang="en-US" altLang="en-US" b="1" dirty="0"/>
              <a:t>: </a:t>
            </a:r>
            <a:r>
              <a:rPr lang="en-US" altLang="en-US" dirty="0"/>
              <a:t>to ascertain:</a:t>
            </a:r>
          </a:p>
          <a:p>
            <a:pPr marL="457200" indent="-457200">
              <a:lnSpc>
                <a:spcPct val="125000"/>
              </a:lnSpc>
              <a:buNone/>
            </a:pPr>
            <a:r>
              <a:rPr lang="en-US" altLang="en-US" dirty="0"/>
              <a:t>      (a) The site of the pathological lesion (adrenal cortex, pituitary or elsewhere?)</a:t>
            </a:r>
          </a:p>
          <a:p>
            <a:pPr marL="457200" indent="-457200">
              <a:lnSpc>
                <a:spcPct val="125000"/>
              </a:lnSpc>
              <a:buNone/>
            </a:pPr>
            <a:r>
              <a:rPr lang="en-US" altLang="en-US" dirty="0"/>
              <a:t>      (b) The nature of the pathological lesion.</a:t>
            </a:r>
          </a:p>
          <a:p>
            <a:pPr marL="0" indent="0">
              <a:lnSpc>
                <a:spcPct val="125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22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ECF5C64-2454-A44C-8C91-615308A091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283" y="0"/>
            <a:ext cx="99134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702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6A206-5898-344F-A23C-B0B77C424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Screening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A721B2-DF53-AC42-B7BD-8B7620A0B2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10287031" cy="4019308"/>
          </a:xfrm>
        </p:spPr>
        <p:txBody>
          <a:bodyPr>
            <a:noAutofit/>
          </a:bodyPr>
          <a:lstStyle/>
          <a:p>
            <a:pPr marL="0" indent="0">
              <a:lnSpc>
                <a:spcPct val="125000"/>
              </a:lnSpc>
              <a:buClr>
                <a:srgbClr val="FF0000"/>
              </a:buClr>
              <a:buNone/>
            </a:pPr>
            <a:r>
              <a:rPr lang="en-US" altLang="en-US" b="1" dirty="0"/>
              <a:t>1. </a:t>
            </a:r>
            <a:r>
              <a:rPr lang="en-US" altLang="en-US" b="1" u="sng" dirty="0"/>
              <a:t>Low-dose DST</a:t>
            </a:r>
            <a:r>
              <a:rPr lang="en-US" altLang="en-US" b="1" dirty="0"/>
              <a:t>:</a:t>
            </a:r>
          </a:p>
          <a:p>
            <a:pPr marL="1017588" lvl="1" indent="-381000">
              <a:lnSpc>
                <a:spcPct val="100000"/>
              </a:lnSpc>
              <a:buClr>
                <a:srgbClr val="FF0000"/>
              </a:buClr>
              <a:buNone/>
            </a:pPr>
            <a:r>
              <a:rPr lang="en-US" altLang="en-US" sz="2000" b="1" u="sng" dirty="0">
                <a:sym typeface="Symbol" pitchFamily="2" charset="2"/>
              </a:rPr>
              <a:t>Procedure:</a:t>
            </a:r>
          </a:p>
          <a:p>
            <a:pPr marL="1090613" lvl="2" indent="1588">
              <a:lnSpc>
                <a:spcPct val="125000"/>
              </a:lnSpc>
              <a:buClr>
                <a:srgbClr val="FF0000"/>
              </a:buClr>
              <a:buNone/>
            </a:pPr>
            <a:r>
              <a:rPr lang="en-US" altLang="en-US" sz="2000" dirty="0">
                <a:sym typeface="Symbol" pitchFamily="2" charset="2"/>
              </a:rPr>
              <a:t>1 mg </a:t>
            </a:r>
            <a:r>
              <a:rPr lang="en-US" altLang="en-US" sz="2000" dirty="0"/>
              <a:t>dexamethasone (</a:t>
            </a:r>
            <a:r>
              <a:rPr lang="en-US" altLang="en-US" sz="2000" dirty="0">
                <a:sym typeface="Symbol" pitchFamily="2" charset="2"/>
              </a:rPr>
              <a:t>DXM) administered at 11-12 PM the night before attending the clinic. Serum cortisol is measured at 8-9 AM.</a:t>
            </a:r>
          </a:p>
          <a:p>
            <a:pPr marL="1017588" lvl="1" indent="-381000">
              <a:lnSpc>
                <a:spcPct val="100000"/>
              </a:lnSpc>
              <a:buClr>
                <a:srgbClr val="FF0000"/>
              </a:buClr>
              <a:buNone/>
            </a:pPr>
            <a:r>
              <a:rPr lang="en-US" altLang="en-US" sz="2000" b="1" u="sng" dirty="0">
                <a:sym typeface="Symbol" pitchFamily="2" charset="2"/>
              </a:rPr>
              <a:t>Result</a:t>
            </a:r>
            <a:r>
              <a:rPr lang="en-US" altLang="en-US" sz="2000" b="1" dirty="0">
                <a:sym typeface="Symbol" pitchFamily="2" charset="2"/>
              </a:rPr>
              <a:t>: </a:t>
            </a:r>
          </a:p>
          <a:p>
            <a:pPr marL="1017588" lvl="1" indent="-381000">
              <a:lnSpc>
                <a:spcPct val="125000"/>
              </a:lnSpc>
              <a:buClr>
                <a:srgbClr val="FF0000"/>
              </a:buClr>
              <a:buNone/>
            </a:pPr>
            <a:r>
              <a:rPr lang="en-US" altLang="en-US" sz="2000" b="1" dirty="0">
                <a:sym typeface="Symbol" pitchFamily="2" charset="2"/>
              </a:rPr>
              <a:t>	</a:t>
            </a:r>
            <a:r>
              <a:rPr lang="en-US" altLang="en-US" sz="2000" dirty="0">
                <a:sym typeface="Symbol" pitchFamily="2" charset="2"/>
              </a:rPr>
              <a:t>Cortisol &lt; 50 nmol/L (suppression) exclude </a:t>
            </a:r>
            <a:r>
              <a:rPr lang="en-US" altLang="en-US" sz="2000" dirty="0" err="1">
                <a:sym typeface="Symbol" pitchFamily="2" charset="2"/>
              </a:rPr>
              <a:t>hypercortisolnemia</a:t>
            </a:r>
            <a:r>
              <a:rPr lang="en-US" altLang="en-US" sz="2000" dirty="0">
                <a:sym typeface="Symbol" pitchFamily="2" charset="2"/>
              </a:rPr>
              <a:t> (Cushing Syndrome)</a:t>
            </a:r>
          </a:p>
          <a:p>
            <a:pPr marL="1017588" lvl="1" indent="-381000">
              <a:lnSpc>
                <a:spcPct val="100000"/>
              </a:lnSpc>
              <a:buClr>
                <a:srgbClr val="FF0000"/>
              </a:buClr>
              <a:buNone/>
            </a:pPr>
            <a:r>
              <a:rPr lang="en-US" altLang="en-US" sz="2000" b="1" u="sng" dirty="0">
                <a:sym typeface="Symbol" pitchFamily="2" charset="2"/>
              </a:rPr>
              <a:t>Precautions</a:t>
            </a:r>
            <a:r>
              <a:rPr lang="en-US" altLang="en-US" sz="2000" b="1" dirty="0">
                <a:sym typeface="Symbol" pitchFamily="2" charset="2"/>
              </a:rPr>
              <a:t>:</a:t>
            </a:r>
          </a:p>
          <a:p>
            <a:pPr marL="1017588" lvl="1" indent="-381000">
              <a:lnSpc>
                <a:spcPct val="125000"/>
              </a:lnSpc>
              <a:buClr>
                <a:srgbClr val="FF0000"/>
              </a:buClr>
              <a:buNone/>
            </a:pPr>
            <a:r>
              <a:rPr lang="en-US" altLang="en-US" sz="2000" b="1" dirty="0">
                <a:sym typeface="Symbol" pitchFamily="2" charset="2"/>
              </a:rPr>
              <a:t>	</a:t>
            </a:r>
            <a:r>
              <a:rPr lang="en-US" altLang="en-US" sz="2000" dirty="0">
                <a:sym typeface="Symbol" pitchFamily="2" charset="2"/>
              </a:rPr>
              <a:t>Drugs that induce hepatic microsomal enzymes (Phenobarbitone &amp; phenytoin)   DXM metabolism and  DXM blood level to achieve CRH   suppression (false diagnosis of Cushing)</a:t>
            </a:r>
          </a:p>
          <a:p>
            <a:pPr marL="1017588" lvl="1" indent="-381000">
              <a:lnSpc>
                <a:spcPct val="125000"/>
              </a:lnSpc>
              <a:buClr>
                <a:srgbClr val="FF0000"/>
              </a:buClr>
              <a:buNone/>
            </a:pPr>
            <a:endParaRPr lang="en-US" altLang="en-US" sz="2000" b="1" dirty="0">
              <a:sym typeface="Symbol" pitchFamily="2" charset="2"/>
            </a:endParaRPr>
          </a:p>
          <a:p>
            <a:pPr marL="0" indent="0">
              <a:lnSpc>
                <a:spcPct val="125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2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4DD76-F9C2-4D46-9191-2D891461D4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Clr>
                <a:srgbClr val="FF0000"/>
              </a:buClr>
              <a:buSzPct val="110000"/>
              <a:buNone/>
            </a:pPr>
            <a:r>
              <a:rPr lang="en-US" altLang="en-US" b="1" dirty="0"/>
              <a:t>2. </a:t>
            </a:r>
            <a:r>
              <a:rPr lang="en-US" altLang="en-US" b="1" u="sng" dirty="0"/>
              <a:t>24- hour urinary free cortisol</a:t>
            </a:r>
            <a:r>
              <a:rPr lang="en-US" altLang="en-US" b="1" dirty="0"/>
              <a:t>:</a:t>
            </a:r>
          </a:p>
          <a:p>
            <a:pPr marL="0" indent="0">
              <a:lnSpc>
                <a:spcPct val="90000"/>
              </a:lnSpc>
              <a:buClr>
                <a:srgbClr val="FF0000"/>
              </a:buClr>
              <a:buSzPct val="110000"/>
              <a:buNone/>
            </a:pPr>
            <a:endParaRPr lang="en-US" altLang="en-US" b="1" dirty="0"/>
          </a:p>
          <a:p>
            <a:pPr marL="609600" indent="-609600">
              <a:lnSpc>
                <a:spcPct val="90000"/>
              </a:lnSpc>
              <a:buClr>
                <a:srgbClr val="FF0000"/>
              </a:buClr>
              <a:buSzPct val="110000"/>
              <a:buNone/>
            </a:pPr>
            <a:r>
              <a:rPr lang="en-US" altLang="en-US" b="1" dirty="0"/>
              <a:t>      </a:t>
            </a:r>
            <a:r>
              <a:rPr lang="en-US" altLang="en-US" b="1" u="sng" dirty="0"/>
              <a:t>Result:</a:t>
            </a:r>
            <a:r>
              <a:rPr lang="en-US" altLang="en-US" dirty="0"/>
              <a:t> Cortisol &lt; 250 nmol/day </a:t>
            </a:r>
            <a:r>
              <a:rPr lang="en-US" altLang="en-US" dirty="0">
                <a:sym typeface="Symbol" pitchFamily="2" charset="2"/>
              </a:rPr>
              <a:t> exclude Cushing Syndrome.</a:t>
            </a:r>
          </a:p>
          <a:p>
            <a:pPr marL="609600" indent="-609600">
              <a:lnSpc>
                <a:spcPct val="125000"/>
              </a:lnSpc>
              <a:buClr>
                <a:srgbClr val="FF0000"/>
              </a:buClr>
              <a:buSzPct val="110000"/>
              <a:buNone/>
            </a:pPr>
            <a:r>
              <a:rPr lang="en-US" altLang="en-US" b="1" dirty="0">
                <a:sym typeface="Symbol" pitchFamily="2" charset="2"/>
              </a:rPr>
              <a:t>      </a:t>
            </a:r>
            <a:r>
              <a:rPr lang="en-US" altLang="en-US" b="1" u="sng" dirty="0">
                <a:sym typeface="Symbol" pitchFamily="2" charset="2"/>
              </a:rPr>
              <a:t>Disadvantage</a:t>
            </a:r>
            <a:r>
              <a:rPr lang="en-US" altLang="en-US" b="1" dirty="0">
                <a:sym typeface="Symbol" pitchFamily="2" charset="2"/>
              </a:rPr>
              <a:t>:</a:t>
            </a:r>
            <a:r>
              <a:rPr lang="en-US" altLang="en-US" dirty="0">
                <a:sym typeface="Symbol" pitchFamily="2" charset="2"/>
              </a:rPr>
              <a:t> incomplete collection of urine  a false-negative result.</a:t>
            </a:r>
          </a:p>
          <a:p>
            <a:pPr marL="609600" indent="-609600">
              <a:lnSpc>
                <a:spcPct val="125000"/>
              </a:lnSpc>
              <a:buClr>
                <a:srgbClr val="FF0000"/>
              </a:buClr>
              <a:buSzPct val="110000"/>
              <a:buNone/>
            </a:pPr>
            <a:endParaRPr lang="en-US" altLang="en-US" dirty="0">
              <a:sym typeface="Symbol" pitchFamily="2" charset="2"/>
            </a:endParaRPr>
          </a:p>
          <a:p>
            <a:pPr marL="609600" indent="-609600">
              <a:lnSpc>
                <a:spcPct val="125000"/>
              </a:lnSpc>
              <a:buClr>
                <a:srgbClr val="FF0000"/>
              </a:buClr>
              <a:buSzPct val="110000"/>
              <a:buNone/>
            </a:pPr>
            <a:r>
              <a:rPr lang="en-US" altLang="en-US" b="1" dirty="0"/>
              <a:t>3. </a:t>
            </a:r>
            <a:r>
              <a:rPr lang="en-US" altLang="en-US" b="1" u="sng" dirty="0"/>
              <a:t>Midnight Salivary Cortisol</a:t>
            </a:r>
            <a:r>
              <a:rPr lang="en-US" altLang="en-US" b="1" dirty="0"/>
              <a:t>.</a:t>
            </a:r>
          </a:p>
          <a:p>
            <a:pPr marL="609600" indent="-609600">
              <a:lnSpc>
                <a:spcPct val="90000"/>
              </a:lnSpc>
              <a:buClr>
                <a:srgbClr val="FF0000"/>
              </a:buClr>
              <a:buSzPct val="110000"/>
              <a:buNone/>
            </a:pPr>
            <a:r>
              <a:rPr lang="en-US" altLang="en-US" b="1" dirty="0"/>
              <a:t>	</a:t>
            </a:r>
            <a:r>
              <a:rPr lang="en-US" altLang="en-US" b="1" u="sng" dirty="0"/>
              <a:t>Result:</a:t>
            </a:r>
            <a:r>
              <a:rPr lang="en-US" altLang="en-US" dirty="0"/>
              <a:t> Cortisol &lt; 100 ng/</a:t>
            </a:r>
            <a:r>
              <a:rPr lang="en-US" altLang="en-US" dirty="0" err="1"/>
              <a:t>dL</a:t>
            </a:r>
            <a:r>
              <a:rPr lang="en-US" altLang="en-US" dirty="0"/>
              <a:t> </a:t>
            </a:r>
            <a:r>
              <a:rPr lang="en-US" altLang="en-US" dirty="0">
                <a:sym typeface="Symbol" pitchFamily="2" charset="2"/>
              </a:rPr>
              <a:t> exclude Cushing Syndrome.</a:t>
            </a:r>
          </a:p>
          <a:p>
            <a:pPr marL="609600" indent="-609600">
              <a:lnSpc>
                <a:spcPct val="125000"/>
              </a:lnSpc>
              <a:buClr>
                <a:srgbClr val="FF0000"/>
              </a:buClr>
              <a:buSzPct val="110000"/>
              <a:buNone/>
            </a:pPr>
            <a:endParaRPr lang="en-US" altLang="en-US" dirty="0">
              <a:sym typeface="Symbol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15228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7C20A-4207-4143-9B26-66C930A9D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Confirmatory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40659E-5C2B-804B-AAA1-3F35F606A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701532"/>
            <a:ext cx="9603275" cy="1527567"/>
          </a:xfrm>
        </p:spPr>
        <p:txBody>
          <a:bodyPr/>
          <a:lstStyle/>
          <a:p>
            <a:pPr marL="771525" indent="-609600">
              <a:lnSpc>
                <a:spcPct val="90000"/>
              </a:lnSpc>
              <a:buNone/>
            </a:pPr>
            <a:endParaRPr lang="en-US" altLang="en-US" dirty="0"/>
          </a:p>
          <a:p>
            <a:pPr marL="771525" indent="-609600" algn="just">
              <a:lnSpc>
                <a:spcPct val="90000"/>
              </a:lnSpc>
            </a:pPr>
            <a:r>
              <a:rPr lang="en-US" altLang="en-US" dirty="0"/>
              <a:t>Positive results of at least two screening tests would confirm the clinical diagnosis.</a:t>
            </a:r>
          </a:p>
          <a:p>
            <a:pPr marL="771525" indent="-609600" algn="just">
              <a:lnSpc>
                <a:spcPct val="90000"/>
              </a:lnSpc>
            </a:pPr>
            <a:r>
              <a:rPr lang="en-US" altLang="en-US" dirty="0"/>
              <a:t>Further investigations are required.</a:t>
            </a:r>
          </a:p>
          <a:p>
            <a:pPr marL="771525" indent="-609600">
              <a:lnSpc>
                <a:spcPct val="90000"/>
              </a:lnSpc>
              <a:buNone/>
            </a:pPr>
            <a:endParaRPr lang="en-US" altLang="en-US" dirty="0"/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716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27742-D5F3-7B4C-8D46-CB9A422E7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CC85B0-03C9-7B41-907B-45794138B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identify physiological and biochemical characteristics of Cortisol.</a:t>
            </a:r>
          </a:p>
          <a:p>
            <a:r>
              <a:rPr lang="en-US" dirty="0"/>
              <a:t>To understand the diagnostic algorithm for Cushing’s Syndrome.</a:t>
            </a:r>
          </a:p>
          <a:p>
            <a:r>
              <a:rPr lang="en-US" dirty="0"/>
              <a:t>To understand the interpretation of laboratory and radiological investigations for diagnosis of Cushing’s Syndrome.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37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2D17D-F3AD-3941-8448-C506F8A47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used to determine the cause of Cushing's syndrome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D2BBDF-5426-1F46-A405-A9AE35BF2D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altLang="en-US" dirty="0">
                <a:solidFill>
                  <a:schemeClr val="tx1">
                    <a:lumMod val="50000"/>
                  </a:schemeClr>
                </a:solidFill>
              </a:rPr>
              <a:t>To differentiate ACTH-dependent from ACTH-independent: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dirty="0">
                <a:solidFill>
                  <a:schemeClr val="tx1">
                    <a:lumMod val="50000"/>
                  </a:schemeClr>
                </a:solidFill>
              </a:rPr>
              <a:t>	Plasma ACTH (Diurnal rhythm)</a:t>
            </a:r>
          </a:p>
          <a:p>
            <a:pPr marL="609600" indent="-609600">
              <a:lnSpc>
                <a:spcPct val="90000"/>
              </a:lnSpc>
              <a:buNone/>
            </a:pPr>
            <a:endParaRPr lang="en-US" altLang="en-US" dirty="0">
              <a:solidFill>
                <a:schemeClr val="tx1">
                  <a:lumMod val="50000"/>
                </a:schemeClr>
              </a:solidFill>
            </a:endParaRPr>
          </a:p>
          <a:p>
            <a:pPr marL="609600" indent="-609600">
              <a:lnSpc>
                <a:spcPct val="90000"/>
              </a:lnSpc>
              <a:buFont typeface="Arial Black" panose="020B0604020202020204" pitchFamily="34" charset="0"/>
              <a:buAutoNum type="arabicPeriod" startAt="2"/>
            </a:pPr>
            <a:r>
              <a:rPr lang="en-US" altLang="en-US" dirty="0">
                <a:solidFill>
                  <a:schemeClr val="tx1">
                    <a:lumMod val="50000"/>
                  </a:schemeClr>
                </a:solidFill>
              </a:rPr>
              <a:t>To distinguish between ACTH-dependent causes (</a:t>
            </a:r>
            <a:r>
              <a:rPr lang="en-US" altLang="en-US" dirty="0" err="1">
                <a:solidFill>
                  <a:schemeClr val="tx1">
                    <a:lumMod val="50000"/>
                  </a:schemeClr>
                </a:solidFill>
              </a:rPr>
              <a:t>Pitutary</a:t>
            </a:r>
            <a:r>
              <a:rPr lang="en-US" altLang="en-US" dirty="0">
                <a:solidFill>
                  <a:schemeClr val="tx1">
                    <a:lumMod val="50000"/>
                  </a:schemeClr>
                </a:solidFill>
              </a:rPr>
              <a:t> Vs Lung):</a:t>
            </a:r>
          </a:p>
          <a:p>
            <a:pPr marL="1257300" lvl="2" indent="-457200">
              <a:lnSpc>
                <a:spcPct val="90000"/>
              </a:lnSpc>
              <a:buFont typeface="Arial Black" panose="020B0604020202020204" pitchFamily="34" charset="0"/>
              <a:buAutoNum type="alphaLcParenR"/>
            </a:pPr>
            <a:r>
              <a:rPr lang="en-US" altLang="en-US" sz="2000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High-dose DST.</a:t>
            </a:r>
          </a:p>
          <a:p>
            <a:pPr marL="1257300" lvl="2" indent="-457200">
              <a:lnSpc>
                <a:spcPct val="90000"/>
              </a:lnSpc>
              <a:buFont typeface="Arial Black" panose="020B0604020202020204" pitchFamily="34" charset="0"/>
              <a:buAutoNum type="alphaLcParenR"/>
            </a:pPr>
            <a:r>
              <a:rPr lang="en-US" altLang="en-US" sz="2000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Inferior Petrosal Sinus Sampling.</a:t>
            </a:r>
            <a:r>
              <a:rPr lang="en-US" altLang="en-US" sz="2000" dirty="0">
                <a:solidFill>
                  <a:schemeClr val="tx1">
                    <a:lumMod val="50000"/>
                  </a:schemeClr>
                </a:solidFill>
              </a:rPr>
              <a:t> </a:t>
            </a:r>
          </a:p>
          <a:p>
            <a:pPr marL="1257300" lvl="2" indent="-457200">
              <a:lnSpc>
                <a:spcPct val="90000"/>
              </a:lnSpc>
              <a:buNone/>
            </a:pPr>
            <a:endParaRPr lang="en-US" altLang="en-US" sz="2000" dirty="0">
              <a:solidFill>
                <a:schemeClr val="tx1">
                  <a:lumMod val="50000"/>
                </a:schemeClr>
              </a:solidFill>
            </a:endParaRPr>
          </a:p>
          <a:p>
            <a:pPr marL="609600" indent="-609600">
              <a:lnSpc>
                <a:spcPct val="90000"/>
              </a:lnSpc>
              <a:buFontTx/>
              <a:buAutoNum type="arabicPeriod" startAt="2"/>
            </a:pPr>
            <a:r>
              <a:rPr lang="en-US" altLang="en-US" dirty="0">
                <a:solidFill>
                  <a:schemeClr val="tx1">
                    <a:lumMod val="50000"/>
                  </a:schemeClr>
                </a:solidFill>
              </a:rPr>
              <a:t>Radiological tests: MRI of pituitary and ultrasound or CT of adrenals.</a:t>
            </a:r>
          </a:p>
        </p:txBody>
      </p:sp>
    </p:spTree>
    <p:extLst>
      <p:ext uri="{BB962C8B-B14F-4D97-AF65-F5344CB8AC3E}">
        <p14:creationId xmlns:p14="http://schemas.microsoft.com/office/powerpoint/2010/main" val="349777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0AA81-7944-2149-8E69-CEB3ECD02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Causes of adrenocortical hyperfunction</a:t>
            </a:r>
            <a:br>
              <a:rPr lang="en-US" dirty="0"/>
            </a:br>
            <a:r>
              <a:rPr lang="en-US" dirty="0"/>
              <a:t>(Cushing’s syndrome)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EEAFE7-FE08-1D41-8015-55A82DB2D7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b="1" u="sng" dirty="0"/>
              <a:t>ACTH - dependent:</a:t>
            </a:r>
            <a:endParaRPr lang="en-US" altLang="en-US" b="1" dirty="0"/>
          </a:p>
          <a:p>
            <a:pPr marL="914400" lvl="1" indent="-457200">
              <a:buAutoNum type="arabicPeriod"/>
            </a:pPr>
            <a:r>
              <a:rPr lang="en-US" altLang="en-US" sz="2000" dirty="0">
                <a:sym typeface="Symbol" pitchFamily="2" charset="2"/>
              </a:rPr>
              <a:t> </a:t>
            </a:r>
            <a:r>
              <a:rPr lang="en-US" altLang="en-US" sz="2000" dirty="0"/>
              <a:t>Pituitary ACTH  &gt;90% (Cushing's disease).</a:t>
            </a:r>
          </a:p>
          <a:p>
            <a:pPr marL="914400" lvl="1" indent="-457200">
              <a:buAutoNum type="arabicPeriod"/>
            </a:pPr>
            <a:r>
              <a:rPr lang="en-US" altLang="en-US" sz="2000" dirty="0"/>
              <a:t>Ectopic ACTH by neoplasms &lt;10%. </a:t>
            </a:r>
            <a:endParaRPr lang="en-US" altLang="en-US" sz="2000" u="sng" dirty="0"/>
          </a:p>
          <a:p>
            <a:pPr>
              <a:buNone/>
            </a:pPr>
            <a:endParaRPr lang="en-US" altLang="en-US" u="sng" dirty="0"/>
          </a:p>
          <a:p>
            <a:r>
              <a:rPr lang="en-US" altLang="en-US" b="1" u="sng" dirty="0"/>
              <a:t>ACTH - independent:</a:t>
            </a:r>
            <a:endParaRPr lang="en-US" altLang="en-US" b="1" dirty="0"/>
          </a:p>
          <a:p>
            <a:pPr marL="914400" lvl="1" indent="-457200">
              <a:buAutoNum type="arabicPeriod"/>
            </a:pPr>
            <a:r>
              <a:rPr lang="en-US" altLang="en-US" sz="2000" dirty="0"/>
              <a:t>Glucocorticoid therapy.</a:t>
            </a:r>
          </a:p>
          <a:p>
            <a:pPr marL="914400" lvl="1" indent="-457200">
              <a:buAutoNum type="arabicPeriod"/>
            </a:pPr>
            <a:r>
              <a:rPr lang="en-US" altLang="en-US" sz="2000" dirty="0"/>
              <a:t>Adrenal tumor &lt;20% (adenoma or carcinoma).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62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EB507-3E21-B34D-BDD0-F15AF8FBA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Plasma ACTH</a:t>
            </a:r>
          </a:p>
        </p:txBody>
      </p:sp>
      <p:sp>
        <p:nvSpPr>
          <p:cNvPr id="17" name="Rectangle 22">
            <a:extLst>
              <a:ext uri="{FF2B5EF4-FFF2-40B4-BE49-F238E27FC236}">
                <a16:creationId xmlns:a16="http://schemas.microsoft.com/office/drawing/2014/main" id="{699E9321-FC7F-3443-801B-928C183405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0503" y="1321630"/>
            <a:ext cx="10114089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tx2"/>
                </a:solidFill>
                <a:latin typeface="+mn-lt"/>
              </a:rPr>
              <a:t>It should be measured on blood specimens collected at 8-9 a.m. and 8-9 p.m.</a:t>
            </a:r>
            <a:endParaRPr lang="en-US" altLang="en-US" sz="4000" b="1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FC5DA1B-F993-A942-8B8C-777D344F50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300" y="1650238"/>
            <a:ext cx="8407400" cy="511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3294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84D9A-933B-4749-9069-203776F1E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High-dose DST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6F856C-BB1E-574D-8DB2-3601E858D3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10127011" cy="411074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It is used to distinguish Cushing's disease from ectopic ACTH secretion.</a:t>
            </a:r>
          </a:p>
          <a:p>
            <a:pPr>
              <a:buNone/>
            </a:pPr>
            <a:endParaRPr lang="en-US" altLang="en-US" dirty="0"/>
          </a:p>
          <a:p>
            <a:r>
              <a:rPr lang="en-US" altLang="en-US" dirty="0"/>
              <a:t>2 mg DXM six-hourly for 48 hours to suppress cortisol secretion. </a:t>
            </a:r>
          </a:p>
          <a:p>
            <a:pPr>
              <a:buNone/>
            </a:pPr>
            <a:endParaRPr lang="en-US" altLang="en-US" dirty="0"/>
          </a:p>
          <a:p>
            <a:r>
              <a:rPr lang="en-US" altLang="en-US" dirty="0"/>
              <a:t>Basal (pre-DXM) serum cortisol or 24-hour urine free cortisol is compared with the results at the end of the 48-hour period.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Suppression </a:t>
            </a:r>
            <a:r>
              <a:rPr lang="en-US" altLang="en-US" u="sng" dirty="0"/>
              <a:t>is defined as</a:t>
            </a:r>
            <a:r>
              <a:rPr lang="en-US" altLang="en-US" dirty="0"/>
              <a:t> a fall to less than   50 % of basal value.</a:t>
            </a:r>
          </a:p>
          <a:p>
            <a:pPr>
              <a:lnSpc>
                <a:spcPct val="80000"/>
              </a:lnSpc>
              <a:buNone/>
            </a:pPr>
            <a:endParaRPr lang="en-US" altLang="en-US" dirty="0"/>
          </a:p>
          <a:p>
            <a:pPr>
              <a:lnSpc>
                <a:spcPct val="80000"/>
              </a:lnSpc>
            </a:pPr>
            <a:r>
              <a:rPr lang="en-US" altLang="en-US" dirty="0"/>
              <a:t>About 90 % of patients with Cushing's disease show suppression of cortisol output.</a:t>
            </a:r>
          </a:p>
          <a:p>
            <a:pPr>
              <a:lnSpc>
                <a:spcPct val="80000"/>
              </a:lnSpc>
              <a:buNone/>
            </a:pPr>
            <a:r>
              <a:rPr lang="en-US" altLang="en-US" dirty="0"/>
              <a:t> 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In contrast, only 10% of patients with ectopic ACTH production (or with adrenal tumors) show suppression.</a:t>
            </a:r>
          </a:p>
        </p:txBody>
      </p:sp>
    </p:spTree>
    <p:extLst>
      <p:ext uri="{BB962C8B-B14F-4D97-AF65-F5344CB8AC3E}">
        <p14:creationId xmlns:p14="http://schemas.microsoft.com/office/powerpoint/2010/main" val="384521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8458A-F2F0-294E-B085-6B5CD45FC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blood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94A937-5A83-B34E-B35B-11B2E43694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10184161" cy="3450613"/>
          </a:xfrm>
        </p:spPr>
        <p:txBody>
          <a:bodyPr>
            <a:normAutofit/>
          </a:bodyPr>
          <a:lstStyle/>
          <a:p>
            <a:pPr marL="631825" lvl="1" indent="-365125">
              <a:lnSpc>
                <a:spcPct val="125000"/>
              </a:lnSpc>
              <a:buClr>
                <a:srgbClr val="FF0000"/>
              </a:buClr>
              <a:buNone/>
            </a:pPr>
            <a:r>
              <a:rPr lang="en-US" altLang="en-US" sz="2000" dirty="0"/>
              <a:t>The following blood tests are commonly performed for patients suspected to have Cushing’s syndrome:</a:t>
            </a:r>
          </a:p>
          <a:p>
            <a:pPr marL="2998788" lvl="5" indent="-457200">
              <a:lnSpc>
                <a:spcPct val="125000"/>
              </a:lnSpc>
              <a:buClr>
                <a:srgbClr val="FF0000"/>
              </a:buClr>
            </a:pPr>
            <a:r>
              <a:rPr lang="en-US" altLang="en-US" sz="2000" dirty="0"/>
              <a:t>Full blood count</a:t>
            </a:r>
          </a:p>
          <a:p>
            <a:pPr marL="2998788" lvl="5" indent="-457200">
              <a:lnSpc>
                <a:spcPct val="125000"/>
              </a:lnSpc>
              <a:buClr>
                <a:srgbClr val="FF0000"/>
              </a:buClr>
            </a:pPr>
            <a:r>
              <a:rPr lang="en-US" altLang="en-US" sz="2000" dirty="0"/>
              <a:t>Blood glucose</a:t>
            </a:r>
          </a:p>
          <a:p>
            <a:pPr marL="2998788" lvl="5" indent="-457200">
              <a:lnSpc>
                <a:spcPct val="125000"/>
              </a:lnSpc>
              <a:buClr>
                <a:srgbClr val="FF0000"/>
              </a:buClr>
            </a:pPr>
            <a:r>
              <a:rPr lang="en-US" altLang="en-US" sz="2000" dirty="0"/>
              <a:t>Blood electrolytes and pH</a:t>
            </a:r>
          </a:p>
          <a:p>
            <a:pPr marL="2998788" lvl="5" indent="-457200">
              <a:lnSpc>
                <a:spcPct val="125000"/>
              </a:lnSpc>
              <a:buClr>
                <a:srgbClr val="FF0000"/>
              </a:buClr>
            </a:pPr>
            <a:r>
              <a:rPr lang="en-US" altLang="en-US" sz="2000" dirty="0"/>
              <a:t>Renal function tests</a:t>
            </a:r>
          </a:p>
          <a:p>
            <a:pPr marL="2998788" lvl="5" indent="-457200">
              <a:lnSpc>
                <a:spcPct val="125000"/>
              </a:lnSpc>
              <a:buClr>
                <a:srgbClr val="FF0000"/>
              </a:buClr>
            </a:pPr>
            <a:r>
              <a:rPr lang="en-US" altLang="en-US" sz="2000" dirty="0"/>
              <a:t>Liver function tests </a:t>
            </a:r>
          </a:p>
          <a:p>
            <a:pPr marL="1627188" lvl="2" indent="-457200">
              <a:lnSpc>
                <a:spcPct val="125000"/>
              </a:lnSpc>
              <a:buClr>
                <a:srgbClr val="FF0000"/>
              </a:buClr>
              <a:buNone/>
            </a:pPr>
            <a:endParaRPr lang="en-US" altLang="en-US" sz="2000" u="sng" dirty="0"/>
          </a:p>
          <a:p>
            <a:pPr marL="0" indent="0">
              <a:lnSpc>
                <a:spcPct val="125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2587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6EF49-AF21-1246-963F-54F4B0152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study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091A76F-C1FD-D44E-9980-B655DB9F88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0" y="1399540"/>
            <a:ext cx="8509000" cy="54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0396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BD612-F774-B245-BF72-84EB319A6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 home messages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35460-1B74-8944-8616-1429E55DC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9875551" cy="4007878"/>
          </a:xfrm>
        </p:spPr>
        <p:txBody>
          <a:bodyPr>
            <a:normAutofit lnSpcReduction="10000"/>
          </a:bodyPr>
          <a:lstStyle/>
          <a:p>
            <a:r>
              <a:rPr lang="en-US" altLang="en-US" dirty="0"/>
              <a:t>Initial screening for Cushing by 24 h urine free cortisol, low-dose dexamethasone suppression test or midnight Salivary Cortisol.</a:t>
            </a:r>
            <a:endParaRPr lang="en-US" altLang="en-US" b="1" u="sng" dirty="0"/>
          </a:p>
          <a:p>
            <a:r>
              <a:rPr lang="en-US" altLang="en-US" dirty="0"/>
              <a:t>Confirmatory tests for Cushing by getting positive results of at least two of the screening tests.</a:t>
            </a:r>
          </a:p>
          <a:p>
            <a:r>
              <a:rPr lang="en-US" altLang="en-US" dirty="0"/>
              <a:t>Tests to determine the cause of Cushing: Plasma ACTH, high-dose dexamethasone suppression test,  Inferior Petrosal Sinus Sampling and radiological investigations.</a:t>
            </a:r>
            <a:endParaRPr lang="en-US" altLang="en-US" b="1" dirty="0"/>
          </a:p>
          <a:p>
            <a:r>
              <a:rPr lang="en-US" altLang="en-US" dirty="0"/>
              <a:t>ACTH-dependent Cushing: due to pituitary causes (Cushing’s disease) and due to ectopic production of ACTH.</a:t>
            </a:r>
            <a:endParaRPr lang="en-US" altLang="en-US" b="1" u="sng" dirty="0"/>
          </a:p>
          <a:p>
            <a:r>
              <a:rPr lang="en-US" altLang="en-US" dirty="0"/>
              <a:t>ACTH-independent Cushing: due to adrenal adenoma or carcinoma and due to steroid therapy (iatrogenic).</a:t>
            </a:r>
            <a:endParaRPr lang="en-US" altLang="en-US" b="1" u="sng" dirty="0"/>
          </a:p>
        </p:txBody>
      </p:sp>
    </p:spTree>
    <p:extLst>
      <p:ext uri="{BB962C8B-B14F-4D97-AF65-F5344CB8AC3E}">
        <p14:creationId xmlns:p14="http://schemas.microsoft.com/office/powerpoint/2010/main" val="2909699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09E77-1004-2E4C-9671-E07186304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F32750-A859-964F-8257-73B37D761D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Lecture notes, Clinical Biochemistry, Wiley </a:t>
            </a:r>
            <a:r>
              <a:rPr lang="en-US" altLang="en-US" dirty="0" err="1"/>
              <a:t>BlackWell</a:t>
            </a:r>
            <a:r>
              <a:rPr lang="en-US" altLang="en-US" dirty="0"/>
              <a:t>, 9</a:t>
            </a:r>
            <a:r>
              <a:rPr lang="en-US" altLang="en-US" baseline="30000" dirty="0"/>
              <a:t>th</a:t>
            </a:r>
            <a:r>
              <a:rPr lang="en-US" altLang="en-US" dirty="0"/>
              <a:t> edition, 2013, chapter 9, page 116-133.</a:t>
            </a:r>
            <a:endParaRPr lang="en-US" altLang="en-US" b="1" u="sng" dirty="0"/>
          </a:p>
          <a:p>
            <a:r>
              <a:rPr lang="en-US" altLang="en-US" dirty="0"/>
              <a:t>Clinical Chemistry, Principles, Procedures, Correlations, Lippincott Williams &amp; Wilkins, 7</a:t>
            </a:r>
            <a:r>
              <a:rPr lang="en-US" altLang="en-US" baseline="30000" dirty="0"/>
              <a:t>th</a:t>
            </a:r>
            <a:r>
              <a:rPr lang="en-US" altLang="en-US" dirty="0"/>
              <a:t> edition, 2013, chapter 21, page 453-471.</a:t>
            </a:r>
            <a:endParaRPr lang="en-US" altLang="en-US" b="1" u="sng" dirty="0"/>
          </a:p>
          <a:p>
            <a:r>
              <a:rPr lang="en-US" altLang="en-US" dirty="0"/>
              <a:t>Lippincott’s Illustrated Reviews: Biochemistry 6</a:t>
            </a:r>
            <a:r>
              <a:rPr lang="en-US" altLang="en-US" baseline="30000" dirty="0"/>
              <a:t>th</a:t>
            </a:r>
            <a:r>
              <a:rPr lang="en-US" altLang="en-US" dirty="0"/>
              <a:t> edition, Unit III, Chapter 18, Pages 219-244.</a:t>
            </a:r>
          </a:p>
          <a:p>
            <a:r>
              <a:rPr lang="en-US" altLang="en-US" b="1" u="sng" dirty="0">
                <a:hlinkClick r:id="rId2"/>
              </a:rPr>
              <a:t>https://www.mayocliniclabs.com/test-catalog/Clinical+and+Interpretive/84225</a:t>
            </a:r>
            <a:endParaRPr lang="en-US" altLang="en-US" b="1" u="sng" dirty="0"/>
          </a:p>
        </p:txBody>
      </p:sp>
    </p:spTree>
    <p:extLst>
      <p:ext uri="{BB962C8B-B14F-4D97-AF65-F5344CB8AC3E}">
        <p14:creationId xmlns:p14="http://schemas.microsoft.com/office/powerpoint/2010/main" val="709448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kidney_adrenal">
            <a:extLst>
              <a:ext uri="{FF2B5EF4-FFF2-40B4-BE49-F238E27FC236}">
                <a16:creationId xmlns:a16="http://schemas.microsoft.com/office/drawing/2014/main" id="{A4CFF3DC-B3D4-C944-91BD-FCCF5AFAA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60788" y="248804"/>
            <a:ext cx="3600450" cy="295275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" name="Picture 11" descr="adrenal">
            <a:extLst>
              <a:ext uri="{FF2B5EF4-FFF2-40B4-BE49-F238E27FC236}">
                <a16:creationId xmlns:a16="http://schemas.microsoft.com/office/drawing/2014/main" id="{EC7907CA-3140-2D41-9ACF-EB8E5AEA63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17390" y="3749386"/>
            <a:ext cx="4055689" cy="2286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6F787D0-6796-0E4C-8572-E9D17D562856}"/>
              </a:ext>
            </a:extLst>
          </p:cNvPr>
          <p:cNvSpPr txBox="1">
            <a:spLocks noChangeArrowheads="1"/>
          </p:cNvSpPr>
          <p:nvPr/>
        </p:nvSpPr>
        <p:spPr>
          <a:xfrm>
            <a:off x="5725190" y="537729"/>
            <a:ext cx="5800503" cy="26638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en-US" b="1" dirty="0"/>
              <a:t>Anatomically: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en-US" altLang="en-US" dirty="0"/>
              <a:t>The adrenal gland is situated on the </a:t>
            </a:r>
            <a:r>
              <a:rPr lang="en-US" altLang="en-US" dirty="0" err="1"/>
              <a:t>anteriosuperior</a:t>
            </a:r>
            <a:r>
              <a:rPr lang="en-US" altLang="en-US" dirty="0"/>
              <a:t> aspect of the kidney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129378B1-64C4-6441-95DE-603701D2B0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7659" y="3728121"/>
            <a:ext cx="5047596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 algn="just" eaLnBrk="1" hangingPunct="1">
              <a:buNone/>
            </a:pPr>
            <a:r>
              <a:rPr lang="en-US" altLang="en-US" sz="2000" b="1" dirty="0">
                <a:latin typeface="+mn-lt"/>
              </a:rPr>
              <a:t>Histologically:</a:t>
            </a:r>
          </a:p>
          <a:p>
            <a:pPr marL="0" indent="0" algn="just" eaLnBrk="1" hangingPunct="1">
              <a:lnSpc>
                <a:spcPct val="125000"/>
              </a:lnSpc>
              <a:buNone/>
            </a:pPr>
            <a:r>
              <a:rPr lang="en-US" altLang="en-US" sz="2000" dirty="0">
                <a:latin typeface="+mn-lt"/>
              </a:rPr>
              <a:t>The adrenal gland consists of two distinct tissues of different embryological origin, the outer cortex and inner medulla. </a:t>
            </a:r>
          </a:p>
        </p:txBody>
      </p:sp>
    </p:spTree>
    <p:extLst>
      <p:ext uri="{BB962C8B-B14F-4D97-AF65-F5344CB8AC3E}">
        <p14:creationId xmlns:p14="http://schemas.microsoft.com/office/powerpoint/2010/main" val="352422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68125-9152-254F-958B-4CDE8C9F2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</p:spPr>
        <p:txBody>
          <a:bodyPr>
            <a:normAutofit/>
          </a:bodyPr>
          <a:lstStyle/>
          <a:p>
            <a:r>
              <a:rPr lang="en-US" dirty="0"/>
              <a:t>The adrenal cortex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C6337B-EEB0-6243-8C4B-DC3EB42BC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4174339" cy="3450613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dirty="0"/>
              <a:t>Based on cell type and function, the adrenal cortex comprises three zones:</a:t>
            </a:r>
          </a:p>
          <a:p>
            <a:pPr lvl="1">
              <a:lnSpc>
                <a:spcPct val="110000"/>
              </a:lnSpc>
            </a:pPr>
            <a:r>
              <a:rPr lang="en-US" dirty="0"/>
              <a:t>Zona </a:t>
            </a:r>
            <a:r>
              <a:rPr lang="en-US" b="1" u="sng" dirty="0" err="1"/>
              <a:t>G</a:t>
            </a:r>
            <a:r>
              <a:rPr lang="en-US" dirty="0" err="1"/>
              <a:t>lumerulosa</a:t>
            </a:r>
            <a:r>
              <a:rPr lang="en-US" dirty="0"/>
              <a:t> (the outmost zone) </a:t>
            </a:r>
            <a:r>
              <a:rPr lang="en-US" dirty="0">
                <a:sym typeface="Wingdings" pitchFamily="2" charset="2"/>
              </a:rPr>
              <a:t> aldosterone, the principle mineralocorticoid.</a:t>
            </a:r>
          </a:p>
          <a:p>
            <a:pPr lvl="1">
              <a:lnSpc>
                <a:spcPct val="110000"/>
              </a:lnSpc>
            </a:pPr>
            <a:r>
              <a:rPr lang="en-US" dirty="0">
                <a:sym typeface="Wingdings" pitchFamily="2" charset="2"/>
              </a:rPr>
              <a:t>Zona </a:t>
            </a:r>
            <a:r>
              <a:rPr lang="en-US" b="1" u="sng" dirty="0">
                <a:sym typeface="Wingdings" pitchFamily="2" charset="2"/>
              </a:rPr>
              <a:t>F</a:t>
            </a:r>
            <a:r>
              <a:rPr lang="en-US" dirty="0">
                <a:sym typeface="Wingdings" pitchFamily="2" charset="2"/>
              </a:rPr>
              <a:t>asciculata  </a:t>
            </a:r>
            <a:r>
              <a:rPr lang="en-US" dirty="0" err="1">
                <a:sym typeface="Wingdings" pitchFamily="2" charset="2"/>
              </a:rPr>
              <a:t>glococorticoids</a:t>
            </a:r>
            <a:r>
              <a:rPr lang="en-US" dirty="0">
                <a:sym typeface="Wingdings" pitchFamily="2" charset="2"/>
              </a:rPr>
              <a:t>, mainly cortisol (95%).</a:t>
            </a:r>
          </a:p>
          <a:p>
            <a:pPr lvl="1">
              <a:lnSpc>
                <a:spcPct val="110000"/>
              </a:lnSpc>
            </a:pPr>
            <a:r>
              <a:rPr lang="en-US" dirty="0">
                <a:sym typeface="Wingdings" pitchFamily="2" charset="2"/>
              </a:rPr>
              <a:t>Zona </a:t>
            </a:r>
            <a:r>
              <a:rPr lang="en-US" b="1" u="sng" dirty="0">
                <a:sym typeface="Wingdings" pitchFamily="2" charset="2"/>
              </a:rPr>
              <a:t>R</a:t>
            </a:r>
            <a:r>
              <a:rPr lang="en-US" dirty="0">
                <a:sym typeface="Wingdings" pitchFamily="2" charset="2"/>
              </a:rPr>
              <a:t>eticularis  sex hormones.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B43B178-1CC9-4F95-A027-8894F8A8C1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09823" y="2012810"/>
            <a:ext cx="4948659" cy="3453535"/>
            <a:chOff x="7807230" y="2012810"/>
            <a:chExt cx="3251252" cy="345986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451565F-E408-4067-B2CD-7D43E82F00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B2ABC56-3191-433F-9463-70A73398D4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solidFill>
              <a:schemeClr val="bg1"/>
            </a:soli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12" descr="Adrenal_cortex_layers">
            <a:extLst>
              <a:ext uri="{FF2B5EF4-FFF2-40B4-BE49-F238E27FC236}">
                <a16:creationId xmlns:a16="http://schemas.microsoft.com/office/drawing/2014/main" id="{FDFBB07A-D3C7-D24E-A40F-5FB4DB3CD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7257" y="2245515"/>
            <a:ext cx="2221445" cy="2981805"/>
          </a:xfrm>
          <a:prstGeom prst="rect">
            <a:avLst/>
          </a:prstGeom>
          <a:noFill/>
        </p:spPr>
      </p:pic>
      <p:pic>
        <p:nvPicPr>
          <p:cNvPr id="4" name="Picture 8" descr="miniadrenalAnat">
            <a:extLst>
              <a:ext uri="{FF2B5EF4-FFF2-40B4-BE49-F238E27FC236}">
                <a16:creationId xmlns:a16="http://schemas.microsoft.com/office/drawing/2014/main" id="{80CC8516-FB98-3947-9963-5513514CD5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66054" y="2979563"/>
            <a:ext cx="2221445" cy="15229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92430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>
            <a:extLst>
              <a:ext uri="{FF2B5EF4-FFF2-40B4-BE49-F238E27FC236}">
                <a16:creationId xmlns:a16="http://schemas.microsoft.com/office/drawing/2014/main" id="{0CABCAE3-64FC-4149-819F-2C1812824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012FDCFE-9AD2-4D8A-8CBF-B3AA37EBF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FBD463FC-4CA8-4FF4-85A3-AF9F4B98D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BECF35C3-8B44-4F4B-BD25-4C01823DB2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60" name="Rectangle 59">
            <a:extLst>
              <a:ext uri="{FF2B5EF4-FFF2-40B4-BE49-F238E27FC236}">
                <a16:creationId xmlns:a16="http://schemas.microsoft.com/office/drawing/2014/main" id="{D0712110-0BC1-4B31-B3BB-63B44222E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4466B5F3-C053-4580-B04A-1EF949888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453629-3CB1-3A46-AD35-A8C5D5CE6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2616" y="962902"/>
            <a:ext cx="4176384" cy="2380828"/>
          </a:xfrm>
        </p:spPr>
        <p:txBody>
          <a:bodyPr vert="horz" lIns="91440" tIns="45720" rIns="91440" bIns="0" rtlCol="0" anchor="b">
            <a:normAutofit/>
          </a:bodyPr>
          <a:lstStyle/>
          <a:p>
            <a:r>
              <a:rPr lang="en-US" sz="4800"/>
              <a:t>Steroid hormone synthesis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FA6123F2-4B61-414F-A7E5-5B7828EACA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2617" y="3528543"/>
            <a:ext cx="4171479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6" name="Picture 35">
            <a:extLst>
              <a:ext uri="{FF2B5EF4-FFF2-40B4-BE49-F238E27FC236}">
                <a16:creationId xmlns:a16="http://schemas.microsoft.com/office/drawing/2014/main" id="{3D98AF2B-8B8F-2D4B-9F31-64714D486B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3416" y="548477"/>
            <a:ext cx="7679665" cy="539496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25CED634-E2D0-4AB7-96DD-816C9B52C5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FCDDCDFB-696D-4FDF-9B58-24F71B7C37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3016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64FD8F-61E9-8E4D-9688-D07342990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Hypothalamic-Pituitary-Adrenal (HPA) Axis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F3AA2-5E52-054D-BF91-58D9214240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271765"/>
            <a:ext cx="9603275" cy="1971052"/>
          </a:xfrm>
        </p:spPr>
        <p:txBody>
          <a:bodyPr>
            <a:normAutofit/>
          </a:bodyPr>
          <a:lstStyle/>
          <a:p>
            <a:pPr>
              <a:lnSpc>
                <a:spcPct val="125000"/>
              </a:lnSpc>
            </a:pPr>
            <a:r>
              <a:rPr lang="en-US" altLang="en-US" dirty="0"/>
              <a:t>The </a:t>
            </a:r>
            <a:r>
              <a:rPr lang="en-US" altLang="en-US" u="sng" dirty="0"/>
              <a:t>hypothalamus</a:t>
            </a:r>
            <a:r>
              <a:rPr lang="en-US" altLang="en-US" dirty="0"/>
              <a:t> secretes corticotropin-releasing hormone (CRH) which stimulates the </a:t>
            </a:r>
            <a:r>
              <a:rPr lang="en-US" altLang="en-US" u="sng" dirty="0"/>
              <a:t>anterior pituitary gland</a:t>
            </a:r>
            <a:r>
              <a:rPr lang="en-US" altLang="en-US" dirty="0"/>
              <a:t> to synthesis and release ACTH.</a:t>
            </a:r>
          </a:p>
          <a:p>
            <a:pPr marL="0" indent="0">
              <a:lnSpc>
                <a:spcPct val="125000"/>
              </a:lnSpc>
              <a:buNone/>
            </a:pPr>
            <a:endParaRPr lang="en-US" altLang="en-US" dirty="0"/>
          </a:p>
          <a:p>
            <a:pPr>
              <a:lnSpc>
                <a:spcPct val="125000"/>
              </a:lnSpc>
            </a:pPr>
            <a:r>
              <a:rPr lang="en-US" altLang="en-US" dirty="0"/>
              <a:t>ACTH acts on the zona </a:t>
            </a:r>
            <a:r>
              <a:rPr lang="en-US" altLang="en-US" dirty="0" err="1"/>
              <a:t>fasiculata</a:t>
            </a:r>
            <a:r>
              <a:rPr lang="en-US" altLang="en-US" dirty="0"/>
              <a:t> cells </a:t>
            </a:r>
            <a:r>
              <a:rPr lang="en-US" altLang="en-US" dirty="0">
                <a:sym typeface="Symbol" pitchFamily="2" charset="2"/>
              </a:rPr>
              <a:t></a:t>
            </a:r>
            <a:r>
              <a:rPr lang="en-US" altLang="en-US" dirty="0"/>
              <a:t> release of glucocorticoids (</a:t>
            </a:r>
            <a:r>
              <a:rPr lang="en-US" altLang="en-US" i="1" dirty="0"/>
              <a:t>Cortisol</a:t>
            </a:r>
            <a:r>
              <a:rPr lang="en-US" altLang="en-US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052469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F437F5-54E9-914C-8846-F96E6D424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Glucocorticoid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D8849C-753F-A64D-A8A6-DE14E56DC9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1887716"/>
            <a:ext cx="9603275" cy="4717577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Glucocorticoids have widespread metabolic effects on carbohydrate, fat and protein metabolism.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Upon binding to its target, </a:t>
            </a:r>
            <a:r>
              <a:rPr lang="en-US" altLang="en-US" u="sng" dirty="0"/>
              <a:t>CORTISOL</a:t>
            </a:r>
            <a:r>
              <a:rPr lang="en-US" altLang="en-US" dirty="0"/>
              <a:t> enhances metabolism in several ways: 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/>
              <a:t>In </a:t>
            </a:r>
            <a:r>
              <a:rPr lang="en-US" altLang="en-US" sz="2000" u="sng" dirty="0"/>
              <a:t>the liver</a:t>
            </a:r>
            <a:r>
              <a:rPr lang="en-US" altLang="en-US" sz="2000" dirty="0"/>
              <a:t>, Cortisol is an insulin antagonist and has a weak mineralocorticoid action: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altLang="en-US" sz="2000" dirty="0"/>
          </a:p>
          <a:p>
            <a:pPr lvl="2">
              <a:lnSpc>
                <a:spcPct val="90000"/>
              </a:lnSpc>
            </a:pPr>
            <a:r>
              <a:rPr lang="en-US" altLang="en-US" sz="2000" dirty="0">
                <a:sym typeface="Symbol" pitchFamily="2" charset="2"/>
              </a:rPr>
              <a:t></a:t>
            </a:r>
            <a:r>
              <a:rPr lang="en-US" altLang="en-US" sz="2000" dirty="0"/>
              <a:t> Gluconeogenesis </a:t>
            </a:r>
            <a:r>
              <a:rPr lang="en-US" altLang="en-US" sz="2000" dirty="0">
                <a:sym typeface="Symbol" pitchFamily="2" charset="2"/>
              </a:rPr>
              <a:t></a:t>
            </a:r>
            <a:r>
              <a:rPr lang="en-US" altLang="en-US" sz="2000" dirty="0"/>
              <a:t> production of glucose from newly-released amino acids and lipids  </a:t>
            </a:r>
          </a:p>
          <a:p>
            <a:pPr lvl="2">
              <a:lnSpc>
                <a:spcPct val="90000"/>
              </a:lnSpc>
            </a:pPr>
            <a:r>
              <a:rPr lang="en-US" altLang="en-US" sz="2000" dirty="0">
                <a:sym typeface="Symbol" pitchFamily="2" charset="2"/>
              </a:rPr>
              <a:t></a:t>
            </a:r>
            <a:r>
              <a:rPr lang="en-US" altLang="en-US" sz="2000" dirty="0"/>
              <a:t> Amino acid uptake and degradation </a:t>
            </a:r>
          </a:p>
          <a:p>
            <a:pPr lvl="2">
              <a:lnSpc>
                <a:spcPct val="90000"/>
              </a:lnSpc>
            </a:pPr>
            <a:r>
              <a:rPr lang="en-US" altLang="en-US" sz="2000" dirty="0">
                <a:sym typeface="Symbol" pitchFamily="2" charset="2"/>
              </a:rPr>
              <a:t></a:t>
            </a:r>
            <a:r>
              <a:rPr lang="en-US" altLang="en-US" sz="2000" dirty="0"/>
              <a:t> Ketogenesis.</a:t>
            </a:r>
          </a:p>
          <a:p>
            <a:pPr marL="544513" lvl="1" indent="-277813"/>
            <a:r>
              <a:rPr lang="en-US" altLang="en-US" sz="2000" dirty="0"/>
              <a:t> In </a:t>
            </a:r>
            <a:r>
              <a:rPr lang="en-US" altLang="en-US" sz="2000" u="sng" dirty="0"/>
              <a:t>the adipose tissue</a:t>
            </a:r>
            <a:r>
              <a:rPr lang="en-US" altLang="en-US" sz="2000" dirty="0"/>
              <a:t>: Cortisol </a:t>
            </a:r>
            <a:r>
              <a:rPr lang="en-US" altLang="en-US" sz="2000" dirty="0">
                <a:sym typeface="Symbol" pitchFamily="2" charset="2"/>
              </a:rPr>
              <a:t></a:t>
            </a:r>
            <a:r>
              <a:rPr lang="en-US" altLang="en-US" sz="2000" dirty="0"/>
              <a:t> </a:t>
            </a:r>
            <a:r>
              <a:rPr lang="en-US" altLang="en-US" sz="2000" dirty="0">
                <a:sym typeface="Symbol" pitchFamily="2" charset="2"/>
              </a:rPr>
              <a:t></a:t>
            </a:r>
            <a:r>
              <a:rPr lang="en-US" altLang="en-US" sz="2000" dirty="0"/>
              <a:t> Lipolysis through breakdown of </a:t>
            </a:r>
            <a:r>
              <a:rPr lang="en-US" altLang="en-US" sz="2000" u="sng" dirty="0"/>
              <a:t>fat</a:t>
            </a:r>
            <a:r>
              <a:rPr lang="en-US" altLang="en-US" sz="2000" dirty="0"/>
              <a:t>.</a:t>
            </a:r>
          </a:p>
          <a:p>
            <a:pPr marL="544513" lvl="1" indent="-277813"/>
            <a:r>
              <a:rPr lang="en-US" altLang="en-US" sz="2000" dirty="0"/>
              <a:t> In </a:t>
            </a:r>
            <a:r>
              <a:rPr lang="en-US" altLang="en-US" sz="2000" u="sng" dirty="0"/>
              <a:t>the muscles</a:t>
            </a:r>
            <a:r>
              <a:rPr lang="en-US" altLang="en-US" sz="2000" dirty="0"/>
              <a:t>: Cortisol </a:t>
            </a:r>
            <a:r>
              <a:rPr lang="en-US" altLang="en-US" sz="2000" dirty="0">
                <a:sym typeface="Symbol" pitchFamily="2" charset="2"/>
              </a:rPr>
              <a:t> </a:t>
            </a:r>
            <a:r>
              <a:rPr lang="en-US" altLang="en-US" sz="2000" dirty="0"/>
              <a:t>proteolysis and amino acid release. </a:t>
            </a:r>
          </a:p>
          <a:p>
            <a:pPr marL="544513" lvl="1" indent="-277813"/>
            <a:r>
              <a:rPr lang="en-US" altLang="en-US" sz="2000" dirty="0"/>
              <a:t> Conserving glucose: by inhibiting uptake into </a:t>
            </a:r>
            <a:r>
              <a:rPr lang="en-US" altLang="en-US" sz="2000" u="sng" dirty="0"/>
              <a:t>muscle</a:t>
            </a:r>
            <a:r>
              <a:rPr lang="en-US" altLang="en-US" sz="2000" dirty="0"/>
              <a:t> and </a:t>
            </a:r>
            <a:r>
              <a:rPr lang="en-US" altLang="en-US" sz="2000" u="sng" dirty="0"/>
              <a:t>fat cells</a:t>
            </a:r>
            <a:r>
              <a:rPr lang="en-US" altLang="en-US" sz="2000" dirty="0"/>
              <a:t>.</a:t>
            </a:r>
          </a:p>
          <a:p>
            <a:pPr marL="544513" lvl="1" indent="-277813">
              <a:buNone/>
            </a:pPr>
            <a:endParaRPr lang="en-US" altLang="en-US" sz="20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78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C9EEE-E171-394A-A46F-F06E7185B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</p:spPr>
        <p:txBody>
          <a:bodyPr>
            <a:normAutofit/>
          </a:bodyPr>
          <a:lstStyle/>
          <a:p>
            <a:r>
              <a:rPr lang="en-US"/>
              <a:t>Regulation of ACTH and Cortisol Secretion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3CB604-05BA-F34E-A27F-91A4B78564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8" y="2015734"/>
            <a:ext cx="7110531" cy="4037747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buNone/>
            </a:pPr>
            <a:r>
              <a:rPr lang="en-US" altLang="en-US" b="1" dirty="0"/>
              <a:t>1. Negative feedback control: </a:t>
            </a:r>
          </a:p>
          <a:p>
            <a:pPr lvl="1">
              <a:lnSpc>
                <a:spcPct val="110000"/>
              </a:lnSpc>
            </a:pPr>
            <a:r>
              <a:rPr lang="en-US" altLang="en-US" sz="2000" dirty="0"/>
              <a:t>ACTH release from the anterior pituitary is stimulated by hypothalamic secretion of corticotrophin releasing hormone (CRH).</a:t>
            </a:r>
          </a:p>
          <a:p>
            <a:pPr lvl="1">
              <a:lnSpc>
                <a:spcPct val="110000"/>
              </a:lnSpc>
            </a:pPr>
            <a:r>
              <a:rPr lang="en-US" altLang="en-US" sz="2000" dirty="0"/>
              <a:t>CRH</a:t>
            </a:r>
            <a:r>
              <a:rPr lang="en-US" altLang="en-US" sz="2000" dirty="0">
                <a:sym typeface="Symbol" pitchFamily="2" charset="2"/>
              </a:rPr>
              <a:t>   </a:t>
            </a:r>
            <a:r>
              <a:rPr lang="en-US" altLang="en-US" sz="2000" dirty="0"/>
              <a:t>ACTH </a:t>
            </a:r>
            <a:r>
              <a:rPr lang="en-US" altLang="en-US" sz="2000" dirty="0">
                <a:sym typeface="Symbol" pitchFamily="2" charset="2"/>
              </a:rPr>
              <a:t> </a:t>
            </a:r>
            <a:r>
              <a:rPr lang="en-US" altLang="en-US" sz="2000" dirty="0"/>
              <a:t>[Cortisol]</a:t>
            </a:r>
          </a:p>
          <a:p>
            <a:pPr lvl="1">
              <a:lnSpc>
                <a:spcPct val="110000"/>
              </a:lnSpc>
            </a:pPr>
            <a:r>
              <a:rPr lang="en-US" altLang="en-US" sz="2000" dirty="0">
                <a:sym typeface="Symbol" pitchFamily="2" charset="2"/>
              </a:rPr>
              <a:t></a:t>
            </a:r>
            <a:r>
              <a:rPr lang="en-US" altLang="en-US" sz="2000" dirty="0"/>
              <a:t>[Cortisol] or synthetic steroid suppress CRH &amp; ACTH secretion</a:t>
            </a:r>
            <a:endParaRPr lang="en-US" altLang="en-US" b="1" dirty="0"/>
          </a:p>
          <a:p>
            <a:pPr marL="0" indent="0">
              <a:lnSpc>
                <a:spcPct val="110000"/>
              </a:lnSpc>
              <a:buNone/>
            </a:pPr>
            <a:r>
              <a:rPr lang="en-US" altLang="en-US" b="1" dirty="0"/>
              <a:t>2. Stress:</a:t>
            </a:r>
          </a:p>
          <a:p>
            <a:pPr marL="457200" lvl="1" indent="0">
              <a:lnSpc>
                <a:spcPct val="110000"/>
              </a:lnSpc>
              <a:buNone/>
            </a:pPr>
            <a:r>
              <a:rPr lang="en-US" altLang="en-US" sz="2000" dirty="0"/>
              <a:t>(e.g. major surgery, emotional stress) Stress </a:t>
            </a:r>
            <a:r>
              <a:rPr lang="en-US" altLang="en-US" sz="2000" dirty="0">
                <a:sym typeface="Symbol" pitchFamily="2" charset="2"/>
              </a:rPr>
              <a:t></a:t>
            </a:r>
            <a:r>
              <a:rPr lang="en-US" altLang="en-US" sz="2000" dirty="0"/>
              <a:t> </a:t>
            </a:r>
            <a:r>
              <a:rPr lang="en-US" altLang="en-US" sz="2000" dirty="0">
                <a:sym typeface="Symbol" pitchFamily="2" charset="2"/>
              </a:rPr>
              <a:t></a:t>
            </a:r>
            <a:r>
              <a:rPr lang="en-US" altLang="en-US" sz="2000" dirty="0"/>
              <a:t> CRH &amp; ACTH </a:t>
            </a:r>
            <a:r>
              <a:rPr lang="en-US" altLang="en-US" sz="2000" dirty="0">
                <a:sym typeface="Symbol" pitchFamily="2" charset="2"/>
              </a:rPr>
              <a:t></a:t>
            </a:r>
            <a:r>
              <a:rPr lang="en-US" altLang="en-US" sz="2000" dirty="0"/>
              <a:t> </a:t>
            </a:r>
            <a:r>
              <a:rPr lang="en-US" altLang="en-US" sz="2000" dirty="0">
                <a:sym typeface="Symbol" pitchFamily="2" charset="2"/>
              </a:rPr>
              <a:t></a:t>
            </a:r>
            <a:r>
              <a:rPr lang="en-US" altLang="en-US" sz="2000" dirty="0"/>
              <a:t> Cortisol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95AAC73-F1D7-574C-9245-D9FFEF8409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2746" y="2015733"/>
            <a:ext cx="2801492" cy="393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7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76B02E6-D143-2C45-A22C-ABE4500CF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F0D27A-756E-8545-B9AB-9F48725319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80" y="2015733"/>
            <a:ext cx="6029876" cy="200208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en-US" b="1" dirty="0"/>
              <a:t>3. The diurnal rhythm of serum cortisol: </a:t>
            </a:r>
          </a:p>
          <a:p>
            <a:pPr lvl="1"/>
            <a:r>
              <a:rPr lang="en-US" altLang="en-US" sz="2000" dirty="0"/>
              <a:t>Highest Cortisol level in the morning ( 8 - 9 AM ).</a:t>
            </a:r>
          </a:p>
          <a:p>
            <a:pPr lvl="1"/>
            <a:r>
              <a:rPr lang="en-US" altLang="en-US" sz="2000" dirty="0"/>
              <a:t>Lowest Cortisol level in the late afternoon and evening ( 8 - 9 PM ). </a:t>
            </a:r>
          </a:p>
          <a:p>
            <a:pPr>
              <a:buNone/>
            </a:pPr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" name="Picture 11">
            <a:extLst>
              <a:ext uri="{FF2B5EF4-FFF2-40B4-BE49-F238E27FC236}">
                <a16:creationId xmlns:a16="http://schemas.microsoft.com/office/drawing/2014/main" id="{7FC9C1A7-F99D-7E4F-8B1E-3928DFB372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94074" y="2382982"/>
            <a:ext cx="3884161" cy="3566160"/>
          </a:xfrm>
          <a:prstGeom prst="rect">
            <a:avLst/>
          </a:prstGeom>
          <a:noFill/>
        </p:spPr>
      </p:pic>
      <p:sp>
        <p:nvSpPr>
          <p:cNvPr id="11" name="Text Box 13">
            <a:extLst>
              <a:ext uri="{FF2B5EF4-FFF2-40B4-BE49-F238E27FC236}">
                <a16:creationId xmlns:a16="http://schemas.microsoft.com/office/drawing/2014/main" id="{A849365A-3497-974F-A050-084A23F8E4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5227" y="4838448"/>
            <a:ext cx="4297648" cy="1099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25000"/>
              </a:lnSpc>
              <a:spcBef>
                <a:spcPct val="50000"/>
              </a:spcBef>
              <a:buFontTx/>
              <a:buNone/>
            </a:pPr>
            <a:r>
              <a:rPr lang="en-US" altLang="en-US" sz="1800" b="1" i="1" dirty="0">
                <a:solidFill>
                  <a:schemeClr val="tx2"/>
                </a:solidFill>
                <a:latin typeface="+mn-lt"/>
              </a:rPr>
              <a:t>The diurnal rhythm of cortisol secretion; the area between the curves represents values that lie within the reference range</a:t>
            </a:r>
            <a:r>
              <a:rPr lang="en-US" altLang="en-US" sz="1800" dirty="0">
                <a:solidFill>
                  <a:schemeClr val="tx2"/>
                </a:solidFill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95937733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1300</Words>
  <Application>Microsoft Macintosh PowerPoint</Application>
  <PresentationFormat>Widescreen</PresentationFormat>
  <Paragraphs>165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Arial Black</vt:lpstr>
      <vt:lpstr>Gill Sans MT</vt:lpstr>
      <vt:lpstr>Symbol</vt:lpstr>
      <vt:lpstr>Wingdings</vt:lpstr>
      <vt:lpstr>Gallery</vt:lpstr>
      <vt:lpstr>Biochemistry of Cushing Syndrome</vt:lpstr>
      <vt:lpstr>Objectives</vt:lpstr>
      <vt:lpstr>PowerPoint Presentation</vt:lpstr>
      <vt:lpstr>The adrenal cortex</vt:lpstr>
      <vt:lpstr>Steroid hormone synthesis</vt:lpstr>
      <vt:lpstr>Hypothalamic-Pituitary-Adrenal (HPA) Axis</vt:lpstr>
      <vt:lpstr>Glucocorticoid functions</vt:lpstr>
      <vt:lpstr>Regulation of ACTH and Cortisol Secretion</vt:lpstr>
      <vt:lpstr>PowerPoint Presentation</vt:lpstr>
      <vt:lpstr>Plasma Cortisol-binding globulin (CBG)</vt:lpstr>
      <vt:lpstr>Cortisol and ACTH measurements</vt:lpstr>
      <vt:lpstr>Causes of elevated serum cortisol</vt:lpstr>
      <vt:lpstr>Symptoms of Cushing’s syndrome</vt:lpstr>
      <vt:lpstr>signs</vt:lpstr>
      <vt:lpstr>Investigations of suspected adrenocortical hyperfunction</vt:lpstr>
      <vt:lpstr>PowerPoint Presentation</vt:lpstr>
      <vt:lpstr>Screening tests</vt:lpstr>
      <vt:lpstr>PowerPoint Presentation</vt:lpstr>
      <vt:lpstr>Confirmatory tests</vt:lpstr>
      <vt:lpstr>Tests used to determine the cause of Cushing's syndrome</vt:lpstr>
      <vt:lpstr>Causes of adrenocortical hyperfunction (Cushing’s syndrome)</vt:lpstr>
      <vt:lpstr>Plasma ACTH</vt:lpstr>
      <vt:lpstr>High-dose DST</vt:lpstr>
      <vt:lpstr>Other blood test</vt:lpstr>
      <vt:lpstr>Case study</vt:lpstr>
      <vt:lpstr>Take home messages</vt:lpstr>
      <vt:lpstr>References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Biochemistry of Cushing Syndrome</dc:title>
  <dc:creator>AbuHussain Mujamammi</dc:creator>
  <cp:lastModifiedBy>Ahmed Mujamammi</cp:lastModifiedBy>
  <cp:revision>31</cp:revision>
  <dcterms:created xsi:type="dcterms:W3CDTF">2019-02-05T12:55:15Z</dcterms:created>
  <dcterms:modified xsi:type="dcterms:W3CDTF">2019-02-06T13:41:20Z</dcterms:modified>
</cp:coreProperties>
</file>