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86" r:id="rId3"/>
    <p:sldId id="318" r:id="rId4"/>
    <p:sldId id="319" r:id="rId5"/>
    <p:sldId id="320" r:id="rId6"/>
    <p:sldId id="317" r:id="rId7"/>
    <p:sldId id="268" r:id="rId8"/>
    <p:sldId id="285" r:id="rId9"/>
    <p:sldId id="291" r:id="rId10"/>
    <p:sldId id="308" r:id="rId11"/>
    <p:sldId id="306" r:id="rId12"/>
    <p:sldId id="312" r:id="rId13"/>
    <p:sldId id="305" r:id="rId14"/>
    <p:sldId id="309" r:id="rId15"/>
    <p:sldId id="303" r:id="rId16"/>
    <p:sldId id="310" r:id="rId17"/>
    <p:sldId id="311" r:id="rId18"/>
    <p:sldId id="307" r:id="rId19"/>
    <p:sldId id="313" r:id="rId20"/>
    <p:sldId id="314" r:id="rId21"/>
    <p:sldId id="315" r:id="rId22"/>
    <p:sldId id="321" r:id="rId23"/>
    <p:sldId id="32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CC"/>
    <a:srgbClr val="C75102"/>
    <a:srgbClr val="FF00FF"/>
    <a:srgbClr val="66CCFF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17" autoAdjust="0"/>
    <p:restoredTop sz="94701" autoAdjust="0"/>
  </p:normalViewPr>
  <p:slideViewPr>
    <p:cSldViewPr>
      <p:cViewPr varScale="1">
        <p:scale>
          <a:sx n="105" d="100"/>
          <a:sy n="105" d="100"/>
        </p:scale>
        <p:origin x="4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>
              <a:solidFill>
                <a:srgbClr val="C00000"/>
              </a:solidFill>
            </a:rPr>
            <a:t>Screening </a:t>
          </a: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/>
            <a:t>Basal plasma ACTH and basal serum </a:t>
          </a:r>
          <a:r>
            <a:rPr lang="en-US" b="1" dirty="0" err="1"/>
            <a:t>cortisol</a:t>
          </a:r>
          <a:r>
            <a:rPr lang="en-US" b="1" dirty="0"/>
            <a:t>, glucose, urea and electrolytes</a:t>
          </a:r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>
              <a:solidFill>
                <a:srgbClr val="0000CC"/>
              </a:solidFill>
            </a:rPr>
            <a:t>Confirmation</a:t>
          </a: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/>
            <a:t>Short ACTH stimulation test: </a:t>
          </a:r>
          <a:r>
            <a:rPr lang="en-US" b="1" dirty="0">
              <a:solidFill>
                <a:srgbClr val="0000CC"/>
              </a:solidFill>
            </a:rPr>
            <a:t>No response</a:t>
          </a: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Others</a:t>
          </a: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/>
            <a:t>Adrenal </a:t>
          </a:r>
          <a:r>
            <a:rPr lang="en-US" b="1" dirty="0" err="1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/>
            <a:t>Ultrasound/CT adrenal glands</a:t>
          </a:r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High</a:t>
          </a:r>
          <a:r>
            <a:rPr lang="en-US" b="1" dirty="0"/>
            <a:t> ACTH and </a:t>
          </a:r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</a:t>
          </a:r>
          <a:r>
            <a:rPr lang="en-US" b="1" dirty="0" err="1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>
              <a:solidFill>
                <a:srgbClr val="C00000"/>
              </a:solidFill>
            </a:rPr>
            <a:t>Screening </a:t>
          </a: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ACTH and </a:t>
          </a:r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</a:t>
          </a:r>
          <a:r>
            <a:rPr lang="en-US" b="1" dirty="0" err="1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>
              <a:solidFill>
                <a:srgbClr val="0000CC"/>
              </a:solidFill>
            </a:rPr>
            <a:t>Confirmation</a:t>
          </a: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/>
            <a:t>Long ACTH stimulation test: </a:t>
          </a:r>
          <a:r>
            <a:rPr lang="en-US" b="1" dirty="0">
              <a:solidFill>
                <a:srgbClr val="0000CC"/>
              </a:solidFill>
            </a:rPr>
            <a:t>Stepwise</a:t>
          </a:r>
          <a:br>
            <a:rPr lang="en-US" b="1" dirty="0">
              <a:solidFill>
                <a:srgbClr val="0000CC"/>
              </a:solidFill>
            </a:rPr>
          </a:br>
          <a:r>
            <a:rPr lang="en-US" b="1" dirty="0">
              <a:solidFill>
                <a:srgbClr val="0000CC"/>
              </a:solidFill>
            </a:rPr>
            <a:t>increase in S. </a:t>
          </a:r>
          <a:r>
            <a:rPr lang="en-US" b="1" dirty="0" err="1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Others</a:t>
          </a: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/>
            <a:t>Insulin-induced hypoglycemia</a:t>
          </a:r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/>
            <a:t>MRI pituitary gland</a:t>
          </a:r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05539" y="279683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rgbClr val="C00000"/>
              </a:solidFill>
            </a:rPr>
            <a:t>Screening </a:t>
          </a:r>
        </a:p>
      </dsp:txBody>
      <dsp:txXfrm rot="-5400000">
        <a:off x="0" y="553735"/>
        <a:ext cx="959182" cy="411078"/>
      </dsp:txXfrm>
    </dsp:sp>
    <dsp:sp modelId="{9E607324-54CE-4B41-A18F-717F9A0FAC39}">
      <dsp:nvSpPr>
        <dsp:cNvPr id="0" name=""/>
        <dsp:cNvSpPr/>
      </dsp:nvSpPr>
      <dsp:spPr>
        <a:xfrm rot="5400000">
          <a:off x="3846352" y="-2887129"/>
          <a:ext cx="1038876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Basal plasma ACTH and basal serum </a:t>
          </a:r>
          <a:r>
            <a:rPr lang="en-US" sz="1900" b="1" kern="1200" dirty="0" err="1"/>
            <a:t>cortisol</a:t>
          </a:r>
          <a:r>
            <a:rPr lang="en-US" sz="1900" b="1" kern="1200" dirty="0"/>
            <a:t>, glucose, urea and electrolytes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solidFill>
                <a:srgbClr val="C00000"/>
              </a:solidFill>
            </a:rPr>
            <a:t>High</a:t>
          </a:r>
          <a:r>
            <a:rPr lang="en-US" sz="1900" b="1" kern="1200" dirty="0"/>
            <a:t> ACTH and </a:t>
          </a:r>
          <a:r>
            <a:rPr lang="en-US" sz="1900" b="1" kern="1200" dirty="0">
              <a:solidFill>
                <a:srgbClr val="C00000"/>
              </a:solidFill>
            </a:rPr>
            <a:t>Low</a:t>
          </a:r>
          <a:r>
            <a:rPr lang="en-US" sz="1900" b="1" kern="1200" dirty="0"/>
            <a:t> </a:t>
          </a:r>
          <a:r>
            <a:rPr lang="en-US" sz="1900" b="1" kern="1200" dirty="0" err="1"/>
            <a:t>cortisol</a:t>
          </a:r>
          <a:endParaRPr lang="en-US" sz="1900" b="1" kern="1200" dirty="0"/>
        </a:p>
      </dsp:txBody>
      <dsp:txXfrm rot="-5400000">
        <a:off x="959182" y="50755"/>
        <a:ext cx="6762503" cy="937448"/>
      </dsp:txXfrm>
    </dsp:sp>
    <dsp:sp modelId="{E99D23D6-D74A-45D4-B3A8-75575F236E4D}">
      <dsp:nvSpPr>
        <dsp:cNvPr id="0" name=""/>
        <dsp:cNvSpPr/>
      </dsp:nvSpPr>
      <dsp:spPr>
        <a:xfrm rot="5400000">
          <a:off x="-205539" y="1614306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>
              <a:solidFill>
                <a:srgbClr val="0000CC"/>
              </a:solidFill>
            </a:rPr>
            <a:t>Confirmation</a:t>
          </a:r>
        </a:p>
      </dsp:txBody>
      <dsp:txXfrm rot="-5400000">
        <a:off x="0" y="1888358"/>
        <a:ext cx="959182" cy="411078"/>
      </dsp:txXfrm>
    </dsp:sp>
    <dsp:sp modelId="{7CB2879B-8B77-4EA5-8C35-2D63A2E7C00A}">
      <dsp:nvSpPr>
        <dsp:cNvPr id="0" name=""/>
        <dsp:cNvSpPr/>
      </dsp:nvSpPr>
      <dsp:spPr>
        <a:xfrm rot="5400000">
          <a:off x="3777708" y="-1552507"/>
          <a:ext cx="1176164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Short ACTH stimulation test: </a:t>
          </a:r>
          <a:r>
            <a:rPr lang="en-US" sz="1900" b="1" kern="1200" dirty="0">
              <a:solidFill>
                <a:srgbClr val="0000CC"/>
              </a:solidFill>
            </a:rPr>
            <a:t>No response</a:t>
          </a:r>
        </a:p>
      </dsp:txBody>
      <dsp:txXfrm rot="-5400000">
        <a:off x="959182" y="1323435"/>
        <a:ext cx="6755801" cy="1061332"/>
      </dsp:txXfrm>
    </dsp:sp>
    <dsp:sp modelId="{BB9B3803-CF3B-4933-BA91-361D11124587}">
      <dsp:nvSpPr>
        <dsp:cNvPr id="0" name=""/>
        <dsp:cNvSpPr/>
      </dsp:nvSpPr>
      <dsp:spPr>
        <a:xfrm rot="5400000">
          <a:off x="-205539" y="2950037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FF0000"/>
              </a:solidFill>
            </a:rPr>
            <a:t>Others</a:t>
          </a:r>
        </a:p>
      </dsp:txBody>
      <dsp:txXfrm rot="-5400000">
        <a:off x="0" y="3224089"/>
        <a:ext cx="959182" cy="411078"/>
      </dsp:txXfrm>
    </dsp:sp>
    <dsp:sp modelId="{D18105EC-3F81-4A22-A871-ED1FF6D0E3C9}">
      <dsp:nvSpPr>
        <dsp:cNvPr id="0" name=""/>
        <dsp:cNvSpPr/>
      </dsp:nvSpPr>
      <dsp:spPr>
        <a:xfrm rot="5400000">
          <a:off x="3776600" y="-216775"/>
          <a:ext cx="1178382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Adrenal </a:t>
          </a:r>
          <a:r>
            <a:rPr lang="en-US" sz="1900" b="1" kern="1200" dirty="0" err="1"/>
            <a:t>autoantibodies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Ultrasound/CT adrenal glands</a:t>
          </a:r>
        </a:p>
      </dsp:txBody>
      <dsp:txXfrm rot="-5400000">
        <a:off x="959183" y="2658166"/>
        <a:ext cx="6755693" cy="1063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12772" y="264693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C00000"/>
              </a:solidFill>
            </a:rPr>
            <a:t>Screening </a:t>
          </a:r>
        </a:p>
      </dsp:txBody>
      <dsp:txXfrm rot="-5400000">
        <a:off x="0" y="548389"/>
        <a:ext cx="992936" cy="425544"/>
      </dsp:txXfrm>
    </dsp:sp>
    <dsp:sp modelId="{9E607324-54CE-4B41-A18F-717F9A0FAC39}">
      <dsp:nvSpPr>
        <dsp:cNvPr id="0" name=""/>
        <dsp:cNvSpPr/>
      </dsp:nvSpPr>
      <dsp:spPr>
        <a:xfrm rot="5400000">
          <a:off x="3870789" y="-2876803"/>
          <a:ext cx="1023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1" kern="1200" dirty="0">
              <a:solidFill>
                <a:srgbClr val="C00000"/>
              </a:solidFill>
            </a:rPr>
            <a:t>Low</a:t>
          </a:r>
          <a:r>
            <a:rPr lang="en-US" sz="2700" b="1" kern="1200" dirty="0"/>
            <a:t> ACTH and </a:t>
          </a:r>
          <a:r>
            <a:rPr lang="en-US" sz="2700" b="1" kern="1200" dirty="0">
              <a:solidFill>
                <a:srgbClr val="C00000"/>
              </a:solidFill>
            </a:rPr>
            <a:t>Low</a:t>
          </a:r>
          <a:r>
            <a:rPr lang="en-US" sz="2700" b="1" kern="1200" dirty="0"/>
            <a:t> </a:t>
          </a:r>
          <a:r>
            <a:rPr lang="en-US" sz="2700" b="1" kern="1200" dirty="0" err="1"/>
            <a:t>cortisol</a:t>
          </a:r>
          <a:endParaRPr lang="en-US" sz="2700" b="1" kern="1200" dirty="0"/>
        </a:p>
      </dsp:txBody>
      <dsp:txXfrm rot="-5400000">
        <a:off x="992936" y="51026"/>
        <a:ext cx="6729487" cy="923804"/>
      </dsp:txXfrm>
    </dsp:sp>
    <dsp:sp modelId="{E99D23D6-D74A-45D4-B3A8-75575F236E4D}">
      <dsp:nvSpPr>
        <dsp:cNvPr id="0" name=""/>
        <dsp:cNvSpPr/>
      </dsp:nvSpPr>
      <dsp:spPr>
        <a:xfrm rot="5400000">
          <a:off x="-212772" y="1581852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0000CC"/>
              </a:solidFill>
            </a:rPr>
            <a:t>Confirmation</a:t>
          </a:r>
        </a:p>
      </dsp:txBody>
      <dsp:txXfrm rot="-5400000">
        <a:off x="0" y="1865548"/>
        <a:ext cx="992936" cy="425544"/>
      </dsp:txXfrm>
    </dsp:sp>
    <dsp:sp modelId="{7CB2879B-8B77-4EA5-8C35-2D63A2E7C00A}">
      <dsp:nvSpPr>
        <dsp:cNvPr id="0" name=""/>
        <dsp:cNvSpPr/>
      </dsp:nvSpPr>
      <dsp:spPr>
        <a:xfrm rot="5400000">
          <a:off x="3838321" y="-1559645"/>
          <a:ext cx="1088693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1" kern="1200" dirty="0"/>
            <a:t>Long ACTH stimulation test: </a:t>
          </a:r>
          <a:r>
            <a:rPr lang="en-US" sz="2700" b="1" kern="1200" dirty="0">
              <a:solidFill>
                <a:srgbClr val="0000CC"/>
              </a:solidFill>
            </a:rPr>
            <a:t>Stepwise</a:t>
          </a:r>
          <a:br>
            <a:rPr lang="en-US" sz="2700" b="1" kern="1200" dirty="0">
              <a:solidFill>
                <a:srgbClr val="0000CC"/>
              </a:solidFill>
            </a:rPr>
          </a:br>
          <a:r>
            <a:rPr lang="en-US" sz="2700" b="1" kern="1200" dirty="0">
              <a:solidFill>
                <a:srgbClr val="0000CC"/>
              </a:solidFill>
            </a:rPr>
            <a:t>increase in S. </a:t>
          </a:r>
          <a:r>
            <a:rPr lang="en-US" sz="2700" b="1" kern="1200" dirty="0" err="1">
              <a:solidFill>
                <a:srgbClr val="0000CC"/>
              </a:solidFill>
            </a:rPr>
            <a:t>cortisol</a:t>
          </a:r>
          <a:endParaRPr lang="en-US" sz="2700" b="1" kern="1200" dirty="0">
            <a:solidFill>
              <a:srgbClr val="0000CC"/>
            </a:solidFill>
          </a:endParaRPr>
        </a:p>
      </dsp:txBody>
      <dsp:txXfrm rot="-5400000">
        <a:off x="992936" y="1338886"/>
        <a:ext cx="6726317" cy="982401"/>
      </dsp:txXfrm>
    </dsp:sp>
    <dsp:sp modelId="{BB9B3803-CF3B-4933-BA91-361D11124587}">
      <dsp:nvSpPr>
        <dsp:cNvPr id="0" name=""/>
        <dsp:cNvSpPr/>
      </dsp:nvSpPr>
      <dsp:spPr>
        <a:xfrm rot="5400000">
          <a:off x="-212772" y="2908041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FF0000"/>
              </a:solidFill>
            </a:rPr>
            <a:t>Others</a:t>
          </a:r>
        </a:p>
      </dsp:txBody>
      <dsp:txXfrm rot="-5400000">
        <a:off x="0" y="3191737"/>
        <a:ext cx="992936" cy="425544"/>
      </dsp:txXfrm>
    </dsp:sp>
    <dsp:sp modelId="{D18105EC-3F81-4A22-A871-ED1FF6D0E3C9}">
      <dsp:nvSpPr>
        <dsp:cNvPr id="0" name=""/>
        <dsp:cNvSpPr/>
      </dsp:nvSpPr>
      <dsp:spPr>
        <a:xfrm rot="5400000">
          <a:off x="3829290" y="-233455"/>
          <a:ext cx="1106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1" kern="1200" dirty="0"/>
            <a:t>Insulin-induced hypoglycemia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b="1" kern="1200" dirty="0"/>
            <a:t>MRI pituitary gland</a:t>
          </a:r>
        </a:p>
      </dsp:txBody>
      <dsp:txXfrm rot="-5400000">
        <a:off x="992937" y="2656925"/>
        <a:ext cx="6725436" cy="998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FC5C504-36EA-4FB4-A668-61B1A2BACF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B7A-3CA0-472D-8A6C-3273FDFB15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69FE-4259-425B-A7C5-38F5F5499F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CC1A-C5FA-4517-A19F-288E4E0033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B566-DCAE-4B86-A3CD-8937A44896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1A97-B8DF-47F0-8F8C-82EAA42348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51E-D86B-4ED5-A53B-67C18BD8C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52E9-3738-4203-923F-3AC06DC2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0753-9F76-4F1A-B084-0534A893E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89EA-D5AB-4DF6-8ACC-BE4F2DD1EC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FFAB-70A7-4D26-A30D-42E0BB1483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8A87-6361-4D95-A315-B1A644F59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651B-164D-4CEB-89FF-E6B77A11D7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C61B-D687-456D-BD5B-F9B2EA94D6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2F8-076B-4884-A88D-24FAAAA437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0FC-C8E2-4A28-998B-5B699EC6B3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FDD28B-54E2-406A-814A-590B38537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elanocyte-stimulating_hormone" TargetMode="External"/><Relationship Id="rId3" Type="http://schemas.openxmlformats.org/officeDocument/2006/relationships/hyperlink" Target="http://en.wikipedia.org/wiki/Pro-opiomelanocorti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/>
              <a:t/>
            </a:r>
            <a:br>
              <a:rPr lang="en-US" sz="4400"/>
            </a:br>
            <a:r>
              <a:rPr lang="en-US" sz="4400"/>
              <a:t>Biochemistry of </a:t>
            </a:r>
            <a:br>
              <a:rPr lang="en-US" sz="4400"/>
            </a:br>
            <a:r>
              <a:rPr lang="en-US" sz="4400"/>
              <a:t/>
            </a:r>
            <a:br>
              <a:rPr lang="en-US" sz="4400"/>
            </a:br>
            <a:r>
              <a:rPr lang="en-US" sz="440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048672" cy="1008112"/>
          </a:xfrm>
        </p:spPr>
        <p:txBody>
          <a:bodyPr/>
          <a:lstStyle/>
          <a:p>
            <a:pPr algn="ctr"/>
            <a:r>
              <a:rPr lang="en-US" b="1"/>
              <a:t>Endocrine Block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46" y="260648"/>
            <a:ext cx="8820150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Causes of </a:t>
            </a:r>
            <a:r>
              <a:rPr lang="en-US" sz="2800" b="1" dirty="0" err="1"/>
              <a:t>adrenocortical</a:t>
            </a:r>
            <a:r>
              <a:rPr lang="en-US" sz="2800" b="1" dirty="0"/>
              <a:t> </a:t>
            </a:r>
            <a:r>
              <a:rPr lang="en-US" sz="2800" b="1" dirty="0" err="1"/>
              <a:t>hypofunction</a:t>
            </a:r>
            <a:r>
              <a:rPr lang="en-US" sz="2800" b="1" dirty="0"/>
              <a:t> (AC)</a:t>
            </a:r>
            <a:endParaRPr lang="en-US" sz="28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A.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Primary AC </a:t>
            </a:r>
            <a:r>
              <a:rPr lang="en-US" sz="2800" b="1" dirty="0" err="1">
                <a:solidFill>
                  <a:srgbClr val="0000CC"/>
                </a:solidFill>
              </a:rPr>
              <a:t>hypofunction</a:t>
            </a:r>
            <a:r>
              <a:rPr lang="en-US" sz="2800" b="1" dirty="0">
                <a:solidFill>
                  <a:srgbClr val="0000CC"/>
                </a:solidFill>
              </a:rPr>
              <a:t> (destruction of adrenal gland, Addison’s disease):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Infiltrative lesions, e.g., </a:t>
            </a:r>
            <a:r>
              <a:rPr lang="en-US" sz="2800" b="1" dirty="0" err="1"/>
              <a:t>amylodosis</a:t>
            </a:r>
            <a:r>
              <a:rPr lang="en-US" sz="2800" b="1" dirty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 B.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Secondary AC </a:t>
            </a:r>
            <a:r>
              <a:rPr lang="en-US" sz="2800" b="1" dirty="0" err="1">
                <a:solidFill>
                  <a:srgbClr val="0000CC"/>
                </a:solidFill>
              </a:rPr>
              <a:t>hypofunction</a:t>
            </a:r>
            <a:r>
              <a:rPr lang="en-US" sz="2800" b="1" dirty="0">
                <a:solidFill>
                  <a:srgbClr val="0000CC"/>
                </a:solidFill>
              </a:rPr>
              <a:t>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Head trauma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Hypothalmic</a:t>
            </a:r>
            <a:r>
              <a:rPr lang="en-US" sz="2800" b="1" dirty="0"/>
              <a:t>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Iatrogenic </a:t>
            </a:r>
            <a:r>
              <a:rPr lang="en-US" sz="2800" b="1" dirty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/>
              <a:t>Signs and symptoms of primary adrenal failure (Addison’s disease)</a:t>
            </a:r>
            <a:endParaRPr lang="en-US" sz="320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Hyperpigmentation (buccal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Hypoglycemia,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/>
              <a:t>Hyperpigmentation</a:t>
            </a:r>
            <a:r>
              <a:rPr lang="en-US" sz="3200" b="1" dirty="0"/>
              <a:t> in </a:t>
            </a:r>
            <a:br>
              <a:rPr lang="en-US" sz="3200" b="1" dirty="0"/>
            </a:br>
            <a:r>
              <a:rPr lang="en-US" sz="3200" b="1" dirty="0"/>
              <a:t>Addison’s disease</a:t>
            </a:r>
            <a:endParaRPr lang="en-US" sz="32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/>
              <a:t>Hyperpigmentation</a:t>
            </a:r>
            <a:r>
              <a:rPr lang="en-US" sz="2800" dirty="0"/>
              <a:t> occurs because </a:t>
            </a:r>
            <a:r>
              <a:rPr lang="en-US" sz="2800" b="1" dirty="0" err="1">
                <a:solidFill>
                  <a:srgbClr val="FF0000"/>
                </a:solidFill>
                <a:hlinkClick r:id="rId2" action="ppaction://hlinkfile" tooltip="Melanocyte-stimulating hormone"/>
              </a:rPr>
              <a:t>melanocyte</a:t>
            </a:r>
            <a:r>
              <a:rPr lang="en-US" sz="2800" b="1" dirty="0">
                <a:solidFill>
                  <a:srgbClr val="FF0000"/>
                </a:solidFill>
                <a:hlinkClick r:id="rId2" action="ppaction://hlinkfile" tooltip="Melanocyte-stimulating hormone"/>
              </a:rPr>
              <a:t>-stimulating hormone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CC"/>
                </a:solidFill>
              </a:rPr>
              <a:t>(MSH)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00CC"/>
                </a:solidFill>
              </a:rPr>
              <a:t>(ACTH) </a:t>
            </a:r>
            <a:r>
              <a:rPr lang="en-US" sz="2800" dirty="0"/>
              <a:t>share the same precursor molecule,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hlinkClick r:id="rId3" action="ppaction://hlinkfile" tooltip="Pro-opiomelanocortin"/>
              </a:rPr>
              <a:t>Pro-</a:t>
            </a:r>
            <a:r>
              <a:rPr lang="en-US" sz="2800" b="1" dirty="0" err="1">
                <a:solidFill>
                  <a:srgbClr val="FF0000"/>
                </a:solidFill>
                <a:hlinkClick r:id="rId3" action="ppaction://hlinkfile" tooltip="Pro-opiomelanocortin"/>
              </a:rPr>
              <a:t>opiomelanocorti</a:t>
            </a:r>
            <a:r>
              <a:rPr lang="en-US" sz="2800" dirty="0" err="1">
                <a:solidFill>
                  <a:srgbClr val="FF0000"/>
                </a:solidFill>
                <a:hlinkClick r:id="rId3" action="ppaction://hlinkfile" tooltip="Pro-opiomelanocortin"/>
              </a:rPr>
              <a:t>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 anterior pituitary POMC is cleaved into </a:t>
            </a:r>
            <a:r>
              <a:rPr lang="en-US" sz="2800" dirty="0">
                <a:solidFill>
                  <a:srgbClr val="0000CC"/>
                </a:solidFill>
              </a:rPr>
              <a:t>ACTH, </a:t>
            </a:r>
            <a:r>
              <a:rPr lang="el-GR" sz="2800" dirty="0">
                <a:solidFill>
                  <a:srgbClr val="0000CC"/>
                </a:solidFill>
              </a:rPr>
              <a:t>γ</a:t>
            </a:r>
            <a:r>
              <a:rPr lang="en-US" sz="2800" dirty="0">
                <a:solidFill>
                  <a:srgbClr val="0000CC"/>
                </a:solidFill>
              </a:rPr>
              <a:t>-MSH, and </a:t>
            </a:r>
            <a:r>
              <a:rPr lang="el-GR" sz="2800" dirty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>
                <a:solidFill>
                  <a:srgbClr val="0000CC"/>
                </a:solidFill>
              </a:rPr>
              <a:t>-</a:t>
            </a:r>
            <a:r>
              <a:rPr lang="en-US" sz="2800" dirty="0" err="1">
                <a:solidFill>
                  <a:srgbClr val="0000CC"/>
                </a:solidFill>
              </a:rPr>
              <a:t>lipotropin</a:t>
            </a:r>
            <a:r>
              <a:rPr lang="en-US" sz="2800" dirty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 subunit ACTH undergoes further cleavage to produce </a:t>
            </a:r>
            <a:r>
              <a:rPr lang="el-GR" sz="2800" dirty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>
                <a:solidFill>
                  <a:srgbClr val="0000CC"/>
                </a:solidFill>
              </a:rPr>
              <a:t>-MSH</a:t>
            </a:r>
            <a:r>
              <a:rPr lang="en-US" sz="2800" dirty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In secondary </a:t>
            </a:r>
            <a:r>
              <a:rPr lang="en-US" sz="2800" dirty="0" err="1"/>
              <a:t>adrenocortical</a:t>
            </a:r>
            <a:r>
              <a:rPr lang="en-US" sz="2800" dirty="0"/>
              <a:t> insufficiency, skin darkening does not occur. </a:t>
            </a: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96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dirty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solidFill>
                  <a:srgbClr val="FF0000"/>
                </a:solidFill>
              </a:rPr>
              <a:t>Basal measurement of:</a:t>
            </a:r>
            <a:r>
              <a:rPr lang="en-US"/>
              <a:t/>
            </a:r>
            <a:br>
              <a:rPr lang="en-US"/>
            </a:br>
            <a:r>
              <a:rPr lang="en-US"/>
              <a:t>Serum urea, Na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/>
              <a:t>, K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/>
              <a:t> &amp; glucose</a:t>
            </a:r>
            <a:br>
              <a:rPr lang="en-US"/>
            </a:br>
            <a:r>
              <a:rPr lang="en-US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Definitive diagnosis and confirmatory tests should be done later after crisis.</a:t>
            </a:r>
            <a:br>
              <a:rPr lang="en-US"/>
            </a:br>
            <a:endParaRPr lang="en-US"/>
          </a:p>
          <a:p>
            <a:pPr eaLnBrk="1" hangingPunct="1">
              <a:spcAft>
                <a:spcPts val="1200"/>
              </a:spcAft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Simultaneous measurement of cortisol  and ACTH improves the accuracy of diagnosis of primary adrenal failure: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Low</a:t>
            </a:r>
            <a:r>
              <a:rPr lang="en-US"/>
              <a:t> serum cortisol ( &lt;200nmol/L) and 	</a:t>
            </a:r>
            <a:r>
              <a:rPr lang="en-US">
                <a:solidFill>
                  <a:srgbClr val="FF0000"/>
                </a:solidFill>
              </a:rPr>
              <a:t>High </a:t>
            </a:r>
            <a:r>
              <a:rPr lang="en-US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672"/>
            <a:ext cx="8062912" cy="803175"/>
          </a:xfrm>
        </p:spPr>
        <p:txBody>
          <a:bodyPr/>
          <a:lstStyle/>
          <a:p>
            <a:pPr algn="ctr" eaLnBrk="1" hangingPunct="1"/>
            <a:r>
              <a:rPr lang="en-US" sz="3600" dirty="0"/>
              <a:t>Confirmatory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536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Measure basal S. </a:t>
            </a:r>
            <a:r>
              <a:rPr lang="en-US" sz="2800" dirty="0" err="1"/>
              <a:t>cortisol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Measure S. </a:t>
            </a:r>
            <a:r>
              <a:rPr lang="en-US" sz="2800" dirty="0" err="1"/>
              <a:t>cortisol</a:t>
            </a:r>
            <a:r>
              <a:rPr lang="en-US" sz="2800" dirty="0"/>
              <a:t>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Normal: </a:t>
            </a: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 of S. </a:t>
            </a:r>
            <a:r>
              <a:rPr lang="en-US" sz="2800" b="1" dirty="0" err="1">
                <a:solidFill>
                  <a:srgbClr val="FF3300"/>
                </a:solidFill>
                <a:sym typeface="Symbol" pitchFamily="18" charset="2"/>
              </a:rPr>
              <a:t>cortisol</a:t>
            </a: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to</a:t>
            </a:r>
            <a:r>
              <a:rPr lang="en-US" sz="2800" dirty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dirty="0">
                <a:sym typeface="Symbol" pitchFamily="18" charset="2"/>
              </a:rPr>
              <a:t>500 </a:t>
            </a:r>
            <a:r>
              <a:rPr lang="en-US" sz="2800" dirty="0" err="1">
                <a:sym typeface="Symbol" pitchFamily="18" charset="2"/>
              </a:rPr>
              <a:t>nmol</a:t>
            </a:r>
            <a:r>
              <a:rPr lang="en-US" sz="2800" dirty="0">
                <a:sym typeface="Symbol" pitchFamily="18" charset="2"/>
              </a:rPr>
              <a:t>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Failure of S. </a:t>
            </a:r>
            <a:r>
              <a:rPr lang="en-US" sz="2800" dirty="0" err="1">
                <a:sym typeface="Symbol" pitchFamily="18" charset="2"/>
              </a:rPr>
              <a:t>cortisol</a:t>
            </a:r>
            <a:r>
              <a:rPr lang="en-US" sz="2800" dirty="0">
                <a:sym typeface="Symbol" pitchFamily="18" charset="2"/>
              </a:rPr>
              <a:t> to respond to stimulation,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dirty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</a:rPr>
              <a:t>Abnormal results:</a:t>
            </a:r>
            <a:r>
              <a:rPr lang="en-US" sz="2800" b="1" dirty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/>
              <a:t>glucocorticoid</a:t>
            </a:r>
            <a:r>
              <a:rPr lang="en-US" sz="2400" b="1" dirty="0"/>
              <a:t>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/>
              <a:t>estrogen contraceptives.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 Short </a:t>
            </a:r>
            <a:r>
              <a:rPr lang="en-US" sz="3200" b="1" dirty="0" err="1">
                <a:solidFill>
                  <a:srgbClr val="FF0000"/>
                </a:solidFill>
              </a:rPr>
              <a:t>tetracosactrin</a:t>
            </a:r>
            <a:r>
              <a:rPr lang="en-US" sz="3200" b="1" dirty="0">
                <a:solidFill>
                  <a:srgbClr val="FF0000"/>
                </a:solidFill>
              </a:rPr>
              <a:t> (</a:t>
            </a:r>
            <a:r>
              <a:rPr lang="en-US" sz="3200" b="1" dirty="0" err="1">
                <a:solidFill>
                  <a:srgbClr val="FF0000"/>
                </a:solidFill>
              </a:rPr>
              <a:t>Synacthen</a:t>
            </a:r>
            <a:r>
              <a:rPr lang="en-US" sz="3200" b="1" dirty="0">
                <a:solidFill>
                  <a:srgbClr val="FF0000"/>
                </a:solidFill>
              </a:rPr>
              <a:t>) test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   (Short ACTH stimulation 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1"/>
            <a:ext cx="8062912" cy="947192"/>
          </a:xfrm>
        </p:spPr>
        <p:txBody>
          <a:bodyPr/>
          <a:lstStyle/>
          <a:p>
            <a:pPr algn="ctr" eaLnBrk="1" hangingPunct="1"/>
            <a:r>
              <a:rPr lang="en-US" sz="3600" dirty="0"/>
              <a:t>Confirmatory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3841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Detection of adrenal antibodies in serum of patients with autoimmune Addison’s disease</a:t>
            </a:r>
            <a:endParaRPr lang="en-US" sz="24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3429000"/>
            <a:ext cx="6192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Imaging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Ultrasound/CT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 Ultrasound or CT for adrenal glands for </a:t>
            </a: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   identifying the cause of primary adrenal failure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2. Adrenal antibodies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96336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8063"/>
            <a:ext cx="8353425" cy="1018729"/>
          </a:xfrm>
        </p:spPr>
        <p:txBody>
          <a:bodyPr/>
          <a:lstStyle/>
          <a:p>
            <a:pPr algn="ctr" eaLnBrk="1" hangingPunct="1"/>
            <a:r>
              <a:rPr lang="en-US" sz="3200" dirty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493"/>
            <a:ext cx="8280400" cy="46088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Low</a:t>
            </a:r>
            <a:r>
              <a:rPr lang="en-US" sz="2800" b="1" dirty="0"/>
              <a:t> serum </a:t>
            </a:r>
            <a:r>
              <a:rPr lang="en-US" sz="2800" b="1" dirty="0" err="1"/>
              <a:t>cortisol</a:t>
            </a:r>
            <a:r>
              <a:rPr lang="en-US" sz="2800" b="1" dirty="0"/>
              <a:t> with </a:t>
            </a:r>
            <a:r>
              <a:rPr lang="en-US" sz="2800" b="1" dirty="0">
                <a:solidFill>
                  <a:srgbClr val="FF0000"/>
                </a:solidFill>
              </a:rPr>
              <a:t>low</a:t>
            </a:r>
            <a:r>
              <a:rPr lang="en-US" sz="2800" b="1" dirty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/>
              <a:t>No response to short </a:t>
            </a:r>
            <a:r>
              <a:rPr lang="en-US" sz="2400" b="1" dirty="0" err="1"/>
              <a:t>synacthen</a:t>
            </a:r>
            <a:r>
              <a:rPr lang="en-US" sz="2400" b="1" dirty="0"/>
              <a:t> test: </a:t>
            </a:r>
            <a:r>
              <a:rPr lang="en-US" sz="2400" b="1" dirty="0" err="1"/>
              <a:t>Adrenocortical</a:t>
            </a:r>
            <a:r>
              <a:rPr lang="en-US" sz="2400" b="1" dirty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Depot </a:t>
            </a:r>
            <a:r>
              <a:rPr lang="en-US" sz="2800" b="1" dirty="0" err="1">
                <a:solidFill>
                  <a:srgbClr val="FF0000"/>
                </a:solidFill>
              </a:rPr>
              <a:t>Synacthen</a:t>
            </a:r>
            <a:r>
              <a:rPr lang="en-US" sz="2800" b="1" dirty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400" b="1" dirty="0"/>
              <a:t>Measure basal S. </a:t>
            </a:r>
            <a:r>
              <a:rPr lang="en-US" sz="2400" b="1" dirty="0" err="1"/>
              <a:t>cortisol</a:t>
            </a:r>
            <a:endParaRPr lang="en-US" sz="2400" b="1" dirty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/>
              <a:t> Measure S. </a:t>
            </a:r>
            <a:r>
              <a:rPr lang="en-US" sz="2400" b="1" dirty="0" err="1"/>
              <a:t>cortisol</a:t>
            </a:r>
            <a:r>
              <a:rPr lang="en-US" sz="2400" b="1" dirty="0"/>
              <a:t> at 5 hours after I.M. injection on </a:t>
            </a:r>
            <a:r>
              <a:rPr lang="en-US" sz="2400" b="1" dirty="0">
                <a:solidFill>
                  <a:srgbClr val="FF0000"/>
                </a:solidFill>
              </a:rPr>
              <a:t>each</a:t>
            </a:r>
            <a:r>
              <a:rPr lang="en-US" sz="2400" b="1" dirty="0"/>
              <a:t> of the three days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8407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dirty="0"/>
              <a:t>Investigation of Secondary AC Insufficiency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Depot </a:t>
            </a:r>
            <a:r>
              <a:rPr lang="en-US" sz="3200" b="1" dirty="0" err="1">
                <a:solidFill>
                  <a:srgbClr val="FF0000"/>
                </a:solidFill>
              </a:rPr>
              <a:t>Synacthen</a:t>
            </a:r>
            <a:r>
              <a:rPr lang="en-US" sz="3200" b="1" dirty="0">
                <a:solidFill>
                  <a:srgbClr val="FF0000"/>
                </a:solidFill>
              </a:rPr>
              <a:t> test …. Cont’d</a:t>
            </a:r>
            <a:endParaRPr lang="en-US" sz="3200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620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Addison’s disease: </a:t>
            </a:r>
            <a:r>
              <a:rPr lang="en-US" sz="2400" b="1" dirty="0">
                <a:solidFill>
                  <a:srgbClr val="0000CC"/>
                </a:solidFill>
              </a:rPr>
              <a:t>No rise of S. </a:t>
            </a:r>
            <a:r>
              <a:rPr lang="en-US" sz="2400" b="1" dirty="0" err="1">
                <a:solidFill>
                  <a:srgbClr val="0000CC"/>
                </a:solidFill>
              </a:rPr>
              <a:t>cortisol</a:t>
            </a:r>
            <a:r>
              <a:rPr lang="en-US" sz="2400" b="1" dirty="0">
                <a:solidFill>
                  <a:srgbClr val="0000CC"/>
                </a:solidFill>
              </a:rPr>
              <a:t> &gt;600 </a:t>
            </a:r>
            <a:r>
              <a:rPr lang="en-US" sz="2400" b="1" dirty="0" err="1">
                <a:solidFill>
                  <a:srgbClr val="0000CC"/>
                </a:solidFill>
              </a:rPr>
              <a:t>nmol</a:t>
            </a:r>
            <a:r>
              <a:rPr lang="en-US" sz="2400" b="1" dirty="0">
                <a:solidFill>
                  <a:srgbClr val="0000CC"/>
                </a:solidFill>
              </a:rPr>
              <a:t>/L at 5 h after 3</a:t>
            </a:r>
            <a:r>
              <a:rPr lang="en-US" sz="2400" b="1" baseline="30000" dirty="0">
                <a:solidFill>
                  <a:srgbClr val="0000CC"/>
                </a:solidFill>
              </a:rPr>
              <a:t>rd</a:t>
            </a:r>
            <a:r>
              <a:rPr lang="en-US" sz="2400" b="1" dirty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Secondary AC: </a:t>
            </a:r>
            <a:r>
              <a:rPr lang="en-US" sz="2400" b="1" dirty="0">
                <a:solidFill>
                  <a:srgbClr val="0000CC"/>
                </a:solidFill>
              </a:rPr>
              <a:t>Stepwise increase in the S. </a:t>
            </a:r>
            <a:r>
              <a:rPr lang="en-US" sz="2400" b="1" dirty="0" err="1">
                <a:solidFill>
                  <a:srgbClr val="0000CC"/>
                </a:solidFill>
              </a:rPr>
              <a:t>cortisol</a:t>
            </a:r>
            <a:r>
              <a:rPr lang="en-US" sz="2400" b="1" dirty="0">
                <a:solidFill>
                  <a:srgbClr val="0000CC"/>
                </a:solidFill>
              </a:rPr>
              <a:t>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Limitations: </a:t>
            </a:r>
            <a:br>
              <a:rPr lang="en-US" sz="2400" b="1" dirty="0"/>
            </a:br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Hypothyroidism: </a:t>
            </a:r>
            <a:r>
              <a:rPr lang="en-US" sz="2000" b="1" dirty="0">
                <a:solidFill>
                  <a:srgbClr val="0000CC"/>
                </a:solidFill>
              </a:rPr>
              <a:t>Thyroid deficiency must be corrected 	before testing of </a:t>
            </a:r>
            <a:r>
              <a:rPr lang="en-US" sz="2000" b="1" dirty="0" err="1">
                <a:solidFill>
                  <a:srgbClr val="0000CC"/>
                </a:solidFill>
              </a:rPr>
              <a:t>adrenocortical</a:t>
            </a:r>
            <a:r>
              <a:rPr lang="en-US" sz="2000" b="1" dirty="0">
                <a:solidFill>
                  <a:srgbClr val="0000CC"/>
                </a:solidFill>
              </a:rPr>
              <a:t> functions</a:t>
            </a:r>
            <a:br>
              <a:rPr lang="en-US" sz="2000" b="1" dirty="0">
                <a:solidFill>
                  <a:srgbClr val="0000CC"/>
                </a:solidFill>
              </a:rPr>
            </a:b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/>
            </a:r>
            <a:br>
              <a:rPr lang="en-US" sz="2400" b="1" dirty="0">
                <a:solidFill>
                  <a:srgbClr val="0000CC"/>
                </a:solidFill>
              </a:rPr>
            </a:br>
            <a:r>
              <a:rPr lang="en-US" sz="2400" b="1" dirty="0">
                <a:solidFill>
                  <a:srgbClr val="0000CC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of Secondary AC Insufficiency …. Cont’d</a:t>
            </a:r>
            <a:br>
              <a:rPr lang="en-US" sz="3200"/>
            </a:br>
            <a:r>
              <a:rPr lang="en-US" sz="3200" b="1">
                <a:solidFill>
                  <a:srgbClr val="FF0000"/>
                </a:solidFill>
              </a:rPr>
              <a:t>Other Investigations</a:t>
            </a:r>
            <a:endParaRPr lang="en-US" sz="320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6550025" cy="9144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14649"/>
            <a:ext cx="8062913" cy="4738687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/>
              <a:t>To identify different causes of primary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r>
              <a:rPr lang="en-US" sz="2800" dirty="0"/>
              <a:t> (Addison’s disease)</a:t>
            </a:r>
          </a:p>
          <a:p>
            <a:pPr lvl="0">
              <a:spcAft>
                <a:spcPts val="1200"/>
              </a:spcAft>
            </a:pPr>
            <a:r>
              <a:rPr lang="en-US" sz="2800" dirty="0"/>
              <a:t>To identify secondary causes of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  <a:p>
            <a:pPr lvl="0">
              <a:spcAft>
                <a:spcPts val="1200"/>
              </a:spcAft>
            </a:pPr>
            <a:r>
              <a:rPr lang="en-US" sz="2800" dirty="0"/>
              <a:t>To understand the diagnostic algorithm for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  <a:p>
            <a:pPr lvl="0"/>
            <a:r>
              <a:rPr lang="en-US" sz="2800" dirty="0"/>
              <a:t>To understand the interpretation of laboratory tests of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for </a:t>
            </a:r>
            <a:br>
              <a:rPr lang="en-US" sz="3200"/>
            </a:br>
            <a:r>
              <a:rPr lang="en-US" sz="3200"/>
              <a:t>Secondary AC Insufficiency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Addison’s disease is due to destruction of adrenals by autoimmune, infection, or infiltrative </a:t>
            </a:r>
            <a:r>
              <a:rPr lang="en-US" sz="2000" dirty="0" smtClean="0"/>
              <a:t>lesions.</a:t>
            </a:r>
            <a:endParaRPr lang="en-US" sz="2000" b="1" u="words" dirty="0"/>
          </a:p>
          <a:p>
            <a:pPr lvl="0"/>
            <a:r>
              <a:rPr lang="en-US" sz="2000" dirty="0"/>
              <a:t>Adrenocortical hypofunction may occur secondary to pituitary disease, e.g., tumors, infection, trauma, or iatrogenic (surgery or radiation</a:t>
            </a:r>
            <a:r>
              <a:rPr lang="en-US" sz="2000" dirty="0" smtClean="0"/>
              <a:t>).</a:t>
            </a:r>
          </a:p>
          <a:p>
            <a:pPr lvl="0"/>
            <a:r>
              <a:rPr lang="en-US" sz="2000" dirty="0" smtClean="0"/>
              <a:t>Initial screening for Addison’s disease by serum cortisol and ACTH. Other tests to support the diagnosis include serum urea, electrolytes and glucose.</a:t>
            </a:r>
            <a:endParaRPr lang="en-US" sz="2000" b="1" u="words" dirty="0" smtClean="0"/>
          </a:p>
          <a:p>
            <a:pPr lvl="0"/>
            <a:r>
              <a:rPr lang="en-US" sz="2000" dirty="0" smtClean="0"/>
              <a:t>Confirmatory tests for Addison’s disease by short </a:t>
            </a:r>
            <a:r>
              <a:rPr lang="en-US" sz="2000" dirty="0" err="1" smtClean="0"/>
              <a:t>Synacthen</a:t>
            </a:r>
            <a:r>
              <a:rPr lang="en-US" sz="2000" dirty="0" smtClean="0"/>
              <a:t> test.</a:t>
            </a:r>
            <a:endParaRPr lang="en-US" sz="2000" b="1" u="words" dirty="0" smtClean="0"/>
          </a:p>
          <a:p>
            <a:pPr lvl="0"/>
            <a:r>
              <a:rPr lang="en-US" sz="2000" dirty="0" smtClean="0"/>
              <a:t>Diagnosis of secondary adrenocortical hypofunction by depot (long) </a:t>
            </a:r>
            <a:r>
              <a:rPr lang="en-US" sz="2000" dirty="0" err="1" smtClean="0"/>
              <a:t>Synacthen</a:t>
            </a:r>
            <a:r>
              <a:rPr lang="en-US" sz="2000" dirty="0" smtClean="0"/>
              <a:t> test.</a:t>
            </a:r>
            <a:endParaRPr lang="en-US" sz="2000" b="1" u="words" dirty="0" smtClean="0"/>
          </a:p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Lecture notes, Clinical Biochemistry, Wiley </a:t>
            </a:r>
            <a:r>
              <a:rPr lang="en-US" sz="2000" dirty="0" err="1"/>
              <a:t>BlackWell</a:t>
            </a:r>
            <a:r>
              <a:rPr lang="en-US" sz="2000" dirty="0"/>
              <a:t>, 9</a:t>
            </a:r>
            <a:r>
              <a:rPr lang="en-US" sz="2000" baseline="30000" dirty="0"/>
              <a:t>th</a:t>
            </a:r>
            <a:r>
              <a:rPr lang="en-US" sz="2000" dirty="0"/>
              <a:t> edition, 2013, chapter 9, page 116-133.</a:t>
            </a:r>
            <a:endParaRPr lang="en-US" sz="2000" b="1" u="words" dirty="0"/>
          </a:p>
          <a:p>
            <a:pPr lvl="0"/>
            <a:r>
              <a:rPr lang="en-US" sz="2000" dirty="0"/>
              <a:t>Clinical Chemistry, Principles, Procedures, Correlations, Lippincott Williams &amp; Wilkins, 7</a:t>
            </a:r>
            <a:r>
              <a:rPr lang="en-US" sz="2000" baseline="30000" dirty="0"/>
              <a:t>th</a:t>
            </a:r>
            <a:r>
              <a:rPr lang="en-US" sz="2000" dirty="0"/>
              <a:t> edition, 2013, chapter 21, page 453-471.</a:t>
            </a:r>
            <a:endParaRPr lang="en-US" sz="2000" b="1" u="words" dirty="0"/>
          </a:p>
          <a:p>
            <a:r>
              <a:rPr lang="en-US" sz="2000" dirty="0"/>
              <a:t>Lippincott’s Illustrated Reviews: Biochemistry 6</a:t>
            </a:r>
            <a:r>
              <a:rPr lang="en-US" sz="2000" baseline="30000" dirty="0"/>
              <a:t>th</a:t>
            </a:r>
            <a:r>
              <a:rPr lang="en-US" sz="2000" dirty="0"/>
              <a:t> edition, Unit III, Chapter 18, Pages 219-244. </a:t>
            </a:r>
          </a:p>
        </p:txBody>
      </p:sp>
    </p:spTree>
    <p:extLst>
      <p:ext uri="{BB962C8B-B14F-4D97-AF65-F5344CB8AC3E}">
        <p14:creationId xmlns:p14="http://schemas.microsoft.com/office/powerpoint/2010/main" val="14075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98475"/>
            <a:ext cx="3960813" cy="769938"/>
          </a:xfrm>
        </p:spPr>
        <p:txBody>
          <a:bodyPr/>
          <a:lstStyle/>
          <a:p>
            <a:pPr eaLnBrk="1" hangingPunct="1"/>
            <a:r>
              <a:rPr lang="en-US" altLang="x-none" sz="2800" b="1"/>
              <a:t>ANATOMICALLY: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4608513" cy="2663825"/>
          </a:xfrm>
        </p:spPr>
        <p:txBody>
          <a:bodyPr/>
          <a:lstStyle/>
          <a:p>
            <a:pPr eaLnBrk="1" hangingPunct="1"/>
            <a:r>
              <a:rPr lang="en-US" altLang="x-none" sz="2400" b="1"/>
              <a:t>The adrenal gland is situated on the anteriosuperior aspect of the kidney</a:t>
            </a:r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x-none" sz="2800" b="1">
                <a:solidFill>
                  <a:schemeClr val="tx2"/>
                </a:solidFill>
                <a:latin typeface="Arial Black" charset="0"/>
              </a:rPr>
              <a:t>HISTOLOGICALLY:</a:t>
            </a:r>
          </a:p>
          <a:p>
            <a:pPr eaLnBrk="1" hangingPunct="1"/>
            <a:r>
              <a:rPr lang="en-US" altLang="x-none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altLang="x-none" sz="2400"/>
              <a:t> </a:t>
            </a:r>
          </a:p>
        </p:txBody>
      </p:sp>
      <p:pic>
        <p:nvPicPr>
          <p:cNvPr id="22532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692150"/>
            <a:ext cx="3600450" cy="2952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2533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4248150"/>
            <a:ext cx="3529012" cy="1989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85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 sz="2800" b="1"/>
              <a:t>The adrenal cortex comprises three zones based on cell type and function:</a:t>
            </a:r>
            <a:r>
              <a:rPr lang="en-US" altLang="x-none" sz="2800"/>
              <a:t> 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G</a:t>
            </a:r>
            <a:r>
              <a:rPr lang="en-US" altLang="x-none" sz="2600" b="1">
                <a:solidFill>
                  <a:srgbClr val="CF3E00"/>
                </a:solidFill>
              </a:rPr>
              <a:t>lomerulosa</a:t>
            </a:r>
            <a:r>
              <a:rPr lang="en-US" altLang="x-none" sz="2600" b="1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/>
              <a:t>   The outermost zone </a:t>
            </a: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</a:t>
            </a:r>
            <a:r>
              <a:rPr lang="en-US" altLang="x-none" sz="2600" b="1">
                <a:solidFill>
                  <a:srgbClr val="0066CC"/>
                </a:solidFill>
              </a:rPr>
              <a:t>aldosterone</a:t>
            </a:r>
            <a:r>
              <a:rPr lang="en-US" altLang="x-none" sz="2600" b="1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600" b="1"/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F</a:t>
            </a:r>
            <a:r>
              <a:rPr lang="en-US" altLang="x-none" sz="2600" b="1">
                <a:solidFill>
                  <a:srgbClr val="CF3E00"/>
                </a:solidFill>
              </a:rPr>
              <a:t>asciculata</a:t>
            </a:r>
            <a:r>
              <a:rPr lang="en-US" altLang="x-none" sz="2600" b="1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glucocorticoids – mainly </a:t>
            </a:r>
            <a:r>
              <a:rPr lang="en-US" altLang="x-none" sz="2600" b="1">
                <a:solidFill>
                  <a:srgbClr val="0066CC"/>
                </a:solidFill>
              </a:rPr>
              <a:t>cortisol</a:t>
            </a:r>
            <a:r>
              <a:rPr lang="en-US" altLang="x-none" sz="2600" b="1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R</a:t>
            </a:r>
            <a:r>
              <a:rPr lang="en-US" altLang="x-none" sz="2600" b="1">
                <a:solidFill>
                  <a:srgbClr val="CF3E00"/>
                </a:solidFill>
              </a:rPr>
              <a:t>eticularis</a:t>
            </a:r>
            <a:r>
              <a:rPr lang="en-US" altLang="x-none" sz="2600" b="1"/>
              <a:t> </a:t>
            </a:r>
            <a:br>
              <a:rPr lang="en-US" altLang="x-none" sz="2600" b="1"/>
            </a:b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Sex hormones</a:t>
            </a:r>
            <a:endParaRPr lang="en-US" altLang="x-none" sz="2600"/>
          </a:p>
        </p:txBody>
      </p:sp>
      <p:pic>
        <p:nvPicPr>
          <p:cNvPr id="23555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268413"/>
            <a:ext cx="3263900" cy="208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3556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3500438"/>
            <a:ext cx="3263900" cy="2881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0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  <a:ea typeface="+mn-ea"/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  <a:ea typeface="+mn-ea"/>
              </a:rPr>
              <a:t> 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3132138" y="549275"/>
            <a:ext cx="338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800" b="1">
                <a:solidFill>
                  <a:srgbClr val="FF0000"/>
                </a:solidFill>
              </a:rPr>
              <a:t>Cholesterol </a:t>
            </a:r>
            <a:r>
              <a:rPr lang="en-US" altLang="x-none" sz="2800" b="1">
                <a:solidFill>
                  <a:srgbClr val="FF3300"/>
                </a:solidFill>
              </a:rPr>
              <a:t>(27C)</a:t>
            </a:r>
            <a:endParaRPr lang="en-US" altLang="x-none" sz="2800" b="1">
              <a:solidFill>
                <a:srgbClr val="FF0000"/>
              </a:solidFill>
            </a:endParaRPr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3300"/>
                </a:solidFill>
              </a:rPr>
              <a:t>Pregnenolone (21C)</a:t>
            </a:r>
          </a:p>
        </p:txBody>
      </p:sp>
      <p:sp>
        <p:nvSpPr>
          <p:cNvPr id="24581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3-</a:t>
            </a:r>
            <a:r>
              <a:rPr lang="el-GR" altLang="x-none" sz="1400" b="1">
                <a:solidFill>
                  <a:srgbClr val="0000CC"/>
                </a:solidFill>
              </a:rPr>
              <a:t>β</a:t>
            </a:r>
            <a:r>
              <a:rPr lang="en-US" altLang="x-none" sz="1400" b="1">
                <a:solidFill>
                  <a:srgbClr val="0000CC"/>
                </a:solidFill>
              </a:rPr>
              <a:t>-Hydroxysteroid dehydrogenase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583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000" b="1">
                <a:solidFill>
                  <a:srgbClr val="000000"/>
                </a:solidFill>
              </a:rPr>
              <a:t>Progesterone (21C)</a:t>
            </a:r>
          </a:p>
        </p:txBody>
      </p:sp>
      <p:sp>
        <p:nvSpPr>
          <p:cNvPr id="24584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17-</a:t>
            </a:r>
            <a:r>
              <a:rPr lang="el-GR" altLang="x-none" sz="1400" b="1">
                <a:solidFill>
                  <a:srgbClr val="0000CC"/>
                </a:solidFill>
              </a:rPr>
              <a:t>α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586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000" b="1">
                <a:solidFill>
                  <a:srgbClr val="000000"/>
                </a:solidFill>
              </a:rPr>
              <a:t>17-</a:t>
            </a:r>
            <a:r>
              <a:rPr lang="el-GR" altLang="x-none" sz="2000" b="1">
                <a:solidFill>
                  <a:srgbClr val="000000"/>
                </a:solidFill>
              </a:rPr>
              <a:t>α</a:t>
            </a:r>
            <a:r>
              <a:rPr lang="en-US" altLang="x-none" sz="2000" b="1">
                <a:solidFill>
                  <a:srgbClr val="000000"/>
                </a:solidFill>
              </a:rPr>
              <a:t>-Hydroxyprogesterone (21C)</a:t>
            </a:r>
            <a:endParaRPr lang="el-GR" altLang="x-none" sz="2000" b="1">
              <a:solidFill>
                <a:srgbClr val="000000"/>
              </a:solidFill>
            </a:endParaRPr>
          </a:p>
        </p:txBody>
      </p:sp>
      <p:sp>
        <p:nvSpPr>
          <p:cNvPr id="24587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Androstenedione (19C)</a:t>
            </a:r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rgbClr val="FF0000"/>
                </a:solidFill>
              </a:rPr>
              <a:t>Testosterone (19C)</a:t>
            </a:r>
            <a:r>
              <a:rPr lang="en-US" altLang="x-none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rgbClr val="FF0000"/>
                </a:solidFill>
              </a:rPr>
              <a:t>Estradiol (18C) </a:t>
            </a:r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11-Deoxycortisol (21C)</a:t>
            </a:r>
          </a:p>
        </p:txBody>
      </p:sp>
      <p:sp>
        <p:nvSpPr>
          <p:cNvPr id="24594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11-Deoxycorticosterone (21C)</a:t>
            </a:r>
          </a:p>
        </p:txBody>
      </p:sp>
      <p:sp>
        <p:nvSpPr>
          <p:cNvPr id="24595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Cortisol (21C) </a:t>
            </a:r>
          </a:p>
        </p:txBody>
      </p:sp>
      <p:sp>
        <p:nvSpPr>
          <p:cNvPr id="24598" name="Line 28"/>
          <p:cNvSpPr>
            <a:spLocks noChangeShapeType="1"/>
          </p:cNvSpPr>
          <p:nvPr/>
        </p:nvSpPr>
        <p:spPr bwMode="auto">
          <a:xfrm flipH="1">
            <a:off x="1835150" y="2789238"/>
            <a:ext cx="1908175" cy="1598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Text Box 30"/>
          <p:cNvSpPr txBox="1">
            <a:spLocks noChangeArrowheads="1"/>
          </p:cNvSpPr>
          <p:nvPr/>
        </p:nvSpPr>
        <p:spPr bwMode="auto">
          <a:xfrm>
            <a:off x="1952625" y="5013325"/>
            <a:ext cx="2690813" cy="366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11- </a:t>
            </a:r>
            <a:r>
              <a:rPr lang="el-GR" altLang="x-none" sz="1400" b="1">
                <a:solidFill>
                  <a:srgbClr val="0000CC"/>
                </a:solidFill>
              </a:rPr>
              <a:t>β</a:t>
            </a:r>
            <a:r>
              <a:rPr lang="el-GR" altLang="x-none" sz="1800"/>
              <a:t> 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60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2460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Aldosterone (21C) </a:t>
            </a:r>
          </a:p>
        </p:txBody>
      </p:sp>
      <p:sp>
        <p:nvSpPr>
          <p:cNvPr id="2460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x-none" altLang="x-none" sz="1600">
              <a:solidFill>
                <a:srgbClr val="FFFF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ea typeface="+mn-ea"/>
              </a:rPr>
              <a:t>Peripheral tissues</a:t>
            </a:r>
          </a:p>
        </p:txBody>
      </p:sp>
      <p:sp>
        <p:nvSpPr>
          <p:cNvPr id="24608" name="Text Box 29"/>
          <p:cNvSpPr txBox="1">
            <a:spLocks noChangeArrowheads="1"/>
          </p:cNvSpPr>
          <p:nvPr/>
        </p:nvSpPr>
        <p:spPr bwMode="auto">
          <a:xfrm>
            <a:off x="2555875" y="3860800"/>
            <a:ext cx="2087563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21-</a:t>
            </a:r>
            <a:r>
              <a:rPr lang="el-GR" altLang="x-none" sz="1400" b="1">
                <a:solidFill>
                  <a:srgbClr val="0000CC"/>
                </a:solidFill>
              </a:rPr>
              <a:t>α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783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22375" y="426368"/>
            <a:ext cx="6550025" cy="914400"/>
          </a:xfrm>
        </p:spPr>
        <p:txBody>
          <a:bodyPr/>
          <a:lstStyle/>
          <a:p>
            <a:pPr eaLnBrk="1" hangingPunct="1"/>
            <a:r>
              <a:rPr lang="en-US" b="1" dirty="0" err="1"/>
              <a:t>Aldosterone</a:t>
            </a:r>
            <a:r>
              <a:rPr lang="en-US" b="1" dirty="0"/>
              <a:t> Hormone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6617"/>
            <a:ext cx="8062913" cy="4738687"/>
          </a:xfrm>
        </p:spPr>
        <p:txBody>
          <a:bodyPr/>
          <a:lstStyle/>
          <a:p>
            <a:pPr eaLnBrk="1" hangingPunct="1"/>
            <a:r>
              <a:rPr lang="en-US" b="1" dirty="0"/>
              <a:t>The principal physiological function of </a:t>
            </a:r>
            <a:r>
              <a:rPr lang="en-US" b="1" dirty="0" err="1"/>
              <a:t>aldosterone</a:t>
            </a:r>
            <a:r>
              <a:rPr lang="en-US" b="1" dirty="0"/>
              <a:t> is to </a:t>
            </a:r>
            <a:r>
              <a:rPr lang="en-US" b="1" dirty="0">
                <a:solidFill>
                  <a:srgbClr val="3333FF"/>
                </a:solidFill>
              </a:rPr>
              <a:t>conserve Na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,</a:t>
            </a:r>
            <a:r>
              <a:rPr lang="en-US" b="1" dirty="0"/>
              <a:t> mainly by facilitating Na</a:t>
            </a:r>
            <a:r>
              <a:rPr lang="en-US" b="1" baseline="30000" dirty="0"/>
              <a:t>+</a:t>
            </a:r>
            <a:r>
              <a:rPr lang="en-US" b="1" dirty="0"/>
              <a:t> </a:t>
            </a:r>
            <a:r>
              <a:rPr lang="en-US" b="1" dirty="0" err="1"/>
              <a:t>reabsorption</a:t>
            </a:r>
            <a:r>
              <a:rPr lang="en-US" b="1" dirty="0"/>
              <a:t> and reciprocal </a:t>
            </a:r>
            <a:r>
              <a:rPr lang="en-US" b="1" dirty="0">
                <a:solidFill>
                  <a:srgbClr val="3333FF"/>
                </a:solidFill>
              </a:rPr>
              <a:t>K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 or H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 secretion</a:t>
            </a:r>
            <a:r>
              <a:rPr lang="en-US" b="1" dirty="0"/>
              <a:t> in the distal renal tubule.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err="1"/>
              <a:t>aldosterone</a:t>
            </a:r>
            <a:r>
              <a:rPr lang="en-US" b="1" dirty="0"/>
              <a:t> is a </a:t>
            </a:r>
            <a:r>
              <a:rPr lang="en-US" b="1" dirty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dirty="0"/>
              <a:t>, as well as </a:t>
            </a:r>
            <a:r>
              <a:rPr lang="en-US" b="1" dirty="0">
                <a:solidFill>
                  <a:srgbClr val="3333FF"/>
                </a:solidFill>
              </a:rPr>
              <a:t>blood pressure</a:t>
            </a:r>
            <a:r>
              <a:rPr lang="en-US" b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3300"/>
                </a:solidFill>
              </a:rPr>
              <a:t>Aldosterone</a:t>
            </a:r>
            <a:r>
              <a:rPr lang="en-US" b="1"/>
              <a:t>, by acting on the </a:t>
            </a:r>
            <a:r>
              <a:rPr lang="en-US" b="1" u="sng">
                <a:solidFill>
                  <a:srgbClr val="0000CC"/>
                </a:solidFill>
              </a:rPr>
              <a:t>distal convoluted tubule</a:t>
            </a:r>
            <a:r>
              <a:rPr lang="en-US" b="1"/>
              <a:t> of kidney, leads to: </a:t>
            </a:r>
          </a:p>
          <a:p>
            <a:pPr eaLnBrk="1" hangingPunct="1"/>
            <a:endParaRPr lang="en-US" sz="1600" b="1">
              <a:sym typeface="Symbol" pitchFamily="18" charset="2"/>
            </a:endParaRPr>
          </a:p>
          <a:p>
            <a:pPr eaLnBrk="1" hangingPunct="1"/>
            <a:r>
              <a:rPr lang="en-US" b="1">
                <a:sym typeface="Symbol" pitchFamily="18" charset="2"/>
              </a:rPr>
              <a:t></a:t>
            </a:r>
            <a:r>
              <a:rPr lang="en-US" b="1"/>
              <a:t> potassium </a:t>
            </a:r>
            <a:r>
              <a:rPr lang="en-US" b="1">
                <a:solidFill>
                  <a:srgbClr val="FF3300"/>
                </a:solidFill>
              </a:rPr>
              <a:t>excretion</a:t>
            </a:r>
            <a:r>
              <a:rPr lang="en-US" b="1"/>
              <a:t> </a:t>
            </a:r>
            <a:endParaRPr lang="en-US" b="1">
              <a:sym typeface="Symbol" pitchFamily="18" charset="2"/>
            </a:endParaRPr>
          </a:p>
          <a:p>
            <a:pPr eaLnBrk="1" hangingPunct="1"/>
            <a:r>
              <a:rPr lang="en-US" b="1">
                <a:sym typeface="Symbol" pitchFamily="18" charset="2"/>
              </a:rPr>
              <a:t></a:t>
            </a:r>
            <a:r>
              <a:rPr lang="en-US" b="1"/>
              <a:t> sodium and water </a:t>
            </a:r>
            <a:r>
              <a:rPr lang="en-US" b="1">
                <a:solidFill>
                  <a:srgbClr val="FF3300"/>
                </a:solidFill>
              </a:rPr>
              <a:t>reabsorption</a:t>
            </a:r>
            <a:r>
              <a:rPr lang="en-US" b="1"/>
              <a:t> </a:t>
            </a:r>
          </a:p>
          <a:p>
            <a:pPr eaLnBrk="1" hangingPunct="1"/>
            <a:endParaRPr lang="en-US" b="1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/>
              <a:t>The </a:t>
            </a:r>
            <a:r>
              <a:rPr lang="en-US" sz="3200" b="1" dirty="0" err="1"/>
              <a:t>renin</a:t>
            </a:r>
            <a:r>
              <a:rPr lang="en-US" sz="3200" b="1" dirty="0"/>
              <a:t> - </a:t>
            </a:r>
            <a:r>
              <a:rPr lang="en-US" sz="3200" b="1" dirty="0" err="1"/>
              <a:t>angiotensin</a:t>
            </a:r>
            <a:r>
              <a:rPr lang="en-US" sz="3200" b="1" dirty="0"/>
              <a:t> system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It is the </a:t>
            </a:r>
            <a:r>
              <a:rPr lang="en-US" sz="2400" b="1" u="sng">
                <a:solidFill>
                  <a:srgbClr val="000000"/>
                </a:solidFill>
              </a:rPr>
              <a:t>most important system</a:t>
            </a:r>
            <a:r>
              <a:rPr lang="en-US" sz="2400" b="1">
                <a:solidFill>
                  <a:srgbClr val="000000"/>
                </a:solidFill>
              </a:rPr>
              <a:t> controlling </a:t>
            </a:r>
            <a:r>
              <a:rPr lang="en-US" sz="2400" b="1">
                <a:solidFill>
                  <a:srgbClr val="FF3300"/>
                </a:solidFill>
              </a:rPr>
              <a:t>aldosterone secretion</a:t>
            </a:r>
            <a:r>
              <a:rPr lang="en-US" sz="2400" b="1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It is involved in </a:t>
            </a:r>
            <a:r>
              <a:rPr lang="en-US" sz="2400" b="1">
                <a:solidFill>
                  <a:srgbClr val="FF3300"/>
                </a:solidFill>
              </a:rPr>
              <a:t>B.P. regulation</a:t>
            </a:r>
            <a:r>
              <a:rPr lang="en-US" sz="2400" b="1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a proteolytic enzyme</a:t>
            </a:r>
            <a:r>
              <a:rPr lang="en-US" sz="2400" b="1"/>
              <a:t> </a:t>
            </a:r>
            <a:r>
              <a:rPr lang="en-US" sz="2400" b="1">
                <a:solidFill>
                  <a:srgbClr val="000000"/>
                </a:solidFill>
              </a:rPr>
              <a:t>produced by the </a:t>
            </a:r>
            <a:r>
              <a:rPr lang="en-US" sz="2400" b="1">
                <a:solidFill>
                  <a:srgbClr val="3333FF"/>
                </a:solidFill>
              </a:rPr>
              <a:t>juxtaglomerular cells</a:t>
            </a:r>
            <a:r>
              <a:rPr lang="en-US" sz="2400" b="1">
                <a:solidFill>
                  <a:srgbClr val="000000"/>
                </a:solidFill>
              </a:rPr>
              <a:t> of the afferent renal arteriole</a:t>
            </a:r>
            <a:r>
              <a:rPr lang="en-US" sz="2400" b="1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/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/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 loss of Na</a:t>
            </a:r>
            <a:r>
              <a:rPr lang="en-US" sz="2000" b="1" baseline="30000">
                <a:solidFill>
                  <a:srgbClr val="3333FF"/>
                </a:solidFill>
              </a:rPr>
              <a:t>+</a:t>
            </a:r>
            <a:r>
              <a:rPr lang="en-US" sz="2000" b="1">
                <a:solidFill>
                  <a:srgbClr val="3333FF"/>
                </a:solidFill>
              </a:rPr>
              <a:t>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12</TotalTime>
  <Words>1024</Words>
  <Application>Microsoft Macintosh PowerPoint</Application>
  <PresentationFormat>On-screen Show (4:3)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Black</vt:lpstr>
      <vt:lpstr>Bodoni MT Black</vt:lpstr>
      <vt:lpstr>Symbol</vt:lpstr>
      <vt:lpstr>Times New Roman</vt:lpstr>
      <vt:lpstr>Verdana</vt:lpstr>
      <vt:lpstr>Wingdings</vt:lpstr>
      <vt:lpstr>Arial</vt:lpstr>
      <vt:lpstr>Plaid design template</vt:lpstr>
      <vt:lpstr> Biochemistry of   Addison’s Disease</vt:lpstr>
      <vt:lpstr>Objectives</vt:lpstr>
      <vt:lpstr>ANATOMICALLY:</vt:lpstr>
      <vt:lpstr>The adrenal cortex comprises three zones based on cell type and function: </vt:lpstr>
      <vt:lpstr>PowerPoint Presentation</vt:lpstr>
      <vt:lpstr>Aldosterone Hormone</vt:lpstr>
      <vt:lpstr>PowerPoint Presentation</vt:lpstr>
      <vt:lpstr>The renin - angiotensin system</vt:lpstr>
      <vt:lpstr>PowerPoint Presentation</vt:lpstr>
      <vt:lpstr>Causes of adrenocortical hypofunction (AC)</vt:lpstr>
      <vt:lpstr>Signs and symptoms of primary adrenal failure (Addison’s disease)</vt:lpstr>
      <vt:lpstr>Hyperpigmentation in  Addison’s disease</vt:lpstr>
      <vt:lpstr>Investigation of Addison’s disease (AD)</vt:lpstr>
      <vt:lpstr>Investigation of Addison’s disease (AD)</vt:lpstr>
      <vt:lpstr>Confirmatory Tests</vt:lpstr>
      <vt:lpstr>Confirmatory Tests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  <vt:lpstr>Take home messages</vt:lpstr>
      <vt:lpstr>References</vt:lpstr>
    </vt:vector>
  </TitlesOfParts>
  <Manager/>
  <Company>kkuh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sayed</dc:creator>
  <cp:keywords/>
  <dc:description/>
  <cp:lastModifiedBy>Ahmed Mujamammi</cp:lastModifiedBy>
  <cp:revision>128</cp:revision>
  <cp:lastPrinted>2018-01-28T08:58:32Z</cp:lastPrinted>
  <dcterms:created xsi:type="dcterms:W3CDTF">2006-12-18T22:02:11Z</dcterms:created>
  <dcterms:modified xsi:type="dcterms:W3CDTF">2018-01-28T09:45:11Z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