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4" r:id="rId3"/>
    <p:sldId id="257" r:id="rId4"/>
    <p:sldId id="258" r:id="rId5"/>
    <p:sldId id="277" r:id="rId6"/>
    <p:sldId id="279" r:id="rId7"/>
    <p:sldId id="280" r:id="rId8"/>
    <p:sldId id="281" r:id="rId9"/>
    <p:sldId id="259" r:id="rId10"/>
    <p:sldId id="260" r:id="rId11"/>
    <p:sldId id="261" r:id="rId12"/>
    <p:sldId id="283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71" r:id="rId21"/>
    <p:sldId id="269" r:id="rId22"/>
    <p:sldId id="273" r:id="rId23"/>
    <p:sldId id="274" r:id="rId24"/>
    <p:sldId id="275" r:id="rId25"/>
    <p:sldId id="276" r:id="rId26"/>
    <p:sldId id="282" r:id="rId27"/>
    <p:sldId id="27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CC706EF-6DD6-4737-B30D-06E1397888C6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B40A427-1CA4-4E93-8749-44C10A8B7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com/imgres?imgurl=http://microbiologyspring2010.wikispaces.com/file/view/advanced_necrotizing_fasciitis.jpg/143380157/advanced_necrotizing_fasciitis.jpg&amp;imgrefurl=http://microbiologyspring2010.wikispaces.com/Necrotizing+Fasciitis&amp;usg=__AU0mOrI8o1bcEwtctKmQlsC0jsY=&amp;h=459&amp;w=800&amp;sz=79&amp;hl=en&amp;start=1&amp;zoom=1&amp;tbnid=i48RT5ZzyIPFMM:&amp;tbnh=82&amp;tbnw=143&amp;ei=FGqqTeatHomChQfAusWrCQ&amp;prev=/images?q=necrotizing+fasciitis&amp;hl=en&amp;safe=active&amp;gbv=2&amp;tbm=isch&amp;itbs=1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clearwaterfootdoctor.com/wp-content/uploads/2009/11/DiabeticRisk.gif&amp;imgrefurl=http://www.clearwaterfootdoctor.com/resources/foot-ankle-topics/diabetic-foot-care/&amp;usg=__x1CaDC5fk8R1RODrry0eTtORyPE=&amp;h=327&amp;w=418&amp;sz=57&amp;hl=en&amp;start=19&amp;zoom=1&amp;tbnid=qlhy5sJ5ZaB-ZM:&amp;tbnh=98&amp;tbnw=125&amp;ei=W2aqTeoEiYmFB_jq1JoJ&amp;prev=/images?q=diabetic+foot&amp;hl=en&amp;safe=active&amp;gbv=2&amp;tbm=isch&amp;itbs=1" TargetMode="External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www.google.com/imgres?imgurl=http://biofilmbook.hypertextbookshop.com/public_version/artifacts/images/chapter_003/Section002/DiabeticFootUlcer350w.jpg&amp;imgrefurl=http://biofilmbook.hypertextbookshop.com/public_version/contents/chapters/chapter003/section002/blue/page001.html&amp;usg=__h61r3VlEBeAL36LgoOisIGuxMWc=&amp;h=282&amp;w=350&amp;sz=123&amp;hl=en&amp;start=4&amp;zoom=1&amp;tbnid=anhc9E1uqDzS3M:&amp;tbnh=97&amp;tbnw=120&amp;ei=W2aqTeoEiYmFB_jq1JoJ&amp;prev=/images?q=diabetic+foot&amp;hl=en&amp;safe=active&amp;gbv=2&amp;tbm=isch&amp;itb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imgres?imgurl=http://www.reversegangrene.com/image_diabetic_toe_ulcer_condition2.jpg&amp;imgrefurl=http://www.reversegangrene.com/A.htm&amp;usg=__MmW0mNPsrALgoMB_kBB-VDsm67k=&amp;h=224&amp;w=224&amp;sz=148&amp;hl=en&amp;start=20&amp;zoom=1&amp;tbnid=KoaxLSgjHLGuOM:&amp;tbnh=108&amp;tbnw=108&amp;ei=W2aqTeoEiYmFB_jq1JoJ&amp;prev=/images?q=diabetic+foot&amp;hl=en&amp;safe=active&amp;gbv=2&amp;tbm=isch&amp;itbs=1" TargetMode="External"/><Relationship Id="rId5" Type="http://schemas.openxmlformats.org/officeDocument/2006/relationships/image" Target="../media/image13.jpeg"/><Relationship Id="rId10" Type="http://schemas.openxmlformats.org/officeDocument/2006/relationships/image" Target="../media/image16.jpeg"/><Relationship Id="rId4" Type="http://schemas.openxmlformats.org/officeDocument/2006/relationships/hyperlink" Target="http://www.google.com/imgres?imgurl=http://www.aafp.org/afp/2002/1101/afp20021101p1655-f1.jpg&amp;imgrefurl=http://www.aafp.org/afp/2002/1101/p1655.html&amp;usg=__Goe6gEM-Ys23kRE6uvOI_SdwDOM=&amp;h=246&amp;w=300&amp;sz=30&amp;hl=en&amp;start=6&amp;zoom=1&amp;tbnid=H0e2aUH8RxCuwM:&amp;tbnh=95&amp;tbnw=116&amp;ei=W2aqTeoEiYmFB_jq1JoJ&amp;prev=/images?q=diabetic+foot&amp;hl=en&amp;safe=active&amp;gbv=2&amp;tbm=isch&amp;itbs=1" TargetMode="External"/><Relationship Id="rId9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com/imgres?imgurl=http://www.newvision.co.ug/NP/1258905226bad.jpg&amp;imgrefurl=http://al-tharaa.com/59.php?q=cellulitis-infection-foot&amp;usg=__Wj-yYeSJ31rF9xkdwgveenHBP6Q=&amp;h=227&amp;w=300&amp;sz=15&amp;hl=en&amp;start=4&amp;zoom=1&amp;tbnid=zi-yCqwXlNtF6M:&amp;tbnh=88&amp;tbnw=116&amp;ei=QmeqTZjrOZG7hAfDgszoCA&amp;prev=/images?q=diabetic+foot+cellulitis&amp;hl=en&amp;safe=active&amp;sa=G&amp;gbv=2&amp;tbm=isch&amp;itbs=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faculty.baruch.cuny.edu/jwahlert/bio1003/images/fungi/rhizopus_sporangia.jpg&amp;imgrefurl=http://faculty.baruch.cuny.edu/jwahlert/bio1003/fungi.html&amp;usg=__4bk8BWI6lB42bW-FfRAcMWiZj3k=&amp;h=175&amp;w=311&amp;sz=19&amp;hl=en&amp;start=14&amp;zoom=1&amp;tbnid=9btaLm0smUFa-M:&amp;tbnh=66&amp;tbnw=117&amp;ei=XGiqTZ7eOcOKhQf7ysmtCQ&amp;prev=/images?q=rhizopus&amp;hl=en&amp;safe=active&amp;gbv=2&amp;tbm=isch&amp;itbs=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/imgres?imgurl=http://pathmicro.med.sc.edu/mycology/candida200.jpg&amp;imgrefurl=http://pathmicro.med.sc.edu/mycology/mycology-3.htm&amp;usg=__x4VkcYLC0xSoO0St_vopiwRt9so=&amp;h=315&amp;w=472&amp;sz=25&amp;hl=en&amp;start=1&amp;zoom=1&amp;tbnid=hHmYFT6ptIWXQM:&amp;tbnh=86&amp;tbnw=129&amp;ei=zmiqTdqiEcyGhQf787WpCQ&amp;prev=/images?q=candida+albicans&amp;hl=en&amp;safe=active&amp;gbv=2&amp;tbm=isch&amp;itbs=1" TargetMode="Externa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b="1" i="1" dirty="0" smtClean="0">
                <a:solidFill>
                  <a:srgbClr val="002060"/>
                </a:solidFill>
              </a:rPr>
              <a:t>Prof. Hanan Habib </a:t>
            </a:r>
            <a:r>
              <a:rPr lang="en-US" sz="2400" b="1" i="1" smtClean="0">
                <a:solidFill>
                  <a:srgbClr val="002060"/>
                </a:solidFill>
              </a:rPr>
              <a:t>&amp; Prof. </a:t>
            </a:r>
            <a:r>
              <a:rPr lang="en-US" sz="2400" b="1" i="1" dirty="0" smtClean="0">
                <a:solidFill>
                  <a:srgbClr val="002060"/>
                </a:solidFill>
              </a:rPr>
              <a:t>Ali </a:t>
            </a:r>
            <a:r>
              <a:rPr lang="en-US" sz="2400" b="1" i="1" dirty="0" err="1" smtClean="0">
                <a:solidFill>
                  <a:srgbClr val="002060"/>
                </a:solidFill>
              </a:rPr>
              <a:t>Somily</a:t>
            </a:r>
            <a:endParaRPr lang="en-US" sz="2400" b="1" i="1" dirty="0" smtClean="0">
              <a:solidFill>
                <a:srgbClr val="002060"/>
              </a:solidFill>
            </a:endParaRPr>
          </a:p>
          <a:p>
            <a:r>
              <a:rPr lang="en-US" sz="2400" b="1" dirty="0" smtClean="0"/>
              <a:t>Department of Pathology &amp; Laboratory Medicine- Microbiology section</a:t>
            </a:r>
          </a:p>
          <a:p>
            <a:r>
              <a:rPr lang="en-US" sz="2400" b="1" dirty="0" smtClean="0"/>
              <a:t>College of Medicine, KSU</a:t>
            </a:r>
            <a:endParaRPr lang="en-US" sz="2400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Infections in Diabetic Patients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Upper Respiratory Tract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600" dirty="0" smtClean="0"/>
              <a:t>Invasive ( malignant) </a:t>
            </a:r>
            <a:r>
              <a:rPr lang="en-US" sz="8600" dirty="0" err="1" smtClean="0"/>
              <a:t>ottitis</a:t>
            </a:r>
            <a:r>
              <a:rPr lang="en-US" sz="8600" dirty="0" smtClean="0"/>
              <a:t> media, uncommon but potentially life threatening.</a:t>
            </a:r>
          </a:p>
          <a:p>
            <a:r>
              <a:rPr lang="en-US" sz="8600" dirty="0" err="1" smtClean="0"/>
              <a:t>Rhinocerebral</a:t>
            </a:r>
            <a:r>
              <a:rPr lang="en-US" sz="8600" dirty="0" smtClean="0"/>
              <a:t> </a:t>
            </a:r>
            <a:r>
              <a:rPr lang="en-US" sz="8600" dirty="0" err="1" smtClean="0"/>
              <a:t>mucormycosis</a:t>
            </a:r>
            <a:endParaRPr lang="en-US" sz="8600" dirty="0" smtClean="0"/>
          </a:p>
          <a:p>
            <a:pPr>
              <a:buNone/>
            </a:pPr>
            <a:r>
              <a:rPr lang="en-US" sz="9600" b="1" dirty="0" smtClean="0">
                <a:solidFill>
                  <a:srgbClr val="C00000"/>
                </a:solidFill>
              </a:rPr>
              <a:t>Invasive </a:t>
            </a:r>
            <a:r>
              <a:rPr lang="en-US" sz="9600" b="1" dirty="0" smtClean="0">
                <a:solidFill>
                  <a:srgbClr val="C00000"/>
                </a:solidFill>
              </a:rPr>
              <a:t>otitis </a:t>
            </a:r>
            <a:r>
              <a:rPr lang="en-US" sz="9600" b="1" dirty="0" smtClean="0">
                <a:solidFill>
                  <a:srgbClr val="C00000"/>
                </a:solidFill>
              </a:rPr>
              <a:t>externa (malignant, necrotizing)</a:t>
            </a:r>
            <a:endParaRPr lang="en-US" sz="9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9600" b="1" dirty="0" smtClean="0"/>
              <a:t>Cause:</a:t>
            </a:r>
            <a:r>
              <a:rPr lang="en-US" sz="9600" dirty="0" smtClean="0"/>
              <a:t> </a:t>
            </a:r>
            <a:r>
              <a:rPr lang="en-US" sz="9600" i="1" dirty="0" err="1" smtClean="0"/>
              <a:t>P.aeruginosa</a:t>
            </a:r>
            <a:r>
              <a:rPr lang="en-US" sz="9600" dirty="0" smtClean="0"/>
              <a:t>. </a:t>
            </a:r>
          </a:p>
          <a:p>
            <a:pPr>
              <a:buNone/>
            </a:pPr>
            <a:r>
              <a:rPr lang="en-US" sz="9600" dirty="0" smtClean="0"/>
              <a:t>Slowly invades from the external canal into adjacent soft tissues, mastoid and temporal bone and eventually spreads across the base of the skull.</a:t>
            </a:r>
          </a:p>
          <a:p>
            <a:pPr>
              <a:buNone/>
            </a:pPr>
            <a:r>
              <a:rPr lang="en-US" sz="9600" b="1" dirty="0" smtClean="0"/>
              <a:t>Symptoms and </a:t>
            </a:r>
            <a:r>
              <a:rPr lang="en-US" sz="9600" b="1" dirty="0" err="1" smtClean="0"/>
              <a:t>Signs</a:t>
            </a:r>
            <a:r>
              <a:rPr lang="en-US" sz="9600" dirty="0" err="1" smtClean="0"/>
              <a:t>:Patient</a:t>
            </a:r>
            <a:r>
              <a:rPr lang="en-US" sz="9600" dirty="0" smtClean="0"/>
              <a:t> present with severe pain, </a:t>
            </a:r>
            <a:r>
              <a:rPr lang="en-US" sz="9600" dirty="0" err="1" smtClean="0"/>
              <a:t>otorrhea</a:t>
            </a:r>
            <a:r>
              <a:rPr lang="en-US" sz="9600" dirty="0" smtClean="0"/>
              <a:t>, and hearing loss. </a:t>
            </a:r>
          </a:p>
          <a:p>
            <a:pPr>
              <a:buNone/>
            </a:pPr>
            <a:r>
              <a:rPr lang="en-US" sz="9600" dirty="0" smtClean="0"/>
              <a:t>Intense cellulitis and edema of the ear canal.</a:t>
            </a:r>
          </a:p>
          <a:p>
            <a:pPr>
              <a:buNone/>
            </a:pPr>
            <a:r>
              <a:rPr lang="en-US" sz="9600" b="1" dirty="0" smtClean="0"/>
              <a:t>Diagnosis</a:t>
            </a:r>
            <a:r>
              <a:rPr lang="en-US" sz="9600" dirty="0" smtClean="0"/>
              <a:t>: CT and MRI studies to define the extent of bone destruction.</a:t>
            </a:r>
          </a:p>
          <a:p>
            <a:pPr>
              <a:buNone/>
            </a:pPr>
            <a:r>
              <a:rPr lang="en-US" sz="9600" b="1" dirty="0" smtClean="0"/>
              <a:t>Treatment</a:t>
            </a:r>
            <a:r>
              <a:rPr lang="en-US" sz="9600" dirty="0" smtClean="0"/>
              <a:t>: surgical debridement &amp; IV anti-pseudomonas antibiotics.</a:t>
            </a:r>
          </a:p>
          <a:p>
            <a:pPr>
              <a:buNone/>
            </a:pPr>
            <a:r>
              <a:rPr lang="en-US" sz="9600" dirty="0" smtClean="0"/>
              <a:t> </a:t>
            </a:r>
          </a:p>
          <a:p>
            <a:pPr>
              <a:buNone/>
            </a:pPr>
            <a:r>
              <a:rPr lang="en-US" sz="7400" dirty="0" smtClean="0"/>
              <a:t>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Rhinocerebral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Mucormycosis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life threatening fungal infection</a:t>
            </a:r>
          </a:p>
          <a:p>
            <a:r>
              <a:rPr lang="en-US" b="1" dirty="0" smtClean="0"/>
              <a:t>Cause</a:t>
            </a:r>
            <a:r>
              <a:rPr lang="en-US" dirty="0" smtClean="0"/>
              <a:t>: (</a:t>
            </a:r>
            <a:r>
              <a:rPr lang="en-US" dirty="0" err="1" smtClean="0"/>
              <a:t>Mucormycosis</a:t>
            </a:r>
            <a:r>
              <a:rPr lang="en-US" dirty="0" smtClean="0"/>
              <a:t> )</a:t>
            </a:r>
            <a:r>
              <a:rPr lang="en-US" i="1" dirty="0" err="1" smtClean="0"/>
              <a:t>Rhizopus</a:t>
            </a:r>
            <a:r>
              <a:rPr lang="en-US" i="1" dirty="0" smtClean="0"/>
              <a:t>, </a:t>
            </a:r>
            <a:r>
              <a:rPr lang="en-US" i="1" dirty="0" err="1" smtClean="0"/>
              <a:t>Absidia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err="1" smtClean="0"/>
              <a:t>Mucor</a:t>
            </a:r>
            <a:r>
              <a:rPr lang="en-US" dirty="0" smtClean="0"/>
              <a:t> species.</a:t>
            </a:r>
          </a:p>
          <a:p>
            <a:r>
              <a:rPr lang="en-US" b="1" dirty="0" smtClean="0"/>
              <a:t>Clinically</a:t>
            </a:r>
            <a:r>
              <a:rPr lang="en-US" dirty="0" smtClean="0"/>
              <a:t>: facial or ocular pain and nasal stuffiness, generalized malaise and fever. May be intranasal black eschars or necrotic </a:t>
            </a:r>
            <a:r>
              <a:rPr lang="en-US" dirty="0" err="1" smtClean="0"/>
              <a:t>turbinates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Diagnosis</a:t>
            </a:r>
            <a:r>
              <a:rPr lang="en-US" dirty="0" smtClean="0"/>
              <a:t>: biopsy of necrotic tissue</a:t>
            </a:r>
          </a:p>
          <a:p>
            <a:r>
              <a:rPr lang="en-US" b="1" dirty="0" smtClean="0"/>
              <a:t>Treatment:</a:t>
            </a:r>
            <a:r>
              <a:rPr lang="en-US" dirty="0" smtClean="0"/>
              <a:t> surgical debridement and prolonged IV therapy with  </a:t>
            </a:r>
            <a:r>
              <a:rPr lang="en-US" dirty="0" err="1" smtClean="0"/>
              <a:t>Amphotericin</a:t>
            </a:r>
            <a:r>
              <a:rPr lang="en-US" dirty="0" smtClean="0"/>
              <a:t> B 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mucormyc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76719"/>
            <a:ext cx="2283032" cy="171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mucormycos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95623"/>
            <a:ext cx="2401019" cy="236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mucormycos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13" y="195623"/>
            <a:ext cx="2570163" cy="22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mucormycosi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5" r="12879"/>
          <a:stretch/>
        </p:blipFill>
        <p:spPr bwMode="auto">
          <a:xfrm>
            <a:off x="3460538" y="195623"/>
            <a:ext cx="2209800" cy="229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mucormycosis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7"/>
          <a:stretch/>
        </p:blipFill>
        <p:spPr bwMode="auto">
          <a:xfrm>
            <a:off x="5764427" y="4976718"/>
            <a:ext cx="2860550" cy="157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brain mucormycosi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149" y="2494673"/>
            <a:ext cx="2474577" cy="235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Lower respiratory tract infections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pneumonia and influenza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4 times more likely to die from pneumonia or influenza than non-diabetic patients.</a:t>
            </a:r>
          </a:p>
          <a:p>
            <a:r>
              <a:rPr lang="en-US" b="1" dirty="0" smtClean="0"/>
              <a:t>Common organisms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Gram positive bacteria :</a:t>
            </a:r>
            <a:r>
              <a:rPr lang="en-US" i="1" dirty="0" err="1" smtClean="0"/>
              <a:t>S.aureus</a:t>
            </a:r>
            <a:r>
              <a:rPr lang="en-US" dirty="0" smtClean="0"/>
              <a:t>  , </a:t>
            </a:r>
            <a:r>
              <a:rPr lang="en-US" i="1" dirty="0" err="1" smtClean="0"/>
              <a:t>S.pneumoniae</a:t>
            </a:r>
            <a:r>
              <a:rPr lang="en-US" i="1" dirty="0" smtClean="0"/>
              <a:t>. </a:t>
            </a:r>
          </a:p>
          <a:p>
            <a:pPr lvl="1"/>
            <a:r>
              <a:rPr lang="en-US" dirty="0" smtClean="0"/>
              <a:t>Gram negative bacteria: </a:t>
            </a:r>
            <a:r>
              <a:rPr lang="en-US" dirty="0" err="1" smtClean="0"/>
              <a:t>Enterobacteria</a:t>
            </a:r>
            <a:r>
              <a:rPr lang="en-US" dirty="0" smtClean="0"/>
              <a:t> and </a:t>
            </a:r>
            <a:r>
              <a:rPr lang="en-US" i="1" dirty="0" smtClean="0"/>
              <a:t>Legionella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Other organisms: Influenza virus &amp; </a:t>
            </a:r>
            <a:r>
              <a:rPr lang="en-US" i="1" dirty="0" smtClean="0"/>
              <a:t>Mycobacterium tuberculosis .</a:t>
            </a:r>
          </a:p>
          <a:p>
            <a:endParaRPr lang="en-US" dirty="0" smtClean="0"/>
          </a:p>
          <a:p>
            <a:r>
              <a:rPr lang="en-US" b="1" dirty="0" smtClean="0"/>
              <a:t>Routine pneumococcal vaccination and influenza recommended.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Genitourinary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Asymptomatic</a:t>
            </a:r>
            <a:r>
              <a:rPr lang="en-US" dirty="0" smtClean="0"/>
              <a:t> </a:t>
            </a:r>
            <a:r>
              <a:rPr lang="en-US" b="1" dirty="0" err="1" smtClean="0"/>
              <a:t>bacteriuria</a:t>
            </a:r>
            <a:r>
              <a:rPr lang="en-US" dirty="0" smtClean="0"/>
              <a:t> ( &gt; 100,000 /ml urine) is common.</a:t>
            </a:r>
          </a:p>
          <a:p>
            <a:pPr>
              <a:buNone/>
            </a:pPr>
            <a:r>
              <a:rPr lang="en-US" dirty="0" smtClean="0"/>
              <a:t>Symptoms/ Signs and time of onset similar to non-diabetics.  </a:t>
            </a:r>
          </a:p>
          <a:p>
            <a:pPr>
              <a:buNone/>
            </a:pPr>
            <a:r>
              <a:rPr lang="en-US" dirty="0" smtClean="0"/>
              <a:t>Diabetes is </a:t>
            </a:r>
            <a:r>
              <a:rPr lang="en-US" dirty="0" smtClean="0"/>
              <a:t>not an </a:t>
            </a:r>
            <a:r>
              <a:rPr lang="en-US" dirty="0" smtClean="0"/>
              <a:t>indication for screening for treating asymptomatic bacteriuria.</a:t>
            </a:r>
          </a:p>
          <a:p>
            <a:r>
              <a:rPr lang="en-US" b="1" dirty="0" smtClean="0"/>
              <a:t>Cystitis</a:t>
            </a:r>
            <a:r>
              <a:rPr lang="en-US" dirty="0" smtClean="0"/>
              <a:t>: same as non-diabetics, incomplete bladder emptying and high incidence of unsuspected upper UTI. </a:t>
            </a:r>
          </a:p>
          <a:p>
            <a:pPr>
              <a:buNone/>
            </a:pPr>
            <a:r>
              <a:rPr lang="en-US" dirty="0" smtClean="0"/>
              <a:t>Bacteria ( Gram negative rods or group B streptococci) or fungi (</a:t>
            </a:r>
            <a:r>
              <a:rPr lang="en-US" i="1" dirty="0" smtClean="0"/>
              <a:t>Candida </a:t>
            </a:r>
            <a:r>
              <a:rPr lang="en-US" i="1" dirty="0" err="1" smtClean="0"/>
              <a:t>albicans</a:t>
            </a:r>
            <a:r>
              <a:rPr lang="en-US" i="1" dirty="0" smtClean="0"/>
              <a:t> ) </a:t>
            </a:r>
            <a:r>
              <a:rPr lang="en-US" dirty="0" smtClean="0"/>
              <a:t>may be involved.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Bilateral </a:t>
            </a:r>
            <a:r>
              <a:rPr lang="en-US" b="1" dirty="0" err="1" smtClean="0"/>
              <a:t>Pyelonephritis</a:t>
            </a:r>
            <a:r>
              <a:rPr lang="en-US" dirty="0" smtClean="0"/>
              <a:t>: diabetes predisposes to a more severe infection of the upper urinary tract. </a:t>
            </a:r>
            <a:r>
              <a:rPr lang="en-US" b="1" dirty="0" smtClean="0"/>
              <a:t>Emphysematous</a:t>
            </a:r>
            <a:r>
              <a:rPr lang="en-US" dirty="0" smtClean="0"/>
              <a:t> </a:t>
            </a:r>
            <a:r>
              <a:rPr lang="en-US" b="1" dirty="0" err="1" smtClean="0"/>
              <a:t>Pyelonephritis</a:t>
            </a:r>
            <a:r>
              <a:rPr lang="en-US" dirty="0" smtClean="0"/>
              <a:t> exclusively an infection of diabetics ( 60%) and carries grave prognosis ( 30% fatal).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Diagnosis:</a:t>
            </a:r>
            <a:r>
              <a:rPr lang="en-US" dirty="0" smtClean="0"/>
              <a:t> flank mass &amp; </a:t>
            </a:r>
            <a:r>
              <a:rPr lang="en-US" dirty="0" err="1" smtClean="0"/>
              <a:t>crepitus</a:t>
            </a:r>
            <a:r>
              <a:rPr lang="en-US" dirty="0" smtClean="0"/>
              <a:t> . CT show gas in the renal tissues.</a:t>
            </a:r>
          </a:p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Management:</a:t>
            </a:r>
            <a:r>
              <a:rPr lang="en-US" dirty="0" smtClean="0"/>
              <a:t> supportive &amp; IV antibiotics , </a:t>
            </a:r>
            <a:r>
              <a:rPr lang="en-US" dirty="0" err="1" smtClean="0"/>
              <a:t>nephrectomy</a:t>
            </a:r>
            <a:r>
              <a:rPr lang="en-US" dirty="0" smtClean="0"/>
              <a:t> may be needed.</a:t>
            </a:r>
          </a:p>
          <a:p>
            <a:r>
              <a:rPr lang="en-US" b="1" dirty="0" err="1" smtClean="0"/>
              <a:t>Vulvovaginitis</a:t>
            </a:r>
            <a:r>
              <a:rPr lang="en-US" b="1" dirty="0" smtClean="0"/>
              <a:t> : </a:t>
            </a:r>
            <a:r>
              <a:rPr lang="en-US" dirty="0" smtClean="0"/>
              <a:t>as mentioned earlier.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Abdominal infections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Severe fulminating </a:t>
            </a:r>
            <a:r>
              <a:rPr lang="en-US" b="1" dirty="0" err="1" smtClean="0"/>
              <a:t>Cholecystitis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Common causes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Enteric Gram negative bacteria and anaerobes. </a:t>
            </a:r>
          </a:p>
          <a:p>
            <a:pPr>
              <a:buNone/>
            </a:pPr>
            <a:r>
              <a:rPr lang="en-US" dirty="0" smtClean="0"/>
              <a:t>Gall stone or peritonitis may be present. </a:t>
            </a:r>
          </a:p>
          <a:p>
            <a:pPr>
              <a:buNone/>
            </a:pPr>
            <a:r>
              <a:rPr lang="en-US" dirty="0" smtClean="0"/>
              <a:t>Gas gangrene and perforation may occur.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: </a:t>
            </a:r>
          </a:p>
          <a:p>
            <a:pPr>
              <a:buNone/>
            </a:pPr>
            <a:r>
              <a:rPr lang="en-US" dirty="0" smtClean="0"/>
              <a:t>Cholecystectomy and broad spectrum antibiotics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Skin and soft tissue infections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Risk factors in diabetic patients :</a:t>
            </a:r>
          </a:p>
          <a:p>
            <a:pPr>
              <a:buFontTx/>
              <a:buChar char="-"/>
            </a:pPr>
            <a:r>
              <a:rPr lang="en-US" dirty="0" smtClean="0"/>
              <a:t>Sensory neuropathy:  no pain perception.</a:t>
            </a:r>
          </a:p>
          <a:p>
            <a:pPr>
              <a:buFontTx/>
              <a:buChar char="-"/>
            </a:pPr>
            <a:r>
              <a:rPr lang="en-US" dirty="0" smtClean="0"/>
              <a:t>Atherosclerotic vascular disease</a:t>
            </a:r>
          </a:p>
          <a:p>
            <a:pPr>
              <a:buFontTx/>
              <a:buChar char="-"/>
            </a:pPr>
            <a:r>
              <a:rPr lang="en-US" dirty="0" smtClean="0"/>
              <a:t>Hyperglycemia  : &gt;250 mg/ dl increased risk</a:t>
            </a:r>
          </a:p>
          <a:p>
            <a:pPr>
              <a:buFontTx/>
              <a:buChar char="-"/>
            </a:pPr>
            <a:r>
              <a:rPr lang="en-US" dirty="0" smtClean="0"/>
              <a:t>H/O of </a:t>
            </a:r>
            <a:r>
              <a:rPr lang="en-US" dirty="0" err="1" smtClean="0"/>
              <a:t>cellulitis</a:t>
            </a:r>
            <a:r>
              <a:rPr lang="en-US" dirty="0" smtClean="0"/>
              <a:t>, peripheral vascular diseases, </a:t>
            </a:r>
            <a:r>
              <a:rPr lang="en-US" i="1" dirty="0" err="1" smtClean="0"/>
              <a:t>Tinea</a:t>
            </a:r>
            <a:r>
              <a:rPr lang="en-US" dirty="0" smtClean="0"/>
              <a:t>, and dry skin.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Organisms:</a:t>
            </a:r>
            <a:r>
              <a:rPr lang="en-US" dirty="0" smtClean="0"/>
              <a:t>  </a:t>
            </a:r>
            <a:r>
              <a:rPr lang="en-US" i="1" dirty="0" smtClean="0"/>
              <a:t>Streptococcus </a:t>
            </a:r>
            <a:r>
              <a:rPr lang="en-US" i="1" dirty="0" err="1" smtClean="0"/>
              <a:t>pyogenes</a:t>
            </a:r>
            <a:r>
              <a:rPr lang="en-US" i="1" dirty="0" smtClean="0"/>
              <a:t> </a:t>
            </a:r>
            <a:r>
              <a:rPr lang="en-US" dirty="0" smtClean="0"/>
              <a:t>( Group</a:t>
            </a:r>
            <a:r>
              <a:rPr lang="en-US" i="1" dirty="0" smtClean="0"/>
              <a:t> A Streptococcus</a:t>
            </a:r>
            <a:r>
              <a:rPr lang="en-US" dirty="0" smtClean="0"/>
              <a:t> (GAS) ) and </a:t>
            </a:r>
            <a:r>
              <a:rPr lang="en-US" i="1" dirty="0" err="1" smtClean="0"/>
              <a:t>S.aureus</a:t>
            </a:r>
            <a:endParaRPr lang="en-US" i="1" dirty="0" smtClean="0"/>
          </a:p>
          <a:p>
            <a:pPr>
              <a:buNone/>
            </a:pPr>
            <a:r>
              <a:rPr lang="en-US" dirty="0" smtClean="0"/>
              <a:t>CA-MRSA ( community acquired -MRSA)  is of concern  causes (77%) of skin and soft tissue infections .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Necrotizing fasciitis</a:t>
            </a:r>
            <a:r>
              <a:rPr lang="en-US" dirty="0" smtClean="0"/>
              <a:t> :a deep –seated ,life threatening infection of subcutaneous tissue with progressive destruction of fascia, fat  and muscle.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Causes</a:t>
            </a:r>
            <a:r>
              <a:rPr lang="en-US" dirty="0" smtClean="0"/>
              <a:t> </a:t>
            </a:r>
            <a:r>
              <a:rPr lang="en-US" dirty="0" smtClean="0"/>
              <a:t>:</a:t>
            </a:r>
            <a:r>
              <a:rPr lang="en-US" dirty="0" smtClean="0"/>
              <a:t>Typically cause by </a:t>
            </a:r>
            <a:r>
              <a:rPr lang="en-US" dirty="0" smtClean="0"/>
              <a:t>GAS </a:t>
            </a:r>
          </a:p>
          <a:p>
            <a:pPr>
              <a:buNone/>
            </a:pPr>
            <a:r>
              <a:rPr lang="en-US" dirty="0" smtClean="0"/>
              <a:t>Other causes </a:t>
            </a:r>
            <a:r>
              <a:rPr lang="en-US" i="1" dirty="0" err="1" smtClean="0"/>
              <a:t>S.aureus</a:t>
            </a:r>
            <a:r>
              <a:rPr lang="en-US" dirty="0" smtClean="0"/>
              <a:t>, anaerobes may be involved.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Clinically</a:t>
            </a:r>
            <a:r>
              <a:rPr lang="en-US" dirty="0" smtClean="0"/>
              <a:t>: pain of proportion of skin, </a:t>
            </a:r>
            <a:r>
              <a:rPr lang="en-US" dirty="0" err="1" smtClean="0"/>
              <a:t>anaesthesia</a:t>
            </a:r>
            <a:r>
              <a:rPr lang="en-US" dirty="0" smtClean="0"/>
              <a:t> of overlying skin. </a:t>
            </a:r>
            <a:r>
              <a:rPr lang="en-US" i="1" dirty="0" smtClean="0"/>
              <a:t>Violaceous discoloration </a:t>
            </a:r>
            <a:r>
              <a:rPr lang="en-US" dirty="0" smtClean="0"/>
              <a:t>of skin that evolves into vesicles and bullae, crepitus ,soft tissue gas seen in radiograph or CT scan.</a:t>
            </a:r>
          </a:p>
          <a:p>
            <a:pPr>
              <a:buNone/>
            </a:pPr>
            <a:r>
              <a:rPr lang="en-US" dirty="0" smtClean="0">
                <a:solidFill>
                  <a:srgbClr val="C00000"/>
                </a:solidFill>
              </a:rPr>
              <a:t>Management</a:t>
            </a:r>
            <a:r>
              <a:rPr lang="en-US" dirty="0" smtClean="0"/>
              <a:t> :aggressive surgical debridement &amp; IV antibiotics.</a:t>
            </a:r>
            <a:endParaRPr lang="en-US" dirty="0"/>
          </a:p>
        </p:txBody>
      </p:sp>
      <p:pic>
        <p:nvPicPr>
          <p:cNvPr id="11266" name="Picture 2" descr="http://t1.gstatic.com/images?q=tbn:ANd9GcSN8Aa3RjFyiwp3AIlkBXXcUTSQRjRLThOn_AtnOah5gsl8SkeV9jCtRe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04800"/>
            <a:ext cx="16764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Diabetic foot infection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the most common and most important soft tissue infection in diabetic patients, why ?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because it is related to peripheral neuropathy and compromised </a:t>
            </a:r>
            <a:r>
              <a:rPr lang="en-US" dirty="0" err="1" smtClean="0"/>
              <a:t>microvascular</a:t>
            </a:r>
            <a:r>
              <a:rPr lang="en-US" dirty="0" smtClean="0"/>
              <a:t> circulation which limits the access of </a:t>
            </a:r>
            <a:r>
              <a:rPr lang="en-US" dirty="0" err="1" smtClean="0"/>
              <a:t>phagocytic</a:t>
            </a:r>
            <a:r>
              <a:rPr lang="en-US" dirty="0" smtClean="0"/>
              <a:t> cells to the infected area and poor concentration of antibiotics in the affected area.</a:t>
            </a:r>
          </a:p>
          <a:p>
            <a:r>
              <a:rPr lang="en-US" dirty="0" smtClean="0"/>
              <a:t>Complicated by chronic </a:t>
            </a:r>
            <a:r>
              <a:rPr lang="en-US" dirty="0" err="1" smtClean="0"/>
              <a:t>Osteomyelitis</a:t>
            </a:r>
            <a:r>
              <a:rPr lang="en-US" dirty="0" smtClean="0"/>
              <a:t>, gas gangrene,  amputation and death.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To identify the risk factors to develop infection in diabetic patients.</a:t>
            </a:r>
          </a:p>
          <a:p>
            <a:r>
              <a:rPr lang="en-US" dirty="0" smtClean="0"/>
              <a:t>To recognize common infections in diabetic patients </a:t>
            </a:r>
            <a:r>
              <a:rPr lang="en-US" b="1" i="1" dirty="0" smtClean="0"/>
              <a:t>( with emphasis on diabetic foot infection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To be familiar with the causative  organisms and pathogenesis of common infections .</a:t>
            </a:r>
          </a:p>
          <a:p>
            <a:r>
              <a:rPr lang="en-US" dirty="0" smtClean="0"/>
              <a:t>To know the clinical presentations of common infections.</a:t>
            </a:r>
          </a:p>
          <a:p>
            <a:r>
              <a:rPr lang="en-US" smtClean="0"/>
              <a:t>To </a:t>
            </a:r>
            <a:r>
              <a:rPr lang="en-US" dirty="0" smtClean="0"/>
              <a:t>specify the laboratory and radiological tests of common infections</a:t>
            </a:r>
          </a:p>
          <a:p>
            <a:r>
              <a:rPr lang="en-US" dirty="0"/>
              <a:t>To recognize </a:t>
            </a:r>
            <a:r>
              <a:rPr lang="en-US" dirty="0" smtClean="0"/>
              <a:t>the common complications of diabetes mellitus ( </a:t>
            </a:r>
            <a:r>
              <a:rPr lang="en-US" b="1" i="1" dirty="0" smtClean="0"/>
              <a:t>diabetic foot 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To be aware about the management and antimicrobial therapy of common  infections in diabetic patients.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spectrum of foot infection ranges from superficial </a:t>
            </a:r>
            <a:r>
              <a:rPr lang="en-US" dirty="0" err="1" smtClean="0"/>
              <a:t>cellulitis</a:t>
            </a:r>
            <a:r>
              <a:rPr lang="en-US" dirty="0" smtClean="0"/>
              <a:t> to chronic </a:t>
            </a:r>
            <a:r>
              <a:rPr lang="en-US" dirty="0" err="1" smtClean="0"/>
              <a:t>Osteomyelitis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Combined infection involving bone and soft tissue may occur</a:t>
            </a:r>
          </a:p>
          <a:p>
            <a:r>
              <a:rPr lang="en-US" dirty="0" smtClean="0"/>
              <a:t>Skin, soft tissue or bone or all </a:t>
            </a:r>
          </a:p>
          <a:p>
            <a:r>
              <a:rPr lang="en-US" dirty="0"/>
              <a:t>Sinus tract may be present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2060"/>
                </a:solidFill>
              </a:rPr>
              <a:t>Pathophysiology</a:t>
            </a:r>
            <a:r>
              <a:rPr lang="en-US" dirty="0" smtClean="0"/>
              <a:t>:  </a:t>
            </a:r>
          </a:p>
          <a:p>
            <a:r>
              <a:rPr lang="en-US" dirty="0" smtClean="0"/>
              <a:t>Diabetic  </a:t>
            </a:r>
            <a:r>
              <a:rPr lang="en-US" dirty="0"/>
              <a:t>neuropathy may lead to incidental trauma that goes unrecognized.</a:t>
            </a:r>
          </a:p>
          <a:p>
            <a:r>
              <a:rPr lang="en-US" dirty="0" err="1" smtClean="0"/>
              <a:t>microvascualr</a:t>
            </a:r>
            <a:r>
              <a:rPr lang="en-US" dirty="0" smtClean="0"/>
              <a:t> disease limits blood supply to the superficial and deep structures. Pressure from ill fitting shoes ,trauma compromises local blood supply predisposing foot to infection.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Organisms involved in diabetic foot infections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: beta-hemolytic </a:t>
            </a:r>
            <a:r>
              <a:rPr lang="en-US" dirty="0" err="1" smtClean="0"/>
              <a:t>streotococci</a:t>
            </a:r>
            <a:r>
              <a:rPr lang="en-US" dirty="0" smtClean="0"/>
              <a:t> ( group A,B </a:t>
            </a:r>
            <a:r>
              <a:rPr lang="en-US" dirty="0" err="1" smtClean="0"/>
              <a:t>streptococi</a:t>
            </a:r>
            <a:r>
              <a:rPr lang="en-US" dirty="0" smtClean="0"/>
              <a:t> ), </a:t>
            </a:r>
            <a:r>
              <a:rPr lang="en-US" i="1" dirty="0" err="1" smtClean="0"/>
              <a:t>S.aureus</a:t>
            </a:r>
            <a:r>
              <a:rPr lang="en-US" dirty="0" smtClean="0"/>
              <a:t>,  </a:t>
            </a:r>
            <a:r>
              <a:rPr lang="en-US" i="1" dirty="0" err="1" smtClean="0"/>
              <a:t>Entertobacteriacae</a:t>
            </a:r>
            <a:r>
              <a:rPr lang="en-US" dirty="0" smtClean="0"/>
              <a:t> (  </a:t>
            </a:r>
            <a:r>
              <a:rPr lang="en-US" i="1" dirty="0" err="1" smtClean="0"/>
              <a:t>E.coli</a:t>
            </a:r>
            <a:r>
              <a:rPr lang="en-US" dirty="0" smtClean="0"/>
              <a:t>, </a:t>
            </a:r>
            <a:r>
              <a:rPr lang="en-US" i="1" dirty="0" err="1" smtClean="0"/>
              <a:t>Klebsiella</a:t>
            </a:r>
            <a:r>
              <a:rPr lang="en-US" i="1" dirty="0" smtClean="0"/>
              <a:t>, Proteus spp.</a:t>
            </a:r>
            <a:r>
              <a:rPr lang="en-US" dirty="0" smtClean="0"/>
              <a:t>)  in chronic ulcers.</a:t>
            </a:r>
          </a:p>
          <a:p>
            <a:r>
              <a:rPr lang="en-US" b="1" dirty="0" smtClean="0"/>
              <a:t>Macerated ulcer or nail injury </a:t>
            </a:r>
            <a:r>
              <a:rPr lang="en-US" dirty="0" smtClean="0"/>
              <a:t>( sinus) : </a:t>
            </a:r>
            <a:r>
              <a:rPr lang="en-US" i="1" dirty="0" err="1" smtClean="0"/>
              <a:t>P.aeruginosa</a:t>
            </a:r>
            <a:r>
              <a:rPr lang="en-US" dirty="0" smtClean="0"/>
              <a:t> .</a:t>
            </a:r>
          </a:p>
          <a:p>
            <a:r>
              <a:rPr lang="en-US" b="1" dirty="0" smtClean="0"/>
              <a:t>Deep soft tissue infections (</a:t>
            </a:r>
            <a:r>
              <a:rPr lang="en-US" dirty="0" smtClean="0"/>
              <a:t>necrotizing fasciitis, or </a:t>
            </a:r>
            <a:r>
              <a:rPr lang="en-US" dirty="0" err="1" smtClean="0"/>
              <a:t>myositis</a:t>
            </a:r>
            <a:r>
              <a:rPr lang="en-US" dirty="0" smtClean="0"/>
              <a:t>).GAS &amp;  gas producing gram positive bacilli   (</a:t>
            </a:r>
            <a:r>
              <a:rPr lang="en-US" i="1" dirty="0" smtClean="0"/>
              <a:t>Clostridium</a:t>
            </a:r>
            <a:r>
              <a:rPr lang="en-US" dirty="0" smtClean="0"/>
              <a:t> ). 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 GAS and Group B </a:t>
            </a:r>
            <a:r>
              <a:rPr lang="en-US" dirty="0" err="1" smtClean="0"/>
              <a:t>Sterptococcus</a:t>
            </a:r>
            <a:r>
              <a:rPr lang="en-US" dirty="0" smtClean="0"/>
              <a:t>, </a:t>
            </a:r>
            <a:r>
              <a:rPr lang="en-US" i="1" dirty="0" err="1" smtClean="0"/>
              <a:t>S.aureus</a:t>
            </a:r>
            <a:r>
              <a:rPr lang="en-US" i="1" dirty="0" smtClean="0"/>
              <a:t>,  </a:t>
            </a:r>
            <a:r>
              <a:rPr lang="en-US" i="1" dirty="0" err="1" smtClean="0"/>
              <a:t>Enterobacteriacae</a:t>
            </a:r>
            <a:r>
              <a:rPr lang="en-US" i="1" dirty="0" smtClean="0"/>
              <a:t>  </a:t>
            </a:r>
            <a:r>
              <a:rPr lang="en-US" dirty="0" smtClean="0"/>
              <a:t>(</a:t>
            </a:r>
            <a:r>
              <a:rPr lang="en-US" i="1" dirty="0" err="1" smtClean="0"/>
              <a:t>E.coli</a:t>
            </a:r>
            <a:r>
              <a:rPr lang="en-US" i="1" dirty="0" smtClean="0"/>
              <a:t> </a:t>
            </a:r>
            <a:r>
              <a:rPr lang="en-US" dirty="0" smtClean="0"/>
              <a:t>,</a:t>
            </a:r>
            <a:r>
              <a:rPr lang="en-US" i="1" dirty="0" smtClean="0"/>
              <a:t>Proteus</a:t>
            </a:r>
            <a:r>
              <a:rPr lang="en-US" dirty="0" smtClean="0"/>
              <a:t> </a:t>
            </a:r>
            <a:r>
              <a:rPr lang="en-US" i="1" dirty="0" smtClean="0"/>
              <a:t>mirabilis</a:t>
            </a:r>
            <a:r>
              <a:rPr lang="en-US" dirty="0" smtClean="0"/>
              <a:t> ,  </a:t>
            </a:r>
            <a:r>
              <a:rPr lang="en-US" i="1" dirty="0" err="1" smtClean="0"/>
              <a:t>K.pneumoniae</a:t>
            </a:r>
            <a:r>
              <a:rPr lang="en-US" i="1" dirty="0" smtClean="0"/>
              <a:t>.) &amp; </a:t>
            </a:r>
            <a:r>
              <a:rPr lang="en-US" i="1" dirty="0" err="1" smtClean="0"/>
              <a:t>Bacteroides</a:t>
            </a:r>
            <a:r>
              <a:rPr lang="en-US" i="1" dirty="0" smtClean="0"/>
              <a:t> </a:t>
            </a:r>
            <a:r>
              <a:rPr lang="en-US" i="1" dirty="0" err="1" smtClean="0"/>
              <a:t>fragilis</a:t>
            </a:r>
            <a:r>
              <a:rPr lang="en-US" i="1" dirty="0" smtClean="0"/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Factors that increases the development of </a:t>
            </a:r>
            <a:r>
              <a:rPr lang="en-US" dirty="0" err="1" smtClean="0"/>
              <a:t>Osteomyelitis</a:t>
            </a:r>
            <a:r>
              <a:rPr lang="en-US" dirty="0" smtClean="0"/>
              <a:t>: grossly visible bone or ability to probe to bone, ulcer size &gt;2x2 cm, ulcer depth &gt; 3mm, ulcer duration longer than 1-2 wks, ESR &gt;70 mm/hr</a:t>
            </a:r>
            <a:endParaRPr lang="en-US" dirty="0"/>
          </a:p>
        </p:txBody>
      </p:sp>
      <p:pic>
        <p:nvPicPr>
          <p:cNvPr id="6146" name="Picture 2" descr="http://t0.gstatic.com/images?q=tbn:ANd9GcSjt4sfGZXjYUb3YNyHmWmjV4KA9fHi-2GTr9uj3h38SCk__Aa0gPJy5c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724400"/>
            <a:ext cx="2590800" cy="1905000"/>
          </a:xfrm>
          <a:prstGeom prst="rect">
            <a:avLst/>
          </a:prstGeom>
          <a:noFill/>
        </p:spPr>
      </p:pic>
      <p:pic>
        <p:nvPicPr>
          <p:cNvPr id="6148" name="Picture 4" descr="http://t2.gstatic.com/images?q=tbn:ANd9GcS6kNR52eEp1WLLOzrb1V4fxc2FR6cnn9LBgxVrKqjMrpGpu_bWoV7Dy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95600"/>
            <a:ext cx="2209800" cy="1600200"/>
          </a:xfrm>
          <a:prstGeom prst="rect">
            <a:avLst/>
          </a:prstGeom>
          <a:noFill/>
        </p:spPr>
      </p:pic>
      <p:pic>
        <p:nvPicPr>
          <p:cNvPr id="6150" name="Picture 6" descr="http://t0.gstatic.com/images?q=tbn:ANd9GcQGNHgQTPOdan3Lao9pQStQL45Qq7F4OyhWO1XskJIkYO6efit7R4zns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2819400"/>
            <a:ext cx="1638300" cy="1676400"/>
          </a:xfrm>
          <a:prstGeom prst="rect">
            <a:avLst/>
          </a:prstGeom>
          <a:noFill/>
        </p:spPr>
      </p:pic>
      <p:pic>
        <p:nvPicPr>
          <p:cNvPr id="6152" name="Picture 8" descr="http://t3.gstatic.com/images?q=tbn:ANd9GcRJbp0T1NJLIRKMb2e1ZPyLI7jGgWDDcPDUI9DefgoS8cf4TUBphGYqlr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4800600"/>
            <a:ext cx="2362200" cy="1600200"/>
          </a:xfrm>
          <a:prstGeom prst="rect">
            <a:avLst/>
          </a:prstGeom>
          <a:noFill/>
        </p:spPr>
      </p:pic>
      <p:pic>
        <p:nvPicPr>
          <p:cNvPr id="6154" name="Picture 10" descr="http://livedr.org/wp-content/uploads/2011/02/DIABETIC-FOOT-ULCERATION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" y="3124200"/>
            <a:ext cx="3429000" cy="2095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Clinical presentations of diabetic foot infections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err="1" smtClean="0"/>
              <a:t>Cellulitis</a:t>
            </a:r>
            <a:r>
              <a:rPr lang="en-US" dirty="0" smtClean="0"/>
              <a:t>: tender, </a:t>
            </a:r>
            <a:r>
              <a:rPr lang="en-US" dirty="0" err="1" smtClean="0"/>
              <a:t>erythematous</a:t>
            </a:r>
            <a:r>
              <a:rPr lang="en-US" dirty="0" smtClean="0"/>
              <a:t> non-raised skin lesion on the lower limb ,may be accompanied with </a:t>
            </a:r>
            <a:r>
              <a:rPr lang="en-US" dirty="0" err="1" smtClean="0"/>
              <a:t>lymphangitis</a:t>
            </a:r>
            <a:r>
              <a:rPr lang="en-US" dirty="0" smtClean="0"/>
              <a:t> which suggests GAS.</a:t>
            </a:r>
          </a:p>
          <a:p>
            <a:r>
              <a:rPr lang="en-US" dirty="0" err="1" smtClean="0"/>
              <a:t>Bullae</a:t>
            </a:r>
            <a:r>
              <a:rPr lang="en-US" dirty="0" smtClean="0"/>
              <a:t> suggests </a:t>
            </a:r>
            <a:r>
              <a:rPr lang="en-US" i="1" dirty="0" err="1" smtClean="0"/>
              <a:t>S.aureus</a:t>
            </a:r>
            <a:r>
              <a:rPr lang="en-US" dirty="0" smtClean="0"/>
              <a:t> ,occasionally GAS.</a:t>
            </a:r>
          </a:p>
          <a:p>
            <a:r>
              <a:rPr lang="en-US" b="1" dirty="0" smtClean="0"/>
              <a:t>Deep skin and soft tissue infections</a:t>
            </a:r>
            <a:r>
              <a:rPr lang="en-US" dirty="0" smtClean="0"/>
              <a:t>: patient acutely ill, with painful </a:t>
            </a:r>
            <a:r>
              <a:rPr lang="en-US" dirty="0" err="1" smtClean="0"/>
              <a:t>induration</a:t>
            </a:r>
            <a:r>
              <a:rPr lang="en-US" dirty="0" smtClean="0"/>
              <a:t> of the limb especially the thigh . Foot may be involved.</a:t>
            </a:r>
          </a:p>
          <a:p>
            <a:pPr>
              <a:buNone/>
            </a:pPr>
            <a:r>
              <a:rPr lang="en-US" dirty="0" smtClean="0"/>
              <a:t>Wound discharge suggest anaerobes</a:t>
            </a:r>
            <a:endParaRPr lang="en-US" dirty="0"/>
          </a:p>
        </p:txBody>
      </p:sp>
      <p:pic>
        <p:nvPicPr>
          <p:cNvPr id="5122" name="Picture 2" descr="http://t0.gstatic.com/images?q=tbn:ANd9GcToDuUbGRUnGOr2t61ejmtCYgiuPOkUVKQBjw8ujTtXeDZQD47Z8j8nsCM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4343400"/>
            <a:ext cx="25908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Acute </a:t>
            </a:r>
            <a:r>
              <a:rPr lang="en-US" b="1" dirty="0" err="1" smtClean="0"/>
              <a:t>Osteomyelitis</a:t>
            </a:r>
            <a:r>
              <a:rPr lang="en-US" dirty="0" smtClean="0"/>
              <a:t>: pain at the involved bone, fever, </a:t>
            </a:r>
            <a:r>
              <a:rPr lang="en-US" dirty="0" err="1" smtClean="0"/>
              <a:t>adenopathy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Chronic </a:t>
            </a:r>
            <a:r>
              <a:rPr lang="en-US" b="1" dirty="0" err="1" smtClean="0"/>
              <a:t>Osteomyelitis</a:t>
            </a:r>
            <a:r>
              <a:rPr lang="en-US" dirty="0" smtClean="0"/>
              <a:t>: fever ,foul discharge , may be pain, no </a:t>
            </a:r>
            <a:r>
              <a:rPr lang="en-US" dirty="0" err="1" smtClean="0"/>
              <a:t>lymphangitis</a:t>
            </a:r>
            <a:r>
              <a:rPr lang="en-US" dirty="0" smtClean="0"/>
              <a:t>, deep penetrating ulcer ,and sinuses on the planter surface of the foot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Diagnosis of foot infections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Thorough examination to evaluate the patient’s vascular and neurological status.</a:t>
            </a:r>
          </a:p>
          <a:p>
            <a:r>
              <a:rPr lang="en-US" dirty="0" smtClean="0"/>
              <a:t>Radiological examination including </a:t>
            </a:r>
            <a:r>
              <a:rPr lang="en-US" dirty="0" err="1" smtClean="0"/>
              <a:t>doppler</a:t>
            </a:r>
            <a:r>
              <a:rPr lang="en-US" dirty="0" smtClean="0"/>
              <a:t> </a:t>
            </a:r>
            <a:r>
              <a:rPr lang="en-US" dirty="0" err="1" smtClean="0"/>
              <a:t>ultrasonography</a:t>
            </a:r>
            <a:r>
              <a:rPr lang="en-US" dirty="0" smtClean="0"/>
              <a:t> ,</a:t>
            </a:r>
            <a:r>
              <a:rPr lang="en-US" dirty="0" err="1" smtClean="0"/>
              <a:t>transcutaneous</a:t>
            </a:r>
            <a:r>
              <a:rPr lang="en-US" dirty="0" smtClean="0"/>
              <a:t> </a:t>
            </a:r>
            <a:r>
              <a:rPr lang="en-US" dirty="0" err="1" smtClean="0"/>
              <a:t>oxymetery</a:t>
            </a:r>
            <a:r>
              <a:rPr lang="en-US" dirty="0" smtClean="0"/>
              <a:t>, MR angiography.</a:t>
            </a:r>
          </a:p>
          <a:p>
            <a:r>
              <a:rPr lang="en-US" dirty="0" smtClean="0"/>
              <a:t>CT scan ,MRI and gallium -67 scan for soft tissue and bone evaluation.</a:t>
            </a:r>
          </a:p>
          <a:p>
            <a:r>
              <a:rPr lang="en-US" dirty="0" smtClean="0"/>
              <a:t>Exploration of ulcer to determine its depth and presence of sinus tract.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Deep specimens (tissues) for culture and susceptibility testing</a:t>
            </a:r>
          </a:p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Management &amp; Treatment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Control blood sugar and hydration</a:t>
            </a:r>
          </a:p>
          <a:p>
            <a:r>
              <a:rPr lang="en-US" dirty="0" smtClean="0"/>
              <a:t>Evaluation of neuropathy and </a:t>
            </a:r>
            <a:r>
              <a:rPr lang="en-US" dirty="0" err="1" smtClean="0"/>
              <a:t>vasculopathy</a:t>
            </a:r>
            <a:endParaRPr lang="en-US" dirty="0" smtClean="0"/>
          </a:p>
          <a:p>
            <a:r>
              <a:rPr lang="en-US" dirty="0" smtClean="0"/>
              <a:t>Mild cases: debridement of necrotic tissues and use of antibiotics according to the causative bacteria </a:t>
            </a:r>
            <a:r>
              <a:rPr lang="en-US" dirty="0" err="1" smtClean="0"/>
              <a:t>eg</a:t>
            </a:r>
            <a:r>
              <a:rPr lang="en-US" dirty="0" smtClean="0"/>
              <a:t>. </a:t>
            </a:r>
            <a:r>
              <a:rPr lang="en-US" dirty="0" err="1" smtClean="0"/>
              <a:t>Cloxacillin</a:t>
            </a:r>
            <a:r>
              <a:rPr lang="en-US" dirty="0" smtClean="0"/>
              <a:t>, </a:t>
            </a:r>
            <a:r>
              <a:rPr lang="en-US" dirty="0" err="1" smtClean="0"/>
              <a:t>Cephradine</a:t>
            </a:r>
            <a:r>
              <a:rPr lang="en-US" dirty="0" smtClean="0"/>
              <a:t>, </a:t>
            </a:r>
            <a:r>
              <a:rPr lang="en-US" dirty="0" err="1" smtClean="0"/>
              <a:t>Clindamycin</a:t>
            </a:r>
            <a:r>
              <a:rPr lang="en-US" dirty="0" smtClean="0"/>
              <a:t> , TMP-SMX  (for CA-MRSA), </a:t>
            </a:r>
            <a:r>
              <a:rPr lang="en-US" dirty="0" err="1" smtClean="0"/>
              <a:t>Aminoglycosides</a:t>
            </a:r>
            <a:r>
              <a:rPr lang="en-US" dirty="0" smtClean="0"/>
              <a:t>,  </a:t>
            </a:r>
            <a:r>
              <a:rPr lang="en-US" dirty="0" err="1" smtClean="0"/>
              <a:t>Quinolones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Moderate to severe cases : </a:t>
            </a:r>
            <a:r>
              <a:rPr lang="en-US" dirty="0" smtClean="0"/>
              <a:t>places the foot at risk of amputation. Needs hospitalization ,IV antibiotics and surgical intervention if needed.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Prevention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is the cornerstone of diabetic foot care.</a:t>
            </a:r>
          </a:p>
          <a:p>
            <a:r>
              <a:rPr lang="en-US" dirty="0" smtClean="0"/>
              <a:t>It is multidisciplinary including family physician, social worker, home care nurse and specialist.</a:t>
            </a:r>
          </a:p>
          <a:p>
            <a:r>
              <a:rPr lang="en-US" dirty="0" smtClean="0"/>
              <a:t>Patient education about the control and complication of diabetes.</a:t>
            </a:r>
          </a:p>
          <a:p>
            <a:r>
              <a:rPr lang="en-US" dirty="0" smtClean="0"/>
              <a:t>Blood sugar should be controlled promptly ( shift to insulin if  oral hypoglycemic agents were not effective</a:t>
            </a:r>
            <a:r>
              <a:rPr lang="en-US" smtClean="0"/>
              <a:t>),weight  </a:t>
            </a:r>
            <a:r>
              <a:rPr lang="en-US" dirty="0" smtClean="0"/>
              <a:t>reduction, a diet low in fat and cholesterol.</a:t>
            </a:r>
          </a:p>
          <a:p>
            <a:r>
              <a:rPr lang="en-US" dirty="0" smtClean="0"/>
              <a:t>Proper foot care, using protective footwear and pressure reduction.</a:t>
            </a:r>
          </a:p>
          <a:p>
            <a:r>
              <a:rPr lang="en-US" dirty="0" smtClean="0"/>
              <a:t>Self and family member examination of foot.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Introduction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Diabetic patients are predisposed to infections</a:t>
            </a:r>
          </a:p>
          <a:p>
            <a:r>
              <a:rPr lang="en-US" dirty="0" smtClean="0"/>
              <a:t>Nearly half of all diabetic patients had at least one hospitalization or outpatient visit for infections compared to non-diabetic patients.</a:t>
            </a:r>
          </a:p>
          <a:p>
            <a:r>
              <a:rPr lang="en-US" dirty="0" smtClean="0"/>
              <a:t>Infections may increase the morbidity and mortality in diabetic patients.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Why diabetic patients are at increased risk to have infections?</a:t>
            </a:r>
          </a:p>
          <a:p>
            <a:pPr>
              <a:buNone/>
            </a:pPr>
            <a:r>
              <a:rPr lang="en-US" b="1" dirty="0" smtClean="0"/>
              <a:t>Because of Host related factors </a:t>
            </a:r>
            <a:r>
              <a:rPr lang="en-US" dirty="0" smtClean="0"/>
              <a:t>&amp; </a:t>
            </a:r>
            <a:r>
              <a:rPr lang="en-US" b="1" dirty="0" smtClean="0"/>
              <a:t>Organisms related factors: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Vascular insufficiency </a:t>
            </a:r>
            <a:r>
              <a:rPr lang="en-US" sz="2400" dirty="0" smtClean="0"/>
              <a:t>result in local tissue ischemia that </a:t>
            </a:r>
          </a:p>
          <a:p>
            <a:pPr lvl="1"/>
            <a:r>
              <a:rPr lang="en-US" sz="2200" dirty="0"/>
              <a:t>E</a:t>
            </a:r>
            <a:r>
              <a:rPr lang="en-US" sz="2200" dirty="0" smtClean="0"/>
              <a:t>nhances the growth of </a:t>
            </a:r>
            <a:r>
              <a:rPr lang="en-US" sz="2200" dirty="0" err="1" smtClean="0"/>
              <a:t>microaerophilic</a:t>
            </a:r>
            <a:r>
              <a:rPr lang="en-US" sz="2200" dirty="0" smtClean="0"/>
              <a:t> and anaerobic organisms </a:t>
            </a:r>
          </a:p>
          <a:p>
            <a:pPr lvl="1"/>
            <a:r>
              <a:rPr lang="en-US" sz="2200" dirty="0"/>
              <a:t>D</a:t>
            </a:r>
            <a:r>
              <a:rPr lang="en-US" sz="2200" dirty="0" smtClean="0"/>
              <a:t>epressing the O2 dependent bactericidal functions of leukocytes. </a:t>
            </a:r>
          </a:p>
          <a:p>
            <a:pPr lvl="1"/>
            <a:r>
              <a:rPr lang="en-US" sz="2200" dirty="0" smtClean="0"/>
              <a:t>Impairment of the local inflammatory response  </a:t>
            </a:r>
          </a:p>
          <a:p>
            <a:pPr lvl="1"/>
            <a:r>
              <a:rPr lang="en-US" sz="2200" dirty="0" smtClean="0"/>
              <a:t>Affect absorption of antibiotics.</a:t>
            </a:r>
          </a:p>
          <a:p>
            <a:r>
              <a:rPr lang="en-US" sz="2400" b="1" dirty="0" smtClean="0"/>
              <a:t>Sensory peripheral neuropathy</a:t>
            </a:r>
            <a:r>
              <a:rPr lang="en-US" sz="2400" dirty="0" smtClean="0"/>
              <a:t>. Minor local trauma may result in skin ulcers, which leads to diabetic foot infections.</a:t>
            </a:r>
          </a:p>
          <a:p>
            <a:r>
              <a:rPr lang="en-US" sz="2400" dirty="0" smtClean="0"/>
              <a:t> </a:t>
            </a:r>
            <a:r>
              <a:rPr lang="en-US" sz="2400" b="1" dirty="0" smtClean="0"/>
              <a:t>Autonomic neuropathy</a:t>
            </a:r>
            <a:r>
              <a:rPr lang="en-US" sz="2400" dirty="0" smtClean="0"/>
              <a:t>: Diabetic patients may develop urinary retention and stasis that ,in turn,  predisposes to develop UTIs.</a:t>
            </a:r>
          </a:p>
          <a:p>
            <a:pPr>
              <a:buNone/>
            </a:pPr>
            <a:r>
              <a:rPr lang="en-US" sz="2400" dirty="0"/>
              <a:t> </a:t>
            </a:r>
            <a:r>
              <a:rPr lang="en-US" sz="2400" dirty="0" smtClean="0"/>
              <a:t> 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Host Related Factors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Hyperglycemia and metabolic derangements </a:t>
            </a:r>
            <a:r>
              <a:rPr lang="en-US" dirty="0" smtClean="0"/>
              <a:t>in diabetes may facilitate infection.</a:t>
            </a:r>
          </a:p>
          <a:p>
            <a:r>
              <a:rPr lang="en-US" b="1" dirty="0" smtClean="0"/>
              <a:t>Immune defects </a:t>
            </a:r>
            <a:r>
              <a:rPr lang="en-US" dirty="0" smtClean="0"/>
              <a:t>in diabetes such as: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Depressed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Neutrophil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function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Affected adherence to the endothelium.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Affected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chemotaxis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and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phagocytosis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Compromised bactericidal activity.</a:t>
            </a: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Depressed cell mediated immunity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Increased skin and mucosal colonization</a:t>
            </a:r>
            <a:endParaRPr lang="en-US" dirty="0"/>
          </a:p>
          <a:p>
            <a:r>
              <a:rPr lang="en-US" dirty="0" smtClean="0"/>
              <a:t>Diabetics on insulin </a:t>
            </a:r>
          </a:p>
          <a:p>
            <a:pPr lvl="1"/>
            <a:r>
              <a:rPr lang="en-US" dirty="0" smtClean="0"/>
              <a:t>Have asymptomatic nasal and skin colonization with </a:t>
            </a:r>
            <a:r>
              <a:rPr lang="en-US" i="1" dirty="0" err="1" smtClean="0"/>
              <a:t>S.aureus</a:t>
            </a:r>
            <a:r>
              <a:rPr lang="en-US" dirty="0" smtClean="0"/>
              <a:t> ,particularly MRSA.</a:t>
            </a:r>
          </a:p>
          <a:p>
            <a:pPr lvl="1"/>
            <a:r>
              <a:rPr lang="en-US" dirty="0" smtClean="0"/>
              <a:t>Colonization predisposes to skin infection and transient </a:t>
            </a:r>
            <a:r>
              <a:rPr lang="en-US" dirty="0" err="1" smtClean="0"/>
              <a:t>bacteraemia</a:t>
            </a:r>
            <a:r>
              <a:rPr lang="en-US" dirty="0" smtClean="0"/>
              <a:t> which may result in distal sites infection such as damaged muscle.</a:t>
            </a:r>
          </a:p>
          <a:p>
            <a:r>
              <a:rPr lang="en-US" dirty="0" smtClean="0"/>
              <a:t>In type- 2 diabetes ;</a:t>
            </a:r>
          </a:p>
          <a:p>
            <a:pPr lvl="1"/>
            <a:r>
              <a:rPr lang="en-US" dirty="0" smtClean="0"/>
              <a:t>Mucosal colonization with </a:t>
            </a:r>
            <a:r>
              <a:rPr lang="en-US" i="1" dirty="0" err="1" smtClean="0"/>
              <a:t>C.albiacns</a:t>
            </a:r>
            <a:r>
              <a:rPr lang="en-US" i="1" dirty="0" smtClean="0"/>
              <a:t>  </a:t>
            </a:r>
            <a:r>
              <a:rPr lang="en-US" dirty="0" smtClean="0"/>
              <a:t>is common. </a:t>
            </a:r>
          </a:p>
          <a:p>
            <a:pPr lvl="1"/>
            <a:r>
              <a:rPr lang="en-US" b="1" dirty="0" err="1" smtClean="0"/>
              <a:t>Vulvovaginitis</a:t>
            </a:r>
            <a:r>
              <a:rPr lang="en-US" dirty="0" smtClean="0"/>
              <a:t> caused by non-</a:t>
            </a:r>
            <a:r>
              <a:rPr lang="en-US" i="1" dirty="0" err="1" smtClean="0"/>
              <a:t>albicans</a:t>
            </a:r>
            <a:r>
              <a:rPr lang="en-US" i="1" dirty="0" smtClean="0"/>
              <a:t> Candida</a:t>
            </a:r>
            <a:r>
              <a:rPr lang="en-US" dirty="0" smtClean="0"/>
              <a:t> spp. is common  in patients with poor </a:t>
            </a:r>
            <a:r>
              <a:rPr lang="en-US" dirty="0" err="1" smtClean="0"/>
              <a:t>glycemic</a:t>
            </a:r>
            <a:r>
              <a:rPr lang="en-US" dirty="0" smtClean="0"/>
              <a:t> control.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Host Related Factors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Surgical site infections </a:t>
            </a:r>
            <a:r>
              <a:rPr lang="en-US" dirty="0" smtClean="0"/>
              <a:t>associated with postoperative hyperglycemia which is related to deleterious effect on </a:t>
            </a:r>
            <a:r>
              <a:rPr lang="en-US" dirty="0" err="1" smtClean="0"/>
              <a:t>chemotaxis</a:t>
            </a:r>
            <a:r>
              <a:rPr lang="en-US" dirty="0" smtClean="0"/>
              <a:t>,  </a:t>
            </a:r>
            <a:r>
              <a:rPr lang="en-US" dirty="0" err="1" smtClean="0"/>
              <a:t>phagocytosis</a:t>
            </a:r>
            <a:r>
              <a:rPr lang="en-US" dirty="0" smtClean="0"/>
              <a:t> and adherence of granulocytes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Organism Specific Factors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i="1" dirty="0" smtClean="0">
                <a:solidFill>
                  <a:srgbClr val="C00000"/>
                </a:solidFill>
              </a:rPr>
              <a:t>Candida </a:t>
            </a:r>
            <a:r>
              <a:rPr lang="en-US" b="1" i="1" dirty="0" err="1" smtClean="0">
                <a:solidFill>
                  <a:srgbClr val="C00000"/>
                </a:solidFill>
              </a:rPr>
              <a:t>albicans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–glucose inducible proteins promote adhesion of </a:t>
            </a:r>
            <a:r>
              <a:rPr lang="en-US" i="1" dirty="0" err="1" smtClean="0"/>
              <a:t>C.albicans</a:t>
            </a:r>
            <a:r>
              <a:rPr lang="en-US" dirty="0" smtClean="0"/>
              <a:t> to </a:t>
            </a:r>
            <a:r>
              <a:rPr lang="en-US" dirty="0" err="1" smtClean="0"/>
              <a:t>buccal</a:t>
            </a:r>
            <a:r>
              <a:rPr lang="en-US" dirty="0" smtClean="0"/>
              <a:t> or vaginal epithelium which in turn, impairs </a:t>
            </a:r>
            <a:r>
              <a:rPr lang="en-US" dirty="0" err="1" smtClean="0"/>
              <a:t>phagocytosis</a:t>
            </a:r>
            <a:r>
              <a:rPr lang="en-US" dirty="0" smtClean="0"/>
              <a:t>, giving the organism advantage over the host.</a:t>
            </a:r>
          </a:p>
          <a:p>
            <a:r>
              <a:rPr lang="en-US" b="1" i="1" dirty="0" err="1" smtClean="0">
                <a:solidFill>
                  <a:srgbClr val="C00000"/>
                </a:solidFill>
              </a:rPr>
              <a:t>Rhizopus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spp.</a:t>
            </a:r>
            <a:r>
              <a:rPr lang="en-US" dirty="0" smtClean="0"/>
              <a:t>-</a:t>
            </a:r>
            <a:r>
              <a:rPr lang="en-US" dirty="0" err="1" smtClean="0"/>
              <a:t>ketoacidosis</a:t>
            </a:r>
            <a:r>
              <a:rPr lang="en-US" dirty="0" smtClean="0"/>
              <a:t> allow </a:t>
            </a:r>
            <a:r>
              <a:rPr lang="en-US" i="1" dirty="0" err="1" smtClean="0"/>
              <a:t>Rhizopus</a:t>
            </a:r>
            <a:r>
              <a:rPr lang="en-US" dirty="0" smtClean="0"/>
              <a:t> spp. which cause </a:t>
            </a:r>
            <a:r>
              <a:rPr lang="en-US" b="1" dirty="0" err="1" smtClean="0"/>
              <a:t>Mucormycosis</a:t>
            </a:r>
            <a:r>
              <a:rPr lang="en-US" dirty="0" smtClean="0"/>
              <a:t> (</a:t>
            </a:r>
            <a:r>
              <a:rPr lang="en-US" dirty="0" err="1" smtClean="0"/>
              <a:t>Zygomycosis</a:t>
            </a:r>
            <a:r>
              <a:rPr lang="en-US" dirty="0" smtClean="0"/>
              <a:t>) to thrive in high glucose acidic conditions .</a:t>
            </a:r>
            <a:endParaRPr lang="en-US" dirty="0"/>
          </a:p>
        </p:txBody>
      </p:sp>
      <p:pic>
        <p:nvPicPr>
          <p:cNvPr id="20482" name="Picture 2" descr="http://www.atsu.edu/faculty/chamberlain/Website/Lects/fungi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191000"/>
            <a:ext cx="2343150" cy="2111375"/>
          </a:xfrm>
          <a:prstGeom prst="rect">
            <a:avLst/>
          </a:prstGeom>
          <a:noFill/>
        </p:spPr>
      </p:pic>
      <p:pic>
        <p:nvPicPr>
          <p:cNvPr id="20484" name="Picture 4" descr="http://t2.gstatic.com/images?q=tbn:ANd9GcRt9LyzSpL5B81CJVBXdvlZXLLbkiqGyAnNOQqPKAwN0iWT-MJeS2o3U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343400"/>
            <a:ext cx="2209800" cy="1828800"/>
          </a:xfrm>
          <a:prstGeom prst="rect">
            <a:avLst/>
          </a:prstGeom>
          <a:noFill/>
        </p:spPr>
      </p:pic>
      <p:pic>
        <p:nvPicPr>
          <p:cNvPr id="20486" name="Picture 6" descr="http://t1.gstatic.com/images?q=tbn:ANd9GcQwXXKjyi_afisNAKiHnRU2U608NKgxItXAQ4gHrmLNfKs5XHt6FgBjnWA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495800"/>
            <a:ext cx="19050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Common infections in diabetic patients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Upper &amp; lower respiratory tract infections</a:t>
            </a:r>
          </a:p>
          <a:p>
            <a:r>
              <a:rPr lang="en-US" dirty="0" smtClean="0"/>
              <a:t>Periodontal infections</a:t>
            </a:r>
          </a:p>
          <a:p>
            <a:r>
              <a:rPr lang="en-US" dirty="0" smtClean="0"/>
              <a:t>Genitourinary infections</a:t>
            </a:r>
          </a:p>
          <a:p>
            <a:r>
              <a:rPr lang="en-US" dirty="0" smtClean="0"/>
              <a:t>Abdominal infections</a:t>
            </a:r>
          </a:p>
          <a:p>
            <a:r>
              <a:rPr lang="en-US" dirty="0" smtClean="0"/>
              <a:t>Skin and soft tissue infections &amp; diabetic foot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854</TotalTime>
  <Words>1627</Words>
  <Application>Microsoft Office PowerPoint</Application>
  <PresentationFormat>On-screen Show (4:3)</PresentationFormat>
  <Paragraphs>156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Franklin Gothic Book</vt:lpstr>
      <vt:lpstr>Perpetua</vt:lpstr>
      <vt:lpstr>Wingdings 2</vt:lpstr>
      <vt:lpstr>Equity</vt:lpstr>
      <vt:lpstr>Infections in Diabetic Patients</vt:lpstr>
      <vt:lpstr>OBJECTIVES</vt:lpstr>
      <vt:lpstr>Introduction</vt:lpstr>
      <vt:lpstr>Host Related Factors</vt:lpstr>
      <vt:lpstr>Host Related Factors</vt:lpstr>
      <vt:lpstr>Host Related Factors</vt:lpstr>
      <vt:lpstr>Host Related Factors</vt:lpstr>
      <vt:lpstr>Organism Specific Factors</vt:lpstr>
      <vt:lpstr>Common infections in diabetic patients</vt:lpstr>
      <vt:lpstr>Upper Respiratory Tract Infections</vt:lpstr>
      <vt:lpstr>Rhinocerebral Mucormycosis</vt:lpstr>
      <vt:lpstr>PowerPoint Presentation</vt:lpstr>
      <vt:lpstr>Lower respiratory tract infections pneumonia and influenza</vt:lpstr>
      <vt:lpstr>Genitourinary infections</vt:lpstr>
      <vt:lpstr>PowerPoint Presentation</vt:lpstr>
      <vt:lpstr>Abdominal infections</vt:lpstr>
      <vt:lpstr>Skin and soft tissue infections</vt:lpstr>
      <vt:lpstr>PowerPoint Presentation</vt:lpstr>
      <vt:lpstr>Diabetic foot infection</vt:lpstr>
      <vt:lpstr>PowerPoint Presentation</vt:lpstr>
      <vt:lpstr>Organisms involved in diabetic foot infections</vt:lpstr>
      <vt:lpstr>PowerPoint Presentation</vt:lpstr>
      <vt:lpstr>Clinical presentations of diabetic foot infections</vt:lpstr>
      <vt:lpstr>PowerPoint Presentation</vt:lpstr>
      <vt:lpstr>Diagnosis of foot infections</vt:lpstr>
      <vt:lpstr>Management &amp; Treatment</vt:lpstr>
      <vt:lpstr>Prevention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Infections in diabetic patients</dc:title>
  <dc:creator>Dr.Hannan</dc:creator>
  <cp:lastModifiedBy>Prof.Ali</cp:lastModifiedBy>
  <cp:revision>100</cp:revision>
  <dcterms:created xsi:type="dcterms:W3CDTF">2011-04-02T06:50:10Z</dcterms:created>
  <dcterms:modified xsi:type="dcterms:W3CDTF">2021-03-18T06:57:53Z</dcterms:modified>
</cp:coreProperties>
</file>