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57" r:id="rId4"/>
    <p:sldId id="261" r:id="rId5"/>
    <p:sldId id="258" r:id="rId6"/>
    <p:sldId id="259" r:id="rId7"/>
    <p:sldId id="262" r:id="rId8"/>
    <p:sldId id="264" r:id="rId9"/>
    <p:sldId id="263" r:id="rId10"/>
    <p:sldId id="265" r:id="rId11"/>
    <p:sldId id="266" r:id="rId12"/>
    <p:sldId id="267" r:id="rId13"/>
    <p:sldId id="268" r:id="rId14"/>
    <p:sldId id="269" r:id="rId15"/>
    <p:sldId id="270" r:id="rId16"/>
    <p:sldId id="271" r:id="rId17"/>
    <p:sldId id="284" r:id="rId18"/>
    <p:sldId id="285" r:id="rId19"/>
    <p:sldId id="272" r:id="rId20"/>
    <p:sldId id="273" r:id="rId21"/>
    <p:sldId id="276" r:id="rId22"/>
    <p:sldId id="274" r:id="rId23"/>
    <p:sldId id="275" r:id="rId24"/>
    <p:sldId id="277" r:id="rId25"/>
    <p:sldId id="278" r:id="rId26"/>
    <p:sldId id="279" r:id="rId27"/>
    <p:sldId id="280" r:id="rId28"/>
    <p:sldId id="281" r:id="rId29"/>
    <p:sldId id="282" r:id="rId30"/>
    <p:sldId id="283" r:id="rId31"/>
    <p:sldId id="286"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86" d="100"/>
          <a:sy n="86" d="100"/>
        </p:scale>
        <p:origin x="46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848136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D8612-6C6A-4D62-9F92-6B32B890F65B}" type="datetimeFigureOut">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203875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D8612-6C6A-4D62-9F92-6B32B890F65B}" type="datetimeFigureOut">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7FF56E6-F580-4E58-8A14-78B2E3978819}"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1141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2/20/2021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114437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2/20/2021</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52068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2/20/2021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347552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46769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523045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691666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D8612-6C6A-4D62-9F92-6B32B890F65B}" type="datetimeFigureOut">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011574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9D8612-6C6A-4D62-9F92-6B32B890F65B}" type="datetimeFigureOut">
              <a:rPr lang="en-US" smtClean="0"/>
              <a:t>2/20/2021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932417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9D8612-6C6A-4D62-9F92-6B32B890F65B}" type="datetimeFigureOut">
              <a:rPr lang="en-US" smtClean="0"/>
              <a:t>2/20/2021</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149765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9D8612-6C6A-4D62-9F92-6B32B890F65B}" type="datetimeFigureOut">
              <a:rPr lang="en-US" smtClean="0"/>
              <a:t>2/20/2021</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971036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9D8612-6C6A-4D62-9F92-6B32B890F65B}" type="datetimeFigureOut">
              <a:rPr lang="en-US" smtClean="0"/>
              <a:t>2/20/2021</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571499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2/20/2021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211817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2/20/2021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15487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E9D8612-6C6A-4D62-9F92-6B32B890F65B}" type="datetimeFigureOut">
              <a:rPr lang="en-US" smtClean="0"/>
              <a:t>2/20/2021</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7FF56E6-F580-4E58-8A14-78B2E3978819}" type="slidenum">
              <a:rPr lang="en-US" smtClean="0"/>
              <a:t>‹#›</a:t>
            </a:fld>
            <a:endParaRPr lang="en-US"/>
          </a:p>
        </p:txBody>
      </p:sp>
    </p:spTree>
    <p:extLst>
      <p:ext uri="{BB962C8B-B14F-4D97-AF65-F5344CB8AC3E}">
        <p14:creationId xmlns:p14="http://schemas.microsoft.com/office/powerpoint/2010/main" val="3924797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R024035" TargetMode="External"/><Relationship Id="rId2" Type="http://schemas.openxmlformats.org/officeDocument/2006/relationships/hyperlink" Target="http://www.robbinspathology.com/passthru/linktopage.cfm?showtab=toc&amp;xrefID=C00701871" TargetMode="External"/><Relationship Id="rId1" Type="http://schemas.openxmlformats.org/officeDocument/2006/relationships/slideLayout" Target="../slideLayouts/slideLayout2.xml"/><Relationship Id="rId5" Type="http://schemas.openxmlformats.org/officeDocument/2006/relationships/hyperlink" Target="http://www.robbinspathology.com/passthru/linktopage.cfm?showtab=toc&amp;xrefID=R024038" TargetMode="External"/><Relationship Id="rId4" Type="http://schemas.openxmlformats.org/officeDocument/2006/relationships/hyperlink" Target="http://www.robbinspathology.com/passthru/linktopage.cfm?showtab=toc&amp;xrefID=R024037"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9197" y="1648966"/>
            <a:ext cx="9627171" cy="2262781"/>
          </a:xfrm>
        </p:spPr>
        <p:txBody>
          <a:bodyPr/>
          <a:lstStyle/>
          <a:p>
            <a:r>
              <a:rPr lang="en-US" dirty="0"/>
              <a:t>Thyroid Nodules and Neoplasms </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22668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a:xfrm>
            <a:off x="1792224" y="2133600"/>
            <a:ext cx="9712388" cy="3777622"/>
          </a:xfrm>
        </p:spPr>
        <p:txBody>
          <a:bodyPr/>
          <a:lstStyle/>
          <a:p>
            <a:pPr algn="l" rtl="0"/>
            <a:r>
              <a:rPr lang="en-US" dirty="0"/>
              <a:t>On radionuclide scanning,  adenomas appear as </a:t>
            </a:r>
            <a:r>
              <a:rPr lang="en-US" i="1" dirty="0"/>
              <a:t>cold</a:t>
            </a:r>
            <a:r>
              <a:rPr lang="en-US" dirty="0"/>
              <a:t> nodules relative to the adjacent normal thyroid gland. </a:t>
            </a:r>
          </a:p>
          <a:p>
            <a:pPr algn="l" rtl="0"/>
            <a:r>
              <a:rPr lang="en-US" dirty="0"/>
              <a:t>Essential techniques used in the preoperative evaluation of suspected adenomas are ultrasonography and fine needle aspiration biopsy. </a:t>
            </a:r>
          </a:p>
          <a:p>
            <a:pPr algn="l" rtl="0"/>
            <a:r>
              <a:rPr lang="en-US" dirty="0"/>
              <a:t>Suspected adenomas of the thyroid are  removed surgically to exclude malignancy. </a:t>
            </a:r>
          </a:p>
          <a:p>
            <a:pPr algn="l" rtl="0"/>
            <a:r>
              <a:rPr lang="en-US" dirty="0"/>
              <a:t>Thyroid adenomas carry an excellent prognosis and do not recur or metastasize.</a:t>
            </a:r>
          </a:p>
        </p:txBody>
      </p:sp>
    </p:spTree>
    <p:extLst>
      <p:ext uri="{BB962C8B-B14F-4D97-AF65-F5344CB8AC3E}">
        <p14:creationId xmlns:p14="http://schemas.microsoft.com/office/powerpoint/2010/main" val="3608954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Carcinomas</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b="1" u="sng" dirty="0">
                <a:solidFill>
                  <a:srgbClr val="FF0000"/>
                </a:solidFill>
                <a:latin typeface="Corbel"/>
              </a:rPr>
              <a:t>Carcinomas of the thyroid : 1.5% of all cancers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Papillary carcinoma (&gt; 85% of cases)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Follicular carcinoma (05% to 15% of cases)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Medullary carcinoma (5% of cases)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Anaplastic carcinoma (&lt;5% of cases)</a:t>
            </a:r>
          </a:p>
          <a:p>
            <a:endParaRPr lang="ar-SA" dirty="0"/>
          </a:p>
        </p:txBody>
      </p:sp>
    </p:spTree>
    <p:extLst>
      <p:ext uri="{BB962C8B-B14F-4D97-AF65-F5344CB8AC3E}">
        <p14:creationId xmlns:p14="http://schemas.microsoft.com/office/powerpoint/2010/main" val="1976972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 </a:t>
            </a:r>
            <a:endParaRPr lang="ar-SA" dirty="0"/>
          </a:p>
        </p:txBody>
      </p:sp>
      <p:sp>
        <p:nvSpPr>
          <p:cNvPr id="3" name="Content Placeholder 2"/>
          <p:cNvSpPr>
            <a:spLocks noGrp="1"/>
          </p:cNvSpPr>
          <p:nvPr>
            <p:ph idx="1"/>
          </p:nvPr>
        </p:nvSpPr>
        <p:spPr/>
        <p:txBody>
          <a:bodyPr>
            <a:normAutofit fontScale="92500" lnSpcReduction="20000"/>
          </a:bodyPr>
          <a:lstStyle/>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Follicular Thyroid Carcinomas: mutations in the RAS family of oncogenes</a:t>
            </a:r>
          </a:p>
          <a:p>
            <a:pPr marL="438912" lvl="0" indent="-320040" algn="l" defTabSz="914400" rtl="0">
              <a:spcBef>
                <a:spcPts val="0"/>
              </a:spcBef>
              <a:buClr>
                <a:srgbClr val="F0AD00"/>
              </a:buClr>
              <a:buSzPct val="80000"/>
              <a:buFont typeface="Wingdings 2"/>
              <a:buChar char=""/>
            </a:pPr>
            <a:endParaRPr lang="en-US" sz="2500" u="sng" dirty="0">
              <a:solidFill>
                <a:prstClr val="black"/>
              </a:solidFill>
              <a:latin typeface="Corbel"/>
              <a:hlinkClick r:id="rId2"/>
            </a:endParaRPr>
          </a:p>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Papillary Thyroid Carcinomas.  rearrangements of the tyrosine kinase receptors RET or NTRK1 or activating point mutations in BRAF</a:t>
            </a:r>
          </a:p>
          <a:p>
            <a:pPr marL="438912" lvl="0" indent="-320040" algn="l" defTabSz="914400" rtl="0">
              <a:spcBef>
                <a:spcPts val="0"/>
              </a:spcBef>
              <a:buClr>
                <a:srgbClr val="F0AD00"/>
              </a:buClr>
              <a:buSzPct val="80000"/>
              <a:buFont typeface="Wingdings 2"/>
              <a:buChar char=""/>
            </a:pPr>
            <a:endParaRPr lang="en-US" sz="2500" u="sng" baseline="30000" dirty="0">
              <a:solidFill>
                <a:prstClr val="black"/>
              </a:solidFill>
              <a:latin typeface="Corbel"/>
              <a:hlinkClick r:id="rId3"/>
            </a:endParaRPr>
          </a:p>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Medullary Thyroid Carcinomas:   Familial medullary thyroid carcinomas occur in multiple endocrine </a:t>
            </a:r>
            <a:r>
              <a:rPr lang="en-US" sz="2500" dirty="0" err="1">
                <a:solidFill>
                  <a:prstClr val="black"/>
                </a:solidFill>
                <a:latin typeface="Corbel"/>
              </a:rPr>
              <a:t>neoplasia</a:t>
            </a:r>
            <a:r>
              <a:rPr lang="en-US" sz="2500" dirty="0">
                <a:solidFill>
                  <a:prstClr val="black"/>
                </a:solidFill>
                <a:latin typeface="Corbel"/>
              </a:rPr>
              <a:t> type 2 (MEN-2) RET </a:t>
            </a:r>
            <a:r>
              <a:rPr lang="en-US" sz="2500" dirty="0" err="1">
                <a:solidFill>
                  <a:prstClr val="black"/>
                </a:solidFill>
                <a:latin typeface="Corbel"/>
              </a:rPr>
              <a:t>protooncogene</a:t>
            </a:r>
            <a:r>
              <a:rPr lang="en-US" sz="2500" dirty="0">
                <a:solidFill>
                  <a:prstClr val="black"/>
                </a:solidFill>
                <a:latin typeface="Corbel"/>
              </a:rPr>
              <a:t> mutation</a:t>
            </a:r>
          </a:p>
          <a:p>
            <a:pPr marL="438912" lvl="0" indent="-320040" algn="l" defTabSz="914400" rtl="0">
              <a:spcBef>
                <a:spcPts val="0"/>
              </a:spcBef>
              <a:buClr>
                <a:srgbClr val="F0AD00"/>
              </a:buClr>
              <a:buSzPct val="80000"/>
              <a:buFont typeface="Wingdings 2"/>
              <a:buChar char=""/>
            </a:pPr>
            <a:endParaRPr lang="en-US" sz="2500" baseline="30000" dirty="0">
              <a:solidFill>
                <a:prstClr val="black"/>
              </a:solidFill>
              <a:latin typeface="Corbel"/>
              <a:hlinkClick r:id="rId4"/>
            </a:endParaRPr>
          </a:p>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Anaplastic Carcinomas: Inactivating point mutations in the p53 tumor suppressor gene are rare in well-differentiated thyroid carcinomas but common in anaplastic tumors.</a:t>
            </a:r>
          </a:p>
          <a:p>
            <a:pPr marL="438912" lvl="0" indent="-320040" algn="l" defTabSz="914400" rtl="0">
              <a:spcBef>
                <a:spcPts val="0"/>
              </a:spcBef>
              <a:buClr>
                <a:srgbClr val="F0AD00"/>
              </a:buClr>
              <a:buSzPct val="80000"/>
              <a:buFont typeface="Wingdings 2"/>
              <a:buChar char=""/>
            </a:pPr>
            <a:endParaRPr lang="en-US" sz="2500" b="1" i="1" baseline="30000" dirty="0">
              <a:solidFill>
                <a:prstClr val="black"/>
              </a:solidFill>
              <a:latin typeface="Corbel"/>
              <a:hlinkClick r:id="rId5"/>
            </a:endParaRPr>
          </a:p>
          <a:p>
            <a:endParaRPr lang="ar-SA" dirty="0"/>
          </a:p>
        </p:txBody>
      </p:sp>
    </p:spTree>
    <p:extLst>
      <p:ext uri="{BB962C8B-B14F-4D97-AF65-F5344CB8AC3E}">
        <p14:creationId xmlns:p14="http://schemas.microsoft.com/office/powerpoint/2010/main" val="4138733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 </a:t>
            </a:r>
            <a:endParaRPr lang="ar-SA" dirty="0"/>
          </a:p>
        </p:txBody>
      </p:sp>
      <p:sp>
        <p:nvSpPr>
          <p:cNvPr id="3" name="Content Placeholder 2"/>
          <p:cNvSpPr>
            <a:spLocks noGrp="1"/>
          </p:cNvSpPr>
          <p:nvPr>
            <p:ph idx="1"/>
          </p:nvPr>
        </p:nvSpPr>
        <p:spPr>
          <a:xfrm>
            <a:off x="1842655" y="2133600"/>
            <a:ext cx="9661957" cy="3777622"/>
          </a:xfrm>
        </p:spPr>
        <p:txBody>
          <a:bodyPr>
            <a:normAutofit/>
          </a:bodyPr>
          <a:lstStyle/>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Environmental Factors. The major risk factor predisposing to thyroid cancer is exposure to </a:t>
            </a:r>
            <a:r>
              <a:rPr lang="en-US" sz="2800" i="1" dirty="0">
                <a:solidFill>
                  <a:prstClr val="black"/>
                </a:solidFill>
                <a:latin typeface="Corbel"/>
              </a:rPr>
              <a:t>ionizing radiation</a:t>
            </a:r>
            <a:endParaRPr lang="en-US" sz="2800" dirty="0">
              <a:solidFill>
                <a:prstClr val="black"/>
              </a:solidFill>
              <a:latin typeface="Corbel"/>
            </a:endParaRP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Most often between the ages of 25 and 50</a:t>
            </a: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Majority of thyroid carcinomas associated with previous exposure to ionizing radiation.</a:t>
            </a: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 The incidence of papillary carcinoma has increased markedly in the last 30 years</a:t>
            </a: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Solitary or multifocal lesions</a:t>
            </a:r>
          </a:p>
          <a:p>
            <a:endParaRPr lang="ar-SA" dirty="0"/>
          </a:p>
        </p:txBody>
      </p:sp>
    </p:spTree>
    <p:extLst>
      <p:ext uri="{BB962C8B-B14F-4D97-AF65-F5344CB8AC3E}">
        <p14:creationId xmlns:p14="http://schemas.microsoft.com/office/powerpoint/2010/main" val="2670544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Papillary carcinoma(PTC)</a:t>
            </a:r>
            <a:endParaRPr lang="ar-SA" dirty="0"/>
          </a:p>
        </p:txBody>
      </p:sp>
      <p:sp>
        <p:nvSpPr>
          <p:cNvPr id="3" name="Content Placeholder 2"/>
          <p:cNvSpPr>
            <a:spLocks noGrp="1"/>
          </p:cNvSpPr>
          <p:nvPr>
            <p:ph idx="1"/>
          </p:nvPr>
        </p:nvSpPr>
        <p:spPr>
          <a:xfrm>
            <a:off x="1177636" y="1905001"/>
            <a:ext cx="10326976" cy="4481944"/>
          </a:xfrm>
        </p:spPr>
        <p:txBody>
          <a:bodyPr>
            <a:normAutofit fontScale="92500" lnSpcReduction="20000"/>
          </a:bodyPr>
          <a:lstStyle/>
          <a:p>
            <a:pPr algn="l" rtl="0"/>
            <a:r>
              <a:rPr lang="en-US" sz="2400" b="1" dirty="0"/>
              <a:t>papillary carcinomas represent the most common form of thyroid cancer. These tumors may occur at any age, and they account for the vast majority of thyroid carcinomas associated with previous exposure to ionizing radiation.</a:t>
            </a:r>
          </a:p>
          <a:p>
            <a:pPr algn="l" rtl="0"/>
            <a:r>
              <a:rPr lang="en-US" sz="2400" dirty="0">
                <a:solidFill>
                  <a:srgbClr val="000000"/>
                </a:solidFill>
                <a:latin typeface="Chronicle Text G3 A"/>
              </a:rPr>
              <a:t>Papillary carcinomas are nonfunctional tumors, so they manifest most often as a painless mass in the neck, either within the thyroid or as metastasis in a cervical lymph node. </a:t>
            </a:r>
          </a:p>
          <a:p>
            <a:pPr algn="l" rtl="0"/>
            <a:r>
              <a:rPr lang="en-US" sz="2400" dirty="0">
                <a:solidFill>
                  <a:srgbClr val="000000"/>
                </a:solidFill>
                <a:latin typeface="Chronicle Text G3 A"/>
              </a:rPr>
              <a:t>A preoperative diagnosis usually can be established by fine-needle </a:t>
            </a:r>
          </a:p>
          <a:p>
            <a:pPr algn="l" rtl="0"/>
            <a:r>
              <a:rPr lang="en-US" sz="2400" dirty="0">
                <a:solidFill>
                  <a:srgbClr val="000000"/>
                </a:solidFill>
                <a:latin typeface="Chronicle Text G3 A"/>
              </a:rPr>
              <a:t>Papillary carcinomas are indolent lesions, with 10-year survival rates in excess of 95%. </a:t>
            </a:r>
          </a:p>
          <a:p>
            <a:pPr algn="l" rtl="0"/>
            <a:r>
              <a:rPr lang="en-US" sz="2400" dirty="0"/>
              <a:t>Prognosis of PTC is dependent on several factors including age (in general, the prognosis is less favorable among patients older than 55 years), the presence of extra-thyroidal extension, and presence of distant metastases (stage).</a:t>
            </a:r>
          </a:p>
          <a:p>
            <a:pPr algn="l" rtl="0"/>
            <a:endParaRPr lang="ar-SA" dirty="0"/>
          </a:p>
          <a:p>
            <a:pPr algn="l" rtl="0"/>
            <a:endParaRPr lang="ar-SA" dirty="0"/>
          </a:p>
        </p:txBody>
      </p:sp>
    </p:spTree>
    <p:extLst>
      <p:ext uri="{BB962C8B-B14F-4D97-AF65-F5344CB8AC3E}">
        <p14:creationId xmlns:p14="http://schemas.microsoft.com/office/powerpoint/2010/main" val="726389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PTC</a:t>
            </a:r>
            <a:endParaRPr lang="ar-SA" dirty="0"/>
          </a:p>
        </p:txBody>
      </p:sp>
      <p:sp>
        <p:nvSpPr>
          <p:cNvPr id="3" name="Content Placeholder 2"/>
          <p:cNvSpPr>
            <a:spLocks noGrp="1"/>
          </p:cNvSpPr>
          <p:nvPr>
            <p:ph idx="1"/>
          </p:nvPr>
        </p:nvSpPr>
        <p:spPr>
          <a:xfrm>
            <a:off x="1072896" y="1499616"/>
            <a:ext cx="10431716" cy="4430129"/>
          </a:xfrm>
        </p:spPr>
        <p:txBody>
          <a:bodyPr>
            <a:noAutofit/>
          </a:bodyPr>
          <a:lstStyle/>
          <a:p>
            <a:pPr algn="l" rtl="0"/>
            <a:r>
              <a:rPr lang="en-US" sz="2000" b="1" dirty="0">
                <a:solidFill>
                  <a:srgbClr val="000000"/>
                </a:solidFill>
                <a:latin typeface="Whitney A"/>
              </a:rPr>
              <a:t>The diagnosis of papillary carcinoma is </a:t>
            </a:r>
            <a:r>
              <a:rPr lang="en-US" sz="2000" b="1" dirty="0">
                <a:solidFill>
                  <a:schemeClr val="accent1"/>
                </a:solidFill>
                <a:latin typeface="Whitney A"/>
              </a:rPr>
              <a:t>based on nuclear features </a:t>
            </a:r>
            <a:r>
              <a:rPr lang="en-US" sz="2000" dirty="0">
                <a:solidFill>
                  <a:srgbClr val="000000"/>
                </a:solidFill>
                <a:latin typeface="Whitney A"/>
              </a:rPr>
              <a:t>even in the absence of a papillary architecture. </a:t>
            </a:r>
          </a:p>
          <a:p>
            <a:pPr algn="l" rtl="0"/>
            <a:r>
              <a:rPr lang="en-US" sz="2000" dirty="0">
                <a:solidFill>
                  <a:srgbClr val="000000"/>
                </a:solidFill>
                <a:latin typeface="Whitney A"/>
              </a:rPr>
              <a:t>The nuclei of papillary carcinoma cells show:</a:t>
            </a:r>
          </a:p>
          <a:p>
            <a:pPr algn="l" rtl="0"/>
            <a:r>
              <a:rPr lang="en-US" sz="2000" dirty="0">
                <a:solidFill>
                  <a:srgbClr val="000000"/>
                </a:solidFill>
                <a:latin typeface="Whitney A"/>
              </a:rPr>
              <a:t> Very finely dispersed chromatin, with an </a:t>
            </a:r>
            <a:r>
              <a:rPr lang="en-US" sz="2000" b="1" dirty="0">
                <a:solidFill>
                  <a:srgbClr val="000000"/>
                </a:solidFill>
                <a:latin typeface="Whitney A"/>
              </a:rPr>
              <a:t>optically clear</a:t>
            </a:r>
            <a:r>
              <a:rPr lang="en-US" sz="2000" dirty="0">
                <a:solidFill>
                  <a:srgbClr val="000000"/>
                </a:solidFill>
                <a:latin typeface="Whitney A"/>
              </a:rPr>
              <a:t> appearance, giving rise to the designation </a:t>
            </a:r>
            <a:r>
              <a:rPr lang="en-US" sz="2000" b="1" dirty="0">
                <a:solidFill>
                  <a:srgbClr val="000000"/>
                </a:solidFill>
                <a:latin typeface="Whitney A"/>
              </a:rPr>
              <a:t>ground glass</a:t>
            </a:r>
            <a:r>
              <a:rPr lang="en-US" sz="2000" dirty="0">
                <a:solidFill>
                  <a:srgbClr val="000000"/>
                </a:solidFill>
                <a:latin typeface="Whitney A"/>
              </a:rPr>
              <a:t> or “Orphan Annie eye” nuclei . </a:t>
            </a:r>
          </a:p>
          <a:p>
            <a:pPr algn="l" rtl="0"/>
            <a:r>
              <a:rPr lang="en-US" sz="2000" dirty="0">
                <a:solidFill>
                  <a:srgbClr val="000000"/>
                </a:solidFill>
                <a:latin typeface="Whitney A"/>
              </a:rPr>
              <a:t>Grooves.</a:t>
            </a:r>
          </a:p>
          <a:p>
            <a:pPr algn="l" rtl="0"/>
            <a:r>
              <a:rPr lang="en-US" sz="2000" dirty="0">
                <a:solidFill>
                  <a:srgbClr val="000000"/>
                </a:solidFill>
                <a:latin typeface="Whitney A"/>
              </a:rPr>
              <a:t>invaginations of the cytoplasm may give the appearance of </a:t>
            </a:r>
            <a:r>
              <a:rPr lang="en-US" sz="2000" dirty="0" err="1">
                <a:solidFill>
                  <a:srgbClr val="000000"/>
                </a:solidFill>
                <a:latin typeface="Whitney A"/>
              </a:rPr>
              <a:t>intranuclear</a:t>
            </a:r>
            <a:r>
              <a:rPr lang="en-US" sz="2000" dirty="0">
                <a:solidFill>
                  <a:srgbClr val="000000"/>
                </a:solidFill>
                <a:latin typeface="Whitney A"/>
              </a:rPr>
              <a:t> inclusions (</a:t>
            </a:r>
            <a:r>
              <a:rPr lang="en-US" sz="2000" b="1" dirty="0" err="1">
                <a:solidFill>
                  <a:srgbClr val="000000"/>
                </a:solidFill>
                <a:latin typeface="Whitney A"/>
              </a:rPr>
              <a:t>pseudoinclusions</a:t>
            </a:r>
            <a:r>
              <a:rPr lang="en-US" sz="2000" dirty="0">
                <a:solidFill>
                  <a:srgbClr val="000000"/>
                </a:solidFill>
                <a:latin typeface="Whitney A"/>
              </a:rPr>
              <a:t>) </a:t>
            </a:r>
          </a:p>
          <a:p>
            <a:pPr algn="l" rtl="0"/>
            <a:r>
              <a:rPr lang="en-US" sz="2000" b="1" dirty="0">
                <a:solidFill>
                  <a:srgbClr val="000000"/>
                </a:solidFill>
                <a:latin typeface="Whitney A"/>
              </a:rPr>
              <a:t>papillary architecture</a:t>
            </a:r>
            <a:r>
              <a:rPr lang="en-US" sz="2000" dirty="0">
                <a:solidFill>
                  <a:srgbClr val="000000"/>
                </a:solidFill>
                <a:latin typeface="Whitney A"/>
              </a:rPr>
              <a:t> </a:t>
            </a:r>
          </a:p>
          <a:p>
            <a:pPr algn="l" rtl="0"/>
            <a:r>
              <a:rPr lang="en-US" sz="2000" dirty="0">
                <a:solidFill>
                  <a:srgbClr val="000000"/>
                </a:solidFill>
                <a:latin typeface="Whitney A"/>
              </a:rPr>
              <a:t>Concentrically calcified structures termed </a:t>
            </a:r>
            <a:r>
              <a:rPr lang="en-US" sz="2000" b="1" dirty="0" err="1">
                <a:solidFill>
                  <a:srgbClr val="000000"/>
                </a:solidFill>
                <a:latin typeface="Whitney A"/>
              </a:rPr>
              <a:t>psammoma</a:t>
            </a:r>
            <a:r>
              <a:rPr lang="en-US" sz="2000" b="1" dirty="0">
                <a:solidFill>
                  <a:srgbClr val="000000"/>
                </a:solidFill>
                <a:latin typeface="Whitney A"/>
              </a:rPr>
              <a:t> bodies</a:t>
            </a:r>
            <a:r>
              <a:rPr lang="en-US" sz="2000" dirty="0">
                <a:solidFill>
                  <a:srgbClr val="000000"/>
                </a:solidFill>
                <a:latin typeface="Whitney A"/>
              </a:rPr>
              <a:t> often are present </a:t>
            </a:r>
          </a:p>
          <a:p>
            <a:pPr algn="l" rtl="0"/>
            <a:r>
              <a:rPr lang="en-US" sz="2000" dirty="0">
                <a:solidFill>
                  <a:srgbClr val="000000"/>
                </a:solidFill>
                <a:latin typeface="Whitney A"/>
              </a:rPr>
              <a:t>There are over a dozen variants of papillary thyroid carcinoma, but the most common is one composed predominantly or exclusively of follicles (</a:t>
            </a:r>
            <a:r>
              <a:rPr lang="en-US" sz="2000" b="1" dirty="0">
                <a:solidFill>
                  <a:srgbClr val="000000"/>
                </a:solidFill>
                <a:latin typeface="Whitney A"/>
              </a:rPr>
              <a:t>follicular variant</a:t>
            </a:r>
            <a:r>
              <a:rPr lang="en-US" sz="2000" dirty="0">
                <a:solidFill>
                  <a:srgbClr val="000000"/>
                </a:solidFill>
                <a:latin typeface="Whitney A"/>
              </a:rPr>
              <a:t> of papillary thyroid carcinoma). </a:t>
            </a:r>
            <a:endParaRPr lang="ar-SA" sz="2000" dirty="0"/>
          </a:p>
        </p:txBody>
      </p:sp>
    </p:spTree>
    <p:extLst>
      <p:ext uri="{BB962C8B-B14F-4D97-AF65-F5344CB8AC3E}">
        <p14:creationId xmlns:p14="http://schemas.microsoft.com/office/powerpoint/2010/main" val="4031467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0" y="1"/>
            <a:ext cx="5640833" cy="3694175"/>
          </a:xfrm>
          <a:prstGeom prst="rect">
            <a:avLst/>
          </a:prstGeom>
        </p:spPr>
      </p:pic>
      <p:pic>
        <p:nvPicPr>
          <p:cNvPr id="5" name="Picture 4"/>
          <p:cNvPicPr>
            <a:picLocks noChangeAspect="1"/>
          </p:cNvPicPr>
          <p:nvPr/>
        </p:nvPicPr>
        <p:blipFill>
          <a:blip r:embed="rId3"/>
          <a:stretch>
            <a:fillRect/>
          </a:stretch>
        </p:blipFill>
        <p:spPr>
          <a:xfrm>
            <a:off x="5974080" y="97536"/>
            <a:ext cx="5888736" cy="3801011"/>
          </a:xfrm>
          <a:prstGeom prst="rect">
            <a:avLst/>
          </a:prstGeom>
        </p:spPr>
      </p:pic>
      <p:pic>
        <p:nvPicPr>
          <p:cNvPr id="8" name="Picture 7"/>
          <p:cNvPicPr>
            <a:picLocks noChangeAspect="1"/>
          </p:cNvPicPr>
          <p:nvPr/>
        </p:nvPicPr>
        <p:blipFill>
          <a:blip r:embed="rId4"/>
          <a:stretch>
            <a:fillRect/>
          </a:stretch>
        </p:blipFill>
        <p:spPr>
          <a:xfrm>
            <a:off x="3438976" y="3478045"/>
            <a:ext cx="5715000" cy="3267488"/>
          </a:xfrm>
          <a:prstGeom prst="rect">
            <a:avLst/>
          </a:prstGeom>
        </p:spPr>
      </p:pic>
    </p:spTree>
    <p:extLst>
      <p:ext uri="{BB962C8B-B14F-4D97-AF65-F5344CB8AC3E}">
        <p14:creationId xmlns:p14="http://schemas.microsoft.com/office/powerpoint/2010/main" val="3449679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71781-019A-47FE-9A8B-6860CF0AD87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2EDD574-22BD-45FA-A820-37B3D503839F}"/>
              </a:ext>
            </a:extLst>
          </p:cNvPr>
          <p:cNvPicPr>
            <a:picLocks noGrp="1" noChangeAspect="1"/>
          </p:cNvPicPr>
          <p:nvPr>
            <p:ph idx="1"/>
          </p:nvPr>
        </p:nvPicPr>
        <p:blipFill>
          <a:blip r:embed="rId2"/>
          <a:stretch>
            <a:fillRect/>
          </a:stretch>
        </p:blipFill>
        <p:spPr>
          <a:xfrm>
            <a:off x="1634837" y="1017766"/>
            <a:ext cx="9592886" cy="5469664"/>
          </a:xfrm>
          <a:prstGeom prst="rect">
            <a:avLst/>
          </a:prstGeom>
        </p:spPr>
      </p:pic>
    </p:spTree>
    <p:extLst>
      <p:ext uri="{BB962C8B-B14F-4D97-AF65-F5344CB8AC3E}">
        <p14:creationId xmlns:p14="http://schemas.microsoft.com/office/powerpoint/2010/main" val="3819216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733F4-1BA0-4F11-B269-A36930D2CC9B}"/>
              </a:ext>
            </a:extLst>
          </p:cNvPr>
          <p:cNvSpPr>
            <a:spLocks noGrp="1"/>
          </p:cNvSpPr>
          <p:nvPr>
            <p:ph type="title"/>
          </p:nvPr>
        </p:nvSpPr>
        <p:spPr/>
        <p:txBody>
          <a:bodyPr/>
          <a:lstStyle/>
          <a:p>
            <a:r>
              <a:rPr lang="en-US" dirty="0"/>
              <a:t>Fine needle aspiration cytology</a:t>
            </a:r>
          </a:p>
        </p:txBody>
      </p:sp>
      <p:pic>
        <p:nvPicPr>
          <p:cNvPr id="4" name="Content Placeholder 3">
            <a:extLst>
              <a:ext uri="{FF2B5EF4-FFF2-40B4-BE49-F238E27FC236}">
                <a16:creationId xmlns:a16="http://schemas.microsoft.com/office/drawing/2014/main" id="{E6CC38D4-87BA-4804-9866-3A43F8AA757C}"/>
              </a:ext>
            </a:extLst>
          </p:cNvPr>
          <p:cNvPicPr>
            <a:picLocks noGrp="1" noChangeAspect="1"/>
          </p:cNvPicPr>
          <p:nvPr>
            <p:ph idx="1"/>
          </p:nvPr>
        </p:nvPicPr>
        <p:blipFill>
          <a:blip r:embed="rId2"/>
          <a:stretch>
            <a:fillRect/>
          </a:stretch>
        </p:blipFill>
        <p:spPr>
          <a:xfrm>
            <a:off x="770314" y="2050473"/>
            <a:ext cx="5807824" cy="4724400"/>
          </a:xfrm>
          <a:prstGeom prst="rect">
            <a:avLst/>
          </a:prstGeom>
        </p:spPr>
      </p:pic>
      <p:pic>
        <p:nvPicPr>
          <p:cNvPr id="5" name="Picture 4">
            <a:extLst>
              <a:ext uri="{FF2B5EF4-FFF2-40B4-BE49-F238E27FC236}">
                <a16:creationId xmlns:a16="http://schemas.microsoft.com/office/drawing/2014/main" id="{ADA2DDCA-6C79-4FA5-81D1-23BF33FEE081}"/>
              </a:ext>
            </a:extLst>
          </p:cNvPr>
          <p:cNvPicPr>
            <a:picLocks noChangeAspect="1"/>
          </p:cNvPicPr>
          <p:nvPr/>
        </p:nvPicPr>
        <p:blipFill>
          <a:blip r:embed="rId3"/>
          <a:stretch>
            <a:fillRect/>
          </a:stretch>
        </p:blipFill>
        <p:spPr>
          <a:xfrm>
            <a:off x="6988233" y="1972886"/>
            <a:ext cx="4605251" cy="4389121"/>
          </a:xfrm>
          <a:prstGeom prst="rect">
            <a:avLst/>
          </a:prstGeom>
        </p:spPr>
      </p:pic>
    </p:spTree>
    <p:extLst>
      <p:ext uri="{BB962C8B-B14F-4D97-AF65-F5344CB8AC3E}">
        <p14:creationId xmlns:p14="http://schemas.microsoft.com/office/powerpoint/2010/main" val="4219048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5% to 15% of primary thyroid cancers.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 More common in women (3 : 1) </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Peak incidence between 40 and 60 years. </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More frequent in areas with dietary iodine deficiency</a:t>
            </a:r>
          </a:p>
          <a:p>
            <a:endParaRPr lang="ar-SA" dirty="0"/>
          </a:p>
        </p:txBody>
      </p:sp>
    </p:spTree>
    <p:extLst>
      <p:ext uri="{BB962C8B-B14F-4D97-AF65-F5344CB8AC3E}">
        <p14:creationId xmlns:p14="http://schemas.microsoft.com/office/powerpoint/2010/main" val="2189511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endParaRPr lang="ar-SA" dirty="0"/>
          </a:p>
        </p:txBody>
      </p:sp>
      <p:sp>
        <p:nvSpPr>
          <p:cNvPr id="3" name="Content Placeholder 2"/>
          <p:cNvSpPr>
            <a:spLocks noGrp="1"/>
          </p:cNvSpPr>
          <p:nvPr>
            <p:ph idx="1"/>
          </p:nvPr>
        </p:nvSpPr>
        <p:spPr>
          <a:xfrm>
            <a:off x="1638300" y="2150226"/>
            <a:ext cx="8915400" cy="3777622"/>
          </a:xfrm>
        </p:spPr>
        <p:txBody>
          <a:bodyPr/>
          <a:lstStyle/>
          <a:p>
            <a:pPr algn="l" rtl="0"/>
            <a:r>
              <a:rPr lang="en-US" dirty="0"/>
              <a:t>To Know the definition of a solitary nodule in the thyroid.</a:t>
            </a:r>
          </a:p>
          <a:p>
            <a:pPr algn="l" rtl="0"/>
            <a:r>
              <a:rPr lang="en-US" dirty="0"/>
              <a:t>To Recognize the differential diagnosis of a solitary thyroid nodule, neoplastic and non- neoplastic.</a:t>
            </a:r>
          </a:p>
          <a:p>
            <a:pPr algn="l" rtl="0"/>
            <a:r>
              <a:rPr lang="en-US" dirty="0"/>
              <a:t>To know the benign causes of thyroid nodules.</a:t>
            </a:r>
          </a:p>
          <a:p>
            <a:pPr algn="l" rtl="0"/>
            <a:r>
              <a:rPr lang="en-US" dirty="0"/>
              <a:t>To Understand the classification, pathology, gross and microscopic  morphology and behavior of thyroid carcinoma ( papillary, follicular, medullary and anaplastic)</a:t>
            </a:r>
          </a:p>
          <a:p>
            <a:pPr algn="l" rtl="0"/>
            <a:endParaRPr lang="en-US" dirty="0"/>
          </a:p>
          <a:p>
            <a:pPr algn="l" rtl="0"/>
            <a:endParaRPr lang="ar-SA" dirty="0"/>
          </a:p>
        </p:txBody>
      </p:sp>
    </p:spTree>
    <p:extLst>
      <p:ext uri="{BB962C8B-B14F-4D97-AF65-F5344CB8AC3E}">
        <p14:creationId xmlns:p14="http://schemas.microsoft.com/office/powerpoint/2010/main" val="2283744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sp>
        <p:nvSpPr>
          <p:cNvPr id="3" name="Content Placeholder 2"/>
          <p:cNvSpPr>
            <a:spLocks noGrp="1"/>
          </p:cNvSpPr>
          <p:nvPr>
            <p:ph idx="1"/>
          </p:nvPr>
        </p:nvSpPr>
        <p:spPr/>
        <p:txBody>
          <a:bodyPr>
            <a:normAutofit/>
          </a:bodyPr>
          <a:lstStyle/>
          <a:p>
            <a:pPr algn="l" rtl="0"/>
            <a:r>
              <a:rPr lang="en-US" sz="2400" dirty="0">
                <a:solidFill>
                  <a:srgbClr val="000000"/>
                </a:solidFill>
                <a:latin typeface="Chronicle Text G3 A"/>
              </a:rPr>
              <a:t>Follicular carcinomas manifest most frequently as solitary </a:t>
            </a:r>
            <a:r>
              <a:rPr lang="en-US" sz="2400" i="1" dirty="0">
                <a:solidFill>
                  <a:srgbClr val="000000"/>
                </a:solidFill>
                <a:latin typeface="Chronicle Text G3 A"/>
              </a:rPr>
              <a:t>cold thyroid nodules</a:t>
            </a:r>
            <a:r>
              <a:rPr lang="en-US" sz="2400" dirty="0">
                <a:solidFill>
                  <a:srgbClr val="000000"/>
                </a:solidFill>
                <a:latin typeface="Chronicle Text G3 A"/>
              </a:rPr>
              <a:t>. </a:t>
            </a:r>
          </a:p>
          <a:p>
            <a:pPr algn="l" rtl="0"/>
            <a:r>
              <a:rPr lang="en-US" sz="2400" dirty="0">
                <a:solidFill>
                  <a:srgbClr val="000000"/>
                </a:solidFill>
                <a:latin typeface="Chronicle Text G3 A"/>
              </a:rPr>
              <a:t>These neoplasms tend to metastasize through the bloodstream  to the lungs, bone, and liver. </a:t>
            </a:r>
          </a:p>
          <a:p>
            <a:pPr algn="l" rtl="0"/>
            <a:r>
              <a:rPr lang="en-US" sz="2400" dirty="0"/>
              <a:t>Minimally invasive( well encapsulated), 10 year survival rate 90%.</a:t>
            </a:r>
          </a:p>
          <a:p>
            <a:pPr algn="l" rtl="0"/>
            <a:r>
              <a:rPr lang="en-US" sz="2400" dirty="0"/>
              <a:t>Widely invasive carcinoma, 10 year survival rate less than 50%.</a:t>
            </a:r>
          </a:p>
          <a:p>
            <a:pPr>
              <a:buNone/>
            </a:pPr>
            <a:endParaRPr lang="en-US" sz="2400" dirty="0"/>
          </a:p>
          <a:p>
            <a:pPr algn="l" rtl="0"/>
            <a:endParaRPr lang="en-US" dirty="0">
              <a:solidFill>
                <a:srgbClr val="000000"/>
              </a:solidFill>
              <a:latin typeface="Chronicle Text G3 A"/>
            </a:endParaRPr>
          </a:p>
        </p:txBody>
      </p:sp>
    </p:spTree>
    <p:extLst>
      <p:ext uri="{BB962C8B-B14F-4D97-AF65-F5344CB8AC3E}">
        <p14:creationId xmlns:p14="http://schemas.microsoft.com/office/powerpoint/2010/main" val="2160125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Morphology</a:t>
            </a:r>
            <a:endParaRPr lang="ar-SA" dirty="0"/>
          </a:p>
        </p:txBody>
      </p:sp>
      <p:sp>
        <p:nvSpPr>
          <p:cNvPr id="3" name="Content Placeholder 2"/>
          <p:cNvSpPr>
            <a:spLocks noGrp="1"/>
          </p:cNvSpPr>
          <p:nvPr>
            <p:ph idx="1"/>
          </p:nvPr>
        </p:nvSpPr>
        <p:spPr/>
        <p:txBody>
          <a:bodyPr/>
          <a:lstStyle/>
          <a:p>
            <a:pPr algn="l" rtl="0"/>
            <a:r>
              <a:rPr lang="en-US" dirty="0"/>
              <a:t>On microscopic examination, most follicular carcinomas are composed of fairly uniform cells forming small follicles, reminiscent of normal thyroid </a:t>
            </a:r>
          </a:p>
          <a:p>
            <a:pPr algn="l" rtl="0"/>
            <a:r>
              <a:rPr lang="en-US" dirty="0"/>
              <a:t>Follicular carcinomas may be </a:t>
            </a:r>
          </a:p>
          <a:p>
            <a:pPr algn="l" rtl="0"/>
            <a:r>
              <a:rPr lang="en-US" b="1" dirty="0"/>
              <a:t>widely invasive,</a:t>
            </a:r>
            <a:r>
              <a:rPr lang="en-US" dirty="0"/>
              <a:t> infiltrating the thyroid parenchyma and </a:t>
            </a:r>
            <a:r>
              <a:rPr lang="en-US" dirty="0" err="1"/>
              <a:t>extrathyroidal</a:t>
            </a:r>
            <a:r>
              <a:rPr lang="en-US" dirty="0"/>
              <a:t> soft tissues, or</a:t>
            </a:r>
          </a:p>
          <a:p>
            <a:pPr algn="l" rtl="0"/>
            <a:r>
              <a:rPr lang="en-US" dirty="0"/>
              <a:t> </a:t>
            </a:r>
            <a:r>
              <a:rPr lang="en-US" b="1" dirty="0"/>
              <a:t>minimally invasive.</a:t>
            </a:r>
            <a:r>
              <a:rPr lang="en-US" dirty="0"/>
              <a:t> are sharply demarcated lesions that may be impossible to distinguish from follicular adenomas on gross </a:t>
            </a:r>
            <a:r>
              <a:rPr lang="en-US" dirty="0" err="1"/>
              <a:t>examination.</a:t>
            </a:r>
            <a:r>
              <a:rPr lang="en-US" b="1" dirty="0" err="1"/>
              <a:t>This</a:t>
            </a:r>
            <a:r>
              <a:rPr lang="en-US" b="1" dirty="0"/>
              <a:t> distinction requires extensive histologic sampling of the tumor capsule–thyroid interface, to exclude capsular and/or vascular invasion</a:t>
            </a:r>
            <a:endParaRPr lang="ar-SA" dirty="0"/>
          </a:p>
        </p:txBody>
      </p:sp>
    </p:spTree>
    <p:extLst>
      <p:ext uri="{BB962C8B-B14F-4D97-AF65-F5344CB8AC3E}">
        <p14:creationId xmlns:p14="http://schemas.microsoft.com/office/powerpoint/2010/main" val="4183475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pic>
        <p:nvPicPr>
          <p:cNvPr id="7" name="Content Placeholder 6">
            <a:extLst>
              <a:ext uri="{FF2B5EF4-FFF2-40B4-BE49-F238E27FC236}">
                <a16:creationId xmlns:a16="http://schemas.microsoft.com/office/drawing/2014/main" id="{AFF890AC-D990-42E8-A25F-8C6AFFBD6D7F}"/>
              </a:ext>
            </a:extLst>
          </p:cNvPr>
          <p:cNvPicPr>
            <a:picLocks noGrp="1" noChangeAspect="1"/>
          </p:cNvPicPr>
          <p:nvPr>
            <p:ph idx="1"/>
          </p:nvPr>
        </p:nvPicPr>
        <p:blipFill>
          <a:blip r:embed="rId2"/>
          <a:stretch>
            <a:fillRect/>
          </a:stretch>
        </p:blipFill>
        <p:spPr>
          <a:xfrm>
            <a:off x="3101312" y="1861300"/>
            <a:ext cx="5050608" cy="4574136"/>
          </a:xfrm>
          <a:prstGeom prst="rect">
            <a:avLst/>
          </a:prstGeom>
        </p:spPr>
      </p:pic>
    </p:spTree>
    <p:extLst>
      <p:ext uri="{BB962C8B-B14F-4D97-AF65-F5344CB8AC3E}">
        <p14:creationId xmlns:p14="http://schemas.microsoft.com/office/powerpoint/2010/main" val="2082645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pic>
        <p:nvPicPr>
          <p:cNvPr id="4" name="Content Placeholder 3"/>
          <p:cNvPicPr>
            <a:picLocks noGrp="1" noChangeAspect="1"/>
          </p:cNvPicPr>
          <p:nvPr>
            <p:ph idx="1"/>
          </p:nvPr>
        </p:nvPicPr>
        <p:blipFill>
          <a:blip r:embed="rId2"/>
          <a:stretch>
            <a:fillRect/>
          </a:stretch>
        </p:blipFill>
        <p:spPr>
          <a:xfrm>
            <a:off x="6346490" y="2340758"/>
            <a:ext cx="5257965" cy="3893132"/>
          </a:xfrm>
          <a:prstGeom prst="rect">
            <a:avLst/>
          </a:prstGeom>
        </p:spPr>
      </p:pic>
      <p:pic>
        <p:nvPicPr>
          <p:cNvPr id="3" name="Picture 2">
            <a:extLst>
              <a:ext uri="{FF2B5EF4-FFF2-40B4-BE49-F238E27FC236}">
                <a16:creationId xmlns:a16="http://schemas.microsoft.com/office/drawing/2014/main" id="{49D9080D-BC99-45B4-9935-BE82825196F3}"/>
              </a:ext>
            </a:extLst>
          </p:cNvPr>
          <p:cNvPicPr>
            <a:picLocks noChangeAspect="1"/>
          </p:cNvPicPr>
          <p:nvPr/>
        </p:nvPicPr>
        <p:blipFill>
          <a:blip r:embed="rId3"/>
          <a:stretch>
            <a:fillRect/>
          </a:stretch>
        </p:blipFill>
        <p:spPr>
          <a:xfrm>
            <a:off x="875606" y="2340758"/>
            <a:ext cx="5344791" cy="3662058"/>
          </a:xfrm>
          <a:prstGeom prst="rect">
            <a:avLst/>
          </a:prstGeom>
        </p:spPr>
      </p:pic>
    </p:spTree>
    <p:extLst>
      <p:ext uri="{BB962C8B-B14F-4D97-AF65-F5344CB8AC3E}">
        <p14:creationId xmlns:p14="http://schemas.microsoft.com/office/powerpoint/2010/main" val="2424766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Medullary carcinomas of the thyroid are </a:t>
            </a:r>
            <a:r>
              <a:rPr lang="en-US" sz="3200" i="1" dirty="0">
                <a:solidFill>
                  <a:srgbClr val="FF0000"/>
                </a:solidFill>
                <a:latin typeface="Corbel"/>
              </a:rPr>
              <a:t>neuroendocrine neoplasms </a:t>
            </a:r>
            <a:r>
              <a:rPr lang="en-US" sz="3200" i="1" dirty="0">
                <a:solidFill>
                  <a:prstClr val="black"/>
                </a:solidFill>
                <a:latin typeface="Corbel"/>
              </a:rPr>
              <a:t>derived from the </a:t>
            </a:r>
            <a:r>
              <a:rPr lang="en-US" sz="3200" i="1" dirty="0" err="1">
                <a:solidFill>
                  <a:prstClr val="black"/>
                </a:solidFill>
                <a:latin typeface="Corbel"/>
              </a:rPr>
              <a:t>parafollicular</a:t>
            </a:r>
            <a:r>
              <a:rPr lang="en-US" sz="3200" i="1" dirty="0">
                <a:solidFill>
                  <a:prstClr val="black"/>
                </a:solidFill>
                <a:latin typeface="Corbel"/>
              </a:rPr>
              <a:t> cells, or C cells, of the thyroid.</a:t>
            </a:r>
            <a:endParaRPr lang="en-US" sz="3200" dirty="0">
              <a:solidFill>
                <a:prstClr val="black"/>
              </a:solidFill>
              <a:latin typeface="Corbel"/>
            </a:endParaRPr>
          </a:p>
          <a:p>
            <a:endParaRPr lang="ar-SA" dirty="0"/>
          </a:p>
        </p:txBody>
      </p:sp>
    </p:spTree>
    <p:extLst>
      <p:ext uri="{BB962C8B-B14F-4D97-AF65-F5344CB8AC3E}">
        <p14:creationId xmlns:p14="http://schemas.microsoft.com/office/powerpoint/2010/main" val="2884849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sp>
        <p:nvSpPr>
          <p:cNvPr id="3" name="Content Placeholder 2"/>
          <p:cNvSpPr>
            <a:spLocks noGrp="1"/>
          </p:cNvSpPr>
          <p:nvPr>
            <p:ph idx="1"/>
          </p:nvPr>
        </p:nvSpPr>
        <p:spPr/>
        <p:txBody>
          <a:bodyPr>
            <a:normAutofit fontScale="92500" lnSpcReduction="10000"/>
          </a:bodyPr>
          <a:lstStyle/>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Medullary carcinomas, similar to normal C cells, secrete </a:t>
            </a:r>
            <a:r>
              <a:rPr lang="en-US" sz="3000" i="1" dirty="0">
                <a:solidFill>
                  <a:prstClr val="black"/>
                </a:solidFill>
                <a:latin typeface="Corbel"/>
              </a:rPr>
              <a:t>calcitonin</a:t>
            </a:r>
            <a:r>
              <a:rPr lang="en-US" sz="3000" dirty="0">
                <a:solidFill>
                  <a:prstClr val="black"/>
                </a:solidFill>
                <a:latin typeface="Corbel"/>
              </a:rPr>
              <a:t>, the measurement of which plays an important role in the diagnosis and postoperative follow-up of patients. </a:t>
            </a:r>
          </a:p>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About 70% of tumors arise sporadically.</a:t>
            </a:r>
          </a:p>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 The remainder occurs in the setting of MEN syndrome 2A or 2B or as</a:t>
            </a:r>
          </a:p>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 Familial tumors without an associated MEN syndrome (familial medullary thyroid carcinoma, or FMTC)</a:t>
            </a:r>
          </a:p>
          <a:p>
            <a:endParaRPr lang="ar-SA" dirty="0"/>
          </a:p>
        </p:txBody>
      </p:sp>
    </p:spTree>
    <p:extLst>
      <p:ext uri="{BB962C8B-B14F-4D97-AF65-F5344CB8AC3E}">
        <p14:creationId xmlns:p14="http://schemas.microsoft.com/office/powerpoint/2010/main" val="1534278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sp>
        <p:nvSpPr>
          <p:cNvPr id="3" name="Content Placeholder 2"/>
          <p:cNvSpPr>
            <a:spLocks noGrp="1"/>
          </p:cNvSpPr>
          <p:nvPr>
            <p:ph idx="1"/>
          </p:nvPr>
        </p:nvSpPr>
        <p:spPr/>
        <p:txBody>
          <a:bodyPr>
            <a:normAutofit fontScale="70000" lnSpcReduction="20000"/>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Medullary carcinomas may arise as a solitary nodule or may manifest as multiple lesions involving both lobes of the thyroid.</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Multicentricity is particularly common in familial cases. </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Larger lesions often contain areas of necrosis.</a:t>
            </a:r>
          </a:p>
          <a:p>
            <a:pPr marL="438912" lvl="0" indent="-320040" algn="l" defTabSz="914400" rtl="0">
              <a:spcBef>
                <a:spcPts val="0"/>
              </a:spcBef>
              <a:buClr>
                <a:srgbClr val="F0AD00"/>
              </a:buClr>
              <a:buSzPct val="80000"/>
              <a:buFont typeface="Wingdings 2"/>
              <a:buChar char=""/>
            </a:pPr>
            <a:endParaRPr lang="en-US" sz="3200" dirty="0">
              <a:solidFill>
                <a:prstClr val="black"/>
              </a:solidFill>
              <a:latin typeface="Corbel"/>
            </a:endParaRPr>
          </a:p>
          <a:p>
            <a:pPr marL="438912" lvl="0" indent="-320040" algn="l" defTabSz="914400" rtl="0">
              <a:spcBef>
                <a:spcPts val="0"/>
              </a:spcBef>
              <a:buClr>
                <a:srgbClr val="F0AD00"/>
              </a:buClr>
              <a:buSzPct val="80000"/>
              <a:buFont typeface="Wingdings 2"/>
              <a:buChar char=""/>
            </a:pPr>
            <a:endParaRPr lang="en-US" sz="3200" dirty="0">
              <a:solidFill>
                <a:prstClr val="black"/>
              </a:solidFill>
              <a:latin typeface="Corbel"/>
            </a:endParaRP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On microscopic examination, composed of polygonal to spindle-shaped cells, which may form nests, trabeculae, and even follicles. </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Amyloid deposits, are present in the adjacent stroma in many cases and are a distinctive feature.</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One of the characteristic features of familial medullary carcinomas is the presence of multicentric C cell hyperplasia in the surrounding thyroid parenchyma, a feature usually absent in sporadic lesions. </a:t>
            </a:r>
          </a:p>
        </p:txBody>
      </p:sp>
    </p:spTree>
    <p:extLst>
      <p:ext uri="{BB962C8B-B14F-4D97-AF65-F5344CB8AC3E}">
        <p14:creationId xmlns:p14="http://schemas.microsoft.com/office/powerpoint/2010/main" val="2957292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pic>
        <p:nvPicPr>
          <p:cNvPr id="4" name="Content Placeholder 3"/>
          <p:cNvPicPr>
            <a:picLocks noGrp="1" noChangeAspect="1"/>
          </p:cNvPicPr>
          <p:nvPr>
            <p:ph idx="1"/>
          </p:nvPr>
        </p:nvPicPr>
        <p:blipFill>
          <a:blip r:embed="rId2"/>
          <a:stretch>
            <a:fillRect/>
          </a:stretch>
        </p:blipFill>
        <p:spPr>
          <a:xfrm>
            <a:off x="413237" y="1633728"/>
            <a:ext cx="5147479" cy="4937760"/>
          </a:xfrm>
          <a:prstGeom prst="rect">
            <a:avLst/>
          </a:prstGeom>
        </p:spPr>
      </p:pic>
      <p:pic>
        <p:nvPicPr>
          <p:cNvPr id="5" name="Picture 4"/>
          <p:cNvPicPr>
            <a:picLocks noChangeAspect="1"/>
          </p:cNvPicPr>
          <p:nvPr/>
        </p:nvPicPr>
        <p:blipFill>
          <a:blip r:embed="rId3"/>
          <a:stretch>
            <a:fillRect/>
          </a:stretch>
        </p:blipFill>
        <p:spPr>
          <a:xfrm>
            <a:off x="5877687" y="1763792"/>
            <a:ext cx="6191250" cy="4648200"/>
          </a:xfrm>
          <a:prstGeom prst="rect">
            <a:avLst/>
          </a:prstGeom>
        </p:spPr>
      </p:pic>
    </p:spTree>
    <p:extLst>
      <p:ext uri="{BB962C8B-B14F-4D97-AF65-F5344CB8AC3E}">
        <p14:creationId xmlns:p14="http://schemas.microsoft.com/office/powerpoint/2010/main" val="104821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Anaplastic Carcinomas</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Anaplastic carcinomas of the thyroid are undifferentiated tumors of the thyroid follicular epithelium.</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Can be arising from a more differentiated carcinoma (papillary)</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Lethal (100%)</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Older age group &gt; 65 year</a:t>
            </a:r>
          </a:p>
          <a:p>
            <a:endParaRPr lang="ar-SA" dirty="0"/>
          </a:p>
        </p:txBody>
      </p:sp>
    </p:spTree>
    <p:extLst>
      <p:ext uri="{BB962C8B-B14F-4D97-AF65-F5344CB8AC3E}">
        <p14:creationId xmlns:p14="http://schemas.microsoft.com/office/powerpoint/2010/main" val="967980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Anaplastic Carcinomas</a:t>
            </a:r>
            <a:endParaRPr lang="ar-SA" dirty="0"/>
          </a:p>
        </p:txBody>
      </p:sp>
      <p:sp>
        <p:nvSpPr>
          <p:cNvPr id="3" name="Content Placeholder 2"/>
          <p:cNvSpPr>
            <a:spLocks noGrp="1"/>
          </p:cNvSpPr>
          <p:nvPr>
            <p:ph idx="1"/>
          </p:nvPr>
        </p:nvSpPr>
        <p:spPr>
          <a:xfrm>
            <a:off x="699161" y="2221102"/>
            <a:ext cx="8915400" cy="3777622"/>
          </a:xfrm>
        </p:spPr>
        <p:txBody>
          <a:bodyPr>
            <a:normAutofit fontScale="85000" lnSpcReduction="10000"/>
          </a:bodyPr>
          <a:lstStyle/>
          <a:p>
            <a:pPr marL="576072" indent="-457200" algn="l" defTabSz="914400" rtl="0">
              <a:spcBef>
                <a:spcPts val="0"/>
              </a:spcBef>
              <a:buClr>
                <a:srgbClr val="F0AD00"/>
              </a:buClr>
              <a:buSzPct val="80000"/>
            </a:pPr>
            <a:r>
              <a:rPr lang="en-US" sz="3200" dirty="0">
                <a:solidFill>
                  <a:prstClr val="black"/>
                </a:solidFill>
                <a:latin typeface="Corbel"/>
              </a:rPr>
              <a:t>Anaplastic carcinomas manifest as bulky masses that typically</a:t>
            </a:r>
          </a:p>
          <a:p>
            <a:pPr marL="118872" indent="0" algn="l" defTabSz="914400" rtl="0">
              <a:spcBef>
                <a:spcPts val="0"/>
              </a:spcBef>
              <a:buClr>
                <a:srgbClr val="F0AD00"/>
              </a:buClr>
              <a:buSzPct val="80000"/>
              <a:buNone/>
            </a:pPr>
            <a:r>
              <a:rPr lang="en-US" sz="3200" dirty="0">
                <a:solidFill>
                  <a:prstClr val="black"/>
                </a:solidFill>
                <a:latin typeface="Corbel"/>
              </a:rPr>
              <a:t>grow rapidly beyond the thyroid capsule into adjacent neck</a:t>
            </a:r>
          </a:p>
          <a:p>
            <a:pPr marL="118872" indent="0" algn="l" defTabSz="914400" rtl="0">
              <a:spcBef>
                <a:spcPts val="0"/>
              </a:spcBef>
              <a:buClr>
                <a:srgbClr val="F0AD00"/>
              </a:buClr>
              <a:buSzPct val="80000"/>
              <a:buNone/>
            </a:pPr>
            <a:r>
              <a:rPr lang="en-US" sz="3200" dirty="0">
                <a:solidFill>
                  <a:prstClr val="black"/>
                </a:solidFill>
                <a:latin typeface="Corbel"/>
              </a:rPr>
              <a:t>structures. </a:t>
            </a:r>
          </a:p>
          <a:p>
            <a:pPr marL="576072" indent="-457200" algn="l" defTabSz="914400" rtl="0">
              <a:spcBef>
                <a:spcPts val="0"/>
              </a:spcBef>
              <a:buClr>
                <a:srgbClr val="F0AD00"/>
              </a:buClr>
              <a:buSzPct val="80000"/>
            </a:pPr>
            <a:endParaRPr lang="en-US" sz="3200" dirty="0">
              <a:solidFill>
                <a:prstClr val="black"/>
              </a:solidFill>
              <a:latin typeface="Corbel"/>
            </a:endParaRPr>
          </a:p>
          <a:p>
            <a:pPr marL="576072" indent="-457200" algn="l" defTabSz="914400" rtl="0">
              <a:spcBef>
                <a:spcPts val="0"/>
              </a:spcBef>
              <a:buClr>
                <a:srgbClr val="F0AD00"/>
              </a:buClr>
              <a:buSzPct val="80000"/>
            </a:pPr>
            <a:r>
              <a:rPr lang="en-US" sz="3200" dirty="0">
                <a:solidFill>
                  <a:prstClr val="black"/>
                </a:solidFill>
                <a:latin typeface="Corbel"/>
              </a:rPr>
              <a:t>On microscopic examination, these neoplasms are</a:t>
            </a:r>
          </a:p>
          <a:p>
            <a:pPr marL="118872" indent="0" algn="l" defTabSz="914400" rtl="0">
              <a:spcBef>
                <a:spcPts val="0"/>
              </a:spcBef>
              <a:buClr>
                <a:srgbClr val="F0AD00"/>
              </a:buClr>
              <a:buSzPct val="80000"/>
              <a:buNone/>
            </a:pPr>
            <a:r>
              <a:rPr lang="en-US" sz="3200" dirty="0">
                <a:solidFill>
                  <a:prstClr val="black"/>
                </a:solidFill>
                <a:latin typeface="Corbel"/>
              </a:rPr>
              <a:t>composed of highly anaplastic cells, which may be large and</a:t>
            </a:r>
          </a:p>
          <a:p>
            <a:pPr marL="118872" indent="0" algn="l" defTabSz="914400" rtl="0">
              <a:spcBef>
                <a:spcPts val="0"/>
              </a:spcBef>
              <a:buClr>
                <a:srgbClr val="F0AD00"/>
              </a:buClr>
              <a:buSzPct val="80000"/>
              <a:buNone/>
            </a:pPr>
            <a:r>
              <a:rPr lang="en-US" sz="3200" dirty="0">
                <a:solidFill>
                  <a:prstClr val="black"/>
                </a:solidFill>
                <a:latin typeface="Corbel"/>
              </a:rPr>
              <a:t>pleomorphic or spindle shaped and in some cases mixture of</a:t>
            </a:r>
          </a:p>
          <a:p>
            <a:pPr marL="118872" indent="0" algn="l" defTabSz="914400" rtl="0">
              <a:spcBef>
                <a:spcPts val="0"/>
              </a:spcBef>
              <a:buClr>
                <a:srgbClr val="F0AD00"/>
              </a:buClr>
              <a:buSzPct val="80000"/>
              <a:buNone/>
            </a:pPr>
            <a:r>
              <a:rPr lang="en-US" sz="3200" dirty="0">
                <a:solidFill>
                  <a:prstClr val="black"/>
                </a:solidFill>
                <a:latin typeface="Corbel"/>
              </a:rPr>
              <a:t>the two cell types.</a:t>
            </a:r>
          </a:p>
          <a:p>
            <a:pPr marL="576072" indent="-457200" algn="l" defTabSz="914400" rtl="0">
              <a:spcBef>
                <a:spcPts val="0"/>
              </a:spcBef>
              <a:buClr>
                <a:srgbClr val="F0AD00"/>
              </a:buClr>
              <a:buSzPct val="80000"/>
            </a:pPr>
            <a:endParaRPr lang="en-US" sz="3200" dirty="0">
              <a:solidFill>
                <a:prstClr val="black"/>
              </a:solidFill>
              <a:latin typeface="Corbel"/>
            </a:endParaRPr>
          </a:p>
        </p:txBody>
      </p:sp>
    </p:spTree>
    <p:extLst>
      <p:ext uri="{BB962C8B-B14F-4D97-AF65-F5344CB8AC3E}">
        <p14:creationId xmlns:p14="http://schemas.microsoft.com/office/powerpoint/2010/main" val="3884513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Thyroid nodules</a:t>
            </a:r>
          </a:p>
        </p:txBody>
      </p:sp>
      <p:sp>
        <p:nvSpPr>
          <p:cNvPr id="3" name="Content Placeholder 2"/>
          <p:cNvSpPr>
            <a:spLocks noGrp="1"/>
          </p:cNvSpPr>
          <p:nvPr>
            <p:ph idx="1"/>
          </p:nvPr>
        </p:nvSpPr>
        <p:spPr>
          <a:xfrm>
            <a:off x="1842655" y="2133599"/>
            <a:ext cx="9661957" cy="3906983"/>
          </a:xfrm>
        </p:spPr>
        <p:txBody>
          <a:bodyPr>
            <a:normAutofit/>
          </a:bodyPr>
          <a:lstStyle/>
          <a:p>
            <a:pPr algn="l" rtl="0"/>
            <a:r>
              <a:rPr lang="en-US" b="1" dirty="0">
                <a:solidFill>
                  <a:srgbClr val="FF0000"/>
                </a:solidFill>
              </a:rPr>
              <a:t>Several clinical criteria provide a clue to the nature of a given thyroid nodule:</a:t>
            </a:r>
          </a:p>
          <a:p>
            <a:pPr algn="l" rtl="0"/>
            <a:r>
              <a:rPr lang="en-US" i="1" dirty="0"/>
              <a:t>Solitary nodules, in general, are more likely to be neoplastic than are multiple nodules.</a:t>
            </a:r>
            <a:endParaRPr lang="en-US" dirty="0"/>
          </a:p>
          <a:p>
            <a:pPr algn="l" rtl="0"/>
            <a:r>
              <a:rPr lang="en-US" i="1" dirty="0"/>
              <a:t>Nodules in males are more likely to be neoplastic than are those in females.</a:t>
            </a:r>
          </a:p>
          <a:p>
            <a:pPr algn="l" rtl="0"/>
            <a:r>
              <a:rPr lang="en-US" i="1" dirty="0"/>
              <a:t>Nodules in younger patients</a:t>
            </a:r>
            <a:r>
              <a:rPr lang="en-US" dirty="0"/>
              <a:t> are more likely to be neoplastic than are those in older patients.</a:t>
            </a:r>
          </a:p>
          <a:p>
            <a:pPr algn="l" rtl="0"/>
            <a:r>
              <a:rPr lang="en-US" i="1" dirty="0"/>
              <a:t>A history of radiation treatment to the head and neck region is associated with an increased incidence of thyroid malignancy.</a:t>
            </a:r>
            <a:endParaRPr lang="en-US" dirty="0"/>
          </a:p>
          <a:p>
            <a:pPr algn="l" rtl="0"/>
            <a:r>
              <a:rPr lang="en-US" i="1" dirty="0"/>
              <a:t>Nodules that take up radioactive iodine in imaging studies (hot nodules) are more likely to be benign than malignant.</a:t>
            </a:r>
            <a:endParaRPr lang="en-US" dirty="0"/>
          </a:p>
          <a:p>
            <a:endParaRPr lang="en-US" dirty="0"/>
          </a:p>
        </p:txBody>
      </p:sp>
    </p:spTree>
    <p:extLst>
      <p:ext uri="{BB962C8B-B14F-4D97-AF65-F5344CB8AC3E}">
        <p14:creationId xmlns:p14="http://schemas.microsoft.com/office/powerpoint/2010/main" val="1478224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Anaplastic Carcinomas</a:t>
            </a:r>
            <a:endParaRPr lang="ar-SA" dirty="0"/>
          </a:p>
        </p:txBody>
      </p:sp>
      <p:pic>
        <p:nvPicPr>
          <p:cNvPr id="5" name="Content Placeholder 4"/>
          <p:cNvPicPr>
            <a:picLocks noGrp="1" noChangeAspect="1"/>
          </p:cNvPicPr>
          <p:nvPr>
            <p:ph idx="1"/>
          </p:nvPr>
        </p:nvPicPr>
        <p:blipFill>
          <a:blip r:embed="rId2"/>
          <a:stretch>
            <a:fillRect/>
          </a:stretch>
        </p:blipFill>
        <p:spPr>
          <a:xfrm>
            <a:off x="6120384" y="2132972"/>
            <a:ext cx="6071616" cy="4247492"/>
          </a:xfrm>
          <a:prstGeom prst="rect">
            <a:avLst/>
          </a:prstGeom>
        </p:spPr>
      </p:pic>
      <p:pic>
        <p:nvPicPr>
          <p:cNvPr id="4" name="Picture 3"/>
          <p:cNvPicPr>
            <a:picLocks noChangeAspect="1"/>
          </p:cNvPicPr>
          <p:nvPr/>
        </p:nvPicPr>
        <p:blipFill>
          <a:blip r:embed="rId3"/>
          <a:stretch>
            <a:fillRect/>
          </a:stretch>
        </p:blipFill>
        <p:spPr>
          <a:xfrm>
            <a:off x="340931" y="2132972"/>
            <a:ext cx="5681917" cy="4247492"/>
          </a:xfrm>
          <a:prstGeom prst="rect">
            <a:avLst/>
          </a:prstGeom>
        </p:spPr>
      </p:pic>
    </p:spTree>
    <p:extLst>
      <p:ext uri="{BB962C8B-B14F-4D97-AF65-F5344CB8AC3E}">
        <p14:creationId xmlns:p14="http://schemas.microsoft.com/office/powerpoint/2010/main" val="3106369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8F556-6626-4E93-85A0-E8E07293E9DF}"/>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8B8BE3D6-CE53-47D4-873E-6F62C857E30B}"/>
              </a:ext>
            </a:extLst>
          </p:cNvPr>
          <p:cNvSpPr>
            <a:spLocks noGrp="1"/>
          </p:cNvSpPr>
          <p:nvPr>
            <p:ph idx="1"/>
          </p:nvPr>
        </p:nvSpPr>
        <p:spPr/>
        <p:txBody>
          <a:bodyPr/>
          <a:lstStyle/>
          <a:p>
            <a:pPr algn="l" rtl="0"/>
            <a:r>
              <a:rPr lang="en-US" dirty="0"/>
              <a:t>Follicular adenomas are the most common benign neoplasms, while papillary carcinoma is the most common malignancy. </a:t>
            </a:r>
          </a:p>
          <a:p>
            <a:pPr algn="l" rtl="0"/>
            <a:r>
              <a:rPr lang="en-US" dirty="0"/>
              <a:t>Multiple genetic pathways are involved in thyroid carcinogenesis. </a:t>
            </a:r>
          </a:p>
          <a:p>
            <a:pPr algn="l" rtl="0"/>
            <a:r>
              <a:rPr lang="en-US" dirty="0"/>
              <a:t>Follicular adenomas and carcinomas are distinguished by evidence of capsular and/or vascular invasion. </a:t>
            </a:r>
          </a:p>
          <a:p>
            <a:pPr algn="l" rtl="0"/>
            <a:r>
              <a:rPr lang="en-US" dirty="0"/>
              <a:t>Papillary carcinomas are recognized based on nuclear features. </a:t>
            </a:r>
          </a:p>
          <a:p>
            <a:pPr algn="l" rtl="0"/>
            <a:r>
              <a:rPr lang="en-US" dirty="0"/>
              <a:t>Anaplastic carcinomas are highly aggressive.</a:t>
            </a:r>
          </a:p>
          <a:p>
            <a:pPr algn="l" rtl="0"/>
            <a:r>
              <a:rPr lang="en-US" dirty="0"/>
              <a:t>Medullary cancers are nonepithelial neoplasms arising from the parafollicular C cells.</a:t>
            </a:r>
          </a:p>
          <a:p>
            <a:endParaRPr lang="en-US" dirty="0"/>
          </a:p>
        </p:txBody>
      </p:sp>
    </p:spTree>
    <p:extLst>
      <p:ext uri="{BB962C8B-B14F-4D97-AF65-F5344CB8AC3E}">
        <p14:creationId xmlns:p14="http://schemas.microsoft.com/office/powerpoint/2010/main" val="487024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EEF4-A6F4-40CD-B4F4-04A0A2065DA5}"/>
              </a:ext>
            </a:extLst>
          </p:cNvPr>
          <p:cNvSpPr>
            <a:spLocks noGrp="1"/>
          </p:cNvSpPr>
          <p:nvPr>
            <p:ph type="title"/>
          </p:nvPr>
        </p:nvSpPr>
        <p:spPr/>
        <p:txBody>
          <a:bodyPr/>
          <a:lstStyle/>
          <a:p>
            <a:r>
              <a:rPr lang="en-US" dirty="0" err="1"/>
              <a:t>Refernce</a:t>
            </a:r>
            <a:endParaRPr lang="en-US" dirty="0"/>
          </a:p>
        </p:txBody>
      </p:sp>
      <p:sp>
        <p:nvSpPr>
          <p:cNvPr id="3" name="Content Placeholder 2">
            <a:extLst>
              <a:ext uri="{FF2B5EF4-FFF2-40B4-BE49-F238E27FC236}">
                <a16:creationId xmlns:a16="http://schemas.microsoft.com/office/drawing/2014/main" id="{498DEF4E-CD84-4754-A9AE-8461A5E50FC1}"/>
              </a:ext>
            </a:extLst>
          </p:cNvPr>
          <p:cNvSpPr>
            <a:spLocks noGrp="1"/>
          </p:cNvSpPr>
          <p:nvPr>
            <p:ph idx="1"/>
          </p:nvPr>
        </p:nvSpPr>
        <p:spPr/>
        <p:txBody>
          <a:bodyPr/>
          <a:lstStyle/>
          <a:p>
            <a:pPr algn="l" rtl="0"/>
            <a:r>
              <a:rPr lang="en-US" dirty="0"/>
              <a:t>Robbins Basic pathology 10</a:t>
            </a:r>
            <a:r>
              <a:rPr lang="en-US" baseline="30000" dirty="0"/>
              <a:t>th</a:t>
            </a:r>
            <a:r>
              <a:rPr lang="en-US" dirty="0"/>
              <a:t> edition</a:t>
            </a:r>
          </a:p>
        </p:txBody>
      </p:sp>
    </p:spTree>
    <p:extLst>
      <p:ext uri="{BB962C8B-B14F-4D97-AF65-F5344CB8AC3E}">
        <p14:creationId xmlns:p14="http://schemas.microsoft.com/office/powerpoint/2010/main" val="3371771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p:txBody>
          <a:bodyPr>
            <a:normAutofit/>
          </a:bodyPr>
          <a:lstStyle/>
          <a:p>
            <a:pPr algn="l" rtl="0"/>
            <a:r>
              <a:rPr lang="en-US" sz="2000" dirty="0"/>
              <a:t>Ultimately, it is the morphologic evaluation of a given thyroid nodule by fine needle aspiration, combined with histologic study of surgically resected thyroid parenchyma, that provides the most definitive information about its nature.</a:t>
            </a:r>
            <a:endParaRPr lang="ar-SA" sz="2000" dirty="0"/>
          </a:p>
        </p:txBody>
      </p:sp>
    </p:spTree>
    <p:extLst>
      <p:ext uri="{BB962C8B-B14F-4D97-AF65-F5344CB8AC3E}">
        <p14:creationId xmlns:p14="http://schemas.microsoft.com/office/powerpoint/2010/main" val="2055448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Thyroid Nodules</a:t>
            </a:r>
          </a:p>
        </p:txBody>
      </p:sp>
      <p:sp>
        <p:nvSpPr>
          <p:cNvPr id="3" name="Content Placeholder 2"/>
          <p:cNvSpPr>
            <a:spLocks noGrp="1"/>
          </p:cNvSpPr>
          <p:nvPr>
            <p:ph idx="1"/>
          </p:nvPr>
        </p:nvSpPr>
        <p:spPr/>
        <p:txBody>
          <a:bodyPr/>
          <a:lstStyle/>
          <a:p>
            <a:pPr algn="l" rtl="0"/>
            <a:r>
              <a:rPr lang="en-US" b="1" dirty="0">
                <a:solidFill>
                  <a:schemeClr val="accent1"/>
                </a:solidFill>
              </a:rPr>
              <a:t>Non-neoplastic:</a:t>
            </a:r>
          </a:p>
          <a:p>
            <a:pPr marL="0" indent="0" algn="l" rtl="0">
              <a:buNone/>
            </a:pPr>
            <a:r>
              <a:rPr lang="en-US" dirty="0"/>
              <a:t>  e.g., a dominant nodule in multinodular goiter, simple cysts, or foci of thyroiditis</a:t>
            </a:r>
          </a:p>
          <a:p>
            <a:pPr marL="0" indent="0" algn="l" rtl="0">
              <a:buNone/>
            </a:pPr>
            <a:endParaRPr lang="en-US" dirty="0"/>
          </a:p>
          <a:p>
            <a:pPr algn="l" rtl="0"/>
            <a:r>
              <a:rPr lang="en-US" b="1" dirty="0">
                <a:solidFill>
                  <a:schemeClr val="accent1"/>
                </a:solidFill>
              </a:rPr>
              <a:t>Neoplastic:</a:t>
            </a:r>
          </a:p>
          <a:p>
            <a:pPr marL="0" indent="0" algn="l" rtl="0">
              <a:buNone/>
            </a:pPr>
            <a:r>
              <a:rPr lang="en-US" dirty="0"/>
              <a:t>     *Adenoma</a:t>
            </a:r>
          </a:p>
          <a:p>
            <a:pPr marL="0" indent="0" algn="l" rtl="0">
              <a:buNone/>
            </a:pPr>
            <a:r>
              <a:rPr lang="en-US" dirty="0"/>
              <a:t>     * Carcinoma</a:t>
            </a:r>
          </a:p>
        </p:txBody>
      </p:sp>
    </p:spTree>
    <p:extLst>
      <p:ext uri="{BB962C8B-B14F-4D97-AF65-F5344CB8AC3E}">
        <p14:creationId xmlns:p14="http://schemas.microsoft.com/office/powerpoint/2010/main" val="1981270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Adenoma</a:t>
            </a:r>
          </a:p>
        </p:txBody>
      </p:sp>
      <p:sp>
        <p:nvSpPr>
          <p:cNvPr id="3" name="Content Placeholder 2"/>
          <p:cNvSpPr>
            <a:spLocks noGrp="1"/>
          </p:cNvSpPr>
          <p:nvPr>
            <p:ph idx="1"/>
          </p:nvPr>
        </p:nvSpPr>
        <p:spPr/>
        <p:txBody>
          <a:bodyPr/>
          <a:lstStyle/>
          <a:p>
            <a:pPr algn="l" rtl="0"/>
            <a:r>
              <a:rPr lang="en-US" dirty="0"/>
              <a:t>Adenomas of the thyroid are benign neoplasms derived from follicular epithelium. Follicular adenomas usually are solitary. </a:t>
            </a:r>
          </a:p>
          <a:p>
            <a:pPr algn="l" rtl="0"/>
            <a:r>
              <a:rPr lang="en-US" dirty="0"/>
              <a:t>On clinical and morphologic grounds, they may be difficult to distinguish from a dominant nodule in multinodular goiter, or from follicular carcinomas</a:t>
            </a:r>
          </a:p>
          <a:p>
            <a:pPr algn="l" rtl="0"/>
            <a:r>
              <a:rPr lang="en-US" dirty="0"/>
              <a:t>In general, follicular adenomas are </a:t>
            </a:r>
            <a:r>
              <a:rPr lang="en-US" i="1" dirty="0"/>
              <a:t>not</a:t>
            </a:r>
            <a:r>
              <a:rPr lang="en-US" dirty="0"/>
              <a:t> forerunners to carcinomas</a:t>
            </a:r>
          </a:p>
        </p:txBody>
      </p:sp>
    </p:spTree>
    <p:extLst>
      <p:ext uri="{BB962C8B-B14F-4D97-AF65-F5344CB8AC3E}">
        <p14:creationId xmlns:p14="http://schemas.microsoft.com/office/powerpoint/2010/main" val="4268718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solidFill>
                  <a:prstClr val="black">
                    <a:lumMod val="85000"/>
                    <a:lumOff val="15000"/>
                  </a:prstClr>
                </a:solidFill>
              </a:rPr>
              <a:t>Adenoma</a:t>
            </a:r>
            <a:endParaRPr lang="ar-SA" dirty="0"/>
          </a:p>
        </p:txBody>
      </p:sp>
      <p:sp>
        <p:nvSpPr>
          <p:cNvPr id="3" name="Content Placeholder 2"/>
          <p:cNvSpPr>
            <a:spLocks noGrp="1"/>
          </p:cNvSpPr>
          <p:nvPr>
            <p:ph idx="1"/>
          </p:nvPr>
        </p:nvSpPr>
        <p:spPr>
          <a:xfrm>
            <a:off x="565340" y="2011680"/>
            <a:ext cx="6530404" cy="4303776"/>
          </a:xfrm>
        </p:spPr>
        <p:txBody>
          <a:bodyPr>
            <a:normAutofit/>
          </a:bodyPr>
          <a:lstStyle/>
          <a:p>
            <a:pPr algn="l" rtl="0"/>
            <a:r>
              <a:rPr lang="en-US" dirty="0"/>
              <a:t>The typical thyroid adenoma is a </a:t>
            </a:r>
            <a:r>
              <a:rPr lang="en-US" b="1" dirty="0"/>
              <a:t>solitary,</a:t>
            </a:r>
            <a:r>
              <a:rPr lang="en-US" dirty="0"/>
              <a:t> spherical lesion that compresses the adjacent non-neoplastic thyroid.</a:t>
            </a:r>
          </a:p>
          <a:p>
            <a:pPr algn="l" rtl="0"/>
            <a:r>
              <a:rPr lang="en-US" dirty="0"/>
              <a:t> The neoplastic cells are demarcated from the adjacent parenchyma by a </a:t>
            </a:r>
            <a:r>
              <a:rPr lang="en-US" b="1" dirty="0"/>
              <a:t>well-defined, intact capsule</a:t>
            </a:r>
            <a:r>
              <a:rPr lang="en-US" dirty="0"/>
              <a:t> . </a:t>
            </a:r>
            <a:r>
              <a:rPr lang="en-US" b="1" dirty="0"/>
              <a:t>These features are important in making the distinction from </a:t>
            </a:r>
            <a:r>
              <a:rPr lang="en-US" b="1" dirty="0" err="1"/>
              <a:t>multinodular</a:t>
            </a:r>
            <a:r>
              <a:rPr lang="en-US" b="1" dirty="0"/>
              <a:t> goiters,</a:t>
            </a:r>
            <a:r>
              <a:rPr lang="en-US" dirty="0"/>
              <a:t> which contain multiple nodules on their cut surface , do not demonstrate compression of the adjacent thyroid parenchyma, and lack a well-formed capsule. </a:t>
            </a:r>
          </a:p>
          <a:p>
            <a:pPr algn="l" rtl="0"/>
            <a:r>
              <a:rPr lang="en-US" dirty="0"/>
              <a:t>On microscopic examination, the constituent cells are arranged in uniform follicles that contain colloid . </a:t>
            </a:r>
          </a:p>
        </p:txBody>
      </p:sp>
      <p:pic>
        <p:nvPicPr>
          <p:cNvPr id="4" name="Picture 3"/>
          <p:cNvPicPr>
            <a:picLocks noChangeAspect="1"/>
          </p:cNvPicPr>
          <p:nvPr/>
        </p:nvPicPr>
        <p:blipFill>
          <a:blip r:embed="rId2"/>
          <a:stretch>
            <a:fillRect/>
          </a:stretch>
        </p:blipFill>
        <p:spPr>
          <a:xfrm>
            <a:off x="7191986" y="2011681"/>
            <a:ext cx="4766738" cy="3864864"/>
          </a:xfrm>
          <a:prstGeom prst="rect">
            <a:avLst/>
          </a:prstGeom>
        </p:spPr>
      </p:pic>
    </p:spTree>
    <p:extLst>
      <p:ext uri="{BB962C8B-B14F-4D97-AF65-F5344CB8AC3E}">
        <p14:creationId xmlns:p14="http://schemas.microsoft.com/office/powerpoint/2010/main" val="685233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solidFill>
                  <a:prstClr val="black">
                    <a:lumMod val="85000"/>
                    <a:lumOff val="15000"/>
                  </a:prstClr>
                </a:solidFill>
              </a:rPr>
              <a:t>Adenoma</a:t>
            </a:r>
            <a:endParaRPr lang="ar-SA" dirty="0"/>
          </a:p>
        </p:txBody>
      </p:sp>
      <p:pic>
        <p:nvPicPr>
          <p:cNvPr id="4" name="Content Placeholder 3"/>
          <p:cNvPicPr>
            <a:picLocks noGrp="1" noChangeAspect="1"/>
          </p:cNvPicPr>
          <p:nvPr>
            <p:ph idx="1"/>
          </p:nvPr>
        </p:nvPicPr>
        <p:blipFill>
          <a:blip r:embed="rId2"/>
          <a:stretch>
            <a:fillRect/>
          </a:stretch>
        </p:blipFill>
        <p:spPr>
          <a:xfrm>
            <a:off x="1077595" y="1905000"/>
            <a:ext cx="4867275" cy="4191000"/>
          </a:xfrm>
          <a:prstGeom prst="rect">
            <a:avLst/>
          </a:prstGeom>
        </p:spPr>
      </p:pic>
      <p:pic>
        <p:nvPicPr>
          <p:cNvPr id="5" name="Picture 4"/>
          <p:cNvPicPr>
            <a:picLocks noChangeAspect="1"/>
          </p:cNvPicPr>
          <p:nvPr/>
        </p:nvPicPr>
        <p:blipFill>
          <a:blip r:embed="rId3"/>
          <a:stretch>
            <a:fillRect/>
          </a:stretch>
        </p:blipFill>
        <p:spPr>
          <a:xfrm>
            <a:off x="6632448" y="1922184"/>
            <a:ext cx="5059680" cy="4173816"/>
          </a:xfrm>
          <a:prstGeom prst="rect">
            <a:avLst/>
          </a:prstGeom>
        </p:spPr>
      </p:pic>
    </p:spTree>
    <p:extLst>
      <p:ext uri="{BB962C8B-B14F-4D97-AF65-F5344CB8AC3E}">
        <p14:creationId xmlns:p14="http://schemas.microsoft.com/office/powerpoint/2010/main" val="3427641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445" y="395418"/>
            <a:ext cx="8911687" cy="1280890"/>
          </a:xfrm>
        </p:spPr>
        <p:txBody>
          <a:bodyPr/>
          <a:lstStyle/>
          <a:p>
            <a:r>
              <a:rPr lang="en-US" b="1" dirty="0"/>
              <a:t>Adenoma</a:t>
            </a:r>
            <a:endParaRPr lang="ar-SA" dirty="0"/>
          </a:p>
        </p:txBody>
      </p:sp>
      <p:sp>
        <p:nvSpPr>
          <p:cNvPr id="3" name="Content Placeholder 2"/>
          <p:cNvSpPr>
            <a:spLocks noGrp="1"/>
          </p:cNvSpPr>
          <p:nvPr>
            <p:ph idx="1"/>
          </p:nvPr>
        </p:nvSpPr>
        <p:spPr>
          <a:xfrm>
            <a:off x="1463040" y="1499616"/>
            <a:ext cx="5937504" cy="4803648"/>
          </a:xfrm>
        </p:spPr>
        <p:txBody>
          <a:bodyPr>
            <a:normAutofit/>
          </a:bodyPr>
          <a:lstStyle/>
          <a:p>
            <a:pPr algn="l" rtl="0"/>
            <a:r>
              <a:rPr lang="en-US" dirty="0"/>
              <a:t>Occasionally, the neoplastic cells acquire brightly </a:t>
            </a:r>
            <a:r>
              <a:rPr lang="en-US" dirty="0" err="1"/>
              <a:t>eosinophilic</a:t>
            </a:r>
            <a:r>
              <a:rPr lang="en-US" dirty="0"/>
              <a:t> granular cytoplasm (</a:t>
            </a:r>
            <a:r>
              <a:rPr lang="en-US" dirty="0" err="1"/>
              <a:t>oxyphil</a:t>
            </a:r>
            <a:r>
              <a:rPr lang="en-US" dirty="0"/>
              <a:t> or </a:t>
            </a:r>
            <a:r>
              <a:rPr lang="en-US" dirty="0" err="1"/>
              <a:t>Hürthle</a:t>
            </a:r>
            <a:r>
              <a:rPr lang="en-US" dirty="0"/>
              <a:t> cell change) </a:t>
            </a:r>
          </a:p>
          <a:p>
            <a:pPr algn="l" rtl="0"/>
            <a:r>
              <a:rPr lang="en-US" dirty="0"/>
              <a:t>the clinical presentation and behavior of a </a:t>
            </a:r>
            <a:r>
              <a:rPr lang="en-US" b="1" dirty="0" err="1"/>
              <a:t>Hürthle</a:t>
            </a:r>
            <a:r>
              <a:rPr lang="en-US" b="1" dirty="0"/>
              <a:t> cell adenoma</a:t>
            </a:r>
            <a:r>
              <a:rPr lang="en-US" dirty="0"/>
              <a:t> are no different from those of a conventional adenoma. </a:t>
            </a:r>
          </a:p>
          <a:p>
            <a:pPr algn="l" rtl="0"/>
            <a:r>
              <a:rPr lang="en-US" dirty="0"/>
              <a:t>Careful evaluation of the integrity of the capsule is critical in distinguishing follicular adenomas from follicular carcinomas, which demonstrate capsular and/or vascular invasion</a:t>
            </a:r>
          </a:p>
          <a:p>
            <a:pPr algn="l" rtl="0"/>
            <a:endParaRPr lang="ar-SA" dirty="0"/>
          </a:p>
          <a:p>
            <a:endParaRPr lang="ar-SA" dirty="0"/>
          </a:p>
        </p:txBody>
      </p:sp>
      <p:pic>
        <p:nvPicPr>
          <p:cNvPr id="4" name="Picture 3"/>
          <p:cNvPicPr>
            <a:picLocks noChangeAspect="1"/>
          </p:cNvPicPr>
          <p:nvPr/>
        </p:nvPicPr>
        <p:blipFill>
          <a:blip r:embed="rId2"/>
          <a:stretch>
            <a:fillRect/>
          </a:stretch>
        </p:blipFill>
        <p:spPr>
          <a:xfrm>
            <a:off x="7522464" y="1035863"/>
            <a:ext cx="4523232" cy="5267401"/>
          </a:xfrm>
          <a:prstGeom prst="rect">
            <a:avLst/>
          </a:prstGeom>
        </p:spPr>
      </p:pic>
    </p:spTree>
    <p:extLst>
      <p:ext uri="{BB962C8B-B14F-4D97-AF65-F5344CB8AC3E}">
        <p14:creationId xmlns:p14="http://schemas.microsoft.com/office/powerpoint/2010/main" val="34803277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160</TotalTime>
  <Words>1498</Words>
  <Application>Microsoft Office PowerPoint</Application>
  <PresentationFormat>Widescreen</PresentationFormat>
  <Paragraphs>132</Paragraphs>
  <Slides>32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Century Gothic</vt:lpstr>
      <vt:lpstr>Chronicle Text G3 A</vt:lpstr>
      <vt:lpstr>Corbel</vt:lpstr>
      <vt:lpstr>Whitney A</vt:lpstr>
      <vt:lpstr>Wingdings 2</vt:lpstr>
      <vt:lpstr>Wingdings 3</vt:lpstr>
      <vt:lpstr>Wisp</vt:lpstr>
      <vt:lpstr>Thyroid Nodules and Neoplasms </vt:lpstr>
      <vt:lpstr>Objectives</vt:lpstr>
      <vt:lpstr>Thyroid nodules</vt:lpstr>
      <vt:lpstr>PowerPoint Presentation</vt:lpstr>
      <vt:lpstr>Thyroid Nodules</vt:lpstr>
      <vt:lpstr>Adenoma</vt:lpstr>
      <vt:lpstr>Adenoma</vt:lpstr>
      <vt:lpstr>Adenoma</vt:lpstr>
      <vt:lpstr>Adenoma</vt:lpstr>
      <vt:lpstr>PowerPoint Presentation</vt:lpstr>
      <vt:lpstr>Carcinomas</vt:lpstr>
      <vt:lpstr>Pathogenesis </vt:lpstr>
      <vt:lpstr>Pathogenesis </vt:lpstr>
      <vt:lpstr>Papillary carcinoma(PTC)</vt:lpstr>
      <vt:lpstr>PTC</vt:lpstr>
      <vt:lpstr>PowerPoint Presentation</vt:lpstr>
      <vt:lpstr>PowerPoint Presentation</vt:lpstr>
      <vt:lpstr>Fine needle aspiration cytology</vt:lpstr>
      <vt:lpstr>Follicular carcinoma</vt:lpstr>
      <vt:lpstr>Follicular carcinoma</vt:lpstr>
      <vt:lpstr>Morphology</vt:lpstr>
      <vt:lpstr>Follicular carcinoma</vt:lpstr>
      <vt:lpstr>Follicular carcinoma</vt:lpstr>
      <vt:lpstr>Medullary carcinoma</vt:lpstr>
      <vt:lpstr>Medullary carcinoma</vt:lpstr>
      <vt:lpstr>Medullary carcinoma</vt:lpstr>
      <vt:lpstr>Medullary carcinoma</vt:lpstr>
      <vt:lpstr>Anaplastic Carcinomas</vt:lpstr>
      <vt:lpstr>Anaplastic Carcinomas</vt:lpstr>
      <vt:lpstr>Anaplastic Carcinomas</vt:lpstr>
      <vt:lpstr>summary</vt:lpstr>
      <vt:lpstr>Refernce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Neoplasms of Thyroid</dc:title>
  <dc:creator>Amona</dc:creator>
  <cp:lastModifiedBy>Ayah Fayyad</cp:lastModifiedBy>
  <cp:revision>24</cp:revision>
  <dcterms:created xsi:type="dcterms:W3CDTF">2016-08-21T15:49:47Z</dcterms:created>
  <dcterms:modified xsi:type="dcterms:W3CDTF">2021-02-20T18:01:53Z</dcterms:modified>
</cp:coreProperties>
</file>