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4" r:id="rId2"/>
    <p:sldId id="263" r:id="rId3"/>
    <p:sldId id="354" r:id="rId4"/>
    <p:sldId id="343" r:id="rId5"/>
    <p:sldId id="344" r:id="rId6"/>
    <p:sldId id="345" r:id="rId7"/>
    <p:sldId id="346" r:id="rId8"/>
    <p:sldId id="349" r:id="rId9"/>
    <p:sldId id="350" r:id="rId10"/>
    <p:sldId id="347" r:id="rId11"/>
    <p:sldId id="316" r:id="rId12"/>
    <p:sldId id="270" r:id="rId13"/>
    <p:sldId id="320" r:id="rId14"/>
    <p:sldId id="278" r:id="rId15"/>
    <p:sldId id="279" r:id="rId16"/>
    <p:sldId id="337" r:id="rId17"/>
    <p:sldId id="271" r:id="rId18"/>
    <p:sldId id="284" r:id="rId19"/>
    <p:sldId id="325" r:id="rId20"/>
    <p:sldId id="285" r:id="rId21"/>
    <p:sldId id="336" r:id="rId22"/>
    <p:sldId id="332" r:id="rId23"/>
    <p:sldId id="331" r:id="rId24"/>
    <p:sldId id="297" r:id="rId25"/>
    <p:sldId id="338" r:id="rId26"/>
    <p:sldId id="339" r:id="rId27"/>
    <p:sldId id="292" r:id="rId28"/>
    <p:sldId id="340" r:id="rId29"/>
    <p:sldId id="353" r:id="rId30"/>
    <p:sldId id="34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AB50C8"/>
    <a:srgbClr val="44018D"/>
    <a:srgbClr val="5300CC"/>
    <a:srgbClr val="A2965C"/>
    <a:srgbClr val="FDCD03"/>
    <a:srgbClr val="EDDAC5"/>
    <a:srgbClr val="FFED01"/>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4847CB-485A-4B13-9ABD-2312FAFB91D8}" type="datetimeFigureOut">
              <a:rPr lang="en-US" smtClean="0"/>
              <a:pPr/>
              <a:t>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C5443D-751A-443D-B974-C5497D720B02}" type="slidenum">
              <a:rPr lang="en-US" smtClean="0"/>
              <a:pPr/>
              <a:t>‹#›</a:t>
            </a:fld>
            <a:endParaRPr lang="en-US"/>
          </a:p>
        </p:txBody>
      </p:sp>
    </p:spTree>
    <p:extLst>
      <p:ext uri="{BB962C8B-B14F-4D97-AF65-F5344CB8AC3E}">
        <p14:creationId xmlns:p14="http://schemas.microsoft.com/office/powerpoint/2010/main" val="3949577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dirty="0">
              <a:latin typeface="Arial" pitchFamily="34" charset="0"/>
              <a:ea typeface="msgothic" charset="0"/>
              <a:cs typeface="ms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09B70A-021D-4685-B148-E1870D12F852}"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9B70A-021D-4685-B148-E1870D12F852}"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9B70A-021D-4685-B148-E1870D12F852}"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447800"/>
            <a:ext cx="4267200" cy="5181600"/>
          </a:xfrm>
        </p:spPr>
        <p:txBody>
          <a:bodyPr/>
          <a:lstStyle/>
          <a:p>
            <a:endParaRPr lang="en-US"/>
          </a:p>
        </p:txBody>
      </p:sp>
      <p:sp>
        <p:nvSpPr>
          <p:cNvPr id="4" name="Text Placeholder 3"/>
          <p:cNvSpPr>
            <a:spLocks noGrp="1"/>
          </p:cNvSpPr>
          <p:nvPr>
            <p:ph type="body" sz="half" idx="2"/>
          </p:nvPr>
        </p:nvSpPr>
        <p:spPr>
          <a:xfrm>
            <a:off x="4648200" y="1447800"/>
            <a:ext cx="4267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9B70A-021D-4685-B148-E1870D12F852}"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09B70A-021D-4685-B148-E1870D12F852}"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09B70A-021D-4685-B148-E1870D12F852}"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09B70A-021D-4685-B148-E1870D12F852}" type="datetimeFigureOut">
              <a:rPr lang="en-US" smtClean="0"/>
              <a:pPr/>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09B70A-021D-4685-B148-E1870D12F852}" type="datetimeFigureOut">
              <a:rPr lang="en-US" smtClean="0"/>
              <a:pPr/>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9B70A-021D-4685-B148-E1870D12F852}" type="datetimeFigureOut">
              <a:rPr lang="en-US" smtClean="0"/>
              <a:pPr/>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9B70A-021D-4685-B148-E1870D12F852}"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9B70A-021D-4685-B148-E1870D12F852}"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tx1"/>
            </a:gs>
            <a:gs pos="48000">
              <a:srgbClr val="341C5E"/>
            </a:gs>
            <a:gs pos="65000">
              <a:srgbClr val="4B0387"/>
            </a:gs>
            <a:gs pos="85000">
              <a:srgbClr val="B3A979"/>
            </a:gs>
            <a:gs pos="100000">
              <a:schemeClr val="accent1">
                <a:tint val="23500"/>
                <a:satMod val="1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9B70A-021D-4685-B148-E1870D12F852}" type="datetimeFigureOut">
              <a:rPr lang="en-US" smtClean="0"/>
              <a:pPr/>
              <a:t>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11B69-7931-4B39-8D1B-3730297970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1.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lancastria.net/blog/wp-content/uploads/2010/09/osteoporosis-lancastria.jpg"/>
          <p:cNvPicPr>
            <a:picLocks noChangeAspect="1" noChangeArrowheads="1"/>
          </p:cNvPicPr>
          <p:nvPr/>
        </p:nvPicPr>
        <p:blipFill>
          <a:blip r:embed="rId2" cstate="print">
            <a:lum bright="-20000" contrast="-10000"/>
          </a:blip>
          <a:srcRect l="72500" t="19185" r="2500" b="7914"/>
          <a:stretch>
            <a:fillRect/>
          </a:stretch>
        </p:blipFill>
        <p:spPr bwMode="auto">
          <a:xfrm>
            <a:off x="0" y="0"/>
            <a:ext cx="3048000" cy="2590800"/>
          </a:xfrm>
          <a:prstGeom prst="rect">
            <a:avLst/>
          </a:prstGeom>
          <a:noFill/>
        </p:spPr>
      </p:pic>
      <p:pic>
        <p:nvPicPr>
          <p:cNvPr id="24580"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a:off x="0" y="1981200"/>
            <a:ext cx="3657600" cy="4876800"/>
          </a:xfrm>
          <a:prstGeom prst="snip2SameRect">
            <a:avLst/>
          </a:prstGeom>
          <a:noFill/>
        </p:spPr>
      </p:pic>
      <p:pic>
        <p:nvPicPr>
          <p:cNvPr id="4" name="Picture 2" descr="http://img.medscape.com/slide/migrated/editorial/cmecircle/2007/6903/images/pres1/slide8.jpg"/>
          <p:cNvPicPr>
            <a:picLocks noChangeAspect="1" noChangeArrowheads="1"/>
          </p:cNvPicPr>
          <p:nvPr/>
        </p:nvPicPr>
        <p:blipFill>
          <a:blip r:embed="rId4" cstate="print">
            <a:clrChange>
              <a:clrFrom>
                <a:srgbClr val="000002"/>
              </a:clrFrom>
              <a:clrTo>
                <a:srgbClr val="000002">
                  <a:alpha val="0"/>
                </a:srgbClr>
              </a:clrTo>
            </a:clrChange>
          </a:blip>
          <a:srcRect l="32743" t="18851" r="29204" b="8101"/>
          <a:stretch>
            <a:fillRect/>
          </a:stretch>
        </p:blipFill>
        <p:spPr bwMode="auto">
          <a:xfrm>
            <a:off x="457200" y="381000"/>
            <a:ext cx="2895600" cy="4800600"/>
          </a:xfrm>
          <a:prstGeom prst="snip2DiagRect">
            <a:avLst/>
          </a:prstGeom>
          <a:noFill/>
        </p:spPr>
      </p:pic>
      <p:sp>
        <p:nvSpPr>
          <p:cNvPr id="6" name="Rectangle 5"/>
          <p:cNvSpPr/>
          <p:nvPr/>
        </p:nvSpPr>
        <p:spPr>
          <a:xfrm>
            <a:off x="1295400" y="1447800"/>
            <a:ext cx="7666073" cy="769441"/>
          </a:xfrm>
          <a:prstGeom prst="rect">
            <a:avLst/>
          </a:prstGeom>
          <a:noFill/>
        </p:spPr>
        <p:txBody>
          <a:bodyPr wrap="none" lIns="91440" tIns="45720" rIns="91440" bIns="45720">
            <a:spAutoFit/>
          </a:bodyPr>
          <a:lstStyle/>
          <a:p>
            <a:pPr algn="ctr"/>
            <a:r>
              <a:rPr lang="en-US"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OSTEOPOROSIS and drugs used</a:t>
            </a:r>
            <a:endParaRPr lang="en-US" sz="4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TextBox 6"/>
          <p:cNvSpPr txBox="1"/>
          <p:nvPr/>
        </p:nvSpPr>
        <p:spPr>
          <a:xfrm>
            <a:off x="2438400" y="3657600"/>
            <a:ext cx="5638800" cy="2554545"/>
          </a:xfrm>
          <a:prstGeom prst="rect">
            <a:avLst/>
          </a:prstGeom>
          <a:noFill/>
        </p:spPr>
        <p:txBody>
          <a:bodyPr wrap="square" rtlCol="0">
            <a:spAutoFit/>
          </a:bodyPr>
          <a:lstStyle/>
          <a:p>
            <a:r>
              <a:rPr lang="en-US" sz="3200" dirty="0" smtClean="0">
                <a:solidFill>
                  <a:schemeClr val="bg1"/>
                </a:solidFill>
              </a:rPr>
              <a:t>Dr. </a:t>
            </a:r>
            <a:r>
              <a:rPr lang="en-US" sz="3200" dirty="0" err="1" smtClean="0">
                <a:solidFill>
                  <a:schemeClr val="bg1"/>
                </a:solidFill>
              </a:rPr>
              <a:t>Ishfaq</a:t>
            </a:r>
            <a:r>
              <a:rPr lang="en-US" sz="3200" dirty="0" smtClean="0">
                <a:solidFill>
                  <a:schemeClr val="bg1"/>
                </a:solidFill>
              </a:rPr>
              <a:t> </a:t>
            </a:r>
            <a:r>
              <a:rPr lang="en-US" sz="3200" dirty="0" err="1" smtClean="0">
                <a:solidFill>
                  <a:schemeClr val="bg1"/>
                </a:solidFill>
              </a:rPr>
              <a:t>Bukhari</a:t>
            </a:r>
            <a:endParaRPr lang="en-US" sz="3200" dirty="0" smtClean="0">
              <a:solidFill>
                <a:schemeClr val="bg1"/>
              </a:solidFill>
            </a:endParaRPr>
          </a:p>
          <a:p>
            <a:r>
              <a:rPr lang="en-US" sz="3200" dirty="0" smtClean="0">
                <a:solidFill>
                  <a:schemeClr val="bg1"/>
                </a:solidFill>
              </a:rPr>
              <a:t>Associate Professor of Pharmacology</a:t>
            </a:r>
          </a:p>
          <a:p>
            <a:r>
              <a:rPr lang="en-US" sz="3200" dirty="0" smtClean="0">
                <a:solidFill>
                  <a:schemeClr val="bg1"/>
                </a:solidFill>
              </a:rPr>
              <a:t>Dept of Medical </a:t>
            </a:r>
            <a:r>
              <a:rPr lang="en-US" sz="3200" dirty="0" err="1" smtClean="0">
                <a:solidFill>
                  <a:schemeClr val="bg1"/>
                </a:solidFill>
              </a:rPr>
              <a:t>Pharmacolgy</a:t>
            </a:r>
            <a:endParaRPr lang="en-US" sz="3200" dirty="0" smtClean="0">
              <a:solidFill>
                <a:schemeClr val="bg1"/>
              </a:solidFill>
            </a:endParaRPr>
          </a:p>
          <a:p>
            <a:r>
              <a:rPr lang="en-US" sz="3200" dirty="0" smtClean="0">
                <a:solidFill>
                  <a:schemeClr val="bg1"/>
                </a:solidFill>
              </a:rPr>
              <a:t>King Saud University Riyadh</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990600" y="457200"/>
            <a:ext cx="7239000" cy="457200"/>
          </a:xfrm>
          <a:prstGeom prst="rect">
            <a:avLst/>
          </a:prstGeom>
          <a:noFill/>
          <a:ln w="9525">
            <a:noFill/>
            <a:miter lim="800000"/>
            <a:headEnd/>
            <a:tailEnd/>
          </a:ln>
          <a:effectLst/>
        </p:spPr>
        <p:txBody>
          <a:bodyPr>
            <a:spAutoFit/>
          </a:bodyPr>
          <a:lstStyle/>
          <a:p>
            <a:pPr algn="l">
              <a:spcBef>
                <a:spcPct val="50000"/>
              </a:spcBef>
            </a:pPr>
            <a:endParaRPr lang="en-US"/>
          </a:p>
        </p:txBody>
      </p:sp>
      <p:sp>
        <p:nvSpPr>
          <p:cNvPr id="26628" name="Text Box 4"/>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spcBef>
                <a:spcPct val="50000"/>
              </a:spcBef>
            </a:pPr>
            <a:r>
              <a:rPr lang="en-US" sz="4400" b="1">
                <a:solidFill>
                  <a:schemeClr val="bg1"/>
                </a:solidFill>
                <a:latin typeface="Arial" charset="0"/>
              </a:rPr>
              <a:t>BUILD YOUR BONE BANK</a:t>
            </a:r>
          </a:p>
        </p:txBody>
      </p:sp>
      <p:sp>
        <p:nvSpPr>
          <p:cNvPr id="26629" name="Text Box 5"/>
          <p:cNvSpPr txBox="1">
            <a:spLocks noChangeArrowheads="1"/>
          </p:cNvSpPr>
          <p:nvPr/>
        </p:nvSpPr>
        <p:spPr bwMode="auto">
          <a:xfrm>
            <a:off x="381000" y="1219200"/>
            <a:ext cx="8229600" cy="5310188"/>
          </a:xfrm>
          <a:prstGeom prst="rect">
            <a:avLst/>
          </a:prstGeom>
          <a:noFill/>
          <a:ln w="9525">
            <a:noFill/>
            <a:miter lim="800000"/>
            <a:headEnd/>
            <a:tailEnd/>
          </a:ln>
          <a:effectLst/>
        </p:spPr>
        <p:txBody>
          <a:bodyPr>
            <a:spAutoFit/>
          </a:bodyPr>
          <a:lstStyle/>
          <a:p>
            <a:pPr>
              <a:spcBef>
                <a:spcPct val="50000"/>
              </a:spcBef>
            </a:pPr>
            <a:r>
              <a:rPr lang="en-US" sz="3600" b="1" dirty="0">
                <a:solidFill>
                  <a:srgbClr val="FFFFFF"/>
                </a:solidFill>
                <a:latin typeface="Arial" charset="0"/>
              </a:rPr>
              <a:t>You build bone until about age 30</a:t>
            </a:r>
          </a:p>
          <a:p>
            <a:pPr>
              <a:spcBef>
                <a:spcPct val="50000"/>
              </a:spcBef>
            </a:pPr>
            <a:r>
              <a:rPr lang="en-US" sz="3600" b="1" dirty="0">
                <a:solidFill>
                  <a:srgbClr val="FFFFFF"/>
                </a:solidFill>
                <a:latin typeface="Arial" charset="0"/>
              </a:rPr>
              <a:t>Steps to building healthy bones include:</a:t>
            </a:r>
          </a:p>
          <a:p>
            <a:pPr>
              <a:spcBef>
                <a:spcPct val="50000"/>
              </a:spcBef>
            </a:pPr>
            <a:r>
              <a:rPr lang="en-US" sz="3600" b="1" dirty="0">
                <a:solidFill>
                  <a:srgbClr val="FFFFFF"/>
                </a:solidFill>
                <a:latin typeface="Arial" charset="0"/>
              </a:rPr>
              <a:t>	Calcium &amp; vitamin D</a:t>
            </a:r>
          </a:p>
          <a:p>
            <a:pPr>
              <a:spcBef>
                <a:spcPct val="50000"/>
              </a:spcBef>
            </a:pPr>
            <a:r>
              <a:rPr lang="en-US" sz="3600" b="1" dirty="0">
                <a:solidFill>
                  <a:srgbClr val="FFFFFF"/>
                </a:solidFill>
                <a:latin typeface="Arial" charset="0"/>
              </a:rPr>
              <a:t>		Limit Caffeine &amp; Alcohol </a:t>
            </a:r>
          </a:p>
          <a:p>
            <a:pPr>
              <a:spcBef>
                <a:spcPct val="50000"/>
              </a:spcBef>
            </a:pPr>
            <a:r>
              <a:rPr lang="en-US" sz="3600" b="1" dirty="0">
                <a:solidFill>
                  <a:srgbClr val="FFFFFF"/>
                </a:solidFill>
                <a:latin typeface="Arial" charset="0"/>
              </a:rPr>
              <a:t>	Exercise</a:t>
            </a:r>
          </a:p>
          <a:p>
            <a:pPr>
              <a:spcBef>
                <a:spcPct val="50000"/>
              </a:spcBef>
            </a:pPr>
            <a:r>
              <a:rPr lang="en-US" sz="3600" b="1" dirty="0">
                <a:solidFill>
                  <a:srgbClr val="FFFFFF"/>
                </a:solidFill>
                <a:latin typeface="Arial" charset="0"/>
              </a:rPr>
              <a:t>		Don’t Smoke</a:t>
            </a:r>
            <a:r>
              <a:rPr lang="en-US" sz="3200" b="1" dirty="0">
                <a:solidFill>
                  <a:srgbClr val="FFFFFF"/>
                </a:solidFill>
                <a:latin typeface="Arial" charset="0"/>
              </a:rPr>
              <a:t>	</a:t>
            </a:r>
          </a:p>
        </p:txBody>
      </p:sp>
      <p:sp>
        <p:nvSpPr>
          <p:cNvPr id="26630" name="Text Box 6"/>
          <p:cNvSpPr txBox="1">
            <a:spLocks noChangeArrowheads="1"/>
          </p:cNvSpPr>
          <p:nvPr/>
        </p:nvSpPr>
        <p:spPr bwMode="auto">
          <a:xfrm>
            <a:off x="4038600" y="2743200"/>
            <a:ext cx="3200400" cy="457200"/>
          </a:xfrm>
          <a:prstGeom prst="rect">
            <a:avLst/>
          </a:prstGeom>
          <a:noFill/>
          <a:ln w="9525">
            <a:noFill/>
            <a:miter lim="800000"/>
            <a:headEnd/>
            <a:tailEnd/>
          </a:ln>
          <a:effectLst/>
        </p:spPr>
        <p:txBody>
          <a:bodyPr>
            <a:spAutoFit/>
          </a:bodyPr>
          <a:lstStyle/>
          <a:p>
            <a:pPr algn="l">
              <a:spcBef>
                <a:spcPct val="50000"/>
              </a:spcBef>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tx1"/>
            </a:gs>
            <a:gs pos="48000">
              <a:srgbClr val="341C5E"/>
            </a:gs>
            <a:gs pos="65000">
              <a:srgbClr val="4B0387"/>
            </a:gs>
            <a:gs pos="94000">
              <a:srgbClr val="B3A979"/>
            </a:gs>
            <a:gs pos="99000">
              <a:schemeClr val="accent1">
                <a:tint val="23500"/>
                <a:satMod val="160000"/>
                <a:alpha val="79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1524000" y="228600"/>
            <a:ext cx="7010400" cy="461665"/>
          </a:xfrm>
          <a:prstGeom prst="rect">
            <a:avLst/>
          </a:prstGeom>
        </p:spPr>
        <p:txBody>
          <a:bodyPr wrap="square">
            <a:spAutoFit/>
          </a:bodyPr>
          <a:lstStyle/>
          <a:p>
            <a:r>
              <a:rPr lang="en-US" sz="2400" b="1" dirty="0" smtClean="0">
                <a:solidFill>
                  <a:schemeClr val="bg1"/>
                </a:solidFill>
                <a:latin typeface="Arial Narrow" pitchFamily="34" charset="0"/>
              </a:rPr>
              <a:t>Bone is basically composed of 2 types of tissues</a:t>
            </a:r>
          </a:p>
        </p:txBody>
      </p:sp>
      <p:sp>
        <p:nvSpPr>
          <p:cNvPr id="8" name="Rectangle 7"/>
          <p:cNvSpPr/>
          <p:nvPr/>
        </p:nvSpPr>
        <p:spPr>
          <a:xfrm>
            <a:off x="1066800" y="838200"/>
            <a:ext cx="8305800" cy="769441"/>
          </a:xfrm>
          <a:prstGeom prst="rect">
            <a:avLst/>
          </a:prstGeom>
        </p:spPr>
        <p:txBody>
          <a:bodyPr wrap="square">
            <a:spAutoFit/>
          </a:bodyPr>
          <a:lstStyle/>
          <a:p>
            <a:pPr marL="0" lvl="1" indent="-285750">
              <a:defRPr/>
            </a:pPr>
            <a:r>
              <a:rPr lang="en-US" sz="2200" u="heavy" dirty="0" smtClean="0">
                <a:solidFill>
                  <a:schemeClr val="bg1"/>
                </a:solidFill>
                <a:uFill>
                  <a:solidFill>
                    <a:srgbClr val="FFC000"/>
                  </a:solidFill>
                </a:uFill>
                <a:latin typeface="Bernard MT Condensed" pitchFamily="18" charset="0"/>
              </a:rPr>
              <a:t>INORGANIC</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a:t>
            </a:r>
            <a:r>
              <a:rPr lang="en-US" sz="2200" b="1" dirty="0" smtClean="0">
                <a:solidFill>
                  <a:schemeClr val="bg1"/>
                </a:solidFill>
                <a:latin typeface="Arial Narrow" pitchFamily="34" charset="0"/>
              </a:rPr>
              <a:t>65% of mass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Consists of </a:t>
            </a:r>
            <a:r>
              <a:rPr lang="en-US" sz="2200" b="1" dirty="0" err="1" smtClean="0">
                <a:solidFill>
                  <a:schemeClr val="bg1"/>
                </a:solidFill>
                <a:latin typeface="Arial Narrow" pitchFamily="34" charset="0"/>
              </a:rPr>
              <a:t>crystaline</a:t>
            </a:r>
            <a:r>
              <a:rPr lang="en-US" sz="2200" b="1" dirty="0" smtClean="0">
                <a:solidFill>
                  <a:schemeClr val="bg1"/>
                </a:solidFill>
                <a:latin typeface="Arial Narrow" pitchFamily="34" charset="0"/>
              </a:rPr>
              <a:t> calcium phosphate salts(</a:t>
            </a:r>
            <a:r>
              <a:rPr lang="en-US" sz="2200" b="1" dirty="0" err="1" smtClean="0">
                <a:solidFill>
                  <a:schemeClr val="bg1"/>
                </a:solidFill>
                <a:latin typeface="Arial Narrow" pitchFamily="34" charset="0"/>
              </a:rPr>
              <a:t>hydroxyapatite</a:t>
            </a:r>
            <a:r>
              <a:rPr lang="en-US" sz="2200" b="1" dirty="0" smtClean="0">
                <a:solidFill>
                  <a:schemeClr val="bg1"/>
                </a:solidFill>
                <a:latin typeface="Arial Narrow" pitchFamily="34" charset="0"/>
              </a:rPr>
              <a:t>)</a:t>
            </a:r>
          </a:p>
        </p:txBody>
      </p:sp>
      <p:sp>
        <p:nvSpPr>
          <p:cNvPr id="9" name="Rectangle 8"/>
          <p:cNvSpPr/>
          <p:nvPr/>
        </p:nvSpPr>
        <p:spPr>
          <a:xfrm>
            <a:off x="228600" y="2322016"/>
            <a:ext cx="8534400" cy="1107996"/>
          </a:xfrm>
          <a:prstGeom prst="rect">
            <a:avLst/>
          </a:prstGeom>
        </p:spPr>
        <p:txBody>
          <a:bodyPr wrap="square">
            <a:spAutoFit/>
          </a:bodyPr>
          <a:lstStyle/>
          <a:p>
            <a:pPr marL="0" lvl="1" indent="-285750">
              <a:defRPr/>
            </a:pPr>
            <a:r>
              <a:rPr lang="en-US" sz="2200" u="heavy" dirty="0" smtClean="0">
                <a:solidFill>
                  <a:schemeClr val="bg1"/>
                </a:solidFill>
                <a:uFill>
                  <a:solidFill>
                    <a:srgbClr val="FFC000"/>
                  </a:solidFill>
                </a:uFill>
                <a:latin typeface="Bernard MT Condensed" pitchFamily="18" charset="0"/>
              </a:rPr>
              <a:t>Organic</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35% of mass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Consists of ;</a:t>
            </a:r>
            <a:r>
              <a:rPr lang="en-US" sz="2200" b="1" dirty="0" err="1" smtClean="0">
                <a:solidFill>
                  <a:schemeClr val="bg1"/>
                </a:solidFill>
                <a:latin typeface="Arial Narrow" pitchFamily="34" charset="0"/>
              </a:rPr>
              <a:t>osteoblasts</a:t>
            </a:r>
            <a:r>
              <a:rPr lang="en-US" sz="2200" b="1" dirty="0" smtClean="0">
                <a:solidFill>
                  <a:schemeClr val="bg1"/>
                </a:solidFill>
                <a:latin typeface="Arial Narrow" pitchFamily="34" charset="0"/>
              </a:rPr>
              <a:t>, </a:t>
            </a:r>
            <a:r>
              <a:rPr lang="en-US" sz="2200" b="1" dirty="0" err="1" smtClean="0">
                <a:solidFill>
                  <a:schemeClr val="bg1"/>
                </a:solidFill>
                <a:latin typeface="Arial Narrow" pitchFamily="34" charset="0"/>
              </a:rPr>
              <a:t>osteoclasts</a:t>
            </a:r>
            <a:r>
              <a:rPr lang="en-US" sz="2200" b="1" dirty="0" smtClean="0">
                <a:solidFill>
                  <a:schemeClr val="bg1"/>
                </a:solidFill>
                <a:latin typeface="Arial Narrow" pitchFamily="34" charset="0"/>
              </a:rPr>
              <a:t> and </a:t>
            </a:r>
            <a:r>
              <a:rPr lang="en-US" sz="2200" b="1" dirty="0" err="1" smtClean="0">
                <a:solidFill>
                  <a:schemeClr val="bg1"/>
                </a:solidFill>
                <a:latin typeface="Arial Narrow" pitchFamily="34" charset="0"/>
              </a:rPr>
              <a:t>osteocytes</a:t>
            </a:r>
            <a:r>
              <a:rPr lang="en-US" sz="2200" b="1" dirty="0" smtClean="0">
                <a:solidFill>
                  <a:schemeClr val="bg1"/>
                </a:solidFill>
                <a:latin typeface="Arial Narrow" pitchFamily="34" charset="0"/>
              </a:rPr>
              <a:t>).</a:t>
            </a:r>
            <a:endParaRPr lang="en-US" sz="2200" b="1" dirty="0" smtClean="0">
              <a:solidFill>
                <a:schemeClr val="bg1"/>
              </a:solidFill>
              <a:latin typeface="Arial Narrow" pitchFamily="34" charset="0"/>
              <a:sym typeface="Wingdings 3"/>
            </a:endParaRPr>
          </a:p>
          <a:p>
            <a:pPr lvl="0" indent="-342900">
              <a:defRPr/>
            </a:pPr>
            <a:r>
              <a:rPr lang="en-US" sz="2200" b="1" dirty="0" smtClean="0">
                <a:solidFill>
                  <a:srgbClr val="FDCD03"/>
                </a:solidFill>
                <a:latin typeface="Arial Narrow" pitchFamily="34" charset="0"/>
                <a:sym typeface="Wingdings 2"/>
              </a:rPr>
              <a:t> </a:t>
            </a:r>
            <a:r>
              <a:rPr lang="en-US" sz="2200" b="1" dirty="0" smtClean="0">
                <a:solidFill>
                  <a:schemeClr val="bg1"/>
                </a:solidFill>
                <a:latin typeface="Arial Narrow" pitchFamily="34" charset="0"/>
              </a:rPr>
              <a:t>Bone cells are either; </a:t>
            </a:r>
            <a:r>
              <a:rPr lang="en-US" sz="2200" dirty="0" smtClean="0">
                <a:solidFill>
                  <a:srgbClr val="FDCD03"/>
                </a:solidFill>
                <a:latin typeface="Bernard MT Condensed" pitchFamily="18" charset="0"/>
              </a:rPr>
              <a:t>Bone Forming </a:t>
            </a:r>
            <a:r>
              <a:rPr lang="en-US" sz="2200" b="1" dirty="0" smtClean="0">
                <a:solidFill>
                  <a:schemeClr val="bg1"/>
                </a:solidFill>
                <a:latin typeface="Arial Narrow" pitchFamily="34" charset="0"/>
              </a:rPr>
              <a:t>or </a:t>
            </a:r>
            <a:r>
              <a:rPr lang="en-US" sz="2200" dirty="0" smtClean="0">
                <a:solidFill>
                  <a:srgbClr val="FDCD03"/>
                </a:solidFill>
                <a:latin typeface="Bernard MT Condensed" pitchFamily="18" charset="0"/>
              </a:rPr>
              <a:t>Bone </a:t>
            </a:r>
            <a:r>
              <a:rPr lang="en-US" sz="2200" dirty="0" err="1" smtClean="0">
                <a:solidFill>
                  <a:srgbClr val="FDCD03"/>
                </a:solidFill>
                <a:latin typeface="Bernard MT Condensed" pitchFamily="18" charset="0"/>
              </a:rPr>
              <a:t>Resorptive</a:t>
            </a:r>
            <a:endParaRPr lang="en-US" sz="2200" dirty="0" smtClean="0">
              <a:solidFill>
                <a:srgbClr val="FDCD03"/>
              </a:solidFill>
              <a:latin typeface="Bernard MT Condensed" pitchFamily="18" charset="0"/>
            </a:endParaRPr>
          </a:p>
        </p:txBody>
      </p:sp>
      <p:pic>
        <p:nvPicPr>
          <p:cNvPr id="10" name="Picture 2" descr="http://img.medscape.com/slide/migrated/editorial/cmecircle/2007/6903/images/pres1/slide8.jpg"/>
          <p:cNvPicPr>
            <a:picLocks noChangeAspect="1" noChangeArrowheads="1"/>
          </p:cNvPicPr>
          <p:nvPr/>
        </p:nvPicPr>
        <p:blipFill>
          <a:blip r:embed="rId2" cstate="print">
            <a:clrChange>
              <a:clrFrom>
                <a:srgbClr val="000000"/>
              </a:clrFrom>
              <a:clrTo>
                <a:srgbClr val="000000">
                  <a:alpha val="0"/>
                </a:srgbClr>
              </a:clrTo>
            </a:clrChange>
          </a:blip>
          <a:srcRect l="32743" t="18851" r="29204" b="8101"/>
          <a:stretch>
            <a:fillRect/>
          </a:stretch>
        </p:blipFill>
        <p:spPr bwMode="auto">
          <a:xfrm>
            <a:off x="0" y="0"/>
            <a:ext cx="1528916" cy="2204484"/>
          </a:xfrm>
          <a:prstGeom prst="snip2DiagRect">
            <a:avLst/>
          </a:prstGeom>
          <a:noFill/>
          <a:effectLst>
            <a:softEdge rad="31750"/>
          </a:effectLst>
        </p:spPr>
      </p:pic>
      <p:sp>
        <p:nvSpPr>
          <p:cNvPr id="11" name="Rectangle 4"/>
          <p:cNvSpPr txBox="1">
            <a:spLocks noChangeArrowheads="1"/>
          </p:cNvSpPr>
          <p:nvPr/>
        </p:nvSpPr>
        <p:spPr>
          <a:xfrm>
            <a:off x="0" y="914400"/>
            <a:ext cx="8686800" cy="2057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Down Arrow 11"/>
          <p:cNvSpPr/>
          <p:nvPr/>
        </p:nvSpPr>
        <p:spPr>
          <a:xfrm>
            <a:off x="457200" y="3657600"/>
            <a:ext cx="457200" cy="9144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 y="4800600"/>
            <a:ext cx="8534400" cy="1446550"/>
          </a:xfrm>
          <a:prstGeom prst="rect">
            <a:avLst/>
          </a:prstGeom>
        </p:spPr>
        <p:txBody>
          <a:bodyPr wrap="square">
            <a:spAutoFit/>
          </a:bodyPr>
          <a:lstStyle/>
          <a:p>
            <a:pPr lvl="0" indent="-342900">
              <a:defRPr/>
            </a:pPr>
            <a:r>
              <a:rPr lang="en-US" sz="2200" u="heavy" dirty="0" smtClean="0">
                <a:solidFill>
                  <a:srgbClr val="FDCD03"/>
                </a:solidFill>
                <a:uFill>
                  <a:solidFill>
                    <a:srgbClr val="FFC000"/>
                  </a:solidFill>
                </a:uFill>
                <a:latin typeface="Bernard MT Condensed" pitchFamily="18" charset="0"/>
              </a:rPr>
              <a:t>A.</a:t>
            </a:r>
            <a:r>
              <a:rPr lang="en-US" sz="2200" u="heavy" dirty="0" smtClean="0">
                <a:solidFill>
                  <a:schemeClr val="bg1"/>
                </a:solidFill>
                <a:uFill>
                  <a:solidFill>
                    <a:srgbClr val="FFC000"/>
                  </a:solidFill>
                </a:uFill>
                <a:latin typeface="Bernard MT Condensed" pitchFamily="18" charset="0"/>
              </a:rPr>
              <a:t> Bone Forming Cells</a:t>
            </a:r>
            <a:r>
              <a:rPr lang="en-US" sz="2200" b="1" dirty="0" smtClean="0">
                <a:solidFill>
                  <a:schemeClr val="bg1"/>
                </a:solidFill>
                <a:latin typeface="Arial Narrow" pitchFamily="34" charset="0"/>
              </a:rPr>
              <a:t>:</a:t>
            </a:r>
          </a:p>
          <a:p>
            <a:pPr marL="274320" lvl="2" indent="-228600">
              <a:buFont typeface="Arial" pitchFamily="34" charset="0"/>
              <a:buChar char="•"/>
              <a:defRPr/>
            </a:pPr>
            <a:r>
              <a:rPr lang="en-US" sz="2200" b="1" dirty="0" err="1" smtClean="0">
                <a:solidFill>
                  <a:schemeClr val="bg1"/>
                </a:solidFill>
                <a:latin typeface="Arial Narrow" pitchFamily="34" charset="0"/>
              </a:rPr>
              <a:t>Osteogenic</a:t>
            </a:r>
            <a:r>
              <a:rPr lang="en-US" sz="2200" b="1" dirty="0" smtClean="0">
                <a:solidFill>
                  <a:schemeClr val="bg1"/>
                </a:solidFill>
                <a:latin typeface="Arial Narrow" pitchFamily="34" charset="0"/>
              </a:rPr>
              <a:t> cells </a:t>
            </a:r>
            <a:r>
              <a:rPr lang="en-US" sz="2000" b="1" dirty="0" smtClean="0">
                <a:solidFill>
                  <a:schemeClr val="bg1"/>
                </a:solidFill>
                <a:latin typeface="Arial Narrow" pitchFamily="34" charset="0"/>
                <a:sym typeface="Wingdings 3"/>
              </a:rPr>
              <a:t> </a:t>
            </a:r>
            <a:r>
              <a:rPr lang="en-US" sz="2200" b="1" dirty="0" err="1" smtClean="0">
                <a:solidFill>
                  <a:schemeClr val="bg1"/>
                </a:solidFill>
                <a:latin typeface="Arial Narrow" pitchFamily="34" charset="0"/>
              </a:rPr>
              <a:t>mesenchymal</a:t>
            </a:r>
            <a:r>
              <a:rPr lang="en-US" sz="2200" b="1" dirty="0" smtClean="0">
                <a:solidFill>
                  <a:schemeClr val="bg1"/>
                </a:solidFill>
                <a:latin typeface="Arial Narrow" pitchFamily="34" charset="0"/>
              </a:rPr>
              <a:t> in origin </a:t>
            </a:r>
            <a:r>
              <a:rPr lang="en-US" sz="2200" b="1" dirty="0" smtClean="0">
                <a:solidFill>
                  <a:schemeClr val="bg1"/>
                </a:solidFill>
                <a:latin typeface="Arial Narrow" pitchFamily="34" charset="0"/>
                <a:sym typeface="Wingdings 3"/>
              </a:rPr>
              <a:t> are </a:t>
            </a:r>
            <a:r>
              <a:rPr lang="en-US" sz="2200" b="1" dirty="0" smtClean="0">
                <a:solidFill>
                  <a:schemeClr val="bg1"/>
                </a:solidFill>
                <a:latin typeface="Arial Narrow" pitchFamily="34" charset="0"/>
              </a:rPr>
              <a:t>found on all bone surfaces </a:t>
            </a:r>
          </a:p>
          <a:p>
            <a:pPr marL="274320" lvl="2" indent="-228600">
              <a:buFont typeface="Arial" pitchFamily="34" charset="0"/>
              <a:buChar char="•"/>
              <a:defRPr/>
            </a:pPr>
            <a:r>
              <a:rPr lang="en-US" sz="2200" b="1" dirty="0" smtClean="0">
                <a:solidFill>
                  <a:schemeClr val="bg1"/>
                </a:solidFill>
                <a:latin typeface="Arial Narrow" pitchFamily="34" charset="0"/>
              </a:rPr>
              <a:t>Osteoblasts </a:t>
            </a:r>
            <a:r>
              <a:rPr lang="en-US" sz="2200" b="1" dirty="0" smtClean="0">
                <a:solidFill>
                  <a:schemeClr val="bg1"/>
                </a:solidFill>
                <a:latin typeface="Arial Narrow" pitchFamily="34" charset="0"/>
                <a:sym typeface="Wingdings 3"/>
              </a:rPr>
              <a:t> forms osteoid framework &amp; help in its mineralization</a:t>
            </a:r>
            <a:endParaRPr lang="en-US" sz="2200" b="1" dirty="0" smtClean="0">
              <a:solidFill>
                <a:schemeClr val="bg1"/>
              </a:solidFill>
              <a:latin typeface="Arial Narrow" pitchFamily="34" charset="0"/>
            </a:endParaRPr>
          </a:p>
        </p:txBody>
      </p:sp>
      <p:grpSp>
        <p:nvGrpSpPr>
          <p:cNvPr id="16" name="Group 15"/>
          <p:cNvGrpSpPr/>
          <p:nvPr/>
        </p:nvGrpSpPr>
        <p:grpSpPr>
          <a:xfrm>
            <a:off x="1676400" y="3324186"/>
            <a:ext cx="7391400" cy="1933614"/>
            <a:chOff x="1676400" y="3324186"/>
            <a:chExt cx="7391400" cy="1933614"/>
          </a:xfrm>
        </p:grpSpPr>
        <p:pic>
          <p:nvPicPr>
            <p:cNvPr id="7" name="Picture 5" descr="C:\My Documents\Saladin\images 8-10\JPEG(LAB\CH_08\0215L.JPG"/>
            <p:cNvPicPr>
              <a:picLocks noChangeAspect="1" noChangeArrowheads="1"/>
            </p:cNvPicPr>
            <p:nvPr/>
          </p:nvPicPr>
          <p:blipFill>
            <a:blip r:embed="rId3" cstate="print">
              <a:clrChange>
                <a:clrFrom>
                  <a:srgbClr val="FFFFFF"/>
                </a:clrFrom>
                <a:clrTo>
                  <a:srgbClr val="FFFFFF">
                    <a:alpha val="0"/>
                  </a:srgbClr>
                </a:clrTo>
              </a:clrChange>
            </a:blip>
            <a:srcRect t="35017" b="29993"/>
            <a:stretch>
              <a:fillRect/>
            </a:stretch>
          </p:blipFill>
          <p:spPr bwMode="auto">
            <a:xfrm>
              <a:off x="1676400" y="3324186"/>
              <a:ext cx="7367587" cy="1933614"/>
            </a:xfrm>
            <a:prstGeom prst="rect">
              <a:avLst/>
            </a:prstGeom>
            <a:noFill/>
          </p:spPr>
        </p:pic>
        <p:sp>
          <p:nvSpPr>
            <p:cNvPr id="14" name="Rectangle 13"/>
            <p:cNvSpPr/>
            <p:nvPr/>
          </p:nvSpPr>
          <p:spPr>
            <a:xfrm>
              <a:off x="5207101" y="4724400"/>
              <a:ext cx="1269899" cy="369332"/>
            </a:xfrm>
            <a:prstGeom prst="rect">
              <a:avLst/>
            </a:prstGeom>
          </p:spPr>
          <p:txBody>
            <a:bodyPr wrap="none">
              <a:spAutoFit/>
            </a:bodyPr>
            <a:lstStyle/>
            <a:p>
              <a:r>
                <a:rPr lang="en-US" b="1" dirty="0" err="1" smtClean="0">
                  <a:solidFill>
                    <a:schemeClr val="bg1"/>
                  </a:solidFill>
                  <a:latin typeface="Arial Narrow" pitchFamily="34" charset="0"/>
                </a:rPr>
                <a:t>Osteoblasts</a:t>
              </a:r>
              <a:endParaRPr lang="en-US" dirty="0"/>
            </a:p>
          </p:txBody>
        </p:sp>
        <p:sp>
          <p:nvSpPr>
            <p:cNvPr id="15" name="Rectangle 14"/>
            <p:cNvSpPr/>
            <p:nvPr/>
          </p:nvSpPr>
          <p:spPr>
            <a:xfrm>
              <a:off x="7860418" y="4724400"/>
              <a:ext cx="1207382" cy="369332"/>
            </a:xfrm>
            <a:prstGeom prst="rect">
              <a:avLst/>
            </a:prstGeom>
          </p:spPr>
          <p:txBody>
            <a:bodyPr wrap="none">
              <a:spAutoFit/>
            </a:bodyPr>
            <a:lstStyle/>
            <a:p>
              <a:r>
                <a:rPr lang="en-US" b="1" dirty="0" err="1" smtClean="0">
                  <a:solidFill>
                    <a:schemeClr val="bg1"/>
                  </a:solidFill>
                  <a:latin typeface="Arial Narrow" pitchFamily="34" charset="0"/>
                </a:rPr>
                <a:t>Osteocytes</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checkerboard(down)">
                                      <p:cBhvr>
                                        <p:cTn id="22" dur="1000"/>
                                        <p:tgtEl>
                                          <p:spTgt spid="13">
                                            <p:txEl>
                                              <p:pRg st="0" end="0"/>
                                            </p:txEl>
                                          </p:spTgt>
                                        </p:tgtEl>
                                      </p:cBhvr>
                                    </p:animEffect>
                                  </p:childTnLst>
                                </p:cTn>
                              </p:par>
                              <p:par>
                                <p:cTn id="23" presetID="5" presetClass="entr" presetSubtype="5" fill="hold" grpId="0"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checkerboard(down)">
                                      <p:cBhvr>
                                        <p:cTn id="25" dur="1000"/>
                                        <p:tgtEl>
                                          <p:spTgt spid="13">
                                            <p:txEl>
                                              <p:pRg st="1" end="1"/>
                                            </p:txEl>
                                          </p:spTgt>
                                        </p:tgtEl>
                                      </p:cBhvr>
                                    </p:animEffect>
                                  </p:childTnLst>
                                </p:cTn>
                              </p:par>
                              <p:par>
                                <p:cTn id="26" presetID="5" presetClass="entr" presetSubtype="5" fill="hold" grpId="0"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checkerboard(down)">
                                      <p:cBhvr>
                                        <p:cTn id="28" dur="1000"/>
                                        <p:tgtEl>
                                          <p:spTgt spid="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tx1"/>
            </a:gs>
            <a:gs pos="48000">
              <a:srgbClr val="341C5E"/>
            </a:gs>
            <a:gs pos="65000">
              <a:srgbClr val="4B0387"/>
            </a:gs>
            <a:gs pos="94000">
              <a:srgbClr val="B3A979"/>
            </a:gs>
            <a:gs pos="99000">
              <a:schemeClr val="accent1">
                <a:tint val="23500"/>
                <a:satMod val="160000"/>
                <a:alpha val="79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9" name="Rectangle 8"/>
          <p:cNvSpPr/>
          <p:nvPr/>
        </p:nvSpPr>
        <p:spPr>
          <a:xfrm>
            <a:off x="76200" y="152400"/>
            <a:ext cx="8763000" cy="1785104"/>
          </a:xfrm>
          <a:prstGeom prst="rect">
            <a:avLst/>
          </a:prstGeom>
        </p:spPr>
        <p:txBody>
          <a:bodyPr wrap="square">
            <a:spAutoFit/>
          </a:bodyPr>
          <a:lstStyle/>
          <a:p>
            <a:pPr indent="-342900">
              <a:defRPr/>
            </a:pPr>
            <a:r>
              <a:rPr lang="en-US" sz="2200" u="heavy" dirty="0" smtClean="0">
                <a:solidFill>
                  <a:srgbClr val="FDCD03"/>
                </a:solidFill>
                <a:uFill>
                  <a:solidFill>
                    <a:srgbClr val="FFC000"/>
                  </a:solidFill>
                </a:uFill>
                <a:latin typeface="Bernard MT Condensed" pitchFamily="18" charset="0"/>
              </a:rPr>
              <a:t>B. </a:t>
            </a:r>
            <a:r>
              <a:rPr lang="en-US" sz="2200" u="heavy" dirty="0" smtClean="0">
                <a:solidFill>
                  <a:schemeClr val="bg1"/>
                </a:solidFill>
                <a:uFill>
                  <a:solidFill>
                    <a:srgbClr val="FFC000"/>
                  </a:solidFill>
                </a:uFill>
                <a:latin typeface="Bernard MT Condensed" pitchFamily="18" charset="0"/>
              </a:rPr>
              <a:t>Bone </a:t>
            </a:r>
            <a:r>
              <a:rPr lang="en-US" sz="2200" u="heavy" dirty="0" err="1" smtClean="0">
                <a:solidFill>
                  <a:schemeClr val="bg1"/>
                </a:solidFill>
                <a:uFill>
                  <a:solidFill>
                    <a:srgbClr val="FFC000"/>
                  </a:solidFill>
                </a:uFill>
                <a:latin typeface="Bernard MT Condensed" pitchFamily="18" charset="0"/>
              </a:rPr>
              <a:t>Resorptive</a:t>
            </a:r>
            <a:r>
              <a:rPr lang="en-US" sz="2200" u="heavy" dirty="0" smtClean="0">
                <a:solidFill>
                  <a:schemeClr val="bg1"/>
                </a:solidFill>
                <a:uFill>
                  <a:solidFill>
                    <a:srgbClr val="FFC000"/>
                  </a:solidFill>
                </a:uFill>
                <a:latin typeface="Bernard MT Condensed" pitchFamily="18" charset="0"/>
              </a:rPr>
              <a:t> Cell:</a:t>
            </a:r>
          </a:p>
          <a:p>
            <a:pPr>
              <a:buFontTx/>
              <a:buNone/>
            </a:pPr>
            <a:r>
              <a:rPr lang="en-US" sz="2200" b="1" dirty="0" err="1" smtClean="0">
                <a:solidFill>
                  <a:schemeClr val="bg1"/>
                </a:solidFill>
                <a:latin typeface="Arial Narrow" pitchFamily="34" charset="0"/>
              </a:rPr>
              <a:t>Osteoclastes</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a:t>
            </a:r>
          </a:p>
          <a:p>
            <a:pPr>
              <a:buFontTx/>
              <a:buNone/>
            </a:pPr>
            <a:r>
              <a:rPr lang="en-US" sz="2200" b="1" dirty="0" smtClean="0">
                <a:solidFill>
                  <a:schemeClr val="bg1"/>
                </a:solidFill>
                <a:latin typeface="Arial Narrow" pitchFamily="34" charset="0"/>
                <a:sym typeface="Wingdings 3"/>
              </a:rPr>
              <a:t>Reside in pits (</a:t>
            </a:r>
            <a:r>
              <a:rPr lang="en-US" sz="2200" b="1" dirty="0" err="1" smtClean="0">
                <a:solidFill>
                  <a:schemeClr val="bg1"/>
                </a:solidFill>
                <a:latin typeface="Arial Narrow" pitchFamily="34" charset="0"/>
                <a:sym typeface="Wingdings 3"/>
              </a:rPr>
              <a:t>resorption</a:t>
            </a:r>
            <a:r>
              <a:rPr lang="en-US" sz="2200" b="1" dirty="0" smtClean="0">
                <a:solidFill>
                  <a:schemeClr val="bg1"/>
                </a:solidFill>
                <a:latin typeface="Arial Narrow" pitchFamily="34" charset="0"/>
                <a:sym typeface="Wingdings 3"/>
              </a:rPr>
              <a:t> bays) that form by eaten bone surface.  Secretes </a:t>
            </a:r>
            <a:r>
              <a:rPr lang="en-US" sz="2200" b="1" dirty="0" err="1" smtClean="0">
                <a:solidFill>
                  <a:schemeClr val="bg1"/>
                </a:solidFill>
                <a:latin typeface="Arial Narrow" pitchFamily="34" charset="0"/>
                <a:sym typeface="Wingdings 3"/>
              </a:rPr>
              <a:t>lysosomal</a:t>
            </a:r>
            <a:r>
              <a:rPr lang="en-US" sz="2200" b="1" dirty="0" smtClean="0">
                <a:solidFill>
                  <a:schemeClr val="bg1"/>
                </a:solidFill>
                <a:latin typeface="Arial Narrow" pitchFamily="34" charset="0"/>
                <a:sym typeface="Wingdings 3"/>
              </a:rPr>
              <a:t> enzymes (</a:t>
            </a:r>
            <a:r>
              <a:rPr lang="en-US" sz="2200" b="1" dirty="0" err="1" smtClean="0">
                <a:solidFill>
                  <a:schemeClr val="bg1"/>
                </a:solidFill>
                <a:latin typeface="Arial Narrow" pitchFamily="34" charset="0"/>
                <a:sym typeface="Wingdings 3"/>
              </a:rPr>
              <a:t>collagenase</a:t>
            </a:r>
            <a:r>
              <a:rPr lang="en-US" sz="2200" b="1" dirty="0" smtClean="0">
                <a:solidFill>
                  <a:schemeClr val="bg1"/>
                </a:solidFill>
                <a:latin typeface="Arial Narrow" pitchFamily="34" charset="0"/>
                <a:sym typeface="Wingdings 3"/>
              </a:rPr>
              <a:t> &amp; metalloproteinase)  + hydrochloric a.  dissolve bone matrix</a:t>
            </a:r>
          </a:p>
        </p:txBody>
      </p:sp>
      <p:pic>
        <p:nvPicPr>
          <p:cNvPr id="10" name="Picture 2" descr="http://img.medscape.com/slide/migrated/editorial/cmecircle/2007/6903/images/pres1/slide8.jpg"/>
          <p:cNvPicPr>
            <a:picLocks noChangeAspect="1" noChangeArrowheads="1"/>
          </p:cNvPicPr>
          <p:nvPr/>
        </p:nvPicPr>
        <p:blipFill>
          <a:blip r:embed="rId2" cstate="print">
            <a:clrChange>
              <a:clrFrom>
                <a:srgbClr val="000000"/>
              </a:clrFrom>
              <a:clrTo>
                <a:srgbClr val="000000">
                  <a:alpha val="0"/>
                </a:srgbClr>
              </a:clrTo>
            </a:clrChange>
          </a:blip>
          <a:srcRect l="32743" t="18851" r="29204" b="8101"/>
          <a:stretch>
            <a:fillRect/>
          </a:stretch>
        </p:blipFill>
        <p:spPr bwMode="auto">
          <a:xfrm flipH="1">
            <a:off x="7390326" y="4114800"/>
            <a:ext cx="1676400" cy="2438400"/>
          </a:xfrm>
          <a:prstGeom prst="snip2DiagRect">
            <a:avLst/>
          </a:prstGeom>
          <a:noFill/>
          <a:effectLst>
            <a:softEdge rad="31750"/>
          </a:effectLst>
        </p:spPr>
      </p:pic>
      <p:grpSp>
        <p:nvGrpSpPr>
          <p:cNvPr id="27" name="Group 26"/>
          <p:cNvGrpSpPr/>
          <p:nvPr/>
        </p:nvGrpSpPr>
        <p:grpSpPr>
          <a:xfrm>
            <a:off x="1137300" y="1955442"/>
            <a:ext cx="4272900" cy="2159358"/>
            <a:chOff x="1289700" y="2286000"/>
            <a:chExt cx="3592800" cy="3251240"/>
          </a:xfrm>
        </p:grpSpPr>
        <p:pic>
          <p:nvPicPr>
            <p:cNvPr id="157697" name="Picture 1" descr="C:\Documents and Settings\DR.OMNIA\My Documents\My Pictures\P1.jpg"/>
            <p:cNvPicPr>
              <a:picLocks noChangeAspect="1" noChangeArrowheads="1"/>
            </p:cNvPicPr>
            <p:nvPr/>
          </p:nvPicPr>
          <p:blipFill>
            <a:blip r:embed="rId3" cstate="print">
              <a:clrChange>
                <a:clrFrom>
                  <a:srgbClr val="FFFFFF"/>
                </a:clrFrom>
                <a:clrTo>
                  <a:srgbClr val="FFFFFF">
                    <a:alpha val="0"/>
                  </a:srgbClr>
                </a:clrTo>
              </a:clrChange>
            </a:blip>
            <a:srcRect r="29787"/>
            <a:stretch>
              <a:fillRect/>
            </a:stretch>
          </p:blipFill>
          <p:spPr bwMode="auto">
            <a:xfrm>
              <a:off x="1289700" y="2590800"/>
              <a:ext cx="1828800" cy="1688956"/>
            </a:xfrm>
            <a:prstGeom prst="rect">
              <a:avLst/>
            </a:prstGeom>
            <a:noFill/>
          </p:spPr>
        </p:pic>
        <p:sp>
          <p:nvSpPr>
            <p:cNvPr id="17" name="Rectangle 16"/>
            <p:cNvSpPr/>
            <p:nvPr/>
          </p:nvSpPr>
          <p:spPr>
            <a:xfrm>
              <a:off x="3505200" y="2362200"/>
              <a:ext cx="1377300" cy="400110"/>
            </a:xfrm>
            <a:prstGeom prst="rect">
              <a:avLst/>
            </a:prstGeom>
          </p:spPr>
          <p:txBody>
            <a:bodyPr wrap="none">
              <a:spAutoFit/>
            </a:bodyPr>
            <a:lstStyle/>
            <a:p>
              <a:r>
                <a:rPr lang="en-US" sz="2000" b="1" dirty="0" err="1" smtClean="0">
                  <a:solidFill>
                    <a:schemeClr val="bg1"/>
                  </a:solidFill>
                  <a:latin typeface="Arial Narrow" pitchFamily="34" charset="0"/>
                </a:rPr>
                <a:t>Osteoclasts</a:t>
              </a:r>
              <a:endParaRPr lang="en-US" sz="2000" dirty="0"/>
            </a:p>
          </p:txBody>
        </p:sp>
        <p:pic>
          <p:nvPicPr>
            <p:cNvPr id="24" name="Picture 1" descr="C:\Documents and Settings\DR.OMNIA\My Documents\My Pictures\P1.jpg"/>
            <p:cNvPicPr>
              <a:picLocks noChangeAspect="1" noChangeArrowheads="1"/>
            </p:cNvPicPr>
            <p:nvPr/>
          </p:nvPicPr>
          <p:blipFill>
            <a:blip r:embed="rId3" cstate="print">
              <a:clrChange>
                <a:clrFrom>
                  <a:srgbClr val="FFFFFF"/>
                </a:clrFrom>
                <a:clrTo>
                  <a:srgbClr val="FFFFFF">
                    <a:alpha val="0"/>
                  </a:srgbClr>
                </a:clrTo>
              </a:clrChange>
            </a:blip>
            <a:srcRect l="68085"/>
            <a:stretch>
              <a:fillRect/>
            </a:stretch>
          </p:blipFill>
          <p:spPr bwMode="auto">
            <a:xfrm>
              <a:off x="2737500" y="2286000"/>
              <a:ext cx="1600200" cy="3251240"/>
            </a:xfrm>
            <a:prstGeom prst="rect">
              <a:avLst/>
            </a:prstGeom>
            <a:noFill/>
          </p:spPr>
        </p:pic>
      </p:grpSp>
      <p:sp>
        <p:nvSpPr>
          <p:cNvPr id="28" name="Rectangle 27"/>
          <p:cNvSpPr/>
          <p:nvPr/>
        </p:nvSpPr>
        <p:spPr>
          <a:xfrm>
            <a:off x="76200" y="4419600"/>
            <a:ext cx="8937062" cy="1754326"/>
          </a:xfrm>
          <a:prstGeom prst="rect">
            <a:avLst/>
          </a:prstGeom>
        </p:spPr>
        <p:txBody>
          <a:bodyPr wrap="none">
            <a:spAutoFit/>
          </a:bodyPr>
          <a:lstStyle/>
          <a:p>
            <a:r>
              <a:rPr lang="en-US" sz="2200" u="heavy" dirty="0" smtClean="0">
                <a:solidFill>
                  <a:schemeClr val="bg1"/>
                </a:solidFill>
                <a:uFill>
                  <a:solidFill>
                    <a:srgbClr val="FFC000"/>
                  </a:solidFill>
                </a:uFill>
                <a:latin typeface="Bernard MT Condensed" pitchFamily="18" charset="0"/>
              </a:rPr>
              <a:t>NORMALLY </a:t>
            </a:r>
          </a:p>
          <a:p>
            <a:r>
              <a:rPr lang="en-US" sz="2200" dirty="0" smtClean="0">
                <a:solidFill>
                  <a:schemeClr val="bg1"/>
                </a:solidFill>
                <a:uFill>
                  <a:solidFill>
                    <a:srgbClr val="FFC000"/>
                  </a:solidFill>
                </a:uFill>
                <a:latin typeface="Bernard MT Condensed" pitchFamily="18" charset="0"/>
              </a:rPr>
              <a:t>bones continuously  form &amp; </a:t>
            </a:r>
            <a:r>
              <a:rPr lang="en-US" sz="2200" dirty="0" err="1" smtClean="0">
                <a:solidFill>
                  <a:schemeClr val="bg1"/>
                </a:solidFill>
                <a:uFill>
                  <a:solidFill>
                    <a:srgbClr val="FFC000"/>
                  </a:solidFill>
                </a:uFill>
                <a:latin typeface="Bernard MT Condensed" pitchFamily="18" charset="0"/>
              </a:rPr>
              <a:t>resorb</a:t>
            </a:r>
            <a:endParaRPr lang="en-US" sz="2200" dirty="0" smtClean="0">
              <a:solidFill>
                <a:schemeClr val="bg1"/>
              </a:solidFill>
              <a:uFill>
                <a:solidFill>
                  <a:srgbClr val="FFC000"/>
                </a:solidFill>
              </a:uFill>
              <a:latin typeface="Bernard MT Condensed" pitchFamily="18" charset="0"/>
            </a:endParaRPr>
          </a:p>
          <a:p>
            <a:r>
              <a:rPr lang="en-US" sz="2400" b="1" dirty="0" smtClean="0">
                <a:solidFill>
                  <a:schemeClr val="bg1"/>
                </a:solidFill>
                <a:latin typeface="Arial Narrow" pitchFamily="34" charset="0"/>
                <a:sym typeface="Wingdings 3"/>
              </a:rPr>
              <a:t> </a:t>
            </a:r>
            <a:r>
              <a:rPr lang="en-US" sz="2400" dirty="0" smtClean="0">
                <a:solidFill>
                  <a:srgbClr val="FDCD03"/>
                </a:solidFill>
                <a:uFill>
                  <a:solidFill>
                    <a:srgbClr val="FFC000"/>
                  </a:solidFill>
                </a:uFill>
                <a:latin typeface="Berlin Sans FB Demi" pitchFamily="34" charset="0"/>
              </a:rPr>
              <a:t>BONE REMODELING</a:t>
            </a:r>
          </a:p>
          <a:p>
            <a:pPr>
              <a:lnSpc>
                <a:spcPts val="2400"/>
              </a:lnSpc>
            </a:pPr>
            <a:r>
              <a:rPr lang="en-US" sz="2400" b="1" dirty="0" smtClean="0">
                <a:solidFill>
                  <a:schemeClr val="bg1"/>
                </a:solidFill>
                <a:latin typeface="Arial Narrow" pitchFamily="34" charset="0"/>
                <a:sym typeface="Wingdings 3"/>
              </a:rPr>
              <a:t>Under control of systemic hormones, body mineral contents </a:t>
            </a:r>
          </a:p>
          <a:p>
            <a:pPr>
              <a:lnSpc>
                <a:spcPts val="2400"/>
              </a:lnSpc>
            </a:pPr>
            <a:r>
              <a:rPr lang="en-US" sz="2400" b="1" dirty="0" smtClean="0">
                <a:solidFill>
                  <a:schemeClr val="bg1"/>
                </a:solidFill>
                <a:latin typeface="Arial Narrow" pitchFamily="34" charset="0"/>
                <a:sym typeface="Wingdings 3"/>
              </a:rPr>
              <a:t>&amp; local </a:t>
            </a:r>
            <a:r>
              <a:rPr lang="en-US" sz="2400" b="1" dirty="0" err="1" smtClean="0">
                <a:solidFill>
                  <a:schemeClr val="bg1"/>
                </a:solidFill>
                <a:latin typeface="Arial Narrow" pitchFamily="34" charset="0"/>
                <a:sym typeface="Wingdings 3"/>
              </a:rPr>
              <a:t>autocrine-paracrine</a:t>
            </a:r>
            <a:r>
              <a:rPr lang="en-US" sz="2400" b="1" dirty="0" smtClean="0">
                <a:solidFill>
                  <a:schemeClr val="bg1"/>
                </a:solidFill>
                <a:latin typeface="Arial Narrow" pitchFamily="34" charset="0"/>
                <a:sym typeface="Wingdings 3"/>
              </a:rPr>
              <a:t> secretions (Cytokines, Growth Factors, PGs)  </a:t>
            </a:r>
            <a:endParaRPr lang="en-US" sz="2400" dirty="0">
              <a:latin typeface="Berlin Sans FB Demi" pitchFamily="34" charset="0"/>
            </a:endParaRPr>
          </a:p>
        </p:txBody>
      </p:sp>
      <p:sp>
        <p:nvSpPr>
          <p:cNvPr id="16" name="TextBox 15"/>
          <p:cNvSpPr txBox="1"/>
          <p:nvPr/>
        </p:nvSpPr>
        <p:spPr>
          <a:xfrm>
            <a:off x="76200" y="6088559"/>
            <a:ext cx="8382000" cy="733534"/>
          </a:xfrm>
          <a:prstGeom prst="rect">
            <a:avLst/>
          </a:prstGeom>
          <a:noFill/>
        </p:spPr>
        <p:txBody>
          <a:bodyPr wrap="square" rtlCol="0">
            <a:spAutoFit/>
          </a:bodyPr>
          <a:lstStyle/>
          <a:p>
            <a:pPr>
              <a:lnSpc>
                <a:spcPts val="2500"/>
              </a:lnSpc>
            </a:pPr>
            <a:r>
              <a:rPr lang="en-GB" sz="2400" b="1" dirty="0" smtClean="0">
                <a:solidFill>
                  <a:schemeClr val="bg1"/>
                </a:solidFill>
                <a:latin typeface="Arial Narrow" pitchFamily="34" charset="0"/>
                <a:cs typeface="Lucida Sans Unicode" pitchFamily="34" charset="0"/>
              </a:rPr>
              <a:t>It is meant to maintain calcium homeostasis &amp; to renew bone  in repair of </a:t>
            </a:r>
            <a:r>
              <a:rPr lang="en-GB" sz="2400" b="1" dirty="0" err="1" smtClean="0">
                <a:solidFill>
                  <a:schemeClr val="bg1"/>
                </a:solidFill>
                <a:latin typeface="Arial Narrow" pitchFamily="34" charset="0"/>
                <a:cs typeface="Lucida Sans Unicode" pitchFamily="34" charset="0"/>
              </a:rPr>
              <a:t>microdamage</a:t>
            </a:r>
            <a:r>
              <a:rPr lang="en-GB" sz="2400" b="1" dirty="0" smtClean="0">
                <a:solidFill>
                  <a:schemeClr val="bg1"/>
                </a:solidFill>
                <a:latin typeface="Arial Narrow" pitchFamily="34" charset="0"/>
                <a:cs typeface="Lucida Sans Unicode" pitchFamily="34" charset="0"/>
              </a:rPr>
              <a:t> &amp; </a:t>
            </a:r>
            <a:r>
              <a:rPr lang="en-GB" sz="2400" b="1" dirty="0" err="1" smtClean="0">
                <a:solidFill>
                  <a:schemeClr val="bg1"/>
                </a:solidFill>
                <a:latin typeface="Arial Narrow" pitchFamily="34" charset="0"/>
                <a:cs typeface="Lucida Sans Unicode" pitchFamily="34" charset="0"/>
              </a:rPr>
              <a:t>microcracks</a:t>
            </a:r>
            <a:endParaRPr lang="en-US" sz="2400" b="1" dirty="0">
              <a:solidFill>
                <a:schemeClr val="bg1"/>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ppt_x-.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left)">
                                      <p:cBhvr>
                                        <p:cTn id="14" dur="1000"/>
                                        <p:tgtEl>
                                          <p:spTgt spid="2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wipe(left)">
                                      <p:cBhvr>
                                        <p:cTn id="19" dur="1000"/>
                                        <p:tgtEl>
                                          <p:spTgt spid="2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8">
                                            <p:txEl>
                                              <p:pRg st="2" end="2"/>
                                            </p:txEl>
                                          </p:spTgt>
                                        </p:tgtEl>
                                        <p:attrNameLst>
                                          <p:attrName>style.visibility</p:attrName>
                                        </p:attrNameLst>
                                      </p:cBhvr>
                                      <p:to>
                                        <p:strVal val="visible"/>
                                      </p:to>
                                    </p:set>
                                    <p:animEffect transition="in" filter="wipe(left)">
                                      <p:cBhvr>
                                        <p:cTn id="24" dur="1000"/>
                                        <p:tgtEl>
                                          <p:spTgt spid="2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xEl>
                                              <p:pRg st="3" end="3"/>
                                            </p:txEl>
                                          </p:spTgt>
                                        </p:tgtEl>
                                        <p:attrNameLst>
                                          <p:attrName>style.visibility</p:attrName>
                                        </p:attrNameLst>
                                      </p:cBhvr>
                                      <p:to>
                                        <p:strVal val="visible"/>
                                      </p:to>
                                    </p:set>
                                    <p:animEffect transition="in" filter="wipe(left)">
                                      <p:cBhvr>
                                        <p:cTn id="29" dur="1000"/>
                                        <p:tgtEl>
                                          <p:spTgt spid="2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8">
                                            <p:txEl>
                                              <p:pRg st="4" end="4"/>
                                            </p:txEl>
                                          </p:spTgt>
                                        </p:tgtEl>
                                        <p:attrNameLst>
                                          <p:attrName>style.visibility</p:attrName>
                                        </p:attrNameLst>
                                      </p:cBhvr>
                                      <p:to>
                                        <p:strVal val="visible"/>
                                      </p:to>
                                    </p:set>
                                    <p:animEffect transition="in" filter="wipe(left)">
                                      <p:cBhvr>
                                        <p:cTn id="34" dur="1000"/>
                                        <p:tgtEl>
                                          <p:spTgt spid="2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85000">
              <a:srgbClr val="B3A979"/>
            </a:gs>
            <a:gs pos="100000">
              <a:schemeClr val="accent1">
                <a:tint val="23500"/>
                <a:satMod val="1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50" name="Group 49"/>
          <p:cNvGrpSpPr/>
          <p:nvPr/>
        </p:nvGrpSpPr>
        <p:grpSpPr>
          <a:xfrm>
            <a:off x="0" y="0"/>
            <a:ext cx="2946041" cy="5181600"/>
            <a:chOff x="152401" y="0"/>
            <a:chExt cx="2946041" cy="4876800"/>
          </a:xfrm>
        </p:grpSpPr>
        <p:pic>
          <p:nvPicPr>
            <p:cNvPr id="34" name="Picture 2"/>
            <p:cNvPicPr>
              <a:picLocks noChangeAspect="1" noChangeArrowheads="1"/>
            </p:cNvPicPr>
            <p:nvPr/>
          </p:nvPicPr>
          <p:blipFill>
            <a:blip r:embed="rId2" cstate="print"/>
            <a:srcRect l="9375" t="3616" r="6250" b="9686"/>
            <a:stretch>
              <a:fillRect/>
            </a:stretch>
          </p:blipFill>
          <p:spPr>
            <a:xfrm>
              <a:off x="152401" y="0"/>
              <a:ext cx="2944906" cy="4800600"/>
            </a:xfrm>
            <a:prstGeom prst="rect">
              <a:avLst/>
            </a:prstGeom>
            <a:noFill/>
          </p:spPr>
        </p:pic>
        <p:pic>
          <p:nvPicPr>
            <p:cNvPr id="49" name="Picture 2"/>
            <p:cNvPicPr>
              <a:picLocks noChangeAspect="1" noChangeArrowheads="1"/>
            </p:cNvPicPr>
            <p:nvPr/>
          </p:nvPicPr>
          <p:blipFill>
            <a:blip r:embed="rId2" cstate="print"/>
            <a:srcRect l="9375" t="77929" r="6250" b="4181"/>
            <a:stretch>
              <a:fillRect/>
            </a:stretch>
          </p:blipFill>
          <p:spPr>
            <a:xfrm>
              <a:off x="153536" y="3886200"/>
              <a:ext cx="2944906" cy="990600"/>
            </a:xfrm>
            <a:prstGeom prst="rect">
              <a:avLst/>
            </a:prstGeom>
            <a:noFill/>
          </p:spPr>
        </p:pic>
      </p:grpSp>
      <p:grpSp>
        <p:nvGrpSpPr>
          <p:cNvPr id="101" name="Group 100"/>
          <p:cNvGrpSpPr/>
          <p:nvPr/>
        </p:nvGrpSpPr>
        <p:grpSpPr>
          <a:xfrm>
            <a:off x="-12879" y="4911163"/>
            <a:ext cx="9144000" cy="1933958"/>
            <a:chOff x="0" y="4825284"/>
            <a:chExt cx="9144000" cy="1933958"/>
          </a:xfrm>
        </p:grpSpPr>
        <p:grpSp>
          <p:nvGrpSpPr>
            <p:cNvPr id="88" name="Group 87"/>
            <p:cNvGrpSpPr/>
            <p:nvPr/>
          </p:nvGrpSpPr>
          <p:grpSpPr>
            <a:xfrm>
              <a:off x="0" y="4825284"/>
              <a:ext cx="9144000" cy="1933958"/>
              <a:chOff x="0" y="4825284"/>
              <a:chExt cx="9144000" cy="1933958"/>
            </a:xfrm>
          </p:grpSpPr>
          <p:grpSp>
            <p:nvGrpSpPr>
              <p:cNvPr id="80" name="Group 79"/>
              <p:cNvGrpSpPr/>
              <p:nvPr/>
            </p:nvGrpSpPr>
            <p:grpSpPr>
              <a:xfrm>
                <a:off x="0" y="4825284"/>
                <a:ext cx="9144000" cy="1906074"/>
                <a:chOff x="0" y="4825284"/>
                <a:chExt cx="9144000" cy="1906074"/>
              </a:xfrm>
            </p:grpSpPr>
            <p:sp>
              <p:nvSpPr>
                <p:cNvPr id="47" name="Rectangle 46"/>
                <p:cNvSpPr/>
                <p:nvPr/>
              </p:nvSpPr>
              <p:spPr>
                <a:xfrm>
                  <a:off x="0" y="5207358"/>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8178" name="Picture 2" descr="C:\Users\Administrator\Pictures\OST.jpg"/>
                <p:cNvPicPr>
                  <a:picLocks noChangeAspect="1" noChangeArrowheads="1"/>
                </p:cNvPicPr>
                <p:nvPr/>
              </p:nvPicPr>
              <p:blipFill>
                <a:blip r:embed="rId3" cstate="print"/>
                <a:srcRect/>
                <a:stretch>
                  <a:fillRect/>
                </a:stretch>
              </p:blipFill>
              <p:spPr bwMode="auto">
                <a:xfrm>
                  <a:off x="0" y="4825284"/>
                  <a:ext cx="9144000" cy="1704975"/>
                </a:xfrm>
                <a:prstGeom prst="rect">
                  <a:avLst/>
                </a:prstGeom>
                <a:noFill/>
              </p:spPr>
            </p:pic>
          </p:grpSp>
          <p:grpSp>
            <p:nvGrpSpPr>
              <p:cNvPr id="81" name="Group 80"/>
              <p:cNvGrpSpPr/>
              <p:nvPr/>
            </p:nvGrpSpPr>
            <p:grpSpPr>
              <a:xfrm>
                <a:off x="76200" y="6256540"/>
                <a:ext cx="8624553" cy="502702"/>
                <a:chOff x="76200" y="6256540"/>
                <a:chExt cx="8624553" cy="502702"/>
              </a:xfrm>
            </p:grpSpPr>
            <p:sp>
              <p:nvSpPr>
                <p:cNvPr id="36" name="TextBox 35"/>
                <p:cNvSpPr txBox="1"/>
                <p:nvPr/>
              </p:nvSpPr>
              <p:spPr>
                <a:xfrm>
                  <a:off x="76200" y="6256540"/>
                  <a:ext cx="609600" cy="297517"/>
                </a:xfrm>
                <a:prstGeom prst="rect">
                  <a:avLst/>
                </a:prstGeom>
                <a:noFill/>
              </p:spPr>
              <p:txBody>
                <a:bodyPr wrap="square" rtlCol="0">
                  <a:spAutoFit/>
                </a:bodyPr>
                <a:lstStyle/>
                <a:p>
                  <a:pPr algn="ctr">
                    <a:lnSpc>
                      <a:spcPts val="1600"/>
                    </a:lnSpc>
                  </a:pPr>
                  <a:r>
                    <a:rPr lang="en-US" sz="1600" dirty="0" smtClean="0">
                      <a:latin typeface="Bernard MT Condensed" pitchFamily="18" charset="0"/>
                    </a:rPr>
                    <a:t>HSC</a:t>
                  </a:r>
                  <a:endParaRPr lang="en-US" sz="1600" dirty="0">
                    <a:latin typeface="Bernard MT Condensed" pitchFamily="18" charset="0"/>
                  </a:endParaRPr>
                </a:p>
              </p:txBody>
            </p:sp>
            <p:sp>
              <p:nvSpPr>
                <p:cNvPr id="38" name="TextBox 37"/>
                <p:cNvSpPr txBox="1"/>
                <p:nvPr/>
              </p:nvSpPr>
              <p:spPr>
                <a:xfrm>
                  <a:off x="1052847" y="6256540"/>
                  <a:ext cx="1143000" cy="502702"/>
                </a:xfrm>
                <a:prstGeom prst="rect">
                  <a:avLst/>
                </a:prstGeom>
                <a:noFill/>
              </p:spPr>
              <p:txBody>
                <a:bodyPr wrap="square" rtlCol="0">
                  <a:spAutoFit/>
                </a:bodyPr>
                <a:lstStyle/>
                <a:p>
                  <a:pPr algn="ctr">
                    <a:lnSpc>
                      <a:spcPts val="1600"/>
                    </a:lnSpc>
                  </a:pPr>
                  <a:r>
                    <a:rPr lang="en-US" sz="1600" dirty="0" err="1" smtClean="0">
                      <a:latin typeface="Bernard MT Condensed" pitchFamily="18" charset="0"/>
                    </a:rPr>
                    <a:t>Myloid</a:t>
                  </a:r>
                  <a:r>
                    <a:rPr lang="en-US" sz="1600" dirty="0" smtClean="0">
                      <a:latin typeface="Bernard MT Condensed" pitchFamily="18" charset="0"/>
                    </a:rPr>
                    <a:t> </a:t>
                  </a:r>
                  <a:r>
                    <a:rPr lang="en-US" sz="1600" dirty="0" err="1" smtClean="0">
                      <a:latin typeface="Bernard MT Condensed" pitchFamily="18" charset="0"/>
                    </a:rPr>
                    <a:t>Proginator</a:t>
                  </a:r>
                  <a:endParaRPr lang="en-US" sz="1600" dirty="0">
                    <a:latin typeface="Bernard MT Condensed" pitchFamily="18" charset="0"/>
                  </a:endParaRPr>
                </a:p>
              </p:txBody>
            </p:sp>
            <p:sp>
              <p:nvSpPr>
                <p:cNvPr id="41" name="TextBox 40"/>
                <p:cNvSpPr txBox="1"/>
                <p:nvPr/>
              </p:nvSpPr>
              <p:spPr>
                <a:xfrm>
                  <a:off x="2362200" y="6256540"/>
                  <a:ext cx="1143000" cy="297517"/>
                </a:xfrm>
                <a:prstGeom prst="rect">
                  <a:avLst/>
                </a:prstGeom>
                <a:noFill/>
              </p:spPr>
              <p:txBody>
                <a:bodyPr wrap="square" rtlCol="0">
                  <a:spAutoFit/>
                </a:bodyPr>
                <a:lstStyle/>
                <a:p>
                  <a:pPr algn="ctr">
                    <a:lnSpc>
                      <a:spcPts val="1600"/>
                    </a:lnSpc>
                  </a:pPr>
                  <a:r>
                    <a:rPr lang="en-US" sz="1600" dirty="0" err="1" smtClean="0">
                      <a:latin typeface="Bernard MT Condensed" pitchFamily="18" charset="0"/>
                    </a:rPr>
                    <a:t>Monocyte</a:t>
                  </a:r>
                  <a:endParaRPr lang="en-US" sz="1600" dirty="0">
                    <a:latin typeface="Bernard MT Condensed" pitchFamily="18" charset="0"/>
                  </a:endParaRPr>
                </a:p>
              </p:txBody>
            </p:sp>
            <p:sp>
              <p:nvSpPr>
                <p:cNvPr id="44" name="TextBox 43"/>
                <p:cNvSpPr txBox="1"/>
                <p:nvPr/>
              </p:nvSpPr>
              <p:spPr>
                <a:xfrm>
                  <a:off x="3581400" y="6256540"/>
                  <a:ext cx="1143000" cy="502702"/>
                </a:xfrm>
                <a:prstGeom prst="rect">
                  <a:avLst/>
                </a:prstGeom>
                <a:noFill/>
              </p:spPr>
              <p:txBody>
                <a:bodyPr wrap="square" rtlCol="0">
                  <a:spAutoFit/>
                </a:bodyPr>
                <a:lstStyle/>
                <a:p>
                  <a:pPr algn="ctr">
                    <a:lnSpc>
                      <a:spcPts val="1600"/>
                    </a:lnSpc>
                  </a:pPr>
                  <a:r>
                    <a:rPr lang="en-US" sz="1600" dirty="0" smtClean="0">
                      <a:latin typeface="Bernard MT Condensed" pitchFamily="18" charset="0"/>
                    </a:rPr>
                    <a:t>Pre-</a:t>
                  </a:r>
                  <a:r>
                    <a:rPr lang="en-US" sz="1600" dirty="0" err="1" smtClean="0">
                      <a:latin typeface="Bernard MT Condensed" pitchFamily="18" charset="0"/>
                    </a:rPr>
                    <a:t>Osteoclast</a:t>
                  </a:r>
                  <a:endParaRPr lang="en-US" sz="1600" dirty="0">
                    <a:latin typeface="Bernard MT Condensed" pitchFamily="18" charset="0"/>
                  </a:endParaRPr>
                </a:p>
              </p:txBody>
            </p:sp>
            <p:sp>
              <p:nvSpPr>
                <p:cNvPr id="45" name="TextBox 44"/>
                <p:cNvSpPr txBox="1"/>
                <p:nvPr/>
              </p:nvSpPr>
              <p:spPr>
                <a:xfrm>
                  <a:off x="5180526" y="6256540"/>
                  <a:ext cx="1143000" cy="502702"/>
                </a:xfrm>
                <a:prstGeom prst="rect">
                  <a:avLst/>
                </a:prstGeom>
                <a:noFill/>
              </p:spPr>
              <p:txBody>
                <a:bodyPr wrap="square" rtlCol="0">
                  <a:spAutoFit/>
                </a:bodyPr>
                <a:lstStyle/>
                <a:p>
                  <a:pPr algn="ctr">
                    <a:lnSpc>
                      <a:spcPts val="1600"/>
                    </a:lnSpc>
                  </a:pPr>
                  <a:r>
                    <a:rPr lang="en-US" sz="1600" dirty="0" smtClean="0">
                      <a:latin typeface="Bernard MT Condensed" pitchFamily="18" charset="0"/>
                    </a:rPr>
                    <a:t>Mature</a:t>
                  </a:r>
                </a:p>
                <a:p>
                  <a:pPr algn="ctr">
                    <a:lnSpc>
                      <a:spcPts val="1600"/>
                    </a:lnSpc>
                  </a:pPr>
                  <a:r>
                    <a:rPr lang="en-US" sz="1600" dirty="0" err="1" smtClean="0">
                      <a:latin typeface="Bernard MT Condensed" pitchFamily="18" charset="0"/>
                    </a:rPr>
                    <a:t>Osteoclast</a:t>
                  </a:r>
                  <a:endParaRPr lang="en-US" sz="1600" dirty="0">
                    <a:latin typeface="Bernard MT Condensed" pitchFamily="18" charset="0"/>
                  </a:endParaRPr>
                </a:p>
              </p:txBody>
            </p:sp>
            <p:sp>
              <p:nvSpPr>
                <p:cNvPr id="46" name="TextBox 45"/>
                <p:cNvSpPr txBox="1"/>
                <p:nvPr/>
              </p:nvSpPr>
              <p:spPr>
                <a:xfrm>
                  <a:off x="7557753" y="6256540"/>
                  <a:ext cx="1143000" cy="502702"/>
                </a:xfrm>
                <a:prstGeom prst="rect">
                  <a:avLst/>
                </a:prstGeom>
                <a:noFill/>
              </p:spPr>
              <p:txBody>
                <a:bodyPr wrap="square" rtlCol="0">
                  <a:spAutoFit/>
                </a:bodyPr>
                <a:lstStyle/>
                <a:p>
                  <a:pPr algn="ctr">
                    <a:lnSpc>
                      <a:spcPts val="1600"/>
                    </a:lnSpc>
                  </a:pPr>
                  <a:r>
                    <a:rPr lang="en-US" sz="1600" dirty="0" err="1" smtClean="0">
                      <a:latin typeface="Bernard MT Condensed" pitchFamily="18" charset="0"/>
                    </a:rPr>
                    <a:t>Resorbing</a:t>
                  </a:r>
                  <a:endParaRPr lang="en-US" sz="1600" dirty="0" smtClean="0">
                    <a:latin typeface="Bernard MT Condensed" pitchFamily="18" charset="0"/>
                  </a:endParaRPr>
                </a:p>
                <a:p>
                  <a:pPr algn="ctr">
                    <a:lnSpc>
                      <a:spcPts val="1600"/>
                    </a:lnSpc>
                  </a:pPr>
                  <a:r>
                    <a:rPr lang="en-US" sz="1600" dirty="0" err="1" smtClean="0">
                      <a:latin typeface="Bernard MT Condensed" pitchFamily="18" charset="0"/>
                    </a:rPr>
                    <a:t>Osteoclast</a:t>
                  </a:r>
                  <a:endParaRPr lang="en-US" sz="1600" dirty="0">
                    <a:latin typeface="Bernard MT Condensed" pitchFamily="18" charset="0"/>
                  </a:endParaRPr>
                </a:p>
              </p:txBody>
            </p:sp>
          </p:grpSp>
        </p:grpSp>
        <p:pic>
          <p:nvPicPr>
            <p:cNvPr id="100" name="Picture 99" descr="C:\Users\Administrator\Pictures\OST.jpg"/>
            <p:cNvPicPr>
              <a:picLocks noChangeAspect="1" noChangeArrowheads="1"/>
            </p:cNvPicPr>
            <p:nvPr/>
          </p:nvPicPr>
          <p:blipFill>
            <a:blip r:embed="rId3" cstate="print"/>
            <a:srcRect l="30833" t="7378" r="59999" b="62441"/>
            <a:stretch>
              <a:fillRect/>
            </a:stretch>
          </p:blipFill>
          <p:spPr bwMode="auto">
            <a:xfrm>
              <a:off x="4089042" y="4838163"/>
              <a:ext cx="762000" cy="685800"/>
            </a:xfrm>
            <a:prstGeom prst="ellipse">
              <a:avLst/>
            </a:prstGeom>
            <a:noFill/>
          </p:spPr>
        </p:pic>
      </p:grpSp>
      <p:sp>
        <p:nvSpPr>
          <p:cNvPr id="51" name="Oval 50"/>
          <p:cNvSpPr/>
          <p:nvPr/>
        </p:nvSpPr>
        <p:spPr>
          <a:xfrm>
            <a:off x="1600200" y="382387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659467" y="369052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18733" y="389054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659467" y="40238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778000" y="382387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837267" y="40238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78000" y="37571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837267" y="362384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896533" y="3862508"/>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916588" y="5137329"/>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955800" y="37571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015067" y="395722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Shape 63"/>
          <p:cNvSpPr/>
          <p:nvPr/>
        </p:nvSpPr>
        <p:spPr>
          <a:xfrm>
            <a:off x="2562908" y="3102235"/>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Shape 64"/>
          <p:cNvSpPr/>
          <p:nvPr/>
        </p:nvSpPr>
        <p:spPr>
          <a:xfrm rot="1860000">
            <a:off x="2715308" y="3254635"/>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Shape 65"/>
          <p:cNvSpPr/>
          <p:nvPr/>
        </p:nvSpPr>
        <p:spPr>
          <a:xfrm rot="-1800000">
            <a:off x="2867708" y="3407035"/>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Shape 66"/>
          <p:cNvSpPr/>
          <p:nvPr/>
        </p:nvSpPr>
        <p:spPr>
          <a:xfrm rot="4860000">
            <a:off x="2650090" y="3418017"/>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Shape 67"/>
          <p:cNvSpPr/>
          <p:nvPr/>
        </p:nvSpPr>
        <p:spPr>
          <a:xfrm rot="9240000">
            <a:off x="2512401" y="3280327"/>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Shape 68"/>
          <p:cNvSpPr/>
          <p:nvPr/>
        </p:nvSpPr>
        <p:spPr>
          <a:xfrm>
            <a:off x="2562907" y="337914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Shape 69"/>
          <p:cNvSpPr/>
          <p:nvPr/>
        </p:nvSpPr>
        <p:spPr>
          <a:xfrm rot="1860000">
            <a:off x="2715307" y="353154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Shape 70"/>
          <p:cNvSpPr/>
          <p:nvPr/>
        </p:nvSpPr>
        <p:spPr>
          <a:xfrm rot="-1800000">
            <a:off x="2867708" y="4644992"/>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Shape 71"/>
          <p:cNvSpPr/>
          <p:nvPr/>
        </p:nvSpPr>
        <p:spPr>
          <a:xfrm rot="4860000">
            <a:off x="2601782" y="3646617"/>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L-Shape 72"/>
          <p:cNvSpPr/>
          <p:nvPr/>
        </p:nvSpPr>
        <p:spPr>
          <a:xfrm rot="9240000">
            <a:off x="2845092" y="3631908"/>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903137" y="4552413"/>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752600" y="4181930"/>
            <a:ext cx="914400" cy="338554"/>
          </a:xfrm>
          <a:prstGeom prst="rect">
            <a:avLst/>
          </a:prstGeom>
          <a:noFill/>
        </p:spPr>
        <p:txBody>
          <a:bodyPr wrap="square" rtlCol="0">
            <a:spAutoFit/>
          </a:bodyPr>
          <a:lstStyle/>
          <a:p>
            <a:r>
              <a:rPr lang="en-US" sz="1600" dirty="0" smtClean="0">
                <a:latin typeface="Bernard MT Condensed" pitchFamily="18" charset="0"/>
              </a:rPr>
              <a:t>RANKL</a:t>
            </a:r>
            <a:endParaRPr lang="en-US" sz="1600" dirty="0">
              <a:latin typeface="Bernard MT Condensed" pitchFamily="18" charset="0"/>
            </a:endParaRPr>
          </a:p>
        </p:txBody>
      </p:sp>
      <p:sp>
        <p:nvSpPr>
          <p:cNvPr id="77" name="TextBox 76"/>
          <p:cNvSpPr txBox="1"/>
          <p:nvPr/>
        </p:nvSpPr>
        <p:spPr>
          <a:xfrm>
            <a:off x="2895600" y="3429000"/>
            <a:ext cx="1828800" cy="646331"/>
          </a:xfrm>
          <a:prstGeom prst="rect">
            <a:avLst/>
          </a:prstGeom>
          <a:noFill/>
        </p:spPr>
        <p:txBody>
          <a:bodyPr wrap="square" rtlCol="0">
            <a:spAutoFit/>
          </a:bodyPr>
          <a:lstStyle/>
          <a:p>
            <a:pPr algn="ctr"/>
            <a:r>
              <a:rPr lang="en-US" dirty="0" err="1" smtClean="0">
                <a:latin typeface="Bernard MT Condensed" pitchFamily="18" charset="0"/>
              </a:rPr>
              <a:t>Osteoprotegerin</a:t>
            </a:r>
            <a:r>
              <a:rPr lang="en-US" dirty="0" smtClean="0">
                <a:latin typeface="Bernard MT Condensed" pitchFamily="18" charset="0"/>
              </a:rPr>
              <a:t> [OPG]</a:t>
            </a:r>
            <a:endParaRPr lang="en-US" dirty="0">
              <a:latin typeface="Bernard MT Condensed" pitchFamily="18" charset="0"/>
            </a:endParaRPr>
          </a:p>
        </p:txBody>
      </p:sp>
      <p:sp>
        <p:nvSpPr>
          <p:cNvPr id="19" name="Rectangle 18"/>
          <p:cNvSpPr/>
          <p:nvPr/>
        </p:nvSpPr>
        <p:spPr>
          <a:xfrm>
            <a:off x="4038600" y="457200"/>
            <a:ext cx="4953000" cy="523220"/>
          </a:xfrm>
          <a:prstGeom prst="rect">
            <a:avLst/>
          </a:prstGeom>
          <a:solidFill>
            <a:schemeClr val="bg1"/>
          </a:solidFill>
        </p:spPr>
        <p:txBody>
          <a:bodyPr wrap="square">
            <a:spAutoFit/>
          </a:bodyPr>
          <a:lstStyle/>
          <a:p>
            <a:pPr algn="ctr"/>
            <a:r>
              <a:rPr lang="en-US" sz="2800" dirty="0" smtClean="0">
                <a:latin typeface="Berlin Sans FB Demi" pitchFamily="34" charset="0"/>
              </a:rPr>
              <a:t>OPG and bone </a:t>
            </a:r>
            <a:endParaRPr lang="en-US" sz="2800" dirty="0">
              <a:latin typeface="Berlin Sans FB Demi" pitchFamily="34" charset="0"/>
            </a:endParaRPr>
          </a:p>
        </p:txBody>
      </p:sp>
      <p:sp>
        <p:nvSpPr>
          <p:cNvPr id="42" name="L-Shape 41"/>
          <p:cNvSpPr/>
          <p:nvPr/>
        </p:nvSpPr>
        <p:spPr>
          <a:xfrm rot="-1800000">
            <a:off x="3020108" y="4797392"/>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055537" y="4704813"/>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800000">
            <a:off x="2694892" y="461306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730321" y="4520484"/>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Shape 83"/>
          <p:cNvSpPr/>
          <p:nvPr/>
        </p:nvSpPr>
        <p:spPr>
          <a:xfrm rot="14400000">
            <a:off x="2867708" y="4797392"/>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6200000">
            <a:off x="2864500" y="4769208"/>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L-Shape 85"/>
          <p:cNvSpPr/>
          <p:nvPr/>
        </p:nvSpPr>
        <p:spPr>
          <a:xfrm rot="14400000">
            <a:off x="2694892" y="476546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6200000">
            <a:off x="2674409" y="4698642"/>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heel(4)">
                                      <p:cBhvr>
                                        <p:cTn id="7" dur="2000"/>
                                        <p:tgtEl>
                                          <p:spTgt spid="51"/>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heel(4)">
                                      <p:cBhvr>
                                        <p:cTn id="10" dur="2000"/>
                                        <p:tgtEl>
                                          <p:spTgt spid="5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heel(4)">
                                      <p:cBhvr>
                                        <p:cTn id="13" dur="2000"/>
                                        <p:tgtEl>
                                          <p:spTgt spid="53"/>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heel(4)">
                                      <p:cBhvr>
                                        <p:cTn id="16" dur="2000"/>
                                        <p:tgtEl>
                                          <p:spTgt spid="54"/>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heel(4)">
                                      <p:cBhvr>
                                        <p:cTn id="19" dur="2000"/>
                                        <p:tgtEl>
                                          <p:spTgt spid="55"/>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heel(4)">
                                      <p:cBhvr>
                                        <p:cTn id="22" dur="2000"/>
                                        <p:tgtEl>
                                          <p:spTgt spid="56"/>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heel(4)">
                                      <p:cBhvr>
                                        <p:cTn id="25" dur="2000"/>
                                        <p:tgtEl>
                                          <p:spTgt spid="57"/>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heel(4)">
                                      <p:cBhvr>
                                        <p:cTn id="28" dur="2000"/>
                                        <p:tgtEl>
                                          <p:spTgt spid="58"/>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heel(4)">
                                      <p:cBhvr>
                                        <p:cTn id="31" dur="2000"/>
                                        <p:tgtEl>
                                          <p:spTgt spid="59"/>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heel(4)">
                                      <p:cBhvr>
                                        <p:cTn id="34" dur="2000"/>
                                        <p:tgtEl>
                                          <p:spTgt spid="61"/>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heel(4)">
                                      <p:cBhvr>
                                        <p:cTn id="37" dur="2000"/>
                                        <p:tgtEl>
                                          <p:spTgt spid="62"/>
                                        </p:tgtEl>
                                      </p:cBhvr>
                                    </p:animEffect>
                                  </p:childTnLst>
                                </p:cTn>
                              </p:par>
                            </p:childTnLst>
                          </p:cTn>
                        </p:par>
                        <p:par>
                          <p:cTn id="38" fill="hold">
                            <p:stCondLst>
                              <p:cond delay="2000"/>
                            </p:stCondLst>
                            <p:childTnLst>
                              <p:par>
                                <p:cTn id="39" presetID="18" presetClass="entr" presetSubtype="6" fill="hold" grpId="0"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strips(downRight)">
                                      <p:cBhvr>
                                        <p:cTn id="41" dur="1000"/>
                                        <p:tgtEl>
                                          <p:spTgt spid="75"/>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heel(4)">
                                      <p:cBhvr>
                                        <p:cTn id="46" dur="2000"/>
                                        <p:tgtEl>
                                          <p:spTgt spid="64"/>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heel(4)">
                                      <p:cBhvr>
                                        <p:cTn id="49" dur="2000"/>
                                        <p:tgtEl>
                                          <p:spTgt spid="65"/>
                                        </p:tgtEl>
                                      </p:cBhvr>
                                    </p:animEffect>
                                  </p:childTnLst>
                                </p:cTn>
                              </p:par>
                              <p:par>
                                <p:cTn id="50" presetID="21" presetClass="entr" presetSubtype="4"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heel(4)">
                                      <p:cBhvr>
                                        <p:cTn id="52" dur="2000"/>
                                        <p:tgtEl>
                                          <p:spTgt spid="66"/>
                                        </p:tgtEl>
                                      </p:cBhvr>
                                    </p:animEffect>
                                  </p:childTnLst>
                                </p:cTn>
                              </p:par>
                              <p:par>
                                <p:cTn id="53" presetID="21" presetClass="entr" presetSubtype="4"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heel(4)">
                                      <p:cBhvr>
                                        <p:cTn id="55" dur="2000"/>
                                        <p:tgtEl>
                                          <p:spTgt spid="67"/>
                                        </p:tgtEl>
                                      </p:cBhvr>
                                    </p:animEffect>
                                  </p:childTnLst>
                                </p:cTn>
                              </p:par>
                              <p:par>
                                <p:cTn id="56" presetID="21" presetClass="entr" presetSubtype="4"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wheel(4)">
                                      <p:cBhvr>
                                        <p:cTn id="58" dur="2000"/>
                                        <p:tgtEl>
                                          <p:spTgt spid="68"/>
                                        </p:tgtEl>
                                      </p:cBhvr>
                                    </p:animEffect>
                                  </p:childTnLst>
                                </p:cTn>
                              </p:par>
                              <p:par>
                                <p:cTn id="59" presetID="21" presetClass="entr" presetSubtype="4"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heel(4)">
                                      <p:cBhvr>
                                        <p:cTn id="61" dur="2000"/>
                                        <p:tgtEl>
                                          <p:spTgt spid="69"/>
                                        </p:tgtEl>
                                      </p:cBhvr>
                                    </p:animEffect>
                                  </p:childTnLst>
                                </p:cTn>
                              </p:par>
                              <p:par>
                                <p:cTn id="62" presetID="21" presetClass="entr" presetSubtype="4"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heel(4)">
                                      <p:cBhvr>
                                        <p:cTn id="64" dur="2000"/>
                                        <p:tgtEl>
                                          <p:spTgt spid="70"/>
                                        </p:tgtEl>
                                      </p:cBhvr>
                                    </p:animEffect>
                                  </p:childTnLst>
                                </p:cTn>
                              </p:par>
                              <p:par>
                                <p:cTn id="65" presetID="21" presetClass="entr" presetSubtype="4"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heel(4)">
                                      <p:cBhvr>
                                        <p:cTn id="67" dur="2000"/>
                                        <p:tgtEl>
                                          <p:spTgt spid="72"/>
                                        </p:tgtEl>
                                      </p:cBhvr>
                                    </p:animEffect>
                                  </p:childTnLst>
                                </p:cTn>
                              </p:par>
                              <p:par>
                                <p:cTn id="68" presetID="21" presetClass="entr" presetSubtype="4"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wheel(4)">
                                      <p:cBhvr>
                                        <p:cTn id="70" dur="2000"/>
                                        <p:tgtEl>
                                          <p:spTgt spid="73"/>
                                        </p:tgtEl>
                                      </p:cBhvr>
                                    </p:animEffect>
                                  </p:childTnLst>
                                </p:cTn>
                              </p:par>
                            </p:childTnLst>
                          </p:cTn>
                        </p:par>
                        <p:par>
                          <p:cTn id="71" fill="hold">
                            <p:stCondLst>
                              <p:cond delay="2000"/>
                            </p:stCondLst>
                            <p:childTnLst>
                              <p:par>
                                <p:cTn id="72" presetID="18" presetClass="entr" presetSubtype="6"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strips(downRight)">
                                      <p:cBhvr>
                                        <p:cTn id="74" dur="1000"/>
                                        <p:tgtEl>
                                          <p:spTgt spid="77"/>
                                        </p:tgtEl>
                                      </p:cBhvr>
                                    </p:animEffec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1" nodeType="clickEffect">
                                  <p:stCondLst>
                                    <p:cond delay="0"/>
                                  </p:stCondLst>
                                  <p:childTnLst>
                                    <p:animMotion origin="layout" path="M 5E-6 0.00324 L -0.03021 0.13982 " pathEditMode="relative" rAng="0" ptsTypes="AA">
                                      <p:cBhvr>
                                        <p:cTn id="78" dur="2000" fill="hold"/>
                                        <p:tgtEl>
                                          <p:spTgt spid="66"/>
                                        </p:tgtEl>
                                        <p:attrNameLst>
                                          <p:attrName>ppt_x</p:attrName>
                                          <p:attrName>ppt_y</p:attrName>
                                        </p:attrNameLst>
                                      </p:cBhvr>
                                      <p:rCtr x="-1500" y="6800"/>
                                    </p:animMotion>
                                  </p:childTnLst>
                                </p:cTn>
                              </p:par>
                            </p:childTnLst>
                          </p:cTn>
                        </p:par>
                        <p:par>
                          <p:cTn id="79" fill="hold">
                            <p:stCondLst>
                              <p:cond delay="2000"/>
                            </p:stCondLst>
                            <p:childTnLst>
                              <p:par>
                                <p:cTn id="80" presetID="0" presetClass="path" presetSubtype="0" accel="50000" decel="50000" fill="hold" grpId="1" nodeType="afterEffect">
                                  <p:stCondLst>
                                    <p:cond delay="0"/>
                                  </p:stCondLst>
                                  <p:childTnLst>
                                    <p:animMotion origin="layout" path="M 0 0 C 0.01145 -0.00231 0.02291 -0.00439 0.02812 0.00185 C 0.03333 0.0081 0.0243 0.03099 0.03107 0.03747 C 0.03784 0.04394 0.06059 0.03955 0.06909 0.04117 C 0.0776 0.04279 0.08107 0.03978 0.08177 0.04695 C 0.08246 0.05412 0.07465 0.07794 0.07326 0.08441 " pathEditMode="relative" ptsTypes="aaaaaA">
                                      <p:cBhvr>
                                        <p:cTn id="81" dur="2000" fill="hold"/>
                                        <p:tgtEl>
                                          <p:spTgt spid="61"/>
                                        </p:tgtEl>
                                        <p:attrNameLst>
                                          <p:attrName>ppt_x</p:attrName>
                                          <p:attrName>ppt_y</p:attrName>
                                        </p:attrNameLst>
                                      </p:cBhvr>
                                    </p:animMotion>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2000"/>
                                        <p:tgtEl>
                                          <p:spTgt spid="7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2000"/>
                                        <p:tgtEl>
                                          <p:spTgt spid="7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2000"/>
                                        <p:tgtEl>
                                          <p:spTgt spid="4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2000"/>
                                        <p:tgtEl>
                                          <p:spTgt spid="4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2000"/>
                                        <p:tgtEl>
                                          <p:spTgt spid="4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2000"/>
                                        <p:tgtEl>
                                          <p:spTgt spid="6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fade">
                                      <p:cBhvr>
                                        <p:cTn id="104" dur="2000"/>
                                        <p:tgtEl>
                                          <p:spTgt spid="8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fade">
                                      <p:cBhvr>
                                        <p:cTn id="107" dur="2000"/>
                                        <p:tgtEl>
                                          <p:spTgt spid="8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fade">
                                      <p:cBhvr>
                                        <p:cTn id="110" dur="2000"/>
                                        <p:tgtEl>
                                          <p:spTgt spid="8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fade">
                                      <p:cBhvr>
                                        <p:cTn id="113" dur="2000"/>
                                        <p:tgtEl>
                                          <p:spTgt spid="8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101"/>
                                        </p:tgtEl>
                                        <p:attrNameLst>
                                          <p:attrName>style.visibility</p:attrName>
                                        </p:attrNameLst>
                                      </p:cBhvr>
                                      <p:to>
                                        <p:strVal val="visible"/>
                                      </p:to>
                                    </p:set>
                                    <p:animEffect transition="in" filter="fade">
                                      <p:cBhvr>
                                        <p:cTn id="118" dur="2000"/>
                                        <p:tgtEl>
                                          <p:spTgt spid="101"/>
                                        </p:tgtEl>
                                      </p:cBhvr>
                                    </p:animEffect>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grpId="1" nodeType="clickEffect">
                                  <p:stCondLst>
                                    <p:cond delay="0"/>
                                  </p:stCondLst>
                                  <p:childTnLst>
                                    <p:animMotion origin="layout" path="M 0 0 C -0.02188 0.01596 -0.04358 0.03214 -0.0408 0.0451 C -0.03803 0.05805 0.00746 0.06429 0.01701 0.07701 C 0.02656 0.08973 0.00677 0.11471 0.01701 0.12211 C 0.02725 0.12951 0.06562 0.11424 0.07899 0.12211 C 0.09236 0.12997 0.09409 0.16165 0.09722 0.16905 " pathEditMode="relative" ptsTypes="aaaaaA">
                                      <p:cBhvr>
                                        <p:cTn id="122" dur="2000" fill="hold"/>
                                        <p:tgtEl>
                                          <p:spTgt spid="62"/>
                                        </p:tgtEl>
                                        <p:attrNameLst>
                                          <p:attrName>ppt_x</p:attrName>
                                          <p:attrName>ppt_y</p:attrName>
                                        </p:attrNameLst>
                                      </p:cBhvr>
                                    </p:animMotion>
                                  </p:childTnLst>
                                </p:cTn>
                              </p:par>
                            </p:childTnLst>
                          </p:cTn>
                        </p:par>
                        <p:par>
                          <p:cTn id="123" fill="hold">
                            <p:stCondLst>
                              <p:cond delay="2000"/>
                            </p:stCondLst>
                            <p:childTnLst>
                              <p:par>
                                <p:cTn id="124" presetID="4" presetClass="entr" presetSubtype="32" fill="hold" grpId="0" nodeType="after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box(out)">
                                      <p:cBhvr>
                                        <p:cTn id="126" dur="500"/>
                                        <p:tgtEl>
                                          <p:spTgt spid="60"/>
                                        </p:tgtEl>
                                      </p:cBhvr>
                                    </p:animEffect>
                                  </p:childTnLst>
                                </p:cTn>
                              </p:par>
                            </p:childTnLst>
                          </p:cTn>
                        </p:par>
                      </p:childTnLst>
                    </p:cTn>
                  </p:par>
                  <p:par>
                    <p:cTn id="127" fill="hold">
                      <p:stCondLst>
                        <p:cond delay="indefinite"/>
                      </p:stCondLst>
                      <p:childTnLst>
                        <p:par>
                          <p:cTn id="128" fill="hold">
                            <p:stCondLst>
                              <p:cond delay="0"/>
                            </p:stCondLst>
                            <p:childTnLst>
                              <p:par>
                                <p:cTn id="129" presetID="0" presetClass="path" presetSubtype="0" accel="50000" decel="50000" fill="hold" grpId="1" nodeType="clickEffect">
                                  <p:stCondLst>
                                    <p:cond delay="0"/>
                                  </p:stCondLst>
                                  <p:childTnLst>
                                    <p:animMotion origin="layout" path="M 0 0 C 0.00782 -0.01411 0.0158 -0.02822 0.0283 -0.02799 C 0.0408 -0.02776 0.05729 0.00231 0.07466 0.00185 C 0.09202 0.00138 0.12223 -0.02938 0.13247 -0.03007 C 0.14271 -0.03076 0.13594 -0.00648 0.13663 -0.00185 " pathEditMode="relative" ptsTypes="aaaaA">
                                      <p:cBhvr>
                                        <p:cTn id="130" dur="2000" fill="hold"/>
                                        <p:tgtEl>
                                          <p:spTgt spid="6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0" grpId="1" animBg="1"/>
      <p:bldP spid="61" grpId="0" animBg="1"/>
      <p:bldP spid="61" grpId="1" animBg="1"/>
      <p:bldP spid="62" grpId="0" animBg="1"/>
      <p:bldP spid="62" grpId="1" animBg="1"/>
      <p:bldP spid="64" grpId="0" animBg="1"/>
      <p:bldP spid="65" grpId="0" animBg="1"/>
      <p:bldP spid="66" grpId="0" animBg="1"/>
      <p:bldP spid="66" grpId="1" animBg="1"/>
      <p:bldP spid="67" grpId="0" animBg="1"/>
      <p:bldP spid="68" grpId="0" animBg="1"/>
      <p:bldP spid="69" grpId="0" animBg="1"/>
      <p:bldP spid="70" grpId="0" animBg="1"/>
      <p:bldP spid="71" grpId="0" animBg="1"/>
      <p:bldP spid="72" grpId="0" animBg="1"/>
      <p:bldP spid="73" grpId="0" animBg="1"/>
      <p:bldP spid="74" grpId="0" animBg="1"/>
      <p:bldP spid="75" grpId="0"/>
      <p:bldP spid="77" grpId="0"/>
      <p:bldP spid="42" grpId="0" animBg="1"/>
      <p:bldP spid="43" grpId="0" animBg="1"/>
      <p:bldP spid="48" grpId="0" animBg="1"/>
      <p:bldP spid="63" grpId="0" animBg="1"/>
      <p:bldP spid="84" grpId="0" animBg="1"/>
      <p:bldP spid="85" grpId="0" animBg="1"/>
      <p:bldP spid="86" grpId="0" animBg="1"/>
      <p:bldP spid="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2000">
              <a:srgbClr val="341C5E"/>
            </a:gs>
            <a:gs pos="63000">
              <a:srgbClr val="4B0387"/>
            </a:gs>
            <a:gs pos="84000">
              <a:srgbClr val="B3A979">
                <a:alpha val="83000"/>
              </a:srgbClr>
            </a:gs>
            <a:gs pos="92000">
              <a:srgbClr val="FDCD03"/>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8" name="Group 27"/>
          <p:cNvGrpSpPr/>
          <p:nvPr/>
        </p:nvGrpSpPr>
        <p:grpSpPr>
          <a:xfrm>
            <a:off x="4572000" y="-152400"/>
            <a:ext cx="4572000" cy="3429000"/>
            <a:chOff x="4572000" y="-152400"/>
            <a:chExt cx="4572000" cy="3429000"/>
          </a:xfrm>
        </p:grpSpPr>
        <p:pic>
          <p:nvPicPr>
            <p:cNvPr id="9" name="Picture 2" descr="http://www.faqs.org/photo-dict/photofiles/list/5227/6874balance_scal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000" y="-152400"/>
              <a:ext cx="4572000" cy="3429000"/>
            </a:xfrm>
            <a:prstGeom prst="rect">
              <a:avLst/>
            </a:prstGeom>
            <a:noFill/>
          </p:spPr>
        </p:pic>
        <p:sp>
          <p:nvSpPr>
            <p:cNvPr id="6" name="TextBox 5"/>
            <p:cNvSpPr txBox="1"/>
            <p:nvPr/>
          </p:nvSpPr>
          <p:spPr>
            <a:xfrm>
              <a:off x="7924800" y="2057400"/>
              <a:ext cx="1219200" cy="369332"/>
            </a:xfrm>
            <a:prstGeom prst="rect">
              <a:avLst/>
            </a:prstGeom>
            <a:noFill/>
          </p:spPr>
          <p:txBody>
            <a:bodyPr wrap="square" rtlCol="0">
              <a:spAutoFit/>
            </a:bodyPr>
            <a:lstStyle/>
            <a:p>
              <a:r>
                <a:rPr lang="en-US" dirty="0" smtClean="0">
                  <a:solidFill>
                    <a:schemeClr val="bg1"/>
                  </a:solidFill>
                  <a:latin typeface="Bernard MT Condensed" pitchFamily="18" charset="0"/>
                </a:rPr>
                <a:t>Formation</a:t>
              </a:r>
              <a:endParaRPr lang="en-US" dirty="0">
                <a:solidFill>
                  <a:schemeClr val="bg1"/>
                </a:solidFill>
                <a:latin typeface="Bernard MT Condensed" pitchFamily="18" charset="0"/>
              </a:endParaRPr>
            </a:p>
          </p:txBody>
        </p:sp>
        <p:sp>
          <p:nvSpPr>
            <p:cNvPr id="14" name="TextBox 13"/>
            <p:cNvSpPr txBox="1"/>
            <p:nvPr/>
          </p:nvSpPr>
          <p:spPr>
            <a:xfrm>
              <a:off x="5105400" y="2830131"/>
              <a:ext cx="1219200" cy="369332"/>
            </a:xfrm>
            <a:prstGeom prst="rect">
              <a:avLst/>
            </a:prstGeom>
            <a:noFill/>
          </p:spPr>
          <p:txBody>
            <a:bodyPr wrap="square" rtlCol="0">
              <a:spAutoFit/>
            </a:bodyPr>
            <a:lstStyle/>
            <a:p>
              <a:r>
                <a:rPr lang="en-US" dirty="0" err="1" smtClean="0">
                  <a:solidFill>
                    <a:srgbClr val="FFFF00"/>
                  </a:solidFill>
                  <a:latin typeface="Bernard MT Condensed" pitchFamily="18" charset="0"/>
                </a:rPr>
                <a:t>Resorption</a:t>
              </a:r>
              <a:endParaRPr lang="en-US" dirty="0">
                <a:solidFill>
                  <a:srgbClr val="FFFF00"/>
                </a:solidFill>
                <a:latin typeface="Bernard MT Condensed" pitchFamily="18" charset="0"/>
              </a:endParaRPr>
            </a:p>
          </p:txBody>
        </p:sp>
      </p:grpSp>
      <p:sp>
        <p:nvSpPr>
          <p:cNvPr id="16" name="Rectangle 15"/>
          <p:cNvSpPr/>
          <p:nvPr/>
        </p:nvSpPr>
        <p:spPr>
          <a:xfrm>
            <a:off x="6477000" y="2856030"/>
            <a:ext cx="2467342" cy="584775"/>
          </a:xfrm>
          <a:prstGeom prst="rect">
            <a:avLst/>
          </a:prstGeom>
          <a:solidFill>
            <a:srgbClr val="7030A0"/>
          </a:solidFill>
        </p:spPr>
        <p:txBody>
          <a:bodyPr wrap="none">
            <a:spAutoFit/>
          </a:bodyPr>
          <a:lstStyle/>
          <a:p>
            <a:r>
              <a:rPr lang="en-US" sz="3200" dirty="0" smtClean="0">
                <a:solidFill>
                  <a:srgbClr val="FCF004"/>
                </a:solidFill>
                <a:latin typeface="Bernard MT Condensed" pitchFamily="18" charset="0"/>
              </a:rPr>
              <a:t>OSTEOPOROSIS</a:t>
            </a:r>
            <a:endParaRPr lang="en-US" sz="3200" dirty="0">
              <a:solidFill>
                <a:srgbClr val="FCF004"/>
              </a:solidFill>
              <a:latin typeface="Bernard MT Condensed" pitchFamily="18" charset="0"/>
            </a:endParaRPr>
          </a:p>
        </p:txBody>
      </p:sp>
      <p:grpSp>
        <p:nvGrpSpPr>
          <p:cNvPr id="27" name="Group 26"/>
          <p:cNvGrpSpPr/>
          <p:nvPr/>
        </p:nvGrpSpPr>
        <p:grpSpPr>
          <a:xfrm>
            <a:off x="113763" y="275510"/>
            <a:ext cx="3086637" cy="3077290"/>
            <a:chOff x="113763" y="275510"/>
            <a:chExt cx="3086637" cy="3077290"/>
          </a:xfrm>
        </p:grpSpPr>
        <p:grpSp>
          <p:nvGrpSpPr>
            <p:cNvPr id="17" name="Group 16"/>
            <p:cNvGrpSpPr/>
            <p:nvPr/>
          </p:nvGrpSpPr>
          <p:grpSpPr>
            <a:xfrm>
              <a:off x="227526" y="381000"/>
              <a:ext cx="2972874" cy="2971800"/>
              <a:chOff x="266163" y="381000"/>
              <a:chExt cx="2972874" cy="2971800"/>
            </a:xfrm>
          </p:grpSpPr>
          <p:sp>
            <p:nvSpPr>
              <p:cNvPr id="7" name="TextBox 6"/>
              <p:cNvSpPr txBox="1"/>
              <p:nvPr/>
            </p:nvSpPr>
            <p:spPr>
              <a:xfrm>
                <a:off x="266163" y="2590800"/>
                <a:ext cx="1219200" cy="369332"/>
              </a:xfrm>
              <a:prstGeom prst="rect">
                <a:avLst/>
              </a:prstGeom>
              <a:noFill/>
            </p:spPr>
            <p:txBody>
              <a:bodyPr wrap="square" rtlCol="0">
                <a:spAutoFit/>
              </a:bodyPr>
              <a:lstStyle/>
              <a:p>
                <a:r>
                  <a:rPr lang="en-US" dirty="0" err="1" smtClean="0">
                    <a:solidFill>
                      <a:schemeClr val="bg1"/>
                    </a:solidFill>
                    <a:latin typeface="Bernard MT Condensed" pitchFamily="18" charset="0"/>
                  </a:rPr>
                  <a:t>Resorption</a:t>
                </a:r>
                <a:endParaRPr lang="en-US" dirty="0">
                  <a:solidFill>
                    <a:schemeClr val="bg1"/>
                  </a:solidFill>
                  <a:latin typeface="Bernard MT Condensed" pitchFamily="18" charset="0"/>
                </a:endParaRPr>
              </a:p>
            </p:txBody>
          </p:sp>
          <p:pic>
            <p:nvPicPr>
              <p:cNvPr id="148488" name="Picture 8" descr="http://www.medicalscale1.com/wp-content/uploads/2011/02/balance-sca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5463" y="381000"/>
                <a:ext cx="2506337" cy="2971800"/>
              </a:xfrm>
              <a:prstGeom prst="rect">
                <a:avLst/>
              </a:prstGeom>
              <a:noFill/>
            </p:spPr>
          </p:pic>
          <p:sp>
            <p:nvSpPr>
              <p:cNvPr id="15" name="TextBox 14"/>
              <p:cNvSpPr txBox="1"/>
              <p:nvPr/>
            </p:nvSpPr>
            <p:spPr>
              <a:xfrm>
                <a:off x="2019837" y="2590800"/>
                <a:ext cx="1219200" cy="369332"/>
              </a:xfrm>
              <a:prstGeom prst="rect">
                <a:avLst/>
              </a:prstGeom>
              <a:noFill/>
            </p:spPr>
            <p:txBody>
              <a:bodyPr wrap="square" rtlCol="0">
                <a:spAutoFit/>
              </a:bodyPr>
              <a:lstStyle/>
              <a:p>
                <a:r>
                  <a:rPr lang="en-US" dirty="0" smtClean="0">
                    <a:solidFill>
                      <a:schemeClr val="bg1"/>
                    </a:solidFill>
                    <a:latin typeface="Bernard MT Condensed" pitchFamily="18" charset="0"/>
                  </a:rPr>
                  <a:t>Formation</a:t>
                </a:r>
                <a:endParaRPr lang="en-US" dirty="0">
                  <a:solidFill>
                    <a:schemeClr val="bg1"/>
                  </a:solidFill>
                  <a:latin typeface="Bernard MT Condensed" pitchFamily="18" charset="0"/>
                </a:endParaRPr>
              </a:p>
            </p:txBody>
          </p:sp>
        </p:grpSp>
        <p:sp>
          <p:nvSpPr>
            <p:cNvPr id="8" name="Rectangle 7"/>
            <p:cNvSpPr/>
            <p:nvPr/>
          </p:nvSpPr>
          <p:spPr>
            <a:xfrm>
              <a:off x="113763" y="275510"/>
              <a:ext cx="3044423" cy="461665"/>
            </a:xfrm>
            <a:prstGeom prst="rect">
              <a:avLst/>
            </a:prstGeom>
          </p:spPr>
          <p:txBody>
            <a:bodyPr wrap="none">
              <a:spAutoFit/>
            </a:bodyPr>
            <a:lstStyle/>
            <a:p>
              <a:r>
                <a:rPr lang="en-US" sz="2400" dirty="0" smtClean="0">
                  <a:solidFill>
                    <a:srgbClr val="FCF004"/>
                  </a:solidFill>
                  <a:latin typeface="Berlin Sans FB Demi" pitchFamily="34" charset="0"/>
                </a:rPr>
                <a:t>BONE REMODELING</a:t>
              </a:r>
              <a:endParaRPr lang="en-US" sz="2400" dirty="0">
                <a:solidFill>
                  <a:srgbClr val="FCF004"/>
                </a:solidFill>
              </a:endParaRPr>
            </a:p>
          </p:txBody>
        </p:sp>
      </p:grpSp>
      <p:pic>
        <p:nvPicPr>
          <p:cNvPr id="148489" name="Picture 9" descr="C:\Users\Administrator\Pictures\osteo.jpg"/>
          <p:cNvPicPr>
            <a:picLocks noChangeAspect="1" noChangeArrowheads="1"/>
          </p:cNvPicPr>
          <p:nvPr/>
        </p:nvPicPr>
        <p:blipFill>
          <a:blip r:embed="rId4" cstate="print">
            <a:clrChange>
              <a:clrFrom>
                <a:srgbClr val="FFFFFF"/>
              </a:clrFrom>
              <a:clrTo>
                <a:srgbClr val="FFFFFF">
                  <a:alpha val="0"/>
                </a:srgbClr>
              </a:clrTo>
            </a:clrChange>
          </a:blip>
          <a:srcRect l="52239" t="7711"/>
          <a:stretch>
            <a:fillRect/>
          </a:stretch>
        </p:blipFill>
        <p:spPr bwMode="auto">
          <a:xfrm>
            <a:off x="6705600" y="3209925"/>
            <a:ext cx="2438400" cy="3648075"/>
          </a:xfrm>
          <a:prstGeom prst="rect">
            <a:avLst/>
          </a:prstGeom>
          <a:noFill/>
        </p:spPr>
      </p:pic>
      <p:pic>
        <p:nvPicPr>
          <p:cNvPr id="20" name="Picture 9" descr="C:\Users\Administrator\Pictures\osteo.jpg"/>
          <p:cNvPicPr>
            <a:picLocks noChangeAspect="1" noChangeArrowheads="1"/>
          </p:cNvPicPr>
          <p:nvPr/>
        </p:nvPicPr>
        <p:blipFill>
          <a:blip r:embed="rId4" cstate="print">
            <a:clrChange>
              <a:clrFrom>
                <a:srgbClr val="FFFFFF"/>
              </a:clrFrom>
              <a:clrTo>
                <a:srgbClr val="FFFFFF">
                  <a:alpha val="0"/>
                </a:srgbClr>
              </a:clrTo>
            </a:clrChange>
          </a:blip>
          <a:srcRect l="5970" t="7711" r="49254"/>
          <a:stretch>
            <a:fillRect/>
          </a:stretch>
        </p:blipFill>
        <p:spPr bwMode="auto">
          <a:xfrm flipH="1">
            <a:off x="75126" y="3200400"/>
            <a:ext cx="2286000" cy="3648075"/>
          </a:xfrm>
          <a:prstGeom prst="rect">
            <a:avLst/>
          </a:prstGeom>
          <a:noFill/>
        </p:spPr>
      </p:pic>
      <p:cxnSp>
        <p:nvCxnSpPr>
          <p:cNvPr id="22" name="Straight Connector 21"/>
          <p:cNvCxnSpPr/>
          <p:nvPr/>
        </p:nvCxnSpPr>
        <p:spPr>
          <a:xfrm rot="16200000" flipH="1">
            <a:off x="1143000" y="4800600"/>
            <a:ext cx="457200"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752600" y="4800600"/>
            <a:ext cx="457200"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6934201" y="4876800"/>
            <a:ext cx="609599"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7543800" y="4876800"/>
            <a:ext cx="609600"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602992" y="3410712"/>
            <a:ext cx="4572000" cy="2015936"/>
            <a:chOff x="2602992" y="3410712"/>
            <a:chExt cx="4572000" cy="2015936"/>
          </a:xfrm>
        </p:grpSpPr>
        <p:sp>
          <p:nvSpPr>
            <p:cNvPr id="18" name="TextBox 17"/>
            <p:cNvSpPr txBox="1"/>
            <p:nvPr/>
          </p:nvSpPr>
          <p:spPr>
            <a:xfrm>
              <a:off x="2602992" y="3410712"/>
              <a:ext cx="4572000" cy="2015936"/>
            </a:xfrm>
            <a:prstGeom prst="rect">
              <a:avLst/>
            </a:prstGeom>
            <a:noFill/>
          </p:spPr>
          <p:txBody>
            <a:bodyPr wrap="square" rtlCol="0">
              <a:spAutoFit/>
            </a:bodyPr>
            <a:lstStyle/>
            <a:p>
              <a:pPr algn="ctr">
                <a:lnSpc>
                  <a:spcPts val="2400"/>
                </a:lnSpc>
              </a:pPr>
              <a:r>
                <a:rPr lang="en-US" sz="2400" b="1" dirty="0" smtClean="0">
                  <a:solidFill>
                    <a:schemeClr val="bg1"/>
                  </a:solidFill>
                  <a:latin typeface="Arial Narrow" pitchFamily="34" charset="0"/>
                </a:rPr>
                <a:t>A complex </a:t>
              </a:r>
              <a:r>
                <a:rPr lang="en-US" sz="2400" b="1" dirty="0" err="1" smtClean="0">
                  <a:solidFill>
                    <a:schemeClr val="bg1"/>
                  </a:solidFill>
                  <a:latin typeface="Arial Narrow" pitchFamily="34" charset="0"/>
                </a:rPr>
                <a:t>endocrinologic</a:t>
              </a:r>
              <a:r>
                <a:rPr lang="en-US" sz="2400" b="1" dirty="0" smtClean="0">
                  <a:solidFill>
                    <a:schemeClr val="bg1"/>
                  </a:solidFill>
                  <a:latin typeface="Arial Narrow" pitchFamily="34" charset="0"/>
                </a:rPr>
                <a:t> disorder of bone &amp;  mineral metabolism</a:t>
              </a:r>
            </a:p>
            <a:p>
              <a:pPr algn="ctr">
                <a:lnSpc>
                  <a:spcPts val="2400"/>
                </a:lnSpc>
              </a:pPr>
              <a:r>
                <a:rPr lang="en-US" sz="2400" b="1" dirty="0" smtClean="0">
                  <a:solidFill>
                    <a:schemeClr val="bg1"/>
                  </a:solidFill>
                  <a:latin typeface="Arial Narrow" pitchFamily="34" charset="0"/>
                </a:rPr>
                <a:t>(bone </a:t>
              </a:r>
              <a:r>
                <a:rPr lang="en-US" sz="2400" b="1" dirty="0" err="1" smtClean="0">
                  <a:solidFill>
                    <a:schemeClr val="bg1"/>
                  </a:solidFill>
                  <a:latin typeface="Arial Narrow" pitchFamily="34" charset="0"/>
                </a:rPr>
                <a:t>resorption</a:t>
              </a:r>
              <a:r>
                <a:rPr lang="en-US" sz="2400" b="1" dirty="0" smtClean="0">
                  <a:solidFill>
                    <a:schemeClr val="bg1"/>
                  </a:solidFill>
                  <a:latin typeface="Arial Narrow" pitchFamily="34" charset="0"/>
                </a:rPr>
                <a:t> &gt; formation)</a:t>
              </a:r>
            </a:p>
            <a:p>
              <a:pPr algn="ctr">
                <a:lnSpc>
                  <a:spcPts val="2400"/>
                </a:lnSpc>
                <a:spcBef>
                  <a:spcPts val="600"/>
                </a:spcBef>
              </a:pPr>
              <a:endParaRPr lang="en-US" sz="2400" b="1" dirty="0" smtClean="0">
                <a:solidFill>
                  <a:schemeClr val="bg1"/>
                </a:solidFill>
                <a:latin typeface="Arial Narrow" pitchFamily="34" charset="0"/>
              </a:endParaRPr>
            </a:p>
            <a:p>
              <a:pPr algn="ctr">
                <a:lnSpc>
                  <a:spcPts val="2400"/>
                </a:lnSpc>
              </a:pPr>
              <a:r>
                <a:rPr lang="en-US" sz="2400" b="1" dirty="0" smtClean="0">
                  <a:solidFill>
                    <a:srgbClr val="FFED01"/>
                  </a:solidFill>
                  <a:latin typeface="Arial Narrow" pitchFamily="34" charset="0"/>
                </a:rPr>
                <a:t>Low bone mass</a:t>
              </a:r>
            </a:p>
            <a:p>
              <a:pPr algn="ctr">
                <a:lnSpc>
                  <a:spcPts val="2400"/>
                </a:lnSpc>
              </a:pPr>
              <a:r>
                <a:rPr lang="en-US" sz="2400" b="1" dirty="0" smtClean="0">
                  <a:solidFill>
                    <a:srgbClr val="FFED01"/>
                  </a:solidFill>
                  <a:latin typeface="Arial Narrow" pitchFamily="34" charset="0"/>
                </a:rPr>
                <a:t>Disruption of bone architecture</a:t>
              </a:r>
              <a:endParaRPr lang="en-US" sz="2400" b="1" dirty="0">
                <a:solidFill>
                  <a:srgbClr val="FFED01"/>
                </a:solidFill>
                <a:latin typeface="Arial Narrow" pitchFamily="34" charset="0"/>
              </a:endParaRPr>
            </a:p>
          </p:txBody>
        </p:sp>
        <p:sp>
          <p:nvSpPr>
            <p:cNvPr id="19" name="Down Arrow 18"/>
            <p:cNvSpPr/>
            <p:nvPr/>
          </p:nvSpPr>
          <p:spPr>
            <a:xfrm>
              <a:off x="4812792" y="4334256"/>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929128" y="5468112"/>
            <a:ext cx="4267200" cy="1161288"/>
            <a:chOff x="2929128" y="5315712"/>
            <a:chExt cx="4267200" cy="1161288"/>
          </a:xfrm>
        </p:grpSpPr>
        <p:sp>
          <p:nvSpPr>
            <p:cNvPr id="21" name="TextBox 20"/>
            <p:cNvSpPr txBox="1"/>
            <p:nvPr/>
          </p:nvSpPr>
          <p:spPr>
            <a:xfrm>
              <a:off x="2929128" y="5646003"/>
              <a:ext cx="4267200" cy="830997"/>
            </a:xfrm>
            <a:prstGeom prst="rect">
              <a:avLst/>
            </a:prstGeom>
            <a:noFill/>
          </p:spPr>
          <p:txBody>
            <a:bodyPr wrap="square" rtlCol="0">
              <a:spAutoFit/>
            </a:bodyPr>
            <a:lstStyle/>
            <a:p>
              <a:pPr algn="ctr"/>
              <a:r>
                <a:rPr lang="en-US" sz="2400" b="1" dirty="0" smtClean="0">
                  <a:solidFill>
                    <a:srgbClr val="FFED01"/>
                  </a:solidFill>
                  <a:latin typeface="Arial Narrow" pitchFamily="34" charset="0"/>
                </a:rPr>
                <a:t>Reduced bone strength </a:t>
              </a:r>
            </a:p>
            <a:p>
              <a:pPr algn="ctr"/>
              <a:r>
                <a:rPr lang="en-US" sz="2400" b="1" dirty="0" smtClean="0">
                  <a:solidFill>
                    <a:srgbClr val="FFED01"/>
                  </a:solidFill>
                  <a:latin typeface="Arial Narrow" pitchFamily="34" charset="0"/>
                </a:rPr>
                <a:t>Risk of fractures</a:t>
              </a:r>
              <a:endParaRPr lang="en-US" sz="2400" b="1" dirty="0">
                <a:solidFill>
                  <a:srgbClr val="FFED01"/>
                </a:solidFill>
                <a:latin typeface="Arial Narrow" pitchFamily="34" charset="0"/>
              </a:endParaRPr>
            </a:p>
          </p:txBody>
        </p:sp>
        <p:sp>
          <p:nvSpPr>
            <p:cNvPr id="26" name="Down Arrow 25"/>
            <p:cNvSpPr/>
            <p:nvPr/>
          </p:nvSpPr>
          <p:spPr>
            <a:xfrm>
              <a:off x="4812792" y="5315712"/>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strips(downLeft)">
                                      <p:cBhvr>
                                        <p:cTn id="21" dur="10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cstate="print"/>
          <a:srcRect l="1169"/>
          <a:stretch>
            <a:fillRect/>
          </a:stretch>
        </p:blipFill>
        <p:spPr bwMode="auto">
          <a:xfrm>
            <a:off x="304799" y="152400"/>
            <a:ext cx="6019801" cy="3352800"/>
          </a:xfrm>
          <a:prstGeom prst="rect">
            <a:avLst/>
          </a:prstGeom>
          <a:noFill/>
          <a:ln w="9525">
            <a:noFill/>
            <a:miter lim="800000"/>
            <a:headEnd/>
            <a:tailEnd/>
          </a:ln>
          <a:effectLst/>
        </p:spPr>
      </p:pic>
      <p:graphicFrame>
        <p:nvGraphicFramePr>
          <p:cNvPr id="5" name="Table 4"/>
          <p:cNvGraphicFramePr>
            <a:graphicFrameLocks noGrp="1"/>
          </p:cNvGraphicFramePr>
          <p:nvPr>
            <p:extLst>
              <p:ext uri="{D42A27DB-BD31-4B8C-83A1-F6EECF244321}">
                <p14:modId xmlns:p14="http://schemas.microsoft.com/office/powerpoint/2010/main" val="3479896537"/>
              </p:ext>
            </p:extLst>
          </p:nvPr>
        </p:nvGraphicFramePr>
        <p:xfrm>
          <a:off x="304800" y="3429000"/>
          <a:ext cx="6019800" cy="3208098"/>
        </p:xfrm>
        <a:graphic>
          <a:graphicData uri="http://schemas.openxmlformats.org/drawingml/2006/table">
            <a:tbl>
              <a:tblPr/>
              <a:tblGrid>
                <a:gridCol w="3152697">
                  <a:extLst>
                    <a:ext uri="{9D8B030D-6E8A-4147-A177-3AD203B41FA5}">
                      <a16:colId xmlns:a16="http://schemas.microsoft.com/office/drawing/2014/main" val="20000"/>
                    </a:ext>
                  </a:extLst>
                </a:gridCol>
                <a:gridCol w="2867103">
                  <a:extLst>
                    <a:ext uri="{9D8B030D-6E8A-4147-A177-3AD203B41FA5}">
                      <a16:colId xmlns:a16="http://schemas.microsoft.com/office/drawing/2014/main" val="20001"/>
                    </a:ext>
                  </a:extLst>
                </a:gridCol>
              </a:tblGrid>
              <a:tr h="301422">
                <a:tc>
                  <a:txBody>
                    <a:bodyPr/>
                    <a:lstStyle/>
                    <a:p>
                      <a:pPr algn="ctr">
                        <a:lnSpc>
                          <a:spcPts val="1700"/>
                        </a:lnSpc>
                      </a:pPr>
                      <a:r>
                        <a:rPr lang="en-US" sz="1800" b="1" dirty="0">
                          <a:solidFill>
                            <a:schemeClr val="tx1"/>
                          </a:solidFill>
                          <a:latin typeface="Arial Narrow" pitchFamily="34" charset="0"/>
                        </a:rPr>
                        <a:t>Potentially Modifiable</a:t>
                      </a:r>
                    </a:p>
                  </a:txBody>
                  <a:tcPr marL="25985" marR="25985" marT="25985" marB="25985">
                    <a:lnL w="38100" cap="flat" cmpd="sng" algn="ctr">
                      <a:solidFill>
                        <a:srgbClr val="6600FF"/>
                      </a:solidFill>
                      <a:prstDash val="solid"/>
                      <a:round/>
                      <a:headEnd type="none" w="med" len="med"/>
                      <a:tailEnd type="none" w="med" len="med"/>
                    </a:lnL>
                    <a:lnR w="38100" cap="flat" cmpd="sng" algn="ctr">
                      <a:solidFill>
                        <a:srgbClr val="6600FF"/>
                      </a:solidFill>
                      <a:prstDash val="solid"/>
                      <a:round/>
                      <a:headEnd type="none" w="med" len="med"/>
                      <a:tailEnd type="none" w="med" len="med"/>
                    </a:lnR>
                    <a:lnT w="38100" cap="flat" cmpd="sng" algn="ctr">
                      <a:solidFill>
                        <a:srgbClr val="6600FF"/>
                      </a:solidFill>
                      <a:prstDash val="solid"/>
                      <a:round/>
                      <a:headEnd type="none" w="med" len="med"/>
                      <a:tailEnd type="none" w="med" len="med"/>
                    </a:lnT>
                    <a:lnB w="38100" cap="flat" cmpd="sng" algn="ctr">
                      <a:solidFill>
                        <a:srgbClr val="6600FF"/>
                      </a:solidFill>
                      <a:prstDash val="solid"/>
                      <a:round/>
                      <a:headEnd type="none" w="med" len="med"/>
                      <a:tailEnd type="none" w="med" len="med"/>
                    </a:lnB>
                    <a:solidFill>
                      <a:srgbClr val="E3EFF1"/>
                    </a:solidFill>
                  </a:tcPr>
                </a:tc>
                <a:tc>
                  <a:txBody>
                    <a:bodyPr/>
                    <a:lstStyle/>
                    <a:p>
                      <a:pPr algn="ctr">
                        <a:lnSpc>
                          <a:spcPts val="1700"/>
                        </a:lnSpc>
                      </a:pPr>
                      <a:r>
                        <a:rPr lang="en-US" sz="1800" b="1" dirty="0" err="1">
                          <a:solidFill>
                            <a:schemeClr val="tx1"/>
                          </a:solidFill>
                          <a:latin typeface="Arial Narrow" pitchFamily="34" charset="0"/>
                        </a:rPr>
                        <a:t>Nonmodifiable</a:t>
                      </a:r>
                      <a:endParaRPr lang="en-US" sz="1800" b="1" dirty="0">
                        <a:solidFill>
                          <a:schemeClr val="tx1"/>
                        </a:solidFill>
                        <a:latin typeface="Arial Narrow" pitchFamily="34" charset="0"/>
                      </a:endParaRPr>
                    </a:p>
                  </a:txBody>
                  <a:tcPr marL="25985" marR="25985" marT="25985" marB="25985">
                    <a:lnL w="38100" cap="flat" cmpd="sng" algn="ctr">
                      <a:solidFill>
                        <a:srgbClr val="6600FF"/>
                      </a:solidFill>
                      <a:prstDash val="solid"/>
                      <a:round/>
                      <a:headEnd type="none" w="med" len="med"/>
                      <a:tailEnd type="none" w="med" len="med"/>
                    </a:lnL>
                    <a:lnR w="38100" cap="flat" cmpd="sng" algn="ctr">
                      <a:solidFill>
                        <a:srgbClr val="6600FF"/>
                      </a:solidFill>
                      <a:prstDash val="solid"/>
                      <a:round/>
                      <a:headEnd type="none" w="med" len="med"/>
                      <a:tailEnd type="none" w="med" len="med"/>
                    </a:lnR>
                    <a:lnT w="38100" cap="flat" cmpd="sng" algn="ctr">
                      <a:solidFill>
                        <a:srgbClr val="6600FF"/>
                      </a:solidFill>
                      <a:prstDash val="solid"/>
                      <a:round/>
                      <a:headEnd type="none" w="med" len="med"/>
                      <a:tailEnd type="none" w="med" len="med"/>
                    </a:lnT>
                    <a:lnB w="38100" cap="flat" cmpd="sng" algn="ctr">
                      <a:solidFill>
                        <a:srgbClr val="6600FF"/>
                      </a:solidFill>
                      <a:prstDash val="solid"/>
                      <a:round/>
                      <a:headEnd type="none" w="med" len="med"/>
                      <a:tailEnd type="none" w="med" len="med"/>
                    </a:lnB>
                    <a:solidFill>
                      <a:srgbClr val="E3EFF1"/>
                    </a:solidFill>
                  </a:tcPr>
                </a:tc>
                <a:extLst>
                  <a:ext uri="{0D108BD9-81ED-4DB2-BD59-A6C34878D82A}">
                    <a16:rowId xmlns:a16="http://schemas.microsoft.com/office/drawing/2014/main" val="10000"/>
                  </a:ext>
                </a:extLst>
              </a:tr>
              <a:tr h="301422">
                <a:tc>
                  <a:txBody>
                    <a:bodyPr/>
                    <a:lstStyle/>
                    <a:p>
                      <a:pPr>
                        <a:lnSpc>
                          <a:spcPts val="1700"/>
                        </a:lnSpc>
                      </a:pPr>
                      <a:r>
                        <a:rPr lang="en-US" sz="1800" b="1" dirty="0">
                          <a:solidFill>
                            <a:schemeClr val="bg1"/>
                          </a:solidFill>
                          <a:latin typeface="Arial Narrow" pitchFamily="34" charset="0"/>
                        </a:rPr>
                        <a:t>Current cigarette smoking</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w="38100" cap="flat" cmpd="sng" algn="ctr">
                      <a:solidFill>
                        <a:srgbClr val="6600FF"/>
                      </a:solidFill>
                      <a:prstDash val="solid"/>
                      <a:round/>
                      <a:headEnd type="none" w="med" len="med"/>
                      <a:tailEnd type="none" w="med" len="med"/>
                    </a:lnT>
                    <a:lnB>
                      <a:noFill/>
                    </a:lnB>
                  </a:tcPr>
                </a:tc>
                <a:tc>
                  <a:txBody>
                    <a:bodyPr/>
                    <a:lstStyle/>
                    <a:p>
                      <a:pPr>
                        <a:lnSpc>
                          <a:spcPts val="1700"/>
                        </a:lnSpc>
                      </a:pPr>
                      <a:r>
                        <a:rPr lang="en-US" sz="1800" b="1" dirty="0">
                          <a:solidFill>
                            <a:schemeClr val="bg1"/>
                          </a:solidFill>
                          <a:latin typeface="Arial Narrow" pitchFamily="34" charset="0"/>
                        </a:rPr>
                        <a:t>Personal history of fracture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w="38100" cap="flat" cmpd="sng" algn="ctr">
                      <a:solidFill>
                        <a:srgbClr val="6600FF"/>
                      </a:solidFill>
                      <a:prstDash val="solid"/>
                      <a:round/>
                      <a:headEnd type="none" w="med" len="med"/>
                      <a:tailEnd type="none" w="med" len="med"/>
                    </a:lnT>
                    <a:lnB>
                      <a:noFill/>
                    </a:lnB>
                  </a:tcPr>
                </a:tc>
                <a:extLst>
                  <a:ext uri="{0D108BD9-81ED-4DB2-BD59-A6C34878D82A}">
                    <a16:rowId xmlns:a16="http://schemas.microsoft.com/office/drawing/2014/main" val="10001"/>
                  </a:ext>
                </a:extLst>
              </a:tr>
              <a:tr h="235356">
                <a:tc>
                  <a:txBody>
                    <a:bodyPr/>
                    <a:lstStyle/>
                    <a:p>
                      <a:pPr>
                        <a:lnSpc>
                          <a:spcPts val="1700"/>
                        </a:lnSpc>
                      </a:pPr>
                      <a:r>
                        <a:rPr lang="en-US" sz="1800" b="1" u="heavy" baseline="0" dirty="0">
                          <a:solidFill>
                            <a:schemeClr val="bg1"/>
                          </a:solidFill>
                          <a:uFill>
                            <a:solidFill>
                              <a:srgbClr val="00B0F0"/>
                            </a:solidFill>
                          </a:uFill>
                          <a:latin typeface="Arial Narrow" pitchFamily="34" charset="0"/>
                        </a:rPr>
                        <a:t>Diet low in calcium/vitamin D</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smtClean="0">
                          <a:solidFill>
                            <a:schemeClr val="bg1"/>
                          </a:solidFill>
                          <a:latin typeface="Arial Narrow" pitchFamily="34" charset="0"/>
                        </a:rPr>
                        <a:t>1</a:t>
                      </a:r>
                      <a:r>
                        <a:rPr lang="en-US" sz="1800" b="1" baseline="30000" dirty="0" smtClean="0">
                          <a:solidFill>
                            <a:schemeClr val="bg1"/>
                          </a:solidFill>
                          <a:latin typeface="Arial Narrow" pitchFamily="34" charset="0"/>
                        </a:rPr>
                        <a:t>st</a:t>
                      </a:r>
                      <a:r>
                        <a:rPr lang="en-US" sz="1800" b="1" dirty="0" smtClean="0">
                          <a:solidFill>
                            <a:schemeClr val="bg1"/>
                          </a:solidFill>
                          <a:latin typeface="Arial Narrow" pitchFamily="34" charset="0"/>
                        </a:rPr>
                        <a:t>-degree </a:t>
                      </a:r>
                      <a:r>
                        <a:rPr lang="en-US" sz="1800" b="1" dirty="0">
                          <a:solidFill>
                            <a:schemeClr val="bg1"/>
                          </a:solidFill>
                          <a:latin typeface="Arial Narrow" pitchFamily="34" charset="0"/>
                        </a:rPr>
                        <a:t>relative </a:t>
                      </a:r>
                      <a:r>
                        <a:rPr lang="en-US" sz="1800" b="1" dirty="0" smtClean="0">
                          <a:solidFill>
                            <a:schemeClr val="bg1"/>
                          </a:solidFill>
                          <a:latin typeface="Arial Narrow" pitchFamily="34" charset="0"/>
                        </a:rPr>
                        <a:t>has fracture</a:t>
                      </a:r>
                      <a:endParaRPr lang="en-US"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72286">
                <a:tc>
                  <a:txBody>
                    <a:bodyPr/>
                    <a:lstStyle/>
                    <a:p>
                      <a:pPr>
                        <a:lnSpc>
                          <a:spcPts val="1700"/>
                        </a:lnSpc>
                      </a:pPr>
                      <a:r>
                        <a:rPr lang="en-US" sz="1800" b="1" u="heavy" kern="1200" baseline="0" dirty="0" err="1" smtClean="0">
                          <a:solidFill>
                            <a:schemeClr val="bg1"/>
                          </a:solidFill>
                          <a:uFill>
                            <a:solidFill>
                              <a:srgbClr val="00CCFF"/>
                            </a:solidFill>
                          </a:uFill>
                          <a:latin typeface="Arial Narrow" pitchFamily="34" charset="0"/>
                          <a:ea typeface="+mn-ea"/>
                          <a:cs typeface="+mn-cs"/>
                        </a:rPr>
                        <a:t>Glucocorticoids</a:t>
                      </a:r>
                      <a:r>
                        <a:rPr lang="en-US" sz="1800" b="1" u="heavy" kern="1200" baseline="0" dirty="0">
                          <a:solidFill>
                            <a:schemeClr val="bg1"/>
                          </a:solidFill>
                          <a:uFill>
                            <a:solidFill>
                              <a:srgbClr val="00CCFF"/>
                            </a:solidFill>
                          </a:uFill>
                          <a:latin typeface="Arial Narrow" pitchFamily="34" charset="0"/>
                          <a:ea typeface="+mn-ea"/>
                          <a:cs typeface="+mn-cs"/>
                        </a:rPr>
                        <a:t>, </a:t>
                      </a:r>
                      <a:r>
                        <a:rPr lang="en-US" sz="1800" b="1" dirty="0">
                          <a:solidFill>
                            <a:schemeClr val="bg1"/>
                          </a:solidFill>
                          <a:latin typeface="Arial Narrow" pitchFamily="34" charset="0"/>
                        </a:rPr>
                        <a:t>anticonvulsants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Race (Caucasian or Asian)</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1422">
                <a:tc>
                  <a:txBody>
                    <a:bodyPr/>
                    <a:lstStyle/>
                    <a:p>
                      <a:pPr>
                        <a:lnSpc>
                          <a:spcPts val="1700"/>
                        </a:lnSpc>
                      </a:pPr>
                      <a:r>
                        <a:rPr lang="en-US" sz="1800" b="1" dirty="0">
                          <a:solidFill>
                            <a:schemeClr val="bg1"/>
                          </a:solidFill>
                          <a:latin typeface="Arial Narrow" pitchFamily="34" charset="0"/>
                        </a:rPr>
                        <a:t>Excessive alcohol intake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u="heavy" baseline="0" dirty="0">
                          <a:solidFill>
                            <a:schemeClr val="bg1"/>
                          </a:solidFill>
                          <a:uFill>
                            <a:solidFill>
                              <a:srgbClr val="00CCFF"/>
                            </a:solidFill>
                          </a:uFill>
                          <a:latin typeface="Arial Narrow" pitchFamily="34" charset="0"/>
                        </a:rPr>
                        <a:t>Elderly age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1422">
                <a:tc>
                  <a:txBody>
                    <a:bodyPr/>
                    <a:lstStyle/>
                    <a:p>
                      <a:pPr>
                        <a:lnSpc>
                          <a:spcPts val="1700"/>
                        </a:lnSpc>
                      </a:pPr>
                      <a:r>
                        <a:rPr lang="en-US" sz="1800" b="1" u="heavy" baseline="0" dirty="0">
                          <a:solidFill>
                            <a:schemeClr val="bg1"/>
                          </a:solidFill>
                          <a:uFill>
                            <a:solidFill>
                              <a:srgbClr val="00B0F0"/>
                            </a:solidFill>
                          </a:uFill>
                          <a:latin typeface="Arial Narrow" pitchFamily="34" charset="0"/>
                        </a:rPr>
                        <a:t>Sedentary lifestyle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Poor health</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01422">
                <a:tc>
                  <a:txBody>
                    <a:bodyPr/>
                    <a:lstStyle/>
                    <a:p>
                      <a:pPr>
                        <a:lnSpc>
                          <a:spcPts val="1700"/>
                        </a:lnSpc>
                      </a:pPr>
                      <a:r>
                        <a:rPr lang="en-US" sz="1800" b="1" dirty="0">
                          <a:solidFill>
                            <a:schemeClr val="bg1"/>
                          </a:solidFill>
                          <a:latin typeface="Arial Narrow" pitchFamily="34" charset="0"/>
                        </a:rPr>
                        <a:t>Body weight </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Dementia</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01422">
                <a:tc>
                  <a:txBody>
                    <a:bodyPr/>
                    <a:lstStyle/>
                    <a:p>
                      <a:pPr>
                        <a:lnSpc>
                          <a:spcPts val="1700"/>
                        </a:lnSpc>
                      </a:pPr>
                      <a:endParaRPr lang="en-US" sz="1800" b="1" u="heavy" baseline="0" dirty="0">
                        <a:solidFill>
                          <a:schemeClr val="bg1"/>
                        </a:solidFill>
                        <a:uFill>
                          <a:solidFill>
                            <a:srgbClr val="00CCFF"/>
                          </a:solidFill>
                        </a:u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Hormonal disorders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90118">
                <a:tc>
                  <a:txBody>
                    <a:bodyPr/>
                    <a:lstStyle/>
                    <a:p>
                      <a:pPr>
                        <a:lnSpc>
                          <a:spcPts val="1700"/>
                        </a:lnSpc>
                      </a:pPr>
                      <a:r>
                        <a:rPr lang="fr-FR" sz="1800" b="1" dirty="0" err="1">
                          <a:solidFill>
                            <a:schemeClr val="bg1"/>
                          </a:solidFill>
                          <a:latin typeface="Arial Narrow" pitchFamily="34" charset="0"/>
                        </a:rPr>
                        <a:t>Environmental</a:t>
                      </a:r>
                      <a:r>
                        <a:rPr lang="fr-FR" sz="1800" b="1" dirty="0">
                          <a:solidFill>
                            <a:schemeClr val="bg1"/>
                          </a:solidFill>
                          <a:latin typeface="Arial Narrow" pitchFamily="34" charset="0"/>
                        </a:rPr>
                        <a:t> </a:t>
                      </a:r>
                      <a:r>
                        <a:rPr lang="fr-FR" sz="1800" b="1" dirty="0" err="1" smtClean="0">
                          <a:solidFill>
                            <a:schemeClr val="bg1"/>
                          </a:solidFill>
                          <a:latin typeface="Arial Narrow" pitchFamily="34" charset="0"/>
                        </a:rPr>
                        <a:t>risks</a:t>
                      </a:r>
                      <a:endParaRPr lang="fr-FR"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u="heavy" baseline="0" dirty="0" err="1">
                          <a:solidFill>
                            <a:schemeClr val="bg1"/>
                          </a:solidFill>
                          <a:uFill>
                            <a:solidFill>
                              <a:srgbClr val="00B0F0"/>
                            </a:solidFill>
                          </a:uFill>
                          <a:latin typeface="Arial Narrow" pitchFamily="34" charset="0"/>
                        </a:rPr>
                        <a:t>Neoplastic</a:t>
                      </a:r>
                      <a:r>
                        <a:rPr lang="en-US" sz="1800" b="1" u="heavy" baseline="0" dirty="0">
                          <a:solidFill>
                            <a:schemeClr val="bg1"/>
                          </a:solidFill>
                          <a:uFill>
                            <a:solidFill>
                              <a:srgbClr val="00B0F0"/>
                            </a:solidFill>
                          </a:uFill>
                          <a:latin typeface="Arial Narrow" pitchFamily="34" charset="0"/>
                        </a:rPr>
                        <a:t> disorders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56794">
                <a:tc>
                  <a:txBody>
                    <a:bodyPr/>
                    <a:lstStyle/>
                    <a:p>
                      <a:pPr>
                        <a:lnSpc>
                          <a:spcPts val="1700"/>
                        </a:lnSpc>
                      </a:pPr>
                      <a:endParaRPr lang="en-US"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Metabolic abnormalities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301422">
                <a:tc>
                  <a:txBody>
                    <a:bodyPr/>
                    <a:lstStyle/>
                    <a:p>
                      <a:pPr>
                        <a:lnSpc>
                          <a:spcPts val="1700"/>
                        </a:lnSpc>
                      </a:pPr>
                      <a:endParaRPr lang="en-US"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w="38100" cap="flat" cmpd="sng" algn="ctr">
                      <a:solidFill>
                        <a:srgbClr val="FDCD03"/>
                      </a:solidFill>
                      <a:prstDash val="solid"/>
                      <a:round/>
                      <a:headEnd type="none" w="med" len="med"/>
                      <a:tailEnd type="none" w="med" len="med"/>
                    </a:lnB>
                  </a:tcPr>
                </a:tc>
                <a:tc>
                  <a:txBody>
                    <a:bodyPr/>
                    <a:lstStyle/>
                    <a:p>
                      <a:pPr>
                        <a:lnSpc>
                          <a:spcPts val="1700"/>
                        </a:lnSpc>
                      </a:pPr>
                      <a:endParaRPr lang="en-US"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w="38100" cap="flat" cmpd="sng" algn="ctr">
                      <a:solidFill>
                        <a:srgbClr val="FDCD03"/>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Rectangle 5"/>
          <p:cNvSpPr/>
          <p:nvPr/>
        </p:nvSpPr>
        <p:spPr>
          <a:xfrm>
            <a:off x="5838458" y="152400"/>
            <a:ext cx="2086342" cy="492443"/>
          </a:xfrm>
          <a:prstGeom prst="rect">
            <a:avLst/>
          </a:prstGeom>
          <a:solidFill>
            <a:srgbClr val="44018D"/>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r>
              <a:rPr lang="en-US" sz="2600" dirty="0" smtClean="0">
                <a:solidFill>
                  <a:srgbClr val="FDCD03"/>
                </a:solidFill>
                <a:latin typeface="Bernard MT Condensed" pitchFamily="18" charset="0"/>
              </a:rPr>
              <a:t>OSTEOPOROSIS</a:t>
            </a:r>
            <a:endParaRPr lang="en-US" sz="2600" dirty="0">
              <a:solidFill>
                <a:srgbClr val="FDCD03"/>
              </a:solidFill>
              <a:latin typeface="Bernard MT Condensed" pitchFamily="18" charset="0"/>
            </a:endParaRPr>
          </a:p>
        </p:txBody>
      </p:sp>
      <p:grpSp>
        <p:nvGrpSpPr>
          <p:cNvPr id="11" name="Group 10"/>
          <p:cNvGrpSpPr/>
          <p:nvPr/>
        </p:nvGrpSpPr>
        <p:grpSpPr>
          <a:xfrm>
            <a:off x="6704806" y="686594"/>
            <a:ext cx="1372394" cy="1121692"/>
            <a:chOff x="6704806" y="686594"/>
            <a:chExt cx="1372394" cy="1121692"/>
          </a:xfrm>
        </p:grpSpPr>
        <p:sp>
          <p:nvSpPr>
            <p:cNvPr id="7" name="TextBox 6"/>
            <p:cNvSpPr txBox="1"/>
            <p:nvPr/>
          </p:nvSpPr>
          <p:spPr>
            <a:xfrm>
              <a:off x="6705600" y="1408176"/>
              <a:ext cx="1371600" cy="400110"/>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r>
                <a:rPr lang="en-US" sz="2000" dirty="0" smtClean="0">
                  <a:solidFill>
                    <a:srgbClr val="44018D"/>
                  </a:solidFill>
                  <a:latin typeface="Bernard MT Condensed" pitchFamily="18" charset="0"/>
                </a:rPr>
                <a:t>PREVENTION</a:t>
              </a:r>
              <a:endParaRPr lang="en-US" sz="2000" dirty="0">
                <a:solidFill>
                  <a:srgbClr val="44018D"/>
                </a:solidFill>
                <a:latin typeface="Bernard MT Condensed" pitchFamily="18" charset="0"/>
              </a:endParaRPr>
            </a:p>
          </p:txBody>
        </p:sp>
        <p:cxnSp>
          <p:nvCxnSpPr>
            <p:cNvPr id="10" name="Straight Arrow Connector 9"/>
            <p:cNvCxnSpPr/>
            <p:nvPr/>
          </p:nvCxnSpPr>
          <p:spPr>
            <a:xfrm rot="5400000">
              <a:off x="6324600" y="1066800"/>
              <a:ext cx="762000" cy="1588"/>
            </a:xfrm>
            <a:prstGeom prst="straightConnector1">
              <a:avLst/>
            </a:prstGeom>
            <a:ln w="38100">
              <a:solidFill>
                <a:srgbClr val="FDD21B"/>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476206" y="686594"/>
            <a:ext cx="1296194" cy="2304316"/>
            <a:chOff x="6476206" y="686594"/>
            <a:chExt cx="1296194" cy="2304316"/>
          </a:xfrm>
        </p:grpSpPr>
        <p:sp>
          <p:nvSpPr>
            <p:cNvPr id="8" name="TextBox 7"/>
            <p:cNvSpPr txBox="1"/>
            <p:nvPr/>
          </p:nvSpPr>
          <p:spPr>
            <a:xfrm>
              <a:off x="6477000" y="2590800"/>
              <a:ext cx="1295400" cy="400110"/>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r>
                <a:rPr lang="en-US" sz="2000" dirty="0" smtClean="0">
                  <a:solidFill>
                    <a:srgbClr val="44018D"/>
                  </a:solidFill>
                  <a:latin typeface="Bernard MT Condensed" pitchFamily="18" charset="0"/>
                </a:rPr>
                <a:t>TREATMENT</a:t>
              </a:r>
              <a:endParaRPr lang="en-US" sz="2000" dirty="0">
                <a:solidFill>
                  <a:srgbClr val="44018D"/>
                </a:solidFill>
                <a:latin typeface="Bernard MT Condensed" pitchFamily="18" charset="0"/>
              </a:endParaRPr>
            </a:p>
          </p:txBody>
        </p:sp>
        <p:cxnSp>
          <p:nvCxnSpPr>
            <p:cNvPr id="12" name="Straight Arrow Connector 11"/>
            <p:cNvCxnSpPr/>
            <p:nvPr/>
          </p:nvCxnSpPr>
          <p:spPr>
            <a:xfrm rot="5400000">
              <a:off x="5524500" y="1638300"/>
              <a:ext cx="1905000" cy="1588"/>
            </a:xfrm>
            <a:prstGeom prst="straightConnector1">
              <a:avLst/>
            </a:prstGeom>
            <a:ln w="38100">
              <a:solidFill>
                <a:srgbClr val="FDD21B"/>
              </a:solidFill>
              <a:tailEnd type="arrow"/>
            </a:ln>
          </p:spPr>
          <p:style>
            <a:lnRef idx="1">
              <a:schemeClr val="accent1"/>
            </a:lnRef>
            <a:fillRef idx="0">
              <a:schemeClr val="accent1"/>
            </a:fillRef>
            <a:effectRef idx="0">
              <a:schemeClr val="accent1"/>
            </a:effectRef>
            <a:fontRef idx="minor">
              <a:schemeClr val="tx1"/>
            </a:fontRef>
          </p:style>
        </p:cxnSp>
      </p:grpSp>
      <p:pic>
        <p:nvPicPr>
          <p:cNvPr id="203778" name="Picture 2" descr="Older couple walking on 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962" y="3276600"/>
            <a:ext cx="2205038"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85000">
              <a:srgbClr val="B3A979"/>
            </a:gs>
            <a:gs pos="100000">
              <a:schemeClr val="accent1">
                <a:tint val="23500"/>
                <a:satMod val="1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30" name="Picture 3"/>
          <p:cNvPicPr>
            <a:picLocks noChangeAspect="1" noChangeArrowheads="1"/>
          </p:cNvPicPr>
          <p:nvPr/>
        </p:nvPicPr>
        <p:blipFill>
          <a:blip r:embed="rId2" cstate="print"/>
          <a:srcRect/>
          <a:stretch>
            <a:fillRect/>
          </a:stretch>
        </p:blipFill>
        <p:spPr bwMode="auto">
          <a:xfrm>
            <a:off x="381000" y="685800"/>
            <a:ext cx="8442325" cy="5394325"/>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http://img.medscape.com/slide/migrated/editorial/cmecircle/2007/6903/images/pres1/slide9.jpg"/>
          <p:cNvPicPr>
            <a:picLocks noChangeAspect="1" noChangeArrowheads="1"/>
          </p:cNvPicPr>
          <p:nvPr/>
        </p:nvPicPr>
        <p:blipFill>
          <a:blip r:embed="rId2" cstate="print">
            <a:clrChange>
              <a:clrFrom>
                <a:srgbClr val="000000"/>
              </a:clrFrom>
              <a:clrTo>
                <a:srgbClr val="000000">
                  <a:alpha val="0"/>
                </a:srgbClr>
              </a:clrTo>
            </a:clrChange>
          </a:blip>
          <a:srcRect l="13740" t="21951" r="13897" b="6098"/>
          <a:stretch>
            <a:fillRect/>
          </a:stretch>
        </p:blipFill>
        <p:spPr bwMode="auto">
          <a:xfrm flipH="1">
            <a:off x="7550726" y="4733636"/>
            <a:ext cx="1593273" cy="2124364"/>
          </a:xfrm>
          <a:prstGeom prst="snip2SameRect">
            <a:avLst/>
          </a:prstGeom>
          <a:noFill/>
        </p:spPr>
      </p:pic>
      <p:sp>
        <p:nvSpPr>
          <p:cNvPr id="3" name="Rectangle 2"/>
          <p:cNvSpPr/>
          <p:nvPr/>
        </p:nvSpPr>
        <p:spPr>
          <a:xfrm>
            <a:off x="5334000" y="3648671"/>
            <a:ext cx="2730236" cy="769441"/>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BONE ANABOLIC (building) AGENTS</a:t>
            </a:r>
            <a:endParaRPr lang="en-US" sz="2200" dirty="0">
              <a:solidFill>
                <a:srgbClr val="44018D"/>
              </a:solidFill>
              <a:latin typeface="Bernard MT Condensed" pitchFamily="18" charset="0"/>
            </a:endParaRPr>
          </a:p>
        </p:txBody>
      </p:sp>
      <p:sp>
        <p:nvSpPr>
          <p:cNvPr id="4" name="Rectangle 3"/>
          <p:cNvSpPr/>
          <p:nvPr/>
        </p:nvSpPr>
        <p:spPr>
          <a:xfrm>
            <a:off x="5410200" y="4495800"/>
            <a:ext cx="2133600" cy="1323439"/>
          </a:xfrm>
          <a:prstGeom prst="rect">
            <a:avLst/>
          </a:prstGeom>
        </p:spPr>
        <p:txBody>
          <a:bodyPr wrap="square">
            <a:spAutoFit/>
          </a:bodyPr>
          <a:lstStyle/>
          <a:p>
            <a:pPr>
              <a:buBlip>
                <a:blip r:embed="rId3"/>
              </a:buBlip>
            </a:pPr>
            <a:r>
              <a:rPr lang="en-US" sz="2000" b="1" dirty="0" smtClean="0">
                <a:solidFill>
                  <a:schemeClr val="bg1"/>
                </a:solidFill>
                <a:latin typeface="Arial Narrow" pitchFamily="34" charset="0"/>
              </a:rPr>
              <a:t> (Parathyroid hormone; TERIPARATIDE</a:t>
            </a:r>
          </a:p>
          <a:p>
            <a:endParaRPr lang="en-US" sz="2000" b="1" dirty="0">
              <a:solidFill>
                <a:schemeClr val="bg1"/>
              </a:solidFill>
              <a:latin typeface="Arial Narrow" pitchFamily="34" charset="0"/>
            </a:endParaRPr>
          </a:p>
        </p:txBody>
      </p:sp>
      <p:sp>
        <p:nvSpPr>
          <p:cNvPr id="5" name="Rectangle 4"/>
          <p:cNvSpPr/>
          <p:nvPr/>
        </p:nvSpPr>
        <p:spPr>
          <a:xfrm>
            <a:off x="609600" y="4250828"/>
            <a:ext cx="3276599" cy="2015936"/>
          </a:xfrm>
          <a:prstGeom prst="rect">
            <a:avLst/>
          </a:prstGeom>
        </p:spPr>
        <p:txBody>
          <a:bodyPr wrap="square">
            <a:spAutoFit/>
          </a:bodyPr>
          <a:lstStyle/>
          <a:p>
            <a:pPr>
              <a:lnSpc>
                <a:spcPts val="2500"/>
              </a:lnSpc>
              <a:buBlip>
                <a:blip r:embed="rId3"/>
              </a:buBlip>
            </a:pPr>
            <a:r>
              <a:rPr lang="en-US" sz="2000" b="1" dirty="0" smtClean="0">
                <a:solidFill>
                  <a:schemeClr val="bg1"/>
                </a:solidFill>
                <a:latin typeface="Arial Narrow" pitchFamily="34" charset="0"/>
              </a:rPr>
              <a:t> BISPHOSPHONATES</a:t>
            </a:r>
          </a:p>
          <a:p>
            <a:pPr>
              <a:lnSpc>
                <a:spcPts val="2500"/>
              </a:lnSpc>
              <a:buBlip>
                <a:blip r:embed="rId3"/>
              </a:buBlip>
            </a:pPr>
            <a:r>
              <a:rPr lang="en-US" sz="2000" b="1" dirty="0" smtClean="0">
                <a:solidFill>
                  <a:schemeClr val="bg1"/>
                </a:solidFill>
                <a:latin typeface="Arial Narrow" pitchFamily="34" charset="0"/>
              </a:rPr>
              <a:t> ESTROGEN ANALOGES</a:t>
            </a:r>
          </a:p>
          <a:p>
            <a:pPr>
              <a:lnSpc>
                <a:spcPts val="2500"/>
              </a:lnSpc>
              <a:buBlip>
                <a:blip r:embed="rId3"/>
              </a:buBlip>
            </a:pPr>
            <a:r>
              <a:rPr lang="en-US" sz="2000" b="1" dirty="0" smtClean="0">
                <a:solidFill>
                  <a:schemeClr val="bg1"/>
                </a:solidFill>
                <a:latin typeface="Arial Narrow" pitchFamily="34" charset="0"/>
              </a:rPr>
              <a:t> ANDROGEN ANALOGES</a:t>
            </a:r>
          </a:p>
          <a:p>
            <a:pPr>
              <a:lnSpc>
                <a:spcPts val="2500"/>
              </a:lnSpc>
              <a:buBlip>
                <a:blip r:embed="rId3"/>
              </a:buBlip>
            </a:pPr>
            <a:r>
              <a:rPr lang="en-US" sz="2000" b="1" dirty="0" smtClean="0">
                <a:solidFill>
                  <a:schemeClr val="bg1"/>
                </a:solidFill>
                <a:latin typeface="Arial Narrow" pitchFamily="34" charset="0"/>
              </a:rPr>
              <a:t> SERMS</a:t>
            </a:r>
          </a:p>
          <a:p>
            <a:pPr>
              <a:lnSpc>
                <a:spcPts val="2500"/>
              </a:lnSpc>
              <a:buBlip>
                <a:blip r:embed="rId3"/>
              </a:buBlip>
            </a:pPr>
            <a:r>
              <a:rPr lang="en-US" sz="2000" b="1" dirty="0" smtClean="0">
                <a:solidFill>
                  <a:schemeClr val="bg1"/>
                </a:solidFill>
                <a:latin typeface="Arial Narrow" pitchFamily="34" charset="0"/>
              </a:rPr>
              <a:t> CALCITONIN </a:t>
            </a:r>
          </a:p>
          <a:p>
            <a:pPr>
              <a:lnSpc>
                <a:spcPts val="2500"/>
              </a:lnSpc>
              <a:buBlip>
                <a:blip r:embed="rId3"/>
              </a:buBlip>
            </a:pPr>
            <a:r>
              <a:rPr lang="en-US" sz="2000" b="1" dirty="0" smtClean="0">
                <a:solidFill>
                  <a:schemeClr val="bg1"/>
                </a:solidFill>
                <a:latin typeface="Arial Narrow" pitchFamily="34" charset="0"/>
              </a:rPr>
              <a:t> RANKL INHIBITORS                                      </a:t>
            </a:r>
            <a:endParaRPr lang="en-US" sz="2000" b="1" dirty="0">
              <a:solidFill>
                <a:schemeClr val="bg1"/>
              </a:solidFill>
              <a:latin typeface="Arial Narrow" pitchFamily="34" charset="0"/>
            </a:endParaRPr>
          </a:p>
        </p:txBody>
      </p:sp>
      <p:sp>
        <p:nvSpPr>
          <p:cNvPr id="8" name="Rectangle 7"/>
          <p:cNvSpPr/>
          <p:nvPr/>
        </p:nvSpPr>
        <p:spPr>
          <a:xfrm>
            <a:off x="4331595" y="5464168"/>
            <a:ext cx="1752600" cy="400110"/>
          </a:xfrm>
          <a:prstGeom prst="rect">
            <a:avLst/>
          </a:prstGeom>
        </p:spPr>
        <p:txBody>
          <a:bodyPr wrap="square">
            <a:spAutoFit/>
          </a:bodyPr>
          <a:lstStyle/>
          <a:p>
            <a:pPr>
              <a:buBlip>
                <a:blip r:embed="rId3"/>
              </a:buBlip>
            </a:pPr>
            <a:r>
              <a:rPr lang="en-US" sz="2000" b="1" dirty="0" smtClean="0">
                <a:solidFill>
                  <a:schemeClr val="bg1"/>
                </a:solidFill>
                <a:latin typeface="Arial Narrow" pitchFamily="34" charset="0"/>
              </a:rPr>
              <a:t> STRONTIUM</a:t>
            </a:r>
            <a:endParaRPr lang="en-US" sz="2000" b="1" dirty="0">
              <a:solidFill>
                <a:schemeClr val="bg1"/>
              </a:solidFill>
              <a:latin typeface="Arial Narrow" pitchFamily="34" charset="0"/>
            </a:endParaRPr>
          </a:p>
        </p:txBody>
      </p:sp>
      <p:grpSp>
        <p:nvGrpSpPr>
          <p:cNvPr id="16" name="Group 15"/>
          <p:cNvGrpSpPr/>
          <p:nvPr/>
        </p:nvGrpSpPr>
        <p:grpSpPr>
          <a:xfrm>
            <a:off x="3843528" y="3276600"/>
            <a:ext cx="1371600" cy="838200"/>
            <a:chOff x="3962400" y="2133600"/>
            <a:chExt cx="1371600" cy="990600"/>
          </a:xfrm>
        </p:grpSpPr>
        <p:sp>
          <p:nvSpPr>
            <p:cNvPr id="14" name="Curved Left Arrow 13"/>
            <p:cNvSpPr/>
            <p:nvPr/>
          </p:nvSpPr>
          <p:spPr>
            <a:xfrm>
              <a:off x="3962400" y="2133600"/>
              <a:ext cx="685800" cy="990600"/>
            </a:xfrm>
            <a:prstGeom prst="curvedLeft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rved Left Arrow 14"/>
            <p:cNvSpPr/>
            <p:nvPr/>
          </p:nvSpPr>
          <p:spPr>
            <a:xfrm flipH="1">
              <a:off x="4648200" y="2133600"/>
              <a:ext cx="685800" cy="990600"/>
            </a:xfrm>
            <a:prstGeom prst="curvedLeft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0" y="0"/>
            <a:ext cx="9144000" cy="1066800"/>
            <a:chOff x="0" y="0"/>
            <a:chExt cx="8534400" cy="1219200"/>
          </a:xfrm>
        </p:grpSpPr>
        <p:pic>
          <p:nvPicPr>
            <p:cNvPr id="17" name="Picture 4" descr="http://lancastria.net/blog/wp-content/uploads/2010/09/osteoporosis-lancastria.jpg"/>
            <p:cNvPicPr>
              <a:picLocks noChangeAspect="1" noChangeArrowheads="1"/>
            </p:cNvPicPr>
            <p:nvPr/>
          </p:nvPicPr>
          <p:blipFill>
            <a:blip r:embed="rId4" cstate="print"/>
            <a:srcRect l="72500" t="19185" r="2500" b="7914"/>
            <a:stretch>
              <a:fillRect/>
            </a:stretch>
          </p:blipFill>
          <p:spPr bwMode="auto">
            <a:xfrm rot="5400000">
              <a:off x="838200" y="-838200"/>
              <a:ext cx="1219200" cy="2895600"/>
            </a:xfrm>
            <a:prstGeom prst="rect">
              <a:avLst/>
            </a:prstGeom>
            <a:noFill/>
          </p:spPr>
        </p:pic>
        <p:pic>
          <p:nvPicPr>
            <p:cNvPr id="18" name="Picture 4" descr="http://lancastria.net/blog/wp-content/uploads/2010/09/osteoporosis-lancastria.jpg"/>
            <p:cNvPicPr>
              <a:picLocks noChangeAspect="1" noChangeArrowheads="1"/>
            </p:cNvPicPr>
            <p:nvPr/>
          </p:nvPicPr>
          <p:blipFill>
            <a:blip r:embed="rId4" cstate="print"/>
            <a:srcRect l="72500" t="19185" r="2500" b="7914"/>
            <a:stretch>
              <a:fillRect/>
            </a:stretch>
          </p:blipFill>
          <p:spPr bwMode="auto">
            <a:xfrm rot="5400000">
              <a:off x="3657600" y="-838200"/>
              <a:ext cx="1219200" cy="2895600"/>
            </a:xfrm>
            <a:prstGeom prst="rect">
              <a:avLst/>
            </a:prstGeom>
            <a:noFill/>
          </p:spPr>
        </p:pic>
        <p:pic>
          <p:nvPicPr>
            <p:cNvPr id="19" name="Picture 4" descr="http://lancastria.net/blog/wp-content/uploads/2010/09/osteoporosis-lancastria.jpg"/>
            <p:cNvPicPr>
              <a:picLocks noChangeAspect="1" noChangeArrowheads="1"/>
            </p:cNvPicPr>
            <p:nvPr/>
          </p:nvPicPr>
          <p:blipFill>
            <a:blip r:embed="rId4" cstate="print"/>
            <a:srcRect l="72500" t="19185" r="2500" b="7914"/>
            <a:stretch>
              <a:fillRect/>
            </a:stretch>
          </p:blipFill>
          <p:spPr bwMode="auto">
            <a:xfrm rot="5400000">
              <a:off x="6477000" y="-838200"/>
              <a:ext cx="1219200" cy="2895600"/>
            </a:xfrm>
            <a:prstGeom prst="rect">
              <a:avLst/>
            </a:prstGeom>
            <a:noFill/>
          </p:spPr>
        </p:pic>
      </p:grpSp>
      <p:sp>
        <p:nvSpPr>
          <p:cNvPr id="10" name="Rectangle 9"/>
          <p:cNvSpPr/>
          <p:nvPr/>
        </p:nvSpPr>
        <p:spPr>
          <a:xfrm>
            <a:off x="2514600" y="228600"/>
            <a:ext cx="3936462" cy="492443"/>
          </a:xfrm>
          <a:prstGeom prst="rect">
            <a:avLst/>
          </a:prstGeom>
          <a:solidFill>
            <a:srgbClr val="44018D"/>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600" dirty="0" smtClean="0">
                <a:solidFill>
                  <a:srgbClr val="FDCD03"/>
                </a:solidFill>
                <a:latin typeface="Bernard MT Condensed" pitchFamily="18" charset="0"/>
              </a:rPr>
              <a:t>TREATMENT OF OSTEOPOROSIS</a:t>
            </a:r>
          </a:p>
        </p:txBody>
      </p:sp>
      <p:sp>
        <p:nvSpPr>
          <p:cNvPr id="11" name="Rectangle 10"/>
          <p:cNvSpPr/>
          <p:nvPr/>
        </p:nvSpPr>
        <p:spPr>
          <a:xfrm>
            <a:off x="1371600" y="1095266"/>
            <a:ext cx="6629400" cy="733534"/>
          </a:xfrm>
          <a:prstGeom prst="rect">
            <a:avLst/>
          </a:prstGeom>
        </p:spPr>
        <p:txBody>
          <a:bodyPr wrap="square">
            <a:spAutoFit/>
          </a:bodyPr>
          <a:lstStyle/>
          <a:p>
            <a:pPr marL="0" lvl="1">
              <a:lnSpc>
                <a:spcPts val="2500"/>
              </a:lnSpc>
              <a:defRPr/>
            </a:pPr>
            <a:r>
              <a:rPr lang="en-US" sz="2400" b="1" dirty="0" smtClean="0">
                <a:solidFill>
                  <a:schemeClr val="bg1"/>
                </a:solidFill>
                <a:latin typeface="Arial Narrow" pitchFamily="34" charset="0"/>
              </a:rPr>
              <a:t>Replace what is missing….Ca,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D, Na fluoride </a:t>
            </a:r>
          </a:p>
          <a:p>
            <a:pPr marL="0" lvl="1">
              <a:lnSpc>
                <a:spcPts val="2500"/>
              </a:lnSpc>
              <a:defRPr/>
            </a:pPr>
            <a:r>
              <a:rPr lang="en-US" sz="2400" b="1" dirty="0" smtClean="0">
                <a:solidFill>
                  <a:schemeClr val="bg1"/>
                </a:solidFill>
                <a:latin typeface="Arial Narrow" pitchFamily="34" charset="0"/>
              </a:rPr>
              <a:t>Reset back the balance of remodeling</a:t>
            </a:r>
          </a:p>
        </p:txBody>
      </p:sp>
      <p:sp>
        <p:nvSpPr>
          <p:cNvPr id="12" name="Down Arrow 11"/>
          <p:cNvSpPr/>
          <p:nvPr/>
        </p:nvSpPr>
        <p:spPr>
          <a:xfrm>
            <a:off x="4267200" y="76200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http://img.medscape.com/slide/migrated/editorial/cmecircle/2007/6903/images/pres1/slide8.jpg"/>
          <p:cNvPicPr>
            <a:picLocks noChangeAspect="1" noChangeArrowheads="1"/>
          </p:cNvPicPr>
          <p:nvPr/>
        </p:nvPicPr>
        <p:blipFill>
          <a:blip r:embed="rId5" cstate="print">
            <a:clrChange>
              <a:clrFrom>
                <a:srgbClr val="000000"/>
              </a:clrFrom>
              <a:clrTo>
                <a:srgbClr val="000000">
                  <a:alpha val="0"/>
                </a:srgbClr>
              </a:clrTo>
            </a:clrChange>
          </a:blip>
          <a:srcRect l="32743" t="18851" r="29204" b="8101"/>
          <a:stretch>
            <a:fillRect/>
          </a:stretch>
        </p:blipFill>
        <p:spPr bwMode="auto">
          <a:xfrm>
            <a:off x="0" y="76200"/>
            <a:ext cx="1676400" cy="2438400"/>
          </a:xfrm>
          <a:prstGeom prst="snip2DiagRect">
            <a:avLst/>
          </a:prstGeom>
          <a:noFill/>
          <a:effectLst>
            <a:softEdge rad="31750"/>
          </a:effectLst>
        </p:spPr>
      </p:pic>
      <p:pic>
        <p:nvPicPr>
          <p:cNvPr id="22" name="Picture 2" descr="http://img.medscape.com/slide/migrated/editorial/cmecircle/2007/6903/images/pres1/slide8.jpg"/>
          <p:cNvPicPr>
            <a:picLocks noChangeAspect="1" noChangeArrowheads="1"/>
          </p:cNvPicPr>
          <p:nvPr/>
        </p:nvPicPr>
        <p:blipFill>
          <a:blip r:embed="rId5" cstate="print">
            <a:clrChange>
              <a:clrFrom>
                <a:srgbClr val="000000"/>
              </a:clrFrom>
              <a:clrTo>
                <a:srgbClr val="000000">
                  <a:alpha val="0"/>
                </a:srgbClr>
              </a:clrTo>
            </a:clrChange>
          </a:blip>
          <a:srcRect l="32743" t="18851" r="29204" b="8101"/>
          <a:stretch>
            <a:fillRect/>
          </a:stretch>
        </p:blipFill>
        <p:spPr bwMode="auto">
          <a:xfrm flipH="1">
            <a:off x="7467600" y="3955472"/>
            <a:ext cx="1524000" cy="2216727"/>
          </a:xfrm>
          <a:prstGeom prst="snip2DiagRect">
            <a:avLst/>
          </a:prstGeom>
          <a:noFill/>
          <a:effectLst>
            <a:softEdge rad="31750"/>
          </a:effectLst>
        </p:spPr>
      </p:pic>
      <p:sp>
        <p:nvSpPr>
          <p:cNvPr id="2" name="Rectangle 1"/>
          <p:cNvSpPr/>
          <p:nvPr/>
        </p:nvSpPr>
        <p:spPr>
          <a:xfrm>
            <a:off x="609600" y="3648670"/>
            <a:ext cx="3088793"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ANTIRESORPTIVE AGENTS </a:t>
            </a:r>
            <a:endParaRPr lang="en-US" sz="2200" dirty="0">
              <a:solidFill>
                <a:srgbClr val="44018D"/>
              </a:solidFill>
              <a:latin typeface="Bernard MT Condensed" pitchFamily="18" charset="0"/>
            </a:endParaRPr>
          </a:p>
        </p:txBody>
      </p:sp>
      <p:sp>
        <p:nvSpPr>
          <p:cNvPr id="25" name="TextBox 24"/>
          <p:cNvSpPr txBox="1"/>
          <p:nvPr/>
        </p:nvSpPr>
        <p:spPr>
          <a:xfrm>
            <a:off x="228600" y="4192036"/>
            <a:ext cx="457200" cy="523220"/>
          </a:xfrm>
          <a:prstGeom prst="rect">
            <a:avLst/>
          </a:prstGeom>
          <a:noFill/>
        </p:spPr>
        <p:txBody>
          <a:bodyPr wrap="square" rtlCol="0">
            <a:spAutoFit/>
          </a:bodyPr>
          <a:lstStyle/>
          <a:p>
            <a:r>
              <a:rPr lang="en-US" sz="2800" dirty="0" smtClean="0">
                <a:solidFill>
                  <a:srgbClr val="FDD21B"/>
                </a:solidFill>
                <a:sym typeface="Wingdings 2"/>
              </a:rPr>
              <a:t></a:t>
            </a:r>
            <a:endParaRPr lang="en-US" sz="2800" dirty="0">
              <a:solidFill>
                <a:srgbClr val="FDD21B"/>
              </a:solidFill>
            </a:endParaRPr>
          </a:p>
        </p:txBody>
      </p:sp>
      <p:sp>
        <p:nvSpPr>
          <p:cNvPr id="26" name="TextBox 25"/>
          <p:cNvSpPr txBox="1"/>
          <p:nvPr/>
        </p:nvSpPr>
        <p:spPr>
          <a:xfrm>
            <a:off x="228600" y="4516160"/>
            <a:ext cx="457200" cy="523220"/>
          </a:xfrm>
          <a:prstGeom prst="rect">
            <a:avLst/>
          </a:prstGeom>
          <a:noFill/>
        </p:spPr>
        <p:txBody>
          <a:bodyPr wrap="square" rtlCol="0">
            <a:spAutoFit/>
          </a:bodyPr>
          <a:lstStyle/>
          <a:p>
            <a:r>
              <a:rPr lang="en-US" sz="2800" dirty="0" smtClean="0">
                <a:solidFill>
                  <a:srgbClr val="FDD21B"/>
                </a:solidFill>
                <a:sym typeface="Wingdings 2"/>
              </a:rPr>
              <a:t></a:t>
            </a:r>
            <a:endParaRPr lang="en-US" sz="2800" dirty="0">
              <a:solidFill>
                <a:srgbClr val="FDD21B"/>
              </a:solidFill>
            </a:endParaRPr>
          </a:p>
        </p:txBody>
      </p:sp>
      <p:sp>
        <p:nvSpPr>
          <p:cNvPr id="27" name="TextBox 26"/>
          <p:cNvSpPr txBox="1"/>
          <p:nvPr/>
        </p:nvSpPr>
        <p:spPr>
          <a:xfrm>
            <a:off x="228600" y="4820960"/>
            <a:ext cx="457200" cy="523220"/>
          </a:xfrm>
          <a:prstGeom prst="rect">
            <a:avLst/>
          </a:prstGeom>
          <a:noFill/>
        </p:spPr>
        <p:txBody>
          <a:bodyPr wrap="square" rtlCol="0">
            <a:spAutoFit/>
          </a:bodyPr>
          <a:lstStyle/>
          <a:p>
            <a:r>
              <a:rPr lang="en-US" sz="2800" dirty="0" smtClean="0">
                <a:solidFill>
                  <a:srgbClr val="FDD21B"/>
                </a:solidFill>
                <a:sym typeface="Wingdings 2"/>
              </a:rPr>
              <a:t></a:t>
            </a:r>
            <a:endParaRPr lang="en-US" sz="2800" dirty="0">
              <a:solidFill>
                <a:srgbClr val="FDD21B"/>
              </a:solidFill>
            </a:endParaRPr>
          </a:p>
        </p:txBody>
      </p:sp>
      <p:sp>
        <p:nvSpPr>
          <p:cNvPr id="28" name="TextBox 27"/>
          <p:cNvSpPr txBox="1"/>
          <p:nvPr/>
        </p:nvSpPr>
        <p:spPr>
          <a:xfrm>
            <a:off x="228600" y="5125760"/>
            <a:ext cx="457200" cy="523220"/>
          </a:xfrm>
          <a:prstGeom prst="rect">
            <a:avLst/>
          </a:prstGeom>
          <a:noFill/>
        </p:spPr>
        <p:txBody>
          <a:bodyPr wrap="square" rtlCol="0">
            <a:spAutoFit/>
          </a:bodyPr>
          <a:lstStyle/>
          <a:p>
            <a:r>
              <a:rPr lang="en-US" sz="2800" dirty="0" smtClean="0">
                <a:solidFill>
                  <a:srgbClr val="FDD21B"/>
                </a:solidFill>
                <a:sym typeface="Wingdings 2"/>
              </a:rPr>
              <a:t></a:t>
            </a:r>
            <a:endParaRPr lang="en-US" sz="2800" dirty="0">
              <a:solidFill>
                <a:srgbClr val="FDD21B"/>
              </a:solidFill>
            </a:endParaRPr>
          </a:p>
        </p:txBody>
      </p:sp>
      <p:sp>
        <p:nvSpPr>
          <p:cNvPr id="29" name="TextBox 28"/>
          <p:cNvSpPr txBox="1"/>
          <p:nvPr/>
        </p:nvSpPr>
        <p:spPr>
          <a:xfrm>
            <a:off x="228600" y="5868436"/>
            <a:ext cx="457200" cy="523220"/>
          </a:xfrm>
          <a:prstGeom prst="rect">
            <a:avLst/>
          </a:prstGeom>
          <a:noFill/>
        </p:spPr>
        <p:txBody>
          <a:bodyPr wrap="square" rtlCol="0">
            <a:spAutoFit/>
          </a:bodyPr>
          <a:lstStyle/>
          <a:p>
            <a:r>
              <a:rPr lang="en-US" sz="2800" dirty="0" smtClean="0">
                <a:solidFill>
                  <a:srgbClr val="FDD21B"/>
                </a:solidFill>
                <a:sym typeface="Wingdings 2"/>
              </a:rPr>
              <a:t></a:t>
            </a:r>
            <a:endParaRPr lang="en-US" sz="2800" dirty="0">
              <a:solidFill>
                <a:srgbClr val="FDD21B"/>
              </a:solidFill>
            </a:endParaRPr>
          </a:p>
        </p:txBody>
      </p:sp>
      <p:sp>
        <p:nvSpPr>
          <p:cNvPr id="30" name="TextBox 29"/>
          <p:cNvSpPr txBox="1"/>
          <p:nvPr/>
        </p:nvSpPr>
        <p:spPr>
          <a:xfrm>
            <a:off x="3950595" y="5407078"/>
            <a:ext cx="457200" cy="523220"/>
          </a:xfrm>
          <a:prstGeom prst="rect">
            <a:avLst/>
          </a:prstGeom>
          <a:noFill/>
        </p:spPr>
        <p:txBody>
          <a:bodyPr wrap="square" rtlCol="0">
            <a:spAutoFit/>
          </a:bodyPr>
          <a:lstStyle/>
          <a:p>
            <a:r>
              <a:rPr lang="en-US" sz="2800" dirty="0" smtClean="0">
                <a:solidFill>
                  <a:srgbClr val="FDD21B"/>
                </a:solidFill>
                <a:sym typeface="Wingdings 2"/>
              </a:rPr>
              <a:t></a:t>
            </a:r>
            <a:endParaRPr lang="en-US" sz="2800" dirty="0">
              <a:solidFill>
                <a:srgbClr val="FDD21B"/>
              </a:solidFill>
            </a:endParaRPr>
          </a:p>
        </p:txBody>
      </p:sp>
      <p:grpSp>
        <p:nvGrpSpPr>
          <p:cNvPr id="40" name="Group 39"/>
          <p:cNvGrpSpPr/>
          <p:nvPr/>
        </p:nvGrpSpPr>
        <p:grpSpPr>
          <a:xfrm>
            <a:off x="2590800" y="1295400"/>
            <a:ext cx="6400800" cy="1549063"/>
            <a:chOff x="2590800" y="1295400"/>
            <a:chExt cx="6400800" cy="1549063"/>
          </a:xfrm>
        </p:grpSpPr>
        <p:sp>
          <p:nvSpPr>
            <p:cNvPr id="34" name="Rectangle 33"/>
            <p:cNvSpPr/>
            <p:nvPr/>
          </p:nvSpPr>
          <p:spPr>
            <a:xfrm>
              <a:off x="2590800" y="1828800"/>
              <a:ext cx="6400800" cy="1015663"/>
            </a:xfrm>
            <a:prstGeom prst="rect">
              <a:avLst/>
            </a:prstGeom>
            <a:gradFill flip="none" rotWithShape="1">
              <a:gsLst>
                <a:gs pos="14000">
                  <a:schemeClr val="tx1"/>
                </a:gs>
                <a:gs pos="48000">
                  <a:srgbClr val="341C5E"/>
                </a:gs>
                <a:gs pos="65000">
                  <a:srgbClr val="4B0387"/>
                </a:gs>
                <a:gs pos="85000">
                  <a:srgbClr val="B3A979">
                    <a:alpha val="32000"/>
                  </a:srgbClr>
                </a:gs>
                <a:gs pos="100000">
                  <a:schemeClr val="accent1">
                    <a:tint val="23500"/>
                    <a:satMod val="160000"/>
                    <a:alpha val="0"/>
                  </a:schemeClr>
                </a:gs>
              </a:gsLst>
              <a:lin ang="8100000" scaled="1"/>
              <a:tileRect/>
            </a:gradFill>
            <a:ln>
              <a:noFill/>
            </a:ln>
          </p:spPr>
          <p:txBody>
            <a:bodyPr wrap="square">
              <a:spAutoFit/>
            </a:bodyPr>
            <a:lstStyle/>
            <a:p>
              <a:pPr algn="r"/>
              <a:r>
                <a:rPr lang="en-US" sz="2000" b="1" i="1" dirty="0" smtClean="0">
                  <a:solidFill>
                    <a:schemeClr val="bg1"/>
                  </a:solidFill>
                  <a:latin typeface="Arial Narrow" pitchFamily="34" charset="0"/>
                </a:rPr>
                <a:t>Used to enhance the strength by the formation of </a:t>
              </a:r>
              <a:r>
                <a:rPr lang="en-US" sz="2000" b="1" i="1" dirty="0" err="1" smtClean="0">
                  <a:solidFill>
                    <a:schemeClr val="bg1"/>
                  </a:solidFill>
                  <a:latin typeface="Arial Narrow" pitchFamily="34" charset="0"/>
                </a:rPr>
                <a:t>fluorapatite</a:t>
              </a:r>
              <a:r>
                <a:rPr lang="en-US" sz="2000" b="1" i="1" dirty="0" smtClean="0">
                  <a:solidFill>
                    <a:schemeClr val="bg1"/>
                  </a:solidFill>
                  <a:latin typeface="Arial Narrow" pitchFamily="34" charset="0"/>
                </a:rPr>
                <a:t>. </a:t>
              </a:r>
            </a:p>
            <a:p>
              <a:pPr algn="r"/>
              <a:r>
                <a:rPr lang="en-US" sz="2000" b="1" i="1" dirty="0" smtClean="0">
                  <a:solidFill>
                    <a:schemeClr val="bg1"/>
                  </a:solidFill>
                  <a:latin typeface="Arial Narrow" pitchFamily="34" charset="0"/>
                </a:rPr>
                <a:t>Is considered only when </a:t>
              </a:r>
              <a:r>
                <a:rPr lang="en-US" sz="2000" b="1" i="1" dirty="0" err="1" smtClean="0">
                  <a:solidFill>
                    <a:schemeClr val="bg1"/>
                  </a:solidFill>
                  <a:latin typeface="Arial Narrow" pitchFamily="34" charset="0"/>
                </a:rPr>
                <a:t>trabecular</a:t>
              </a:r>
              <a:r>
                <a:rPr lang="en-US" sz="2000" b="1" i="1" dirty="0" smtClean="0">
                  <a:solidFill>
                    <a:schemeClr val="bg1"/>
                  </a:solidFill>
                  <a:latin typeface="Arial Narrow" pitchFamily="34" charset="0"/>
                </a:rPr>
                <a:t> bone is </a:t>
              </a:r>
              <a:r>
                <a:rPr lang="en-US" sz="2000" b="1" i="1" dirty="0" smtClean="0">
                  <a:solidFill>
                    <a:schemeClr val="bg1"/>
                  </a:solidFill>
                  <a:latin typeface="Arial Narrow" pitchFamily="34" charset="0"/>
                  <a:sym typeface="Wingdings 3"/>
                </a:rPr>
                <a:t> in </a:t>
              </a:r>
              <a:r>
                <a:rPr lang="en-US" sz="2000" b="1" i="1" dirty="0" smtClean="0">
                  <a:solidFill>
                    <a:schemeClr val="bg1"/>
                  </a:solidFill>
                  <a:latin typeface="Arial Narrow" pitchFamily="34" charset="0"/>
                </a:rPr>
                <a:t>presence of normal cortical bones</a:t>
              </a:r>
              <a:endParaRPr lang="en-US" sz="2000" b="1" i="1" dirty="0">
                <a:solidFill>
                  <a:schemeClr val="bg1"/>
                </a:solidFill>
                <a:latin typeface="Arial Narrow" pitchFamily="34" charset="0"/>
              </a:endParaRPr>
            </a:p>
          </p:txBody>
        </p:sp>
        <p:sp>
          <p:nvSpPr>
            <p:cNvPr id="35" name="Arc 34"/>
            <p:cNvSpPr/>
            <p:nvPr/>
          </p:nvSpPr>
          <p:spPr>
            <a:xfrm>
              <a:off x="6477000" y="1295400"/>
              <a:ext cx="1524000" cy="990600"/>
            </a:xfrm>
            <a:prstGeom prst="arc">
              <a:avLst/>
            </a:prstGeom>
            <a:ln w="38100">
              <a:solidFill>
                <a:srgbClr val="FDD21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p:cNvGrpSpPr/>
          <p:nvPr/>
        </p:nvGrpSpPr>
        <p:grpSpPr>
          <a:xfrm>
            <a:off x="1295400" y="1221817"/>
            <a:ext cx="3200400" cy="2130983"/>
            <a:chOff x="1295400" y="1221817"/>
            <a:chExt cx="3200400" cy="2130983"/>
          </a:xfrm>
        </p:grpSpPr>
        <p:sp>
          <p:nvSpPr>
            <p:cNvPr id="36" name="Arc 35"/>
            <p:cNvSpPr/>
            <p:nvPr/>
          </p:nvSpPr>
          <p:spPr>
            <a:xfrm rot="18444132" flipH="1">
              <a:off x="994072" y="1566343"/>
              <a:ext cx="1758895" cy="1069843"/>
            </a:xfrm>
            <a:prstGeom prst="arc">
              <a:avLst/>
            </a:prstGeom>
            <a:ln w="38100">
              <a:solidFill>
                <a:srgbClr val="FDD21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1295400" y="2743200"/>
              <a:ext cx="3200400" cy="609600"/>
            </a:xfrm>
            <a:custGeom>
              <a:avLst/>
              <a:gdLst>
                <a:gd name="connsiteX0" fmla="*/ 0 w 3090672"/>
                <a:gd name="connsiteY0" fmla="*/ 0 h 429768"/>
                <a:gd name="connsiteX1" fmla="*/ 402336 w 3090672"/>
                <a:gd name="connsiteY1" fmla="*/ 192024 h 429768"/>
                <a:gd name="connsiteX2" fmla="*/ 1645920 w 3090672"/>
                <a:gd name="connsiteY2" fmla="*/ 292608 h 429768"/>
                <a:gd name="connsiteX3" fmla="*/ 2843784 w 3090672"/>
                <a:gd name="connsiteY3" fmla="*/ 100584 h 429768"/>
                <a:gd name="connsiteX4" fmla="*/ 3090672 w 3090672"/>
                <a:gd name="connsiteY4" fmla="*/ 429768 h 429768"/>
                <a:gd name="connsiteX5" fmla="*/ 3090672 w 3090672"/>
                <a:gd name="connsiteY5" fmla="*/ 429768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0672" h="429768">
                  <a:moveTo>
                    <a:pt x="0" y="0"/>
                  </a:moveTo>
                  <a:cubicBezTo>
                    <a:pt x="64008" y="71628"/>
                    <a:pt x="128016" y="143256"/>
                    <a:pt x="402336" y="192024"/>
                  </a:cubicBezTo>
                  <a:cubicBezTo>
                    <a:pt x="676656" y="240792"/>
                    <a:pt x="1239012" y="307848"/>
                    <a:pt x="1645920" y="292608"/>
                  </a:cubicBezTo>
                  <a:cubicBezTo>
                    <a:pt x="2052828" y="277368"/>
                    <a:pt x="2602992" y="77724"/>
                    <a:pt x="2843784" y="100584"/>
                  </a:cubicBezTo>
                  <a:cubicBezTo>
                    <a:pt x="3084576" y="123444"/>
                    <a:pt x="3090672" y="429768"/>
                    <a:pt x="3090672" y="429768"/>
                  </a:cubicBezTo>
                  <a:lnTo>
                    <a:pt x="3090672" y="429768"/>
                  </a:lnTo>
                </a:path>
              </a:pathLst>
            </a:custGeom>
            <a:ln w="38100">
              <a:solidFill>
                <a:srgbClr val="FDD21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Down Arrow 37"/>
          <p:cNvSpPr/>
          <p:nvPr/>
        </p:nvSpPr>
        <p:spPr>
          <a:xfrm rot="9665249">
            <a:off x="4002723" y="4859537"/>
            <a:ext cx="429144" cy="393130"/>
          </a:xfrm>
          <a:prstGeom prst="downArrow">
            <a:avLst>
              <a:gd name="adj1" fmla="val 14000"/>
              <a:gd name="adj2" fmla="val 50000"/>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rot="11934751" flipH="1">
            <a:off x="4612323" y="4868631"/>
            <a:ext cx="429144" cy="393130"/>
          </a:xfrm>
          <a:prstGeom prst="downArrow">
            <a:avLst>
              <a:gd name="adj1" fmla="val 14000"/>
              <a:gd name="adj2" fmla="val 50000"/>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1000"/>
                                        <p:tgtEl>
                                          <p:spTgt spid="41"/>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outVertical)">
                                      <p:cBhvr>
                                        <p:cTn id="16" dur="1000"/>
                                        <p:tgtEl>
                                          <p:spTgt spid="16"/>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1000"/>
                                        <p:tgtEl>
                                          <p:spTgt spid="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1"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left)">
                                      <p:cBhvr>
                                        <p:cTn id="28" dur="10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1"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left)">
                                      <p:cBhvr>
                                        <p:cTn id="33" dur="10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1"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wipe(left)">
                                      <p:cBhvr>
                                        <p:cTn id="38" dur="10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1"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wipe(left)">
                                      <p:cBhvr>
                                        <p:cTn id="43" dur="10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1"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wipe(left)">
                                      <p:cBhvr>
                                        <p:cTn id="48" dur="1000"/>
                                        <p:tgtEl>
                                          <p:spTgt spid="5">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1"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wipe(left)">
                                      <p:cBhvr>
                                        <p:cTn id="53" dur="1000"/>
                                        <p:tgtEl>
                                          <p:spTgt spid="5">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0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1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1000"/>
                                        <p:tgtEl>
                                          <p:spTgt spid="3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1000"/>
                                        <p:tgtEl>
                                          <p:spTgt spid="38"/>
                                        </p:tgtEl>
                                      </p:cBhvr>
                                    </p:animEffect>
                                  </p:childTnLst>
                                </p:cTn>
                              </p:par>
                            </p:childTnLst>
                          </p:cTn>
                        </p:par>
                        <p:par>
                          <p:cTn id="72" fill="hold">
                            <p:stCondLst>
                              <p:cond delay="1000"/>
                            </p:stCondLst>
                            <p:childTnLst>
                              <p:par>
                                <p:cTn id="73" presetID="0" presetClass="path" presetSubtype="0" accel="50000" decel="50000" fill="hold" grpId="1" nodeType="afterEffect">
                                  <p:stCondLst>
                                    <p:cond delay="0"/>
                                  </p:stCondLst>
                                  <p:childTnLst>
                                    <p:animMotion origin="layout" path="M 0 0 L 0.05 -0.11101 " pathEditMode="relative" ptsTypes="AA">
                                      <p:cBhvr>
                                        <p:cTn id="74" dur="2000" fill="hold"/>
                                        <p:tgtEl>
                                          <p:spTgt spid="39"/>
                                        </p:tgtEl>
                                        <p:attrNameLst>
                                          <p:attrName>ppt_x</p:attrName>
                                          <p:attrName>ppt_y</p:attrName>
                                        </p:attrNameLst>
                                      </p:cBhvr>
                                    </p:animMotion>
                                  </p:childTnLst>
                                </p:cTn>
                              </p:par>
                              <p:par>
                                <p:cTn id="75" presetID="0" presetClass="path" presetSubtype="0" accel="50000" decel="50000" fill="hold" grpId="1" nodeType="withEffect">
                                  <p:stCondLst>
                                    <p:cond delay="0"/>
                                  </p:stCondLst>
                                  <p:childTnLst>
                                    <p:animMotion origin="layout" path="M 0 0 L -0.05 -0.12211 " pathEditMode="relative" ptsTypes="AA">
                                      <p:cBhvr>
                                        <p:cTn id="76" dur="2000" fill="hold"/>
                                        <p:tgtEl>
                                          <p:spTgt spid="38"/>
                                        </p:tgtEl>
                                        <p:attrNameLst>
                                          <p:attrName>ppt_x</p:attrName>
                                          <p:attrName>ppt_y</p:attrName>
                                        </p:attrNameLst>
                                      </p:cBhvr>
                                    </p:animMotion>
                                  </p:childTnLst>
                                </p:cTn>
                              </p:par>
                            </p:childTnLst>
                          </p:cTn>
                        </p:par>
                      </p:childTnLst>
                    </p:cTn>
                  </p:par>
                  <p:par>
                    <p:cTn id="77" fill="hold">
                      <p:stCondLst>
                        <p:cond delay="indefinite"/>
                      </p:stCondLst>
                      <p:childTnLst>
                        <p:par>
                          <p:cTn id="78" fill="hold">
                            <p:stCondLst>
                              <p:cond delay="0"/>
                            </p:stCondLst>
                            <p:childTnLst>
                              <p:par>
                                <p:cTn id="79" presetID="4" presetClass="entr" presetSubtype="32"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ox(out)">
                                      <p:cBhvr>
                                        <p:cTn id="81" dur="1000"/>
                                        <p:tgtEl>
                                          <p:spTgt spid="25"/>
                                        </p:tgtEl>
                                      </p:cBhvr>
                                    </p:animEffect>
                                  </p:childTnLst>
                                </p:cTn>
                              </p:par>
                              <p:par>
                                <p:cTn id="82" presetID="4" presetClass="entr" presetSubtype="32"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ox(out)">
                                      <p:cBhvr>
                                        <p:cTn id="84" dur="1000"/>
                                        <p:tgtEl>
                                          <p:spTgt spid="26"/>
                                        </p:tgtEl>
                                      </p:cBhvr>
                                    </p:animEffect>
                                  </p:childTnLst>
                                </p:cTn>
                              </p:par>
                              <p:par>
                                <p:cTn id="85" presetID="4" presetClass="entr" presetSubtype="3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ox(out)">
                                      <p:cBhvr>
                                        <p:cTn id="87" dur="1000"/>
                                        <p:tgtEl>
                                          <p:spTgt spid="27"/>
                                        </p:tgtEl>
                                      </p:cBhvr>
                                    </p:animEffect>
                                  </p:childTnLst>
                                </p:cTn>
                              </p:par>
                              <p:par>
                                <p:cTn id="88" presetID="4" presetClass="entr" presetSubtype="32"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box(out)">
                                      <p:cBhvr>
                                        <p:cTn id="90" dur="1000"/>
                                        <p:tgtEl>
                                          <p:spTgt spid="28"/>
                                        </p:tgtEl>
                                      </p:cBhvr>
                                    </p:animEffect>
                                  </p:childTnLst>
                                </p:cTn>
                              </p:par>
                              <p:par>
                                <p:cTn id="91" presetID="4" presetClass="entr" presetSubtype="32"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box(out)">
                                      <p:cBhvr>
                                        <p:cTn id="93" dur="1000"/>
                                        <p:tgtEl>
                                          <p:spTgt spid="29"/>
                                        </p:tgtEl>
                                      </p:cBhvr>
                                    </p:animEffect>
                                  </p:childTnLst>
                                </p:cTn>
                              </p:par>
                              <p:par>
                                <p:cTn id="94" presetID="4" presetClass="entr" presetSubtype="32"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box(out)">
                                      <p:cBhvr>
                                        <p:cTn id="9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1" build="p"/>
      <p:bldP spid="8" grpId="0"/>
      <p:bldP spid="2" grpId="0" animBg="1"/>
      <p:bldP spid="25" grpId="0"/>
      <p:bldP spid="26" grpId="0"/>
      <p:bldP spid="27" grpId="0"/>
      <p:bldP spid="28" grpId="0"/>
      <p:bldP spid="29" grpId="0"/>
      <p:bldP spid="30" grpId="0"/>
      <p:bldP spid="38" grpId="0" animBg="1"/>
      <p:bldP spid="38" grpId="1" animBg="1"/>
      <p:bldP spid="39" grpId="0" animBg="1"/>
      <p:bldP spid="3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tx1"/>
            </a:gs>
            <a:gs pos="48000">
              <a:srgbClr val="341C5E"/>
            </a:gs>
            <a:gs pos="65000">
              <a:srgbClr val="4B0387"/>
            </a:gs>
            <a:gs pos="85000">
              <a:srgbClr val="B3A979"/>
            </a:gs>
            <a:gs pos="100000">
              <a:schemeClr val="accent1">
                <a:tint val="23500"/>
                <a:satMod val="1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Rectangle 1"/>
          <p:cNvSpPr/>
          <p:nvPr/>
        </p:nvSpPr>
        <p:spPr>
          <a:xfrm>
            <a:off x="304800" y="304800"/>
            <a:ext cx="2151102"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BISPHOSPHONATES</a:t>
            </a:r>
          </a:p>
        </p:txBody>
      </p:sp>
      <p:grpSp>
        <p:nvGrpSpPr>
          <p:cNvPr id="15" name="Group 14"/>
          <p:cNvGrpSpPr/>
          <p:nvPr/>
        </p:nvGrpSpPr>
        <p:grpSpPr>
          <a:xfrm>
            <a:off x="6324600" y="76200"/>
            <a:ext cx="2667000" cy="3867150"/>
            <a:chOff x="6324600" y="0"/>
            <a:chExt cx="2667000" cy="3867150"/>
          </a:xfrm>
        </p:grpSpPr>
        <p:sp>
          <p:nvSpPr>
            <p:cNvPr id="13" name="Rectangle 12"/>
            <p:cNvSpPr/>
            <p:nvPr/>
          </p:nvSpPr>
          <p:spPr>
            <a:xfrm>
              <a:off x="6934200" y="1752600"/>
              <a:ext cx="1600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34200" y="3581400"/>
              <a:ext cx="1600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ttp://images-mediawiki-sites.thefullwiki.org/09/1/2/2/95887452822323112.png"/>
            <p:cNvPicPr>
              <a:picLocks noChangeAspect="1" noChangeArrowheads="1"/>
            </p:cNvPicPr>
            <p:nvPr/>
          </p:nvPicPr>
          <p:blipFill>
            <a:blip r:embed="rId2" cstate="print"/>
            <a:srcRect/>
            <a:stretch>
              <a:fillRect/>
            </a:stretch>
          </p:blipFill>
          <p:spPr bwMode="auto">
            <a:xfrm>
              <a:off x="6324600" y="0"/>
              <a:ext cx="2667000" cy="3867150"/>
            </a:xfrm>
            <a:prstGeom prst="rect">
              <a:avLst/>
            </a:prstGeom>
            <a:noFill/>
          </p:spPr>
        </p:pic>
      </p:grpSp>
      <p:sp>
        <p:nvSpPr>
          <p:cNvPr id="4" name="Rectangle 3"/>
          <p:cNvSpPr/>
          <p:nvPr/>
        </p:nvSpPr>
        <p:spPr>
          <a:xfrm>
            <a:off x="228600" y="838200"/>
            <a:ext cx="6439583" cy="430887"/>
          </a:xfrm>
          <a:prstGeom prst="rect">
            <a:avLst/>
          </a:prstGeom>
        </p:spPr>
        <p:txBody>
          <a:bodyPr wrap="none">
            <a:spAutoFit/>
          </a:bodyPr>
          <a:lstStyle/>
          <a:p>
            <a:r>
              <a:rPr lang="en-US" sz="2200" b="1" dirty="0" smtClean="0">
                <a:solidFill>
                  <a:schemeClr val="bg1"/>
                </a:solidFill>
                <a:latin typeface="Arial Narrow" pitchFamily="34" charset="0"/>
              </a:rPr>
              <a:t>Are compounds that have two </a:t>
            </a:r>
            <a:r>
              <a:rPr lang="en-US" sz="2200" b="1" dirty="0" err="1" smtClean="0">
                <a:solidFill>
                  <a:schemeClr val="bg1"/>
                </a:solidFill>
                <a:latin typeface="Arial Narrow" pitchFamily="34" charset="0"/>
              </a:rPr>
              <a:t>phosphonate</a:t>
            </a:r>
            <a:r>
              <a:rPr lang="en-US" sz="2200" b="1" dirty="0" smtClean="0">
                <a:solidFill>
                  <a:schemeClr val="bg1"/>
                </a:solidFill>
                <a:latin typeface="Arial Narrow" pitchFamily="34" charset="0"/>
              </a:rPr>
              <a:t> (PO</a:t>
            </a:r>
            <a:r>
              <a:rPr lang="en-US" sz="2200" b="1" baseline="-25000" dirty="0" smtClean="0">
                <a:solidFill>
                  <a:schemeClr val="bg1"/>
                </a:solidFill>
                <a:latin typeface="Arial Narrow" pitchFamily="34" charset="0"/>
              </a:rPr>
              <a:t>3</a:t>
            </a:r>
            <a:r>
              <a:rPr lang="en-US" sz="2200" b="1" dirty="0" smtClean="0">
                <a:solidFill>
                  <a:schemeClr val="bg1"/>
                </a:solidFill>
                <a:latin typeface="Arial Narrow" pitchFamily="34" charset="0"/>
              </a:rPr>
              <a:t>) groups</a:t>
            </a:r>
            <a:endParaRPr lang="en-US" sz="2200" b="1" dirty="0">
              <a:solidFill>
                <a:schemeClr val="bg1"/>
              </a:solidFill>
              <a:latin typeface="Arial Narrow" pitchFamily="34" charset="0"/>
            </a:endParaRPr>
          </a:p>
        </p:txBody>
      </p:sp>
      <p:sp>
        <p:nvSpPr>
          <p:cNvPr id="6" name="Rectangle 5"/>
          <p:cNvSpPr/>
          <p:nvPr/>
        </p:nvSpPr>
        <p:spPr>
          <a:xfrm>
            <a:off x="304800" y="1219200"/>
            <a:ext cx="2383281" cy="461665"/>
          </a:xfrm>
          <a:prstGeom prst="rect">
            <a:avLst/>
          </a:prstGeom>
        </p:spPr>
        <p:txBody>
          <a:bodyPr wrap="none">
            <a:spAutoFit/>
          </a:bodyPr>
          <a:lstStyle/>
          <a:p>
            <a:r>
              <a:rPr lang="en-US" sz="2400" b="1" dirty="0" smtClean="0">
                <a:solidFill>
                  <a:srgbClr val="FDD21B"/>
                </a:solidFill>
              </a:rPr>
              <a:t>Non-Nitrogenous</a:t>
            </a:r>
            <a:endParaRPr lang="en-US" sz="2400" dirty="0">
              <a:solidFill>
                <a:srgbClr val="FDD21B"/>
              </a:solidFill>
            </a:endParaRPr>
          </a:p>
        </p:txBody>
      </p:sp>
      <p:sp>
        <p:nvSpPr>
          <p:cNvPr id="7" name="Rectangle 6"/>
          <p:cNvSpPr/>
          <p:nvPr/>
        </p:nvSpPr>
        <p:spPr>
          <a:xfrm>
            <a:off x="3429000" y="1219200"/>
            <a:ext cx="1756506" cy="461665"/>
          </a:xfrm>
          <a:prstGeom prst="rect">
            <a:avLst/>
          </a:prstGeom>
        </p:spPr>
        <p:txBody>
          <a:bodyPr wrap="none">
            <a:spAutoFit/>
          </a:bodyPr>
          <a:lstStyle/>
          <a:p>
            <a:r>
              <a:rPr lang="en-US" sz="2400" b="1" dirty="0" smtClean="0">
                <a:solidFill>
                  <a:srgbClr val="FDD21B"/>
                </a:solidFill>
              </a:rPr>
              <a:t>Nitrogenous</a:t>
            </a:r>
            <a:endParaRPr lang="en-US" sz="2400" dirty="0">
              <a:solidFill>
                <a:srgbClr val="FDD21B"/>
              </a:solidFill>
            </a:endParaRPr>
          </a:p>
        </p:txBody>
      </p:sp>
      <p:sp>
        <p:nvSpPr>
          <p:cNvPr id="8" name="Rectangle 7"/>
          <p:cNvSpPr/>
          <p:nvPr/>
        </p:nvSpPr>
        <p:spPr>
          <a:xfrm>
            <a:off x="304800" y="1594247"/>
            <a:ext cx="2514600" cy="1077218"/>
          </a:xfrm>
          <a:prstGeom prst="rect">
            <a:avLst/>
          </a:prstGeom>
        </p:spPr>
        <p:txBody>
          <a:bodyPr wrap="square">
            <a:spAutoFit/>
          </a:bodyPr>
          <a:lstStyle/>
          <a:p>
            <a:pPr>
              <a:spcBef>
                <a:spcPts val="600"/>
              </a:spcBef>
            </a:pPr>
            <a:r>
              <a:rPr lang="en-US" dirty="0" err="1" smtClean="0">
                <a:solidFill>
                  <a:schemeClr val="bg1"/>
                </a:solidFill>
                <a:latin typeface="Bernard MT Condensed" pitchFamily="18" charset="0"/>
              </a:rPr>
              <a:t>Etidronate</a:t>
            </a:r>
            <a:endParaRPr lang="en-US" dirty="0" smtClean="0">
              <a:solidFill>
                <a:schemeClr val="bg1"/>
              </a:solidFill>
              <a:latin typeface="Bernard MT Condensed" pitchFamily="18" charset="0"/>
            </a:endParaRPr>
          </a:p>
          <a:p>
            <a:pPr>
              <a:spcBef>
                <a:spcPts val="600"/>
              </a:spcBef>
            </a:pPr>
            <a:r>
              <a:rPr lang="en-US" dirty="0" err="1" smtClean="0">
                <a:solidFill>
                  <a:schemeClr val="bg1"/>
                </a:solidFill>
                <a:latin typeface="Bernard MT Condensed" pitchFamily="18" charset="0"/>
              </a:rPr>
              <a:t>Clodronate</a:t>
            </a:r>
            <a:r>
              <a:rPr lang="en-US" dirty="0" smtClean="0">
                <a:solidFill>
                  <a:schemeClr val="bg1"/>
                </a:solidFill>
                <a:latin typeface="Bernard MT Condensed" pitchFamily="18" charset="0"/>
              </a:rPr>
              <a:t>  	</a:t>
            </a:r>
          </a:p>
          <a:p>
            <a:pPr>
              <a:spcBef>
                <a:spcPts val="600"/>
              </a:spcBef>
            </a:pPr>
            <a:r>
              <a:rPr lang="en-US" dirty="0" err="1" smtClean="0">
                <a:solidFill>
                  <a:schemeClr val="bg1"/>
                </a:solidFill>
                <a:latin typeface="Bernard MT Condensed" pitchFamily="18" charset="0"/>
              </a:rPr>
              <a:t>Tildronate</a:t>
            </a:r>
            <a:r>
              <a:rPr lang="en-US" dirty="0" smtClean="0">
                <a:solidFill>
                  <a:schemeClr val="bg1"/>
                </a:solidFill>
                <a:latin typeface="Bernard MT Condensed" pitchFamily="18" charset="0"/>
              </a:rPr>
              <a:t>    	</a:t>
            </a:r>
          </a:p>
        </p:txBody>
      </p:sp>
      <p:sp>
        <p:nvSpPr>
          <p:cNvPr id="9" name="Rectangle 8"/>
          <p:cNvSpPr/>
          <p:nvPr/>
        </p:nvSpPr>
        <p:spPr>
          <a:xfrm>
            <a:off x="3429000" y="1604665"/>
            <a:ext cx="3048000" cy="1431161"/>
          </a:xfrm>
          <a:prstGeom prst="rect">
            <a:avLst/>
          </a:prstGeom>
        </p:spPr>
        <p:txBody>
          <a:bodyPr wrap="square">
            <a:spAutoFit/>
          </a:bodyPr>
          <a:lstStyle/>
          <a:p>
            <a:pPr>
              <a:spcBef>
                <a:spcPts val="600"/>
              </a:spcBef>
            </a:pPr>
            <a:r>
              <a:rPr lang="en-US" dirty="0" err="1" smtClean="0">
                <a:solidFill>
                  <a:schemeClr val="bg1"/>
                </a:solidFill>
                <a:latin typeface="Bernard MT Condensed" pitchFamily="18" charset="0"/>
              </a:rPr>
              <a:t>Alendronate</a:t>
            </a:r>
            <a:r>
              <a:rPr lang="en-US" dirty="0" smtClean="0">
                <a:solidFill>
                  <a:schemeClr val="bg1"/>
                </a:solidFill>
                <a:latin typeface="Bernard MT Condensed" pitchFamily="18" charset="0"/>
                <a:sym typeface="Wingdings 3"/>
              </a:rPr>
              <a:t> 	</a:t>
            </a:r>
            <a:endParaRPr lang="en-US" dirty="0" smtClean="0">
              <a:solidFill>
                <a:schemeClr val="bg1"/>
              </a:solidFill>
              <a:latin typeface="Bernard MT Condensed" pitchFamily="18" charset="0"/>
            </a:endParaRPr>
          </a:p>
          <a:p>
            <a:pPr>
              <a:spcBef>
                <a:spcPts val="600"/>
              </a:spcBef>
            </a:pPr>
            <a:r>
              <a:rPr lang="en-US" dirty="0" err="1" smtClean="0">
                <a:solidFill>
                  <a:schemeClr val="bg1"/>
                </a:solidFill>
                <a:latin typeface="Bernard MT Condensed" pitchFamily="18" charset="0"/>
              </a:rPr>
              <a:t>Ibandronate</a:t>
            </a:r>
            <a:r>
              <a:rPr lang="en-US" dirty="0" smtClean="0">
                <a:solidFill>
                  <a:schemeClr val="bg1"/>
                </a:solidFill>
                <a:latin typeface="Bernard MT Condensed" pitchFamily="18" charset="0"/>
              </a:rPr>
              <a:t>  	</a:t>
            </a:r>
          </a:p>
          <a:p>
            <a:pPr>
              <a:spcBef>
                <a:spcPts val="600"/>
              </a:spcBef>
            </a:pPr>
            <a:r>
              <a:rPr lang="en-US" dirty="0" err="1" smtClean="0">
                <a:solidFill>
                  <a:schemeClr val="bg1"/>
                </a:solidFill>
                <a:latin typeface="Bernard MT Condensed" pitchFamily="18" charset="0"/>
              </a:rPr>
              <a:t>Risedronate</a:t>
            </a:r>
            <a:r>
              <a:rPr lang="en-US" dirty="0" smtClean="0">
                <a:solidFill>
                  <a:schemeClr val="bg1"/>
                </a:solidFill>
                <a:latin typeface="Bernard MT Condensed" pitchFamily="18" charset="0"/>
                <a:sym typeface="Wingdings 3"/>
              </a:rPr>
              <a:t> 	</a:t>
            </a:r>
            <a:endParaRPr lang="en-US" dirty="0" smtClean="0">
              <a:solidFill>
                <a:schemeClr val="bg1"/>
              </a:solidFill>
              <a:latin typeface="Bernard MT Condensed" pitchFamily="18" charset="0"/>
            </a:endParaRPr>
          </a:p>
          <a:p>
            <a:pPr>
              <a:spcBef>
                <a:spcPts val="600"/>
              </a:spcBef>
            </a:pPr>
            <a:r>
              <a:rPr lang="en-US" dirty="0" err="1" smtClean="0">
                <a:solidFill>
                  <a:schemeClr val="bg1"/>
                </a:solidFill>
                <a:latin typeface="Bernard MT Condensed" pitchFamily="18" charset="0"/>
              </a:rPr>
              <a:t>Zoledronate</a:t>
            </a:r>
            <a:r>
              <a:rPr lang="en-US" dirty="0" smtClean="0">
                <a:solidFill>
                  <a:schemeClr val="bg1"/>
                </a:solidFill>
                <a:latin typeface="Bernard MT Condensed" pitchFamily="18" charset="0"/>
              </a:rPr>
              <a:t>    	</a:t>
            </a:r>
          </a:p>
        </p:txBody>
      </p:sp>
      <p:sp>
        <p:nvSpPr>
          <p:cNvPr id="12" name="Rectangle 11"/>
          <p:cNvSpPr/>
          <p:nvPr/>
        </p:nvSpPr>
        <p:spPr>
          <a:xfrm>
            <a:off x="152400" y="3581400"/>
            <a:ext cx="8534400" cy="2336537"/>
          </a:xfrm>
          <a:prstGeom prst="rect">
            <a:avLst/>
          </a:prstGeom>
        </p:spPr>
        <p:txBody>
          <a:bodyPr wrap="square">
            <a:spAutoFit/>
          </a:bodyPr>
          <a:lstStyle/>
          <a:p>
            <a:pPr>
              <a:lnSpc>
                <a:spcPts val="2500"/>
              </a:lnSpc>
            </a:pPr>
            <a:r>
              <a:rPr lang="en-US" sz="2400" b="1" dirty="0" smtClean="0">
                <a:solidFill>
                  <a:schemeClr val="bg1"/>
                </a:solidFill>
                <a:latin typeface="Arial Narrow" pitchFamily="34" charset="0"/>
              </a:rPr>
              <a:t>Are structurally </a:t>
            </a:r>
            <a:r>
              <a:rPr lang="en-US" sz="2400" b="1" u="heavy" dirty="0" smtClean="0">
                <a:solidFill>
                  <a:schemeClr val="bg1"/>
                </a:solidFill>
                <a:uFill>
                  <a:solidFill>
                    <a:srgbClr val="FFC000"/>
                  </a:solidFill>
                </a:uFill>
                <a:latin typeface="Arial Narrow" pitchFamily="34" charset="0"/>
              </a:rPr>
              <a:t>similar to pyrophosphate</a:t>
            </a:r>
            <a:r>
              <a:rPr lang="en-US" sz="2400" b="1" dirty="0" smtClean="0">
                <a:solidFill>
                  <a:schemeClr val="bg1"/>
                </a:solidFill>
                <a:latin typeface="Arial Narrow" pitchFamily="34" charset="0"/>
              </a:rPr>
              <a:t>, </a:t>
            </a:r>
          </a:p>
          <a:p>
            <a:pPr>
              <a:lnSpc>
                <a:spcPts val="2500"/>
              </a:lnSpc>
            </a:pPr>
            <a:r>
              <a:rPr lang="en-US" sz="2400" b="1" dirty="0" smtClean="0">
                <a:solidFill>
                  <a:schemeClr val="bg1"/>
                </a:solidFill>
                <a:latin typeface="Arial Narrow" pitchFamily="34" charset="0"/>
              </a:rPr>
              <a:t>They preferentially "stick" to calcium </a:t>
            </a:r>
            <a:r>
              <a:rPr lang="en-US" sz="2400" b="1" dirty="0" smtClean="0">
                <a:solidFill>
                  <a:schemeClr val="bg1"/>
                </a:solidFill>
                <a:latin typeface="Arial Narrow" pitchFamily="34" charset="0"/>
                <a:sym typeface="Wingdings 3"/>
              </a:rPr>
              <a:t></a:t>
            </a:r>
            <a:r>
              <a:rPr lang="en-US" sz="2400" b="1" dirty="0" smtClean="0">
                <a:solidFill>
                  <a:schemeClr val="bg1"/>
                </a:solidFill>
                <a:latin typeface="Arial Narrow" pitchFamily="34" charset="0"/>
              </a:rPr>
              <a:t> concentrate in bones, bound to </a:t>
            </a:r>
            <a:r>
              <a:rPr lang="en-US" sz="2400" b="1" dirty="0" err="1" smtClean="0">
                <a:solidFill>
                  <a:schemeClr val="bg1"/>
                </a:solidFill>
                <a:latin typeface="Arial Narrow" pitchFamily="34" charset="0"/>
              </a:rPr>
              <a:t>hydroxapatite</a:t>
            </a:r>
            <a:r>
              <a:rPr lang="en-US" sz="2400" b="1" dirty="0" smtClean="0">
                <a:solidFill>
                  <a:schemeClr val="bg1"/>
                </a:solidFill>
                <a:latin typeface="Arial Narrow" pitchFamily="34" charset="0"/>
              </a:rPr>
              <a:t>, decreasing its solubility and making it more resistant to </a:t>
            </a:r>
            <a:r>
              <a:rPr lang="en-US" sz="2400" b="1" dirty="0" err="1" smtClean="0">
                <a:solidFill>
                  <a:schemeClr val="bg1"/>
                </a:solidFill>
                <a:latin typeface="Arial Narrow" pitchFamily="34" charset="0"/>
              </a:rPr>
              <a:t>osteoclastic</a:t>
            </a:r>
            <a:r>
              <a:rPr lang="en-US" sz="2400" b="1" dirty="0" smtClean="0">
                <a:solidFill>
                  <a:schemeClr val="bg1"/>
                </a:solidFill>
                <a:latin typeface="Arial Narrow" pitchFamily="34" charset="0"/>
              </a:rPr>
              <a:t> activity.  </a:t>
            </a:r>
          </a:p>
          <a:p>
            <a:pPr>
              <a:lnSpc>
                <a:spcPts val="2500"/>
              </a:lnSpc>
            </a:pPr>
            <a:r>
              <a:rPr lang="en-US" sz="2400" b="1" dirty="0" smtClean="0">
                <a:solidFill>
                  <a:schemeClr val="bg1"/>
                </a:solidFill>
                <a:latin typeface="Arial Narrow" pitchFamily="34" charset="0"/>
              </a:rPr>
              <a:t>They prevent bone </a:t>
            </a:r>
            <a:r>
              <a:rPr lang="en-US" sz="2400" b="1" dirty="0" err="1" smtClean="0">
                <a:solidFill>
                  <a:schemeClr val="bg1"/>
                </a:solidFill>
                <a:latin typeface="Arial Narrow" pitchFamily="34" charset="0"/>
              </a:rPr>
              <a:t>resorption</a:t>
            </a:r>
            <a:r>
              <a:rPr lang="en-US" sz="2400" b="1" dirty="0" smtClean="0">
                <a:solidFill>
                  <a:schemeClr val="bg1"/>
                </a:solidFill>
                <a:latin typeface="Arial Narrow" pitchFamily="34" charset="0"/>
              </a:rPr>
              <a:t> by inhibiting </a:t>
            </a:r>
            <a:r>
              <a:rPr lang="en-US" sz="2400" b="1" dirty="0" err="1" smtClean="0">
                <a:solidFill>
                  <a:schemeClr val="bg1"/>
                </a:solidFill>
                <a:latin typeface="Arial Narrow" pitchFamily="34" charset="0"/>
              </a:rPr>
              <a:t>osteoclast</a:t>
            </a:r>
            <a:r>
              <a:rPr lang="en-US" sz="2400" b="1" dirty="0" smtClean="0">
                <a:solidFill>
                  <a:schemeClr val="bg1"/>
                </a:solidFill>
                <a:latin typeface="Arial Narrow" pitchFamily="34" charset="0"/>
              </a:rPr>
              <a:t> function.</a:t>
            </a:r>
          </a:p>
          <a:p>
            <a:pPr>
              <a:lnSpc>
                <a:spcPts val="2500"/>
              </a:lnSpc>
            </a:pPr>
            <a:r>
              <a:rPr lang="en-US" sz="2400" b="1" dirty="0" smtClean="0">
                <a:solidFill>
                  <a:schemeClr val="bg1"/>
                </a:solidFill>
                <a:latin typeface="Arial Narrow" pitchFamily="34" charset="0"/>
              </a:rPr>
              <a:t>Their </a:t>
            </a:r>
            <a:r>
              <a:rPr lang="en-GB" sz="2400" b="1" dirty="0" smtClean="0">
                <a:solidFill>
                  <a:schemeClr val="bg1"/>
                </a:solidFill>
                <a:latin typeface="Arial Narrow" pitchFamily="34" charset="0"/>
              </a:rPr>
              <a:t>relative potencies for </a:t>
            </a:r>
            <a:r>
              <a:rPr lang="en-GB" sz="2400" b="1" dirty="0" err="1" smtClean="0">
                <a:solidFill>
                  <a:schemeClr val="bg1"/>
                </a:solidFill>
                <a:latin typeface="Arial Narrow" pitchFamily="34" charset="0"/>
              </a:rPr>
              <a:t>osteoclast</a:t>
            </a:r>
            <a:r>
              <a:rPr lang="en-GB" sz="2400" b="1" dirty="0" smtClean="0">
                <a:solidFill>
                  <a:schemeClr val="bg1"/>
                </a:solidFill>
                <a:latin typeface="Arial Narrow" pitchFamily="34" charset="0"/>
              </a:rPr>
              <a:t> inhibition is the most with 3</a:t>
            </a:r>
            <a:r>
              <a:rPr lang="en-GB" sz="2400" b="1" baseline="30000" dirty="0" smtClean="0">
                <a:solidFill>
                  <a:schemeClr val="bg1"/>
                </a:solidFill>
                <a:latin typeface="Arial Narrow" pitchFamily="34" charset="0"/>
              </a:rPr>
              <a:t>rd</a:t>
            </a:r>
            <a:r>
              <a:rPr lang="en-GB" sz="2400" b="1" dirty="0" smtClean="0">
                <a:solidFill>
                  <a:schemeClr val="bg1"/>
                </a:solidFill>
                <a:latin typeface="Arial Narrow" pitchFamily="34" charset="0"/>
              </a:rPr>
              <a:t> generation </a:t>
            </a:r>
            <a:r>
              <a:rPr lang="en-GB" sz="2400" dirty="0" smtClean="0">
                <a:solidFill>
                  <a:schemeClr val="bg1"/>
                </a:solidFill>
                <a:latin typeface="Bernard MT Condensed" pitchFamily="18" charset="0"/>
              </a:rPr>
              <a:t>“</a:t>
            </a:r>
            <a:r>
              <a:rPr lang="en-US" sz="2400" dirty="0" err="1" smtClean="0">
                <a:solidFill>
                  <a:schemeClr val="bg1"/>
                </a:solidFill>
                <a:latin typeface="Bernard MT Condensed" pitchFamily="18" charset="0"/>
              </a:rPr>
              <a:t>Zoledronate</a:t>
            </a:r>
            <a:r>
              <a:rPr lang="en-US" sz="2400" dirty="0" smtClean="0">
                <a:solidFill>
                  <a:schemeClr val="bg1"/>
                </a:solidFill>
                <a:latin typeface="Bernard MT Condensed" pitchFamily="18" charset="0"/>
              </a:rPr>
              <a:t>”</a:t>
            </a:r>
            <a:endParaRPr lang="en-US" sz="2400" b="1" dirty="0" smtClean="0">
              <a:solidFill>
                <a:schemeClr val="bg1"/>
              </a:solidFill>
              <a:latin typeface="Arial Narrow" pitchFamily="34" charset="0"/>
            </a:endParaRPr>
          </a:p>
        </p:txBody>
      </p:sp>
      <p:sp>
        <p:nvSpPr>
          <p:cNvPr id="19" name="Rectangle 18"/>
          <p:cNvSpPr/>
          <p:nvPr/>
        </p:nvSpPr>
        <p:spPr>
          <a:xfrm>
            <a:off x="4038600" y="1629349"/>
            <a:ext cx="3048000" cy="1431161"/>
          </a:xfrm>
          <a:prstGeom prst="rect">
            <a:avLst/>
          </a:prstGeom>
        </p:spPr>
        <p:txBody>
          <a:bodyPr wrap="square">
            <a:spAutoFit/>
          </a:bodyPr>
          <a:lstStyle/>
          <a:p>
            <a:pPr>
              <a:spcBef>
                <a:spcPts val="600"/>
              </a:spcBef>
            </a:pPr>
            <a:r>
              <a:rPr lang="en-US" dirty="0" smtClean="0">
                <a:solidFill>
                  <a:srgbClr val="FFFF00"/>
                </a:solidFill>
                <a:latin typeface="Bernard MT Condensed" pitchFamily="18" charset="0"/>
                <a:sym typeface="Wingdings 3"/>
              </a:rPr>
              <a:t>          </a:t>
            </a:r>
            <a:r>
              <a:rPr lang="en-US" dirty="0" err="1" smtClean="0">
                <a:solidFill>
                  <a:srgbClr val="FFFF00"/>
                </a:solidFill>
                <a:latin typeface="Bernard MT Condensed" pitchFamily="18" charset="0"/>
                <a:sym typeface="Wingdings 3"/>
              </a:rPr>
              <a:t>p.o</a:t>
            </a:r>
            <a:r>
              <a:rPr lang="en-US" dirty="0" smtClean="0">
                <a:solidFill>
                  <a:srgbClr val="FFFF00"/>
                </a:solidFill>
                <a:latin typeface="Bernard MT Condensed" pitchFamily="18" charset="0"/>
                <a:sym typeface="Wingdings 3"/>
              </a:rPr>
              <a:t>	</a:t>
            </a:r>
            <a:endParaRPr lang="en-US" dirty="0" smtClean="0">
              <a:solidFill>
                <a:srgbClr val="FFFF00"/>
              </a:solidFill>
              <a:latin typeface="Bernard MT Condensed" pitchFamily="18" charset="0"/>
            </a:endParaRPr>
          </a:p>
          <a:p>
            <a:pPr>
              <a:spcBef>
                <a:spcPts val="600"/>
              </a:spcBef>
            </a:pPr>
            <a:r>
              <a:rPr lang="en-US" dirty="0" smtClean="0">
                <a:solidFill>
                  <a:srgbClr val="FFFF00"/>
                </a:solidFill>
                <a:latin typeface="Bernard MT Condensed" pitchFamily="18" charset="0"/>
              </a:rPr>
              <a:t>           </a:t>
            </a:r>
            <a:r>
              <a:rPr lang="en-US" dirty="0" err="1" smtClean="0">
                <a:solidFill>
                  <a:srgbClr val="FFFF00"/>
                </a:solidFill>
                <a:latin typeface="Bernard MT Condensed" pitchFamily="18" charset="0"/>
              </a:rPr>
              <a:t>p.o</a:t>
            </a:r>
            <a:r>
              <a:rPr lang="en-US" dirty="0" smtClean="0">
                <a:solidFill>
                  <a:srgbClr val="FFFF00"/>
                </a:solidFill>
                <a:latin typeface="Bernard MT Condensed" pitchFamily="18" charset="0"/>
              </a:rPr>
              <a:t>	</a:t>
            </a:r>
          </a:p>
          <a:p>
            <a:pPr>
              <a:spcBef>
                <a:spcPts val="600"/>
              </a:spcBef>
            </a:pPr>
            <a:r>
              <a:rPr lang="en-US" dirty="0" smtClean="0">
                <a:solidFill>
                  <a:srgbClr val="FFFF00"/>
                </a:solidFill>
                <a:latin typeface="Bernard MT Condensed" pitchFamily="18" charset="0"/>
                <a:sym typeface="Wingdings 3"/>
              </a:rPr>
              <a:t>         </a:t>
            </a:r>
            <a:r>
              <a:rPr lang="en-US" dirty="0" err="1" smtClean="0">
                <a:solidFill>
                  <a:srgbClr val="FFFF00"/>
                </a:solidFill>
                <a:latin typeface="Bernard MT Condensed" pitchFamily="18" charset="0"/>
                <a:sym typeface="Wingdings 3"/>
              </a:rPr>
              <a:t>p.o</a:t>
            </a:r>
            <a:endParaRPr lang="en-US" dirty="0" smtClean="0">
              <a:solidFill>
                <a:srgbClr val="FFFF00"/>
              </a:solidFill>
              <a:latin typeface="Bernard MT Condensed" pitchFamily="18" charset="0"/>
            </a:endParaRPr>
          </a:p>
          <a:p>
            <a:pPr>
              <a:spcBef>
                <a:spcPts val="600"/>
              </a:spcBef>
            </a:pPr>
            <a:r>
              <a:rPr lang="en-US" dirty="0" smtClean="0">
                <a:solidFill>
                  <a:srgbClr val="FFFF00"/>
                </a:solidFill>
                <a:latin typeface="Bernard MT Condensed" pitchFamily="18" charset="0"/>
                <a:sym typeface="Wingdings 3"/>
              </a:rPr>
              <a:t>          </a:t>
            </a:r>
            <a:r>
              <a:rPr lang="en-US" dirty="0" err="1" smtClean="0">
                <a:solidFill>
                  <a:srgbClr val="FFFF00"/>
                </a:solidFill>
                <a:latin typeface="Bernard MT Condensed" pitchFamily="18" charset="0"/>
                <a:sym typeface="Wingdings 3"/>
              </a:rPr>
              <a:t>i.v</a:t>
            </a:r>
            <a:r>
              <a:rPr lang="en-US" dirty="0" smtClean="0">
                <a:solidFill>
                  <a:srgbClr val="FFFF00"/>
                </a:solidFill>
                <a:latin typeface="Bernard MT Condensed" pitchFamily="18" charset="0"/>
                <a:sym typeface="Wingdings 3"/>
              </a:rPr>
              <a:t>	</a:t>
            </a:r>
            <a:endParaRPr lang="en-US" dirty="0" smtClean="0">
              <a:solidFill>
                <a:srgbClr val="FFFF00"/>
              </a:solidFill>
              <a:latin typeface="Bernard MT Condensed" pitchFamily="18" charset="0"/>
            </a:endParaRPr>
          </a:p>
        </p:txBody>
      </p:sp>
      <p:grpSp>
        <p:nvGrpSpPr>
          <p:cNvPr id="23" name="Group 22"/>
          <p:cNvGrpSpPr/>
          <p:nvPr/>
        </p:nvGrpSpPr>
        <p:grpSpPr>
          <a:xfrm>
            <a:off x="152400" y="2743200"/>
            <a:ext cx="2162907" cy="773805"/>
            <a:chOff x="152400" y="2743200"/>
            <a:chExt cx="2162907" cy="773805"/>
          </a:xfrm>
        </p:grpSpPr>
        <p:sp>
          <p:nvSpPr>
            <p:cNvPr id="21" name="Down Arrow 20"/>
            <p:cNvSpPr/>
            <p:nvPr/>
          </p:nvSpPr>
          <p:spPr>
            <a:xfrm>
              <a:off x="152400" y="274320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4205" y="3086118"/>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Mechanism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000"/>
                                        <p:tgtEl>
                                          <p:spTgt spid="8"/>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ig4c"/>
          <p:cNvPicPr>
            <a:picLocks noChangeAspect="1" noChangeArrowheads="1"/>
          </p:cNvPicPr>
          <p:nvPr/>
        </p:nvPicPr>
        <p:blipFill>
          <a:blip r:embed="rId2" cstate="print">
            <a:lum bright="-12000" contrast="30000"/>
          </a:blip>
          <a:srcRect r="37273"/>
          <a:stretch>
            <a:fillRect/>
          </a:stretch>
        </p:blipFill>
        <p:spPr bwMode="auto">
          <a:xfrm>
            <a:off x="2667000" y="2895600"/>
            <a:ext cx="4800600" cy="2819400"/>
          </a:xfrm>
          <a:prstGeom prst="rect">
            <a:avLst/>
          </a:prstGeom>
          <a:noFill/>
          <a:ln w="9525">
            <a:noFill/>
            <a:miter lim="800000"/>
            <a:headEnd/>
            <a:tailEnd/>
          </a:ln>
        </p:spPr>
      </p:pic>
      <p:cxnSp>
        <p:nvCxnSpPr>
          <p:cNvPr id="15" name="Straight Arrow Connector 14"/>
          <p:cNvCxnSpPr/>
          <p:nvPr/>
        </p:nvCxnSpPr>
        <p:spPr>
          <a:xfrm rot="10800000" flipV="1">
            <a:off x="6400800" y="4648200"/>
            <a:ext cx="304800" cy="228600"/>
          </a:xfrm>
          <a:prstGeom prst="straightConnector1">
            <a:avLst/>
          </a:prstGeom>
          <a:ln w="38100">
            <a:solidFill>
              <a:srgbClr val="5300CC"/>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438400" y="0"/>
            <a:ext cx="3886200" cy="2785378"/>
            <a:chOff x="2438400" y="0"/>
            <a:chExt cx="3886200" cy="2785378"/>
          </a:xfrm>
        </p:grpSpPr>
        <p:sp>
          <p:nvSpPr>
            <p:cNvPr id="8" name="TextBox 7"/>
            <p:cNvSpPr txBox="1"/>
            <p:nvPr/>
          </p:nvSpPr>
          <p:spPr>
            <a:xfrm>
              <a:off x="2438400" y="0"/>
              <a:ext cx="3886200" cy="2785378"/>
            </a:xfrm>
            <a:prstGeom prst="rect">
              <a:avLst/>
            </a:prstGeom>
            <a:noFill/>
          </p:spPr>
          <p:txBody>
            <a:bodyPr wrap="square" rtlCol="0">
              <a:spAutoFit/>
            </a:bodyPr>
            <a:lstStyle/>
            <a:p>
              <a:r>
                <a:rPr lang="en-US" sz="2000" dirty="0" smtClean="0">
                  <a:solidFill>
                    <a:srgbClr val="FFFF00"/>
                  </a:solidFill>
                  <a:latin typeface="Bernard MT Condensed" pitchFamily="18" charset="0"/>
                </a:rPr>
                <a:t>BLOCK STEPS IN CHOLESTROL SYNTHETIC PATHWAY IN OSTEOCLAST </a:t>
              </a:r>
            </a:p>
            <a:p>
              <a:r>
                <a:rPr lang="en-US" sz="2200" b="1" dirty="0" smtClean="0">
                  <a:solidFill>
                    <a:schemeClr val="bg1"/>
                  </a:solidFill>
                  <a:latin typeface="Arial Narrow" pitchFamily="34" charset="0"/>
                </a:rPr>
                <a:t>that act as signaling molecules responsible for the </a:t>
              </a:r>
              <a:r>
                <a:rPr lang="en-US" sz="2200" b="1" dirty="0" err="1" smtClean="0">
                  <a:solidFill>
                    <a:schemeClr val="bg1"/>
                  </a:solidFill>
                  <a:latin typeface="Arial Narrow" pitchFamily="34" charset="0"/>
                </a:rPr>
                <a:t>osteoclastic</a:t>
              </a:r>
              <a:r>
                <a:rPr lang="en-US" sz="2200" b="1" dirty="0" smtClean="0">
                  <a:solidFill>
                    <a:schemeClr val="bg1"/>
                  </a:solidFill>
                  <a:latin typeface="Arial Narrow" pitchFamily="34" charset="0"/>
                </a:rPr>
                <a:t> hydrolytic &amp; </a:t>
              </a:r>
              <a:r>
                <a:rPr lang="en-US" sz="2200" b="1" dirty="0" err="1" smtClean="0">
                  <a:solidFill>
                    <a:schemeClr val="bg1"/>
                  </a:solidFill>
                  <a:latin typeface="Arial Narrow" pitchFamily="34" charset="0"/>
                </a:rPr>
                <a:t>phagocytic</a:t>
              </a:r>
              <a:r>
                <a:rPr lang="en-US" sz="2200" b="1" dirty="0" smtClean="0">
                  <a:solidFill>
                    <a:schemeClr val="bg1"/>
                  </a:solidFill>
                  <a:latin typeface="Arial Narrow" pitchFamily="34" charset="0"/>
                </a:rPr>
                <a:t> activity.</a:t>
              </a:r>
            </a:p>
            <a:p>
              <a:endParaRPr lang="en-US" sz="2200" b="1" dirty="0" smtClean="0">
                <a:solidFill>
                  <a:schemeClr val="bg1"/>
                </a:solidFill>
                <a:latin typeface="Arial Narrow" pitchFamily="34" charset="0"/>
              </a:endParaRPr>
            </a:p>
            <a:p>
              <a:pPr>
                <a:spcBef>
                  <a:spcPts val="600"/>
                </a:spcBef>
              </a:pPr>
              <a:r>
                <a:rPr lang="en-US" sz="2200" b="1" dirty="0" smtClean="0">
                  <a:solidFill>
                    <a:schemeClr val="bg1"/>
                  </a:solidFill>
                  <a:latin typeface="Arial Narrow" pitchFamily="34" charset="0"/>
                </a:rPr>
                <a:t>Stop function </a:t>
              </a:r>
              <a:r>
                <a:rPr lang="en-US" sz="2000" b="1" dirty="0" smtClean="0">
                  <a:solidFill>
                    <a:schemeClr val="bg1"/>
                  </a:solidFill>
                  <a:latin typeface="Arial Narrow" pitchFamily="34" charset="0"/>
                  <a:sym typeface="Wingdings 3"/>
                </a:rPr>
                <a:t> apoptosis (increased death of </a:t>
              </a:r>
              <a:r>
                <a:rPr lang="en-US" sz="2000" b="1" dirty="0" err="1" smtClean="0">
                  <a:solidFill>
                    <a:schemeClr val="bg1"/>
                  </a:solidFill>
                  <a:latin typeface="Arial Narrow" pitchFamily="34" charset="0"/>
                  <a:sym typeface="Wingdings 3"/>
                </a:rPr>
                <a:t>osteoclast</a:t>
              </a:r>
              <a:r>
                <a:rPr lang="en-US" sz="2000" b="1" dirty="0" smtClean="0">
                  <a:solidFill>
                    <a:schemeClr val="bg1"/>
                  </a:solidFill>
                  <a:latin typeface="Arial Narrow" pitchFamily="34" charset="0"/>
                  <a:sym typeface="Wingdings 3"/>
                </a:rPr>
                <a:t>)</a:t>
              </a:r>
              <a:endParaRPr lang="en-US" sz="2200" b="1" dirty="0">
                <a:solidFill>
                  <a:schemeClr val="bg1"/>
                </a:solidFill>
                <a:latin typeface="Arial Narrow" pitchFamily="34" charset="0"/>
              </a:endParaRPr>
            </a:p>
          </p:txBody>
        </p:sp>
        <p:sp>
          <p:nvSpPr>
            <p:cNvPr id="16" name="Down Arrow 15"/>
            <p:cNvSpPr/>
            <p:nvPr/>
          </p:nvSpPr>
          <p:spPr>
            <a:xfrm>
              <a:off x="3733800" y="167640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152400" y="5715000"/>
            <a:ext cx="8991600" cy="1054135"/>
          </a:xfrm>
          <a:prstGeom prst="rect">
            <a:avLst/>
          </a:prstGeom>
        </p:spPr>
        <p:txBody>
          <a:bodyPr wrap="square">
            <a:spAutoFit/>
          </a:bodyPr>
          <a:lstStyle/>
          <a:p>
            <a:pPr>
              <a:lnSpc>
                <a:spcPts val="2500"/>
              </a:lnSpc>
            </a:pPr>
            <a:r>
              <a:rPr lang="en-US" sz="2400" b="1" dirty="0" smtClean="0">
                <a:solidFill>
                  <a:schemeClr val="bg1"/>
                </a:solidFill>
                <a:latin typeface="Arial Narrow" pitchFamily="34" charset="0"/>
              </a:rPr>
              <a:t>How do they inhibit </a:t>
            </a:r>
            <a:r>
              <a:rPr lang="en-US" sz="2400" b="1" dirty="0" err="1" smtClean="0">
                <a:solidFill>
                  <a:schemeClr val="bg1"/>
                </a:solidFill>
                <a:latin typeface="Arial Narrow" pitchFamily="34" charset="0"/>
              </a:rPr>
              <a:t>osteoclasts</a:t>
            </a:r>
            <a:r>
              <a:rPr lang="en-US" sz="2400" b="1" dirty="0" smtClean="0">
                <a:solidFill>
                  <a:schemeClr val="bg1"/>
                </a:solidFill>
                <a:latin typeface="Arial Narrow" pitchFamily="34" charset="0"/>
              </a:rPr>
              <a:t>??? </a:t>
            </a:r>
            <a:r>
              <a:rPr lang="en-US" sz="2400" b="1" dirty="0" smtClean="0">
                <a:solidFill>
                  <a:schemeClr val="bg1"/>
                </a:solidFill>
                <a:latin typeface="Arial Narrow" pitchFamily="34" charset="0"/>
                <a:sym typeface="Wingdings 3"/>
              </a:rPr>
              <a:t></a:t>
            </a:r>
            <a:r>
              <a:rPr lang="en-US" sz="2400" b="1" dirty="0" smtClean="0">
                <a:solidFill>
                  <a:schemeClr val="bg1"/>
                </a:solidFill>
                <a:latin typeface="Arial Narrow" pitchFamily="34" charset="0"/>
              </a:rPr>
              <a:t>  It is also taken up by </a:t>
            </a:r>
            <a:r>
              <a:rPr lang="en-US" sz="2400" b="1" dirty="0" err="1" smtClean="0">
                <a:solidFill>
                  <a:schemeClr val="bg1"/>
                </a:solidFill>
                <a:latin typeface="Arial Narrow" pitchFamily="34" charset="0"/>
              </a:rPr>
              <a:t>osteoclast</a:t>
            </a:r>
            <a:r>
              <a:rPr lang="en-US" sz="2400" b="1" dirty="0" smtClean="0">
                <a:solidFill>
                  <a:schemeClr val="bg1"/>
                </a:solidFill>
                <a:latin typeface="Arial Narrow" pitchFamily="34" charset="0"/>
              </a:rPr>
              <a:t>  </a:t>
            </a:r>
            <a:r>
              <a:rPr lang="en-US" sz="2400" b="1" dirty="0" smtClean="0">
                <a:solidFill>
                  <a:schemeClr val="bg1"/>
                </a:solidFill>
                <a:latin typeface="Arial Narrow" pitchFamily="34" charset="0"/>
                <a:sym typeface="Wingdings 3"/>
              </a:rPr>
              <a:t> blocks steps in</a:t>
            </a:r>
            <a:r>
              <a:rPr lang="en-US" sz="2400" b="1" dirty="0" smtClean="0">
                <a:solidFill>
                  <a:schemeClr val="bg1"/>
                </a:solidFill>
                <a:latin typeface="Arial Narrow" pitchFamily="34" charset="0"/>
              </a:rPr>
              <a:t> </a:t>
            </a:r>
            <a:r>
              <a:rPr lang="en-US" sz="2400" b="1" dirty="0" err="1" smtClean="0">
                <a:solidFill>
                  <a:schemeClr val="bg1"/>
                </a:solidFill>
                <a:latin typeface="Arial Narrow" pitchFamily="34" charset="0"/>
              </a:rPr>
              <a:t>cholestrol</a:t>
            </a:r>
            <a:r>
              <a:rPr lang="en-US" sz="2400" b="1" dirty="0" smtClean="0">
                <a:solidFill>
                  <a:schemeClr val="bg1"/>
                </a:solidFill>
                <a:latin typeface="Arial Narrow" pitchFamily="34" charset="0"/>
              </a:rPr>
              <a:t> synthetic pathway within </a:t>
            </a:r>
            <a:r>
              <a:rPr lang="en-US" sz="2400" b="1" dirty="0" err="1" smtClean="0">
                <a:solidFill>
                  <a:schemeClr val="bg1"/>
                </a:solidFill>
                <a:latin typeface="Arial Narrow" pitchFamily="34" charset="0"/>
              </a:rPr>
              <a:t>osteoclast</a:t>
            </a:r>
            <a:r>
              <a:rPr lang="en-US" sz="2400" b="1" dirty="0" smtClean="0">
                <a:solidFill>
                  <a:schemeClr val="bg1"/>
                </a:solidFill>
                <a:latin typeface="Arial Narrow" pitchFamily="34" charset="0"/>
              </a:rPr>
              <a:t> </a:t>
            </a:r>
            <a:r>
              <a:rPr lang="en-US" sz="2400" b="1" dirty="0" smtClean="0">
                <a:solidFill>
                  <a:schemeClr val="bg1"/>
                </a:solidFill>
                <a:latin typeface="Arial Narrow" pitchFamily="34" charset="0"/>
                <a:sym typeface="Wingdings 3"/>
              </a:rPr>
              <a:t> end up by </a:t>
            </a:r>
            <a:r>
              <a:rPr lang="en-US" sz="2400" b="1" dirty="0" err="1" smtClean="0">
                <a:solidFill>
                  <a:schemeClr val="bg1"/>
                </a:solidFill>
                <a:latin typeface="Arial Narrow" pitchFamily="34" charset="0"/>
                <a:sym typeface="Wingdings 3"/>
              </a:rPr>
              <a:t>osteoclast</a:t>
            </a:r>
            <a:r>
              <a:rPr lang="en-US" sz="2400" b="1" dirty="0" smtClean="0">
                <a:solidFill>
                  <a:schemeClr val="bg1"/>
                </a:solidFill>
                <a:latin typeface="Arial Narrow" pitchFamily="34" charset="0"/>
                <a:sym typeface="Wingdings 3"/>
              </a:rPr>
              <a:t> apoptosis</a:t>
            </a:r>
            <a:r>
              <a:rPr lang="en-US" sz="2400" b="1" dirty="0" smtClean="0">
                <a:solidFill>
                  <a:schemeClr val="bg1"/>
                </a:solidFill>
                <a:latin typeface="Arial Narrow"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dow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img.medscape.com/slide/migrated/editorial/cmecircle/2007/6903/images/pres1/slide9.jpg"/>
          <p:cNvPicPr>
            <a:picLocks noChangeAspect="1" noChangeArrowheads="1"/>
          </p:cNvPicPr>
          <p:nvPr/>
        </p:nvPicPr>
        <p:blipFill>
          <a:blip r:embed="rId2" cstate="print">
            <a:clrChange>
              <a:clrFrom>
                <a:srgbClr val="000000"/>
              </a:clrFrom>
              <a:clrTo>
                <a:srgbClr val="000000">
                  <a:alpha val="0"/>
                </a:srgbClr>
              </a:clrTo>
            </a:clrChange>
          </a:blip>
          <a:srcRect l="13740" t="21951" r="13897" b="6098"/>
          <a:stretch>
            <a:fillRect/>
          </a:stretch>
        </p:blipFill>
        <p:spPr bwMode="auto">
          <a:xfrm rot="16200000" flipH="1">
            <a:off x="76201" y="-76201"/>
            <a:ext cx="1981200" cy="2133601"/>
          </a:xfrm>
          <a:prstGeom prst="snip2SameRect">
            <a:avLst/>
          </a:prstGeom>
          <a:noFill/>
        </p:spPr>
      </p:pic>
      <p:pic>
        <p:nvPicPr>
          <p:cNvPr id="6" name="Picture 4" descr="http://img.medscape.com/slide/migrated/editorial/cmecircle/2007/6903/images/pres1/slide9.jpg"/>
          <p:cNvPicPr>
            <a:picLocks noChangeAspect="1" noChangeArrowheads="1"/>
          </p:cNvPicPr>
          <p:nvPr/>
        </p:nvPicPr>
        <p:blipFill>
          <a:blip r:embed="rId2" cstate="print">
            <a:clrChange>
              <a:clrFrom>
                <a:srgbClr val="000000"/>
              </a:clrFrom>
              <a:clrTo>
                <a:srgbClr val="000000">
                  <a:alpha val="0"/>
                </a:srgbClr>
              </a:clrTo>
            </a:clrChange>
          </a:blip>
          <a:srcRect l="13740" t="21951" r="13897" b="6098"/>
          <a:stretch>
            <a:fillRect/>
          </a:stretch>
        </p:blipFill>
        <p:spPr bwMode="auto">
          <a:xfrm flipH="1">
            <a:off x="7550726" y="4733636"/>
            <a:ext cx="1593273" cy="2124364"/>
          </a:xfrm>
          <a:prstGeom prst="snip2SameRect">
            <a:avLst/>
          </a:prstGeom>
          <a:noFill/>
        </p:spPr>
      </p:pic>
      <p:pic>
        <p:nvPicPr>
          <p:cNvPr id="7" name="Picture 2" descr="http://img.medscape.com/slide/migrated/editorial/cmecircle/2007/6903/images/pres1/slide8.jpg"/>
          <p:cNvPicPr>
            <a:picLocks noChangeAspect="1" noChangeArrowheads="1"/>
          </p:cNvPicPr>
          <p:nvPr/>
        </p:nvPicPr>
        <p:blipFill>
          <a:blip r:embed="rId3" cstate="print">
            <a:clrChange>
              <a:clrFrom>
                <a:srgbClr val="000000"/>
              </a:clrFrom>
              <a:clrTo>
                <a:srgbClr val="000000">
                  <a:alpha val="0"/>
                </a:srgbClr>
              </a:clrTo>
            </a:clrChange>
          </a:blip>
          <a:srcRect l="32743" t="18851" r="29204" b="8101"/>
          <a:stretch>
            <a:fillRect/>
          </a:stretch>
        </p:blipFill>
        <p:spPr bwMode="auto">
          <a:xfrm flipH="1">
            <a:off x="7467600" y="3955472"/>
            <a:ext cx="1524000" cy="2216727"/>
          </a:xfrm>
          <a:prstGeom prst="snip2DiagRect">
            <a:avLst/>
          </a:prstGeom>
          <a:noFill/>
          <a:effectLst>
            <a:softEdge rad="31750"/>
          </a:effectLst>
        </p:spPr>
      </p:pic>
      <p:pic>
        <p:nvPicPr>
          <p:cNvPr id="25602" name="Picture 2" descr="http://img.medscape.com/slide/migrated/editorial/cmecircle/2007/6903/images/pres1/slide8.jpg"/>
          <p:cNvPicPr>
            <a:picLocks noChangeAspect="1" noChangeArrowheads="1"/>
          </p:cNvPicPr>
          <p:nvPr/>
        </p:nvPicPr>
        <p:blipFill>
          <a:blip r:embed="rId3" cstate="print">
            <a:clrChange>
              <a:clrFrom>
                <a:srgbClr val="000000"/>
              </a:clrFrom>
              <a:clrTo>
                <a:srgbClr val="000000">
                  <a:alpha val="0"/>
                </a:srgbClr>
              </a:clrTo>
            </a:clrChange>
          </a:blip>
          <a:srcRect l="32743" t="18851" r="29204" b="8101"/>
          <a:stretch>
            <a:fillRect/>
          </a:stretch>
        </p:blipFill>
        <p:spPr bwMode="auto">
          <a:xfrm>
            <a:off x="0" y="58479"/>
            <a:ext cx="2654710" cy="3827721"/>
          </a:xfrm>
          <a:prstGeom prst="snip2DiagRect">
            <a:avLst/>
          </a:prstGeom>
          <a:noFill/>
          <a:effectLst>
            <a:softEdge rad="31750"/>
          </a:effectLst>
        </p:spPr>
      </p:pic>
      <p:sp>
        <p:nvSpPr>
          <p:cNvPr id="3" name="Rectangle 2"/>
          <p:cNvSpPr/>
          <p:nvPr/>
        </p:nvSpPr>
        <p:spPr>
          <a:xfrm>
            <a:off x="2895600" y="432137"/>
            <a:ext cx="6019800" cy="1015663"/>
          </a:xfrm>
          <a:prstGeom prst="rect">
            <a:avLst/>
          </a:prstGeom>
          <a:noFill/>
        </p:spPr>
        <p:txBody>
          <a:bodyPr wrap="none" lIns="91440" tIns="45720" rIns="91440" bIns="45720">
            <a:prstTxWarp prst="textDeflateBottom">
              <a:avLst>
                <a:gd name="adj" fmla="val 56302"/>
              </a:avLst>
            </a:prstTxWarp>
            <a:spAutoFit/>
          </a:bodyPr>
          <a:lstStyle/>
          <a:p>
            <a:pPr algn="ctr"/>
            <a:r>
              <a:rPr lang="en-US" sz="6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OSTEOPOROSIS</a:t>
            </a:r>
            <a:endParaRPr lang="en-US" sz="6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 Box 3"/>
          <p:cNvSpPr txBox="1">
            <a:spLocks noChangeArrowheads="1"/>
          </p:cNvSpPr>
          <p:nvPr/>
        </p:nvSpPr>
        <p:spPr bwMode="auto">
          <a:xfrm>
            <a:off x="609600" y="2998381"/>
            <a:ext cx="8229600" cy="3554819"/>
          </a:xfrm>
          <a:prstGeom prst="rect">
            <a:avLst/>
          </a:prstGeom>
          <a:gradFill flip="none" rotWithShape="1">
            <a:gsLst>
              <a:gs pos="4000">
                <a:srgbClr val="44018D">
                  <a:alpha val="40000"/>
                </a:srgbClr>
              </a:gs>
              <a:gs pos="48000">
                <a:srgbClr val="341C5E"/>
              </a:gs>
              <a:gs pos="65000">
                <a:srgbClr val="7030A0"/>
              </a:gs>
              <a:gs pos="85000">
                <a:schemeClr val="bg2">
                  <a:lumMod val="50000"/>
                  <a:alpha val="85000"/>
                </a:schemeClr>
              </a:gs>
            </a:gsLst>
            <a:lin ang="2700000" scaled="1"/>
            <a:tileRect/>
          </a:gradFill>
          <a:ln w="9525">
            <a:noFill/>
            <a:miter lim="800000"/>
            <a:headEnd/>
            <a:tailEnd/>
          </a:ln>
          <a:effectLst/>
        </p:spPr>
        <p:txBody>
          <a:bodyPr wrap="square">
            <a:spAutoFit/>
          </a:bodyPr>
          <a:lstStyle/>
          <a:p>
            <a:pPr indent="-274320">
              <a:lnSpc>
                <a:spcPts val="3000"/>
              </a:lnSpc>
            </a:pPr>
            <a:r>
              <a:rPr lang="en-US" sz="2400" u="heavy" dirty="0" smtClean="0">
                <a:solidFill>
                  <a:schemeClr val="bg1"/>
                </a:solidFill>
                <a:uFill>
                  <a:solidFill>
                    <a:srgbClr val="FF0000"/>
                  </a:solidFill>
                </a:uFill>
                <a:latin typeface="Bernard MT Condensed" pitchFamily="18" charset="0"/>
              </a:rPr>
              <a:t>By the end of this lecture you will be able to:</a:t>
            </a:r>
            <a:endParaRPr lang="en-US" sz="2400" u="heavy" dirty="0">
              <a:solidFill>
                <a:schemeClr val="bg1"/>
              </a:solidFill>
              <a:uFill>
                <a:solidFill>
                  <a:srgbClr val="FF0000"/>
                </a:solidFill>
              </a:uFill>
              <a:latin typeface="Bernard MT Condensed" pitchFamily="18" charset="0"/>
            </a:endParaRPr>
          </a:p>
          <a:p>
            <a:pPr indent="-274320">
              <a:lnSpc>
                <a:spcPts val="3000"/>
              </a:lnSpc>
              <a:buBlip>
                <a:blip r:embed="rId4"/>
              </a:buBlip>
            </a:pPr>
            <a:r>
              <a:rPr lang="en-US" sz="2400" b="1" dirty="0" smtClean="0">
                <a:solidFill>
                  <a:schemeClr val="bg1"/>
                </a:solidFill>
                <a:latin typeface="Arial Narrow" pitchFamily="34" charset="0"/>
              </a:rPr>
              <a:t>Revise the composition, regulation &amp; the remodeling stages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of bone turnover</a:t>
            </a:r>
          </a:p>
          <a:p>
            <a:pPr indent="-274320">
              <a:lnSpc>
                <a:spcPts val="3000"/>
              </a:lnSpc>
              <a:buBlip>
                <a:blip r:embed="rId4"/>
              </a:buBlip>
            </a:pPr>
            <a:r>
              <a:rPr lang="en-US" sz="2400" b="1" dirty="0" smtClean="0">
                <a:solidFill>
                  <a:schemeClr val="bg1"/>
                </a:solidFill>
                <a:latin typeface="Arial Narrow" pitchFamily="34" charset="0"/>
              </a:rPr>
              <a:t>Recognize the interlinks of </a:t>
            </a:r>
            <a:r>
              <a:rPr lang="en-US" sz="2400" b="1" dirty="0" err="1" smtClean="0">
                <a:solidFill>
                  <a:schemeClr val="bg1"/>
                </a:solidFill>
                <a:latin typeface="Arial Narrow" pitchFamily="34" charset="0"/>
              </a:rPr>
              <a:t>osteoblastic</a:t>
            </a:r>
            <a:r>
              <a:rPr lang="en-US" sz="2400" b="1" dirty="0" smtClean="0">
                <a:solidFill>
                  <a:schemeClr val="bg1"/>
                </a:solidFill>
                <a:latin typeface="Arial Narrow" pitchFamily="34" charset="0"/>
              </a:rPr>
              <a:t> &amp; </a:t>
            </a:r>
            <a:r>
              <a:rPr lang="en-US" sz="2400" b="1" dirty="0" err="1" smtClean="0">
                <a:solidFill>
                  <a:schemeClr val="bg1"/>
                </a:solidFill>
                <a:latin typeface="Arial Narrow" pitchFamily="34" charset="0"/>
              </a:rPr>
              <a:t>osteoclastic</a:t>
            </a:r>
            <a:r>
              <a:rPr lang="en-US" sz="2400" b="1" dirty="0" smtClean="0">
                <a:solidFill>
                  <a:schemeClr val="bg1"/>
                </a:solidFill>
                <a:latin typeface="Arial Narrow" pitchFamily="34" charset="0"/>
              </a:rPr>
              <a:t> function</a:t>
            </a:r>
          </a:p>
          <a:p>
            <a:pPr indent="-274320">
              <a:lnSpc>
                <a:spcPts val="3000"/>
              </a:lnSpc>
              <a:buBlip>
                <a:blip r:embed="rId4"/>
              </a:buBlip>
            </a:pPr>
            <a:r>
              <a:rPr lang="en-US" sz="2400" b="1" dirty="0" smtClean="0">
                <a:solidFill>
                  <a:schemeClr val="bg1"/>
                </a:solidFill>
                <a:latin typeface="Arial Narrow" pitchFamily="34" charset="0"/>
              </a:rPr>
              <a:t>Relate changes to the development of osteoporosis</a:t>
            </a:r>
          </a:p>
          <a:p>
            <a:pPr indent="-274320">
              <a:lnSpc>
                <a:spcPts val="3000"/>
              </a:lnSpc>
              <a:buBlip>
                <a:blip r:embed="rId4"/>
              </a:buBlip>
            </a:pPr>
            <a:r>
              <a:rPr lang="en-US" sz="2400" b="1" dirty="0" smtClean="0">
                <a:solidFill>
                  <a:schemeClr val="bg1"/>
                </a:solidFill>
                <a:latin typeface="Arial Narrow" pitchFamily="34" charset="0"/>
              </a:rPr>
              <a:t>Classify drugs according to their replacement, </a:t>
            </a:r>
            <a:r>
              <a:rPr lang="en-US" sz="2400" b="1" dirty="0" err="1" smtClean="0">
                <a:solidFill>
                  <a:schemeClr val="bg1"/>
                </a:solidFill>
                <a:latin typeface="Arial Narrow" pitchFamily="34" charset="0"/>
              </a:rPr>
              <a:t>antiresorptive</a:t>
            </a:r>
            <a:r>
              <a:rPr lang="en-US" sz="2400" b="1" dirty="0" smtClean="0">
                <a:solidFill>
                  <a:schemeClr val="bg1"/>
                </a:solidFill>
                <a:latin typeface="Arial Narrow" pitchFamily="34" charset="0"/>
              </a:rPr>
              <a:t> or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anabolic mechanism of action</a:t>
            </a:r>
          </a:p>
          <a:p>
            <a:pPr indent="-274320">
              <a:lnSpc>
                <a:spcPts val="3000"/>
              </a:lnSpc>
              <a:buBlip>
                <a:blip r:embed="rId4"/>
              </a:buBlip>
            </a:pPr>
            <a:r>
              <a:rPr lang="en-US" sz="2400" b="1" dirty="0" smtClean="0">
                <a:solidFill>
                  <a:schemeClr val="bg1"/>
                </a:solidFill>
                <a:latin typeface="Arial Narrow" pitchFamily="34" charset="0"/>
              </a:rPr>
              <a:t>Detail the pharmacology of such group of drugs&amp; their clinical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utility in combating osteoporosis</a:t>
            </a:r>
            <a:endParaRPr lang="en-US" sz="2400" b="1" dirty="0">
              <a:solidFill>
                <a:schemeClr val="bg1"/>
              </a:solidFill>
              <a:latin typeface="Arial Narrow" pitchFamily="34" charset="0"/>
            </a:endParaRPr>
          </a:p>
        </p:txBody>
      </p:sp>
      <p:sp>
        <p:nvSpPr>
          <p:cNvPr id="5" name="Rectangle 4"/>
          <p:cNvSpPr/>
          <p:nvPr/>
        </p:nvSpPr>
        <p:spPr>
          <a:xfrm>
            <a:off x="609600" y="2209800"/>
            <a:ext cx="832279" cy="584775"/>
          </a:xfrm>
          <a:prstGeom prst="rect">
            <a:avLst/>
          </a:prstGeom>
          <a:solidFill>
            <a:schemeClr val="bg1"/>
          </a:solid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cap="none" spc="0" dirty="0" smtClean="0">
                <a:ln>
                  <a:solidFill>
                    <a:srgbClr val="FA00FA"/>
                  </a:solidFill>
                  <a:prstDash val="solid"/>
                </a:ln>
                <a:gradFill>
                  <a:gsLst>
                    <a:gs pos="0">
                      <a:srgbClr val="FFF200"/>
                    </a:gs>
                    <a:gs pos="45000">
                      <a:srgbClr val="FF7A00"/>
                    </a:gs>
                    <a:gs pos="70000">
                      <a:srgbClr val="FF0300"/>
                    </a:gs>
                    <a:gs pos="100000">
                      <a:srgbClr val="4D0808"/>
                    </a:gs>
                  </a:gsLst>
                  <a:lin ang="10800000" scaled="0"/>
                </a:gradFill>
                <a:effectLst>
                  <a:outerShdw blurRad="88000" dist="50800" dir="5040000" algn="tl">
                    <a:schemeClr val="accent4">
                      <a:tint val="80000"/>
                      <a:satMod val="250000"/>
                      <a:alpha val="45000"/>
                    </a:schemeClr>
                  </a:outerShdw>
                </a:effectLst>
                <a:latin typeface="Bernard MT Condensed" pitchFamily="18" charset="0"/>
              </a:rPr>
              <a:t>ILOs</a:t>
            </a:r>
            <a:endParaRPr lang="en-US" sz="3200" b="1" cap="none" spc="0" dirty="0">
              <a:ln>
                <a:solidFill>
                  <a:srgbClr val="FA00FA"/>
                </a:solidFill>
                <a:prstDash val="solid"/>
              </a:ln>
              <a:gradFill>
                <a:gsLst>
                  <a:gs pos="0">
                    <a:srgbClr val="FFF200"/>
                  </a:gs>
                  <a:gs pos="45000">
                    <a:srgbClr val="FF7A00"/>
                  </a:gs>
                  <a:gs pos="70000">
                    <a:srgbClr val="FF0300"/>
                  </a:gs>
                  <a:gs pos="100000">
                    <a:srgbClr val="4D0808"/>
                  </a:gs>
                </a:gsLst>
                <a:lin ang="10800000" scaled="0"/>
              </a:gradFill>
              <a:effectLst>
                <a:outerShdw blurRad="88000" dist="50800" dir="5040000" algn="tl">
                  <a:schemeClr val="accent4">
                    <a:tint val="80000"/>
                    <a:satMod val="250000"/>
                    <a:alpha val="45000"/>
                  </a:schemeClr>
                </a:outerShdw>
              </a:effectLst>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1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1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left)">
                                      <p:cBhvr>
                                        <p:cTn id="37"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tx1"/>
            </a:gs>
            <a:gs pos="48000">
              <a:srgbClr val="341C5E"/>
            </a:gs>
            <a:gs pos="65000">
              <a:srgbClr val="4B0387"/>
            </a:gs>
            <a:gs pos="88000">
              <a:srgbClr val="B3A979"/>
            </a:gs>
            <a:gs pos="100000">
              <a:schemeClr val="accent1">
                <a:tint val="23500"/>
                <a:satMod val="1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extBox 1"/>
          <p:cNvSpPr txBox="1"/>
          <p:nvPr/>
        </p:nvSpPr>
        <p:spPr>
          <a:xfrm>
            <a:off x="228600" y="648237"/>
            <a:ext cx="8764074" cy="2015936"/>
          </a:xfrm>
          <a:prstGeom prst="rect">
            <a:avLst/>
          </a:prstGeom>
          <a:noFill/>
        </p:spPr>
        <p:txBody>
          <a:bodyPr wrap="square" rtlCol="0">
            <a:spAutoFit/>
          </a:bodyPr>
          <a:lstStyle/>
          <a:p>
            <a:pPr>
              <a:lnSpc>
                <a:spcPts val="2500"/>
              </a:lnSpc>
              <a:buBlip>
                <a:blip r:embed="rId2"/>
              </a:buBlip>
            </a:pPr>
            <a:r>
              <a:rPr lang="en-US" sz="2400" b="1" dirty="0" smtClean="0">
                <a:solidFill>
                  <a:schemeClr val="bg1"/>
                </a:solidFill>
                <a:latin typeface="Arial Narrow" pitchFamily="34" charset="0"/>
              </a:rPr>
              <a:t> Poorly abs (&lt; 10%), food impair absorption more </a:t>
            </a:r>
            <a:r>
              <a:rPr lang="en-US" sz="2400" b="1" dirty="0" smtClean="0">
                <a:solidFill>
                  <a:schemeClr val="bg1"/>
                </a:solidFill>
                <a:latin typeface="Arial Narrow" pitchFamily="34" charset="0"/>
                <a:sym typeface="Wingdings 3"/>
              </a:rPr>
              <a:t></a:t>
            </a:r>
            <a:r>
              <a:rPr lang="en-US" sz="2400" b="1" dirty="0" smtClean="0">
                <a:solidFill>
                  <a:schemeClr val="bg1"/>
                </a:solidFill>
                <a:latin typeface="Arial Narrow" pitchFamily="34" charset="0"/>
              </a:rPr>
              <a:t> must be given on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an empty stomach.  / infused IV.</a:t>
            </a:r>
          </a:p>
          <a:p>
            <a:pPr>
              <a:lnSpc>
                <a:spcPts val="2500"/>
              </a:lnSpc>
              <a:buBlip>
                <a:blip r:embed="rId2"/>
              </a:buBlip>
            </a:pPr>
            <a:r>
              <a:rPr lang="en-US" sz="2400" b="1" dirty="0" smtClean="0">
                <a:solidFill>
                  <a:schemeClr val="bg1"/>
                </a:solidFill>
                <a:latin typeface="Arial Narrow" pitchFamily="34" charset="0"/>
              </a:rPr>
              <a:t> t</a:t>
            </a:r>
            <a:r>
              <a:rPr lang="en-US" sz="2400" b="1" baseline="-25000" dirty="0" smtClean="0">
                <a:solidFill>
                  <a:schemeClr val="bg1"/>
                </a:solidFill>
                <a:latin typeface="Arial Narrow" pitchFamily="34" charset="0"/>
              </a:rPr>
              <a:t>1/2</a:t>
            </a:r>
            <a:r>
              <a:rPr lang="en-US" sz="2400" b="1" dirty="0" smtClean="0">
                <a:solidFill>
                  <a:schemeClr val="bg1"/>
                </a:solidFill>
                <a:latin typeface="Arial Narrow" pitchFamily="34" charset="0"/>
              </a:rPr>
              <a:t> 1 hr.</a:t>
            </a:r>
          </a:p>
          <a:p>
            <a:pPr>
              <a:lnSpc>
                <a:spcPts val="2500"/>
              </a:lnSpc>
              <a:buBlip>
                <a:blip r:embed="rId2"/>
              </a:buBlip>
            </a:pPr>
            <a:r>
              <a:rPr lang="en-US" sz="2400" b="1" dirty="0" smtClean="0">
                <a:solidFill>
                  <a:schemeClr val="bg1"/>
                </a:solidFill>
                <a:latin typeface="Arial Narrow" pitchFamily="34" charset="0"/>
              </a:rPr>
              <a:t> Half of absorbed drug accumulates in bones,  remainder </a:t>
            </a:r>
            <a:r>
              <a:rPr lang="en-US" sz="2400" b="1" dirty="0" smtClean="0">
                <a:solidFill>
                  <a:schemeClr val="bg1"/>
                </a:solidFill>
                <a:latin typeface="Arial Narrow" pitchFamily="34" charset="0"/>
                <a:sym typeface="Wingdings 3"/>
              </a:rPr>
              <a:t> </a:t>
            </a:r>
            <a:r>
              <a:rPr lang="en-US" sz="2400" b="1" dirty="0" smtClean="0">
                <a:solidFill>
                  <a:schemeClr val="bg1"/>
                </a:solidFill>
                <a:latin typeface="Arial Narrow" pitchFamily="34" charset="0"/>
              </a:rPr>
              <a:t> excreted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unchanged in urine.</a:t>
            </a:r>
          </a:p>
          <a:p>
            <a:pPr>
              <a:lnSpc>
                <a:spcPts val="2500"/>
              </a:lnSpc>
              <a:buBlip>
                <a:blip r:embed="rId2"/>
              </a:buBlip>
            </a:pPr>
            <a:r>
              <a:rPr lang="en-US" sz="2400" b="1" dirty="0" smtClean="0">
                <a:solidFill>
                  <a:schemeClr val="bg1"/>
                </a:solidFill>
                <a:latin typeface="Arial Narrow" pitchFamily="34" charset="0"/>
              </a:rPr>
              <a:t> In bone it is retained for months, depending on bone turnover.</a:t>
            </a:r>
            <a:endParaRPr lang="en-US" sz="2400" b="1" dirty="0">
              <a:solidFill>
                <a:schemeClr val="bg1"/>
              </a:solidFill>
              <a:latin typeface="Arial Narrow" pitchFamily="34" charset="0"/>
            </a:endParaRPr>
          </a:p>
        </p:txBody>
      </p:sp>
      <p:sp>
        <p:nvSpPr>
          <p:cNvPr id="3" name="Rectangle 2"/>
          <p:cNvSpPr/>
          <p:nvPr/>
        </p:nvSpPr>
        <p:spPr>
          <a:xfrm>
            <a:off x="228600" y="304800"/>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Kinetics</a:t>
            </a:r>
          </a:p>
        </p:txBody>
      </p:sp>
      <p:grpSp>
        <p:nvGrpSpPr>
          <p:cNvPr id="16" name="Group 15"/>
          <p:cNvGrpSpPr/>
          <p:nvPr/>
        </p:nvGrpSpPr>
        <p:grpSpPr>
          <a:xfrm>
            <a:off x="228600" y="2667000"/>
            <a:ext cx="8764074" cy="1435135"/>
            <a:chOff x="228600" y="2667000"/>
            <a:chExt cx="8764074" cy="1435135"/>
          </a:xfrm>
        </p:grpSpPr>
        <p:sp>
          <p:nvSpPr>
            <p:cNvPr id="4" name="Rectangle 3"/>
            <p:cNvSpPr/>
            <p:nvPr/>
          </p:nvSpPr>
          <p:spPr>
            <a:xfrm>
              <a:off x="228600" y="2667000"/>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Indications</a:t>
              </a:r>
            </a:p>
          </p:txBody>
        </p:sp>
        <p:sp>
          <p:nvSpPr>
            <p:cNvPr id="6" name="TextBox 5"/>
            <p:cNvSpPr txBox="1"/>
            <p:nvPr/>
          </p:nvSpPr>
          <p:spPr>
            <a:xfrm>
              <a:off x="228600" y="3048000"/>
              <a:ext cx="8764074" cy="1054135"/>
            </a:xfrm>
            <a:prstGeom prst="rect">
              <a:avLst/>
            </a:prstGeom>
            <a:noFill/>
          </p:spPr>
          <p:txBody>
            <a:bodyPr wrap="square" rtlCol="0">
              <a:spAutoFit/>
            </a:bodyPr>
            <a:lstStyle/>
            <a:p>
              <a:pPr>
                <a:lnSpc>
                  <a:spcPts val="2500"/>
                </a:lnSpc>
                <a:buBlip>
                  <a:blip r:embed="rId2"/>
                </a:buBlip>
              </a:pPr>
              <a:r>
                <a:rPr lang="en-US" sz="2400" b="1" dirty="0" smtClean="0">
                  <a:solidFill>
                    <a:schemeClr val="bg1"/>
                  </a:solidFill>
                  <a:latin typeface="Arial Narrow" pitchFamily="34" charset="0"/>
                </a:rPr>
                <a:t> Osteoporosis, 2ndry to menopause, </a:t>
              </a:r>
              <a:r>
                <a:rPr lang="en-US" sz="2400" b="1" dirty="0" err="1" smtClean="0">
                  <a:solidFill>
                    <a:schemeClr val="bg1"/>
                  </a:solidFill>
                  <a:latin typeface="Arial Narrow" pitchFamily="34" charset="0"/>
                </a:rPr>
                <a:t>glucocorticoids</a:t>
              </a:r>
              <a:r>
                <a:rPr lang="en-US" sz="2400" b="1" dirty="0" smtClean="0">
                  <a:solidFill>
                    <a:schemeClr val="bg1"/>
                  </a:solidFill>
                  <a:latin typeface="Arial Narrow" pitchFamily="34" charset="0"/>
                </a:rPr>
                <a:t>, ….</a:t>
              </a:r>
            </a:p>
            <a:p>
              <a:pPr>
                <a:lnSpc>
                  <a:spcPts val="2500"/>
                </a:lnSpc>
                <a:buBlip>
                  <a:blip r:embed="rId2"/>
                </a:buBlip>
              </a:pPr>
              <a:r>
                <a:rPr lang="en-US" sz="2400" b="1" dirty="0" smtClean="0">
                  <a:solidFill>
                    <a:schemeClr val="bg1"/>
                  </a:solidFill>
                  <a:latin typeface="Arial Narrow" pitchFamily="34" charset="0"/>
                </a:rPr>
                <a:t> Paget’s Disease</a:t>
              </a:r>
            </a:p>
            <a:p>
              <a:pPr>
                <a:lnSpc>
                  <a:spcPts val="2500"/>
                </a:lnSpc>
                <a:buBlip>
                  <a:blip r:embed="rId2"/>
                </a:buBlip>
              </a:pPr>
              <a:r>
                <a:rPr lang="en-US" sz="2400" b="1" dirty="0" smtClean="0">
                  <a:solidFill>
                    <a:schemeClr val="bg1"/>
                  </a:solidFill>
                  <a:latin typeface="Arial Narrow" pitchFamily="34" charset="0"/>
                </a:rPr>
                <a:t> Malignancy- associated </a:t>
              </a:r>
              <a:r>
                <a:rPr lang="en-US" sz="2400" b="1" dirty="0" err="1" smtClean="0">
                  <a:solidFill>
                    <a:schemeClr val="bg1"/>
                  </a:solidFill>
                  <a:latin typeface="Arial Narrow" pitchFamily="34" charset="0"/>
                </a:rPr>
                <a:t>hypercalcaemia</a:t>
              </a:r>
              <a:endParaRPr lang="en-US" sz="2400" b="1" dirty="0" smtClean="0">
                <a:solidFill>
                  <a:schemeClr val="bg1"/>
                </a:solidFill>
                <a:latin typeface="Arial Narrow" pitchFamily="34" charset="0"/>
              </a:endParaRPr>
            </a:p>
          </p:txBody>
        </p:sp>
      </p:grpSp>
      <p:grpSp>
        <p:nvGrpSpPr>
          <p:cNvPr id="15" name="Group 14"/>
          <p:cNvGrpSpPr/>
          <p:nvPr/>
        </p:nvGrpSpPr>
        <p:grpSpPr>
          <a:xfrm>
            <a:off x="228600" y="4038600"/>
            <a:ext cx="8839200" cy="2717537"/>
            <a:chOff x="228600" y="4038600"/>
            <a:chExt cx="8839200" cy="2717537"/>
          </a:xfrm>
        </p:grpSpPr>
        <p:sp>
          <p:nvSpPr>
            <p:cNvPr id="11" name="Rectangle 10"/>
            <p:cNvSpPr/>
            <p:nvPr/>
          </p:nvSpPr>
          <p:spPr>
            <a:xfrm>
              <a:off x="228600" y="4038600"/>
              <a:ext cx="1008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Dosing</a:t>
              </a:r>
            </a:p>
          </p:txBody>
        </p:sp>
        <p:sp>
          <p:nvSpPr>
            <p:cNvPr id="12" name="TextBox 11"/>
            <p:cNvSpPr txBox="1"/>
            <p:nvPr/>
          </p:nvSpPr>
          <p:spPr>
            <a:xfrm>
              <a:off x="228600" y="4419600"/>
              <a:ext cx="8839200" cy="2336537"/>
            </a:xfrm>
            <a:prstGeom prst="rect">
              <a:avLst/>
            </a:prstGeom>
            <a:noFill/>
          </p:spPr>
          <p:txBody>
            <a:bodyPr wrap="square" rtlCol="0">
              <a:spAutoFit/>
            </a:bodyPr>
            <a:lstStyle/>
            <a:p>
              <a:pPr>
                <a:lnSpc>
                  <a:spcPts val="2500"/>
                </a:lnSpc>
              </a:pPr>
              <a:r>
                <a:rPr lang="en-US" sz="2400" b="1" dirty="0" smtClean="0">
                  <a:solidFill>
                    <a:schemeClr val="bg1"/>
                  </a:solidFill>
                  <a:latin typeface="Arial Narrow" pitchFamily="34" charset="0"/>
                </a:rPr>
                <a:t>Once weekly, or on two consecutive days each month</a:t>
              </a:r>
            </a:p>
            <a:p>
              <a:pPr>
                <a:lnSpc>
                  <a:spcPts val="2500"/>
                </a:lnSpc>
              </a:pPr>
              <a:r>
                <a:rPr lang="en-US" sz="2400" b="1" dirty="0" smtClean="0">
                  <a:solidFill>
                    <a:schemeClr val="bg1"/>
                  </a:solidFill>
                  <a:latin typeface="Arial Narrow" pitchFamily="34" charset="0"/>
                </a:rPr>
                <a:t>Should be taken in upright position (to avoid esophagitis).</a:t>
              </a:r>
            </a:p>
            <a:p>
              <a:pPr>
                <a:lnSpc>
                  <a:spcPts val="2500"/>
                </a:lnSpc>
              </a:pPr>
              <a:r>
                <a:rPr lang="en-US" sz="2400" b="1" dirty="0" smtClean="0">
                  <a:solidFill>
                    <a:schemeClr val="bg1"/>
                  </a:solidFill>
                  <a:latin typeface="Arial Narrow" pitchFamily="34" charset="0"/>
                </a:rPr>
                <a:t>Separate 4 hrs before giving Ca, Mg, Al containing drugs</a:t>
              </a:r>
            </a:p>
            <a:p>
              <a:pPr>
                <a:lnSpc>
                  <a:spcPts val="2500"/>
                </a:lnSpc>
              </a:pPr>
              <a:r>
                <a:rPr lang="en-US" sz="2400" b="1" dirty="0" smtClean="0">
                  <a:solidFill>
                    <a:srgbClr val="FF0000"/>
                  </a:solidFill>
                  <a:latin typeface="Arial Narrow" pitchFamily="34" charset="0"/>
                </a:rPr>
                <a:t>Note : calcium and </a:t>
              </a:r>
              <a:r>
                <a:rPr lang="en-US" sz="2400" b="1" dirty="0" err="1" smtClean="0">
                  <a:solidFill>
                    <a:srgbClr val="FF0000"/>
                  </a:solidFill>
                  <a:latin typeface="Arial Narrow" pitchFamily="34" charset="0"/>
                </a:rPr>
                <a:t>vit</a:t>
              </a:r>
              <a:r>
                <a:rPr lang="en-US" sz="2400" b="1" dirty="0" smtClean="0">
                  <a:solidFill>
                    <a:srgbClr val="FF0000"/>
                  </a:solidFill>
                  <a:latin typeface="Arial Narrow" pitchFamily="34" charset="0"/>
                </a:rPr>
                <a:t> D supplementation given during </a:t>
              </a:r>
              <a:r>
                <a:rPr lang="en-US" sz="2400" b="1" dirty="0" err="1" smtClean="0">
                  <a:solidFill>
                    <a:srgbClr val="FF0000"/>
                  </a:solidFill>
                  <a:latin typeface="Arial Narrow" pitchFamily="34" charset="0"/>
                </a:rPr>
                <a:t>bisphosphante</a:t>
              </a:r>
              <a:r>
                <a:rPr lang="en-US" sz="2400" b="1" dirty="0" smtClean="0">
                  <a:solidFill>
                    <a:srgbClr val="FF0000"/>
                  </a:solidFill>
                  <a:latin typeface="Arial Narrow" pitchFamily="34" charset="0"/>
                </a:rPr>
                <a:t> </a:t>
              </a:r>
              <a:r>
                <a:rPr lang="en-US" sz="2400" b="1" dirty="0" err="1" smtClean="0">
                  <a:solidFill>
                    <a:srgbClr val="FF0000"/>
                  </a:solidFill>
                  <a:latin typeface="Arial Narrow" pitchFamily="34" charset="0"/>
                </a:rPr>
                <a:t>theray</a:t>
              </a:r>
              <a:r>
                <a:rPr lang="en-US" sz="2400" b="1" dirty="0" smtClean="0">
                  <a:solidFill>
                    <a:srgbClr val="FF0000"/>
                  </a:solidFill>
                  <a:latin typeface="Arial Narrow" pitchFamily="34" charset="0"/>
                </a:rPr>
                <a:t> don’t ingest it along with bisphosphonate, give a gap as mentioned above…?  </a:t>
              </a:r>
            </a:p>
            <a:p>
              <a:pPr>
                <a:lnSpc>
                  <a:spcPts val="2500"/>
                </a:lnSpc>
              </a:pPr>
              <a:endParaRPr lang="en-US" sz="2400" b="1" dirty="0" smtClean="0">
                <a:solidFill>
                  <a:schemeClr val="bg1"/>
                </a:solidFill>
                <a:latin typeface="Arial Narrow" pitchFamily="34" charset="0"/>
              </a:endParaRPr>
            </a:p>
          </p:txBody>
        </p:sp>
      </p:grpSp>
      <p:sp>
        <p:nvSpPr>
          <p:cNvPr id="17" name="Rectangle 16"/>
          <p:cNvSpPr/>
          <p:nvPr/>
        </p:nvSpPr>
        <p:spPr>
          <a:xfrm>
            <a:off x="6846195" y="164205"/>
            <a:ext cx="2151102"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BISPHOSPHONATES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943600"/>
            <a:ext cx="9144000" cy="914400"/>
            <a:chOff x="0" y="0"/>
            <a:chExt cx="8534400" cy="1219200"/>
          </a:xfrm>
        </p:grpSpPr>
        <p:pic>
          <p:nvPicPr>
            <p:cNvPr id="12" name="Picture 4" descr="http://lancastria.net/blog/wp-content/uploads/2010/09/osteoporosis-lancastria.jpg"/>
            <p:cNvPicPr>
              <a:picLocks noChangeAspect="1" noChangeArrowheads="1"/>
            </p:cNvPicPr>
            <p:nvPr/>
          </p:nvPicPr>
          <p:blipFill>
            <a:blip r:embed="rId2" cstate="print"/>
            <a:srcRect l="72500" t="19185" r="2500" b="7914"/>
            <a:stretch>
              <a:fillRect/>
            </a:stretch>
          </p:blipFill>
          <p:spPr bwMode="auto">
            <a:xfrm rot="5400000">
              <a:off x="838200" y="-838200"/>
              <a:ext cx="1219200" cy="2895600"/>
            </a:xfrm>
            <a:prstGeom prst="rect">
              <a:avLst/>
            </a:prstGeom>
            <a:noFill/>
          </p:spPr>
        </p:pic>
        <p:pic>
          <p:nvPicPr>
            <p:cNvPr id="13" name="Picture 4" descr="http://lancastria.net/blog/wp-content/uploads/2010/09/osteoporosis-lancastria.jpg"/>
            <p:cNvPicPr>
              <a:picLocks noChangeAspect="1" noChangeArrowheads="1"/>
            </p:cNvPicPr>
            <p:nvPr/>
          </p:nvPicPr>
          <p:blipFill>
            <a:blip r:embed="rId2" cstate="print"/>
            <a:srcRect l="72500" t="19185" r="2500" b="7914"/>
            <a:stretch>
              <a:fillRect/>
            </a:stretch>
          </p:blipFill>
          <p:spPr bwMode="auto">
            <a:xfrm rot="5400000">
              <a:off x="3657600" y="-838200"/>
              <a:ext cx="1219200" cy="2895600"/>
            </a:xfrm>
            <a:prstGeom prst="rect">
              <a:avLst/>
            </a:prstGeom>
            <a:noFill/>
          </p:spPr>
        </p:pic>
        <p:pic>
          <p:nvPicPr>
            <p:cNvPr id="14" name="Picture 4" descr="http://lancastria.net/blog/wp-content/uploads/2010/09/osteoporosis-lancastria.jpg"/>
            <p:cNvPicPr>
              <a:picLocks noChangeAspect="1" noChangeArrowheads="1"/>
            </p:cNvPicPr>
            <p:nvPr/>
          </p:nvPicPr>
          <p:blipFill>
            <a:blip r:embed="rId2" cstate="print"/>
            <a:srcRect l="72500" t="19185" r="2500" b="7914"/>
            <a:stretch>
              <a:fillRect/>
            </a:stretch>
          </p:blipFill>
          <p:spPr bwMode="auto">
            <a:xfrm rot="5400000">
              <a:off x="6477000" y="-838200"/>
              <a:ext cx="1219200" cy="2895600"/>
            </a:xfrm>
            <a:prstGeom prst="rect">
              <a:avLst/>
            </a:prstGeom>
            <a:noFill/>
          </p:spPr>
        </p:pic>
      </p:grpSp>
      <p:sp>
        <p:nvSpPr>
          <p:cNvPr id="5" name="Rectangle 4"/>
          <p:cNvSpPr/>
          <p:nvPr/>
        </p:nvSpPr>
        <p:spPr>
          <a:xfrm>
            <a:off x="304800" y="483513"/>
            <a:ext cx="10668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ADRs</a:t>
            </a:r>
          </a:p>
        </p:txBody>
      </p:sp>
      <p:sp>
        <p:nvSpPr>
          <p:cNvPr id="6" name="TextBox 5"/>
          <p:cNvSpPr txBox="1"/>
          <p:nvPr/>
        </p:nvSpPr>
        <p:spPr>
          <a:xfrm>
            <a:off x="228600" y="974070"/>
            <a:ext cx="8458200" cy="4426853"/>
          </a:xfrm>
          <a:prstGeom prst="rect">
            <a:avLst/>
          </a:prstGeom>
          <a:noFill/>
        </p:spPr>
        <p:txBody>
          <a:bodyPr wrap="square" rtlCol="0">
            <a:spAutoFit/>
          </a:bodyPr>
          <a:lstStyle/>
          <a:p>
            <a:pPr>
              <a:lnSpc>
                <a:spcPts val="2600"/>
              </a:lnSpc>
              <a:buBlip>
                <a:blip r:embed="rId3"/>
              </a:buBlip>
            </a:pPr>
            <a:r>
              <a:rPr lang="en-US" sz="2400" b="1" dirty="0" smtClean="0">
                <a:solidFill>
                  <a:schemeClr val="bg1"/>
                </a:solidFill>
                <a:latin typeface="Arial Narrow" pitchFamily="34" charset="0"/>
              </a:rPr>
              <a:t> GIT irritation; nausea, vomiting, gastritis , ulceration </a:t>
            </a:r>
            <a:r>
              <a:rPr lang="en-US" sz="2400" b="1" dirty="0" smtClean="0">
                <a:solidFill>
                  <a:schemeClr val="bg1"/>
                </a:solidFill>
                <a:latin typeface="Arial Narrow" pitchFamily="34" charset="0"/>
                <a:sym typeface="Wingdings 3"/>
              </a:rPr>
              <a:t> </a:t>
            </a:r>
            <a:r>
              <a:rPr lang="en-US" sz="2400" b="1" dirty="0" smtClean="0">
                <a:solidFill>
                  <a:srgbClr val="FFFF99"/>
                </a:solidFill>
                <a:latin typeface="Arial Narrow" pitchFamily="34" charset="0"/>
                <a:sym typeface="Wingdings 3"/>
              </a:rPr>
              <a:t>to avoid </a:t>
            </a:r>
            <a:r>
              <a:rPr lang="en-US" sz="2400" b="1" dirty="0" smtClean="0">
                <a:solidFill>
                  <a:schemeClr val="bg1"/>
                </a:solidFill>
                <a:latin typeface="Arial Narrow" pitchFamily="34" charset="0"/>
                <a:sym typeface="Wingdings 3"/>
              </a:rPr>
              <a:t/>
            </a:r>
            <a:br>
              <a:rPr lang="en-US" sz="2400" b="1" dirty="0" smtClean="0">
                <a:solidFill>
                  <a:schemeClr val="bg1"/>
                </a:solidFill>
                <a:latin typeface="Arial Narrow" pitchFamily="34" charset="0"/>
                <a:sym typeface="Wingdings 3"/>
              </a:rPr>
            </a:br>
            <a:r>
              <a:rPr lang="en-US" sz="2400" b="1" dirty="0" smtClean="0">
                <a:solidFill>
                  <a:schemeClr val="bg1"/>
                </a:solidFill>
                <a:latin typeface="Arial Narrow" pitchFamily="34" charset="0"/>
                <a:sym typeface="Wingdings 3"/>
              </a:rPr>
              <a:t>    give large amount of water </a:t>
            </a:r>
            <a:r>
              <a:rPr lang="en-US" sz="2400" b="1" dirty="0" smtClean="0">
                <a:solidFill>
                  <a:srgbClr val="FF0000"/>
                </a:solidFill>
                <a:latin typeface="Arial Narrow" pitchFamily="34" charset="0"/>
                <a:sym typeface="Wingdings 3"/>
              </a:rPr>
              <a:t>to avoid </a:t>
            </a:r>
            <a:r>
              <a:rPr lang="en-US" sz="2400" dirty="0" smtClean="0">
                <a:solidFill>
                  <a:srgbClr val="FF0000"/>
                </a:solidFill>
              </a:rPr>
              <a:t>risk </a:t>
            </a:r>
            <a:r>
              <a:rPr lang="en-US" sz="2400" dirty="0">
                <a:solidFill>
                  <a:srgbClr val="FF0000"/>
                </a:solidFill>
              </a:rPr>
              <a:t>of the tablet getting stuck in the esophagus</a:t>
            </a:r>
            <a:endParaRPr lang="en-US" sz="2400" b="1" dirty="0" smtClean="0">
              <a:solidFill>
                <a:srgbClr val="FF0000"/>
              </a:solidFill>
              <a:latin typeface="Arial Narrow" pitchFamily="34" charset="0"/>
            </a:endParaRPr>
          </a:p>
          <a:p>
            <a:pPr>
              <a:lnSpc>
                <a:spcPts val="2600"/>
              </a:lnSpc>
              <a:buBlip>
                <a:blip r:embed="rId3"/>
              </a:buBlip>
            </a:pPr>
            <a:r>
              <a:rPr lang="en-US" sz="2400" b="1" dirty="0" smtClean="0">
                <a:solidFill>
                  <a:schemeClr val="bg1"/>
                </a:solidFill>
                <a:latin typeface="Arial Narrow" pitchFamily="34" charset="0"/>
              </a:rPr>
              <a:t> Gastro-esophageal reflux </a:t>
            </a:r>
            <a:r>
              <a:rPr lang="en-US" sz="2400" b="1" u="sng" dirty="0" smtClean="0">
                <a:solidFill>
                  <a:schemeClr val="bg1"/>
                </a:solidFill>
                <a:latin typeface="Arial Narrow" pitchFamily="34" charset="0"/>
              </a:rPr>
              <a:t>+</a:t>
            </a:r>
            <a:r>
              <a:rPr lang="en-US" sz="2400" b="1" dirty="0" smtClean="0">
                <a:solidFill>
                  <a:schemeClr val="bg1"/>
                </a:solidFill>
                <a:latin typeface="Arial Narrow" pitchFamily="34" charset="0"/>
              </a:rPr>
              <a:t> ulcerations </a:t>
            </a:r>
            <a:r>
              <a:rPr lang="en-US" sz="2400" b="1" dirty="0" smtClean="0">
                <a:solidFill>
                  <a:schemeClr val="bg1"/>
                </a:solidFill>
                <a:latin typeface="Arial Narrow" pitchFamily="34" charset="0"/>
                <a:sym typeface="Wingdings 3"/>
              </a:rPr>
              <a:t> </a:t>
            </a:r>
            <a:r>
              <a:rPr lang="en-US" sz="2400" b="1" dirty="0" smtClean="0">
                <a:solidFill>
                  <a:srgbClr val="FFFF99"/>
                </a:solidFill>
                <a:latin typeface="Arial Narrow" pitchFamily="34" charset="0"/>
                <a:sym typeface="Wingdings 3"/>
              </a:rPr>
              <a:t>to avoid </a:t>
            </a:r>
            <a:r>
              <a:rPr lang="en-US" sz="2400" b="1" dirty="0" smtClean="0">
                <a:solidFill>
                  <a:schemeClr val="bg1"/>
                </a:solidFill>
                <a:latin typeface="Arial Narrow" pitchFamily="34" charset="0"/>
                <a:sym typeface="Wingdings 3"/>
              </a:rPr>
              <a:t>give on empty </a:t>
            </a:r>
            <a:br>
              <a:rPr lang="en-US" sz="2400" b="1" dirty="0" smtClean="0">
                <a:solidFill>
                  <a:schemeClr val="bg1"/>
                </a:solidFill>
                <a:latin typeface="Arial Narrow" pitchFamily="34" charset="0"/>
                <a:sym typeface="Wingdings 3"/>
              </a:rPr>
            </a:br>
            <a:r>
              <a:rPr lang="en-US" sz="2400" b="1" dirty="0" smtClean="0">
                <a:solidFill>
                  <a:schemeClr val="bg1"/>
                </a:solidFill>
                <a:latin typeface="Arial Narrow" pitchFamily="34" charset="0"/>
                <a:sym typeface="Wingdings 3"/>
              </a:rPr>
              <a:t>    stomach while sitting in upright for 30 min</a:t>
            </a:r>
            <a:endParaRPr lang="en-US" sz="2400" b="1" dirty="0" smtClean="0">
              <a:solidFill>
                <a:schemeClr val="bg1"/>
              </a:solidFill>
              <a:latin typeface="Arial Narrow" pitchFamily="34" charset="0"/>
            </a:endParaRPr>
          </a:p>
          <a:p>
            <a:pPr>
              <a:lnSpc>
                <a:spcPts val="2600"/>
              </a:lnSpc>
              <a:buBlip>
                <a:blip r:embed="rId3"/>
              </a:buBlip>
            </a:pPr>
            <a:r>
              <a:rPr lang="en-US" sz="2400" b="1" dirty="0" smtClean="0">
                <a:solidFill>
                  <a:schemeClr val="bg1"/>
                </a:solidFill>
                <a:latin typeface="Arial Narrow" pitchFamily="34" charset="0"/>
              </a:rPr>
              <a:t> Flue like manifestations (fever, chills) upon IV infusion</a:t>
            </a:r>
          </a:p>
          <a:p>
            <a:pPr>
              <a:lnSpc>
                <a:spcPts val="2600"/>
              </a:lnSpc>
              <a:buBlip>
                <a:blip r:embed="rId3"/>
              </a:buBlip>
            </a:pPr>
            <a:r>
              <a:rPr lang="en-US" sz="2400" b="1" dirty="0" smtClean="0">
                <a:solidFill>
                  <a:schemeClr val="bg1"/>
                </a:solidFill>
                <a:latin typeface="Arial Narrow" pitchFamily="34" charset="0"/>
              </a:rPr>
              <a:t> </a:t>
            </a:r>
            <a:r>
              <a:rPr lang="en-US" sz="2400" b="1" dirty="0" err="1" smtClean="0">
                <a:solidFill>
                  <a:schemeClr val="bg1"/>
                </a:solidFill>
                <a:latin typeface="Arial Narrow" pitchFamily="34" charset="0"/>
              </a:rPr>
              <a:t>Osteo</a:t>
            </a:r>
            <a:r>
              <a:rPr lang="en-US" sz="2400" b="1" dirty="0" smtClean="0">
                <a:solidFill>
                  <a:schemeClr val="bg1"/>
                </a:solidFill>
                <a:latin typeface="Arial Narrow" pitchFamily="34" charset="0"/>
              </a:rPr>
              <a:t>-necrosis of the jaw [ mandible &gt; jaw ] more upon long use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with IV infusion preparation usually after dental surgical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procedures. </a:t>
            </a:r>
          </a:p>
          <a:p>
            <a:pPr>
              <a:lnSpc>
                <a:spcPts val="2600"/>
              </a:lnSpc>
              <a:buBlip>
                <a:blip r:embed="rId3"/>
              </a:buBlip>
            </a:pPr>
            <a:r>
              <a:rPr lang="en-US" sz="2400" dirty="0">
                <a:solidFill>
                  <a:srgbClr val="FF0000"/>
                </a:solidFill>
              </a:rPr>
              <a:t>If a dental implant or extraction is already planned, </a:t>
            </a:r>
            <a:r>
              <a:rPr lang="en-US" sz="2400" dirty="0" smtClean="0">
                <a:solidFill>
                  <a:srgbClr val="FF0000"/>
                </a:solidFill>
              </a:rPr>
              <a:t>delay </a:t>
            </a:r>
            <a:r>
              <a:rPr lang="en-US" sz="2400" dirty="0">
                <a:solidFill>
                  <a:srgbClr val="FF0000"/>
                </a:solidFill>
              </a:rPr>
              <a:t>bisphosphonate therapy for a few months until healing of the jaw is complete</a:t>
            </a:r>
            <a:endParaRPr lang="en-US" sz="2400" b="1" dirty="0" smtClean="0">
              <a:solidFill>
                <a:srgbClr val="FF0000"/>
              </a:solidFill>
              <a:latin typeface="Arial Narrow" pitchFamily="34" charset="0"/>
            </a:endParaRPr>
          </a:p>
          <a:p>
            <a:pPr>
              <a:lnSpc>
                <a:spcPts val="2600"/>
              </a:lnSpc>
              <a:buBlip>
                <a:blip r:embed="rId3"/>
              </a:buBlip>
            </a:pPr>
            <a:r>
              <a:rPr lang="en-US" sz="2400" b="1" dirty="0" smtClean="0">
                <a:solidFill>
                  <a:schemeClr val="bg1"/>
                </a:solidFill>
                <a:latin typeface="Arial Narrow" pitchFamily="34" charset="0"/>
              </a:rPr>
              <a:t>Atrial fibrillation &gt; women with alendronate &amp; </a:t>
            </a:r>
            <a:r>
              <a:rPr lang="en-US" sz="2400" b="1" dirty="0" err="1" smtClean="0">
                <a:solidFill>
                  <a:schemeClr val="bg1"/>
                </a:solidFill>
                <a:latin typeface="Arial Narrow" pitchFamily="34" charset="0"/>
              </a:rPr>
              <a:t>zolidronate</a:t>
            </a:r>
            <a:r>
              <a:rPr lang="en-US" sz="2400" b="1" dirty="0" smtClean="0">
                <a:solidFill>
                  <a:schemeClr val="bg1"/>
                </a:solidFill>
                <a:latin typeface="Arial Narrow" pitchFamily="34" charset="0"/>
              </a:rPr>
              <a:t>  </a:t>
            </a:r>
          </a:p>
        </p:txBody>
      </p:sp>
      <p:grpSp>
        <p:nvGrpSpPr>
          <p:cNvPr id="7" name="Group 6"/>
          <p:cNvGrpSpPr/>
          <p:nvPr/>
        </p:nvGrpSpPr>
        <p:grpSpPr>
          <a:xfrm>
            <a:off x="379926" y="5185479"/>
            <a:ext cx="8764074" cy="804288"/>
            <a:chOff x="228600" y="6426374"/>
            <a:chExt cx="8764074" cy="804288"/>
          </a:xfrm>
        </p:grpSpPr>
        <p:sp>
          <p:nvSpPr>
            <p:cNvPr id="8" name="Rectangle 7"/>
            <p:cNvSpPr/>
            <p:nvPr/>
          </p:nvSpPr>
          <p:spPr>
            <a:xfrm>
              <a:off x="228600" y="6426374"/>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Contraindications</a:t>
              </a:r>
            </a:p>
          </p:txBody>
        </p:sp>
        <p:sp>
          <p:nvSpPr>
            <p:cNvPr id="9" name="TextBox 8"/>
            <p:cNvSpPr txBox="1"/>
            <p:nvPr/>
          </p:nvSpPr>
          <p:spPr>
            <a:xfrm>
              <a:off x="228600" y="6817728"/>
              <a:ext cx="8764074" cy="412934"/>
            </a:xfrm>
            <a:prstGeom prst="rect">
              <a:avLst/>
            </a:prstGeom>
            <a:noFill/>
          </p:spPr>
          <p:txBody>
            <a:bodyPr wrap="square" rtlCol="0">
              <a:spAutoFit/>
            </a:bodyPr>
            <a:lstStyle/>
            <a:p>
              <a:pPr>
                <a:lnSpc>
                  <a:spcPts val="2500"/>
                </a:lnSpc>
                <a:buBlip>
                  <a:blip r:embed="rId3"/>
                </a:buBlip>
              </a:pPr>
              <a:r>
                <a:rPr lang="en-US" sz="2400" b="1" dirty="0" smtClean="0">
                  <a:solidFill>
                    <a:schemeClr val="bg1"/>
                  </a:solidFill>
                  <a:latin typeface="Arial Narrow" pitchFamily="34" charset="0"/>
                </a:rPr>
                <a:t> </a:t>
              </a:r>
              <a:r>
                <a:rPr lang="en-US" sz="2400" b="1" dirty="0" smtClean="0">
                  <a:solidFill>
                    <a:srgbClr val="FF0000"/>
                  </a:solidFill>
                  <a:latin typeface="Arial Narrow" pitchFamily="34" charset="0"/>
                </a:rPr>
                <a:t>Decreased renal function and Peptic ulcer / esophageal reflux</a:t>
              </a:r>
            </a:p>
          </p:txBody>
        </p:sp>
      </p:grpSp>
      <p:pic>
        <p:nvPicPr>
          <p:cNvPr id="10" name="Picture 4" descr="http://img.medscape.com/slide/migrated/editorial/cmecircle/2007/6903/images/pres1/slide9.jpg"/>
          <p:cNvPicPr>
            <a:picLocks noChangeAspect="1" noChangeArrowheads="1"/>
          </p:cNvPicPr>
          <p:nvPr/>
        </p:nvPicPr>
        <p:blipFill>
          <a:blip r:embed="rId4" cstate="print">
            <a:clrChange>
              <a:clrFrom>
                <a:srgbClr val="000000"/>
              </a:clrFrom>
              <a:clrTo>
                <a:srgbClr val="000000">
                  <a:alpha val="0"/>
                </a:srgbClr>
              </a:clrTo>
            </a:clrChange>
          </a:blip>
          <a:srcRect l="13740" t="21951" r="13897" b="6098"/>
          <a:stretch>
            <a:fillRect/>
          </a:stretch>
        </p:blipFill>
        <p:spPr bwMode="auto">
          <a:xfrm flipH="1">
            <a:off x="7550726" y="4733636"/>
            <a:ext cx="1593273" cy="2124364"/>
          </a:xfrm>
          <a:prstGeom prst="snip2SameRect">
            <a:avLst/>
          </a:prstGeom>
          <a:noFill/>
        </p:spPr>
      </p:pic>
      <p:pic>
        <p:nvPicPr>
          <p:cNvPr id="15" name="Picture 2" descr="http://img.medscape.com/slide/migrated/editorial/cmecircle/2007/6903/images/pres1/slide8.jpg"/>
          <p:cNvPicPr>
            <a:picLocks noChangeAspect="1" noChangeArrowheads="1"/>
          </p:cNvPicPr>
          <p:nvPr/>
        </p:nvPicPr>
        <p:blipFill>
          <a:blip r:embed="rId5" cstate="print">
            <a:clrChange>
              <a:clrFrom>
                <a:srgbClr val="000000"/>
              </a:clrFrom>
              <a:clrTo>
                <a:srgbClr val="000000">
                  <a:alpha val="0"/>
                </a:srgbClr>
              </a:clrTo>
            </a:clrChange>
          </a:blip>
          <a:srcRect l="32743" t="18851" r="29204" b="8101"/>
          <a:stretch>
            <a:fillRect/>
          </a:stretch>
        </p:blipFill>
        <p:spPr bwMode="auto">
          <a:xfrm flipH="1">
            <a:off x="7467600" y="4445913"/>
            <a:ext cx="1524000" cy="1726286"/>
          </a:xfrm>
          <a:prstGeom prst="snip2DiagRect">
            <a:avLst/>
          </a:prstGeom>
          <a:noFill/>
          <a:effectLst>
            <a:softEdge rad="31750"/>
          </a:effectLst>
        </p:spPr>
      </p:pic>
      <p:sp>
        <p:nvSpPr>
          <p:cNvPr id="16" name="Rectangle 15"/>
          <p:cNvSpPr/>
          <p:nvPr/>
        </p:nvSpPr>
        <p:spPr>
          <a:xfrm>
            <a:off x="6846195" y="164205"/>
            <a:ext cx="2151102"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BISPHOSPHONATES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1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1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1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left)">
                                      <p:cBhvr>
                                        <p:cTn id="37" dur="1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611532"/>
            <a:ext cx="4191000" cy="2977738"/>
          </a:xfrm>
          <a:prstGeom prst="rect">
            <a:avLst/>
          </a:prstGeom>
          <a:noFill/>
        </p:spPr>
        <p:txBody>
          <a:bodyPr wrap="square" rtlCol="0">
            <a:spAutoFit/>
          </a:bodyPr>
          <a:lstStyle/>
          <a:p>
            <a:pPr>
              <a:lnSpc>
                <a:spcPts val="2500"/>
              </a:lnSpc>
            </a:pPr>
            <a:r>
              <a:rPr lang="en-US" sz="2200" b="1" dirty="0" smtClean="0">
                <a:solidFill>
                  <a:schemeClr val="bg1"/>
                </a:solidFill>
                <a:latin typeface="Arial Narrow" pitchFamily="34" charset="0"/>
              </a:rPr>
              <a:t>It binds to RANKL, expressed by </a:t>
            </a:r>
            <a:r>
              <a:rPr lang="en-US" sz="2200" b="1" dirty="0" err="1" smtClean="0">
                <a:solidFill>
                  <a:schemeClr val="bg1"/>
                </a:solidFill>
                <a:latin typeface="Arial Narrow" pitchFamily="34" charset="0"/>
              </a:rPr>
              <a:t>osteoblasts</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a:t>
            </a:r>
          </a:p>
          <a:p>
            <a:pPr>
              <a:lnSpc>
                <a:spcPts val="2500"/>
              </a:lnSpc>
            </a:pPr>
            <a:r>
              <a:rPr lang="en-US" sz="2200" b="1" dirty="0" smtClean="0">
                <a:solidFill>
                  <a:schemeClr val="bg1"/>
                </a:solidFill>
                <a:latin typeface="Arial Narrow" pitchFamily="34" charset="0"/>
              </a:rPr>
              <a:t>blocks RANKL from interacting with RANK expressed on </a:t>
            </a:r>
            <a:r>
              <a:rPr lang="en-US" sz="2200" b="1" dirty="0" err="1" smtClean="0">
                <a:solidFill>
                  <a:schemeClr val="bg1"/>
                </a:solidFill>
                <a:latin typeface="Arial Narrow" pitchFamily="34" charset="0"/>
              </a:rPr>
              <a:t>preosteoclasts</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a:t>
            </a:r>
            <a:r>
              <a:rPr lang="en-US" sz="2200" b="1" dirty="0" err="1" smtClean="0">
                <a:solidFill>
                  <a:schemeClr val="bg1"/>
                </a:solidFill>
                <a:latin typeface="Arial Narrow" pitchFamily="34" charset="0"/>
              </a:rPr>
              <a:t>osteoclastogenesis</a:t>
            </a:r>
            <a:r>
              <a:rPr lang="en-US" sz="2200" b="1" dirty="0" smtClean="0">
                <a:solidFill>
                  <a:schemeClr val="bg1"/>
                </a:solidFill>
                <a:latin typeface="Arial Narrow" pitchFamily="34" charset="0"/>
                <a:sym typeface="Wingdings 3"/>
              </a:rPr>
              <a:t> ( no mature </a:t>
            </a:r>
            <a:r>
              <a:rPr lang="en-US" sz="2200" b="1" dirty="0" err="1" smtClean="0">
                <a:solidFill>
                  <a:schemeClr val="bg1"/>
                </a:solidFill>
                <a:latin typeface="Arial Narrow" pitchFamily="34" charset="0"/>
                <a:sym typeface="Wingdings 3"/>
              </a:rPr>
              <a:t>osteoclasts</a:t>
            </a:r>
            <a:r>
              <a:rPr lang="en-US" sz="2200" b="1" dirty="0" smtClean="0">
                <a:solidFill>
                  <a:schemeClr val="bg1"/>
                </a:solidFill>
                <a:latin typeface="Arial Narrow" pitchFamily="34" charset="0"/>
                <a:sym typeface="Wingdings 3"/>
              </a:rPr>
              <a:t>). </a:t>
            </a:r>
          </a:p>
          <a:p>
            <a:pPr>
              <a:lnSpc>
                <a:spcPts val="2500"/>
              </a:lnSpc>
            </a:pPr>
            <a:r>
              <a:rPr lang="en-US" sz="2200" b="1" dirty="0" smtClean="0">
                <a:solidFill>
                  <a:schemeClr val="bg1"/>
                </a:solidFill>
                <a:latin typeface="Arial Narrow" pitchFamily="34" charset="0"/>
                <a:sym typeface="Wingdings 3"/>
              </a:rPr>
              <a:t>It binds also to mature </a:t>
            </a:r>
            <a:r>
              <a:rPr lang="en-US" sz="2200" b="1" dirty="0" err="1" smtClean="0">
                <a:solidFill>
                  <a:schemeClr val="bg1"/>
                </a:solidFill>
                <a:latin typeface="Arial Narrow" pitchFamily="34" charset="0"/>
                <a:sym typeface="Wingdings 3"/>
              </a:rPr>
              <a:t>osteoclast</a:t>
            </a:r>
            <a:r>
              <a:rPr lang="en-US" sz="2200" b="1" dirty="0" smtClean="0">
                <a:solidFill>
                  <a:schemeClr val="bg1"/>
                </a:solidFill>
                <a:latin typeface="Arial Narrow" pitchFamily="34" charset="0"/>
                <a:sym typeface="Wingdings 3"/>
              </a:rPr>
              <a:t>   its apoptosis </a:t>
            </a:r>
          </a:p>
          <a:p>
            <a:pPr>
              <a:lnSpc>
                <a:spcPts val="2500"/>
              </a:lnSpc>
            </a:pPr>
            <a:r>
              <a:rPr lang="en-US" sz="2200" b="1" dirty="0" smtClean="0">
                <a:solidFill>
                  <a:schemeClr val="bg1"/>
                </a:solidFill>
                <a:latin typeface="Arial Narrow" pitchFamily="34" charset="0"/>
                <a:sym typeface="Wingdings 3"/>
              </a:rPr>
              <a:t>So  net effect   bone </a:t>
            </a:r>
            <a:r>
              <a:rPr lang="en-US" sz="2200" b="1" dirty="0" err="1" smtClean="0">
                <a:solidFill>
                  <a:schemeClr val="bg1"/>
                </a:solidFill>
                <a:latin typeface="Arial Narrow" pitchFamily="34" charset="0"/>
                <a:sym typeface="Wingdings 3"/>
              </a:rPr>
              <a:t>resorption</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 </a:t>
            </a:r>
            <a:endParaRPr lang="en-US" sz="2200" b="1" dirty="0">
              <a:solidFill>
                <a:schemeClr val="bg1"/>
              </a:solidFill>
              <a:latin typeface="Arial Narrow" pitchFamily="34" charset="0"/>
            </a:endParaRPr>
          </a:p>
        </p:txBody>
      </p:sp>
      <p:pic>
        <p:nvPicPr>
          <p:cNvPr id="122882" name="Picture 2" descr="http://www.journaloforalmicrobiology.net/index.php/jom/article/viewFile/5532/6261/14150"/>
          <p:cNvPicPr>
            <a:picLocks noChangeAspect="1" noChangeArrowheads="1"/>
          </p:cNvPicPr>
          <p:nvPr/>
        </p:nvPicPr>
        <p:blipFill>
          <a:blip r:embed="rId2" cstate="print"/>
          <a:srcRect/>
          <a:stretch>
            <a:fillRect/>
          </a:stretch>
        </p:blipFill>
        <p:spPr bwMode="auto">
          <a:xfrm>
            <a:off x="4267200" y="1371600"/>
            <a:ext cx="4800600" cy="5257800"/>
          </a:xfrm>
          <a:prstGeom prst="rect">
            <a:avLst/>
          </a:prstGeom>
          <a:noFill/>
        </p:spPr>
      </p:pic>
      <p:sp>
        <p:nvSpPr>
          <p:cNvPr id="8" name="Rectangle 7"/>
          <p:cNvSpPr/>
          <p:nvPr/>
        </p:nvSpPr>
        <p:spPr>
          <a:xfrm>
            <a:off x="2743200" y="152400"/>
            <a:ext cx="3124200" cy="83099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400" dirty="0" smtClean="0">
                <a:solidFill>
                  <a:srgbClr val="44018D"/>
                </a:solidFill>
                <a:latin typeface="Bernard MT Condensed" pitchFamily="18" charset="0"/>
              </a:rPr>
              <a:t>DENOSUMAB (</a:t>
            </a:r>
            <a:r>
              <a:rPr lang="en-US" sz="2000" dirty="0" smtClean="0">
                <a:solidFill>
                  <a:srgbClr val="FF0000"/>
                </a:solidFill>
                <a:latin typeface="Bernard MT Condensed" pitchFamily="18" charset="0"/>
              </a:rPr>
              <a:t>still under investigation</a:t>
            </a:r>
            <a:r>
              <a:rPr lang="en-US" sz="2400" dirty="0" smtClean="0">
                <a:solidFill>
                  <a:srgbClr val="44018D"/>
                </a:solidFill>
                <a:latin typeface="Bernard MT Condensed" pitchFamily="18" charset="0"/>
              </a:rPr>
              <a:t>)</a:t>
            </a:r>
          </a:p>
        </p:txBody>
      </p:sp>
      <p:sp>
        <p:nvSpPr>
          <p:cNvPr id="9" name="Rectangle 8"/>
          <p:cNvSpPr/>
          <p:nvPr/>
        </p:nvSpPr>
        <p:spPr>
          <a:xfrm>
            <a:off x="152400" y="304800"/>
            <a:ext cx="2618024" cy="461665"/>
          </a:xfrm>
          <a:prstGeom prst="rect">
            <a:avLst/>
          </a:prstGeom>
        </p:spPr>
        <p:txBody>
          <a:bodyPr wrap="none">
            <a:spAutoFit/>
          </a:bodyPr>
          <a:lstStyle/>
          <a:p>
            <a:r>
              <a:rPr lang="en-US" sz="2400" dirty="0" smtClean="0">
                <a:solidFill>
                  <a:schemeClr val="bg1"/>
                </a:solidFill>
                <a:latin typeface="Bernard MT Condensed" pitchFamily="18" charset="0"/>
              </a:rPr>
              <a:t>RANKL INHIBITORS</a:t>
            </a:r>
            <a:r>
              <a:rPr lang="en-US" sz="2400" dirty="0" smtClean="0">
                <a:solidFill>
                  <a:schemeClr val="bg1"/>
                </a:solidFill>
                <a:latin typeface="Bernard MT Condensed" pitchFamily="18" charset="0"/>
                <a:sym typeface="Wingdings 3"/>
              </a:rPr>
              <a:t></a:t>
            </a:r>
            <a:endParaRPr lang="en-US" sz="2400" dirty="0">
              <a:solidFill>
                <a:schemeClr val="bg1"/>
              </a:solidFill>
              <a:latin typeface="Bernard MT Condensed" pitchFamily="18" charset="0"/>
            </a:endParaRPr>
          </a:p>
        </p:txBody>
      </p:sp>
      <p:sp>
        <p:nvSpPr>
          <p:cNvPr id="10" name="Rectangle 9"/>
          <p:cNvSpPr/>
          <p:nvPr/>
        </p:nvSpPr>
        <p:spPr>
          <a:xfrm>
            <a:off x="228600" y="838200"/>
            <a:ext cx="8534400" cy="412934"/>
          </a:xfrm>
          <a:prstGeom prst="rect">
            <a:avLst/>
          </a:prstGeom>
        </p:spPr>
        <p:txBody>
          <a:bodyPr wrap="square">
            <a:spAutoFit/>
          </a:bodyPr>
          <a:lstStyle/>
          <a:p>
            <a:pPr>
              <a:lnSpc>
                <a:spcPts val="2500"/>
              </a:lnSpc>
            </a:pPr>
            <a:r>
              <a:rPr lang="en-US" sz="2400" b="1" dirty="0" smtClean="0">
                <a:solidFill>
                  <a:schemeClr val="bg1"/>
                </a:solidFill>
                <a:latin typeface="Arial Narrow" pitchFamily="34" charset="0"/>
              </a:rPr>
              <a:t>It is a fully human MOA that mimics the activity of </a:t>
            </a:r>
            <a:r>
              <a:rPr lang="en-US" sz="2400" b="1" dirty="0" err="1" smtClean="0">
                <a:solidFill>
                  <a:schemeClr val="bg1"/>
                </a:solidFill>
                <a:latin typeface="Arial Narrow" pitchFamily="34" charset="0"/>
              </a:rPr>
              <a:t>osteoprotegerin</a:t>
            </a:r>
            <a:r>
              <a:rPr lang="en-US" sz="2400" b="1" dirty="0" smtClean="0">
                <a:solidFill>
                  <a:schemeClr val="bg1"/>
                </a:solidFill>
                <a:latin typeface="Arial Narrow" pitchFamily="34" charset="0"/>
              </a:rPr>
              <a:t>.</a:t>
            </a:r>
            <a:endParaRPr lang="en-US" sz="2400" b="1" dirty="0">
              <a:latin typeface="Arial Narrow" pitchFamily="34" charset="0"/>
            </a:endParaRPr>
          </a:p>
        </p:txBody>
      </p:sp>
      <p:sp>
        <p:nvSpPr>
          <p:cNvPr id="11" name="Rectangle 10"/>
          <p:cNvSpPr/>
          <p:nvPr/>
        </p:nvSpPr>
        <p:spPr>
          <a:xfrm>
            <a:off x="164205" y="1219200"/>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Mechanism</a:t>
            </a:r>
          </a:p>
        </p:txBody>
      </p:sp>
      <p:sp>
        <p:nvSpPr>
          <p:cNvPr id="12" name="Down Arrow 11"/>
          <p:cNvSpPr/>
          <p:nvPr/>
        </p:nvSpPr>
        <p:spPr>
          <a:xfrm>
            <a:off x="8102958" y="989526"/>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 y="4546242"/>
            <a:ext cx="19050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Administration</a:t>
            </a:r>
          </a:p>
        </p:txBody>
      </p:sp>
      <p:sp>
        <p:nvSpPr>
          <p:cNvPr id="14" name="Rectangle 13"/>
          <p:cNvSpPr/>
          <p:nvPr/>
        </p:nvSpPr>
        <p:spPr>
          <a:xfrm>
            <a:off x="152400" y="4913289"/>
            <a:ext cx="3708066" cy="461665"/>
          </a:xfrm>
          <a:prstGeom prst="rect">
            <a:avLst/>
          </a:prstGeom>
        </p:spPr>
        <p:txBody>
          <a:bodyPr wrap="none">
            <a:spAutoFit/>
          </a:bodyPr>
          <a:lstStyle/>
          <a:p>
            <a:r>
              <a:rPr lang="en-US" sz="2400" b="1" dirty="0" smtClean="0">
                <a:solidFill>
                  <a:schemeClr val="bg1"/>
                </a:solidFill>
                <a:latin typeface="Arial Narrow" pitchFamily="34" charset="0"/>
              </a:rPr>
              <a:t>Subcutaneous every 6 month</a:t>
            </a:r>
            <a:endParaRPr lang="en-US" sz="2400" b="1" dirty="0">
              <a:solidFill>
                <a:schemeClr val="bg1"/>
              </a:solidFill>
              <a:latin typeface="Arial Narrow" pitchFamily="34" charset="0"/>
            </a:endParaRPr>
          </a:p>
        </p:txBody>
      </p:sp>
      <p:sp>
        <p:nvSpPr>
          <p:cNvPr id="15" name="Rectangle 14"/>
          <p:cNvSpPr/>
          <p:nvPr/>
        </p:nvSpPr>
        <p:spPr>
          <a:xfrm>
            <a:off x="152400" y="5354082"/>
            <a:ext cx="24384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Contraindications</a:t>
            </a:r>
          </a:p>
        </p:txBody>
      </p:sp>
      <p:sp>
        <p:nvSpPr>
          <p:cNvPr id="16" name="Rectangle 15"/>
          <p:cNvSpPr/>
          <p:nvPr/>
        </p:nvSpPr>
        <p:spPr>
          <a:xfrm>
            <a:off x="152400" y="5715000"/>
            <a:ext cx="4191000" cy="1054135"/>
          </a:xfrm>
          <a:prstGeom prst="rect">
            <a:avLst/>
          </a:prstGeom>
        </p:spPr>
        <p:txBody>
          <a:bodyPr wrap="square">
            <a:spAutoFit/>
          </a:bodyPr>
          <a:lstStyle/>
          <a:p>
            <a:pPr>
              <a:lnSpc>
                <a:spcPts val="2500"/>
              </a:lnSpc>
            </a:pPr>
            <a:r>
              <a:rPr lang="en-US" sz="2400" b="1" dirty="0" smtClean="0">
                <a:solidFill>
                  <a:schemeClr val="bg1"/>
                </a:solidFill>
                <a:latin typeface="Arial Narrow" pitchFamily="34" charset="0"/>
              </a:rPr>
              <a:t>In patients with </a:t>
            </a:r>
            <a:r>
              <a:rPr lang="en-US" sz="2400" b="1" dirty="0" err="1" smtClean="0">
                <a:solidFill>
                  <a:schemeClr val="bg1"/>
                </a:solidFill>
                <a:latin typeface="Arial Narrow" pitchFamily="34" charset="0"/>
              </a:rPr>
              <a:t>hypocalcemia</a:t>
            </a:r>
            <a:r>
              <a:rPr lang="en-US" sz="2400" b="1" dirty="0" smtClean="0">
                <a:solidFill>
                  <a:schemeClr val="bg1"/>
                </a:solidFill>
                <a:latin typeface="Arial Narrow" pitchFamily="34" charset="0"/>
              </a:rPr>
              <a:t>. Correct Ca &amp;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D levels before starting </a:t>
            </a:r>
            <a:r>
              <a:rPr lang="en-US" sz="2400" b="1" dirty="0" err="1" smtClean="0">
                <a:solidFill>
                  <a:schemeClr val="bg1"/>
                </a:solidFill>
                <a:latin typeface="Arial Narrow" pitchFamily="34" charset="0"/>
              </a:rPr>
              <a:t>denosumab</a:t>
            </a:r>
            <a:endParaRPr lang="en-US" sz="2400" b="1" dirty="0">
              <a:solidFill>
                <a:schemeClr val="bg1"/>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Right)">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trips(downRight)">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strips(downRight)">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strips(downRight)">
                                      <p:cBhvr>
                                        <p:cTn id="27" dur="1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Right)">
                                      <p:cBhvr>
                                        <p:cTn id="32" dur="1000"/>
                                        <p:tgtEl>
                                          <p:spTgt spid="13"/>
                                        </p:tgtEl>
                                      </p:cBhvr>
                                    </p:animEffect>
                                  </p:childTnLst>
                                </p:cTn>
                              </p:par>
                            </p:childTnLst>
                          </p:cTn>
                        </p:par>
                        <p:par>
                          <p:cTn id="33" fill="hold">
                            <p:stCondLst>
                              <p:cond delay="1000"/>
                            </p:stCondLst>
                            <p:childTnLst>
                              <p:par>
                                <p:cTn id="34" presetID="18" presetClass="entr" presetSubtype="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trips(downRight)">
                                      <p:cBhvr>
                                        <p:cTn id="36" dur="1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trips(downRight)">
                                      <p:cBhvr>
                                        <p:cTn id="41" dur="1000"/>
                                        <p:tgtEl>
                                          <p:spTgt spid="15"/>
                                        </p:tgtEl>
                                      </p:cBhvr>
                                    </p:animEffect>
                                  </p:childTnLst>
                                </p:cTn>
                              </p:par>
                            </p:childTnLst>
                          </p:cTn>
                        </p:par>
                        <p:par>
                          <p:cTn id="42" fill="hold">
                            <p:stCondLst>
                              <p:cond delay="1000"/>
                            </p:stCondLst>
                            <p:childTnLst>
                              <p:par>
                                <p:cTn id="43" presetID="18" presetClass="entr" presetSubtype="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strips(downRight)">
                                      <p:cBhvr>
                                        <p:cTn id="4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tx1"/>
            </a:gs>
            <a:gs pos="43000">
              <a:srgbClr val="341C5E"/>
            </a:gs>
            <a:gs pos="32000">
              <a:srgbClr val="4B0387"/>
            </a:gs>
            <a:gs pos="85000">
              <a:srgbClr val="B3A979"/>
            </a:gs>
            <a:gs pos="100000">
              <a:schemeClr val="accent1">
                <a:tint val="23500"/>
                <a:satMod val="16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2362200" y="4343400"/>
            <a:ext cx="800637"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ADRs</a:t>
            </a:r>
          </a:p>
        </p:txBody>
      </p:sp>
      <p:sp>
        <p:nvSpPr>
          <p:cNvPr id="7" name="TextBox 6"/>
          <p:cNvSpPr txBox="1"/>
          <p:nvPr/>
        </p:nvSpPr>
        <p:spPr>
          <a:xfrm>
            <a:off x="2133600" y="4842064"/>
            <a:ext cx="5817704" cy="1374735"/>
          </a:xfrm>
          <a:prstGeom prst="rect">
            <a:avLst/>
          </a:prstGeom>
          <a:noFill/>
        </p:spPr>
        <p:txBody>
          <a:bodyPr wrap="square" rtlCol="0">
            <a:spAutoFit/>
          </a:bodyPr>
          <a:lstStyle/>
          <a:p>
            <a:pPr>
              <a:lnSpc>
                <a:spcPts val="2500"/>
              </a:lnSpc>
              <a:buBlip>
                <a:blip r:embed="rId2"/>
              </a:buBlip>
            </a:pPr>
            <a:r>
              <a:rPr lang="en-US" sz="2400" b="1" dirty="0" smtClean="0">
                <a:solidFill>
                  <a:schemeClr val="bg1"/>
                </a:solidFill>
                <a:latin typeface="Arial Narrow" pitchFamily="34" charset="0"/>
              </a:rPr>
              <a:t> Infections; </a:t>
            </a:r>
          </a:p>
          <a:p>
            <a:pPr>
              <a:lnSpc>
                <a:spcPts val="2500"/>
              </a:lnSpc>
            </a:pPr>
            <a:r>
              <a:rPr lang="en-US" sz="2400" b="1" dirty="0" smtClean="0">
                <a:solidFill>
                  <a:schemeClr val="bg1"/>
                </a:solidFill>
                <a:latin typeface="Arial Narrow" pitchFamily="34" charset="0"/>
              </a:rPr>
              <a:t>   urinary &amp; respiratory</a:t>
            </a:r>
          </a:p>
          <a:p>
            <a:pPr>
              <a:lnSpc>
                <a:spcPts val="2500"/>
              </a:lnSpc>
              <a:buBlip>
                <a:blip r:embed="rId2"/>
              </a:buBlip>
            </a:pPr>
            <a:r>
              <a:rPr lang="en-US" sz="2400" b="1" dirty="0" smtClean="0">
                <a:solidFill>
                  <a:schemeClr val="bg1"/>
                </a:solidFill>
                <a:latin typeface="Arial Narrow" pitchFamily="34" charset="0"/>
              </a:rPr>
              <a:t> Eczema &amp; skin rash</a:t>
            </a:r>
          </a:p>
          <a:p>
            <a:pPr>
              <a:lnSpc>
                <a:spcPts val="2500"/>
              </a:lnSpc>
              <a:buBlip>
                <a:blip r:embed="rId2"/>
              </a:buBlip>
            </a:pPr>
            <a:r>
              <a:rPr lang="en-US" sz="2400" b="1" dirty="0" smtClean="0">
                <a:solidFill>
                  <a:schemeClr val="bg1"/>
                </a:solidFill>
                <a:latin typeface="Arial Narrow" pitchFamily="34" charset="0"/>
              </a:rPr>
              <a:t> pancreatitis</a:t>
            </a:r>
          </a:p>
        </p:txBody>
      </p:sp>
      <p:sp>
        <p:nvSpPr>
          <p:cNvPr id="11" name="TextBox 10"/>
          <p:cNvSpPr txBox="1"/>
          <p:nvPr/>
        </p:nvSpPr>
        <p:spPr>
          <a:xfrm>
            <a:off x="700991" y="84415"/>
            <a:ext cx="8382000" cy="3877985"/>
          </a:xfrm>
          <a:prstGeom prst="rect">
            <a:avLst/>
          </a:prstGeom>
          <a:noFill/>
        </p:spPr>
        <p:txBody>
          <a:bodyPr wrap="square" rtlCol="0">
            <a:spAutoFit/>
          </a:bodyPr>
          <a:lstStyle/>
          <a:p>
            <a:r>
              <a:rPr lang="en-US" dirty="0" smtClean="0">
                <a:solidFill>
                  <a:schemeClr val="bg1"/>
                </a:solidFill>
              </a:rPr>
              <a:t> </a:t>
            </a:r>
            <a:r>
              <a:rPr lang="en-US" sz="2000" b="1" dirty="0" smtClean="0">
                <a:solidFill>
                  <a:schemeClr val="accent5">
                    <a:lumMod val="40000"/>
                    <a:lumOff val="60000"/>
                  </a:schemeClr>
                </a:solidFill>
                <a:latin typeface="Times New Roman" panose="02020603050405020304" pitchFamily="18" charset="0"/>
                <a:cs typeface="Times New Roman" panose="02020603050405020304" pitchFamily="18" charset="0"/>
              </a:rPr>
              <a:t>Mechanism of action of </a:t>
            </a:r>
            <a:r>
              <a:rPr lang="en-US" sz="2000" b="1" dirty="0" err="1" smtClean="0">
                <a:solidFill>
                  <a:schemeClr val="accent5">
                    <a:lumMod val="40000"/>
                    <a:lumOff val="60000"/>
                  </a:schemeClr>
                </a:solidFill>
                <a:latin typeface="Times New Roman" panose="02020603050405020304" pitchFamily="18" charset="0"/>
                <a:cs typeface="Times New Roman" panose="02020603050405020304" pitchFamily="18" charset="0"/>
              </a:rPr>
              <a:t>Denosumab</a:t>
            </a:r>
            <a:r>
              <a:rPr lang="en-US" sz="2000" b="1" dirty="0" smtClean="0">
                <a:solidFill>
                  <a:schemeClr val="accent5">
                    <a:lumMod val="40000"/>
                    <a:lumOff val="60000"/>
                  </a:schemeClr>
                </a:solidFill>
                <a:latin typeface="Times New Roman" panose="02020603050405020304" pitchFamily="18" charset="0"/>
                <a:cs typeface="Times New Roman" panose="02020603050405020304" pitchFamily="18" charset="0"/>
              </a:rPr>
              <a:t>: </a:t>
            </a:r>
          </a:p>
          <a:p>
            <a:endParaRPr lang="en-US" dirty="0">
              <a:solidFill>
                <a:schemeClr val="bg1"/>
              </a:solidFill>
            </a:endParaRPr>
          </a:p>
          <a:p>
            <a:r>
              <a:rPr lang="en-US" dirty="0" smtClean="0">
                <a:solidFill>
                  <a:schemeClr val="bg1"/>
                </a:solidFill>
              </a:rPr>
              <a:t>RANKL binds to its receptor RANK on the surface of precursor and mature osteoclasts, and stimulates these cells to mature and resorb bone. OPG, which competes with RANK for binding to RANKL, is the physiological inhibitor of RANKL. </a:t>
            </a:r>
            <a:r>
              <a:rPr lang="en-US" dirty="0" err="1" smtClean="0">
                <a:solidFill>
                  <a:srgbClr val="FF0000"/>
                </a:solidFill>
              </a:rPr>
              <a:t>Denosumab</a:t>
            </a:r>
            <a:r>
              <a:rPr lang="en-US" dirty="0" smtClean="0">
                <a:solidFill>
                  <a:schemeClr val="bg1"/>
                </a:solidFill>
              </a:rPr>
              <a:t> binds with high affinity to RANKL, mimicking the effect of OPG. </a:t>
            </a:r>
          </a:p>
          <a:p>
            <a:endParaRPr lang="en-US" dirty="0">
              <a:solidFill>
                <a:schemeClr val="bg1"/>
              </a:solidFill>
            </a:endParaRPr>
          </a:p>
          <a:p>
            <a:endParaRPr lang="en-US" dirty="0" smtClean="0">
              <a:solidFill>
                <a:schemeClr val="bg1"/>
              </a:solidFill>
            </a:endParaRPr>
          </a:p>
          <a:p>
            <a:r>
              <a:rPr lang="en-US" sz="2000" b="1" dirty="0" smtClean="0">
                <a:solidFill>
                  <a:srgbClr val="FF0000"/>
                </a:solidFill>
              </a:rPr>
              <a:t>Note:  </a:t>
            </a:r>
            <a:r>
              <a:rPr lang="en-US" sz="2000" b="1" dirty="0" err="1" smtClean="0">
                <a:solidFill>
                  <a:srgbClr val="FF0000"/>
                </a:solidFill>
              </a:rPr>
              <a:t>Densosumab</a:t>
            </a:r>
            <a:r>
              <a:rPr lang="en-US" sz="2000" b="1" dirty="0" smtClean="0">
                <a:solidFill>
                  <a:srgbClr val="FF0000"/>
                </a:solidFill>
              </a:rPr>
              <a:t> </a:t>
            </a:r>
            <a:r>
              <a:rPr lang="en-US" sz="2000" b="1" dirty="0">
                <a:solidFill>
                  <a:srgbClr val="FF0000"/>
                </a:solidFill>
              </a:rPr>
              <a:t>decreases </a:t>
            </a:r>
            <a:r>
              <a:rPr lang="en-US" sz="2000" b="1" dirty="0" smtClean="0">
                <a:solidFill>
                  <a:srgbClr val="FF0000"/>
                </a:solidFill>
              </a:rPr>
              <a:t>serum calcium </a:t>
            </a:r>
            <a:r>
              <a:rPr lang="en-US" sz="2000" b="1" dirty="0" err="1" smtClean="0">
                <a:solidFill>
                  <a:srgbClr val="FF0000"/>
                </a:solidFill>
              </a:rPr>
              <a:t>conc</a:t>
            </a:r>
            <a:r>
              <a:rPr lang="en-US" sz="2000" b="1" dirty="0" smtClean="0">
                <a:solidFill>
                  <a:srgbClr val="FF0000"/>
                </a:solidFill>
              </a:rPr>
              <a:t>,  should not be given to patients with hypocalcemia.</a:t>
            </a:r>
          </a:p>
          <a:p>
            <a:endParaRPr lang="en-US" sz="2000" b="1" dirty="0">
              <a:solidFill>
                <a:srgbClr val="FF0000"/>
              </a:solidFill>
            </a:endParaRPr>
          </a:p>
          <a:p>
            <a:r>
              <a:rPr lang="en-US" sz="2000" b="1" dirty="0" smtClean="0">
                <a:solidFill>
                  <a:srgbClr val="FF0000"/>
                </a:solidFill>
              </a:rPr>
              <a:t>Its extremr;ly expensive and reserved for patients who can not </a:t>
            </a:r>
            <a:r>
              <a:rPr lang="en-US" sz="2000" b="1" dirty="0" err="1" smtClean="0">
                <a:solidFill>
                  <a:srgbClr val="FF0000"/>
                </a:solidFill>
              </a:rPr>
              <a:t>totllarate</a:t>
            </a:r>
            <a:r>
              <a:rPr lang="en-US" sz="2000" b="1" dirty="0" smtClean="0">
                <a:solidFill>
                  <a:srgbClr val="FF0000"/>
                </a:solidFill>
              </a:rPr>
              <a:t> or respond to bisphosphonate</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STRONTIUM</a:t>
            </a:r>
          </a:p>
        </p:txBody>
      </p:sp>
      <p:sp>
        <p:nvSpPr>
          <p:cNvPr id="11" name="TextBox 10"/>
          <p:cNvSpPr txBox="1"/>
          <p:nvPr/>
        </p:nvSpPr>
        <p:spPr>
          <a:xfrm>
            <a:off x="228600" y="892314"/>
            <a:ext cx="8915400" cy="707886"/>
          </a:xfrm>
          <a:prstGeom prst="rect">
            <a:avLst/>
          </a:prstGeom>
          <a:noFill/>
        </p:spPr>
        <p:txBody>
          <a:bodyPr wrap="square" rtlCol="0">
            <a:spAutoFit/>
          </a:bodyPr>
          <a:lstStyle/>
          <a:p>
            <a:pPr>
              <a:lnSpc>
                <a:spcPts val="2400"/>
              </a:lnSpc>
            </a:pPr>
            <a:r>
              <a:rPr lang="en-US" sz="2400" b="1" dirty="0" smtClean="0">
                <a:solidFill>
                  <a:schemeClr val="bg1"/>
                </a:solidFill>
                <a:latin typeface="Arial Narrow" pitchFamily="34" charset="0"/>
              </a:rPr>
              <a:t>Sr</a:t>
            </a:r>
            <a:r>
              <a:rPr lang="en-US" sz="2400" b="1" baseline="30000" dirty="0" smtClean="0">
                <a:solidFill>
                  <a:schemeClr val="bg1"/>
                </a:solidFill>
                <a:latin typeface="Arial Narrow" pitchFamily="34" charset="0"/>
              </a:rPr>
              <a:t>2+</a:t>
            </a:r>
            <a:r>
              <a:rPr lang="en-US" sz="2400" b="1" dirty="0" smtClean="0">
                <a:solidFill>
                  <a:schemeClr val="bg1"/>
                </a:solidFill>
                <a:latin typeface="Arial Narrow" pitchFamily="34" charset="0"/>
              </a:rPr>
              <a:t>, is a divalent </a:t>
            </a:r>
            <a:r>
              <a:rPr lang="en-US" sz="2400" b="1" dirty="0" err="1" smtClean="0">
                <a:solidFill>
                  <a:schemeClr val="bg1"/>
                </a:solidFill>
                <a:latin typeface="Arial Narrow" pitchFamily="34" charset="0"/>
              </a:rPr>
              <a:t>cation</a:t>
            </a:r>
            <a:r>
              <a:rPr lang="en-US" sz="2400" b="1" dirty="0" smtClean="0">
                <a:solidFill>
                  <a:schemeClr val="bg1"/>
                </a:solidFill>
                <a:latin typeface="Arial Narrow" pitchFamily="34" charset="0"/>
              </a:rPr>
              <a:t>, resembling Ca</a:t>
            </a:r>
            <a:r>
              <a:rPr lang="en-US" sz="2400" b="1" baseline="30000" dirty="0" smtClean="0">
                <a:solidFill>
                  <a:schemeClr val="bg1"/>
                </a:solidFill>
                <a:latin typeface="Arial Narrow" pitchFamily="34" charset="0"/>
              </a:rPr>
              <a:t>2+</a:t>
            </a:r>
            <a:r>
              <a:rPr lang="en-US" sz="2400" b="1" dirty="0" smtClean="0">
                <a:solidFill>
                  <a:schemeClr val="bg1"/>
                </a:solidFill>
                <a:latin typeface="Arial Narrow" pitchFamily="34" charset="0"/>
              </a:rPr>
              <a:t> in atomic &amp;  ionic properties. </a:t>
            </a:r>
          </a:p>
          <a:p>
            <a:pPr>
              <a:lnSpc>
                <a:spcPts val="2400"/>
              </a:lnSpc>
            </a:pPr>
            <a:r>
              <a:rPr lang="en-US" sz="2400" b="1" dirty="0" smtClean="0">
                <a:solidFill>
                  <a:schemeClr val="bg1"/>
                </a:solidFill>
                <a:latin typeface="Arial Narrow" pitchFamily="34" charset="0"/>
              </a:rPr>
              <a:t>It is orally active as </a:t>
            </a:r>
            <a:r>
              <a:rPr lang="en-US" sz="2400" b="1" dirty="0" err="1" smtClean="0">
                <a:solidFill>
                  <a:schemeClr val="bg1"/>
                </a:solidFill>
                <a:latin typeface="Arial Narrow" pitchFamily="34" charset="0"/>
              </a:rPr>
              <a:t>distrontium</a:t>
            </a:r>
            <a:r>
              <a:rPr lang="en-US" sz="2400" b="1" dirty="0" smtClean="0">
                <a:solidFill>
                  <a:schemeClr val="bg1"/>
                </a:solidFill>
                <a:latin typeface="Arial Narrow" pitchFamily="34" charset="0"/>
              </a:rPr>
              <a:t> </a:t>
            </a:r>
          </a:p>
        </p:txBody>
      </p:sp>
      <p:sp>
        <p:nvSpPr>
          <p:cNvPr id="14" name="Rectangle 13"/>
          <p:cNvSpPr/>
          <p:nvPr/>
        </p:nvSpPr>
        <p:spPr>
          <a:xfrm>
            <a:off x="240405" y="1739069"/>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Mechanism</a:t>
            </a:r>
          </a:p>
        </p:txBody>
      </p:sp>
      <p:sp>
        <p:nvSpPr>
          <p:cNvPr id="16" name="TextBox 15"/>
          <p:cNvSpPr txBox="1"/>
          <p:nvPr/>
        </p:nvSpPr>
        <p:spPr>
          <a:xfrm>
            <a:off x="164205" y="3312956"/>
            <a:ext cx="8610600" cy="1938992"/>
          </a:xfrm>
          <a:prstGeom prst="rect">
            <a:avLst/>
          </a:prstGeom>
          <a:noFill/>
        </p:spPr>
        <p:txBody>
          <a:bodyPr wrap="square" rtlCol="0">
            <a:spAutoFit/>
          </a:bodyPr>
          <a:lstStyle/>
          <a:p>
            <a:pPr>
              <a:lnSpc>
                <a:spcPts val="2400"/>
              </a:lnSpc>
            </a:pPr>
            <a:r>
              <a:rPr lang="en-US" sz="2400" b="1" u="heavy" dirty="0" smtClean="0">
                <a:solidFill>
                  <a:schemeClr val="bg1"/>
                </a:solidFill>
                <a:uFill>
                  <a:solidFill>
                    <a:srgbClr val="FFED01"/>
                  </a:solidFill>
                </a:uFill>
                <a:latin typeface="Arial Narrow" pitchFamily="34" charset="0"/>
              </a:rPr>
              <a:t>On </a:t>
            </a:r>
            <a:r>
              <a:rPr lang="en-US" sz="2400" b="1" u="heavy" dirty="0" err="1" smtClean="0">
                <a:solidFill>
                  <a:schemeClr val="bg1"/>
                </a:solidFill>
                <a:uFill>
                  <a:solidFill>
                    <a:srgbClr val="FFED01"/>
                  </a:solidFill>
                </a:uFill>
                <a:latin typeface="Arial Narrow" pitchFamily="34" charset="0"/>
              </a:rPr>
              <a:t>Osteoblast</a:t>
            </a:r>
            <a:r>
              <a:rPr lang="en-US" sz="2400" b="1" u="heavy" dirty="0" smtClean="0">
                <a:solidFill>
                  <a:schemeClr val="bg1"/>
                </a:solidFill>
                <a:uFill>
                  <a:solidFill>
                    <a:srgbClr val="FFED01"/>
                  </a:solidFill>
                </a:uFill>
                <a:latin typeface="Arial Narrow" pitchFamily="34" charset="0"/>
              </a:rPr>
              <a:t>;</a:t>
            </a:r>
          </a:p>
          <a:p>
            <a:pPr>
              <a:lnSpc>
                <a:spcPts val="2400"/>
              </a:lnSpc>
            </a:pPr>
            <a:r>
              <a:rPr lang="en-US" sz="2400" b="1" dirty="0" smtClean="0">
                <a:solidFill>
                  <a:schemeClr val="bg1"/>
                </a:solidFill>
                <a:latin typeface="Arial Narrow" pitchFamily="34" charset="0"/>
              </a:rPr>
              <a:t> Since it is like Ca, it acts as agonist on Ca Sensing Receptor [</a:t>
            </a:r>
            <a:r>
              <a:rPr lang="en-US" sz="2400" b="1" dirty="0" err="1" smtClean="0">
                <a:solidFill>
                  <a:schemeClr val="bg1"/>
                </a:solidFill>
                <a:latin typeface="Arial Narrow" pitchFamily="34" charset="0"/>
              </a:rPr>
              <a:t>CaSR</a:t>
            </a:r>
            <a:r>
              <a:rPr lang="en-US" sz="2400" b="1" dirty="0" smtClean="0">
                <a:solidFill>
                  <a:schemeClr val="bg1"/>
                </a:solidFill>
                <a:latin typeface="Arial Narrow" pitchFamily="34" charset="0"/>
              </a:rPr>
              <a:t>] ; which is a GP coupled receptor that </a:t>
            </a:r>
            <a:r>
              <a:rPr lang="en-US" sz="2400" b="1" dirty="0" smtClean="0">
                <a:solidFill>
                  <a:schemeClr val="bg1"/>
                </a:solidFill>
                <a:latin typeface="Arial Narrow" pitchFamily="34" charset="0"/>
                <a:sym typeface="Wingdings 3"/>
              </a:rPr>
              <a:t> enhances differentiation of </a:t>
            </a:r>
            <a:r>
              <a:rPr lang="en-US" sz="2400" b="1" dirty="0" err="1" smtClean="0">
                <a:solidFill>
                  <a:schemeClr val="bg1"/>
                </a:solidFill>
                <a:latin typeface="Arial Narrow" pitchFamily="34" charset="0"/>
                <a:sym typeface="Wingdings 3"/>
              </a:rPr>
              <a:t>preoteoblast</a:t>
            </a:r>
            <a:r>
              <a:rPr lang="en-US" sz="2400" b="1" dirty="0" smtClean="0">
                <a:solidFill>
                  <a:schemeClr val="bg1"/>
                </a:solidFill>
                <a:latin typeface="Arial Narrow" pitchFamily="34" charset="0"/>
                <a:sym typeface="Wingdings 3"/>
              </a:rPr>
              <a:t> to </a:t>
            </a:r>
            <a:r>
              <a:rPr lang="en-US" sz="2400" b="1" dirty="0" err="1" smtClean="0">
                <a:solidFill>
                  <a:schemeClr val="bg1"/>
                </a:solidFill>
                <a:latin typeface="Arial Narrow" pitchFamily="34" charset="0"/>
                <a:sym typeface="Wingdings 3"/>
              </a:rPr>
              <a:t>osteoblast</a:t>
            </a:r>
            <a:r>
              <a:rPr lang="en-US" sz="2400" b="1" dirty="0" smtClean="0">
                <a:solidFill>
                  <a:schemeClr val="bg1"/>
                </a:solidFill>
                <a:latin typeface="Arial Narrow" pitchFamily="34" charset="0"/>
                <a:sym typeface="Wingdings 3"/>
              </a:rPr>
              <a:t>  bone formation</a:t>
            </a:r>
          </a:p>
          <a:p>
            <a:pPr>
              <a:lnSpc>
                <a:spcPts val="2400"/>
              </a:lnSpc>
            </a:pPr>
            <a:r>
              <a:rPr lang="en-US" sz="2400" b="1" dirty="0" smtClean="0">
                <a:solidFill>
                  <a:schemeClr val="bg1"/>
                </a:solidFill>
                <a:latin typeface="Arial Narrow" pitchFamily="34" charset="0"/>
                <a:sym typeface="Wingdings 3"/>
              </a:rPr>
              <a:t>It stimulate the expression of OPG RANKL binding  -</a:t>
            </a:r>
            <a:r>
              <a:rPr lang="en-US" sz="2400" b="1" dirty="0" err="1" smtClean="0">
                <a:solidFill>
                  <a:schemeClr val="bg1"/>
                </a:solidFill>
                <a:latin typeface="Arial Narrow" pitchFamily="34" charset="0"/>
                <a:sym typeface="Wingdings 3"/>
              </a:rPr>
              <a:t>ve</a:t>
            </a:r>
            <a:r>
              <a:rPr lang="en-US" sz="2400" b="1" dirty="0" smtClean="0">
                <a:solidFill>
                  <a:schemeClr val="bg1"/>
                </a:solidFill>
                <a:latin typeface="Arial Narrow" pitchFamily="34" charset="0"/>
                <a:sym typeface="Wingdings 3"/>
              </a:rPr>
              <a:t> of </a:t>
            </a:r>
            <a:r>
              <a:rPr lang="en-US" sz="2400" b="1" dirty="0" err="1" smtClean="0">
                <a:solidFill>
                  <a:schemeClr val="bg1"/>
                </a:solidFill>
                <a:latin typeface="Arial Narrow" pitchFamily="34" charset="0"/>
                <a:sym typeface="Wingdings 3"/>
              </a:rPr>
              <a:t>osteo-clustogenesis</a:t>
            </a:r>
            <a:r>
              <a:rPr lang="en-US" sz="2400" b="1" dirty="0" smtClean="0">
                <a:solidFill>
                  <a:schemeClr val="bg1"/>
                </a:solidFill>
                <a:latin typeface="Arial Narrow" pitchFamily="34" charset="0"/>
                <a:sym typeface="Wingdings 3"/>
              </a:rPr>
              <a:t>  bone </a:t>
            </a:r>
            <a:r>
              <a:rPr lang="en-US" sz="2400" b="1" dirty="0" err="1" smtClean="0">
                <a:solidFill>
                  <a:schemeClr val="bg1"/>
                </a:solidFill>
                <a:latin typeface="Arial Narrow" pitchFamily="34" charset="0"/>
                <a:sym typeface="Wingdings 3"/>
              </a:rPr>
              <a:t>resorption</a:t>
            </a:r>
            <a:r>
              <a:rPr lang="en-US" sz="2400" b="1" dirty="0" smtClean="0">
                <a:solidFill>
                  <a:schemeClr val="bg1"/>
                </a:solidFill>
                <a:latin typeface="Arial Narrow" pitchFamily="34" charset="0"/>
                <a:sym typeface="Wingdings 3"/>
              </a:rPr>
              <a:t>   </a:t>
            </a:r>
            <a:r>
              <a:rPr lang="en-US" sz="2400" b="1" dirty="0" smtClean="0">
                <a:solidFill>
                  <a:schemeClr val="bg1"/>
                </a:solidFill>
                <a:latin typeface="Arial Narrow" pitchFamily="34" charset="0"/>
              </a:rPr>
              <a:t>  </a:t>
            </a:r>
            <a:endParaRPr lang="en-US" sz="2400" b="1" dirty="0">
              <a:solidFill>
                <a:schemeClr val="bg1"/>
              </a:solidFill>
              <a:latin typeface="Arial Narrow" pitchFamily="34" charset="0"/>
            </a:endParaRPr>
          </a:p>
        </p:txBody>
      </p:sp>
      <p:sp>
        <p:nvSpPr>
          <p:cNvPr id="17" name="TextBox 16"/>
          <p:cNvSpPr txBox="1"/>
          <p:nvPr/>
        </p:nvSpPr>
        <p:spPr>
          <a:xfrm>
            <a:off x="189963" y="2128097"/>
            <a:ext cx="8915400" cy="1200329"/>
          </a:xfrm>
          <a:prstGeom prst="rect">
            <a:avLst/>
          </a:prstGeom>
          <a:noFill/>
        </p:spPr>
        <p:txBody>
          <a:bodyPr wrap="square" rtlCol="0">
            <a:spAutoFit/>
          </a:bodyPr>
          <a:lstStyle/>
          <a:p>
            <a:r>
              <a:rPr lang="en-US" sz="2400" b="1" dirty="0" smtClean="0">
                <a:solidFill>
                  <a:schemeClr val="bg1"/>
                </a:solidFill>
                <a:latin typeface="Arial Narrow" pitchFamily="34" charset="0"/>
              </a:rPr>
              <a:t>1</a:t>
            </a:r>
            <a:r>
              <a:rPr lang="en-US" sz="2400" b="1" baseline="30000" dirty="0" smtClean="0">
                <a:solidFill>
                  <a:schemeClr val="bg1"/>
                </a:solidFill>
                <a:latin typeface="Arial Narrow" pitchFamily="34" charset="0"/>
              </a:rPr>
              <a:t>st</a:t>
            </a:r>
            <a:r>
              <a:rPr lang="en-US" sz="2400" b="1" dirty="0" smtClean="0">
                <a:solidFill>
                  <a:schemeClr val="bg1"/>
                </a:solidFill>
                <a:latin typeface="Arial Narrow" pitchFamily="34" charset="0"/>
              </a:rPr>
              <a:t> drug to possess “ dual action “ </a:t>
            </a:r>
            <a:r>
              <a:rPr lang="en-US" sz="2400" b="1" dirty="0" err="1" smtClean="0">
                <a:solidFill>
                  <a:schemeClr val="bg1"/>
                </a:solidFill>
                <a:latin typeface="Arial Narrow" pitchFamily="34" charset="0"/>
              </a:rPr>
              <a:t>i.e</a:t>
            </a:r>
            <a:r>
              <a:rPr lang="en-US" sz="2400" b="1" dirty="0" smtClean="0">
                <a:solidFill>
                  <a:schemeClr val="bg1"/>
                </a:solidFill>
                <a:latin typeface="Arial Narrow" pitchFamily="34" charset="0"/>
              </a:rPr>
              <a:t> has both anabolic &amp;  </a:t>
            </a:r>
            <a:r>
              <a:rPr lang="en-US" sz="2400" b="1" dirty="0" err="1" smtClean="0">
                <a:solidFill>
                  <a:schemeClr val="bg1"/>
                </a:solidFill>
                <a:latin typeface="Arial Narrow" pitchFamily="34" charset="0"/>
              </a:rPr>
              <a:t>antiresor-ptive</a:t>
            </a:r>
            <a:r>
              <a:rPr lang="en-US" sz="2400" b="1" dirty="0" smtClean="0">
                <a:solidFill>
                  <a:schemeClr val="bg1"/>
                </a:solidFill>
                <a:latin typeface="Arial Narrow" pitchFamily="34" charset="0"/>
              </a:rPr>
              <a:t> effects resulting in a rebalance of bone turnover in favor of bone formation.</a:t>
            </a:r>
            <a:endParaRPr lang="en-US" sz="2400" dirty="0"/>
          </a:p>
        </p:txBody>
      </p:sp>
      <p:sp>
        <p:nvSpPr>
          <p:cNvPr id="19" name="TextBox 18"/>
          <p:cNvSpPr txBox="1"/>
          <p:nvPr/>
        </p:nvSpPr>
        <p:spPr>
          <a:xfrm>
            <a:off x="152400" y="5305961"/>
            <a:ext cx="8610600" cy="1323439"/>
          </a:xfrm>
          <a:prstGeom prst="rect">
            <a:avLst/>
          </a:prstGeom>
          <a:noFill/>
        </p:spPr>
        <p:txBody>
          <a:bodyPr wrap="square" rtlCol="0">
            <a:spAutoFit/>
          </a:bodyPr>
          <a:lstStyle/>
          <a:p>
            <a:pPr>
              <a:lnSpc>
                <a:spcPts val="2400"/>
              </a:lnSpc>
            </a:pPr>
            <a:r>
              <a:rPr lang="en-US" sz="2400" b="1" u="heavy" dirty="0" smtClean="0">
                <a:solidFill>
                  <a:schemeClr val="bg1"/>
                </a:solidFill>
                <a:uFill>
                  <a:solidFill>
                    <a:srgbClr val="FFED01"/>
                  </a:solidFill>
                </a:uFill>
                <a:latin typeface="Arial Narrow" pitchFamily="34" charset="0"/>
              </a:rPr>
              <a:t>On </a:t>
            </a:r>
            <a:r>
              <a:rPr lang="en-US" sz="2400" b="1" u="heavy" dirty="0" err="1" smtClean="0">
                <a:solidFill>
                  <a:schemeClr val="bg1"/>
                </a:solidFill>
                <a:uFill>
                  <a:solidFill>
                    <a:srgbClr val="FFED01"/>
                  </a:solidFill>
                </a:uFill>
                <a:latin typeface="Arial Narrow" pitchFamily="34" charset="0"/>
              </a:rPr>
              <a:t>Osteoclast</a:t>
            </a:r>
            <a:r>
              <a:rPr lang="en-US" sz="2400" b="1" dirty="0" smtClean="0">
                <a:solidFill>
                  <a:schemeClr val="bg1"/>
                </a:solidFill>
                <a:latin typeface="Arial Narrow" pitchFamily="34" charset="0"/>
              </a:rPr>
              <a:t>;</a:t>
            </a:r>
          </a:p>
          <a:p>
            <a:pPr>
              <a:lnSpc>
                <a:spcPts val="2400"/>
              </a:lnSpc>
            </a:pPr>
            <a:r>
              <a:rPr lang="en-US" sz="2400" b="1" dirty="0" smtClean="0">
                <a:solidFill>
                  <a:schemeClr val="bg1"/>
                </a:solidFill>
                <a:latin typeface="Arial Narrow" pitchFamily="34" charset="0"/>
              </a:rPr>
              <a:t>Acts as agonist on Ca Sensing Receptor [</a:t>
            </a:r>
            <a:r>
              <a:rPr lang="en-US" sz="2400" b="1" dirty="0" err="1" smtClean="0">
                <a:solidFill>
                  <a:schemeClr val="bg1"/>
                </a:solidFill>
                <a:latin typeface="Arial Narrow" pitchFamily="34" charset="0"/>
              </a:rPr>
              <a:t>CaSP</a:t>
            </a:r>
            <a:r>
              <a:rPr lang="en-US" sz="2400" b="1" dirty="0" smtClean="0">
                <a:solidFill>
                  <a:schemeClr val="bg1"/>
                </a:solidFill>
                <a:latin typeface="Arial Narrow" pitchFamily="34" charset="0"/>
              </a:rPr>
              <a:t>] </a:t>
            </a:r>
            <a:r>
              <a:rPr lang="en-US" sz="2400" b="1" dirty="0" smtClean="0">
                <a:solidFill>
                  <a:schemeClr val="bg1"/>
                </a:solidFill>
                <a:latin typeface="Arial Narrow" pitchFamily="34" charset="0"/>
                <a:sym typeface="Wingdings 3"/>
              </a:rPr>
              <a:t>suppress differentiation of </a:t>
            </a:r>
            <a:r>
              <a:rPr lang="en-US" sz="2400" b="1" dirty="0" err="1" smtClean="0">
                <a:solidFill>
                  <a:schemeClr val="bg1"/>
                </a:solidFill>
                <a:latin typeface="Arial Narrow" pitchFamily="34" charset="0"/>
                <a:sym typeface="Wingdings 3"/>
              </a:rPr>
              <a:t>preoteoclast</a:t>
            </a:r>
            <a:r>
              <a:rPr lang="en-US" sz="2400" b="1" dirty="0" smtClean="0">
                <a:solidFill>
                  <a:schemeClr val="bg1"/>
                </a:solidFill>
                <a:latin typeface="Arial Narrow" pitchFamily="34" charset="0"/>
                <a:sym typeface="Wingdings 3"/>
              </a:rPr>
              <a:t> to </a:t>
            </a:r>
            <a:r>
              <a:rPr lang="en-US" sz="2400" b="1" dirty="0" err="1" smtClean="0">
                <a:solidFill>
                  <a:schemeClr val="bg1"/>
                </a:solidFill>
                <a:latin typeface="Arial Narrow" pitchFamily="34" charset="0"/>
                <a:sym typeface="Wingdings 3"/>
              </a:rPr>
              <a:t>osteoclast</a:t>
            </a:r>
            <a:r>
              <a:rPr lang="en-US" sz="2400" b="1" dirty="0" smtClean="0">
                <a:solidFill>
                  <a:schemeClr val="bg1"/>
                </a:solidFill>
                <a:latin typeface="Arial Narrow" pitchFamily="34" charset="0"/>
                <a:sym typeface="Wingdings 3"/>
              </a:rPr>
              <a:t>   </a:t>
            </a:r>
            <a:r>
              <a:rPr lang="en-US" sz="2400" b="1" dirty="0" err="1" smtClean="0">
                <a:solidFill>
                  <a:schemeClr val="bg1"/>
                </a:solidFill>
                <a:latin typeface="Arial Narrow" pitchFamily="34" charset="0"/>
                <a:sym typeface="Wingdings 3"/>
              </a:rPr>
              <a:t>osteoclast</a:t>
            </a:r>
            <a:r>
              <a:rPr lang="en-US" sz="2400" b="1" dirty="0" smtClean="0">
                <a:solidFill>
                  <a:schemeClr val="bg1"/>
                </a:solidFill>
                <a:latin typeface="Arial Narrow" pitchFamily="34" charset="0"/>
                <a:sym typeface="Wingdings 3"/>
              </a:rPr>
              <a:t> apoptosis  bone </a:t>
            </a:r>
            <a:r>
              <a:rPr lang="en-US" sz="2400" b="1" dirty="0" err="1" smtClean="0">
                <a:solidFill>
                  <a:schemeClr val="bg1"/>
                </a:solidFill>
                <a:latin typeface="Arial Narrow" pitchFamily="34" charset="0"/>
                <a:sym typeface="Wingdings 3"/>
              </a:rPr>
              <a:t>resorption</a:t>
            </a:r>
            <a:r>
              <a:rPr lang="en-US" sz="2400" b="1" dirty="0" smtClean="0">
                <a:solidFill>
                  <a:schemeClr val="bg1"/>
                </a:solidFill>
                <a:latin typeface="Arial Narrow" pitchFamily="34" charset="0"/>
                <a:sym typeface="Wingdings 3"/>
              </a:rPr>
              <a:t> </a:t>
            </a:r>
            <a:endParaRPr lang="en-US" sz="2400" b="1" dirty="0">
              <a:solidFill>
                <a:schemeClr val="bg1"/>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wipe(left)">
                                      <p:cBhvr>
                                        <p:cTn id="15" dur="10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wipe(left)">
                                      <p:cBhvr>
                                        <p:cTn id="20" dur="10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wipe(left)">
                                      <p:cBhvr>
                                        <p:cTn id="25" dur="1000"/>
                                        <p:tgtEl>
                                          <p:spTgt spid="1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wipe(left)">
                                      <p:cBhvr>
                                        <p:cTn id="30" dur="1000"/>
                                        <p:tgtEl>
                                          <p:spTgt spid="1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Effect transition="in" filter="wipe(left)">
                                      <p:cBhvr>
                                        <p:cTn id="35" dur="1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build="p"/>
      <p:bldP spid="17" grpId="0"/>
      <p:bldP spid="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85000">
              <a:srgbClr val="B3A979"/>
            </a:gs>
            <a:gs pos="100000">
              <a:schemeClr val="accent1">
                <a:tint val="23500"/>
                <a:satMod val="1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402305" y="267237"/>
            <a:ext cx="8425090" cy="6324600"/>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23503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Pharmacokinetics</a:t>
            </a:r>
          </a:p>
        </p:txBody>
      </p:sp>
      <p:sp>
        <p:nvSpPr>
          <p:cNvPr id="4" name="TextBox 3"/>
          <p:cNvSpPr txBox="1"/>
          <p:nvPr/>
        </p:nvSpPr>
        <p:spPr>
          <a:xfrm>
            <a:off x="228600" y="710484"/>
            <a:ext cx="8458200" cy="1323439"/>
          </a:xfrm>
          <a:prstGeom prst="rect">
            <a:avLst/>
          </a:prstGeom>
          <a:noFill/>
        </p:spPr>
        <p:txBody>
          <a:bodyPr wrap="square" rtlCol="0">
            <a:spAutoFit/>
          </a:bodyPr>
          <a:lstStyle/>
          <a:p>
            <a:pPr>
              <a:lnSpc>
                <a:spcPts val="2400"/>
              </a:lnSpc>
              <a:buBlip>
                <a:blip r:embed="rId2"/>
              </a:buBlip>
            </a:pPr>
            <a:r>
              <a:rPr lang="en-US" sz="2400" b="1" dirty="0" smtClean="0">
                <a:solidFill>
                  <a:schemeClr val="bg1"/>
                </a:solidFill>
                <a:latin typeface="Arial Narrow" pitchFamily="34" charset="0"/>
              </a:rPr>
              <a:t> Orally with a modest bioavailability </a:t>
            </a:r>
            <a:r>
              <a:rPr lang="en-US" sz="2400" b="1" dirty="0" smtClean="0">
                <a:solidFill>
                  <a:schemeClr val="bg1"/>
                </a:solidFill>
                <a:latin typeface="Arial Narrow" pitchFamily="34" charset="0"/>
                <a:sym typeface="Wingdings 3"/>
              </a:rPr>
              <a:t></a:t>
            </a:r>
            <a:r>
              <a:rPr lang="en-US" sz="2400" b="1" dirty="0" smtClean="0">
                <a:solidFill>
                  <a:schemeClr val="bg1"/>
                </a:solidFill>
                <a:latin typeface="Arial Narrow" pitchFamily="34" charset="0"/>
              </a:rPr>
              <a:t>25%</a:t>
            </a:r>
          </a:p>
          <a:p>
            <a:pPr>
              <a:lnSpc>
                <a:spcPts val="2400"/>
              </a:lnSpc>
              <a:buBlip>
                <a:blip r:embed="rId2"/>
              </a:buBlip>
            </a:pPr>
            <a:r>
              <a:rPr lang="en-US" sz="2400" b="1" dirty="0" smtClean="0">
                <a:solidFill>
                  <a:schemeClr val="bg1"/>
                </a:solidFill>
                <a:latin typeface="Arial Narrow" pitchFamily="34" charset="0"/>
              </a:rPr>
              <a:t> Binds partially to plasma proteins and strongly to bones</a:t>
            </a:r>
          </a:p>
          <a:p>
            <a:pPr>
              <a:lnSpc>
                <a:spcPts val="2400"/>
              </a:lnSpc>
              <a:buBlip>
                <a:blip r:embed="rId2"/>
              </a:buBlip>
            </a:pPr>
            <a:r>
              <a:rPr lang="en-US" sz="2400" b="1" dirty="0" smtClean="0">
                <a:solidFill>
                  <a:schemeClr val="bg1"/>
                </a:solidFill>
                <a:latin typeface="Arial Narrow" pitchFamily="34" charset="0"/>
              </a:rPr>
              <a:t> t ½ </a:t>
            </a:r>
            <a:r>
              <a:rPr lang="en-US" sz="2400" b="1" dirty="0" smtClean="0">
                <a:solidFill>
                  <a:schemeClr val="bg1"/>
                </a:solidFill>
                <a:latin typeface="Arial Narrow" pitchFamily="34" charset="0"/>
                <a:sym typeface="Wingdings 3"/>
              </a:rPr>
              <a:t> 60 hrs</a:t>
            </a:r>
          </a:p>
          <a:p>
            <a:pPr>
              <a:lnSpc>
                <a:spcPts val="2400"/>
              </a:lnSpc>
              <a:buBlip>
                <a:blip r:embed="rId2"/>
              </a:buBlip>
            </a:pPr>
            <a:r>
              <a:rPr lang="en-US" sz="2400" b="1" dirty="0" smtClean="0">
                <a:solidFill>
                  <a:schemeClr val="bg1"/>
                </a:solidFill>
                <a:latin typeface="Arial Narrow" pitchFamily="34" charset="0"/>
                <a:sym typeface="Wingdings 3"/>
              </a:rPr>
              <a:t> Excreted mainly by the kidney </a:t>
            </a:r>
            <a:endParaRPr lang="en-US" sz="2400" b="1" dirty="0" smtClean="0">
              <a:solidFill>
                <a:schemeClr val="bg1"/>
              </a:solidFill>
              <a:latin typeface="Arial Narrow" pitchFamily="34" charset="0"/>
            </a:endParaRPr>
          </a:p>
        </p:txBody>
      </p:sp>
      <p:grpSp>
        <p:nvGrpSpPr>
          <p:cNvPr id="7" name="Group 6"/>
          <p:cNvGrpSpPr/>
          <p:nvPr/>
        </p:nvGrpSpPr>
        <p:grpSpPr>
          <a:xfrm>
            <a:off x="228600" y="1981200"/>
            <a:ext cx="8764074" cy="1038334"/>
            <a:chOff x="228600" y="2580069"/>
            <a:chExt cx="8764074" cy="1038334"/>
          </a:xfrm>
        </p:grpSpPr>
        <p:sp>
          <p:nvSpPr>
            <p:cNvPr id="8" name="Rectangle 7"/>
            <p:cNvSpPr/>
            <p:nvPr/>
          </p:nvSpPr>
          <p:spPr>
            <a:xfrm>
              <a:off x="228600" y="2580069"/>
              <a:ext cx="2151102" cy="412934"/>
            </a:xfrm>
            <a:prstGeom prst="rect">
              <a:avLst/>
            </a:prstGeom>
            <a:noFill/>
            <a:ln>
              <a:noFill/>
            </a:ln>
            <a:effectLst/>
            <a:scene3d>
              <a:camera prst="orthographicFront"/>
              <a:lightRig rig="threePt" dir="t"/>
            </a:scene3d>
            <a:sp3d>
              <a:bevelT w="165100" prst="coolSlant"/>
            </a:sp3d>
          </p:spPr>
          <p:txBody>
            <a:bodyPr wrap="square" rtlCol="0">
              <a:spAutoFit/>
            </a:bodyPr>
            <a:lstStyle/>
            <a:p>
              <a:pPr>
                <a:lnSpc>
                  <a:spcPts val="2400"/>
                </a:lnSpc>
              </a:pPr>
              <a:r>
                <a:rPr lang="en-US" sz="2200" dirty="0" smtClean="0">
                  <a:solidFill>
                    <a:srgbClr val="FCF004"/>
                  </a:solidFill>
                  <a:latin typeface="Bernard MT Condensed" pitchFamily="18" charset="0"/>
                </a:rPr>
                <a:t>Indications</a:t>
              </a:r>
            </a:p>
          </p:txBody>
        </p:sp>
        <p:sp>
          <p:nvSpPr>
            <p:cNvPr id="9" name="TextBox 8"/>
            <p:cNvSpPr txBox="1"/>
            <p:nvPr/>
          </p:nvSpPr>
          <p:spPr>
            <a:xfrm>
              <a:off x="228600" y="2884869"/>
              <a:ext cx="8764074" cy="733534"/>
            </a:xfrm>
            <a:prstGeom prst="rect">
              <a:avLst/>
            </a:prstGeom>
            <a:noFill/>
          </p:spPr>
          <p:txBody>
            <a:bodyPr wrap="square" rtlCol="0">
              <a:spAutoFit/>
            </a:bodyPr>
            <a:lstStyle/>
            <a:p>
              <a:pPr>
                <a:lnSpc>
                  <a:spcPts val="2400"/>
                </a:lnSpc>
                <a:buBlip>
                  <a:blip r:embed="rId2"/>
                </a:buBlip>
              </a:pPr>
              <a:r>
                <a:rPr lang="en-US" sz="2400" b="1" dirty="0" smtClean="0">
                  <a:solidFill>
                    <a:schemeClr val="bg1"/>
                  </a:solidFill>
                  <a:latin typeface="Arial Narrow" pitchFamily="34" charset="0"/>
                </a:rPr>
                <a:t> Osteoporosis, 2ndry to menopause, </a:t>
              </a:r>
              <a:r>
                <a:rPr lang="en-US" sz="2400" b="1" dirty="0" err="1" smtClean="0">
                  <a:solidFill>
                    <a:schemeClr val="bg1"/>
                  </a:solidFill>
                  <a:latin typeface="Arial Narrow" pitchFamily="34" charset="0"/>
                </a:rPr>
                <a:t>glucocorticoids</a:t>
              </a:r>
              <a:r>
                <a:rPr lang="en-US" sz="2400" b="1" dirty="0" smtClean="0">
                  <a:solidFill>
                    <a:schemeClr val="bg1"/>
                  </a:solidFill>
                  <a:latin typeface="Arial Narrow" pitchFamily="34" charset="0"/>
                </a:rPr>
                <a:t>, ….</a:t>
              </a:r>
            </a:p>
            <a:p>
              <a:pPr>
                <a:lnSpc>
                  <a:spcPts val="2400"/>
                </a:lnSpc>
                <a:buBlip>
                  <a:blip r:embed="rId2"/>
                </a:buBlip>
              </a:pPr>
              <a:r>
                <a:rPr lang="en-US" sz="2400" b="1" dirty="0" smtClean="0">
                  <a:solidFill>
                    <a:schemeClr val="bg1"/>
                  </a:solidFill>
                  <a:latin typeface="Arial Narrow" pitchFamily="34" charset="0"/>
                </a:rPr>
                <a:t> Malignancy- associated </a:t>
              </a:r>
              <a:r>
                <a:rPr lang="en-US" sz="2400" b="1" dirty="0" err="1" smtClean="0">
                  <a:solidFill>
                    <a:schemeClr val="bg1"/>
                  </a:solidFill>
                  <a:latin typeface="Arial Narrow" pitchFamily="34" charset="0"/>
                </a:rPr>
                <a:t>hypercalcaemia</a:t>
              </a:r>
              <a:endParaRPr lang="en-US" sz="2400" b="1" dirty="0" smtClean="0">
                <a:solidFill>
                  <a:schemeClr val="bg1"/>
                </a:solidFill>
                <a:latin typeface="Arial Narrow" pitchFamily="34" charset="0"/>
              </a:endParaRPr>
            </a:p>
          </p:txBody>
        </p:sp>
      </p:grpSp>
      <p:sp>
        <p:nvSpPr>
          <p:cNvPr id="10" name="Rectangle 9"/>
          <p:cNvSpPr/>
          <p:nvPr/>
        </p:nvSpPr>
        <p:spPr>
          <a:xfrm>
            <a:off x="228600" y="2971800"/>
            <a:ext cx="24384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Contraindications</a:t>
            </a:r>
          </a:p>
        </p:txBody>
      </p:sp>
      <p:sp>
        <p:nvSpPr>
          <p:cNvPr id="11" name="Rectangle 10"/>
          <p:cNvSpPr/>
          <p:nvPr/>
        </p:nvSpPr>
        <p:spPr>
          <a:xfrm>
            <a:off x="228600" y="3349665"/>
            <a:ext cx="8763000" cy="1374735"/>
          </a:xfrm>
          <a:prstGeom prst="rect">
            <a:avLst/>
          </a:prstGeom>
        </p:spPr>
        <p:txBody>
          <a:bodyPr wrap="square">
            <a:spAutoFit/>
          </a:bodyPr>
          <a:lstStyle/>
          <a:p>
            <a:pPr>
              <a:lnSpc>
                <a:spcPts val="2400"/>
              </a:lnSpc>
              <a:buBlip>
                <a:blip r:embed="rId2"/>
              </a:buBlip>
            </a:pPr>
            <a:r>
              <a:rPr lang="en-US" sz="2400" b="1" dirty="0" smtClean="0">
                <a:solidFill>
                  <a:schemeClr val="bg1"/>
                </a:solidFill>
                <a:latin typeface="Arial Narrow" pitchFamily="34" charset="0"/>
              </a:rPr>
              <a:t>In severe renal disease. </a:t>
            </a:r>
          </a:p>
          <a:p>
            <a:pPr>
              <a:lnSpc>
                <a:spcPts val="2400"/>
              </a:lnSpc>
              <a:buBlip>
                <a:blip r:embed="rId2"/>
              </a:buBlip>
            </a:pPr>
            <a:r>
              <a:rPr lang="en-US" sz="2400" b="1" dirty="0" smtClean="0">
                <a:solidFill>
                  <a:schemeClr val="bg1"/>
                </a:solidFill>
                <a:latin typeface="Arial Narrow" pitchFamily="34" charset="0"/>
              </a:rPr>
              <a:t>In hypersensitivity to it</a:t>
            </a:r>
          </a:p>
          <a:p>
            <a:pPr>
              <a:lnSpc>
                <a:spcPts val="2400"/>
              </a:lnSpc>
              <a:buBlip>
                <a:blip r:embed="rId2"/>
              </a:buBlip>
            </a:pPr>
            <a:r>
              <a:rPr lang="en-US" sz="2400" b="1" dirty="0" smtClean="0">
                <a:solidFill>
                  <a:schemeClr val="bg1"/>
                </a:solidFill>
                <a:latin typeface="Arial Narrow" pitchFamily="34" charset="0"/>
              </a:rPr>
              <a:t>In increased risk of venous </a:t>
            </a:r>
            <a:r>
              <a:rPr lang="en-US" sz="2400" b="1" dirty="0" err="1" smtClean="0">
                <a:solidFill>
                  <a:schemeClr val="bg1"/>
                </a:solidFill>
                <a:latin typeface="Arial Narrow" pitchFamily="34" charset="0"/>
              </a:rPr>
              <a:t>thromboembolism</a:t>
            </a:r>
            <a:endParaRPr lang="en-US" sz="2400" b="1" dirty="0" smtClean="0">
              <a:solidFill>
                <a:schemeClr val="bg1"/>
              </a:solidFill>
              <a:latin typeface="Arial Narrow" pitchFamily="34" charset="0"/>
            </a:endParaRPr>
          </a:p>
          <a:p>
            <a:pPr>
              <a:lnSpc>
                <a:spcPts val="2400"/>
              </a:lnSpc>
              <a:buBlip>
                <a:blip r:embed="rId2"/>
              </a:buBlip>
            </a:pPr>
            <a:r>
              <a:rPr lang="en-US" sz="2400" b="1" dirty="0" smtClean="0">
                <a:solidFill>
                  <a:schemeClr val="bg1"/>
                </a:solidFill>
                <a:latin typeface="Arial Narrow" pitchFamily="34" charset="0"/>
              </a:rPr>
              <a:t>In </a:t>
            </a:r>
            <a:r>
              <a:rPr lang="en-US" sz="2400" b="1" dirty="0" err="1" smtClean="0">
                <a:solidFill>
                  <a:schemeClr val="bg1"/>
                </a:solidFill>
                <a:latin typeface="Arial Narrow" pitchFamily="34" charset="0"/>
              </a:rPr>
              <a:t>phenylketonuria</a:t>
            </a:r>
            <a:endParaRPr lang="en-US" sz="2400" b="1" dirty="0">
              <a:solidFill>
                <a:schemeClr val="bg1"/>
              </a:solidFill>
              <a:latin typeface="Arial Narrow" pitchFamily="34" charset="0"/>
            </a:endParaRPr>
          </a:p>
        </p:txBody>
      </p:sp>
      <p:sp>
        <p:nvSpPr>
          <p:cNvPr id="12" name="Rectangle 11"/>
          <p:cNvSpPr/>
          <p:nvPr/>
        </p:nvSpPr>
        <p:spPr>
          <a:xfrm>
            <a:off x="6400800" y="4724400"/>
            <a:ext cx="1486437"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Precautions</a:t>
            </a:r>
          </a:p>
        </p:txBody>
      </p:sp>
      <p:sp>
        <p:nvSpPr>
          <p:cNvPr id="13" name="Rectangle 12"/>
          <p:cNvSpPr/>
          <p:nvPr/>
        </p:nvSpPr>
        <p:spPr>
          <a:xfrm>
            <a:off x="7086600" y="2286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STRONTIUM</a:t>
            </a:r>
          </a:p>
        </p:txBody>
      </p:sp>
      <p:sp>
        <p:nvSpPr>
          <p:cNvPr id="14" name="TextBox 13"/>
          <p:cNvSpPr txBox="1"/>
          <p:nvPr/>
        </p:nvSpPr>
        <p:spPr>
          <a:xfrm>
            <a:off x="304800" y="6098818"/>
            <a:ext cx="7405353" cy="707886"/>
          </a:xfrm>
          <a:prstGeom prst="rect">
            <a:avLst/>
          </a:prstGeom>
          <a:noFill/>
        </p:spPr>
        <p:txBody>
          <a:bodyPr wrap="square" rtlCol="0">
            <a:spAutoFit/>
          </a:bodyPr>
          <a:lstStyle/>
          <a:p>
            <a:pPr>
              <a:lnSpc>
                <a:spcPts val="2400"/>
              </a:lnSpc>
            </a:pPr>
            <a:r>
              <a:rPr lang="en-US" sz="2400" b="1" dirty="0" smtClean="0">
                <a:solidFill>
                  <a:schemeClr val="bg1"/>
                </a:solidFill>
                <a:latin typeface="Arial Narrow" pitchFamily="34" charset="0"/>
              </a:rPr>
              <a:t>GIT irritation; nausea, vomiting, headache, eczema</a:t>
            </a:r>
          </a:p>
          <a:p>
            <a:pPr>
              <a:lnSpc>
                <a:spcPts val="2400"/>
              </a:lnSpc>
            </a:pPr>
            <a:r>
              <a:rPr lang="en-US" sz="2400" b="1" dirty="0" smtClean="0">
                <a:solidFill>
                  <a:schemeClr val="bg1"/>
                </a:solidFill>
                <a:latin typeface="Arial Narrow" pitchFamily="34" charset="0"/>
              </a:rPr>
              <a:t>All resolve in 1st 3 months</a:t>
            </a:r>
          </a:p>
        </p:txBody>
      </p:sp>
      <p:sp>
        <p:nvSpPr>
          <p:cNvPr id="15" name="Rectangle 14"/>
          <p:cNvSpPr/>
          <p:nvPr/>
        </p:nvSpPr>
        <p:spPr>
          <a:xfrm>
            <a:off x="228600" y="5791200"/>
            <a:ext cx="8382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ADRs</a:t>
            </a:r>
          </a:p>
        </p:txBody>
      </p:sp>
      <p:sp>
        <p:nvSpPr>
          <p:cNvPr id="16" name="TextBox 15"/>
          <p:cNvSpPr txBox="1"/>
          <p:nvPr/>
        </p:nvSpPr>
        <p:spPr>
          <a:xfrm>
            <a:off x="228600" y="4876800"/>
            <a:ext cx="8153400" cy="1054135"/>
          </a:xfrm>
          <a:prstGeom prst="rect">
            <a:avLst/>
          </a:prstGeom>
          <a:noFill/>
        </p:spPr>
        <p:txBody>
          <a:bodyPr wrap="square" rtlCol="0">
            <a:spAutoFit/>
          </a:bodyPr>
          <a:lstStyle/>
          <a:p>
            <a:pPr>
              <a:lnSpc>
                <a:spcPts val="2400"/>
              </a:lnSpc>
              <a:buBlip>
                <a:blip r:embed="rId2"/>
              </a:buBlip>
            </a:pPr>
            <a:r>
              <a:rPr lang="en-US" sz="2400" b="1" dirty="0" smtClean="0">
                <a:solidFill>
                  <a:schemeClr val="bg1"/>
                </a:solidFill>
                <a:latin typeface="Arial Narrow" pitchFamily="34" charset="0"/>
              </a:rPr>
              <a:t> Food specially containing milk</a:t>
            </a:r>
            <a:r>
              <a:rPr lang="en-US" sz="2400" b="1" u="sng" dirty="0" smtClean="0">
                <a:solidFill>
                  <a:schemeClr val="bg1"/>
                </a:solidFill>
                <a:latin typeface="Arial Narrow" pitchFamily="34" charset="0"/>
              </a:rPr>
              <a:t>+</a:t>
            </a:r>
            <a:r>
              <a:rPr lang="en-US" sz="2400" b="1" dirty="0" smtClean="0">
                <a:solidFill>
                  <a:schemeClr val="bg1"/>
                </a:solidFill>
                <a:latin typeface="Arial Narrow" pitchFamily="34" charset="0"/>
              </a:rPr>
              <a:t> its products</a:t>
            </a:r>
            <a:r>
              <a:rPr lang="en-US" sz="2400" b="1" dirty="0" smtClean="0">
                <a:solidFill>
                  <a:schemeClr val="bg1"/>
                </a:solidFill>
                <a:latin typeface="Arial Narrow" pitchFamily="34" charset="0"/>
                <a:sym typeface="Wingdings 3"/>
              </a:rPr>
              <a:t> </a:t>
            </a:r>
            <a:endParaRPr lang="en-US" sz="2400" b="1" dirty="0" smtClean="0">
              <a:solidFill>
                <a:schemeClr val="bg1"/>
              </a:solidFill>
              <a:latin typeface="Arial Narrow" pitchFamily="34" charset="0"/>
            </a:endParaRPr>
          </a:p>
          <a:p>
            <a:pPr>
              <a:lnSpc>
                <a:spcPts val="2400"/>
              </a:lnSpc>
              <a:buBlip>
                <a:blip r:embed="rId2"/>
              </a:buBlip>
            </a:pPr>
            <a:r>
              <a:rPr lang="en-US" sz="2400" b="1" dirty="0" smtClean="0">
                <a:solidFill>
                  <a:schemeClr val="bg1"/>
                </a:solidFill>
                <a:latin typeface="Arial Narrow" pitchFamily="34" charset="0"/>
              </a:rPr>
              <a:t> Antacids </a:t>
            </a:r>
            <a:r>
              <a:rPr lang="en-US" sz="2400" b="1" dirty="0" smtClean="0">
                <a:solidFill>
                  <a:schemeClr val="bg1"/>
                </a:solidFill>
                <a:latin typeface="Arial Narrow" pitchFamily="34" charset="0"/>
                <a:sym typeface="Wingdings 3"/>
              </a:rPr>
              <a:t></a:t>
            </a:r>
            <a:endParaRPr lang="en-US" sz="2400" b="1" dirty="0" smtClean="0">
              <a:solidFill>
                <a:schemeClr val="bg1"/>
              </a:solidFill>
              <a:latin typeface="Arial Narrow" pitchFamily="34" charset="0"/>
            </a:endParaRPr>
          </a:p>
          <a:p>
            <a:pPr>
              <a:lnSpc>
                <a:spcPts val="2400"/>
              </a:lnSpc>
              <a:buBlip>
                <a:blip r:embed="rId2"/>
              </a:buBlip>
            </a:pPr>
            <a:r>
              <a:rPr lang="en-US" sz="2400" b="1" dirty="0" smtClean="0">
                <a:solidFill>
                  <a:schemeClr val="bg1"/>
                </a:solidFill>
                <a:latin typeface="Arial Narrow" pitchFamily="34" charset="0"/>
              </a:rPr>
              <a:t> Oral tetracycline &amp; </a:t>
            </a:r>
            <a:r>
              <a:rPr lang="en-US" sz="2400" b="1" dirty="0" err="1" smtClean="0">
                <a:solidFill>
                  <a:schemeClr val="bg1"/>
                </a:solidFill>
                <a:latin typeface="Arial Narrow" pitchFamily="34" charset="0"/>
              </a:rPr>
              <a:t>quinolones</a:t>
            </a:r>
            <a:r>
              <a:rPr lang="en-US" sz="2400" b="1" dirty="0" smtClean="0">
                <a:solidFill>
                  <a:schemeClr val="bg1"/>
                </a:solidFill>
                <a:latin typeface="Arial Narrow" pitchFamily="34" charset="0"/>
              </a:rPr>
              <a:t> </a:t>
            </a:r>
            <a:r>
              <a:rPr lang="en-US" sz="2400" b="1" dirty="0" err="1" smtClean="0">
                <a:solidFill>
                  <a:schemeClr val="bg1"/>
                </a:solidFill>
                <a:latin typeface="Arial Narrow" pitchFamily="34" charset="0"/>
              </a:rPr>
              <a:t>chelate</a:t>
            </a:r>
            <a:r>
              <a:rPr lang="en-US" sz="2400" b="1" dirty="0" smtClean="0">
                <a:solidFill>
                  <a:schemeClr val="bg1"/>
                </a:solidFill>
                <a:latin typeface="Arial Narrow" pitchFamily="34" charset="0"/>
              </a:rPr>
              <a:t> it </a:t>
            </a:r>
          </a:p>
        </p:txBody>
      </p:sp>
      <p:sp>
        <p:nvSpPr>
          <p:cNvPr id="17" name="Rectangle 16"/>
          <p:cNvSpPr/>
          <p:nvPr/>
        </p:nvSpPr>
        <p:spPr>
          <a:xfrm>
            <a:off x="228600" y="4572000"/>
            <a:ext cx="24384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Interactions</a:t>
            </a:r>
          </a:p>
        </p:txBody>
      </p:sp>
      <p:sp>
        <p:nvSpPr>
          <p:cNvPr id="18" name="Rectangle 17"/>
          <p:cNvSpPr/>
          <p:nvPr/>
        </p:nvSpPr>
        <p:spPr>
          <a:xfrm>
            <a:off x="6324600" y="5100935"/>
            <a:ext cx="1814920" cy="461665"/>
          </a:xfrm>
          <a:prstGeom prst="rect">
            <a:avLst/>
          </a:prstGeom>
          <a:solidFill>
            <a:srgbClr val="4D3B63">
              <a:alpha val="54118"/>
            </a:srgbClr>
          </a:solidFill>
        </p:spPr>
        <p:txBody>
          <a:bodyPr wrap="none">
            <a:spAutoFit/>
          </a:bodyPr>
          <a:lstStyle/>
          <a:p>
            <a:r>
              <a:rPr lang="en-US" sz="2400" b="1" dirty="0" smtClean="0">
                <a:solidFill>
                  <a:schemeClr val="bg1"/>
                </a:solidFill>
                <a:latin typeface="Arial Narrow" pitchFamily="34" charset="0"/>
                <a:sym typeface="Wingdings 3"/>
              </a:rPr>
              <a:t>2hrs spacing</a:t>
            </a:r>
            <a:r>
              <a:rPr lang="en-US" sz="2400" b="1" dirty="0" smtClean="0">
                <a:solidFill>
                  <a:schemeClr val="bg1"/>
                </a:solidFill>
                <a:latin typeface="Arial Narrow" pitchFamily="34" charset="0"/>
              </a:rPr>
              <a:t> </a:t>
            </a:r>
            <a:endParaRPr lang="en-US" sz="2400" dirty="0"/>
          </a:p>
        </p:txBody>
      </p:sp>
      <p:sp>
        <p:nvSpPr>
          <p:cNvPr id="19" name="Right Brace 18"/>
          <p:cNvSpPr/>
          <p:nvPr/>
        </p:nvSpPr>
        <p:spPr>
          <a:xfrm>
            <a:off x="6172200" y="4953000"/>
            <a:ext cx="228600" cy="838200"/>
          </a:xfrm>
          <a:prstGeom prst="rightBrace">
            <a:avLst/>
          </a:prstGeom>
          <a:ln w="28575">
            <a:solidFill>
              <a:srgbClr val="FDCD0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downRight)">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downRight)">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0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2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000"/>
                                        <p:tgtEl>
                                          <p:spTgt spid="1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P spid="17" grpId="0"/>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9" name="Picture 5"/>
          <p:cNvPicPr>
            <a:picLocks noChangeAspect="1" noChangeArrowheads="1"/>
          </p:cNvPicPr>
          <p:nvPr/>
        </p:nvPicPr>
        <p:blipFill>
          <a:blip r:embed="rId3" cstate="print"/>
          <a:srcRect/>
          <a:stretch>
            <a:fillRect/>
          </a:stretch>
        </p:blipFill>
        <p:spPr bwMode="auto">
          <a:xfrm>
            <a:off x="106706" y="2667000"/>
            <a:ext cx="1569694" cy="4043363"/>
          </a:xfrm>
          <a:prstGeom prst="rect">
            <a:avLst/>
          </a:prstGeom>
          <a:noFill/>
          <a:ln w="9525">
            <a:noFill/>
            <a:miter lim="800000"/>
            <a:headEnd/>
            <a:tailEnd/>
          </a:ln>
        </p:spPr>
      </p:pic>
      <p:sp>
        <p:nvSpPr>
          <p:cNvPr id="4" name="Rectangle 3"/>
          <p:cNvSpPr/>
          <p:nvPr/>
        </p:nvSpPr>
        <p:spPr>
          <a:xfrm>
            <a:off x="2438401" y="2362200"/>
            <a:ext cx="6705599" cy="1272143"/>
          </a:xfrm>
          <a:prstGeom prst="rect">
            <a:avLst/>
          </a:prstGeom>
        </p:spPr>
        <p:txBody>
          <a:bodyPr wrap="square">
            <a:spAutoFit/>
          </a:bodyPr>
          <a:lstStyle/>
          <a:p>
            <a:pPr indent="-256032" fontAlgn="auto">
              <a:lnSpc>
                <a:spcPts val="2300"/>
              </a:lnSpc>
              <a:buBlip>
                <a:blip r:embed="rId4"/>
              </a:buBlip>
              <a:defRPr/>
            </a:pPr>
            <a:r>
              <a:rPr lang="en-US" sz="2200" b="1" dirty="0" smtClean="0">
                <a:solidFill>
                  <a:schemeClr val="bg1"/>
                </a:solidFill>
                <a:latin typeface="Arial Narrow" pitchFamily="34" charset="0"/>
                <a:sym typeface="Wingdings 3"/>
              </a:rPr>
              <a:t> </a:t>
            </a:r>
            <a:r>
              <a:rPr lang="en-US" sz="2200" b="1" dirty="0" err="1" smtClean="0">
                <a:solidFill>
                  <a:schemeClr val="bg1"/>
                </a:solidFill>
                <a:latin typeface="Arial Narrow" pitchFamily="34" charset="0"/>
                <a:sym typeface="Wingdings 3"/>
              </a:rPr>
              <a:t>osteoclast</a:t>
            </a:r>
            <a:r>
              <a:rPr lang="en-US" sz="2200" b="1" dirty="0" smtClean="0">
                <a:solidFill>
                  <a:schemeClr val="bg1"/>
                </a:solidFill>
                <a:latin typeface="Arial Narrow" pitchFamily="34" charset="0"/>
                <a:sym typeface="Wingdings 3"/>
              </a:rPr>
              <a:t> apoptosis &amp; </a:t>
            </a:r>
            <a:r>
              <a:rPr lang="en-US" sz="2200" b="1" dirty="0" err="1" smtClean="0">
                <a:solidFill>
                  <a:schemeClr val="bg1"/>
                </a:solidFill>
                <a:latin typeface="Arial Narrow" pitchFamily="34" charset="0"/>
                <a:sym typeface="Wingdings 3"/>
              </a:rPr>
              <a:t>inhbit</a:t>
            </a:r>
            <a:r>
              <a:rPr lang="en-US" sz="2200" b="1" dirty="0" smtClean="0">
                <a:solidFill>
                  <a:schemeClr val="bg1"/>
                </a:solidFill>
                <a:latin typeface="Arial Narrow" pitchFamily="34" charset="0"/>
                <a:sym typeface="Wingdings 3"/>
              </a:rPr>
              <a:t> </a:t>
            </a:r>
            <a:r>
              <a:rPr lang="en-US" sz="2200" b="1" dirty="0" err="1" smtClean="0">
                <a:solidFill>
                  <a:schemeClr val="bg1"/>
                </a:solidFill>
                <a:latin typeface="Arial Narrow" pitchFamily="34" charset="0"/>
                <a:sym typeface="Wingdings 3"/>
              </a:rPr>
              <a:t>osteobalst</a:t>
            </a:r>
            <a:r>
              <a:rPr lang="en-US" sz="2200" b="1" dirty="0" smtClean="0">
                <a:solidFill>
                  <a:schemeClr val="bg1"/>
                </a:solidFill>
                <a:latin typeface="Arial Narrow" pitchFamily="34" charset="0"/>
                <a:sym typeface="Wingdings 3"/>
              </a:rPr>
              <a:t> apoptosis </a:t>
            </a:r>
          </a:p>
          <a:p>
            <a:pPr indent="-256032" fontAlgn="auto">
              <a:lnSpc>
                <a:spcPts val="2300"/>
              </a:lnSpc>
              <a:buBlip>
                <a:blip r:embed="rId4"/>
              </a:buBlip>
              <a:defRPr/>
            </a:pPr>
            <a:r>
              <a:rPr lang="en-US" sz="2200" b="1" dirty="0" smtClean="0">
                <a:solidFill>
                  <a:schemeClr val="bg1"/>
                </a:solidFill>
                <a:latin typeface="Arial Narrow" pitchFamily="34" charset="0"/>
                <a:sym typeface="Wingdings 3"/>
              </a:rPr>
              <a:t> No. &amp; depth of </a:t>
            </a:r>
            <a:r>
              <a:rPr lang="en-US" sz="2200" b="1" dirty="0" err="1" smtClean="0">
                <a:solidFill>
                  <a:schemeClr val="bg1"/>
                </a:solidFill>
                <a:latin typeface="Arial Narrow" pitchFamily="34" charset="0"/>
                <a:sym typeface="Wingdings 3"/>
              </a:rPr>
              <a:t>resorption</a:t>
            </a:r>
            <a:r>
              <a:rPr lang="en-US" sz="2200" b="1" dirty="0" smtClean="0">
                <a:solidFill>
                  <a:schemeClr val="bg1"/>
                </a:solidFill>
                <a:latin typeface="Arial Narrow" pitchFamily="34" charset="0"/>
                <a:sym typeface="Wingdings 3"/>
              </a:rPr>
              <a:t> cavities</a:t>
            </a:r>
          </a:p>
          <a:p>
            <a:pPr indent="-256032">
              <a:lnSpc>
                <a:spcPts val="2300"/>
              </a:lnSpc>
              <a:buBlip>
                <a:blip r:embed="rId4"/>
              </a:buBlip>
              <a:defRPr/>
            </a:pPr>
            <a:r>
              <a:rPr lang="en-US" sz="2200" b="1" dirty="0" smtClean="0">
                <a:solidFill>
                  <a:schemeClr val="bg1"/>
                </a:solidFill>
                <a:latin typeface="Arial Narrow" pitchFamily="34" charset="0"/>
                <a:sym typeface="Wingdings 3"/>
              </a:rPr>
              <a:t> release of growth factors from </a:t>
            </a:r>
            <a:r>
              <a:rPr lang="en-US" sz="2200" b="1" dirty="0" err="1" smtClean="0">
                <a:solidFill>
                  <a:schemeClr val="bg1"/>
                </a:solidFill>
                <a:latin typeface="Arial Narrow" pitchFamily="34" charset="0"/>
                <a:sym typeface="Wingdings 3"/>
              </a:rPr>
              <a:t>osteoblasts</a:t>
            </a:r>
            <a:endParaRPr lang="en-US" sz="2200" b="1" dirty="0" smtClean="0">
              <a:solidFill>
                <a:schemeClr val="bg1"/>
              </a:solidFill>
              <a:latin typeface="Arial Narrow" pitchFamily="34" charset="0"/>
              <a:sym typeface="Wingdings 3"/>
            </a:endParaRPr>
          </a:p>
          <a:p>
            <a:pPr indent="-256032" fontAlgn="auto">
              <a:lnSpc>
                <a:spcPts val="2300"/>
              </a:lnSpc>
              <a:buBlip>
                <a:blip r:embed="rId4"/>
              </a:buBlip>
              <a:defRPr/>
            </a:pPr>
            <a:r>
              <a:rPr lang="en-US" sz="2200" b="1" dirty="0" smtClean="0">
                <a:solidFill>
                  <a:schemeClr val="bg1"/>
                </a:solidFill>
                <a:latin typeface="Arial Narrow" pitchFamily="34" charset="0"/>
                <a:sym typeface="Wingdings 3"/>
              </a:rPr>
              <a:t> release of inflammatory cytokines causing </a:t>
            </a:r>
            <a:r>
              <a:rPr lang="en-US" sz="2200" b="1" dirty="0" err="1" smtClean="0">
                <a:solidFill>
                  <a:schemeClr val="bg1"/>
                </a:solidFill>
                <a:latin typeface="Arial Narrow" pitchFamily="34" charset="0"/>
                <a:sym typeface="Wingdings 3"/>
              </a:rPr>
              <a:t>resorption</a:t>
            </a:r>
            <a:endParaRPr lang="en-US" sz="2200" b="1" dirty="0" smtClean="0">
              <a:solidFill>
                <a:schemeClr val="bg1"/>
              </a:solidFill>
              <a:latin typeface="Arial Narrow" pitchFamily="34" charset="0"/>
            </a:endParaRPr>
          </a:p>
        </p:txBody>
      </p:sp>
      <p:pic>
        <p:nvPicPr>
          <p:cNvPr id="118786" name="Picture 2" descr="http://www.dirtyprettythangs.com/wp-content/uploads/2011/03/female-sign.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blip>
          <a:srcRect l="26230" r="26557"/>
          <a:stretch>
            <a:fillRect/>
          </a:stretch>
        </p:blipFill>
        <p:spPr bwMode="auto">
          <a:xfrm rot="1810871">
            <a:off x="31324" y="7925"/>
            <a:ext cx="1006239" cy="1600200"/>
          </a:xfrm>
          <a:prstGeom prst="rect">
            <a:avLst/>
          </a:prstGeom>
          <a:noFill/>
        </p:spPr>
      </p:pic>
      <p:sp>
        <p:nvSpPr>
          <p:cNvPr id="6" name="Rectangle 5"/>
          <p:cNvSpPr/>
          <p:nvPr/>
        </p:nvSpPr>
        <p:spPr>
          <a:xfrm>
            <a:off x="632937" y="360323"/>
            <a:ext cx="1500663"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ESTROGENS</a:t>
            </a:r>
          </a:p>
        </p:txBody>
      </p:sp>
      <p:sp>
        <p:nvSpPr>
          <p:cNvPr id="9" name="Rectangle 8"/>
          <p:cNvSpPr/>
          <p:nvPr/>
        </p:nvSpPr>
        <p:spPr>
          <a:xfrm>
            <a:off x="3990393" y="360323"/>
            <a:ext cx="7620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HRT</a:t>
            </a:r>
          </a:p>
        </p:txBody>
      </p:sp>
      <p:sp>
        <p:nvSpPr>
          <p:cNvPr id="10" name="Rectangle 9"/>
          <p:cNvSpPr/>
          <p:nvPr/>
        </p:nvSpPr>
        <p:spPr>
          <a:xfrm>
            <a:off x="6324600" y="360323"/>
            <a:ext cx="9906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SERMs</a:t>
            </a:r>
          </a:p>
        </p:txBody>
      </p:sp>
      <p:sp>
        <p:nvSpPr>
          <p:cNvPr id="11" name="TextBox 10"/>
          <p:cNvSpPr txBox="1"/>
          <p:nvPr/>
        </p:nvSpPr>
        <p:spPr>
          <a:xfrm>
            <a:off x="2133600" y="228600"/>
            <a:ext cx="2057400" cy="938719"/>
          </a:xfrm>
          <a:prstGeom prst="rect">
            <a:avLst/>
          </a:prstGeom>
          <a:noFill/>
          <a:ln>
            <a:noFill/>
          </a:ln>
        </p:spPr>
        <p:txBody>
          <a:bodyPr wrap="square" rtlCol="0">
            <a:spAutoFit/>
          </a:bodyPr>
          <a:lstStyle/>
          <a:p>
            <a:pPr>
              <a:lnSpc>
                <a:spcPts val="2200"/>
              </a:lnSpc>
            </a:pPr>
            <a:r>
              <a:rPr lang="en-US" sz="2200" b="1" dirty="0" smtClean="0">
                <a:solidFill>
                  <a:srgbClr val="FFED01"/>
                </a:solidFill>
                <a:latin typeface="Arial Narrow" pitchFamily="34" charset="0"/>
              </a:rPr>
              <a:t>If </a:t>
            </a:r>
            <a:r>
              <a:rPr lang="en-US" sz="2200" b="1" dirty="0" err="1" smtClean="0">
                <a:solidFill>
                  <a:srgbClr val="FFED01"/>
                </a:solidFill>
                <a:latin typeface="Arial Narrow" pitchFamily="34" charset="0"/>
              </a:rPr>
              <a:t>hystrectomy</a:t>
            </a:r>
            <a:endParaRPr lang="en-US" sz="2200" b="1" dirty="0" smtClean="0">
              <a:solidFill>
                <a:srgbClr val="FFED01"/>
              </a:solidFill>
              <a:latin typeface="Arial Narrow" pitchFamily="34" charset="0"/>
            </a:endParaRPr>
          </a:p>
          <a:p>
            <a:pPr>
              <a:lnSpc>
                <a:spcPts val="2200"/>
              </a:lnSpc>
            </a:pPr>
            <a:r>
              <a:rPr lang="en-US" sz="2200" b="1" dirty="0" smtClean="0">
                <a:solidFill>
                  <a:srgbClr val="FFED01"/>
                </a:solidFill>
                <a:latin typeface="Arial Narrow" pitchFamily="34" charset="0"/>
              </a:rPr>
              <a:t>+ </a:t>
            </a:r>
            <a:r>
              <a:rPr lang="en-US" sz="2200" b="1" dirty="0" err="1" smtClean="0">
                <a:solidFill>
                  <a:srgbClr val="FFED01"/>
                </a:solidFill>
                <a:latin typeface="Arial Narrow" pitchFamily="34" charset="0"/>
              </a:rPr>
              <a:t>progestins</a:t>
            </a:r>
            <a:r>
              <a:rPr lang="en-US" sz="2200" b="1" dirty="0" smtClean="0">
                <a:solidFill>
                  <a:srgbClr val="FFED01"/>
                </a:solidFill>
                <a:latin typeface="Arial Narrow" pitchFamily="34" charset="0"/>
              </a:rPr>
              <a:t> if uterus present</a:t>
            </a:r>
            <a:endParaRPr lang="en-US" sz="2200" b="1" dirty="0">
              <a:solidFill>
                <a:srgbClr val="FFED01"/>
              </a:solidFill>
              <a:latin typeface="Arial Narrow" pitchFamily="34" charset="0"/>
            </a:endParaRPr>
          </a:p>
        </p:txBody>
      </p:sp>
      <p:sp>
        <p:nvSpPr>
          <p:cNvPr id="12" name="TextBox 11"/>
          <p:cNvSpPr txBox="1"/>
          <p:nvPr/>
        </p:nvSpPr>
        <p:spPr>
          <a:xfrm>
            <a:off x="4752393" y="228600"/>
            <a:ext cx="1905000" cy="656590"/>
          </a:xfrm>
          <a:prstGeom prst="rect">
            <a:avLst/>
          </a:prstGeom>
          <a:noFill/>
          <a:ln>
            <a:noFill/>
          </a:ln>
        </p:spPr>
        <p:txBody>
          <a:bodyPr wrap="square" rtlCol="0">
            <a:spAutoFit/>
          </a:bodyPr>
          <a:lstStyle/>
          <a:p>
            <a:pPr>
              <a:lnSpc>
                <a:spcPts val="2200"/>
              </a:lnSpc>
            </a:pPr>
            <a:r>
              <a:rPr lang="en-US" sz="2200" b="1" dirty="0" smtClean="0">
                <a:solidFill>
                  <a:srgbClr val="FFED01"/>
                </a:solidFill>
                <a:latin typeface="Arial Narrow" pitchFamily="34" charset="0"/>
              </a:rPr>
              <a:t>Menopausal Symptoms</a:t>
            </a:r>
            <a:endParaRPr lang="en-US" sz="2200" b="1" dirty="0">
              <a:solidFill>
                <a:srgbClr val="FFED01"/>
              </a:solidFill>
              <a:latin typeface="Arial Narrow" pitchFamily="34" charset="0"/>
            </a:endParaRPr>
          </a:p>
        </p:txBody>
      </p:sp>
      <p:sp>
        <p:nvSpPr>
          <p:cNvPr id="13" name="TextBox 12"/>
          <p:cNvSpPr txBox="1"/>
          <p:nvPr/>
        </p:nvSpPr>
        <p:spPr>
          <a:xfrm>
            <a:off x="7315200" y="228600"/>
            <a:ext cx="1905000" cy="656590"/>
          </a:xfrm>
          <a:prstGeom prst="rect">
            <a:avLst/>
          </a:prstGeom>
          <a:noFill/>
          <a:ln>
            <a:noFill/>
          </a:ln>
        </p:spPr>
        <p:txBody>
          <a:bodyPr wrap="square" rtlCol="0">
            <a:spAutoFit/>
          </a:bodyPr>
          <a:lstStyle/>
          <a:p>
            <a:pPr>
              <a:lnSpc>
                <a:spcPts val="2200"/>
              </a:lnSpc>
            </a:pPr>
            <a:r>
              <a:rPr lang="en-US" sz="2200" b="1" dirty="0" smtClean="0">
                <a:solidFill>
                  <a:srgbClr val="FFED01"/>
                </a:solidFill>
                <a:latin typeface="Arial Narrow" pitchFamily="34" charset="0"/>
              </a:rPr>
              <a:t>Menopause /</a:t>
            </a:r>
          </a:p>
          <a:p>
            <a:pPr>
              <a:lnSpc>
                <a:spcPts val="2200"/>
              </a:lnSpc>
            </a:pPr>
            <a:r>
              <a:rPr lang="en-US" sz="2200" b="1" dirty="0" smtClean="0">
                <a:solidFill>
                  <a:srgbClr val="FFED01"/>
                </a:solidFill>
                <a:latin typeface="Arial Narrow" pitchFamily="34" charset="0"/>
              </a:rPr>
              <a:t>Elderly</a:t>
            </a:r>
            <a:endParaRPr lang="en-US" sz="2200" b="1" dirty="0">
              <a:solidFill>
                <a:srgbClr val="FFED01"/>
              </a:solidFill>
              <a:latin typeface="Arial Narrow" pitchFamily="34" charset="0"/>
            </a:endParaRPr>
          </a:p>
        </p:txBody>
      </p:sp>
      <p:pic>
        <p:nvPicPr>
          <p:cNvPr id="118788" name="Picture 4" descr="http://www.psdgraphics.com/wp-content/uploads/2009/06/male-sign.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6">
                <a:tint val="45000"/>
                <a:satMod val="400000"/>
              </a:schemeClr>
            </a:duotone>
          </a:blip>
          <a:srcRect l="17268" t="6623" r="18470" b="7787"/>
          <a:stretch>
            <a:fillRect/>
          </a:stretch>
        </p:blipFill>
        <p:spPr bwMode="auto">
          <a:xfrm>
            <a:off x="152400" y="1219200"/>
            <a:ext cx="1219200" cy="1219200"/>
          </a:xfrm>
          <a:prstGeom prst="rect">
            <a:avLst/>
          </a:prstGeom>
          <a:noFill/>
        </p:spPr>
      </p:pic>
      <p:sp>
        <p:nvSpPr>
          <p:cNvPr id="7" name="Rectangle 6"/>
          <p:cNvSpPr/>
          <p:nvPr/>
        </p:nvSpPr>
        <p:spPr>
          <a:xfrm>
            <a:off x="609600" y="17526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ANDROGENS</a:t>
            </a:r>
          </a:p>
        </p:txBody>
      </p:sp>
      <p:sp>
        <p:nvSpPr>
          <p:cNvPr id="15" name="TextBox 14"/>
          <p:cNvSpPr txBox="1"/>
          <p:nvPr/>
        </p:nvSpPr>
        <p:spPr>
          <a:xfrm>
            <a:off x="2971800" y="1295400"/>
            <a:ext cx="4953000" cy="769441"/>
          </a:xfrm>
          <a:prstGeom prst="rect">
            <a:avLst/>
          </a:prstGeom>
          <a:noFill/>
        </p:spPr>
        <p:txBody>
          <a:bodyPr wrap="square" rtlCol="0">
            <a:spAutoFit/>
          </a:bodyPr>
          <a:lstStyle/>
          <a:p>
            <a:r>
              <a:rPr lang="en-US" sz="2200" dirty="0" smtClean="0">
                <a:solidFill>
                  <a:schemeClr val="bg1"/>
                </a:solidFill>
                <a:latin typeface="Bernard MT Condensed" pitchFamily="18" charset="0"/>
              </a:rPr>
              <a:t>Estrogen</a:t>
            </a:r>
            <a:r>
              <a:rPr lang="en-US" sz="2200" b="1" dirty="0" smtClean="0">
                <a:solidFill>
                  <a:schemeClr val="bg1"/>
                </a:solidFill>
                <a:latin typeface="Arial Narrow" pitchFamily="34" charset="0"/>
              </a:rPr>
              <a:t> in females &amp; </a:t>
            </a:r>
            <a:r>
              <a:rPr lang="en-US" sz="2200" dirty="0" smtClean="0">
                <a:solidFill>
                  <a:schemeClr val="bg1"/>
                </a:solidFill>
                <a:latin typeface="Bernard MT Condensed" pitchFamily="18" charset="0"/>
              </a:rPr>
              <a:t>Androgen</a:t>
            </a:r>
            <a:r>
              <a:rPr lang="en-US" sz="2200" b="1" dirty="0" smtClean="0">
                <a:solidFill>
                  <a:schemeClr val="bg1"/>
                </a:solidFill>
                <a:latin typeface="Arial Narrow" pitchFamily="34" charset="0"/>
              </a:rPr>
              <a:t> in males </a:t>
            </a:r>
          </a:p>
          <a:p>
            <a:r>
              <a:rPr lang="en-US" sz="2200" b="1" dirty="0" smtClean="0">
                <a:solidFill>
                  <a:schemeClr val="bg1"/>
                </a:solidFill>
                <a:latin typeface="Arial Narrow" pitchFamily="34" charset="0"/>
              </a:rPr>
              <a:t>is essential for </a:t>
            </a:r>
            <a:r>
              <a:rPr lang="en-US" sz="2200" dirty="0" smtClean="0">
                <a:solidFill>
                  <a:schemeClr val="bg1"/>
                </a:solidFill>
                <a:latin typeface="Bernard MT Condensed" pitchFamily="18" charset="0"/>
              </a:rPr>
              <a:t>normal bone remodeling </a:t>
            </a:r>
          </a:p>
        </p:txBody>
      </p:sp>
      <p:sp>
        <p:nvSpPr>
          <p:cNvPr id="16" name="Down Arrow 15"/>
          <p:cNvSpPr/>
          <p:nvPr/>
        </p:nvSpPr>
        <p:spPr>
          <a:xfrm>
            <a:off x="5715000" y="205740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09600" y="2209800"/>
            <a:ext cx="1905000" cy="374461"/>
          </a:xfrm>
          <a:prstGeom prst="rect">
            <a:avLst/>
          </a:prstGeom>
          <a:noFill/>
          <a:ln>
            <a:noFill/>
          </a:ln>
        </p:spPr>
        <p:txBody>
          <a:bodyPr wrap="square" rtlCol="0">
            <a:spAutoFit/>
          </a:bodyPr>
          <a:lstStyle/>
          <a:p>
            <a:pPr>
              <a:lnSpc>
                <a:spcPts val="2200"/>
              </a:lnSpc>
            </a:pPr>
            <a:r>
              <a:rPr lang="en-US" sz="2200" b="1" dirty="0" smtClean="0">
                <a:solidFill>
                  <a:srgbClr val="FFED01"/>
                </a:solidFill>
                <a:latin typeface="Arial Narrow" pitchFamily="34" charset="0"/>
              </a:rPr>
              <a:t>Elderly men</a:t>
            </a:r>
            <a:endParaRPr lang="en-US" sz="2200" b="1" dirty="0">
              <a:solidFill>
                <a:srgbClr val="FFED01"/>
              </a:solidFill>
              <a:latin typeface="Arial Narrow" pitchFamily="34" charset="0"/>
            </a:endParaRPr>
          </a:p>
        </p:txBody>
      </p:sp>
      <p:pic>
        <p:nvPicPr>
          <p:cNvPr id="118790" name="Picture 6"/>
          <p:cNvPicPr>
            <a:picLocks noChangeAspect="1" noChangeArrowheads="1"/>
          </p:cNvPicPr>
          <p:nvPr/>
        </p:nvPicPr>
        <p:blipFill>
          <a:blip r:embed="rId7" cstate="print"/>
          <a:srcRect/>
          <a:stretch>
            <a:fillRect/>
          </a:stretch>
        </p:blipFill>
        <p:spPr bwMode="auto">
          <a:xfrm>
            <a:off x="7953375" y="4648200"/>
            <a:ext cx="1190625" cy="1866900"/>
          </a:xfrm>
          <a:prstGeom prst="rect">
            <a:avLst/>
          </a:prstGeom>
          <a:noFill/>
          <a:ln w="9525">
            <a:noFill/>
            <a:miter lim="800000"/>
            <a:headEnd/>
            <a:tailEnd/>
          </a:ln>
        </p:spPr>
      </p:pic>
      <p:pic>
        <p:nvPicPr>
          <p:cNvPr id="118792" name="Picture 8" descr="http://imaging.cmpmedica.com/cancernetwork/journals/oncology/200608/ONC0806_p1029f1.gif"/>
          <p:cNvPicPr>
            <a:picLocks noChangeAspect="1" noChangeArrowheads="1"/>
          </p:cNvPicPr>
          <p:nvPr/>
        </p:nvPicPr>
        <p:blipFill>
          <a:blip r:embed="rId8" cstate="print"/>
          <a:srcRect l="3556" t="3113" r="27111" b="12840"/>
          <a:stretch>
            <a:fillRect/>
          </a:stretch>
        </p:blipFill>
        <p:spPr bwMode="auto">
          <a:xfrm>
            <a:off x="2667000" y="3733800"/>
            <a:ext cx="4191000" cy="2133600"/>
          </a:xfrm>
          <a:prstGeom prst="rect">
            <a:avLst/>
          </a:prstGeom>
          <a:noFill/>
        </p:spPr>
      </p:pic>
      <p:sp>
        <p:nvSpPr>
          <p:cNvPr id="20" name="TextBox 19"/>
          <p:cNvSpPr txBox="1"/>
          <p:nvPr/>
        </p:nvSpPr>
        <p:spPr>
          <a:xfrm>
            <a:off x="1905000" y="5943600"/>
            <a:ext cx="5181600" cy="646331"/>
          </a:xfrm>
          <a:prstGeom prst="rect">
            <a:avLst/>
          </a:prstGeom>
          <a:noFill/>
        </p:spPr>
        <p:txBody>
          <a:bodyPr wrap="square" rtlCol="0">
            <a:spAutoFit/>
          </a:bodyPr>
          <a:lstStyle/>
          <a:p>
            <a:r>
              <a:rPr lang="en-US" dirty="0" smtClean="0">
                <a:solidFill>
                  <a:srgbClr val="FFFFFF"/>
                </a:solidFill>
              </a:rPr>
              <a:t>Adverse effects: HRT (estrogen): vaginal bleeding, risk of breast cancer, and venous thromboembolism </a:t>
            </a:r>
            <a:endParaRPr lang="en-US"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18789"/>
                                        </p:tgtEl>
                                        <p:attrNameLst>
                                          <p:attrName>style.visibility</p:attrName>
                                        </p:attrNameLst>
                                      </p:cBhvr>
                                      <p:to>
                                        <p:strVal val="visible"/>
                                      </p:to>
                                    </p:set>
                                    <p:animEffect transition="in" filter="fade">
                                      <p:cBhvr>
                                        <p:cTn id="13" dur="2000"/>
                                        <p:tgtEl>
                                          <p:spTgt spid="118789"/>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3"/>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1000"/>
                                        <p:tgtEl>
                                          <p:spTgt spid="16"/>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8792"/>
                                        </p:tgtEl>
                                        <p:attrNameLst>
                                          <p:attrName>style.visibility</p:attrName>
                                        </p:attrNameLst>
                                      </p:cBhvr>
                                      <p:to>
                                        <p:strVal val="visible"/>
                                      </p:to>
                                    </p:set>
                                    <p:animEffect transition="in" filter="fade">
                                      <p:cBhvr>
                                        <p:cTn id="34" dur="2000"/>
                                        <p:tgtEl>
                                          <p:spTgt spid="118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5" grpId="0"/>
      <p:bldP spid="16"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85800"/>
            <a:ext cx="8991600" cy="682238"/>
          </a:xfrm>
          <a:prstGeom prst="rect">
            <a:avLst/>
          </a:prstGeom>
        </p:spPr>
        <p:txBody>
          <a:bodyPr wrap="square">
            <a:spAutoFit/>
          </a:bodyPr>
          <a:lstStyle/>
          <a:p>
            <a:pPr>
              <a:lnSpc>
                <a:spcPts val="2300"/>
              </a:lnSpc>
            </a:pPr>
            <a:r>
              <a:rPr lang="en-US" sz="2200" b="1" dirty="0" smtClean="0">
                <a:solidFill>
                  <a:schemeClr val="bg1"/>
                </a:solidFill>
                <a:latin typeface="Arial Narrow" pitchFamily="34" charset="0"/>
              </a:rPr>
              <a:t>1</a:t>
            </a:r>
            <a:r>
              <a:rPr lang="en-US" sz="2200" b="1" baseline="30000" dirty="0" smtClean="0">
                <a:solidFill>
                  <a:schemeClr val="bg1"/>
                </a:solidFill>
                <a:latin typeface="Arial Narrow" pitchFamily="34" charset="0"/>
              </a:rPr>
              <a:t>st</a:t>
            </a:r>
            <a:r>
              <a:rPr lang="en-US" sz="2200" b="1" dirty="0" smtClean="0">
                <a:solidFill>
                  <a:schemeClr val="bg1"/>
                </a:solidFill>
                <a:latin typeface="Arial Narrow" pitchFamily="34" charset="0"/>
              </a:rPr>
              <a:t> selective estrogen Receptor modulator  (SERM) for prevention  and treatment of osteoporosis</a:t>
            </a:r>
            <a:endParaRPr lang="en-US" sz="2200" b="1" dirty="0">
              <a:solidFill>
                <a:schemeClr val="bg1"/>
              </a:solidFill>
              <a:latin typeface="Arial Narrow" pitchFamily="34" charset="0"/>
            </a:endParaRPr>
          </a:p>
        </p:txBody>
      </p:sp>
      <p:sp>
        <p:nvSpPr>
          <p:cNvPr id="6" name="Rectangle 5"/>
          <p:cNvSpPr/>
          <p:nvPr/>
        </p:nvSpPr>
        <p:spPr>
          <a:xfrm>
            <a:off x="1295400" y="2286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RALOXIFENE</a:t>
            </a:r>
          </a:p>
        </p:txBody>
      </p:sp>
      <p:sp>
        <p:nvSpPr>
          <p:cNvPr id="7" name="Rectangle 6"/>
          <p:cNvSpPr/>
          <p:nvPr/>
        </p:nvSpPr>
        <p:spPr>
          <a:xfrm>
            <a:off x="228600" y="228600"/>
            <a:ext cx="1151277" cy="461665"/>
          </a:xfrm>
          <a:prstGeom prst="rect">
            <a:avLst/>
          </a:prstGeom>
        </p:spPr>
        <p:txBody>
          <a:bodyPr wrap="none">
            <a:spAutoFit/>
          </a:bodyPr>
          <a:lstStyle/>
          <a:p>
            <a:r>
              <a:rPr lang="en-US" sz="2400" dirty="0" smtClean="0">
                <a:solidFill>
                  <a:schemeClr val="bg1"/>
                </a:solidFill>
                <a:latin typeface="Bernard MT Condensed" pitchFamily="18" charset="0"/>
                <a:sym typeface="Wingdings 3"/>
              </a:rPr>
              <a:t>SERMs</a:t>
            </a:r>
            <a:endParaRPr lang="en-US" sz="2400" dirty="0">
              <a:solidFill>
                <a:schemeClr val="bg1"/>
              </a:solidFill>
              <a:latin typeface="Bernard MT Condensed" pitchFamily="18" charset="0"/>
            </a:endParaRPr>
          </a:p>
        </p:txBody>
      </p:sp>
      <p:sp>
        <p:nvSpPr>
          <p:cNvPr id="8" name="Rectangle 7"/>
          <p:cNvSpPr/>
          <p:nvPr/>
        </p:nvSpPr>
        <p:spPr>
          <a:xfrm>
            <a:off x="228600" y="1152594"/>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Mechanism</a:t>
            </a:r>
          </a:p>
        </p:txBody>
      </p:sp>
      <p:sp>
        <p:nvSpPr>
          <p:cNvPr id="9" name="Rectangle 8"/>
          <p:cNvSpPr/>
          <p:nvPr/>
        </p:nvSpPr>
        <p:spPr>
          <a:xfrm>
            <a:off x="228600" y="1490369"/>
            <a:ext cx="8382000" cy="707886"/>
          </a:xfrm>
          <a:prstGeom prst="rect">
            <a:avLst/>
          </a:prstGeom>
        </p:spPr>
        <p:txBody>
          <a:bodyPr wrap="square">
            <a:spAutoFit/>
          </a:bodyPr>
          <a:lstStyle/>
          <a:p>
            <a:pPr>
              <a:lnSpc>
                <a:spcPts val="2400"/>
              </a:lnSpc>
              <a:spcBef>
                <a:spcPts val="600"/>
              </a:spcBef>
              <a:buClr>
                <a:srgbClr val="66FFFF"/>
              </a:buClr>
              <a:buSzPct val="80000"/>
            </a:pPr>
            <a:r>
              <a:rPr lang="en-US" sz="2200" b="1" dirty="0" err="1" smtClean="0">
                <a:solidFill>
                  <a:schemeClr val="bg1"/>
                </a:solidFill>
                <a:latin typeface="Arial Narrow" pitchFamily="34" charset="0"/>
              </a:rPr>
              <a:t>Antiestrogens</a:t>
            </a:r>
            <a:r>
              <a:rPr lang="en-US" sz="2200" b="1" dirty="0" smtClean="0">
                <a:solidFill>
                  <a:schemeClr val="bg1"/>
                </a:solidFill>
                <a:latin typeface="Arial Narrow" pitchFamily="34" charset="0"/>
              </a:rPr>
              <a:t> that exhibits partial agonistic action; acting as an agonist in bone &amp; an antagonist in some female sex organs</a:t>
            </a:r>
            <a:endParaRPr lang="en-US" sz="2200" b="1" dirty="0" smtClean="0">
              <a:solidFill>
                <a:srgbClr val="D9FFFF"/>
              </a:solidFill>
              <a:latin typeface="Bernard MT Condensed" pitchFamily="18" charset="0"/>
            </a:endParaRPr>
          </a:p>
        </p:txBody>
      </p:sp>
      <p:graphicFrame>
        <p:nvGraphicFramePr>
          <p:cNvPr id="10" name="Table 9"/>
          <p:cNvGraphicFramePr>
            <a:graphicFrameLocks noGrp="1"/>
          </p:cNvGraphicFramePr>
          <p:nvPr/>
        </p:nvGraphicFramePr>
        <p:xfrm>
          <a:off x="685802" y="2209800"/>
          <a:ext cx="7315198" cy="1085850"/>
        </p:xfrm>
        <a:graphic>
          <a:graphicData uri="http://schemas.openxmlformats.org/drawingml/2006/table">
            <a:tbl>
              <a:tblPr/>
              <a:tblGrid>
                <a:gridCol w="1295398">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0942">
                  <a:extLst>
                    <a:ext uri="{9D8B030D-6E8A-4147-A177-3AD203B41FA5}">
                      <a16:colId xmlns:a16="http://schemas.microsoft.com/office/drawing/2014/main" val="20003"/>
                    </a:ext>
                  </a:extLst>
                </a:gridCol>
                <a:gridCol w="889686">
                  <a:extLst>
                    <a:ext uri="{9D8B030D-6E8A-4147-A177-3AD203B41FA5}">
                      <a16:colId xmlns:a16="http://schemas.microsoft.com/office/drawing/2014/main" val="20004"/>
                    </a:ext>
                  </a:extLst>
                </a:gridCol>
                <a:gridCol w="889686">
                  <a:extLst>
                    <a:ext uri="{9D8B030D-6E8A-4147-A177-3AD203B41FA5}">
                      <a16:colId xmlns:a16="http://schemas.microsoft.com/office/drawing/2014/main" val="20005"/>
                    </a:ext>
                  </a:extLst>
                </a:gridCol>
                <a:gridCol w="889686">
                  <a:extLst>
                    <a:ext uri="{9D8B030D-6E8A-4147-A177-3AD203B41FA5}">
                      <a16:colId xmlns:a16="http://schemas.microsoft.com/office/drawing/2014/main" val="20006"/>
                    </a:ext>
                  </a:extLst>
                </a:gridCol>
              </a:tblGrid>
              <a:tr h="0">
                <a:tc>
                  <a:txBody>
                    <a:bodyPr/>
                    <a:lstStyle/>
                    <a:p>
                      <a:pPr>
                        <a:lnSpc>
                          <a:spcPct val="100000"/>
                        </a:lnSpc>
                      </a:pPr>
                      <a:endParaRPr lang="en-US" sz="2000" b="1" dirty="0">
                        <a:solidFill>
                          <a:schemeClr val="bg1"/>
                        </a:solidFill>
                        <a:latin typeface="Arial Narrow" pitchFamily="34" charset="0"/>
                        <a:ea typeface="Times New Roman"/>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rgbClr val="EDDAC5"/>
                          </a:solidFill>
                          <a:latin typeface="Bernard MT Condensed" pitchFamily="18" charset="0"/>
                          <a:ea typeface="Times New Roman"/>
                          <a:cs typeface="Arial"/>
                        </a:rPr>
                        <a:t>Brain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rgbClr val="EDDAC5"/>
                          </a:solidFill>
                          <a:latin typeface="Bernard MT Condensed" pitchFamily="18" charset="0"/>
                          <a:ea typeface="Times New Roman"/>
                          <a:cs typeface="Arial"/>
                        </a:rPr>
                        <a:t>Uterus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rgbClr val="EDDAC5"/>
                          </a:solidFill>
                          <a:latin typeface="Bernard MT Condensed" pitchFamily="18" charset="0"/>
                          <a:ea typeface="Times New Roman"/>
                          <a:cs typeface="Arial"/>
                        </a:rPr>
                        <a:t>Vagina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rgbClr val="EDDAC5"/>
                          </a:solidFill>
                          <a:latin typeface="Bernard MT Condensed" pitchFamily="18" charset="0"/>
                          <a:ea typeface="Times New Roman"/>
                          <a:cs typeface="Arial"/>
                        </a:rPr>
                        <a:t>Breast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rgbClr val="EDDAC5"/>
                          </a:solidFill>
                          <a:latin typeface="Bernard MT Condensed" pitchFamily="18" charset="0"/>
                          <a:ea typeface="Times New Roman"/>
                          <a:cs typeface="Arial"/>
                        </a:rPr>
                        <a:t>Bone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smtClean="0">
                          <a:solidFill>
                            <a:srgbClr val="EDDAC5"/>
                          </a:solidFill>
                          <a:latin typeface="Bernard MT Condensed" pitchFamily="18" charset="0"/>
                          <a:ea typeface="Times New Roman"/>
                          <a:cs typeface="Arial"/>
                        </a:rPr>
                        <a:t>CVS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extLst>
                  <a:ext uri="{0D108BD9-81ED-4DB2-BD59-A6C34878D82A}">
                    <a16:rowId xmlns:a16="http://schemas.microsoft.com/office/drawing/2014/main" val="10000"/>
                  </a:ext>
                </a:extLst>
              </a:tr>
              <a:tr h="0">
                <a:tc>
                  <a:txBody>
                    <a:bodyPr/>
                    <a:lstStyle/>
                    <a:p>
                      <a:pPr marL="0" marR="0" algn="l">
                        <a:lnSpc>
                          <a:spcPct val="100000"/>
                        </a:lnSpc>
                        <a:spcBef>
                          <a:spcPts val="0"/>
                        </a:spcBef>
                        <a:spcAft>
                          <a:spcPts val="0"/>
                        </a:spcAft>
                      </a:pPr>
                      <a:r>
                        <a:rPr lang="en-US" sz="2000" b="1" dirty="0" err="1">
                          <a:solidFill>
                            <a:srgbClr val="FDCD03"/>
                          </a:solidFill>
                          <a:latin typeface="Arial Narrow" pitchFamily="34" charset="0"/>
                          <a:ea typeface="Times New Roman"/>
                          <a:cs typeface="Arial"/>
                        </a:rPr>
                        <a:t>Estradiol</a:t>
                      </a:r>
                      <a:r>
                        <a:rPr lang="en-US" sz="2000" b="1" dirty="0">
                          <a:solidFill>
                            <a:srgbClr val="FDCD03"/>
                          </a:solidFill>
                          <a:latin typeface="Arial Narrow" pitchFamily="34" charset="0"/>
                          <a:ea typeface="Times New Roman"/>
                          <a:cs typeface="Arial"/>
                        </a:rPr>
                        <a:t> </a:t>
                      </a:r>
                      <a:endParaRPr lang="en-US" sz="2000" b="1" dirty="0">
                        <a:solidFill>
                          <a:srgbClr val="FDCD03"/>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extLst>
                  <a:ext uri="{0D108BD9-81ED-4DB2-BD59-A6C34878D82A}">
                    <a16:rowId xmlns:a16="http://schemas.microsoft.com/office/drawing/2014/main" val="10001"/>
                  </a:ext>
                </a:extLst>
              </a:tr>
              <a:tr h="0">
                <a:tc>
                  <a:txBody>
                    <a:bodyPr/>
                    <a:lstStyle/>
                    <a:p>
                      <a:pPr marL="0" marR="0" algn="l">
                        <a:lnSpc>
                          <a:spcPct val="100000"/>
                        </a:lnSpc>
                        <a:spcBef>
                          <a:spcPts val="0"/>
                        </a:spcBef>
                        <a:spcAft>
                          <a:spcPts val="0"/>
                        </a:spcAft>
                      </a:pPr>
                      <a:r>
                        <a:rPr lang="en-US" sz="2000" b="1" dirty="0" err="1">
                          <a:solidFill>
                            <a:srgbClr val="FDCD03"/>
                          </a:solidFill>
                          <a:latin typeface="Arial Narrow" pitchFamily="34" charset="0"/>
                          <a:ea typeface="Times New Roman"/>
                          <a:cs typeface="Arial"/>
                        </a:rPr>
                        <a:t>Raloxifene</a:t>
                      </a:r>
                      <a:r>
                        <a:rPr lang="en-US" sz="2000" b="1" dirty="0">
                          <a:solidFill>
                            <a:srgbClr val="FDCD03"/>
                          </a:solidFill>
                          <a:latin typeface="Arial Narrow" pitchFamily="34" charset="0"/>
                          <a:ea typeface="Times New Roman"/>
                          <a:cs typeface="Arial"/>
                        </a:rPr>
                        <a:t> </a:t>
                      </a:r>
                      <a:endParaRPr lang="en-US" sz="2000" b="1" dirty="0">
                        <a:solidFill>
                          <a:srgbClr val="FDCD03"/>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1" name="Rectangle 3"/>
          <p:cNvSpPr txBox="1">
            <a:spLocks noChangeArrowheads="1"/>
          </p:cNvSpPr>
          <p:nvPr/>
        </p:nvSpPr>
        <p:spPr>
          <a:xfrm>
            <a:off x="304800" y="3352800"/>
            <a:ext cx="4572000" cy="2667000"/>
          </a:xfrm>
          <a:prstGeom prst="rect">
            <a:avLst/>
          </a:prstGeom>
        </p:spPr>
        <p:txBody>
          <a:bodyPr>
            <a:normAutofit fontScale="40000" lnSpcReduction="20000"/>
          </a:bodyPr>
          <a:lstStyle/>
          <a:p>
            <a:pPr marL="342900" marR="0" lvl="0" indent="-34290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3800" b="1" i="0" u="heavy" strike="noStrike" kern="1200" cap="none" spc="0" normalizeH="0" baseline="0" noProof="0" dirty="0" smtClean="0">
                <a:ln>
                  <a:noFill/>
                </a:ln>
                <a:solidFill>
                  <a:schemeClr val="bg1"/>
                </a:solidFill>
                <a:effectLst/>
                <a:uLnTx/>
                <a:uFill>
                  <a:solidFill>
                    <a:srgbClr val="FFC000"/>
                  </a:solidFill>
                </a:uFill>
                <a:latin typeface="Arial Narrow" pitchFamily="34" charset="0"/>
                <a:ea typeface="+mn-ea"/>
                <a:cs typeface="+mn-cs"/>
              </a:rPr>
              <a:t>Advantages</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3800" b="1" i="0" u="none" strike="noStrike" kern="1200" cap="none" spc="0" normalizeH="0" baseline="0" noProof="0" dirty="0" smtClean="0">
                <a:ln>
                  <a:noFill/>
                </a:ln>
                <a:solidFill>
                  <a:schemeClr val="bg1"/>
                </a:solidFill>
                <a:effectLst/>
                <a:uLnTx/>
                <a:uFillTx/>
                <a:latin typeface="Arial Narrow" pitchFamily="34" charset="0"/>
                <a:ea typeface="+mn-ea"/>
                <a:cs typeface="+mn-cs"/>
                <a:sym typeface="Wingdings 3"/>
              </a:rPr>
              <a:t></a:t>
            </a:r>
            <a:r>
              <a:rPr kumimoji="0" lang="en-US" sz="3800" b="1" i="0" u="none" strike="noStrike" kern="1200" cap="none" spc="0" normalizeH="0" baseline="0" noProof="0" dirty="0" smtClean="0">
                <a:ln>
                  <a:noFill/>
                </a:ln>
                <a:solidFill>
                  <a:schemeClr val="bg1"/>
                </a:solidFill>
                <a:effectLst/>
                <a:uLnTx/>
                <a:uFillTx/>
                <a:latin typeface="Arial Narrow" pitchFamily="34" charset="0"/>
                <a:ea typeface="+mn-ea"/>
                <a:cs typeface="+mn-cs"/>
              </a:rPr>
              <a:t> bone density (2%) &amp; </a:t>
            </a:r>
            <a:r>
              <a:rPr kumimoji="0" lang="en-US" sz="3800" b="1" i="0" u="none" strike="noStrike" kern="1200" cap="none" spc="0" normalizeH="0" baseline="0" noProof="0" dirty="0" smtClean="0">
                <a:ln>
                  <a:noFill/>
                </a:ln>
                <a:solidFill>
                  <a:schemeClr val="bg1"/>
                </a:solidFill>
                <a:effectLst/>
                <a:uLnTx/>
                <a:uFillTx/>
                <a:latin typeface="Arial Narrow" pitchFamily="34" charset="0"/>
                <a:ea typeface="+mn-ea"/>
                <a:cs typeface="+mn-cs"/>
                <a:sym typeface="Wingdings 3"/>
              </a:rPr>
              <a:t></a:t>
            </a:r>
            <a:r>
              <a:rPr kumimoji="0" lang="en-US" sz="3800" b="1" i="0" u="none" strike="noStrike" kern="1200" cap="none" spc="0" normalizeH="0" baseline="0" noProof="0" dirty="0" smtClean="0">
                <a:ln>
                  <a:noFill/>
                </a:ln>
                <a:solidFill>
                  <a:schemeClr val="bg1"/>
                </a:solidFill>
                <a:effectLst/>
                <a:uLnTx/>
                <a:uFillTx/>
                <a:latin typeface="Arial Narrow" pitchFamily="34" charset="0"/>
                <a:ea typeface="+mn-ea"/>
                <a:cs typeface="+mn-cs"/>
              </a:rPr>
              <a:t> fracture risk (30%)</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3800" b="1" i="0" u="none" strike="noStrike" kern="1200" cap="none" spc="0" normalizeH="0" baseline="0" noProof="0" dirty="0" smtClean="0">
                <a:ln>
                  <a:noFill/>
                </a:ln>
                <a:solidFill>
                  <a:schemeClr val="bg1"/>
                </a:solidFill>
                <a:effectLst/>
                <a:uLnTx/>
                <a:uFillTx/>
                <a:latin typeface="Arial Narrow" pitchFamily="34" charset="0"/>
                <a:ea typeface="+mn-ea"/>
                <a:cs typeface="+mn-cs"/>
              </a:rPr>
              <a:t>No stimulation of breast or endometrial tissue</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3800" b="1" i="0" u="none" strike="noStrike" kern="1200" cap="none" spc="0" normalizeH="0" baseline="0" noProof="0" dirty="0" smtClean="0">
                <a:ln>
                  <a:noFill/>
                </a:ln>
                <a:solidFill>
                  <a:schemeClr val="bg1"/>
                </a:solidFill>
                <a:effectLst/>
                <a:uLnTx/>
                <a:uFillTx/>
                <a:latin typeface="Arial Narrow" pitchFamily="34" charset="0"/>
                <a:ea typeface="+mn-ea"/>
                <a:cs typeface="+mn-cs"/>
              </a:rPr>
              <a:t>No need for progestin in    women with uterus</a:t>
            </a:r>
          </a:p>
          <a:p>
            <a:pPr marL="742950" lvl="1" indent="-285750">
              <a:lnSpc>
                <a:spcPts val="2300"/>
              </a:lnSpc>
              <a:buFont typeface="Wingdings" pitchFamily="2" charset="2"/>
              <a:buChar char="Ø"/>
            </a:pPr>
            <a:r>
              <a:rPr lang="en-US" sz="3800" b="1" dirty="0" smtClean="0">
                <a:solidFill>
                  <a:schemeClr val="bg1"/>
                </a:solidFill>
                <a:latin typeface="Arial Narrow" pitchFamily="34" charset="0"/>
                <a:sym typeface="Wingdings 3"/>
              </a:rPr>
              <a:t> </a:t>
            </a:r>
            <a:r>
              <a:rPr kumimoji="0" lang="en-US" sz="3800" b="1" i="0" u="none" strike="noStrike" kern="1200" cap="none" spc="0" normalizeH="0" baseline="0" noProof="0" dirty="0" smtClean="0">
                <a:ln>
                  <a:noFill/>
                </a:ln>
                <a:solidFill>
                  <a:schemeClr val="bg1"/>
                </a:solidFill>
                <a:effectLst/>
                <a:uLnTx/>
                <a:uFillTx/>
                <a:latin typeface="Arial Narrow" pitchFamily="34" charset="0"/>
                <a:ea typeface="+mn-ea"/>
                <a:cs typeface="+mn-cs"/>
              </a:rPr>
              <a:t>LDL</a:t>
            </a:r>
          </a:p>
          <a:p>
            <a:pPr marL="742950" lvl="1" indent="-285750">
              <a:lnSpc>
                <a:spcPts val="2300"/>
              </a:lnSpc>
              <a:buFont typeface="Wingdings" pitchFamily="2" charset="2"/>
              <a:buChar char="Ø"/>
            </a:pPr>
            <a:r>
              <a:rPr lang="en-US" sz="3800" b="1" dirty="0" smtClean="0">
                <a:solidFill>
                  <a:schemeClr val="bg1"/>
                </a:solidFill>
                <a:latin typeface="Arial Narrow" pitchFamily="34" charset="0"/>
              </a:rPr>
              <a:t>Good for women with risk of  uterine</a:t>
            </a:r>
          </a:p>
          <a:p>
            <a:pPr marL="742950" lvl="1" indent="-285750">
              <a:lnSpc>
                <a:spcPts val="2300"/>
              </a:lnSpc>
            </a:pPr>
            <a:r>
              <a:rPr lang="en-US" sz="3800" b="1" dirty="0" smtClean="0">
                <a:solidFill>
                  <a:schemeClr val="bg1"/>
                </a:solidFill>
                <a:latin typeface="Arial Narrow" pitchFamily="34" charset="0"/>
              </a:rPr>
              <a:t>a</a:t>
            </a:r>
            <a:r>
              <a:rPr kumimoji="0" lang="en-US" sz="3800" b="1" i="0" u="none" strike="noStrike" kern="1200" cap="none" spc="0" normalizeH="0" baseline="0" noProof="0" dirty="0" err="1" smtClean="0">
                <a:ln>
                  <a:noFill/>
                </a:ln>
                <a:solidFill>
                  <a:schemeClr val="bg1"/>
                </a:solidFill>
                <a:effectLst/>
                <a:uLnTx/>
                <a:uFillTx/>
                <a:latin typeface="Arial Narrow" pitchFamily="34" charset="0"/>
                <a:ea typeface="+mn-ea"/>
                <a:cs typeface="+mn-cs"/>
              </a:rPr>
              <a:t>nd</a:t>
            </a:r>
            <a:r>
              <a:rPr kumimoji="0" lang="en-US" sz="3800" b="1" i="0" u="none" strike="noStrike" kern="1200" cap="none" spc="0" normalizeH="0" noProof="0" dirty="0" smtClean="0">
                <a:ln>
                  <a:noFill/>
                </a:ln>
                <a:solidFill>
                  <a:schemeClr val="bg1"/>
                </a:solidFill>
                <a:effectLst/>
                <a:uLnTx/>
                <a:uFillTx/>
                <a:latin typeface="Arial Narrow" pitchFamily="34" charset="0"/>
                <a:ea typeface="+mn-ea"/>
                <a:cs typeface="+mn-cs"/>
              </a:rPr>
              <a:t> breast cancer</a:t>
            </a:r>
            <a:r>
              <a:rPr kumimoji="0" lang="en-US" sz="3300" b="1" i="0" u="none" strike="noStrike" kern="1200" cap="none" spc="0" normalizeH="0" noProof="0" dirty="0" smtClean="0">
                <a:ln>
                  <a:noFill/>
                </a:ln>
                <a:solidFill>
                  <a:schemeClr val="bg1"/>
                </a:solidFill>
                <a:effectLst/>
                <a:uLnTx/>
                <a:uFillTx/>
                <a:latin typeface="Arial Narrow" pitchFamily="34" charset="0"/>
                <a:ea typeface="+mn-ea"/>
                <a:cs typeface="+mn-cs"/>
              </a:rPr>
              <a:t>.</a:t>
            </a:r>
          </a:p>
          <a:p>
            <a:pPr marL="742950" lvl="1" indent="-285750">
              <a:lnSpc>
                <a:spcPts val="2300"/>
              </a:lnSpc>
            </a:pPr>
            <a:r>
              <a:rPr lang="en-US" sz="3300" b="1" baseline="0" dirty="0" smtClean="0">
                <a:solidFill>
                  <a:schemeClr val="bg1"/>
                </a:solidFill>
                <a:latin typeface="Arial Narrow" pitchFamily="34" charset="0"/>
              </a:rPr>
              <a:t>Lower risk of </a:t>
            </a:r>
            <a:r>
              <a:rPr lang="en-US" sz="3300" b="1" baseline="0" dirty="0" err="1" smtClean="0">
                <a:solidFill>
                  <a:schemeClr val="bg1"/>
                </a:solidFill>
                <a:latin typeface="Arial Narrow" pitchFamily="34" charset="0"/>
              </a:rPr>
              <a:t>thromboembolism</a:t>
            </a:r>
            <a:r>
              <a:rPr lang="en-US" sz="3300" b="1" dirty="0" smtClean="0">
                <a:solidFill>
                  <a:schemeClr val="bg1"/>
                </a:solidFill>
                <a:latin typeface="Arial Narrow" pitchFamily="34" charset="0"/>
              </a:rPr>
              <a:t> </a:t>
            </a:r>
            <a:r>
              <a:rPr lang="en-US" sz="3300" b="1" dirty="0" err="1" smtClean="0">
                <a:solidFill>
                  <a:schemeClr val="bg1"/>
                </a:solidFill>
                <a:latin typeface="Arial Narrow" pitchFamily="34" charset="0"/>
              </a:rPr>
              <a:t>comopared</a:t>
            </a:r>
            <a:r>
              <a:rPr lang="en-US" sz="3300" b="1" dirty="0" smtClean="0">
                <a:solidFill>
                  <a:schemeClr val="bg1"/>
                </a:solidFill>
                <a:latin typeface="Arial Narrow" pitchFamily="34" charset="0"/>
              </a:rPr>
              <a:t> to estrogen</a:t>
            </a:r>
            <a:endParaRPr kumimoji="0" lang="en-US" sz="33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
        <p:nvSpPr>
          <p:cNvPr id="12" name="Rectangle 4"/>
          <p:cNvSpPr txBox="1">
            <a:spLocks noChangeArrowheads="1"/>
          </p:cNvSpPr>
          <p:nvPr/>
        </p:nvSpPr>
        <p:spPr>
          <a:xfrm>
            <a:off x="4419600" y="3352800"/>
            <a:ext cx="4038600" cy="2322871"/>
          </a:xfrm>
          <a:prstGeom prst="rect">
            <a:avLst/>
          </a:prstGeom>
        </p:spPr>
        <p:txBody>
          <a:bodyPr/>
          <a:lstStyle/>
          <a:p>
            <a:pPr marL="342900" marR="0" lvl="0" indent="-34290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2200" b="1" i="0" u="heavy" strike="noStrike" kern="1200" cap="none" spc="0" normalizeH="0" baseline="0" noProof="0" dirty="0" smtClean="0">
                <a:ln>
                  <a:noFill/>
                </a:ln>
                <a:solidFill>
                  <a:schemeClr val="bg1"/>
                </a:solidFill>
                <a:effectLst/>
                <a:uLnTx/>
                <a:uFill>
                  <a:solidFill>
                    <a:srgbClr val="FFC000"/>
                  </a:solidFill>
                </a:uFill>
                <a:latin typeface="Arial Narrow" pitchFamily="34" charset="0"/>
                <a:ea typeface="+mn-ea"/>
                <a:cs typeface="+mn-cs"/>
              </a:rPr>
              <a:t>Disadvantages</a:t>
            </a:r>
          </a:p>
          <a:p>
            <a:pPr marL="742950" lvl="1" indent="-285750">
              <a:lnSpc>
                <a:spcPts val="2300"/>
              </a:lnSpc>
              <a:buFont typeface="Wingdings" pitchFamily="2" charset="2"/>
              <a:buChar char="Ø"/>
            </a:pPr>
            <a:r>
              <a:rPr lang="en-US" sz="2200" b="1" dirty="0" smtClean="0">
                <a:solidFill>
                  <a:schemeClr val="bg1"/>
                </a:solidFill>
                <a:latin typeface="Arial Narrow" pitchFamily="34" charset="0"/>
              </a:rPr>
              <a:t>May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 </a:t>
            </a:r>
            <a:r>
              <a:rPr kumimoji="0" lang="en-US" sz="2200" b="1" i="0" u="none" strike="noStrike" kern="1200" cap="none" spc="0" normalizeH="0" baseline="0" noProof="0" dirty="0" smtClean="0">
                <a:ln>
                  <a:noFill/>
                </a:ln>
                <a:solidFill>
                  <a:schemeClr val="bg1"/>
                </a:solidFill>
                <a:effectLst/>
                <a:uLnTx/>
                <a:uFillTx/>
                <a:latin typeface="Arial Narrow" pitchFamily="34" charset="0"/>
                <a:ea typeface="+mn-ea"/>
                <a:cs typeface="+mn-cs"/>
              </a:rPr>
              <a:t>hot flushes</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2200" b="1" i="0" u="none" strike="noStrike" kern="1200" cap="none" spc="0" normalizeH="0" baseline="0" noProof="0" dirty="0" smtClean="0">
                <a:ln>
                  <a:noFill/>
                </a:ln>
                <a:solidFill>
                  <a:schemeClr val="bg1"/>
                </a:solidFill>
                <a:effectLst/>
                <a:uLnTx/>
                <a:uFillTx/>
                <a:latin typeface="Arial Narrow" pitchFamily="34" charset="0"/>
                <a:ea typeface="+mn-ea"/>
                <a:cs typeface="+mn-cs"/>
              </a:rPr>
              <a:t>No effect on HDL</a:t>
            </a:r>
          </a:p>
          <a:p>
            <a:pPr marL="742950" marR="0" lvl="1" indent="-285750" algn="l" defTabSz="914400" rtl="0" eaLnBrk="1" fontAlgn="auto" latinLnBrk="0" hangingPunct="1">
              <a:lnSpc>
                <a:spcPts val="2300"/>
              </a:lnSpc>
              <a:spcBef>
                <a:spcPts val="0"/>
              </a:spcBef>
              <a:spcAft>
                <a:spcPts val="0"/>
              </a:spcAft>
              <a:buClrTx/>
              <a:buSzTx/>
              <a:buFont typeface="Arial" pitchFamily="34" charset="0"/>
              <a:buNone/>
              <a:tabLst/>
              <a:defRPr/>
            </a:pPr>
            <a:endParaRPr kumimoji="0" lang="en-US" sz="2200" b="1" i="0" u="none" strike="noStrike" kern="1200" cap="none" spc="0" normalizeH="0" baseline="0" noProof="0" dirty="0">
              <a:ln>
                <a:noFill/>
              </a:ln>
              <a:solidFill>
                <a:schemeClr val="bg1"/>
              </a:solidFill>
              <a:effectLst/>
              <a:uLnTx/>
              <a:uFillTx/>
              <a:latin typeface="Arial Narrow" pitchFamily="34" charset="0"/>
              <a:ea typeface="+mn-ea"/>
              <a:cs typeface="+mn-cs"/>
            </a:endParaRPr>
          </a:p>
        </p:txBody>
      </p:sp>
      <p:cxnSp>
        <p:nvCxnSpPr>
          <p:cNvPr id="14" name="Straight Connector 13"/>
          <p:cNvCxnSpPr/>
          <p:nvPr/>
        </p:nvCxnSpPr>
        <p:spPr>
          <a:xfrm>
            <a:off x="685800" y="2209800"/>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5800" y="3325368"/>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086100" y="4552188"/>
            <a:ext cx="2362200" cy="0"/>
          </a:xfrm>
          <a:prstGeom prst="line">
            <a:avLst/>
          </a:prstGeom>
          <a:ln w="28575">
            <a:solidFill>
              <a:srgbClr val="FFED0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0" y="5791200"/>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p:cNvPicPr>
            <a:picLocks noChangeAspect="1" noChangeArrowheads="1"/>
          </p:cNvPicPr>
          <p:nvPr/>
        </p:nvPicPr>
        <p:blipFill>
          <a:blip r:embed="rId2" cstate="print"/>
          <a:srcRect/>
          <a:stretch>
            <a:fillRect/>
          </a:stretch>
        </p:blipFill>
        <p:spPr bwMode="auto">
          <a:xfrm>
            <a:off x="990600" y="609600"/>
            <a:ext cx="6172200" cy="4648200"/>
          </a:xfrm>
          <a:prstGeom prst="rect">
            <a:avLst/>
          </a:prstGeom>
          <a:noFill/>
          <a:ln w="9525">
            <a:noFill/>
            <a:miter lim="800000"/>
            <a:headEnd/>
            <a:tailEnd/>
          </a:ln>
          <a:effectLst/>
        </p:spPr>
      </p:pic>
      <p:sp>
        <p:nvSpPr>
          <p:cNvPr id="3" name="TextBox 2"/>
          <p:cNvSpPr txBox="1"/>
          <p:nvPr/>
        </p:nvSpPr>
        <p:spPr>
          <a:xfrm>
            <a:off x="685800" y="5562600"/>
            <a:ext cx="7467600" cy="830997"/>
          </a:xfrm>
          <a:prstGeom prst="rect">
            <a:avLst/>
          </a:prstGeom>
          <a:noFill/>
        </p:spPr>
        <p:txBody>
          <a:bodyPr wrap="square" rtlCol="0">
            <a:spAutoFit/>
          </a:bodyPr>
          <a:lstStyle/>
          <a:p>
            <a:r>
              <a:rPr lang="en-US" sz="2400" b="1" dirty="0" smtClean="0">
                <a:solidFill>
                  <a:schemeClr val="bg1"/>
                </a:solidFill>
              </a:rPr>
              <a:t>Relative efficacy of different therapeutic interventions on bone mineral density of the lumbar spine</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143000"/>
            <a:ext cx="6934200" cy="1569660"/>
          </a:xfrm>
          <a:prstGeom prst="rect">
            <a:avLst/>
          </a:prstGeom>
          <a:noFill/>
        </p:spPr>
        <p:txBody>
          <a:bodyPr wrap="square" rtlCol="0">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OSTEOPOROSIS ;</a:t>
            </a:r>
            <a:r>
              <a:rPr lang="en-US" sz="4800" dirty="0" smtClean="0">
                <a:solidFill>
                  <a:schemeClr val="bg1"/>
                </a:solidFill>
              </a:rPr>
              <a:t>Key points </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ancastria.net/blog/wp-content/uploads/2010/09/osteoporosis-lancastria.jpg"/>
          <p:cNvPicPr>
            <a:picLocks noChangeAspect="1" noChangeArrowheads="1"/>
          </p:cNvPicPr>
          <p:nvPr/>
        </p:nvPicPr>
        <p:blipFill>
          <a:blip r:embed="rId2" cstate="print">
            <a:lum bright="-20000" contrast="-10000"/>
          </a:blip>
          <a:srcRect l="72500" t="19185" r="2500" b="7914"/>
          <a:stretch>
            <a:fillRect/>
          </a:stretch>
        </p:blipFill>
        <p:spPr bwMode="auto">
          <a:xfrm>
            <a:off x="0" y="0"/>
            <a:ext cx="3048000" cy="2590800"/>
          </a:xfrm>
          <a:prstGeom prst="rect">
            <a:avLst/>
          </a:prstGeom>
          <a:noFill/>
        </p:spPr>
      </p:pic>
      <p:pic>
        <p:nvPicPr>
          <p:cNvPr id="4"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a:off x="0" y="1981200"/>
            <a:ext cx="3657600" cy="4876800"/>
          </a:xfrm>
          <a:prstGeom prst="snip2SameRect">
            <a:avLst/>
          </a:prstGeom>
          <a:noFill/>
        </p:spPr>
      </p:pic>
      <p:pic>
        <p:nvPicPr>
          <p:cNvPr id="5" name="Picture 2" descr="http://img.medscape.com/slide/migrated/editorial/cmecircle/2007/6903/images/pres1/slide8.jpg"/>
          <p:cNvPicPr>
            <a:picLocks noChangeAspect="1" noChangeArrowheads="1"/>
          </p:cNvPicPr>
          <p:nvPr/>
        </p:nvPicPr>
        <p:blipFill>
          <a:blip r:embed="rId4" cstate="print">
            <a:clrChange>
              <a:clrFrom>
                <a:srgbClr val="000002"/>
              </a:clrFrom>
              <a:clrTo>
                <a:srgbClr val="000002">
                  <a:alpha val="0"/>
                </a:srgbClr>
              </a:clrTo>
            </a:clrChange>
          </a:blip>
          <a:srcRect l="32743" t="18851" r="29204" b="8101"/>
          <a:stretch>
            <a:fillRect/>
          </a:stretch>
        </p:blipFill>
        <p:spPr bwMode="auto">
          <a:xfrm>
            <a:off x="914400" y="304800"/>
            <a:ext cx="2895600" cy="4800600"/>
          </a:xfrm>
          <a:prstGeom prst="snip2DiagRect">
            <a:avLst/>
          </a:prstGeom>
          <a:noFill/>
        </p:spPr>
      </p:pic>
      <p:sp>
        <p:nvSpPr>
          <p:cNvPr id="6" name="Rectangle 5"/>
          <p:cNvSpPr/>
          <p:nvPr/>
        </p:nvSpPr>
        <p:spPr>
          <a:xfrm>
            <a:off x="2895600" y="1447800"/>
            <a:ext cx="5706434" cy="1107996"/>
          </a:xfrm>
          <a:prstGeom prst="rect">
            <a:avLst/>
          </a:prstGeom>
          <a:noFill/>
        </p:spPr>
        <p:txBody>
          <a:bodyPr wrap="none" lIns="91440" tIns="45720" rIns="91440" bIns="45720">
            <a:spAutoFit/>
          </a:bodyPr>
          <a:lstStyle/>
          <a:p>
            <a:pPr algn="ctr"/>
            <a:r>
              <a:rPr lang="en-US" sz="6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OSTEOPOROSIS</a:t>
            </a:r>
            <a:endParaRPr lang="en-US" sz="6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Rectangle 6"/>
          <p:cNvSpPr/>
          <p:nvPr/>
        </p:nvSpPr>
        <p:spPr>
          <a:xfrm>
            <a:off x="1244307" y="4343400"/>
            <a:ext cx="607089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solidFill>
                  <a:srgbClr val="FFC000"/>
                </a:solidFill>
                <a:effectLst>
                  <a:outerShdw blurRad="50800" dist="39000" dir="5460000" algn="tl">
                    <a:srgbClr val="000000">
                      <a:alpha val="38000"/>
                    </a:srgbClr>
                  </a:outerShdw>
                </a:effectLst>
                <a:latin typeface="French Script MT" pitchFamily="66" charset="0"/>
              </a:rPr>
              <a:t>GOOD LUCK</a:t>
            </a:r>
            <a:endParaRPr lang="en-US" sz="8800" b="1" cap="none" spc="0" dirty="0">
              <a:ln w="11430"/>
              <a:solidFill>
                <a:srgbClr val="FFC000"/>
              </a:solidFill>
              <a:effectLst>
                <a:outerShdw blurRad="50800" dist="39000" dir="5460000" algn="tl">
                  <a:srgbClr val="000000">
                    <a:alpha val="38000"/>
                  </a:srgbClr>
                </a:outerShdw>
              </a:effectLst>
              <a:latin typeface="French Script MT" pitchFamily="66"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228600"/>
            <a:ext cx="9144000" cy="641350"/>
          </a:xfrm>
          <a:prstGeom prst="rect">
            <a:avLst/>
          </a:prstGeom>
          <a:noFill/>
          <a:ln w="9525">
            <a:noFill/>
            <a:miter lim="800000"/>
            <a:headEnd/>
            <a:tailEnd/>
          </a:ln>
          <a:effectLst/>
        </p:spPr>
        <p:txBody>
          <a:bodyPr>
            <a:spAutoFit/>
          </a:bodyPr>
          <a:lstStyle/>
          <a:p>
            <a:pPr>
              <a:spcBef>
                <a:spcPct val="50000"/>
              </a:spcBef>
            </a:pPr>
            <a:r>
              <a:rPr lang="en-US" sz="3600" b="1">
                <a:solidFill>
                  <a:schemeClr val="bg1"/>
                </a:solidFill>
                <a:latin typeface="Arial" charset="0"/>
              </a:rPr>
              <a:t>OSTEOPOROSIS: “The Silent Disease”</a:t>
            </a:r>
          </a:p>
        </p:txBody>
      </p:sp>
      <p:sp>
        <p:nvSpPr>
          <p:cNvPr id="13326" name="Text Box 14"/>
          <p:cNvSpPr txBox="1">
            <a:spLocks noChangeArrowheads="1"/>
          </p:cNvSpPr>
          <p:nvPr/>
        </p:nvSpPr>
        <p:spPr bwMode="auto">
          <a:xfrm>
            <a:off x="2514600" y="1295400"/>
            <a:ext cx="6248400" cy="2835275"/>
          </a:xfrm>
          <a:prstGeom prst="rect">
            <a:avLst/>
          </a:prstGeom>
          <a:noFill/>
          <a:ln w="9525">
            <a:noFill/>
            <a:miter lim="800000"/>
            <a:headEnd/>
            <a:tailEnd/>
          </a:ln>
          <a:effectLst/>
        </p:spPr>
        <p:txBody>
          <a:bodyPr>
            <a:spAutoFit/>
          </a:bodyPr>
          <a:lstStyle/>
          <a:p>
            <a:pPr marL="174625" indent="-115888" algn="l">
              <a:spcBef>
                <a:spcPct val="50000"/>
              </a:spcBef>
            </a:pPr>
            <a:r>
              <a:rPr lang="en-US" sz="3000" b="1" dirty="0">
                <a:solidFill>
                  <a:srgbClr val="FFFFFF"/>
                </a:solidFill>
                <a:latin typeface="Arial" charset="0"/>
              </a:rPr>
              <a:t>“</a:t>
            </a:r>
            <a:r>
              <a:rPr lang="en-US" sz="3000" b="1" dirty="0" err="1">
                <a:solidFill>
                  <a:srgbClr val="FFFFFF"/>
                </a:solidFill>
                <a:latin typeface="Arial" charset="0"/>
              </a:rPr>
              <a:t>Osteo</a:t>
            </a:r>
            <a:r>
              <a:rPr lang="en-US" sz="3000" b="1" dirty="0">
                <a:solidFill>
                  <a:srgbClr val="FFFFFF"/>
                </a:solidFill>
                <a:latin typeface="Arial" charset="0"/>
              </a:rPr>
              <a:t>” is Latin for “bone”</a:t>
            </a:r>
          </a:p>
          <a:p>
            <a:pPr marL="174625" indent="-115888" algn="l">
              <a:spcBef>
                <a:spcPct val="50000"/>
              </a:spcBef>
            </a:pPr>
            <a:r>
              <a:rPr lang="en-US" sz="3000" b="1" dirty="0">
                <a:solidFill>
                  <a:srgbClr val="FFFFFF"/>
                </a:solidFill>
                <a:latin typeface="Arial" charset="0"/>
              </a:rPr>
              <a:t>“</a:t>
            </a:r>
            <a:r>
              <a:rPr lang="en-US" sz="3000" b="1" dirty="0" err="1">
                <a:solidFill>
                  <a:srgbClr val="FFFFFF"/>
                </a:solidFill>
                <a:latin typeface="Arial" charset="0"/>
              </a:rPr>
              <a:t>Porosis</a:t>
            </a:r>
            <a:r>
              <a:rPr lang="en-US" sz="3000" b="1" dirty="0">
                <a:solidFill>
                  <a:srgbClr val="FFFFFF"/>
                </a:solidFill>
                <a:latin typeface="Arial" charset="0"/>
              </a:rPr>
              <a:t>” means “porous or full of holes” </a:t>
            </a:r>
          </a:p>
          <a:p>
            <a:pPr marL="174625" indent="-115888" algn="l">
              <a:spcBef>
                <a:spcPct val="50000"/>
              </a:spcBef>
            </a:pPr>
            <a:r>
              <a:rPr lang="en-US" sz="3000" b="1" dirty="0">
                <a:solidFill>
                  <a:srgbClr val="FFFFFF"/>
                </a:solidFill>
                <a:latin typeface="Arial" charset="0"/>
              </a:rPr>
              <a:t>“Osteoporosis” means “bones that are full of holes”</a:t>
            </a:r>
          </a:p>
        </p:txBody>
      </p:sp>
      <p:pic>
        <p:nvPicPr>
          <p:cNvPr id="6" name="Picture 2" descr="http://img.medscape.com/slide/migrated/editorial/cmecircle/2007/6903/images/pres1/slide8.jpg"/>
          <p:cNvPicPr>
            <a:picLocks noChangeAspect="1" noChangeArrowheads="1"/>
          </p:cNvPicPr>
          <p:nvPr/>
        </p:nvPicPr>
        <p:blipFill>
          <a:blip r:embed="rId2" cstate="print">
            <a:clrChange>
              <a:clrFrom>
                <a:srgbClr val="000000"/>
              </a:clrFrom>
              <a:clrTo>
                <a:srgbClr val="000000">
                  <a:alpha val="0"/>
                </a:srgbClr>
              </a:clrTo>
            </a:clrChange>
          </a:blip>
          <a:srcRect l="32743" t="18851" r="29204" b="8101"/>
          <a:stretch>
            <a:fillRect/>
          </a:stretch>
        </p:blipFill>
        <p:spPr bwMode="auto">
          <a:xfrm>
            <a:off x="0" y="457200"/>
            <a:ext cx="2654710" cy="3827721"/>
          </a:xfrm>
          <a:prstGeom prst="snip2DiagRect">
            <a:avLst/>
          </a:prstGeom>
          <a:noFill/>
          <a:effectLst>
            <a:softEdge rad="3175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spcBef>
                <a:spcPct val="50000"/>
              </a:spcBef>
            </a:pPr>
            <a:r>
              <a:rPr lang="en-US" sz="4400" b="1">
                <a:solidFill>
                  <a:schemeClr val="bg1"/>
                </a:solidFill>
                <a:latin typeface="Arial" charset="0"/>
              </a:rPr>
              <a:t>TYPES OF BONE</a:t>
            </a:r>
          </a:p>
        </p:txBody>
      </p:sp>
      <p:sp>
        <p:nvSpPr>
          <p:cNvPr id="17411" name="Text Box 3"/>
          <p:cNvSpPr txBox="1">
            <a:spLocks noChangeArrowheads="1"/>
          </p:cNvSpPr>
          <p:nvPr/>
        </p:nvSpPr>
        <p:spPr bwMode="auto">
          <a:xfrm>
            <a:off x="457200" y="1143000"/>
            <a:ext cx="8229600" cy="4008790"/>
          </a:xfrm>
          <a:prstGeom prst="rect">
            <a:avLst/>
          </a:prstGeom>
          <a:noFill/>
          <a:ln w="9525">
            <a:noFill/>
            <a:miter lim="800000"/>
            <a:headEnd/>
            <a:tailEnd/>
          </a:ln>
          <a:effectLst/>
        </p:spPr>
        <p:txBody>
          <a:bodyPr>
            <a:spAutoFit/>
          </a:bodyPr>
          <a:lstStyle/>
          <a:p>
            <a:pPr marL="457200" indent="-457200" algn="l">
              <a:spcBef>
                <a:spcPct val="50000"/>
              </a:spcBef>
            </a:pPr>
            <a:r>
              <a:rPr lang="en-US" sz="3900" b="1" dirty="0">
                <a:solidFill>
                  <a:srgbClr val="FFFFFF"/>
                </a:solidFill>
                <a:latin typeface="Arial" charset="0"/>
              </a:rPr>
              <a:t>(1) Cortical – is hard, compact, dense bone </a:t>
            </a:r>
            <a:r>
              <a:rPr lang="en-US" sz="3900" b="1" dirty="0" smtClean="0">
                <a:solidFill>
                  <a:srgbClr val="FFFFFF"/>
                </a:solidFill>
                <a:latin typeface="Arial" charset="0"/>
              </a:rPr>
              <a:t>(</a:t>
            </a:r>
            <a:r>
              <a:rPr lang="en-US" sz="3900" b="1" dirty="0" err="1" smtClean="0">
                <a:solidFill>
                  <a:srgbClr val="FFFFFF"/>
                </a:solidFill>
                <a:latin typeface="Arial" charset="0"/>
              </a:rPr>
              <a:t>eg</a:t>
            </a:r>
            <a:r>
              <a:rPr lang="en-US" sz="3900" b="1" dirty="0" smtClean="0">
                <a:solidFill>
                  <a:srgbClr val="FFFFFF"/>
                </a:solidFill>
                <a:latin typeface="Arial" charset="0"/>
              </a:rPr>
              <a:t>  </a:t>
            </a:r>
            <a:r>
              <a:rPr lang="en-US" sz="3900" b="1" dirty="0">
                <a:solidFill>
                  <a:srgbClr val="FFFFFF"/>
                </a:solidFill>
                <a:latin typeface="Arial" charset="0"/>
              </a:rPr>
              <a:t>long-bones of arms and legs)</a:t>
            </a:r>
          </a:p>
          <a:p>
            <a:pPr marL="457200" indent="-457200" algn="l">
              <a:spcBef>
                <a:spcPct val="50000"/>
              </a:spcBef>
            </a:pPr>
            <a:r>
              <a:rPr lang="en-US" sz="3900" b="1" dirty="0">
                <a:solidFill>
                  <a:srgbClr val="FFFFFF"/>
                </a:solidFill>
                <a:latin typeface="Arial" charset="0"/>
              </a:rPr>
              <a:t>(2) </a:t>
            </a:r>
            <a:r>
              <a:rPr lang="en-US" sz="3900" b="1" dirty="0" err="1">
                <a:solidFill>
                  <a:srgbClr val="FFFFFF"/>
                </a:solidFill>
                <a:latin typeface="Arial" charset="0"/>
              </a:rPr>
              <a:t>Trabecular</a:t>
            </a:r>
            <a:r>
              <a:rPr lang="en-US" sz="3900" b="1" dirty="0">
                <a:solidFill>
                  <a:srgbClr val="FFFFFF"/>
                </a:solidFill>
                <a:latin typeface="Arial" charset="0"/>
              </a:rPr>
              <a:t> – is spongy, porous and flexible bone (example: end of the</a:t>
            </a:r>
            <a:r>
              <a:rPr lang="en-US" sz="4000" b="1" dirty="0">
                <a:solidFill>
                  <a:srgbClr val="FFFFFF"/>
                </a:solidFill>
                <a:latin typeface="Arial" charset="0"/>
              </a:rPr>
              <a:t> </a:t>
            </a:r>
            <a:r>
              <a:rPr lang="en-US" sz="3900" b="1" dirty="0">
                <a:solidFill>
                  <a:srgbClr val="FFFFFF"/>
                </a:solidFill>
                <a:latin typeface="Arial" charset="0"/>
              </a:rPr>
              <a:t>wrist, hip and the spine)</a:t>
            </a:r>
          </a:p>
        </p:txBody>
      </p:sp>
      <p:sp>
        <p:nvSpPr>
          <p:cNvPr id="17414" name="Text Box 6"/>
          <p:cNvSpPr txBox="1">
            <a:spLocks noChangeArrowheads="1"/>
          </p:cNvSpPr>
          <p:nvPr/>
        </p:nvSpPr>
        <p:spPr bwMode="auto">
          <a:xfrm>
            <a:off x="0" y="6248400"/>
            <a:ext cx="9144000" cy="396875"/>
          </a:xfrm>
          <a:prstGeom prst="rect">
            <a:avLst/>
          </a:prstGeom>
          <a:noFill/>
          <a:ln w="9525">
            <a:noFill/>
            <a:miter lim="800000"/>
            <a:headEnd/>
            <a:tailEnd/>
          </a:ln>
          <a:effectLst/>
        </p:spPr>
        <p:txBody>
          <a:bodyPr>
            <a:spAutoFit/>
          </a:bodyPr>
          <a:lstStyle/>
          <a:p>
            <a:pPr>
              <a:spcBef>
                <a:spcPct val="50000"/>
              </a:spcBef>
            </a:pPr>
            <a:r>
              <a:rPr lang="en-US" sz="2000" b="1">
                <a:latin typeface="Arial" charset="0"/>
              </a:rPr>
              <a:t>Activity - Understanding Our Bones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08125" y="346075"/>
            <a:ext cx="184150" cy="457200"/>
          </a:xfrm>
          <a:prstGeom prst="rect">
            <a:avLst/>
          </a:prstGeom>
          <a:noFill/>
          <a:ln w="9525">
            <a:noFill/>
            <a:miter lim="800000"/>
            <a:headEnd/>
            <a:tailEnd/>
          </a:ln>
          <a:effectLst/>
        </p:spPr>
        <p:txBody>
          <a:bodyPr wrap="none">
            <a:spAutoFit/>
          </a:bodyPr>
          <a:lstStyle/>
          <a:p>
            <a:pPr algn="l"/>
            <a:endParaRPr lang="en-US"/>
          </a:p>
        </p:txBody>
      </p:sp>
      <p:sp>
        <p:nvSpPr>
          <p:cNvPr id="11267" name="Text Box 3"/>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spcBef>
                <a:spcPct val="50000"/>
              </a:spcBef>
            </a:pPr>
            <a:r>
              <a:rPr lang="en-US" sz="4400" b="1">
                <a:solidFill>
                  <a:schemeClr val="bg1"/>
                </a:solidFill>
                <a:latin typeface="Arial" charset="0"/>
              </a:rPr>
              <a:t>HEALTHY BONE</a:t>
            </a:r>
          </a:p>
        </p:txBody>
      </p:sp>
      <p:sp>
        <p:nvSpPr>
          <p:cNvPr id="11268" name="Text Box 4"/>
          <p:cNvSpPr txBox="1">
            <a:spLocks noChangeArrowheads="1"/>
          </p:cNvSpPr>
          <p:nvPr/>
        </p:nvSpPr>
        <p:spPr bwMode="auto">
          <a:xfrm>
            <a:off x="4572000" y="1524000"/>
            <a:ext cx="4114800" cy="4770537"/>
          </a:xfrm>
          <a:prstGeom prst="rect">
            <a:avLst/>
          </a:prstGeom>
          <a:noFill/>
          <a:ln w="9525">
            <a:noFill/>
            <a:miter lim="800000"/>
            <a:headEnd/>
            <a:tailEnd/>
          </a:ln>
          <a:effectLst/>
        </p:spPr>
        <p:txBody>
          <a:bodyPr>
            <a:spAutoFit/>
          </a:bodyPr>
          <a:lstStyle/>
          <a:p>
            <a:pPr algn="l">
              <a:spcBef>
                <a:spcPct val="50000"/>
              </a:spcBef>
            </a:pPr>
            <a:r>
              <a:rPr lang="en-US" sz="3200" b="1" dirty="0">
                <a:solidFill>
                  <a:srgbClr val="FFFFFF"/>
                </a:solidFill>
                <a:latin typeface="Arial" charset="0"/>
              </a:rPr>
              <a:t>Bone is living tissue, which is constantly being broken down and rebuilt, a process called </a:t>
            </a:r>
            <a:r>
              <a:rPr lang="en-US" sz="3200" b="1" dirty="0">
                <a:solidFill>
                  <a:srgbClr val="FF0000"/>
                </a:solidFill>
                <a:latin typeface="Arial" charset="0"/>
              </a:rPr>
              <a:t>remodeling</a:t>
            </a:r>
          </a:p>
          <a:p>
            <a:pPr algn="l">
              <a:spcBef>
                <a:spcPct val="50000"/>
              </a:spcBef>
            </a:pPr>
            <a:r>
              <a:rPr lang="en-US" sz="3200" b="1" dirty="0">
                <a:solidFill>
                  <a:srgbClr val="FFFFFF"/>
                </a:solidFill>
                <a:latin typeface="Arial" charset="0"/>
              </a:rPr>
              <a:t>Bone is renewed like skin, hair and nails</a:t>
            </a:r>
            <a:endParaRPr lang="en-US" sz="4000" b="1" dirty="0">
              <a:solidFill>
                <a:srgbClr val="FFFFFF"/>
              </a:solidFill>
              <a:latin typeface="Arial" charset="0"/>
            </a:endParaRPr>
          </a:p>
        </p:txBody>
      </p:sp>
      <p:sp>
        <p:nvSpPr>
          <p:cNvPr id="11270" name="Text Box 6"/>
          <p:cNvSpPr txBox="1">
            <a:spLocks noChangeArrowheads="1"/>
          </p:cNvSpPr>
          <p:nvPr/>
        </p:nvSpPr>
        <p:spPr bwMode="auto">
          <a:xfrm>
            <a:off x="914400" y="1524000"/>
            <a:ext cx="3429000" cy="457200"/>
          </a:xfrm>
          <a:prstGeom prst="rect">
            <a:avLst/>
          </a:prstGeom>
          <a:noFill/>
          <a:ln w="9525">
            <a:noFill/>
            <a:miter lim="800000"/>
            <a:headEnd/>
            <a:tailEnd/>
          </a:ln>
          <a:effectLst/>
        </p:spPr>
        <p:txBody>
          <a:bodyPr>
            <a:spAutoFit/>
          </a:bodyPr>
          <a:lstStyle/>
          <a:p>
            <a:pPr algn="l">
              <a:spcBef>
                <a:spcPct val="50000"/>
              </a:spcBef>
            </a:pPr>
            <a:endParaRPr lang="en-US"/>
          </a:p>
        </p:txBody>
      </p:sp>
      <p:pic>
        <p:nvPicPr>
          <p:cNvPr id="11271" name="Picture 7" descr="A"/>
          <p:cNvPicPr>
            <a:picLocks noChangeAspect="1" noChangeArrowheads="1"/>
          </p:cNvPicPr>
          <p:nvPr/>
        </p:nvPicPr>
        <p:blipFill>
          <a:blip r:embed="rId2" cstate="print"/>
          <a:srcRect/>
          <a:stretch>
            <a:fillRect/>
          </a:stretch>
        </p:blipFill>
        <p:spPr bwMode="auto">
          <a:xfrm>
            <a:off x="457200" y="1524000"/>
            <a:ext cx="3941763" cy="4572000"/>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BONE “REMODELING”</a:t>
            </a:r>
          </a:p>
        </p:txBody>
      </p:sp>
      <p:sp>
        <p:nvSpPr>
          <p:cNvPr id="18435" name="Text Box 3"/>
          <p:cNvSpPr txBox="1">
            <a:spLocks noChangeArrowheads="1"/>
          </p:cNvSpPr>
          <p:nvPr/>
        </p:nvSpPr>
        <p:spPr bwMode="auto">
          <a:xfrm>
            <a:off x="1143000" y="1600200"/>
            <a:ext cx="3962400" cy="1739900"/>
          </a:xfrm>
          <a:prstGeom prst="rect">
            <a:avLst/>
          </a:prstGeom>
          <a:noFill/>
          <a:ln w="9525">
            <a:noFill/>
            <a:miter lim="800000"/>
            <a:headEnd/>
            <a:tailEnd/>
          </a:ln>
          <a:effectLst/>
        </p:spPr>
        <p:txBody>
          <a:bodyPr>
            <a:spAutoFit/>
          </a:bodyPr>
          <a:lstStyle/>
          <a:p>
            <a:pPr algn="l">
              <a:spcBef>
                <a:spcPct val="50000"/>
              </a:spcBef>
            </a:pPr>
            <a:r>
              <a:rPr lang="en-US" sz="3600" b="1" dirty="0" err="1">
                <a:solidFill>
                  <a:srgbClr val="FFFFFF"/>
                </a:solidFill>
                <a:latin typeface="Arial" charset="0"/>
              </a:rPr>
              <a:t>Resorption</a:t>
            </a:r>
            <a:r>
              <a:rPr lang="en-US" sz="3600" b="1" dirty="0">
                <a:solidFill>
                  <a:srgbClr val="FFFFFF"/>
                </a:solidFill>
                <a:latin typeface="Arial" charset="0"/>
              </a:rPr>
              <a:t>-removes old bone</a:t>
            </a:r>
          </a:p>
        </p:txBody>
      </p:sp>
      <p:sp>
        <p:nvSpPr>
          <p:cNvPr id="18436" name="Text Box 4"/>
          <p:cNvSpPr txBox="1">
            <a:spLocks noChangeArrowheads="1"/>
          </p:cNvSpPr>
          <p:nvPr/>
        </p:nvSpPr>
        <p:spPr bwMode="auto">
          <a:xfrm>
            <a:off x="5410200" y="1828800"/>
            <a:ext cx="2743200" cy="457200"/>
          </a:xfrm>
          <a:prstGeom prst="rect">
            <a:avLst/>
          </a:prstGeom>
          <a:noFill/>
          <a:ln w="9525">
            <a:noFill/>
            <a:miter lim="800000"/>
            <a:headEnd/>
            <a:tailEnd/>
          </a:ln>
          <a:effectLst/>
        </p:spPr>
        <p:txBody>
          <a:bodyPr>
            <a:spAutoFit/>
          </a:bodyPr>
          <a:lstStyle/>
          <a:p>
            <a:pPr algn="l">
              <a:spcBef>
                <a:spcPct val="50000"/>
              </a:spcBef>
            </a:pPr>
            <a:endParaRPr lang="en-US"/>
          </a:p>
        </p:txBody>
      </p:sp>
      <p:pic>
        <p:nvPicPr>
          <p:cNvPr id="18437" name="Picture 5" descr="bone2"/>
          <p:cNvPicPr>
            <a:picLocks noChangeAspect="1" noChangeArrowheads="1"/>
          </p:cNvPicPr>
          <p:nvPr/>
        </p:nvPicPr>
        <p:blipFill>
          <a:blip r:embed="rId2" cstate="print"/>
          <a:srcRect/>
          <a:stretch>
            <a:fillRect/>
          </a:stretch>
        </p:blipFill>
        <p:spPr bwMode="auto">
          <a:xfrm>
            <a:off x="5334000" y="1600200"/>
            <a:ext cx="2514600" cy="1752600"/>
          </a:xfrm>
          <a:prstGeom prst="rect">
            <a:avLst/>
          </a:prstGeom>
          <a:noFill/>
        </p:spPr>
      </p:pic>
      <p:sp>
        <p:nvSpPr>
          <p:cNvPr id="18438" name="Text Box 6"/>
          <p:cNvSpPr txBox="1">
            <a:spLocks noChangeArrowheads="1"/>
          </p:cNvSpPr>
          <p:nvPr/>
        </p:nvSpPr>
        <p:spPr bwMode="auto">
          <a:xfrm>
            <a:off x="1143000" y="3581400"/>
            <a:ext cx="4419600" cy="1739900"/>
          </a:xfrm>
          <a:prstGeom prst="rect">
            <a:avLst/>
          </a:prstGeom>
          <a:noFill/>
          <a:ln w="9525">
            <a:noFill/>
            <a:miter lim="800000"/>
            <a:headEnd/>
            <a:tailEnd/>
          </a:ln>
          <a:effectLst/>
        </p:spPr>
        <p:txBody>
          <a:bodyPr>
            <a:spAutoFit/>
          </a:bodyPr>
          <a:lstStyle/>
          <a:p>
            <a:pPr algn="l">
              <a:spcBef>
                <a:spcPct val="50000"/>
              </a:spcBef>
            </a:pPr>
            <a:r>
              <a:rPr lang="en-US" sz="3600" b="1" dirty="0">
                <a:solidFill>
                  <a:srgbClr val="FFFFFF"/>
                </a:solidFill>
                <a:latin typeface="Arial" charset="0"/>
              </a:rPr>
              <a:t>Formation-replaces old bone with new bone</a:t>
            </a:r>
          </a:p>
        </p:txBody>
      </p:sp>
      <p:sp>
        <p:nvSpPr>
          <p:cNvPr id="18439" name="Text Box 7"/>
          <p:cNvSpPr txBox="1">
            <a:spLocks noChangeArrowheads="1"/>
          </p:cNvSpPr>
          <p:nvPr/>
        </p:nvSpPr>
        <p:spPr bwMode="auto">
          <a:xfrm>
            <a:off x="5334000" y="3962400"/>
            <a:ext cx="2819400" cy="457200"/>
          </a:xfrm>
          <a:prstGeom prst="rect">
            <a:avLst/>
          </a:prstGeom>
          <a:noFill/>
          <a:ln w="9525">
            <a:noFill/>
            <a:miter lim="800000"/>
            <a:headEnd/>
            <a:tailEnd/>
          </a:ln>
          <a:effectLst/>
        </p:spPr>
        <p:txBody>
          <a:bodyPr>
            <a:spAutoFit/>
          </a:bodyPr>
          <a:lstStyle/>
          <a:p>
            <a:pPr algn="l">
              <a:spcBef>
                <a:spcPct val="50000"/>
              </a:spcBef>
            </a:pPr>
            <a:endParaRPr lang="en-US"/>
          </a:p>
        </p:txBody>
      </p:sp>
      <p:pic>
        <p:nvPicPr>
          <p:cNvPr id="18440" name="Picture 8" descr="bone3"/>
          <p:cNvPicPr>
            <a:picLocks noChangeAspect="1" noChangeArrowheads="1"/>
          </p:cNvPicPr>
          <p:nvPr/>
        </p:nvPicPr>
        <p:blipFill>
          <a:blip r:embed="rId3" cstate="print"/>
          <a:srcRect/>
          <a:stretch>
            <a:fillRect/>
          </a:stretch>
        </p:blipFill>
        <p:spPr bwMode="auto">
          <a:xfrm>
            <a:off x="5410200" y="3657600"/>
            <a:ext cx="2362200" cy="1828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 y="762000"/>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OSTEOCLASTS-PHASE 1</a:t>
            </a:r>
          </a:p>
        </p:txBody>
      </p:sp>
      <p:sp>
        <p:nvSpPr>
          <p:cNvPr id="19461" name="Rectangle 5"/>
          <p:cNvSpPr>
            <a:spLocks noChangeArrowheads="1"/>
          </p:cNvSpPr>
          <p:nvPr/>
        </p:nvSpPr>
        <p:spPr bwMode="auto">
          <a:xfrm>
            <a:off x="4410075" y="3290888"/>
            <a:ext cx="9144000" cy="0"/>
          </a:xfrm>
          <a:prstGeom prst="rect">
            <a:avLst/>
          </a:prstGeom>
          <a:noFill/>
          <a:ln w="9525">
            <a:noFill/>
            <a:miter lim="800000"/>
            <a:headEnd/>
            <a:tailEnd/>
          </a:ln>
          <a:effectLst/>
        </p:spPr>
        <p:txBody>
          <a:bodyPr>
            <a:spAutoFit/>
          </a:bodyPr>
          <a:lstStyle/>
          <a:p>
            <a:endParaRPr lang="en-US"/>
          </a:p>
        </p:txBody>
      </p:sp>
      <p:pic>
        <p:nvPicPr>
          <p:cNvPr id="19460" name="Picture 4" descr="dal_ybone1"/>
          <p:cNvPicPr>
            <a:picLocks noChangeAspect="1" noChangeArrowheads="1"/>
          </p:cNvPicPr>
          <p:nvPr/>
        </p:nvPicPr>
        <p:blipFill>
          <a:blip r:embed="rId2" cstate="print"/>
          <a:srcRect/>
          <a:stretch>
            <a:fillRect/>
          </a:stretch>
        </p:blipFill>
        <p:spPr bwMode="auto">
          <a:xfrm>
            <a:off x="4191000" y="1447800"/>
            <a:ext cx="1828800" cy="1560513"/>
          </a:xfrm>
          <a:prstGeom prst="rect">
            <a:avLst/>
          </a:prstGeom>
          <a:noFill/>
        </p:spPr>
      </p:pic>
      <p:sp>
        <p:nvSpPr>
          <p:cNvPr id="19463" name="Text Box 7"/>
          <p:cNvSpPr txBox="1">
            <a:spLocks noChangeArrowheads="1"/>
          </p:cNvSpPr>
          <p:nvPr/>
        </p:nvSpPr>
        <p:spPr bwMode="auto">
          <a:xfrm>
            <a:off x="4343400" y="3276600"/>
            <a:ext cx="2743200" cy="457200"/>
          </a:xfrm>
          <a:prstGeom prst="rect">
            <a:avLst/>
          </a:prstGeom>
          <a:noFill/>
          <a:ln w="9525">
            <a:noFill/>
            <a:miter lim="800000"/>
            <a:headEnd/>
            <a:tailEnd/>
          </a:ln>
          <a:effectLst/>
        </p:spPr>
        <p:txBody>
          <a:bodyPr>
            <a:spAutoFit/>
          </a:bodyPr>
          <a:lstStyle/>
          <a:p>
            <a:pPr algn="l">
              <a:spcBef>
                <a:spcPct val="50000"/>
              </a:spcBef>
            </a:pPr>
            <a:endParaRPr lang="en-US"/>
          </a:p>
        </p:txBody>
      </p:sp>
      <p:sp>
        <p:nvSpPr>
          <p:cNvPr id="19466" name="Text Box 10"/>
          <p:cNvSpPr txBox="1">
            <a:spLocks noChangeArrowheads="1"/>
          </p:cNvSpPr>
          <p:nvPr/>
        </p:nvSpPr>
        <p:spPr bwMode="auto">
          <a:xfrm>
            <a:off x="1219200" y="3657600"/>
            <a:ext cx="6934200" cy="2838450"/>
          </a:xfrm>
          <a:prstGeom prst="rect">
            <a:avLst/>
          </a:prstGeom>
          <a:noFill/>
          <a:ln w="9525">
            <a:noFill/>
            <a:miter lim="800000"/>
            <a:headEnd/>
            <a:tailEnd/>
          </a:ln>
          <a:effectLst/>
        </p:spPr>
        <p:txBody>
          <a:bodyPr>
            <a:spAutoFit/>
          </a:bodyPr>
          <a:lstStyle/>
          <a:p>
            <a:pPr algn="l">
              <a:spcBef>
                <a:spcPct val="50000"/>
              </a:spcBef>
            </a:pPr>
            <a:r>
              <a:rPr lang="en-US" sz="3600" b="1" dirty="0">
                <a:solidFill>
                  <a:srgbClr val="FFFFFF"/>
                </a:solidFill>
                <a:latin typeface="Arial" charset="0"/>
              </a:rPr>
              <a:t>Cells called </a:t>
            </a:r>
            <a:r>
              <a:rPr lang="en-US" sz="3600" b="1" dirty="0" err="1">
                <a:solidFill>
                  <a:srgbClr val="FFFFFF"/>
                </a:solidFill>
                <a:latin typeface="Arial" charset="0"/>
              </a:rPr>
              <a:t>osteoclasts</a:t>
            </a:r>
            <a:r>
              <a:rPr lang="en-US" sz="3600" b="1" dirty="0">
                <a:solidFill>
                  <a:srgbClr val="FFFFFF"/>
                </a:solidFill>
                <a:latin typeface="Arial" charset="0"/>
              </a:rPr>
              <a:t> (think “C” for </a:t>
            </a:r>
            <a:r>
              <a:rPr lang="en-US" sz="3600" b="1" dirty="0" smtClean="0">
                <a:solidFill>
                  <a:srgbClr val="FFFFFF"/>
                </a:solidFill>
                <a:latin typeface="Arial" charset="0"/>
              </a:rPr>
              <a:t>cutting of bone) </a:t>
            </a:r>
            <a:r>
              <a:rPr lang="en-US" sz="3600" b="1" dirty="0">
                <a:solidFill>
                  <a:srgbClr val="FFFFFF"/>
                </a:solidFill>
                <a:latin typeface="Arial" charset="0"/>
              </a:rPr>
              <a:t>seek out old bone or damaged bone tissue and destroy it, leaving small spaces (</a:t>
            </a:r>
            <a:r>
              <a:rPr lang="en-US" sz="3600" b="1" dirty="0" err="1">
                <a:solidFill>
                  <a:srgbClr val="FFFFFF"/>
                </a:solidFill>
                <a:latin typeface="Arial" charset="0"/>
              </a:rPr>
              <a:t>resorption</a:t>
            </a:r>
            <a:r>
              <a:rPr lang="en-US" sz="3600" b="1" dirty="0">
                <a:solidFill>
                  <a:srgbClr val="FFFFFF"/>
                </a:solidFill>
                <a:latin typeface="Arial" charset="0"/>
              </a:rPr>
              <a:t>)</a:t>
            </a:r>
          </a:p>
        </p:txBody>
      </p:sp>
      <p:sp>
        <p:nvSpPr>
          <p:cNvPr id="19468" name="Text Box 12"/>
          <p:cNvSpPr txBox="1">
            <a:spLocks noChangeArrowheads="1"/>
          </p:cNvSpPr>
          <p:nvPr/>
        </p:nvSpPr>
        <p:spPr bwMode="auto">
          <a:xfrm>
            <a:off x="5334000" y="1600200"/>
            <a:ext cx="18288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19469" name="Picture 13" descr="PE01747_"/>
          <p:cNvPicPr>
            <a:picLocks noChangeAspect="1" noChangeArrowheads="1"/>
          </p:cNvPicPr>
          <p:nvPr/>
        </p:nvPicPr>
        <p:blipFill>
          <a:blip r:embed="rId3" cstate="print"/>
          <a:srcRect/>
          <a:stretch>
            <a:fillRect/>
          </a:stretch>
        </p:blipFill>
        <p:spPr bwMode="auto">
          <a:xfrm>
            <a:off x="2895600" y="1371600"/>
            <a:ext cx="2362200" cy="1474788"/>
          </a:xfrm>
          <a:prstGeom prst="rect">
            <a:avLst/>
          </a:prstGeom>
          <a:noFill/>
        </p:spPr>
      </p:pic>
      <p:sp>
        <p:nvSpPr>
          <p:cNvPr id="9" name="Text Box 2"/>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BONE “REMODELING”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838200" y="1600200"/>
            <a:ext cx="7620000" cy="457200"/>
          </a:xfrm>
          <a:prstGeom prst="rect">
            <a:avLst/>
          </a:prstGeom>
          <a:noFill/>
          <a:ln w="9525">
            <a:noFill/>
            <a:miter lim="800000"/>
            <a:headEnd/>
            <a:tailEnd/>
          </a:ln>
          <a:effectLst/>
        </p:spPr>
        <p:txBody>
          <a:bodyPr>
            <a:spAutoFit/>
          </a:bodyPr>
          <a:lstStyle/>
          <a:p>
            <a:pPr algn="l">
              <a:spcBef>
                <a:spcPct val="50000"/>
              </a:spcBef>
            </a:pPr>
            <a:endParaRPr lang="en-US"/>
          </a:p>
        </p:txBody>
      </p:sp>
      <p:sp>
        <p:nvSpPr>
          <p:cNvPr id="20488" name="Text Box 8"/>
          <p:cNvSpPr txBox="1">
            <a:spLocks noChangeArrowheads="1"/>
          </p:cNvSpPr>
          <p:nvPr/>
        </p:nvSpPr>
        <p:spPr bwMode="auto">
          <a:xfrm>
            <a:off x="1143000" y="1371600"/>
            <a:ext cx="6629400" cy="1160463"/>
          </a:xfrm>
          <a:prstGeom prst="rect">
            <a:avLst/>
          </a:prstGeom>
          <a:noFill/>
          <a:ln w="9525">
            <a:noFill/>
            <a:miter lim="800000"/>
            <a:headEnd/>
            <a:tailEnd/>
          </a:ln>
          <a:effectLst/>
        </p:spPr>
        <p:txBody>
          <a:bodyPr>
            <a:spAutoFit/>
          </a:bodyPr>
          <a:lstStyle/>
          <a:p>
            <a:pPr>
              <a:spcBef>
                <a:spcPct val="50000"/>
              </a:spcBef>
            </a:pPr>
            <a:endParaRPr lang="en-US" sz="2800" b="1">
              <a:latin typeface="Arial Unicode MS" pitchFamily="50" charset="-128"/>
            </a:endParaRPr>
          </a:p>
          <a:p>
            <a:pPr>
              <a:spcBef>
                <a:spcPct val="50000"/>
              </a:spcBef>
            </a:pPr>
            <a:endParaRPr lang="en-US" sz="2800" b="1">
              <a:latin typeface="Arial Unicode MS" pitchFamily="50" charset="-128"/>
            </a:endParaRPr>
          </a:p>
        </p:txBody>
      </p:sp>
      <p:sp>
        <p:nvSpPr>
          <p:cNvPr id="20491" name="Text Box 11"/>
          <p:cNvSpPr txBox="1">
            <a:spLocks noChangeArrowheads="1"/>
          </p:cNvSpPr>
          <p:nvPr/>
        </p:nvSpPr>
        <p:spPr bwMode="auto">
          <a:xfrm>
            <a:off x="762000" y="3886200"/>
            <a:ext cx="7772400" cy="519113"/>
          </a:xfrm>
          <a:prstGeom prst="rect">
            <a:avLst/>
          </a:prstGeom>
          <a:noFill/>
          <a:ln w="9525">
            <a:noFill/>
            <a:miter lim="800000"/>
            <a:headEnd/>
            <a:tailEnd/>
          </a:ln>
          <a:effectLst/>
        </p:spPr>
        <p:txBody>
          <a:bodyPr>
            <a:spAutoFit/>
          </a:bodyPr>
          <a:lstStyle/>
          <a:p>
            <a:pPr algn="l">
              <a:spcBef>
                <a:spcPct val="50000"/>
              </a:spcBef>
            </a:pPr>
            <a:endParaRPr lang="en-US" sz="2800" b="1">
              <a:latin typeface="Arial Unicode MS" pitchFamily="50" charset="-128"/>
            </a:endParaRPr>
          </a:p>
        </p:txBody>
      </p:sp>
      <p:sp>
        <p:nvSpPr>
          <p:cNvPr id="20492" name="Text Box 12"/>
          <p:cNvSpPr txBox="1">
            <a:spLocks noChangeArrowheads="1"/>
          </p:cNvSpPr>
          <p:nvPr/>
        </p:nvSpPr>
        <p:spPr bwMode="auto">
          <a:xfrm>
            <a:off x="152400" y="914400"/>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OSTEOBLASTS – PHASE 2</a:t>
            </a:r>
          </a:p>
        </p:txBody>
      </p:sp>
      <p:sp>
        <p:nvSpPr>
          <p:cNvPr id="20493" name="Text Box 13"/>
          <p:cNvSpPr txBox="1">
            <a:spLocks noChangeArrowheads="1"/>
          </p:cNvSpPr>
          <p:nvPr/>
        </p:nvSpPr>
        <p:spPr bwMode="auto">
          <a:xfrm>
            <a:off x="1295400" y="3581400"/>
            <a:ext cx="7010400" cy="2759075"/>
          </a:xfrm>
          <a:prstGeom prst="rect">
            <a:avLst/>
          </a:prstGeom>
          <a:noFill/>
          <a:ln w="9525">
            <a:noFill/>
            <a:miter lim="800000"/>
            <a:headEnd/>
            <a:tailEnd/>
          </a:ln>
          <a:effectLst/>
        </p:spPr>
        <p:txBody>
          <a:bodyPr>
            <a:spAutoFit/>
          </a:bodyPr>
          <a:lstStyle/>
          <a:p>
            <a:pPr algn="l">
              <a:spcBef>
                <a:spcPct val="50000"/>
              </a:spcBef>
            </a:pPr>
            <a:r>
              <a:rPr lang="en-US" sz="3500" b="1" dirty="0">
                <a:solidFill>
                  <a:srgbClr val="FFFFFF"/>
                </a:solidFill>
                <a:latin typeface="Arial" charset="0"/>
              </a:rPr>
              <a:t>Cells called </a:t>
            </a:r>
            <a:r>
              <a:rPr lang="en-US" sz="3500" b="1" dirty="0" err="1">
                <a:solidFill>
                  <a:srgbClr val="FFFFFF"/>
                </a:solidFill>
                <a:latin typeface="Arial" charset="0"/>
              </a:rPr>
              <a:t>osteoblasts</a:t>
            </a:r>
            <a:r>
              <a:rPr lang="en-US" sz="3500" b="1" dirty="0">
                <a:solidFill>
                  <a:srgbClr val="FFFFFF"/>
                </a:solidFill>
                <a:latin typeface="Arial" charset="0"/>
              </a:rPr>
              <a:t> (think “B” for builder) use minerals like calcium, phosphorus, and vitamin D to fill in the spaces with new bone (formation)</a:t>
            </a:r>
          </a:p>
        </p:txBody>
      </p:sp>
      <p:pic>
        <p:nvPicPr>
          <p:cNvPr id="20494" name="Picture 14" descr="HM00377_"/>
          <p:cNvPicPr>
            <a:picLocks noChangeAspect="1" noChangeArrowheads="1"/>
          </p:cNvPicPr>
          <p:nvPr/>
        </p:nvPicPr>
        <p:blipFill>
          <a:blip r:embed="rId2" cstate="print"/>
          <a:srcRect/>
          <a:stretch>
            <a:fillRect/>
          </a:stretch>
        </p:blipFill>
        <p:spPr bwMode="auto">
          <a:xfrm>
            <a:off x="3200400" y="1600200"/>
            <a:ext cx="2286000" cy="1887538"/>
          </a:xfrm>
          <a:prstGeom prst="rect">
            <a:avLst/>
          </a:prstGeom>
          <a:noFill/>
        </p:spPr>
      </p:pic>
      <p:sp>
        <p:nvSpPr>
          <p:cNvPr id="8" name="Text Box 2"/>
          <p:cNvSpPr txBox="1">
            <a:spLocks noChangeArrowheads="1"/>
          </p:cNvSpPr>
          <p:nvPr/>
        </p:nvSpPr>
        <p:spPr bwMode="auto">
          <a:xfrm>
            <a:off x="228600" y="228600"/>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BONE “REMODELING”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4038</TotalTime>
  <Words>1492</Words>
  <Application>Microsoft Office PowerPoint</Application>
  <PresentationFormat>On-screen Show (4:3)</PresentationFormat>
  <Paragraphs>290</Paragraphs>
  <Slides>30</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Arial</vt:lpstr>
      <vt:lpstr>Arial Narrow</vt:lpstr>
      <vt:lpstr>Arial Unicode MS</vt:lpstr>
      <vt:lpstr>Berlin Sans FB Demi</vt:lpstr>
      <vt:lpstr>Bernard MT Condensed</vt:lpstr>
      <vt:lpstr>Calibri</vt:lpstr>
      <vt:lpstr>French Script MT</vt:lpstr>
      <vt:lpstr>Lucida Sans Unicode</vt:lpstr>
      <vt:lpstr>msgothic</vt:lpstr>
      <vt:lpstr>Times New Roman</vt:lpstr>
      <vt:lpstr>Wingdings</vt:lpstr>
      <vt:lpstr>Wingdings 2</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Ishfaq Ali Bukhari</cp:lastModifiedBy>
  <cp:revision>222</cp:revision>
  <dcterms:created xsi:type="dcterms:W3CDTF">2011-03-27T13:20:26Z</dcterms:created>
  <dcterms:modified xsi:type="dcterms:W3CDTF">2019-02-04T06:55:15Z</dcterms:modified>
</cp:coreProperties>
</file>