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80" r:id="rId2"/>
  </p:sldMasterIdLst>
  <p:notesMasterIdLst>
    <p:notesMasterId r:id="rId57"/>
  </p:notesMasterIdLst>
  <p:handoutMasterIdLst>
    <p:handoutMasterId r:id="rId58"/>
  </p:handoutMasterIdLst>
  <p:sldIdLst>
    <p:sldId id="438" r:id="rId3"/>
    <p:sldId id="451" r:id="rId4"/>
    <p:sldId id="468" r:id="rId5"/>
    <p:sldId id="439" r:id="rId6"/>
    <p:sldId id="440" r:id="rId7"/>
    <p:sldId id="462" r:id="rId8"/>
    <p:sldId id="487" r:id="rId9"/>
    <p:sldId id="490" r:id="rId10"/>
    <p:sldId id="491" r:id="rId11"/>
    <p:sldId id="471" r:id="rId12"/>
    <p:sldId id="515" r:id="rId13"/>
    <p:sldId id="514" r:id="rId14"/>
    <p:sldId id="551" r:id="rId15"/>
    <p:sldId id="518" r:id="rId16"/>
    <p:sldId id="531" r:id="rId17"/>
    <p:sldId id="550" r:id="rId18"/>
    <p:sldId id="548" r:id="rId19"/>
    <p:sldId id="553" r:id="rId20"/>
    <p:sldId id="544" r:id="rId21"/>
    <p:sldId id="545" r:id="rId22"/>
    <p:sldId id="521" r:id="rId23"/>
    <p:sldId id="546" r:id="rId24"/>
    <p:sldId id="522" r:id="rId25"/>
    <p:sldId id="547" r:id="rId26"/>
    <p:sldId id="519" r:id="rId27"/>
    <p:sldId id="552" r:id="rId28"/>
    <p:sldId id="444" r:id="rId29"/>
    <p:sldId id="527" r:id="rId30"/>
    <p:sldId id="464" r:id="rId31"/>
    <p:sldId id="526" r:id="rId32"/>
    <p:sldId id="523" r:id="rId33"/>
    <p:sldId id="530" r:id="rId34"/>
    <p:sldId id="446" r:id="rId35"/>
    <p:sldId id="528" r:id="rId36"/>
    <p:sldId id="467" r:id="rId37"/>
    <p:sldId id="543" r:id="rId38"/>
    <p:sldId id="525" r:id="rId39"/>
    <p:sldId id="554" r:id="rId40"/>
    <p:sldId id="555" r:id="rId41"/>
    <p:sldId id="541" r:id="rId42"/>
    <p:sldId id="536" r:id="rId43"/>
    <p:sldId id="542" r:id="rId44"/>
    <p:sldId id="447" r:id="rId45"/>
    <p:sldId id="449" r:id="rId46"/>
    <p:sldId id="559" r:id="rId47"/>
    <p:sldId id="558" r:id="rId48"/>
    <p:sldId id="557" r:id="rId49"/>
    <p:sldId id="560" r:id="rId50"/>
    <p:sldId id="539" r:id="rId51"/>
    <p:sldId id="537" r:id="rId52"/>
    <p:sldId id="540" r:id="rId53"/>
    <p:sldId id="524" r:id="rId54"/>
    <p:sldId id="538" r:id="rId55"/>
    <p:sldId id="457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666666"/>
    <a:srgbClr val="F2F3E5"/>
    <a:srgbClr val="AAAAAA"/>
    <a:srgbClr val="FFCC66"/>
    <a:srgbClr val="CCCCCC"/>
    <a:srgbClr val="0033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504873EB-8CFA-4971-89EF-3976EA7696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Times New Roman" pitchFamily="18" charset="0"/>
              </a:defRPr>
            </a:lvl1pPr>
          </a:lstStyle>
          <a:p>
            <a:pPr>
              <a:defRPr/>
            </a:pPr>
            <a:fld id="{2255CFC2-0C87-4630-87CA-3C48E8674C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75DCBD-91A8-4D46-A845-AFF21368B553}" type="slidenum">
              <a:rPr lang="ar-SA" altLang="en-US" sz="1200" i="0" smtClean="0"/>
              <a:pPr/>
              <a:t>1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93822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DC6220-71AB-4BB2-A7A6-2D3DBA037C8D}" type="slidenum">
              <a:rPr lang="ar-SA" altLang="en-US" sz="1200" i="0" smtClean="0"/>
              <a:pPr/>
              <a:t>10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13248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F9CF05-1DD0-4531-8C92-13F69EBD8F1C}" type="slidenum">
              <a:rPr lang="ar-SA" altLang="en-US" sz="1200" i="0" smtClean="0"/>
              <a:pPr/>
              <a:t>11</a:t>
            </a:fld>
            <a:endParaRPr lang="en-US" altLang="en-US" sz="1200" i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3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89AFDF-6DE9-4EE3-AF4F-D900A48E9692}" type="slidenum">
              <a:rPr lang="ar-SA" altLang="en-US" sz="1200" i="0" smtClean="0"/>
              <a:pPr/>
              <a:t>12</a:t>
            </a:fld>
            <a:endParaRPr lang="en-US" altLang="en-US" sz="1200" i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98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5E4688-D361-4238-8C1C-2DB18FC1CC8E}" type="slidenum">
              <a:rPr lang="ar-SA" altLang="en-US" sz="1200" i="0" smtClean="0"/>
              <a:pPr/>
              <a:t>14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77552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9E1956-98A9-4865-B3AD-C73148D9A328}" type="slidenum">
              <a:rPr lang="ar-SA" altLang="en-US" sz="1200" i="0" smtClean="0"/>
              <a:pPr/>
              <a:t>21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07337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7C6453-D59A-4A7F-AB51-9BF1E9D1296F}" type="slidenum">
              <a:rPr lang="ar-SA" altLang="en-US" sz="1200" i="0" smtClean="0"/>
              <a:pPr/>
              <a:t>23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98163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F2CEBC-FF3F-4869-97E3-79CE58662CB5}" type="slidenum">
              <a:rPr lang="ar-SA" altLang="en-US" sz="1200" i="0" smtClean="0"/>
              <a:pPr/>
              <a:t>25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8592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454CF9-D0E6-4457-AE69-BB30BCF70235}" type="slidenum">
              <a:rPr lang="ar-SA" altLang="en-US" sz="1200" i="0" smtClean="0"/>
              <a:pPr/>
              <a:t>27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80128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C24DE6-1D68-4B93-AA87-E0943FD83A06}" type="slidenum">
              <a:rPr lang="ar-SA" altLang="en-US" sz="1200" i="0" smtClean="0"/>
              <a:pPr/>
              <a:t>28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03881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C44168-62F5-4F3F-AEC7-F6112BB064FC}" type="slidenum">
              <a:rPr lang="ar-SA" altLang="en-US" sz="1200" i="0" smtClean="0"/>
              <a:pPr/>
              <a:t>29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416085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926D9E-D7D2-467B-8603-ABCC65DC6F34}" type="slidenum">
              <a:rPr lang="ar-SA" altLang="en-US" sz="1200" i="0" smtClean="0"/>
              <a:pPr/>
              <a:t>2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68002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18232-86CF-4CF4-9EB1-48F8C2B2B655}" type="slidenum">
              <a:rPr lang="ar-SA" altLang="en-US" sz="1200" i="0" smtClean="0"/>
              <a:pPr/>
              <a:t>30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358221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CC5E5A-FAF5-411D-AF3C-C2A017ED6FB9}" type="slidenum">
              <a:rPr lang="ar-SA" altLang="en-US" sz="1200" i="0" smtClean="0"/>
              <a:pPr/>
              <a:t>31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644065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AE4E26-D3FB-4DE8-B31E-474347036EA7}" type="slidenum">
              <a:rPr lang="ar-SA" altLang="en-US" sz="1200" i="0" smtClean="0"/>
              <a:pPr/>
              <a:t>32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97075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9E1892-0EBD-4CCE-9CBE-621142C73AE2}" type="slidenum">
              <a:rPr lang="ar-SA" altLang="en-US" sz="1200" i="0" smtClean="0"/>
              <a:pPr/>
              <a:t>33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716006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E3712A-CBA0-42F9-A8B2-D105BD78FEEC}" type="slidenum">
              <a:rPr lang="ar-SA" altLang="en-US" sz="1200" i="0" smtClean="0"/>
              <a:pPr/>
              <a:t>34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80539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AD11E3-DD56-4AE8-AEE5-154C575107C5}" type="slidenum">
              <a:rPr lang="ar-SA" altLang="en-US" sz="1200" i="0" smtClean="0"/>
              <a:pPr/>
              <a:t>35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746986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AC9EBB-097F-4E6B-896A-764640AE9E53}" type="slidenum">
              <a:rPr lang="ar-SA" altLang="en-US" sz="1200" i="0" smtClean="0"/>
              <a:pPr/>
              <a:t>37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594799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5B44E0-8A04-44C6-BB54-A8BBCBB8400B}" type="slidenum">
              <a:rPr lang="ar-SA" altLang="en-US" sz="1200" i="0" smtClean="0"/>
              <a:pPr/>
              <a:t>43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024805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D4FB25-7C97-4C26-8A9D-65C874364AA3}" type="slidenum">
              <a:rPr lang="ar-SA" altLang="en-US" sz="1200" i="0" smtClean="0"/>
              <a:pPr/>
              <a:t>44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449275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3A6E90-D7A0-42B2-BE3A-B88367FA54DB}" type="slidenum">
              <a:rPr lang="ar-SA" altLang="en-US" sz="1200" i="0" smtClean="0"/>
              <a:pPr/>
              <a:t>52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25930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438479-C815-43E3-A880-00743FEF37C2}" type="slidenum">
              <a:rPr lang="ar-SA" altLang="en-US" sz="1200" i="0" smtClean="0"/>
              <a:pPr/>
              <a:t>3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288282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CFD295-9A95-491E-A7BB-894A87060451}" type="slidenum">
              <a:rPr lang="ar-SA" altLang="en-US" sz="1200" i="0" smtClean="0"/>
              <a:pPr/>
              <a:t>54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0214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E689EA-E554-4835-9784-A087274F3BB0}" type="slidenum">
              <a:rPr lang="ar-SA" altLang="en-US" sz="1200" i="0" smtClean="0"/>
              <a:pPr/>
              <a:t>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65585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DE1BB4-57DD-4F84-AA3E-E66137E8510C}" type="slidenum">
              <a:rPr lang="ar-SA" altLang="en-US" sz="1200" i="0" smtClean="0"/>
              <a:pPr/>
              <a:t>5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99371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2073AA-8319-44E5-A13C-566C47CCDB83}" type="slidenum">
              <a:rPr lang="ar-SA" altLang="en-US" sz="1200" i="0" smtClean="0"/>
              <a:pPr/>
              <a:t>6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17604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9C1A61-35B9-439A-98D9-02AAD76272F7}" type="slidenum">
              <a:rPr lang="ar-SA" altLang="en-US" sz="1200" i="0" smtClean="0"/>
              <a:pPr/>
              <a:t>7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29136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C6B7B-1AA3-4F24-9ABE-3139625B90F8}" type="slidenum">
              <a:rPr lang="ar-SA" altLang="en-US" sz="1200" i="0" smtClean="0"/>
              <a:pPr/>
              <a:t>8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07874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F15169-6FF2-451C-8FE0-15CFEB7F9D66}" type="slidenum">
              <a:rPr lang="ar-SA" altLang="en-US" sz="1200" i="0" smtClean="0"/>
              <a:pPr/>
              <a:t>9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23462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667000"/>
            <a:ext cx="7772400" cy="1143000"/>
          </a:xfrm>
        </p:spPr>
        <p:txBody>
          <a:bodyPr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7772400" cy="2286000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Times New Roman" pitchFamily="18" charset="0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455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00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5048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5048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5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29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219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89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400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76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7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2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64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34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2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26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43150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43150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1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7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0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11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3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43150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31" grpId="0" animBg="1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660000"/>
        </a:buClr>
        <a:buFont typeface="Times New Roman" pitchFamily="18" charset="0"/>
        <a:buChar char="•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814534-3038-49BA-9EC4-4CA1F2DABB4C}" type="datetimeFigureOut">
              <a:rPr lang="en-GB" i="0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01/03/2020</a:t>
            </a:fld>
            <a:endParaRPr lang="en-GB" i="0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i="0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E56C9A-5CC1-4CAC-B989-ED79A18A9A85}" type="slidenum">
              <a:rPr lang="en-GB" i="0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i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umm.edu/future/diabet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6117" y="381000"/>
            <a:ext cx="7772400" cy="2474524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Endocrine Physiology</a:t>
            </a:r>
            <a:r>
              <a:rPr lang="en-US" altLang="en-US" sz="4300" dirty="0"/>
              <a:t> </a:t>
            </a:r>
            <a:br>
              <a:rPr lang="en-US" altLang="en-US" sz="4300" dirty="0"/>
            </a:br>
            <a:br>
              <a:rPr lang="en-US" altLang="en-US" sz="4300" dirty="0"/>
            </a:br>
            <a:r>
              <a:rPr lang="en-US" altLang="en-US" sz="4300" dirty="0" err="1">
                <a:solidFill>
                  <a:schemeClr val="tx1"/>
                </a:solidFill>
              </a:rPr>
              <a:t>Physiology</a:t>
            </a:r>
            <a:r>
              <a:rPr lang="en-US" altLang="en-US" sz="4300" dirty="0">
                <a:solidFill>
                  <a:schemeClr val="tx1"/>
                </a:solidFill>
              </a:rPr>
              <a:t> of the pancreas and Insulin</a:t>
            </a:r>
          </a:p>
        </p:txBody>
      </p:sp>
      <p:pic>
        <p:nvPicPr>
          <p:cNvPr id="3075" name="Picture 8" descr="pancr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352800" y="2750403"/>
            <a:ext cx="2733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>
              <a:defRPr sz="2900">
                <a:solidFill>
                  <a:schemeClr val="tx1"/>
                </a:solidFill>
                <a:latin typeface="Georgia" pitchFamily="18" charset="0"/>
              </a:defRPr>
            </a:lvl2pPr>
            <a:lvl3pPr>
              <a:defRPr sz="2900">
                <a:solidFill>
                  <a:schemeClr val="tx1"/>
                </a:solidFill>
                <a:latin typeface="Georgia" pitchFamily="18" charset="0"/>
              </a:defRPr>
            </a:lvl3pPr>
            <a:lvl4pPr>
              <a:defRPr sz="2900">
                <a:solidFill>
                  <a:schemeClr val="tx1"/>
                </a:solidFill>
                <a:latin typeface="Georgia" pitchFamily="18" charset="0"/>
              </a:defRPr>
            </a:lvl4pPr>
            <a:lvl5pPr>
              <a:defRPr sz="2900">
                <a:solidFill>
                  <a:schemeClr val="tx1"/>
                </a:solidFill>
                <a:latin typeface="Georgia" pitchFamily="18" charset="0"/>
              </a:defRPr>
            </a:lvl5pPr>
            <a:lvl6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6pPr>
            <a:lvl7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7pPr>
            <a:lvl8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8pPr>
            <a:lvl9pPr eaLnBrk="0" hangingPunct="0">
              <a:defRPr sz="2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Dr. Ahmed Alsabih</a:t>
            </a:r>
          </a:p>
          <a:p>
            <a:r>
              <a:rPr lang="en-US" altLang="en-US" sz="2400" b="1" dirty="0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Dr. Manan </a:t>
            </a:r>
            <a:r>
              <a:rPr lang="en-US" altLang="en-US" sz="2400" b="1" dirty="0" err="1">
                <a:solidFill>
                  <a:srgbClr val="660000"/>
                </a:solidFill>
                <a:latin typeface="Calibri" pitchFamily="34" charset="0"/>
                <a:cs typeface="Calibri" pitchFamily="34" charset="0"/>
              </a:rPr>
              <a:t>Alhkbani</a:t>
            </a:r>
            <a:endParaRPr lang="en-US" altLang="en-US" sz="2400" b="1" dirty="0">
              <a:solidFill>
                <a:srgbClr val="66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24766"/>
            <a:ext cx="2562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nsulin-secretion-w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476250"/>
          </a:xfrm>
          <a:noFill/>
        </p:spPr>
        <p:txBody>
          <a:bodyPr/>
          <a:lstStyle/>
          <a:p>
            <a:pPr eaLnBrk="1" hangingPunct="1"/>
            <a:r>
              <a:rPr lang="en-US" altLang="en-US" sz="2800"/>
              <a:t>Glucose is the primary stimulator of insulin secretion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763"/>
            <a:ext cx="91138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67100" y="533400"/>
            <a:ext cx="21844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glucose concentration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7100" y="3032125"/>
            <a:ext cx="2184400" cy="369332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Islet  cells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900" y="3810000"/>
            <a:ext cx="233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Insulin secretion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648200"/>
            <a:ext cx="25654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glucose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fatty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amino acid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Protein synthesis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Fuel storage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368800" y="4206875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68800" y="3382963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0" y="19812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67100" y="1660525"/>
            <a:ext cx="218440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Major control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67213" y="12192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Parasympathetic stimulation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715000" y="32004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324600" y="3032125"/>
            <a:ext cx="2362200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Sympathetic stimulation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(and epinephrine)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43600" y="2971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19400" y="3200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2819400"/>
            <a:ext cx="228600" cy="228600"/>
            <a:chOff x="3240" y="1296"/>
            <a:chExt cx="144" cy="144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2578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257800" y="23622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7467600" y="19050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2438400" y="17526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1050925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Gastrointestinal hormones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324600" y="12192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amino acid conc.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2438400" y="23622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8862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i="0">
              <a:solidFill>
                <a:prstClr val="black"/>
              </a:solidFill>
              <a:latin typeface="Georgia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962400" y="2590800"/>
            <a:ext cx="228600" cy="228600"/>
            <a:chOff x="3240" y="1296"/>
            <a:chExt cx="144" cy="144"/>
          </a:xfrm>
        </p:grpSpPr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24400" y="2590800"/>
            <a:ext cx="228600" cy="228600"/>
            <a:chOff x="3240" y="1296"/>
            <a:chExt cx="144" cy="144"/>
          </a:xfrm>
        </p:grpSpPr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410200" y="2590800"/>
            <a:ext cx="228600" cy="228600"/>
            <a:chOff x="3240" y="1296"/>
            <a:chExt cx="144" cy="144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1000" y="219392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Food intake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065213" y="25908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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065213" y="17526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/>
                <a:sym typeface="Symbol" pitchFamily="18" charset="2"/>
              </a:rPr>
              <a:t>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447800" y="2667000"/>
            <a:ext cx="228600" cy="228600"/>
            <a:chOff x="3240" y="1296"/>
            <a:chExt cx="144" cy="144"/>
          </a:xfrm>
        </p:grpSpPr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447800" y="1828800"/>
            <a:ext cx="228600" cy="228600"/>
            <a:chOff x="3240" y="1296"/>
            <a:chExt cx="144" cy="144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>
                <a:solidFill>
                  <a:prstClr val="black"/>
                </a:solidFill>
              </a:endParaRP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533400" y="4645025"/>
            <a:ext cx="2209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Factors controlling insulin secretion</a:t>
            </a:r>
          </a:p>
        </p:txBody>
      </p:sp>
    </p:spTree>
    <p:extLst>
      <p:ext uri="{BB962C8B-B14F-4D97-AF65-F5344CB8AC3E}">
        <p14:creationId xmlns:p14="http://schemas.microsoft.com/office/powerpoint/2010/main" val="2189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5" grpId="0" animBg="1"/>
      <p:bldP spid="9226" grpId="0"/>
      <p:bldP spid="9228" grpId="0" animBg="1"/>
      <p:bldP spid="9221" grpId="0" animBg="1"/>
      <p:bldP spid="9222" grpId="0"/>
      <p:bldP spid="9230" grpId="0" animBg="1"/>
      <p:bldP spid="9233" grpId="0" animBg="1"/>
      <p:bldP spid="9232" grpId="0" animBg="1"/>
      <p:bldP spid="9234" grpId="0" animBg="1"/>
      <p:bldP spid="9235" grpId="0" animBg="1"/>
      <p:bldP spid="9239" grpId="0" animBg="1"/>
      <p:bldP spid="9241" grpId="0" animBg="1"/>
      <p:bldP spid="9242" grpId="0" animBg="1"/>
      <p:bldP spid="9244" grpId="0" animBg="1"/>
      <p:bldP spid="9229" grpId="0" animBg="1"/>
      <p:bldP spid="9231" grpId="0" animBg="1"/>
      <p:bldP spid="9243" grpId="0" animBg="1"/>
      <p:bldP spid="9240" grpId="0" animBg="1"/>
      <p:bldP spid="9254" grpId="0" animBg="1"/>
      <p:bldP spid="9255" grpId="0"/>
      <p:bldP spid="9256" grpId="0"/>
      <p:bldP spid="9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3138"/>
            <a:ext cx="88392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81000" y="2057400"/>
            <a:ext cx="2057400" cy="304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105400" y="1981200"/>
            <a:ext cx="1447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Regulation of Insulin Secretion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4988"/>
          </a:xfrm>
        </p:spPr>
        <p:txBody>
          <a:bodyPr/>
          <a:lstStyle/>
          <a:p>
            <a:r>
              <a:rPr lang="en-US" altLang="en-US"/>
              <a:t>Insulin Receptor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2343150"/>
            <a:ext cx="8686800" cy="2055813"/>
          </a:xfrm>
        </p:spPr>
        <p:txBody>
          <a:bodyPr/>
          <a:lstStyle/>
          <a:p>
            <a:r>
              <a:rPr lang="en-US" altLang="en-US"/>
              <a:t>the insulin receptor is a transmembrane receptor</a:t>
            </a:r>
          </a:p>
          <a:p>
            <a:r>
              <a:rPr lang="en-US" altLang="en-US"/>
              <a:t>belongs to the large class of </a:t>
            </a:r>
            <a:r>
              <a:rPr lang="en-US" altLang="en-US" b="1"/>
              <a:t>tyrosine kinase receptors</a:t>
            </a:r>
          </a:p>
          <a:p>
            <a:r>
              <a:rPr lang="en-US" altLang="en-US"/>
              <a:t>Made of two alpha subunits and two beta subunits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Content Placeholder 4" descr="gghgh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23888"/>
            <a:ext cx="7391400" cy="6234112"/>
          </a:xfrm>
        </p:spPr>
      </p:pic>
      <p:sp>
        <p:nvSpPr>
          <p:cNvPr id="18436" name="AutoShape 2" descr="https://mail.google.com/mail/?attid=0.1&amp;disp=emb&amp;view=att&amp;th=12fee7ba47167484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839788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en-US" altLang="en-US" sz="5400" b="1"/>
              <a:t>Actions of insulin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749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dirty="0"/>
              <a:t>Glucose regulation and metabolism terms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> - </a:t>
            </a:r>
            <a:r>
              <a:rPr lang="en-GB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GB" sz="2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- Synthesis of glucose from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noncarbohydrate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precursors, Lactic acid, glycerol, amino acids, liver cells synthesis glucose when carbohydrates are depleted.</a:t>
            </a:r>
          </a:p>
          <a:p>
            <a:pPr marL="3175" indent="-3175">
              <a:buNone/>
            </a:pPr>
            <a:br>
              <a:rPr lang="en-GB" sz="2300" dirty="0">
                <a:latin typeface="Arial" pitchFamily="34" charset="0"/>
                <a:cs typeface="Arial" pitchFamily="34" charset="0"/>
              </a:rPr>
            </a:br>
            <a:r>
              <a:rPr lang="en-GB" sz="2300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Glycogenesis</a:t>
            </a:r>
            <a:r>
              <a:rPr lang="en-GB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- Formation of glycogen, glucose stored in liver and skeletal muscle as glycogen, important energy reserve.</a:t>
            </a:r>
          </a:p>
          <a:p>
            <a:pPr marL="3175" indent="-3175">
              <a:buNone/>
            </a:pPr>
            <a:br>
              <a:rPr lang="en-GB" sz="2300" dirty="0">
                <a:latin typeface="Arial" pitchFamily="34" charset="0"/>
                <a:cs typeface="Arial" pitchFamily="34" charset="0"/>
              </a:rPr>
            </a:br>
            <a:r>
              <a:rPr lang="en-GB" sz="2300" dirty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– breakdown of glycogen (polysaccharide) into glucose molecules (monosaccharide)</a:t>
            </a:r>
          </a:p>
          <a:p>
            <a:pPr marL="3175" indent="-3175">
              <a:buNone/>
            </a:pPr>
            <a:br>
              <a:rPr lang="en-GB" sz="2300" dirty="0">
                <a:latin typeface="Arial" pitchFamily="34" charset="0"/>
                <a:cs typeface="Arial" pitchFamily="34" charset="0"/>
              </a:rPr>
            </a:br>
            <a:r>
              <a:rPr lang="en-GB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Glycolysis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- the breakdown of glucose into pyruvate by cells for the production of ATP</a:t>
            </a:r>
          </a:p>
        </p:txBody>
      </p:sp>
    </p:spTree>
    <p:extLst>
      <p:ext uri="{BB962C8B-B14F-4D97-AF65-F5344CB8AC3E}">
        <p14:creationId xmlns:p14="http://schemas.microsoft.com/office/powerpoint/2010/main" val="14452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674688"/>
            <a:ext cx="8686800" cy="6118225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Rapid (seconds)</a:t>
            </a:r>
          </a:p>
          <a:p>
            <a:r>
              <a:rPr lang="en-US" altLang="en-US" dirty="0"/>
              <a:t>(+) transport of glucose, amino acids, K+ into insulin-sensitive cells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Intermediate (minutes)</a:t>
            </a:r>
          </a:p>
          <a:p>
            <a:r>
              <a:rPr lang="en-US" altLang="en-US" dirty="0"/>
              <a:t> (+) protein synthesis</a:t>
            </a:r>
          </a:p>
          <a:p>
            <a:r>
              <a:rPr lang="en-US" altLang="en-US" dirty="0"/>
              <a:t>(-) protein  degradation</a:t>
            </a:r>
          </a:p>
          <a:p>
            <a:r>
              <a:rPr lang="en-US" altLang="en-US" dirty="0"/>
              <a:t>(+) of glycolytic enzymes and glycogen synthase</a:t>
            </a:r>
          </a:p>
          <a:p>
            <a:r>
              <a:rPr lang="en-US" altLang="en-US" dirty="0"/>
              <a:t>(-) </a:t>
            </a:r>
            <a:r>
              <a:rPr lang="en-US" altLang="en-US" dirty="0" err="1"/>
              <a:t>phosphorylase</a:t>
            </a:r>
            <a:r>
              <a:rPr lang="en-US" altLang="en-US" dirty="0"/>
              <a:t> and </a:t>
            </a:r>
            <a:r>
              <a:rPr lang="en-US" altLang="en-US" dirty="0" err="1"/>
              <a:t>gluconeogenic</a:t>
            </a:r>
            <a:r>
              <a:rPr lang="en-US" altLang="en-US" dirty="0"/>
              <a:t> enzymes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Delayed (hours)</a:t>
            </a:r>
          </a:p>
          <a:p>
            <a:r>
              <a:rPr lang="en-US" altLang="en-US" dirty="0"/>
              <a:t>(+) mRNAs for </a:t>
            </a:r>
            <a:r>
              <a:rPr lang="en-US" altLang="en-US" dirty="0" err="1"/>
              <a:t>lipogenic</a:t>
            </a:r>
            <a:r>
              <a:rPr lang="en-US" altLang="en-US" dirty="0"/>
              <a:t> and other enzymes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50988"/>
            <a:ext cx="8686800" cy="4368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 triangular gland, which has both exocrine and endocrine cells, located behind the stomach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Strategic location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Acinar cells produce an enzyme-rich juice used for digestion (exocrine product)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Pancreatic islets (</a:t>
            </a:r>
            <a:r>
              <a:rPr lang="en-US" altLang="en-US" b="1">
                <a:solidFill>
                  <a:srgbClr val="000000"/>
                </a:solidFill>
              </a:rPr>
              <a:t>islets of Langerhans</a:t>
            </a:r>
            <a:r>
              <a:rPr lang="en-US" altLang="en-US">
                <a:solidFill>
                  <a:srgbClr val="000000"/>
                </a:solidFill>
              </a:rPr>
              <a:t>) produce hormones involved in regulating fuel storage and use.</a:t>
            </a:r>
          </a:p>
          <a:p>
            <a:pPr eaLnBrk="1" hangingPunct="1"/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Pancreas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/>
              <a:t>Action of insulin on Adipose tissue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166813"/>
            <a:ext cx="8686800" cy="5133975"/>
          </a:xfrm>
        </p:spPr>
        <p:txBody>
          <a:bodyPr/>
          <a:lstStyle/>
          <a:p>
            <a:r>
              <a:rPr lang="en-US" altLang="en-US" dirty="0"/>
              <a:t>(+) glucose entry</a:t>
            </a:r>
          </a:p>
          <a:p>
            <a:r>
              <a:rPr lang="en-US" altLang="en-US" dirty="0"/>
              <a:t> (+) fatty acid synthesis</a:t>
            </a:r>
          </a:p>
          <a:p>
            <a:r>
              <a:rPr lang="en-US" altLang="en-US" dirty="0"/>
              <a:t>(+) glycerol phosphate synthesis</a:t>
            </a:r>
          </a:p>
          <a:p>
            <a:r>
              <a:rPr lang="en-US" altLang="en-US" dirty="0"/>
              <a:t>(+) triglyceride deposition</a:t>
            </a:r>
          </a:p>
          <a:p>
            <a:r>
              <a:rPr lang="en-US" altLang="en-US" dirty="0"/>
              <a:t>(+)lipoprotein lipase</a:t>
            </a:r>
          </a:p>
          <a:p>
            <a:r>
              <a:rPr lang="en-US" altLang="en-US" dirty="0"/>
              <a:t>(-) of hormone-sensitive lipase</a:t>
            </a:r>
          </a:p>
          <a:p>
            <a:r>
              <a:rPr lang="en-US" altLang="en-US" dirty="0"/>
              <a:t>(+) K uptake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Fat: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/>
              <a:t>Action of insulin on Muscle: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585788"/>
            <a:ext cx="8686800" cy="629602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en-US" altLang="en-US"/>
          </a:p>
          <a:p>
            <a:r>
              <a:rPr lang="en-US" altLang="en-US"/>
              <a:t>(+) glucose entry</a:t>
            </a:r>
          </a:p>
          <a:p>
            <a:r>
              <a:rPr lang="en-US" altLang="en-US"/>
              <a:t>(+) glycogen synthesis</a:t>
            </a:r>
          </a:p>
          <a:p>
            <a:r>
              <a:rPr lang="en-US" altLang="en-US"/>
              <a:t>(+) amino acid uptake</a:t>
            </a:r>
          </a:p>
          <a:p>
            <a:r>
              <a:rPr lang="en-US" altLang="en-US"/>
              <a:t>(+) protein synthesis in ribosomes</a:t>
            </a:r>
          </a:p>
          <a:p>
            <a:r>
              <a:rPr lang="en-US" altLang="en-US"/>
              <a:t>(-) protein catabolism</a:t>
            </a:r>
          </a:p>
          <a:p>
            <a:r>
              <a:rPr lang="en-US" altLang="en-US"/>
              <a:t>(-) release of gluconeogenic aminco acids</a:t>
            </a:r>
          </a:p>
          <a:p>
            <a:r>
              <a:rPr lang="en-US" altLang="en-US"/>
              <a:t>(+) ketone uptake</a:t>
            </a:r>
          </a:p>
          <a:p>
            <a:r>
              <a:rPr lang="en-US" altLang="en-US"/>
              <a:t>(+) K uptake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Muscle: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79488"/>
          </a:xfrm>
        </p:spPr>
        <p:txBody>
          <a:bodyPr/>
          <a:lstStyle/>
          <a:p>
            <a:r>
              <a:rPr lang="en-US" altLang="en-US"/>
              <a:t>Action of insulin on Liver: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596917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en-US" altLang="en-US" dirty="0"/>
          </a:p>
          <a:p>
            <a:r>
              <a:rPr lang="en-US" altLang="en-US" dirty="0"/>
              <a:t>(-) </a:t>
            </a:r>
            <a:r>
              <a:rPr lang="en-US" altLang="en-US" dirty="0" err="1"/>
              <a:t>ketogenesis</a:t>
            </a:r>
            <a:endParaRPr lang="en-US" altLang="en-US" dirty="0"/>
          </a:p>
          <a:p>
            <a:r>
              <a:rPr lang="en-US" altLang="en-US" dirty="0"/>
              <a:t>(+) protein synthesis</a:t>
            </a:r>
          </a:p>
          <a:p>
            <a:r>
              <a:rPr lang="en-US" altLang="en-US" dirty="0"/>
              <a:t> (+) lipid synthesis</a:t>
            </a:r>
          </a:p>
          <a:p>
            <a:r>
              <a:rPr lang="en-US" altLang="en-US" dirty="0"/>
              <a:t>(-)</a:t>
            </a:r>
            <a:r>
              <a:rPr lang="en-US" altLang="en-US" dirty="0" err="1"/>
              <a:t>gluconogenesis</a:t>
            </a:r>
            <a:r>
              <a:rPr lang="en-US" altLang="en-US" dirty="0"/>
              <a:t>, (+) glycogen synthesis, (+) glycolysis.</a:t>
            </a:r>
          </a:p>
          <a:p>
            <a:endParaRPr lang="en-US" altLang="en-US" dirty="0"/>
          </a:p>
          <a:p>
            <a:r>
              <a:rPr lang="en-US" altLang="en-US" sz="3200" b="1" dirty="0">
                <a:solidFill>
                  <a:srgbClr val="660000"/>
                </a:solidFill>
                <a:latin typeface="Calibri" pitchFamily="34" charset="0"/>
                <a:ea typeface="+mj-ea"/>
                <a:cs typeface="Calibri" pitchFamily="34" charset="0"/>
              </a:rPr>
              <a:t>General:</a:t>
            </a:r>
          </a:p>
          <a:p>
            <a:r>
              <a:rPr lang="en-US" altLang="en-US" dirty="0"/>
              <a:t>(+) cell growth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916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685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Action of insulin on Liver: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Glucose transporter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32215"/>
              </p:ext>
            </p:extLst>
          </p:nvPr>
        </p:nvGraphicFramePr>
        <p:xfrm>
          <a:off x="381000" y="1143000"/>
          <a:ext cx="8382000" cy="4421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TRANSPORTERS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PRESENT IN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GLUT-1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Placenta, Blood brain barrier, RBCs, Kidneys and Colon.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GLUT-2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β cells of Pancreas, Liver, Epithelial cells of small intestines and Kidneys.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GLUT-3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Brain, Placenta and Kidneys.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GLUT-4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Skeletal Muscles, Cardiac muscles and Adipose tissue.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GLUT-5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Jejunum and sperm.</a:t>
                      </a:r>
                      <a:endParaRPr lang="en-US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7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842" r="22025" b="3281"/>
          <a:stretch>
            <a:fillRect/>
          </a:stretch>
        </p:blipFill>
        <p:spPr bwMode="auto">
          <a:xfrm>
            <a:off x="2209800" y="1143000"/>
            <a:ext cx="50419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530225"/>
          </a:xfrm>
        </p:spPr>
        <p:txBody>
          <a:bodyPr/>
          <a:lstStyle/>
          <a:p>
            <a:pPr eaLnBrk="1" hangingPunct="1"/>
            <a:r>
              <a:rPr lang="en-US" altLang="en-US"/>
              <a:t>Insulin: Summary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nsulin tabl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89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62088"/>
            <a:ext cx="8686800" cy="14763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 29-amino-acid polypeptide hormone that is a potent hyperglycemic agent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Produced by </a:t>
            </a:r>
            <a:r>
              <a:rPr lang="el-GR" altLang="en-US">
                <a:solidFill>
                  <a:srgbClr val="000000"/>
                </a:solidFill>
              </a:rPr>
              <a:t>α</a:t>
            </a:r>
            <a:r>
              <a:rPr lang="en-US" altLang="en-US">
                <a:solidFill>
                  <a:srgbClr val="000000"/>
                </a:solidFill>
              </a:rPr>
              <a:t> cells in the pancreas</a:t>
            </a:r>
            <a:endParaRPr lang="el-GR" altLang="en-US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Glucagon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Endocrine Pancreas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"/>
          <a:stretch>
            <a:fillRect/>
          </a:stretch>
        </p:blipFill>
        <p:spPr bwMode="auto">
          <a:xfrm>
            <a:off x="0" y="1795463"/>
            <a:ext cx="89916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73650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DNA  in </a:t>
            </a:r>
            <a:r>
              <a:rPr lang="el-GR" altLang="en-US"/>
              <a:t>α</a:t>
            </a:r>
            <a:r>
              <a:rPr lang="en-US" altLang="en-US"/>
              <a:t> cells  (chromosome 2)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Preproglucagon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proglucagon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/>
              <a:t>glucagon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4958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958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4196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419600" y="510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4538"/>
            <a:ext cx="74676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79375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Factors Affecting Glucagon Secretion: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Glucagon 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8325"/>
            <a:ext cx="8686800" cy="379571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en-US" altLang="en-US"/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Its major target is </a:t>
            </a:r>
            <a:r>
              <a:rPr lang="en-US" altLang="en-US">
                <a:solidFill>
                  <a:srgbClr val="FF3300"/>
                </a:solidFill>
              </a:rPr>
              <a:t>liver</a:t>
            </a:r>
            <a:r>
              <a:rPr lang="en-US" altLang="en-US">
                <a:solidFill>
                  <a:srgbClr val="000000"/>
                </a:solidFill>
              </a:rPr>
              <a:t>:</a:t>
            </a:r>
          </a:p>
          <a:p>
            <a:pPr lvl="1" eaLnBrk="1" hangingPunct="1"/>
            <a:r>
              <a:rPr lang="en-US" altLang="en-US">
                <a:solidFill>
                  <a:srgbClr val="FF3300"/>
                </a:solidFill>
              </a:rPr>
              <a:t>Glycogenolysis </a:t>
            </a:r>
            <a:endParaRPr lang="en-US" altLang="en-US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3300"/>
                </a:solidFill>
              </a:rPr>
              <a:t>Gluconeogenesis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>
                <a:solidFill>
                  <a:srgbClr val="FF3300"/>
                </a:solidFill>
              </a:rPr>
              <a:t>Lipid oxidation</a:t>
            </a:r>
            <a:r>
              <a:rPr lang="en-US" altLang="en-US">
                <a:solidFill>
                  <a:srgbClr val="000000"/>
                </a:solidFill>
              </a:rPr>
              <a:t> (fully to CO2 or partially to produce keto acids “</a:t>
            </a:r>
            <a:r>
              <a:rPr lang="en-US" altLang="en-US">
                <a:solidFill>
                  <a:srgbClr val="FF3300"/>
                </a:solidFill>
              </a:rPr>
              <a:t>ketone bodies</a:t>
            </a:r>
            <a:r>
              <a:rPr lang="en-US" altLang="en-US">
                <a:solidFill>
                  <a:srgbClr val="000000"/>
                </a:solidFill>
              </a:rPr>
              <a:t>”). </a:t>
            </a:r>
          </a:p>
          <a:p>
            <a:pPr lvl="1" eaLnBrk="1" hangingPunct="1"/>
            <a:r>
              <a:rPr lang="en-US" altLang="en-US"/>
              <a:t>Release of glucose to the blood from liver cells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/>
              <a:t>Glucagon Action on Cells: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7567"/>
          <a:stretch>
            <a:fillRect/>
          </a:stretch>
        </p:blipFill>
        <p:spPr bwMode="auto">
          <a:xfrm>
            <a:off x="76200" y="838200"/>
            <a:ext cx="88392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Picture 4" descr="Gluc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61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02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Regulation of Blood Glucose Concentrations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381000" y="762000"/>
            <a:ext cx="82296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344613"/>
            <a:ext cx="8686800" cy="4778375"/>
          </a:xfrm>
        </p:spPr>
        <p:txBody>
          <a:bodyPr/>
          <a:lstStyle/>
          <a:p>
            <a:r>
              <a:rPr lang="en-US" altLang="en-US"/>
              <a:t>Diabetes is probably the most important metabolic disease. </a:t>
            </a:r>
          </a:p>
          <a:p>
            <a:r>
              <a:rPr lang="en-US" altLang="en-US"/>
              <a:t>It affects every cell in the body and affects carbohydrate, lipid, and protein metabolism.</a:t>
            </a:r>
          </a:p>
          <a:p>
            <a:r>
              <a:rPr lang="en-US" altLang="en-US"/>
              <a:t>characterized by the polytriad: </a:t>
            </a:r>
          </a:p>
          <a:p>
            <a:pPr lvl="1"/>
            <a:r>
              <a:rPr lang="en-US" altLang="en-US" b="1"/>
              <a:t>Polyuria</a:t>
            </a:r>
            <a:r>
              <a:rPr lang="en-US" altLang="en-US"/>
              <a:t> (excessive urination) </a:t>
            </a:r>
          </a:p>
          <a:p>
            <a:pPr lvl="1"/>
            <a:r>
              <a:rPr lang="en-US" altLang="en-US" b="1"/>
              <a:t>Polydypsia</a:t>
            </a:r>
            <a:r>
              <a:rPr lang="en-US" altLang="en-US"/>
              <a:t> (excessive thirst) </a:t>
            </a:r>
          </a:p>
          <a:p>
            <a:pPr lvl="1"/>
            <a:r>
              <a:rPr lang="en-US" altLang="en-US" b="1"/>
              <a:t>Polyphagia</a:t>
            </a:r>
            <a:r>
              <a:rPr lang="en-US" altLang="en-US"/>
              <a:t> (excessive hunger).</a:t>
            </a:r>
          </a:p>
          <a:p>
            <a:endParaRPr lang="ar-SA" altLang="en-US"/>
          </a:p>
        </p:txBody>
      </p:sp>
      <p:sp>
        <p:nvSpPr>
          <p:cNvPr id="39939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Diabetes </a:t>
            </a:r>
            <a:endParaRPr lang="ar-SA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Untitled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Symptoms of Diabetes Mellitus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abetes 1 an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24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3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6096"/>
            <a:ext cx="8686800" cy="5715411"/>
          </a:xfrm>
        </p:spPr>
        <p:txBody>
          <a:bodyPr/>
          <a:lstStyle/>
          <a:p>
            <a:r>
              <a:rPr lang="en-US" b="1" dirty="0"/>
              <a:t>Type I Diabetes </a:t>
            </a:r>
            <a:r>
              <a:rPr lang="en-US" dirty="0"/>
              <a:t>(autoimmune attack)</a:t>
            </a:r>
          </a:p>
          <a:p>
            <a:pPr marL="0" indent="0">
              <a:buNone/>
            </a:pPr>
            <a:r>
              <a:rPr lang="en-US" dirty="0"/>
              <a:t>	Juvenile onset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Hyposecretion</a:t>
            </a:r>
            <a:r>
              <a:rPr lang="en-US" dirty="0"/>
              <a:t> of insulin</a:t>
            </a:r>
          </a:p>
          <a:p>
            <a:pPr marL="0" indent="0">
              <a:buNone/>
            </a:pPr>
            <a:r>
              <a:rPr lang="en-US" dirty="0"/>
              <a:t>	Insulin dependent</a:t>
            </a:r>
          </a:p>
          <a:p>
            <a:r>
              <a:rPr lang="en-US" b="1" dirty="0"/>
              <a:t>Type II Diabetes </a:t>
            </a:r>
            <a:r>
              <a:rPr lang="en-US" dirty="0"/>
              <a:t>(about 85% )</a:t>
            </a:r>
          </a:p>
          <a:p>
            <a:r>
              <a:rPr lang="en-US" dirty="0"/>
              <a:t>Late onset, </a:t>
            </a:r>
            <a:r>
              <a:rPr lang="en-GB" dirty="0"/>
              <a:t>genetic and family related risk factors.</a:t>
            </a:r>
            <a:r>
              <a:rPr lang="en-US" dirty="0"/>
              <a:t> </a:t>
            </a:r>
          </a:p>
          <a:p>
            <a:r>
              <a:rPr lang="en-US" dirty="0"/>
              <a:t>Resistance of body cells to insulin </a:t>
            </a:r>
          </a:p>
          <a:p>
            <a:r>
              <a:rPr lang="en-US" b="1" dirty="0"/>
              <a:t>Gestational Diabetes </a:t>
            </a:r>
            <a:r>
              <a:rPr lang="en-US" dirty="0"/>
              <a:t>(during pregnancy)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/>
              <a:t>Islets of Langerhans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2066925"/>
            <a:ext cx="8694737" cy="2814638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1-2 million islets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Beta (</a:t>
            </a:r>
            <a:r>
              <a:rPr lang="el-GR" altLang="en-US" dirty="0">
                <a:solidFill>
                  <a:srgbClr val="C00000"/>
                </a:solidFill>
              </a:rPr>
              <a:t>β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  <a:r>
              <a:rPr lang="en-US" altLang="en-US" dirty="0"/>
              <a:t> cells produce insulin (70%) 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Alpha (</a:t>
            </a:r>
            <a:r>
              <a:rPr lang="el-GR" altLang="en-US" dirty="0">
                <a:solidFill>
                  <a:srgbClr val="C00000"/>
                </a:solidFill>
              </a:rPr>
              <a:t>α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  <a:r>
              <a:rPr lang="en-US" altLang="en-US" dirty="0"/>
              <a:t> cells produce glucagon (20%)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Delta (</a:t>
            </a:r>
            <a:r>
              <a:rPr lang="el-GR" altLang="en-US" dirty="0">
                <a:solidFill>
                  <a:srgbClr val="C00000"/>
                </a:solidFill>
              </a:rPr>
              <a:t>δ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  <a:r>
              <a:rPr lang="en-US" altLang="en-US" dirty="0"/>
              <a:t> cells produce </a:t>
            </a:r>
            <a:r>
              <a:rPr lang="en-US" altLang="en-US" dirty="0" err="1"/>
              <a:t>somatostatin</a:t>
            </a:r>
            <a:r>
              <a:rPr lang="en-US" altLang="en-US" dirty="0"/>
              <a:t> (5%)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F cells </a:t>
            </a:r>
            <a:r>
              <a:rPr lang="en-US" altLang="en-US" dirty="0"/>
              <a:t>produce pancreatic polypeptide (5%)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038600" cy="41910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1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  <a:p>
            <a:pPr lvl="1">
              <a:buFontTx/>
              <a:buNone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Affects children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inadequate insulin secretion</a:t>
            </a:r>
          </a:p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insulin injection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016931"/>
            <a:ext cx="4038600" cy="427193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2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Affects adults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defect in insulin action</a:t>
            </a:r>
          </a:p>
          <a:p>
            <a:pPr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         </a:t>
            </a:r>
          </a:p>
          <a:p>
            <a:pPr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diet or OHA (Oral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Hypoglycaemic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Agents)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Diabetes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917347"/>
            <a:ext cx="8229600" cy="117570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2" algn="ctr">
              <a:buFontTx/>
              <a:buNone/>
              <a:defRPr/>
            </a:pPr>
            <a:endParaRPr lang="en-US" sz="3200" dirty="0"/>
          </a:p>
          <a:p>
            <a:pPr lvl="2">
              <a:buFontTx/>
              <a:buNone/>
              <a:defRPr/>
            </a:pPr>
            <a:r>
              <a:rPr lang="en-US" sz="3200" dirty="0"/>
              <a:t>                       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Cause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62000" y="2819400"/>
            <a:ext cx="25146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tx2"/>
                </a:solidFill>
              </a:rPr>
              <a:t>Inadequate secretion </a:t>
            </a:r>
          </a:p>
          <a:p>
            <a:pPr algn="ctr"/>
            <a:r>
              <a:rPr lang="en-US" altLang="en-US" sz="1800" b="1">
                <a:solidFill>
                  <a:schemeClr val="tx2"/>
                </a:solidFill>
              </a:rPr>
              <a:t>of insulin</a:t>
            </a: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5257800" y="2819400"/>
            <a:ext cx="25908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/>
              <a:t>Defects in the action </a:t>
            </a:r>
          </a:p>
          <a:p>
            <a:pPr algn="ctr"/>
            <a:r>
              <a:rPr lang="en-US" altLang="en-US" sz="1800" b="1"/>
              <a:t>of insulin</a:t>
            </a:r>
          </a:p>
        </p:txBody>
      </p:sp>
      <p:sp>
        <p:nvSpPr>
          <p:cNvPr id="41990" name="WordArt 10"/>
          <p:cNvSpPr>
            <a:spLocks noChangeArrowheads="1" noChangeShapeType="1"/>
          </p:cNvSpPr>
          <p:nvPr/>
        </p:nvSpPr>
        <p:spPr bwMode="auto">
          <a:xfrm>
            <a:off x="1219200" y="5334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Diabetes Mellitus</a:t>
            </a:r>
          </a:p>
        </p:txBody>
      </p:sp>
      <p:sp>
        <p:nvSpPr>
          <p:cNvPr id="41991" name="AutoShape 14"/>
          <p:cNvSpPr>
            <a:spLocks noChangeArrowheads="1"/>
          </p:cNvSpPr>
          <p:nvPr/>
        </p:nvSpPr>
        <p:spPr bwMode="auto">
          <a:xfrm rot="5400000">
            <a:off x="5448300" y="1866900"/>
            <a:ext cx="533400" cy="1371600"/>
          </a:xfrm>
          <a:custGeom>
            <a:avLst/>
            <a:gdLst>
              <a:gd name="T0" fmla="*/ 227783185 w 21600"/>
              <a:gd name="T1" fmla="*/ 0 h 21600"/>
              <a:gd name="T2" fmla="*/ 227783185 w 21600"/>
              <a:gd name="T3" fmla="*/ 2147483647 h 21600"/>
              <a:gd name="T4" fmla="*/ 48746216 w 21600"/>
              <a:gd name="T5" fmla="*/ 2147483647 h 21600"/>
              <a:gd name="T6" fmla="*/ 325275667 w 21600"/>
              <a:gd name="T7" fmla="*/ 15565129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AutoShape 16"/>
          <p:cNvSpPr>
            <a:spLocks noChangeArrowheads="1"/>
          </p:cNvSpPr>
          <p:nvPr/>
        </p:nvSpPr>
        <p:spPr bwMode="auto">
          <a:xfrm rot="5375001" flipV="1">
            <a:off x="2362200" y="1905000"/>
            <a:ext cx="530225" cy="1292225"/>
          </a:xfrm>
          <a:custGeom>
            <a:avLst/>
            <a:gdLst>
              <a:gd name="T0" fmla="*/ 223740025 w 21600"/>
              <a:gd name="T1" fmla="*/ 0 h 21600"/>
              <a:gd name="T2" fmla="*/ 223740025 w 21600"/>
              <a:gd name="T3" fmla="*/ 2147483647 h 21600"/>
              <a:gd name="T4" fmla="*/ 47880815 w 21600"/>
              <a:gd name="T5" fmla="*/ 2147483647 h 21600"/>
              <a:gd name="T6" fmla="*/ 319501679 w 21600"/>
              <a:gd name="T7" fmla="*/ 13016247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17"/>
          <p:cNvSpPr>
            <a:spLocks noChangeArrowheads="1"/>
          </p:cNvSpPr>
          <p:nvPr/>
        </p:nvSpPr>
        <p:spPr bwMode="auto">
          <a:xfrm>
            <a:off x="213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594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905000" y="48006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Metabolic disturbances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hyperglycemia 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glycosuria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Type 1 diabetes</a:t>
            </a:r>
            <a:endParaRPr lang="ar-SA" altLang="en-US"/>
          </a:p>
        </p:txBody>
      </p:sp>
      <p:pic>
        <p:nvPicPr>
          <p:cNvPr id="43011" name="Picture 2" descr="http://biomed.brown.edu/Courses/BI108/BI108_2004_Groups/Group09/Diabetes_clip_image001_0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81175"/>
            <a:ext cx="4343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8763000" cy="530225"/>
          </a:xfrm>
        </p:spPr>
        <p:txBody>
          <a:bodyPr/>
          <a:lstStyle/>
          <a:p>
            <a:pPr eaLnBrk="1" hangingPunct="1"/>
            <a:r>
              <a:rPr lang="en-US" altLang="en-US"/>
              <a:t>Diabetes Mellitus Type I</a:t>
            </a:r>
            <a:endParaRPr lang="en-US" altLang="en-US" b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5369"/>
            <a:ext cx="8742363" cy="3617913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Caused by an immune-mediated selective destruction of </a:t>
            </a:r>
            <a:r>
              <a:rPr lang="el-GR" altLang="en-US" dirty="0"/>
              <a:t>β</a:t>
            </a:r>
            <a:r>
              <a:rPr lang="en-US" altLang="en-US" dirty="0"/>
              <a:t> cells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l-GR" altLang="en-US" dirty="0"/>
              <a:t>β</a:t>
            </a:r>
            <a:r>
              <a:rPr lang="en-US" altLang="en-US" dirty="0"/>
              <a:t> cells are destroyed while </a:t>
            </a:r>
            <a:r>
              <a:rPr lang="el-GR" altLang="en-US" dirty="0"/>
              <a:t>α</a:t>
            </a:r>
            <a:r>
              <a:rPr lang="en-US" altLang="en-US" dirty="0"/>
              <a:t> cells are preserved: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/>
              <a:t>     No insulin :::: high glucagon       high production of glucose and ketones by liver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/>
              <a:t>    glucose &amp; ketones              osmotic diuresis</a:t>
            </a:r>
            <a:endParaRPr lang="el-GR" altLang="en-US" dirty="0"/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keto</a:t>
            </a:r>
            <a:r>
              <a:rPr lang="en-US" altLang="en-US" dirty="0"/>
              <a:t> acids                   diabetic ketoacidosis 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4724400" y="274547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3252716" y="371674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8" name="AutoShape 7"/>
          <p:cNvSpPr>
            <a:spLocks noChangeArrowheads="1"/>
          </p:cNvSpPr>
          <p:nvPr/>
        </p:nvSpPr>
        <p:spPr bwMode="auto">
          <a:xfrm>
            <a:off x="3451745" y="3816824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39" name="AutoShape 9"/>
          <p:cNvSpPr>
            <a:spLocks noChangeArrowheads="1"/>
          </p:cNvSpPr>
          <p:nvPr/>
        </p:nvSpPr>
        <p:spPr bwMode="auto">
          <a:xfrm>
            <a:off x="2286000" y="43434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4040" name="AutoShape 10"/>
          <p:cNvSpPr>
            <a:spLocks noChangeArrowheads="1"/>
          </p:cNvSpPr>
          <p:nvPr/>
        </p:nvSpPr>
        <p:spPr bwMode="auto">
          <a:xfrm>
            <a:off x="2057400" y="4267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610600" cy="4832092"/>
          </a:xfrm>
        </p:spPr>
        <p:txBody>
          <a:bodyPr/>
          <a:lstStyle/>
          <a:p>
            <a:r>
              <a:rPr lang="en-US" sz="2800" dirty="0"/>
              <a:t>Late onset, </a:t>
            </a:r>
            <a:r>
              <a:rPr lang="en-GB" sz="2800" dirty="0"/>
              <a:t>genetic and family related risk factors.</a:t>
            </a:r>
            <a:r>
              <a:rPr lang="en-US" sz="2800" dirty="0"/>
              <a:t> </a:t>
            </a:r>
          </a:p>
          <a:p>
            <a:r>
              <a:rPr lang="en-US" altLang="en-US" sz="2800" dirty="0"/>
              <a:t>More common in some ethnic groups.</a:t>
            </a:r>
          </a:p>
          <a:p>
            <a:r>
              <a:rPr lang="en-GB" sz="2800" dirty="0"/>
              <a:t>Unhealthy foods and inactive lifestyles with sedentary behaviour.</a:t>
            </a:r>
          </a:p>
          <a:p>
            <a:r>
              <a:rPr lang="en-US" sz="2800" dirty="0"/>
              <a:t>Resistance of body cells to insulin </a:t>
            </a:r>
            <a:r>
              <a:rPr lang="en-US" altLang="en-US" sz="2800" dirty="0"/>
              <a:t>keeps blood glucose too high</a:t>
            </a:r>
            <a:r>
              <a:rPr lang="en-US" sz="2800" dirty="0"/>
              <a:t> </a:t>
            </a:r>
          </a:p>
          <a:p>
            <a:r>
              <a:rPr lang="en-US" sz="2800" dirty="0"/>
              <a:t>manage by </a:t>
            </a:r>
            <a:r>
              <a:rPr lang="en-GB" sz="2800" dirty="0"/>
              <a:t>lifestyle modification with physical activity and/or healthy diet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Chronic complications: atherosclerosis, renal failure &amp; blindness.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5425" y="76200"/>
            <a:ext cx="8763000" cy="534988"/>
          </a:xfrm>
        </p:spPr>
        <p:txBody>
          <a:bodyPr/>
          <a:lstStyle/>
          <a:p>
            <a:pPr eaLnBrk="1" hangingPunct="1"/>
            <a:r>
              <a:rPr lang="en-US" altLang="en-US" dirty="0"/>
              <a:t>Diabetes Mellitus Type II </a:t>
            </a:r>
          </a:p>
        </p:txBody>
      </p:sp>
    </p:spTree>
  </p:cSld>
  <p:clrMapOvr>
    <a:masterClrMapping/>
  </p:clrMapOvr>
  <p:transition advTm="2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556F81F-0BB3-46F2-9F14-21B55CEA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E4653EFD-E272-4B18-862B-09587764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486150"/>
            <a:ext cx="8686800" cy="4953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56324" name="Picture 4" descr="http://media2.picsearch.com/is?EBrQI3TwUmdJ-VH2Ei_9g5lMVHinSRJavEH3e-WRd0w&amp;height=255">
            <a:extLst>
              <a:ext uri="{FF2B5EF4-FFF2-40B4-BE49-F238E27FC236}">
                <a16:creationId xmlns:a16="http://schemas.microsoft.com/office/drawing/2014/main" id="{169CB58B-8E6E-4FB0-BA1F-1C588603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52400"/>
            <a:ext cx="3336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http://media3.picsearch.com/is?_F3VStaMkoAftt7bHBFVQKDZq6M0vQBXOH7-ZLA6qZ0&amp;height=227">
            <a:extLst>
              <a:ext uri="{FF2B5EF4-FFF2-40B4-BE49-F238E27FC236}">
                <a16:creationId xmlns:a16="http://schemas.microsoft.com/office/drawing/2014/main" id="{24B17507-F934-4244-ADE6-C1177F9E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330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 descr="http://media5.picsearch.com/is?4_DkVrWow44Vl-_7-ciTlTy9Dw2qW4Bw6a4doANK4KU&amp;height=227">
            <a:extLst>
              <a:ext uri="{FF2B5EF4-FFF2-40B4-BE49-F238E27FC236}">
                <a16:creationId xmlns:a16="http://schemas.microsoft.com/office/drawing/2014/main" id="{22829538-9C66-40EE-B91F-E7866345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429000"/>
            <a:ext cx="3571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http://media5.picsearch.com/is?ewjOBqaOEeoHciLgRHvvapHRh2nbCBbivzB-w7hfRcQ&amp;height=255">
            <a:extLst>
              <a:ext uri="{FF2B5EF4-FFF2-40B4-BE49-F238E27FC236}">
                <a16:creationId xmlns:a16="http://schemas.microsoft.com/office/drawing/2014/main" id="{9210F10C-475B-4572-8D01-540BD984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343400"/>
            <a:ext cx="324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543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0" dirty="0">
                <a:solidFill>
                  <a:srgbClr val="660000"/>
                </a:solidFill>
                <a:latin typeface="+mj-lt"/>
                <a:ea typeface="+mj-ea"/>
                <a:cs typeface="+mj-cs"/>
              </a:rPr>
              <a:t>Gestational Diabetes (during pregnancy)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3" y="1143000"/>
            <a:ext cx="3744416" cy="319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43000"/>
            <a:ext cx="3675888" cy="20391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" y="4333875"/>
            <a:ext cx="8229600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IE" altLang="en-US" sz="2400" i="0" kern="0"/>
              <a:t>Occurs in 2-5% of pregnancies. Associated with decreased insulin levels and/or insulin resistance.</a:t>
            </a:r>
          </a:p>
          <a:p>
            <a:pPr eaLnBrk="1" hangingPunct="1"/>
            <a:r>
              <a:rPr lang="en-IE" altLang="en-US" sz="2400" i="0" kern="0"/>
              <a:t>Resembles Type 2 Diabetes.</a:t>
            </a:r>
          </a:p>
          <a:p>
            <a:pPr eaLnBrk="1" hangingPunct="1"/>
            <a:r>
              <a:rPr lang="en-IE" altLang="en-US" sz="2400" i="0" kern="0"/>
              <a:t>Usually transient:  symptoms improve following delivery.</a:t>
            </a:r>
          </a:p>
          <a:p>
            <a:pPr eaLnBrk="1" hangingPunct="1"/>
            <a:r>
              <a:rPr lang="en-IE" altLang="en-US" sz="2400" i="0" kern="0"/>
              <a:t>If untreated </a:t>
            </a:r>
            <a:r>
              <a:rPr lang="en-IE" altLang="en-US" sz="2400" i="0" kern="0">
                <a:sym typeface="Wingdings" panose="05000000000000000000" pitchFamily="2" charset="2"/>
              </a:rPr>
              <a:t> macrosomia (high birth weight)</a:t>
            </a:r>
            <a:endParaRPr lang="en-IE" altLang="en-US" sz="2400" i="0" kern="0" dirty="0"/>
          </a:p>
        </p:txBody>
      </p:sp>
    </p:spTree>
    <p:extLst>
      <p:ext uri="{BB962C8B-B14F-4D97-AF65-F5344CB8AC3E}">
        <p14:creationId xmlns:p14="http://schemas.microsoft.com/office/powerpoint/2010/main" val="5334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82451" y="25758"/>
            <a:ext cx="8991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E" altLang="en-US" kern="1200" dirty="0"/>
              <a:t>Long Term Complications of Uncontrolled Diabetes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IE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MICROVASCULAR DISEASE</a:t>
            </a:r>
          </a:p>
          <a:p>
            <a:pPr eaLnBrk="1" hangingPunct="1">
              <a:buFontTx/>
              <a:buNone/>
              <a:defRPr/>
            </a:pPr>
            <a:endParaRPr lang="en-IE" sz="2800" dirty="0"/>
          </a:p>
          <a:p>
            <a:pPr eaLnBrk="1" hangingPunct="1">
              <a:defRPr/>
            </a:pPr>
            <a:r>
              <a:rPr lang="en-IE" sz="2800" dirty="0" err="1"/>
              <a:t>Hyperglycemia</a:t>
            </a:r>
            <a:r>
              <a:rPr lang="en-IE" sz="2800" dirty="0"/>
              <a:t> damages small blood vessels: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>
                <a:sym typeface="Wingdings" pitchFamily="2" charset="2"/>
              </a:rPr>
              <a:t> diabetic </a:t>
            </a:r>
            <a:r>
              <a:rPr lang="en-IE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retinopathy</a:t>
            </a:r>
            <a:r>
              <a:rPr lang="en-IE" sz="2800" dirty="0">
                <a:sym typeface="Wingdings" pitchFamily="2" charset="2"/>
              </a:rPr>
              <a:t>  vision loss.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/>
              <a:t> diabetic </a:t>
            </a:r>
            <a:r>
              <a:rPr lang="en-IE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neuropathy</a:t>
            </a:r>
            <a:r>
              <a:rPr lang="en-IE" sz="2800" dirty="0"/>
              <a:t> </a:t>
            </a:r>
            <a:r>
              <a:rPr lang="en-IE" sz="2800" dirty="0">
                <a:sym typeface="Wingdings" pitchFamily="2" charset="2"/>
              </a:rPr>
              <a:t> damage to nerves  most common cause of amputation in Western world.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>
                <a:sym typeface="Wingdings" pitchFamily="2" charset="2"/>
              </a:rPr>
              <a:t> diabetic </a:t>
            </a:r>
            <a:r>
              <a:rPr lang="en-IE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nephropathy</a:t>
            </a:r>
            <a:r>
              <a:rPr lang="en-IE" sz="2800" dirty="0">
                <a:sym typeface="Wingdings" pitchFamily="2" charset="2"/>
              </a:rPr>
              <a:t>  kidney damage  chronic renal failure.</a:t>
            </a:r>
            <a:endParaRPr lang="en-GB" sz="2800" dirty="0"/>
          </a:p>
          <a:p>
            <a:pPr eaLnBrk="1" hangingPunct="1">
              <a:defRPr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759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6729CB4-B312-4F7D-9336-FFA45F42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7" name="Picture 2" descr="http://media1.picsearch.com/is?CzEVu_HAqRFL9ESr5TzZlaW39HTqCx-lay08epAoNjM&amp;height=257">
            <a:extLst>
              <a:ext uri="{FF2B5EF4-FFF2-40B4-BE49-F238E27FC236}">
                <a16:creationId xmlns:a16="http://schemas.microsoft.com/office/drawing/2014/main" id="{3F28F3FF-BBBA-448E-869C-930E1D9B8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4514895" cy="4724400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A7D0B-1D11-4F2D-AC84-98306E84A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886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Both the FPG and OGTT tests require that the patient fast for at least 8 hours (ideally 12 hr) prior to the test.</a:t>
            </a:r>
          </a:p>
          <a:p>
            <a:pPr>
              <a:buFont typeface="Times New Roman" pitchFamily="18" charset="0"/>
              <a:buNone/>
            </a:pPr>
            <a:endParaRPr lang="en-US" altLang="en-US"/>
          </a:p>
          <a:p>
            <a:r>
              <a:rPr lang="en-US" altLang="en-US"/>
              <a:t>The oral glucose tolerance test (OGTT):</a:t>
            </a:r>
          </a:p>
          <a:p>
            <a:pPr lvl="1"/>
            <a:r>
              <a:rPr lang="en-US" altLang="en-US"/>
              <a:t>FPG test</a:t>
            </a:r>
          </a:p>
          <a:p>
            <a:pPr lvl="1"/>
            <a:r>
              <a:rPr lang="en-US" altLang="en-US"/>
              <a:t>Blood is then taken 2 hours after drinking a special glucose solution</a:t>
            </a:r>
          </a:p>
        </p:txBody>
      </p:sp>
      <p:sp>
        <p:nvSpPr>
          <p:cNvPr id="47107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Glucose Tolerance Test</a:t>
            </a:r>
            <a:endParaRPr lang="ar-SA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r="3346" b="3340"/>
          <a:stretch>
            <a:fillRect/>
          </a:stretch>
        </p:blipFill>
        <p:spPr bwMode="auto">
          <a:xfrm>
            <a:off x="381000" y="838200"/>
            <a:ext cx="8382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Islets of Langerhans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iagnosis of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411288"/>
            <a:ext cx="8686800" cy="4645025"/>
          </a:xfrm>
        </p:spPr>
        <p:txBody>
          <a:bodyPr/>
          <a:lstStyle/>
          <a:p>
            <a:r>
              <a:rPr lang="en-US" altLang="en-US"/>
              <a:t>Following the oral administration of a standard dose of glucose, the plasma glucose concentration normally rises but returns to the fasting level within 2 hours. </a:t>
            </a:r>
          </a:p>
          <a:p>
            <a:r>
              <a:rPr lang="en-US" altLang="en-US"/>
              <a:t>If insulin activity is reduced, the plasma glucose concentration takes longer than 2 hours to return to normal and often rises above  200 mg/dl. </a:t>
            </a:r>
          </a:p>
          <a:p>
            <a:r>
              <a:rPr lang="en-US" altLang="en-US"/>
              <a:t>Measurement of urine glucose allows determination of the renal threshold for glucose.</a:t>
            </a:r>
          </a:p>
          <a:p>
            <a:endParaRPr lang="ar-SA" altLang="en-US"/>
          </a:p>
        </p:txBody>
      </p:sp>
      <p:sp>
        <p:nvSpPr>
          <p:cNvPr id="48131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Glucose Tolerance Test (GTT)</a:t>
            </a:r>
            <a:endParaRPr lang="ar-SA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0">
                <a:solidFill>
                  <a:srgbClr val="660000"/>
                </a:solidFill>
              </a:rPr>
              <a:t>GTT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815975"/>
            <a:ext cx="8686800" cy="5835650"/>
          </a:xfrm>
        </p:spPr>
        <p:txBody>
          <a:bodyPr/>
          <a:lstStyle/>
          <a:p>
            <a:r>
              <a:rPr lang="en-US" altLang="en-US"/>
              <a:t>The following results suggest different conditions:</a:t>
            </a:r>
          </a:p>
          <a:p>
            <a:r>
              <a:rPr lang="en-US" altLang="en-US" sz="3200" b="1"/>
              <a:t>Normal values:</a:t>
            </a:r>
          </a:p>
          <a:p>
            <a:r>
              <a:rPr lang="en-US" altLang="en-US"/>
              <a:t> FPG &lt;</a:t>
            </a:r>
            <a:r>
              <a:rPr lang="en-US" altLang="en-US">
                <a:solidFill>
                  <a:srgbClr val="FF0000"/>
                </a:solidFill>
              </a:rPr>
              <a:t>100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mg/dl</a:t>
            </a:r>
          </a:p>
          <a:p>
            <a:r>
              <a:rPr lang="en-US" altLang="en-US"/>
              <a:t> 2hr PPG  &lt; </a:t>
            </a:r>
            <a:r>
              <a:rPr lang="en-US" altLang="en-US">
                <a:solidFill>
                  <a:srgbClr val="FF0000"/>
                </a:solidFill>
              </a:rPr>
              <a:t>140 mg/dL</a:t>
            </a:r>
          </a:p>
          <a:p>
            <a:r>
              <a:rPr lang="en-US" altLang="en-US" b="1"/>
              <a:t>Impaired glucose tolerance </a:t>
            </a:r>
          </a:p>
          <a:p>
            <a:r>
              <a:rPr lang="en-US" altLang="en-US"/>
              <a:t> 2hr PPG = </a:t>
            </a:r>
            <a:r>
              <a:rPr lang="en-US" altLang="en-US">
                <a:solidFill>
                  <a:srgbClr val="FF0000"/>
                </a:solidFill>
              </a:rPr>
              <a:t>140  - 199 mg/dL</a:t>
            </a:r>
          </a:p>
          <a:p>
            <a:r>
              <a:rPr lang="en-US" altLang="en-US" sz="3200" b="1"/>
              <a:t>Diabetes </a:t>
            </a:r>
          </a:p>
          <a:p>
            <a:r>
              <a:rPr lang="en-US" altLang="en-US"/>
              <a:t>FPG ≥ 126 mg/dl</a:t>
            </a:r>
          </a:p>
          <a:p>
            <a:r>
              <a:rPr lang="en-US" altLang="en-US"/>
              <a:t>2hr PPG levels ≥200 </a:t>
            </a:r>
            <a:r>
              <a:rPr lang="en-US" altLang="en-US">
                <a:solidFill>
                  <a:srgbClr val="FF0000"/>
                </a:solidFill>
              </a:rPr>
              <a:t> mg/dL</a:t>
            </a:r>
            <a:endParaRPr lang="ar-SA" altLang="en-US"/>
          </a:p>
          <a:p>
            <a:endParaRPr lang="ar-SA" altLang="en-US"/>
          </a:p>
        </p:txBody>
      </p:sp>
      <p:sp>
        <p:nvSpPr>
          <p:cNvPr id="50179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Glucose Tolerance Test</a:t>
            </a:r>
            <a:endParaRPr lang="ar-SA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Diabetes Mellitus (DM)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763"/>
            <a:ext cx="8686800" cy="40195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Hormone of nutrient abundance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 protein hormone consisting of two amino acid chains linked by disulfide bonds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Synthesized as part of proinsulin (86 AA) and then excised by enzymes, releasing functional insulin (51 AA) and C peptide (29 AA).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Has a plasma half-life of 6 minutes.</a:t>
            </a:r>
          </a:p>
          <a:p>
            <a:pPr eaLnBrk="1" hangingPunct="1"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fg-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 Structure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388"/>
            <a:ext cx="8229600" cy="5846762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DNA (chromosome 11)  in </a:t>
            </a:r>
            <a:r>
              <a:rPr lang="el-GR" altLang="en-US" sz="3000"/>
              <a:t>β</a:t>
            </a:r>
            <a:r>
              <a:rPr lang="en-US" altLang="en-US" sz="3000"/>
              <a:t> cells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Preproinsulin (signal peptide, A chain,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 B chain, and peptide C)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altLang="en-US" sz="3000"/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proinsulin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altLang="en-US" sz="3000"/>
              <a:t>insulin 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495800" y="4343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4958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 Synthesis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24075"/>
            <a:ext cx="8686800" cy="3222625"/>
          </a:xfrm>
        </p:spPr>
        <p:txBody>
          <a:bodyPr/>
          <a:lstStyle/>
          <a:p>
            <a:pPr eaLnBrk="1" hangingPunct="1"/>
            <a:r>
              <a:rPr lang="en-US" altLang="en-US"/>
              <a:t>Insulin synthesis is stimulated by glucose or feeding and decreased by fasting</a:t>
            </a:r>
          </a:p>
          <a:p>
            <a:pPr eaLnBrk="1" hangingPunct="1"/>
            <a:r>
              <a:rPr lang="en-US" altLang="en-US"/>
              <a:t>Threshold of glucose-stimulated insulin secretion is 100 mg/dl.</a:t>
            </a:r>
          </a:p>
          <a:p>
            <a:pPr eaLnBrk="1" hangingPunct="1"/>
            <a:r>
              <a:rPr lang="en-US" altLang="en-US"/>
              <a:t>Glucose rapidly increase the translation of the insulin mRNA and slowly increases transcription of the insulin gene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Insulin Synthesis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Folder:Presentation4</Template>
  <TotalTime>18816</TotalTime>
  <Words>1331</Words>
  <Application>Microsoft Office PowerPoint</Application>
  <PresentationFormat>On-screen Show (4:3)</PresentationFormat>
  <Paragraphs>258</Paragraphs>
  <Slides>54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Black</vt:lpstr>
      <vt:lpstr>Calibri</vt:lpstr>
      <vt:lpstr>Georgia</vt:lpstr>
      <vt:lpstr>Times New Roman</vt:lpstr>
      <vt:lpstr>Wingdings</vt:lpstr>
      <vt:lpstr>Wingdings 2</vt:lpstr>
      <vt:lpstr>Blank</vt:lpstr>
      <vt:lpstr>Civic</vt:lpstr>
      <vt:lpstr>Endocrine Physiology   Physiology of the pancreas and Insulin</vt:lpstr>
      <vt:lpstr>Pancreas</vt:lpstr>
      <vt:lpstr>The Endocrine Pancreas</vt:lpstr>
      <vt:lpstr>Islets of Langerhans</vt:lpstr>
      <vt:lpstr>Islets of Langerhans</vt:lpstr>
      <vt:lpstr>Insulin</vt:lpstr>
      <vt:lpstr>Insulin Structure</vt:lpstr>
      <vt:lpstr>Insulin Synthesis</vt:lpstr>
      <vt:lpstr>Insulin Synthesis</vt:lpstr>
      <vt:lpstr>Glucose is the primary stimulator of insulin secretion</vt:lpstr>
      <vt:lpstr>PowerPoint Presentation</vt:lpstr>
      <vt:lpstr>PowerPoint Presentation</vt:lpstr>
      <vt:lpstr>PowerPoint Presentation</vt:lpstr>
      <vt:lpstr>Regulation of Insulin Secretion</vt:lpstr>
      <vt:lpstr>Insulin Receptor</vt:lpstr>
      <vt:lpstr>PowerPoint Presentation</vt:lpstr>
      <vt:lpstr>PowerPoint Presentation</vt:lpstr>
      <vt:lpstr>Glucose regulation and metabolism terms </vt:lpstr>
      <vt:lpstr>PowerPoint Presentation</vt:lpstr>
      <vt:lpstr>Action of insulin on Adipose tissue </vt:lpstr>
      <vt:lpstr>PowerPoint Presentation</vt:lpstr>
      <vt:lpstr>Action of insulin on Muscle:  </vt:lpstr>
      <vt:lpstr>PowerPoint Presentation</vt:lpstr>
      <vt:lpstr>Action of insulin on Liver:  </vt:lpstr>
      <vt:lpstr>PowerPoint Presentation</vt:lpstr>
      <vt:lpstr>Glucose transporter systems</vt:lpstr>
      <vt:lpstr>Insulin: Summary</vt:lpstr>
      <vt:lpstr>PowerPoint Presentation</vt:lpstr>
      <vt:lpstr>Glucagon</vt:lpstr>
      <vt:lpstr>SYNTHESIS</vt:lpstr>
      <vt:lpstr>PowerPoint Presentation</vt:lpstr>
      <vt:lpstr>Glucagon Actions</vt:lpstr>
      <vt:lpstr>Glucagon Action on Cells: </vt:lpstr>
      <vt:lpstr>PowerPoint Presentation</vt:lpstr>
      <vt:lpstr>The Regulation of Blood Glucose Concentrations</vt:lpstr>
      <vt:lpstr>Diabetes </vt:lpstr>
      <vt:lpstr>PowerPoint Presentation</vt:lpstr>
      <vt:lpstr>PowerPoint Presentation</vt:lpstr>
      <vt:lpstr>PowerPoint Presentation</vt:lpstr>
      <vt:lpstr>Types of Diabetes</vt:lpstr>
      <vt:lpstr>PowerPoint Presentation</vt:lpstr>
      <vt:lpstr>Type 1 diabetes</vt:lpstr>
      <vt:lpstr>Diabetes Mellitus Type I</vt:lpstr>
      <vt:lpstr>Diabetes Mellitus Type II </vt:lpstr>
      <vt:lpstr>PowerPoint Presentation</vt:lpstr>
      <vt:lpstr>PowerPoint Presentation</vt:lpstr>
      <vt:lpstr>Long Term Complications of Uncontrolled Diabetes</vt:lpstr>
      <vt:lpstr>PowerPoint Presentation</vt:lpstr>
      <vt:lpstr>Glucose Tolerance Test</vt:lpstr>
      <vt:lpstr>PowerPoint Presentation</vt:lpstr>
      <vt:lpstr>Glucose Tolerance Test (GTT)</vt:lpstr>
      <vt:lpstr>PowerPoint Presentation</vt:lpstr>
      <vt:lpstr>Glucose Tolerance Test</vt:lpstr>
      <vt:lpstr>Diabetes Mellitus (DM)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Alsabih</dc:creator>
  <cp:lastModifiedBy>Dr.Ahmed Alsabih</cp:lastModifiedBy>
  <cp:revision>233</cp:revision>
  <dcterms:created xsi:type="dcterms:W3CDTF">2002-11-25T02:35:13Z</dcterms:created>
  <dcterms:modified xsi:type="dcterms:W3CDTF">2020-03-01T08:13:58Z</dcterms:modified>
</cp:coreProperties>
</file>