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7" r:id="rId4"/>
    <p:sldId id="275" r:id="rId5"/>
    <p:sldId id="276" r:id="rId6"/>
    <p:sldId id="279" r:id="rId7"/>
    <p:sldId id="280" r:id="rId8"/>
    <p:sldId id="265" r:id="rId9"/>
    <p:sldId id="278" r:id="rId10"/>
    <p:sldId id="281" r:id="rId11"/>
    <p:sldId id="282" r:id="rId12"/>
    <p:sldId id="284"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20ACE-2F24-49F7-88BB-6581D8C834F5}" type="datetimeFigureOut">
              <a:rPr lang="en-US" smtClean="0"/>
              <a:t>3/21/2021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27184-B514-4A9B-AF28-BF7BC7E6329F}" type="slidenum">
              <a:rPr lang="en-US" smtClean="0"/>
              <a:t>‹#›</a:t>
            </a:fld>
            <a:endParaRPr lang="en-US"/>
          </a:p>
        </p:txBody>
      </p:sp>
    </p:spTree>
    <p:extLst>
      <p:ext uri="{BB962C8B-B14F-4D97-AF65-F5344CB8AC3E}">
        <p14:creationId xmlns:p14="http://schemas.microsoft.com/office/powerpoint/2010/main" val="42845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27184-B514-4A9B-AF28-BF7BC7E6329F}" type="slidenum">
              <a:rPr lang="en-US" smtClean="0"/>
              <a:t>5</a:t>
            </a:fld>
            <a:endParaRPr lang="en-US"/>
          </a:p>
        </p:txBody>
      </p:sp>
    </p:spTree>
    <p:extLst>
      <p:ext uri="{BB962C8B-B14F-4D97-AF65-F5344CB8AC3E}">
        <p14:creationId xmlns:p14="http://schemas.microsoft.com/office/powerpoint/2010/main" val="94820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6A19E-9C63-479B-B52A-4004CD2AA703}" type="datetime1">
              <a:rPr lang="en-US" smtClean="0"/>
              <a:t>3/21/2021</a:t>
            </a:fld>
            <a:endParaRPr lang="en-US"/>
          </a:p>
        </p:txBody>
      </p:sp>
      <p:sp>
        <p:nvSpPr>
          <p:cNvPr id="5" name="Footer Placeholder 4"/>
          <p:cNvSpPr>
            <a:spLocks noGrp="1"/>
          </p:cNvSpPr>
          <p:nvPr>
            <p:ph type="ftr" sz="quarter" idx="11"/>
          </p:nvPr>
        </p:nvSpPr>
        <p:spPr/>
        <p:txBody>
          <a:bodyPr/>
          <a:lstStyle/>
          <a:p>
            <a:r>
              <a:rPr lang="en-US" smtClean="0"/>
              <a:t>Essam Eldin AbdelHady </a:t>
            </a:r>
            <a:endParaRPr lang="en-US"/>
          </a:p>
        </p:txBody>
      </p:sp>
      <p:sp>
        <p:nvSpPr>
          <p:cNvPr id="6" name="Slide Number Placeholder 5"/>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270442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EDA76-BA10-4155-951C-D8D1BB2402FE}" type="datetime1">
              <a:rPr lang="en-US" smtClean="0"/>
              <a:t>3/21/2021</a:t>
            </a:fld>
            <a:endParaRPr lang="en-US"/>
          </a:p>
        </p:txBody>
      </p:sp>
      <p:sp>
        <p:nvSpPr>
          <p:cNvPr id="5" name="Footer Placeholder 4"/>
          <p:cNvSpPr>
            <a:spLocks noGrp="1"/>
          </p:cNvSpPr>
          <p:nvPr>
            <p:ph type="ftr" sz="quarter" idx="11"/>
          </p:nvPr>
        </p:nvSpPr>
        <p:spPr/>
        <p:txBody>
          <a:bodyPr/>
          <a:lstStyle/>
          <a:p>
            <a:r>
              <a:rPr lang="en-US" smtClean="0"/>
              <a:t>Essam Eldin AbdelHady </a:t>
            </a:r>
            <a:endParaRPr lang="en-US"/>
          </a:p>
        </p:txBody>
      </p:sp>
      <p:sp>
        <p:nvSpPr>
          <p:cNvPr id="6" name="Slide Number Placeholder 5"/>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51185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17B6B-A835-498F-81AD-D9059AEF0F40}" type="datetime1">
              <a:rPr lang="en-US" smtClean="0"/>
              <a:t>3/21/2021</a:t>
            </a:fld>
            <a:endParaRPr lang="en-US"/>
          </a:p>
        </p:txBody>
      </p:sp>
      <p:sp>
        <p:nvSpPr>
          <p:cNvPr id="5" name="Footer Placeholder 4"/>
          <p:cNvSpPr>
            <a:spLocks noGrp="1"/>
          </p:cNvSpPr>
          <p:nvPr>
            <p:ph type="ftr" sz="quarter" idx="11"/>
          </p:nvPr>
        </p:nvSpPr>
        <p:spPr/>
        <p:txBody>
          <a:bodyPr/>
          <a:lstStyle/>
          <a:p>
            <a:r>
              <a:rPr lang="en-US" smtClean="0"/>
              <a:t>Essam Eldin AbdelHady </a:t>
            </a:r>
            <a:endParaRPr lang="en-US"/>
          </a:p>
        </p:txBody>
      </p:sp>
      <p:sp>
        <p:nvSpPr>
          <p:cNvPr id="6" name="Slide Number Placeholder 5"/>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228487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78817-6558-4719-A6AB-5DFB5202CDDD}" type="datetime1">
              <a:rPr lang="en-US" smtClean="0"/>
              <a:t>3/21/2021</a:t>
            </a:fld>
            <a:endParaRPr lang="en-US"/>
          </a:p>
        </p:txBody>
      </p:sp>
      <p:sp>
        <p:nvSpPr>
          <p:cNvPr id="5" name="Footer Placeholder 4"/>
          <p:cNvSpPr>
            <a:spLocks noGrp="1"/>
          </p:cNvSpPr>
          <p:nvPr>
            <p:ph type="ftr" sz="quarter" idx="11"/>
          </p:nvPr>
        </p:nvSpPr>
        <p:spPr/>
        <p:txBody>
          <a:bodyPr/>
          <a:lstStyle/>
          <a:p>
            <a:r>
              <a:rPr lang="en-US" smtClean="0"/>
              <a:t>Essam Eldin AbdelHady </a:t>
            </a:r>
            <a:endParaRPr lang="en-US"/>
          </a:p>
        </p:txBody>
      </p:sp>
      <p:sp>
        <p:nvSpPr>
          <p:cNvPr id="6" name="Slide Number Placeholder 5"/>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329564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F49FC-03B3-4A97-9B34-2EDD52FFC835}" type="datetime1">
              <a:rPr lang="en-US" smtClean="0"/>
              <a:t>3/21/2021</a:t>
            </a:fld>
            <a:endParaRPr lang="en-US"/>
          </a:p>
        </p:txBody>
      </p:sp>
      <p:sp>
        <p:nvSpPr>
          <p:cNvPr id="5" name="Footer Placeholder 4"/>
          <p:cNvSpPr>
            <a:spLocks noGrp="1"/>
          </p:cNvSpPr>
          <p:nvPr>
            <p:ph type="ftr" sz="quarter" idx="11"/>
          </p:nvPr>
        </p:nvSpPr>
        <p:spPr/>
        <p:txBody>
          <a:bodyPr/>
          <a:lstStyle/>
          <a:p>
            <a:r>
              <a:rPr lang="en-US" smtClean="0"/>
              <a:t>Essam Eldin AbdelHady </a:t>
            </a:r>
            <a:endParaRPr lang="en-US"/>
          </a:p>
        </p:txBody>
      </p:sp>
      <p:sp>
        <p:nvSpPr>
          <p:cNvPr id="6" name="Slide Number Placeholder 5"/>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172506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59588-FA88-4B11-9781-FD5FCB2DBF82}" type="datetime1">
              <a:rPr lang="en-US" smtClean="0"/>
              <a:t>3/21/2021</a:t>
            </a:fld>
            <a:endParaRPr lang="en-US"/>
          </a:p>
        </p:txBody>
      </p:sp>
      <p:sp>
        <p:nvSpPr>
          <p:cNvPr id="6" name="Footer Placeholder 5"/>
          <p:cNvSpPr>
            <a:spLocks noGrp="1"/>
          </p:cNvSpPr>
          <p:nvPr>
            <p:ph type="ftr" sz="quarter" idx="11"/>
          </p:nvPr>
        </p:nvSpPr>
        <p:spPr/>
        <p:txBody>
          <a:bodyPr/>
          <a:lstStyle/>
          <a:p>
            <a:r>
              <a:rPr lang="en-US" smtClean="0"/>
              <a:t>Essam Eldin AbdelHady </a:t>
            </a:r>
            <a:endParaRPr lang="en-US"/>
          </a:p>
        </p:txBody>
      </p:sp>
      <p:sp>
        <p:nvSpPr>
          <p:cNvPr id="7" name="Slide Number Placeholder 6"/>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151707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DBB78C-81B6-4C5F-B021-8FCEAE609F75}" type="datetime1">
              <a:rPr lang="en-US" smtClean="0"/>
              <a:t>3/21/2021</a:t>
            </a:fld>
            <a:endParaRPr lang="en-US"/>
          </a:p>
        </p:txBody>
      </p:sp>
      <p:sp>
        <p:nvSpPr>
          <p:cNvPr id="8" name="Footer Placeholder 7"/>
          <p:cNvSpPr>
            <a:spLocks noGrp="1"/>
          </p:cNvSpPr>
          <p:nvPr>
            <p:ph type="ftr" sz="quarter" idx="11"/>
          </p:nvPr>
        </p:nvSpPr>
        <p:spPr/>
        <p:txBody>
          <a:bodyPr/>
          <a:lstStyle/>
          <a:p>
            <a:r>
              <a:rPr lang="en-US" smtClean="0"/>
              <a:t>Essam Eldin AbdelHady </a:t>
            </a:r>
            <a:endParaRPr lang="en-US"/>
          </a:p>
        </p:txBody>
      </p:sp>
      <p:sp>
        <p:nvSpPr>
          <p:cNvPr id="9" name="Slide Number Placeholder 8"/>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114406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BA84A-3ADD-410D-AFBB-434FC5746EC3}" type="datetime1">
              <a:rPr lang="en-US" smtClean="0"/>
              <a:t>3/21/2021</a:t>
            </a:fld>
            <a:endParaRPr lang="en-US"/>
          </a:p>
        </p:txBody>
      </p:sp>
      <p:sp>
        <p:nvSpPr>
          <p:cNvPr id="4" name="Footer Placeholder 3"/>
          <p:cNvSpPr>
            <a:spLocks noGrp="1"/>
          </p:cNvSpPr>
          <p:nvPr>
            <p:ph type="ftr" sz="quarter" idx="11"/>
          </p:nvPr>
        </p:nvSpPr>
        <p:spPr/>
        <p:txBody>
          <a:bodyPr/>
          <a:lstStyle/>
          <a:p>
            <a:r>
              <a:rPr lang="en-US" smtClean="0"/>
              <a:t>Essam Eldin AbdelHady </a:t>
            </a:r>
            <a:endParaRPr lang="en-US"/>
          </a:p>
        </p:txBody>
      </p:sp>
      <p:sp>
        <p:nvSpPr>
          <p:cNvPr id="5" name="Slide Number Placeholder 4"/>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36430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21D8A-5B05-4247-8108-C0128538868B}" type="datetime1">
              <a:rPr lang="en-US" smtClean="0"/>
              <a:t>3/21/2021</a:t>
            </a:fld>
            <a:endParaRPr lang="en-US"/>
          </a:p>
        </p:txBody>
      </p:sp>
      <p:sp>
        <p:nvSpPr>
          <p:cNvPr id="3" name="Footer Placeholder 2"/>
          <p:cNvSpPr>
            <a:spLocks noGrp="1"/>
          </p:cNvSpPr>
          <p:nvPr>
            <p:ph type="ftr" sz="quarter" idx="11"/>
          </p:nvPr>
        </p:nvSpPr>
        <p:spPr/>
        <p:txBody>
          <a:bodyPr/>
          <a:lstStyle/>
          <a:p>
            <a:r>
              <a:rPr lang="en-US" smtClean="0"/>
              <a:t>Essam Eldin AbdelHady </a:t>
            </a:r>
            <a:endParaRPr lang="en-US"/>
          </a:p>
        </p:txBody>
      </p:sp>
      <p:sp>
        <p:nvSpPr>
          <p:cNvPr id="4" name="Slide Number Placeholder 3"/>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404737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51F18-8232-455D-8855-8FB416B9AEEB}" type="datetime1">
              <a:rPr lang="en-US" smtClean="0"/>
              <a:t>3/21/2021</a:t>
            </a:fld>
            <a:endParaRPr lang="en-US"/>
          </a:p>
        </p:txBody>
      </p:sp>
      <p:sp>
        <p:nvSpPr>
          <p:cNvPr id="6" name="Footer Placeholder 5"/>
          <p:cNvSpPr>
            <a:spLocks noGrp="1"/>
          </p:cNvSpPr>
          <p:nvPr>
            <p:ph type="ftr" sz="quarter" idx="11"/>
          </p:nvPr>
        </p:nvSpPr>
        <p:spPr/>
        <p:txBody>
          <a:bodyPr/>
          <a:lstStyle/>
          <a:p>
            <a:r>
              <a:rPr lang="en-US" smtClean="0"/>
              <a:t>Essam Eldin AbdelHady </a:t>
            </a:r>
            <a:endParaRPr lang="en-US"/>
          </a:p>
        </p:txBody>
      </p:sp>
      <p:sp>
        <p:nvSpPr>
          <p:cNvPr id="7" name="Slide Number Placeholder 6"/>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54932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CBECC-3AB2-4498-9EDF-FBF03197045A}" type="datetime1">
              <a:rPr lang="en-US" smtClean="0"/>
              <a:t>3/21/2021</a:t>
            </a:fld>
            <a:endParaRPr lang="en-US"/>
          </a:p>
        </p:txBody>
      </p:sp>
      <p:sp>
        <p:nvSpPr>
          <p:cNvPr id="6" name="Footer Placeholder 5"/>
          <p:cNvSpPr>
            <a:spLocks noGrp="1"/>
          </p:cNvSpPr>
          <p:nvPr>
            <p:ph type="ftr" sz="quarter" idx="11"/>
          </p:nvPr>
        </p:nvSpPr>
        <p:spPr/>
        <p:txBody>
          <a:bodyPr/>
          <a:lstStyle/>
          <a:p>
            <a:r>
              <a:rPr lang="en-US" smtClean="0"/>
              <a:t>Essam Eldin AbdelHady </a:t>
            </a:r>
            <a:endParaRPr lang="en-US"/>
          </a:p>
        </p:txBody>
      </p:sp>
      <p:sp>
        <p:nvSpPr>
          <p:cNvPr id="7" name="Slide Number Placeholder 6"/>
          <p:cNvSpPr>
            <a:spLocks noGrp="1"/>
          </p:cNvSpPr>
          <p:nvPr>
            <p:ph type="sldNum" sz="quarter" idx="12"/>
          </p:nvPr>
        </p:nvSpPr>
        <p:spPr/>
        <p:txBody>
          <a:bodyPr/>
          <a:lstStyle/>
          <a:p>
            <a:fld id="{CBBD023E-84A2-45E3-95C1-6D4F768BFB8B}" type="slidenum">
              <a:rPr lang="en-US" smtClean="0"/>
              <a:t>‹#›</a:t>
            </a:fld>
            <a:endParaRPr lang="en-US"/>
          </a:p>
        </p:txBody>
      </p:sp>
    </p:spTree>
    <p:extLst>
      <p:ext uri="{BB962C8B-B14F-4D97-AF65-F5344CB8AC3E}">
        <p14:creationId xmlns:p14="http://schemas.microsoft.com/office/powerpoint/2010/main" val="4122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61866-6777-44E5-9C60-553BDF1FD2A9}" type="datetime1">
              <a:rPr lang="en-US" smtClean="0"/>
              <a:t>3/21/2021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Essam Eldin AbdelHady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D023E-84A2-45E3-95C1-6D4F768BFB8B}" type="slidenum">
              <a:rPr lang="en-US" smtClean="0"/>
              <a:t>‹#›</a:t>
            </a:fld>
            <a:endParaRPr lang="en-US"/>
          </a:p>
        </p:txBody>
      </p:sp>
    </p:spTree>
    <p:extLst>
      <p:ext uri="{BB962C8B-B14F-4D97-AF65-F5344CB8AC3E}">
        <p14:creationId xmlns:p14="http://schemas.microsoft.com/office/powerpoint/2010/main" val="31608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latin typeface="Arial Black" panose="020B0A04020102020204" pitchFamily="34" charset="0"/>
              </a:rPr>
              <a:t>OSPE Revision </a:t>
            </a:r>
            <a:br>
              <a:rPr lang="en-US" sz="4800" b="1" dirty="0" smtClean="0">
                <a:latin typeface="Arial Black" panose="020B0A04020102020204" pitchFamily="34" charset="0"/>
              </a:rPr>
            </a:br>
            <a:r>
              <a:rPr lang="en-US" sz="4800" b="1" dirty="0" smtClean="0">
                <a:latin typeface="Arial Black" panose="020B0A04020102020204" pitchFamily="34" charset="0"/>
              </a:rPr>
              <a:t/>
            </a:r>
            <a:br>
              <a:rPr lang="en-US" sz="4800" b="1" dirty="0" smtClean="0">
                <a:latin typeface="Arial Black" panose="020B0A04020102020204" pitchFamily="34" charset="0"/>
              </a:rPr>
            </a:br>
            <a:r>
              <a:rPr lang="en-US" sz="4800" b="1" dirty="0" smtClean="0">
                <a:latin typeface="Arial Black" panose="020B0A04020102020204" pitchFamily="34" charset="0"/>
              </a:rPr>
              <a:t>Endocrine Block</a:t>
            </a:r>
            <a:endParaRPr lang="en-US" sz="4800" b="1" dirty="0">
              <a:latin typeface="Arial Black" panose="020B0A04020102020204" pitchFamily="34" charset="0"/>
            </a:endParaRPr>
          </a:p>
        </p:txBody>
      </p:sp>
      <p:sp>
        <p:nvSpPr>
          <p:cNvPr id="3" name="Subtitle 2"/>
          <p:cNvSpPr>
            <a:spLocks noGrp="1"/>
          </p:cNvSpPr>
          <p:nvPr>
            <p:ph type="subTitle" idx="1"/>
          </p:nvPr>
        </p:nvSpPr>
        <p:spPr/>
        <p:txBody>
          <a:bodyPr/>
          <a:lstStyle/>
          <a:p>
            <a:endParaRPr lang="en-US" dirty="0" smtClean="0"/>
          </a:p>
          <a:p>
            <a:r>
              <a:rPr lang="en-US" sz="2800" dirty="0" smtClean="0"/>
              <a:t>Dr. Shimaa Mahmoud</a:t>
            </a:r>
            <a:endParaRPr lang="en-US" sz="2800" dirty="0"/>
          </a:p>
        </p:txBody>
      </p:sp>
      <p:sp>
        <p:nvSpPr>
          <p:cNvPr id="6" name="Slide Number Placeholder 5"/>
          <p:cNvSpPr>
            <a:spLocks noGrp="1"/>
          </p:cNvSpPr>
          <p:nvPr>
            <p:ph type="sldNum" sz="quarter" idx="12"/>
          </p:nvPr>
        </p:nvSpPr>
        <p:spPr/>
        <p:txBody>
          <a:bodyPr/>
          <a:lstStyle/>
          <a:p>
            <a:fld id="{CBBD023E-84A2-45E3-95C1-6D4F768BFB8B}" type="slidenum">
              <a:rPr lang="en-US" smtClean="0"/>
              <a:t>1</a:t>
            </a:fld>
            <a:endParaRPr lang="en-US"/>
          </a:p>
        </p:txBody>
      </p:sp>
    </p:spTree>
    <p:extLst>
      <p:ext uri="{BB962C8B-B14F-4D97-AF65-F5344CB8AC3E}">
        <p14:creationId xmlns:p14="http://schemas.microsoft.com/office/powerpoint/2010/main" val="79582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56" y="1828799"/>
            <a:ext cx="7783551" cy="3724507"/>
          </a:xfrm>
        </p:spPr>
        <p:txBody>
          <a:bodyPr>
            <a:normAutofit fontScale="90000"/>
          </a:bodyPr>
          <a:lstStyle/>
          <a:p>
            <a:r>
              <a:rPr lang="en-US" sz="3600" b="1" dirty="0" smtClean="0"/>
              <a:t>                                 </a:t>
            </a:r>
            <a:r>
              <a:rPr lang="en-US" sz="3600" b="1" dirty="0" smtClean="0">
                <a:latin typeface="Arial Black" panose="020B0A04020102020204" pitchFamily="34" charset="0"/>
              </a:rPr>
              <a:t>Adrenal Gland</a:t>
            </a:r>
            <a:br>
              <a:rPr lang="en-US" sz="3600" b="1" dirty="0" smtClean="0">
                <a:latin typeface="Arial Black" panose="020B0A04020102020204" pitchFamily="34" charset="0"/>
              </a:rPr>
            </a:br>
            <a:r>
              <a:rPr lang="en-US" sz="3600" b="1" dirty="0" smtClean="0"/>
              <a:t/>
            </a:r>
            <a:br>
              <a:rPr lang="en-US" sz="3600" b="1" dirty="0" smtClean="0"/>
            </a:br>
            <a:r>
              <a:rPr lang="en-US" sz="2700" b="1" u="sng" dirty="0" smtClean="0"/>
              <a:t>The question will be:</a:t>
            </a:r>
            <a:br>
              <a:rPr lang="en-US" sz="2700" b="1" u="sng" dirty="0" smtClean="0"/>
            </a:br>
            <a:r>
              <a:rPr lang="en-US" sz="2700" b="1" dirty="0" smtClean="0"/>
              <a:t/>
            </a:r>
            <a:br>
              <a:rPr lang="en-US" sz="2700" b="1" dirty="0" smtClean="0"/>
            </a:br>
            <a:r>
              <a:rPr lang="en-US" sz="2400" b="1" dirty="0" smtClean="0"/>
              <a:t>Q: Identify one of the two suprarenal (adrenal) glands </a:t>
            </a:r>
            <a:br>
              <a:rPr lang="en-US" sz="2400" b="1" dirty="0" smtClean="0"/>
            </a:br>
            <a:r>
              <a:rPr lang="en-US" sz="2400" b="1" dirty="0" smtClean="0"/>
              <a:t>and you have to write right or left</a:t>
            </a:r>
            <a:br>
              <a:rPr lang="en-US" sz="2400" b="1" dirty="0" smtClean="0"/>
            </a:br>
            <a:r>
              <a:rPr lang="en-US" sz="2400" b="1" dirty="0" smtClean="0"/>
              <a:t/>
            </a:r>
            <a:br>
              <a:rPr lang="en-US" sz="2400" b="1" dirty="0" smtClean="0"/>
            </a:br>
            <a:r>
              <a:rPr lang="en-US" sz="2400" b="1" dirty="0" smtClean="0"/>
              <a:t>Then</a:t>
            </a:r>
            <a:br>
              <a:rPr lang="en-US" sz="2400" b="1" dirty="0" smtClean="0"/>
            </a:br>
            <a:r>
              <a:rPr lang="en-US" sz="2400" b="1" dirty="0" smtClean="0"/>
              <a:t/>
            </a:r>
            <a:br>
              <a:rPr lang="en-US" sz="2400" b="1" dirty="0" smtClean="0"/>
            </a:br>
            <a:r>
              <a:rPr lang="en-US" sz="2400" b="1" dirty="0" smtClean="0"/>
              <a:t>Q: Mention the anterior or posterior relations of this structure</a:t>
            </a:r>
            <a:br>
              <a:rPr lang="en-US" sz="2400" b="1" dirty="0" smtClean="0"/>
            </a:br>
            <a:r>
              <a:rPr lang="en-US" sz="2400" b="1" dirty="0" smtClean="0"/>
              <a:t>OR</a:t>
            </a:r>
            <a:br>
              <a:rPr lang="en-US" sz="2400" b="1" dirty="0" smtClean="0"/>
            </a:br>
            <a:r>
              <a:rPr lang="en-US" sz="2400" b="1" dirty="0" smtClean="0"/>
              <a:t>Q: Mention the blood supply of this </a:t>
            </a:r>
            <a:r>
              <a:rPr lang="en-US" sz="2400" b="1" dirty="0" smtClean="0"/>
              <a:t>structure</a:t>
            </a:r>
            <a:br>
              <a:rPr lang="en-US" sz="2400" b="1" dirty="0" smtClean="0"/>
            </a:br>
            <a:r>
              <a:rPr lang="en-US" sz="2400" b="1" dirty="0" smtClean="0"/>
              <a:t>Q: Mention the level (T12)</a:t>
            </a:r>
            <a:r>
              <a:rPr lang="en-US" sz="2400" b="1" dirty="0" smtClean="0"/>
              <a:t/>
            </a:r>
            <a:br>
              <a:rPr lang="en-US" sz="2400" b="1" dirty="0" smtClean="0"/>
            </a:br>
            <a:r>
              <a:rPr lang="en-US" sz="2400" b="1" dirty="0" smtClean="0"/>
              <a:t/>
            </a:r>
            <a:br>
              <a:rPr lang="en-US" sz="2400" b="1" dirty="0" smtClean="0"/>
            </a:br>
            <a:r>
              <a:rPr lang="en-US" sz="2400" b="1" dirty="0" smtClean="0"/>
              <a:t> </a:t>
            </a:r>
            <a:r>
              <a:rPr lang="en-US" sz="3200" dirty="0" smtClean="0"/>
              <a:t/>
            </a:r>
            <a:br>
              <a:rPr lang="en-US" sz="3200" dirty="0" smtClean="0"/>
            </a:br>
            <a:r>
              <a:rPr lang="en-US" dirty="0"/>
              <a:t/>
            </a:r>
            <a:br>
              <a:rPr lang="en-US" dirty="0"/>
            </a:br>
            <a:endParaRPr lang="en-US" dirty="0"/>
          </a:p>
        </p:txBody>
      </p:sp>
      <p:pic>
        <p:nvPicPr>
          <p:cNvPr id="7" name="Content Placeholder 6"/>
          <p:cNvPicPr>
            <a:picLocks noGrp="1" noChangeAspect="1"/>
          </p:cNvPicPr>
          <p:nvPr>
            <p:ph idx="1"/>
          </p:nvPr>
        </p:nvPicPr>
        <p:blipFill>
          <a:blip r:embed="rId2"/>
          <a:stretch>
            <a:fillRect/>
          </a:stretch>
        </p:blipFill>
        <p:spPr>
          <a:xfrm>
            <a:off x="8296507" y="2023416"/>
            <a:ext cx="3603702" cy="3529890"/>
          </a:xfrm>
          <a:prstGeom prst="rect">
            <a:avLst/>
          </a:prstGeom>
        </p:spPr>
      </p:pic>
      <p:sp>
        <p:nvSpPr>
          <p:cNvPr id="6" name="Slide Number Placeholder 5"/>
          <p:cNvSpPr>
            <a:spLocks noGrp="1"/>
          </p:cNvSpPr>
          <p:nvPr>
            <p:ph type="sldNum" sz="quarter" idx="12"/>
          </p:nvPr>
        </p:nvSpPr>
        <p:spPr/>
        <p:txBody>
          <a:bodyPr/>
          <a:lstStyle/>
          <a:p>
            <a:fld id="{CBBD023E-84A2-45E3-95C1-6D4F768BFB8B}" type="slidenum">
              <a:rPr lang="en-US" smtClean="0"/>
              <a:t>10</a:t>
            </a:fld>
            <a:endParaRPr lang="en-US"/>
          </a:p>
        </p:txBody>
      </p:sp>
    </p:spTree>
    <p:extLst>
      <p:ext uri="{BB962C8B-B14F-4D97-AF65-F5344CB8AC3E}">
        <p14:creationId xmlns:p14="http://schemas.microsoft.com/office/powerpoint/2010/main" val="216532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758282"/>
            <a:ext cx="10515600" cy="568713"/>
          </a:xfrm>
        </p:spPr>
        <p:txBody>
          <a:bodyPr>
            <a:normAutofit fontScale="90000"/>
          </a:bodyPr>
          <a:lstStyle/>
          <a:p>
            <a:pPr algn="ctr"/>
            <a:r>
              <a:rPr lang="en-US" sz="4000" b="1" dirty="0" smtClean="0">
                <a:latin typeface="Arial Black" panose="020B0A04020102020204" pitchFamily="34" charset="0"/>
              </a:rPr>
              <a:t>Adrenal Gland</a:t>
            </a:r>
            <a:endParaRPr lang="en-US" sz="4000" b="1" dirty="0">
              <a:latin typeface="Arial Black" panose="020B0A04020102020204" pitchFamily="34" charset="0"/>
            </a:endParaRPr>
          </a:p>
        </p:txBody>
      </p:sp>
      <p:sp>
        <p:nvSpPr>
          <p:cNvPr id="3" name="Text Placeholder 2"/>
          <p:cNvSpPr>
            <a:spLocks noGrp="1"/>
          </p:cNvSpPr>
          <p:nvPr>
            <p:ph type="body" idx="1"/>
          </p:nvPr>
        </p:nvSpPr>
        <p:spPr>
          <a:xfrm>
            <a:off x="457199" y="1681163"/>
            <a:ext cx="4148255" cy="571383"/>
          </a:xfrm>
        </p:spPr>
        <p:txBody>
          <a:bodyPr>
            <a:normAutofit/>
          </a:bodyPr>
          <a:lstStyle/>
          <a:p>
            <a:pPr algn="ctr"/>
            <a:r>
              <a:rPr lang="en-US" sz="2800" dirty="0" smtClean="0">
                <a:solidFill>
                  <a:srgbClr val="FF0000"/>
                </a:solidFill>
              </a:rPr>
              <a:t>Relations</a:t>
            </a:r>
            <a:endParaRPr lang="en-US" sz="2800" dirty="0">
              <a:solidFill>
                <a:srgbClr val="FF0000"/>
              </a:solidFill>
            </a:endParaRPr>
          </a:p>
        </p:txBody>
      </p:sp>
      <p:sp>
        <p:nvSpPr>
          <p:cNvPr id="4" name="Content Placeholder 3"/>
          <p:cNvSpPr>
            <a:spLocks noGrp="1"/>
          </p:cNvSpPr>
          <p:nvPr>
            <p:ph sz="half" idx="2"/>
          </p:nvPr>
        </p:nvSpPr>
        <p:spPr>
          <a:xfrm>
            <a:off x="839788" y="2505076"/>
            <a:ext cx="5332412" cy="3851274"/>
          </a:xfrm>
        </p:spPr>
        <p:txBody>
          <a:bodyPr>
            <a:normAutofit fontScale="92500" lnSpcReduction="10000"/>
          </a:bodyPr>
          <a:lstStyle/>
          <a:p>
            <a:r>
              <a:rPr lang="en-US" b="1" u="sng" dirty="0" smtClean="0"/>
              <a:t>Right adrenal gland</a:t>
            </a:r>
          </a:p>
          <a:p>
            <a:pPr marL="0" indent="0">
              <a:buNone/>
            </a:pPr>
            <a:r>
              <a:rPr lang="en-US" dirty="0" smtClean="0"/>
              <a:t>Anterior</a:t>
            </a:r>
            <a:r>
              <a:rPr lang="en-US" dirty="0"/>
              <a:t>: </a:t>
            </a:r>
            <a:r>
              <a:rPr lang="en-US" dirty="0" smtClean="0"/>
              <a:t>right </a:t>
            </a:r>
            <a:r>
              <a:rPr lang="en-US" dirty="0"/>
              <a:t>lobe of the liver. </a:t>
            </a:r>
          </a:p>
          <a:p>
            <a:pPr marL="0" indent="0">
              <a:buNone/>
            </a:pPr>
            <a:r>
              <a:rPr lang="en-US" dirty="0"/>
              <a:t> </a:t>
            </a:r>
            <a:r>
              <a:rPr lang="en-US" dirty="0" smtClean="0"/>
              <a:t>             inferior </a:t>
            </a:r>
            <a:r>
              <a:rPr lang="en-US" dirty="0"/>
              <a:t>vena cava.</a:t>
            </a:r>
          </a:p>
          <a:p>
            <a:pPr marL="0" indent="0">
              <a:buNone/>
            </a:pPr>
            <a:r>
              <a:rPr lang="en-US" dirty="0" smtClean="0"/>
              <a:t>Posterior</a:t>
            </a:r>
            <a:r>
              <a:rPr lang="en-US" dirty="0"/>
              <a:t>: </a:t>
            </a:r>
            <a:r>
              <a:rPr lang="en-US" dirty="0" smtClean="0"/>
              <a:t>diaphragm</a:t>
            </a:r>
          </a:p>
          <a:p>
            <a:pPr marL="0" indent="0">
              <a:buNone/>
            </a:pPr>
            <a:r>
              <a:rPr lang="en-US" dirty="0"/>
              <a:t>Medial </a:t>
            </a:r>
            <a:r>
              <a:rPr lang="en-US" dirty="0" smtClean="0"/>
              <a:t>:Celiac </a:t>
            </a:r>
            <a:r>
              <a:rPr lang="en-US" dirty="0"/>
              <a:t>plexus and ganglia </a:t>
            </a:r>
            <a:endParaRPr lang="en-US" dirty="0" smtClean="0"/>
          </a:p>
          <a:p>
            <a:r>
              <a:rPr lang="en-US" b="1" u="sng" dirty="0" smtClean="0"/>
              <a:t>left </a:t>
            </a:r>
            <a:r>
              <a:rPr lang="en-US" b="1" u="sng" dirty="0"/>
              <a:t>adrenal gland</a:t>
            </a:r>
          </a:p>
          <a:p>
            <a:pPr marL="0" indent="0">
              <a:buNone/>
            </a:pPr>
            <a:r>
              <a:rPr lang="en-US" dirty="0" smtClean="0"/>
              <a:t>Anterior</a:t>
            </a:r>
            <a:r>
              <a:rPr lang="en-US" dirty="0"/>
              <a:t>: </a:t>
            </a:r>
            <a:r>
              <a:rPr lang="en-US" dirty="0" smtClean="0"/>
              <a:t>Pancreas, lesser sac, stomach</a:t>
            </a:r>
          </a:p>
          <a:p>
            <a:pPr marL="0" indent="0">
              <a:buNone/>
            </a:pPr>
            <a:r>
              <a:rPr lang="en-US" dirty="0" smtClean="0"/>
              <a:t>Posterior</a:t>
            </a:r>
            <a:r>
              <a:rPr lang="en-US" dirty="0"/>
              <a:t>: </a:t>
            </a:r>
            <a:r>
              <a:rPr lang="en-US" dirty="0" smtClean="0"/>
              <a:t>diaphragm</a:t>
            </a:r>
            <a:endParaRPr lang="en-US" dirty="0"/>
          </a:p>
          <a:p>
            <a:endParaRPr lang="en-US" dirty="0"/>
          </a:p>
        </p:txBody>
      </p:sp>
      <p:sp>
        <p:nvSpPr>
          <p:cNvPr id="5" name="Text Placeholder 4"/>
          <p:cNvSpPr>
            <a:spLocks noGrp="1"/>
          </p:cNvSpPr>
          <p:nvPr>
            <p:ph type="body" sz="quarter" idx="3"/>
          </p:nvPr>
        </p:nvSpPr>
        <p:spPr>
          <a:xfrm>
            <a:off x="5218772" y="1681163"/>
            <a:ext cx="5430644" cy="571383"/>
          </a:xfrm>
        </p:spPr>
        <p:txBody>
          <a:bodyPr>
            <a:normAutofit/>
          </a:bodyPr>
          <a:lstStyle/>
          <a:p>
            <a:pPr algn="ctr"/>
            <a:r>
              <a:rPr lang="en-US" sz="2800" dirty="0" smtClean="0">
                <a:solidFill>
                  <a:srgbClr val="FF0000"/>
                </a:solidFill>
              </a:rPr>
              <a:t>Blood supply</a:t>
            </a:r>
            <a:endParaRPr lang="en-US" sz="2800" dirty="0">
              <a:solidFill>
                <a:srgbClr val="FF0000"/>
              </a:solidFill>
            </a:endParaRPr>
          </a:p>
        </p:txBody>
      </p:sp>
      <p:sp>
        <p:nvSpPr>
          <p:cNvPr id="6" name="Content Placeholder 5"/>
          <p:cNvSpPr>
            <a:spLocks noGrp="1"/>
          </p:cNvSpPr>
          <p:nvPr>
            <p:ph sz="quarter" idx="4"/>
          </p:nvPr>
        </p:nvSpPr>
        <p:spPr/>
        <p:txBody>
          <a:bodyPr>
            <a:normAutofit fontScale="85000" lnSpcReduction="10000"/>
          </a:bodyPr>
          <a:lstStyle/>
          <a:p>
            <a:pPr marL="0" indent="0">
              <a:buNone/>
            </a:pPr>
            <a:r>
              <a:rPr lang="en-US" b="1" u="sng" dirty="0" smtClean="0"/>
              <a:t>Arterial</a:t>
            </a:r>
          </a:p>
          <a:p>
            <a:r>
              <a:rPr lang="en-US" dirty="0"/>
              <a:t>Superior suprarenal </a:t>
            </a:r>
            <a:r>
              <a:rPr lang="en-US" dirty="0" smtClean="0"/>
              <a:t>from Inferior </a:t>
            </a:r>
            <a:r>
              <a:rPr lang="en-US" dirty="0"/>
              <a:t>phrenic</a:t>
            </a:r>
          </a:p>
          <a:p>
            <a:r>
              <a:rPr lang="en-US" dirty="0" smtClean="0"/>
              <a:t>Middle suprarenal from Abdominal Aorta</a:t>
            </a:r>
            <a:endParaRPr lang="en-US" dirty="0"/>
          </a:p>
          <a:p>
            <a:r>
              <a:rPr lang="en-US" dirty="0" smtClean="0"/>
              <a:t>Inferior suprarenal from Renal </a:t>
            </a:r>
            <a:r>
              <a:rPr lang="en-US" dirty="0"/>
              <a:t>artery.</a:t>
            </a:r>
          </a:p>
          <a:p>
            <a:pPr marL="0" indent="0">
              <a:buNone/>
            </a:pPr>
            <a:r>
              <a:rPr lang="en-US" b="1" u="sng" dirty="0" smtClean="0"/>
              <a:t>Venous</a:t>
            </a:r>
          </a:p>
          <a:p>
            <a:pPr marL="0" indent="0">
              <a:buNone/>
            </a:pPr>
            <a:r>
              <a:rPr lang="en-US" dirty="0" smtClean="0"/>
              <a:t>Suprarenal vein: drains into Inferior </a:t>
            </a:r>
            <a:r>
              <a:rPr lang="en-US" dirty="0"/>
              <a:t>vena cava </a:t>
            </a:r>
            <a:r>
              <a:rPr lang="en-US" b="1" dirty="0"/>
              <a:t>on the right </a:t>
            </a:r>
            <a:r>
              <a:rPr lang="en-US" dirty="0"/>
              <a:t>&amp; Renal vein </a:t>
            </a:r>
            <a:r>
              <a:rPr lang="en-US" b="1" dirty="0"/>
              <a:t>on the left</a:t>
            </a:r>
          </a:p>
        </p:txBody>
      </p:sp>
      <p:sp>
        <p:nvSpPr>
          <p:cNvPr id="9" name="Slide Number Placeholder 8"/>
          <p:cNvSpPr>
            <a:spLocks noGrp="1"/>
          </p:cNvSpPr>
          <p:nvPr>
            <p:ph type="sldNum" sz="quarter" idx="12"/>
          </p:nvPr>
        </p:nvSpPr>
        <p:spPr/>
        <p:txBody>
          <a:bodyPr/>
          <a:lstStyle/>
          <a:p>
            <a:fld id="{CBBD023E-84A2-45E3-95C1-6D4F768BFB8B}" type="slidenum">
              <a:rPr lang="en-US" smtClean="0"/>
              <a:t>11</a:t>
            </a:fld>
            <a:endParaRPr lang="en-US"/>
          </a:p>
        </p:txBody>
      </p:sp>
    </p:spTree>
    <p:extLst>
      <p:ext uri="{BB962C8B-B14F-4D97-AF65-F5344CB8AC3E}">
        <p14:creationId xmlns:p14="http://schemas.microsoft.com/office/powerpoint/2010/main" val="99682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77031"/>
          </a:xfrm>
        </p:spPr>
        <p:txBody>
          <a:bodyPr>
            <a:normAutofit fontScale="90000"/>
          </a:bodyPr>
          <a:lstStyle/>
          <a:p>
            <a:pPr>
              <a:lnSpc>
                <a:spcPct val="150000"/>
              </a:lnSpc>
            </a:pPr>
            <a:r>
              <a:rPr lang="en-US" dirty="0" smtClean="0"/>
              <a:t/>
            </a:r>
            <a:br>
              <a:rPr lang="en-US" dirty="0" smtClean="0"/>
            </a:br>
            <a:r>
              <a:rPr lang="en-US" sz="2700" dirty="0" smtClean="0"/>
              <a:t>*</a:t>
            </a:r>
            <a:r>
              <a:rPr lang="en-US" dirty="0" smtClean="0"/>
              <a:t> </a:t>
            </a:r>
            <a:r>
              <a:rPr lang="en-US" sz="2400" dirty="0" smtClean="0">
                <a:latin typeface="Arial" panose="020B0604020202020204" pitchFamily="34" charset="0"/>
                <a:cs typeface="Arial" panose="020B0604020202020204" pitchFamily="34" charset="0"/>
              </a:rPr>
              <a:t>Questions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the last </a:t>
            </a:r>
            <a:r>
              <a:rPr lang="en-US" sz="2400" dirty="0">
                <a:latin typeface="Arial" panose="020B0604020202020204" pitchFamily="34" charset="0"/>
                <a:cs typeface="Arial" panose="020B0604020202020204" pitchFamily="34" charset="0"/>
              </a:rPr>
              <a:t>year OSPE were one about </a:t>
            </a:r>
            <a:r>
              <a:rPr lang="en-US" sz="2400" dirty="0" smtClean="0">
                <a:latin typeface="Arial" panose="020B0604020202020204" pitchFamily="34" charset="0"/>
                <a:cs typeface="Arial" panose="020B0604020202020204" pitchFamily="34" charset="0"/>
              </a:rPr>
              <a:t>pituitary gland position on the skull and its relations and </a:t>
            </a:r>
            <a:r>
              <a:rPr lang="en-US" sz="2400" dirty="0">
                <a:latin typeface="Arial" panose="020B0604020202020204" pitchFamily="34" charset="0"/>
                <a:cs typeface="Arial" panose="020B0604020202020204" pitchFamily="34" charset="0"/>
              </a:rPr>
              <a:t>the other was </a:t>
            </a:r>
            <a:r>
              <a:rPr lang="en-US" sz="2400" dirty="0" smtClean="0">
                <a:latin typeface="Arial" panose="020B0604020202020204" pitchFamily="34" charset="0"/>
                <a:cs typeface="Arial" panose="020B0604020202020204" pitchFamily="34" charset="0"/>
              </a:rPr>
              <a:t>about </a:t>
            </a:r>
            <a:r>
              <a:rPr lang="en-US" sz="2400" dirty="0" smtClean="0">
                <a:latin typeface="Arial" panose="020B0604020202020204" pitchFamily="34" charset="0"/>
                <a:cs typeface="Arial" panose="020B0604020202020204" pitchFamily="34" charset="0"/>
              </a:rPr>
              <a:t>relations of thyroid gland with </a:t>
            </a:r>
            <a:r>
              <a:rPr lang="en-US" sz="2400" dirty="0">
                <a:latin typeface="Arial" panose="020B0604020202020204" pitchFamily="34" charset="0"/>
                <a:cs typeface="Arial" panose="020B0604020202020204" pitchFamily="34" charset="0"/>
              </a:rPr>
              <a:t>identify the </a:t>
            </a:r>
            <a:r>
              <a:rPr lang="en-US" sz="2400" dirty="0" smtClean="0">
                <a:latin typeface="Arial" panose="020B0604020202020204" pitchFamily="34" charset="0"/>
                <a:cs typeface="Arial" panose="020B0604020202020204" pitchFamily="34" charset="0"/>
              </a:rPr>
              <a:t>lobe and arterial supply with its origin.</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Please </a:t>
            </a:r>
            <a:r>
              <a:rPr lang="en-US" sz="2400" dirty="0">
                <a:latin typeface="Arial" panose="020B0604020202020204" pitchFamily="34" charset="0"/>
                <a:cs typeface="Arial" panose="020B0604020202020204" pitchFamily="34" charset="0"/>
              </a:rPr>
              <a:t>read the question and focus on what we need exactly</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If </a:t>
            </a:r>
            <a:r>
              <a:rPr lang="en-US" sz="2400" dirty="0">
                <a:latin typeface="Arial" panose="020B0604020202020204" pitchFamily="34" charset="0"/>
                <a:cs typeface="Arial" panose="020B0604020202020204" pitchFamily="34" charset="0"/>
              </a:rPr>
              <a:t>disturbed in one answer or forget it write all what you </a:t>
            </a:r>
            <a:r>
              <a:rPr lang="en-US" sz="2400" dirty="0" smtClean="0">
                <a:latin typeface="Arial" panose="020B0604020202020204" pitchFamily="34" charset="0"/>
                <a:cs typeface="Arial" panose="020B0604020202020204" pitchFamily="34" charset="0"/>
              </a:rPr>
              <a:t>know</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please</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If </a:t>
            </a:r>
            <a:r>
              <a:rPr lang="en-US" sz="2400" dirty="0">
                <a:latin typeface="Arial" panose="020B0604020202020204" pitchFamily="34" charset="0"/>
                <a:cs typeface="Arial" panose="020B0604020202020204" pitchFamily="34" charset="0"/>
              </a:rPr>
              <a:t>you need any question till the exam please contact me anytime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CBBD023E-84A2-45E3-95C1-6D4F768BFB8B}" type="slidenum">
              <a:rPr lang="en-US" smtClean="0"/>
              <a:t>12</a:t>
            </a:fld>
            <a:endParaRPr lang="en-US"/>
          </a:p>
        </p:txBody>
      </p:sp>
    </p:spTree>
    <p:extLst>
      <p:ext uri="{BB962C8B-B14F-4D97-AF65-F5344CB8AC3E}">
        <p14:creationId xmlns:p14="http://schemas.microsoft.com/office/powerpoint/2010/main" val="24844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393911"/>
          </a:xfrm>
        </p:spPr>
        <p:txBody>
          <a:bodyPr/>
          <a:lstStyle/>
          <a:p>
            <a:pPr algn="ctr"/>
            <a:r>
              <a:rPr lang="en-US" sz="4400" b="1" dirty="0" smtClean="0">
                <a:latin typeface="Algerian" panose="04020705040A02060702" pitchFamily="82" charset="0"/>
              </a:rPr>
              <a:t>Thank you </a:t>
            </a:r>
            <a:r>
              <a:rPr lang="en-US" b="1" dirty="0" smtClean="0">
                <a:latin typeface="Algerian" panose="04020705040A02060702" pitchFamily="82" charset="0"/>
              </a:rPr>
              <a:t/>
            </a:r>
            <a:br>
              <a:rPr lang="en-US" b="1" dirty="0" smtClean="0">
                <a:latin typeface="Algerian" panose="04020705040A02060702" pitchFamily="82" charset="0"/>
              </a:rPr>
            </a:br>
            <a:r>
              <a:rPr lang="en-US" b="1" dirty="0" smtClean="0">
                <a:latin typeface="Algerian" panose="04020705040A02060702" pitchFamily="82" charset="0"/>
              </a:rPr>
              <a:t>GOOD LUCK</a:t>
            </a:r>
            <a:endParaRPr lang="en-US" b="1" dirty="0">
              <a:latin typeface="Algerian" panose="04020705040A02060702" pitchFamily="82" charset="0"/>
            </a:endParaRPr>
          </a:p>
        </p:txBody>
      </p:sp>
      <p:sp>
        <p:nvSpPr>
          <p:cNvPr id="3" name="Text Placeholder 2"/>
          <p:cNvSpPr>
            <a:spLocks noGrp="1"/>
          </p:cNvSpPr>
          <p:nvPr>
            <p:ph type="body" idx="1"/>
          </p:nvPr>
        </p:nvSpPr>
        <p:spPr/>
        <p:txBody>
          <a:bodyPr/>
          <a:lstStyle/>
          <a:p>
            <a:r>
              <a:rPr lang="en-US" dirty="0"/>
              <a:t>DR. SHIMAA</a:t>
            </a:r>
          </a:p>
          <a:p>
            <a:r>
              <a:rPr lang="en-US" dirty="0"/>
              <a:t>Email: shimaamahmoud81@gmail.com</a:t>
            </a:r>
          </a:p>
          <a:p>
            <a:r>
              <a:rPr lang="en-US" dirty="0"/>
              <a:t>T: 0595356742</a:t>
            </a:r>
          </a:p>
          <a:p>
            <a:endParaRPr lang="en-US" dirty="0"/>
          </a:p>
        </p:txBody>
      </p:sp>
      <p:sp>
        <p:nvSpPr>
          <p:cNvPr id="6" name="Slide Number Placeholder 5"/>
          <p:cNvSpPr>
            <a:spLocks noGrp="1"/>
          </p:cNvSpPr>
          <p:nvPr>
            <p:ph type="sldNum" sz="quarter" idx="12"/>
          </p:nvPr>
        </p:nvSpPr>
        <p:spPr/>
        <p:txBody>
          <a:bodyPr/>
          <a:lstStyle/>
          <a:p>
            <a:fld id="{CBBD023E-84A2-45E3-95C1-6D4F768BFB8B}" type="slidenum">
              <a:rPr lang="en-US" smtClean="0"/>
              <a:t>13</a:t>
            </a:fld>
            <a:endParaRPr lang="en-US"/>
          </a:p>
        </p:txBody>
      </p:sp>
    </p:spTree>
    <p:extLst>
      <p:ext uri="{BB962C8B-B14F-4D97-AF65-F5344CB8AC3E}">
        <p14:creationId xmlns:p14="http://schemas.microsoft.com/office/powerpoint/2010/main" val="785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073" y="454983"/>
            <a:ext cx="7572428" cy="707886"/>
          </a:xfrm>
          <a:prstGeom prst="rect">
            <a:avLst/>
          </a:prstGeom>
          <a:noFill/>
        </p:spPr>
        <p:txBody>
          <a:bodyPr wrap="square" rtlCol="1">
            <a:spAutoFit/>
          </a:bodyPr>
          <a:lstStyle/>
          <a:p>
            <a:pPr algn="ctr"/>
            <a:r>
              <a:rPr lang="en-US" sz="4000" dirty="0" smtClean="0">
                <a:solidFill>
                  <a:srgbClr val="C00000"/>
                </a:solidFill>
                <a:latin typeface="Arial Black" panose="020B0A04020102020204" pitchFamily="34" charset="0"/>
              </a:rPr>
              <a:t>Pituitary </a:t>
            </a:r>
            <a:r>
              <a:rPr lang="en-US" sz="4000" dirty="0">
                <a:solidFill>
                  <a:srgbClr val="C00000"/>
                </a:solidFill>
                <a:latin typeface="Arial Black" panose="020B0A04020102020204" pitchFamily="34" charset="0"/>
              </a:rPr>
              <a:t>Gland </a:t>
            </a:r>
            <a:endParaRPr lang="ar-SA" sz="4000" dirty="0">
              <a:solidFill>
                <a:srgbClr val="C00000"/>
              </a:solidFill>
              <a:latin typeface="Arial Black" panose="020B0A04020102020204" pitchFamily="34" charset="0"/>
            </a:endParaRPr>
          </a:p>
        </p:txBody>
      </p:sp>
      <p:sp>
        <p:nvSpPr>
          <p:cNvPr id="3" name="TextBox 2"/>
          <p:cNvSpPr txBox="1"/>
          <p:nvPr/>
        </p:nvSpPr>
        <p:spPr>
          <a:xfrm>
            <a:off x="1809720" y="1714488"/>
            <a:ext cx="2357454" cy="369332"/>
          </a:xfrm>
          <a:prstGeom prst="rect">
            <a:avLst/>
          </a:prstGeom>
          <a:noFill/>
        </p:spPr>
        <p:txBody>
          <a:bodyPr wrap="square" rtlCol="1">
            <a:spAutoFit/>
          </a:bodyPr>
          <a:lstStyle/>
          <a:p>
            <a:endParaRPr lang="ar-SA" dirty="0"/>
          </a:p>
        </p:txBody>
      </p:sp>
      <p:pic>
        <p:nvPicPr>
          <p:cNvPr id="4" name="Content Placeholder 9" descr="250px-Sella_turcica.jpg"/>
          <p:cNvPicPr>
            <a:picLocks noChangeAspect="1"/>
          </p:cNvPicPr>
          <p:nvPr/>
        </p:nvPicPr>
        <p:blipFill>
          <a:blip r:embed="rId2"/>
          <a:srcRect/>
          <a:stretch>
            <a:fillRect/>
          </a:stretch>
        </p:blipFill>
        <p:spPr>
          <a:xfrm>
            <a:off x="6324600" y="1531842"/>
            <a:ext cx="3657600" cy="4429156"/>
          </a:xfrm>
          <a:prstGeom prst="rect">
            <a:avLst/>
          </a:prstGeom>
        </p:spPr>
      </p:pic>
      <p:sp>
        <p:nvSpPr>
          <p:cNvPr id="5" name="TextBox 4"/>
          <p:cNvSpPr txBox="1"/>
          <p:nvPr/>
        </p:nvSpPr>
        <p:spPr>
          <a:xfrm>
            <a:off x="115989" y="1531842"/>
            <a:ext cx="5921298" cy="4585871"/>
          </a:xfrm>
          <a:prstGeom prst="rect">
            <a:avLst/>
          </a:prstGeom>
          <a:noFill/>
          <a:ln w="28575">
            <a:solidFill>
              <a:srgbClr val="C00000"/>
            </a:solidFill>
            <a:prstDash val="lgDash"/>
          </a:ln>
        </p:spPr>
        <p:txBody>
          <a:bodyPr wrap="square" rtlCol="1">
            <a:spAutoFit/>
          </a:bodyPr>
          <a:lstStyle/>
          <a:p>
            <a:r>
              <a:rPr lang="en-US" sz="2400" dirty="0" smtClean="0">
                <a:solidFill>
                  <a:srgbClr val="C00000"/>
                </a:solidFill>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Hypophyseal</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fossa.</a:t>
            </a:r>
          </a:p>
          <a:p>
            <a:r>
              <a:rPr lang="en-US" sz="2400" dirty="0" smtClean="0">
                <a:solidFill>
                  <a:srgbClr val="C00000"/>
                </a:solidFill>
                <a:latin typeface="Arial" panose="020B0604020202020204" pitchFamily="34" charset="0"/>
                <a:cs typeface="Arial" panose="020B0604020202020204" pitchFamily="34" charset="0"/>
              </a:rPr>
              <a:t>B- </a:t>
            </a:r>
            <a:r>
              <a:rPr lang="en-US" sz="2400" dirty="0" smtClean="0">
                <a:latin typeface="Arial" panose="020B0604020202020204" pitchFamily="34" charset="0"/>
                <a:cs typeface="Arial" panose="020B0604020202020204" pitchFamily="34" charset="0"/>
              </a:rPr>
              <a:t>Sella </a:t>
            </a:r>
            <a:r>
              <a:rPr lang="en-US" sz="2400" dirty="0" err="1" smtClean="0">
                <a:latin typeface="Arial" panose="020B0604020202020204" pitchFamily="34" charset="0"/>
                <a:cs typeface="Arial" panose="020B0604020202020204" pitchFamily="34" charset="0"/>
              </a:rPr>
              <a:t>turcica</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b="1" u="sng" dirty="0" smtClean="0">
                <a:latin typeface="Arial" panose="020B0604020202020204" pitchFamily="34" charset="0"/>
                <a:cs typeface="Arial" panose="020B0604020202020204" pitchFamily="34" charset="0"/>
              </a:rPr>
              <a:t>Common question in OSPE: </a:t>
            </a:r>
          </a:p>
          <a:p>
            <a:r>
              <a:rPr lang="en-US" sz="2400" dirty="0" smtClean="0">
                <a:latin typeface="Arial" panose="020B0604020202020204" pitchFamily="34" charset="0"/>
                <a:cs typeface="Arial" panose="020B0604020202020204" pitchFamily="34" charset="0"/>
              </a:rPr>
              <a:t>1- Identify the marked area “A”</a:t>
            </a:r>
          </a:p>
          <a:p>
            <a:r>
              <a:rPr lang="en-US" sz="2400" dirty="0" smtClean="0">
                <a:latin typeface="Arial" panose="020B0604020202020204" pitchFamily="34" charset="0"/>
                <a:cs typeface="Arial" panose="020B0604020202020204" pitchFamily="34" charset="0"/>
              </a:rPr>
              <a:t>2- Identify the structure related to this area         </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pituitary gland</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3- Mention the anterior or posterior or superior or inferior or lateral relations to this structure</a:t>
            </a:r>
          </a:p>
          <a:p>
            <a:r>
              <a:rPr lang="en-US" sz="2400" dirty="0" smtClean="0">
                <a:latin typeface="Arial" panose="020B0604020202020204" pitchFamily="34" charset="0"/>
                <a:cs typeface="Arial" panose="020B0604020202020204" pitchFamily="34" charset="0"/>
              </a:rPr>
              <a:t>4- Blood supply of this </a:t>
            </a:r>
            <a:r>
              <a:rPr lang="en-US" sz="2400" dirty="0" smtClean="0">
                <a:latin typeface="Arial" panose="020B0604020202020204" pitchFamily="34" charset="0"/>
                <a:cs typeface="Arial" panose="020B0604020202020204" pitchFamily="34" charset="0"/>
              </a:rPr>
              <a:t>structure</a:t>
            </a:r>
            <a:endParaRPr lang="en-US" sz="2800" b="1" dirty="0">
              <a:solidFill>
                <a:srgbClr val="C00000"/>
              </a:solidFill>
              <a:latin typeface="Arial" panose="020B0604020202020204" pitchFamily="34" charset="0"/>
              <a:cs typeface="Arial" panose="020B0604020202020204" pitchFamily="34" charset="0"/>
            </a:endParaRPr>
          </a:p>
          <a:p>
            <a:pPr algn="ctr"/>
            <a:r>
              <a:rPr lang="en-US" sz="2800" b="1" dirty="0">
                <a:solidFill>
                  <a:srgbClr val="C00000"/>
                </a:solidFill>
                <a:latin typeface="Arial" panose="020B0604020202020204" pitchFamily="34" charset="0"/>
                <a:cs typeface="Arial" panose="020B0604020202020204" pitchFamily="34" charset="0"/>
              </a:rPr>
              <a:t> </a:t>
            </a:r>
            <a:endParaRPr lang="ar-SA" sz="2800" b="1" dirty="0">
              <a:solidFill>
                <a:srgbClr val="C00000"/>
              </a:solidFill>
              <a:latin typeface="Arial" panose="020B0604020202020204" pitchFamily="34" charset="0"/>
              <a:cs typeface="Arial" panose="020B0604020202020204" pitchFamily="34" charset="0"/>
            </a:endParaRPr>
          </a:p>
        </p:txBody>
      </p:sp>
      <p:cxnSp>
        <p:nvCxnSpPr>
          <p:cNvPr id="7" name="Straight Arrow Connector 6"/>
          <p:cNvCxnSpPr/>
          <p:nvPr/>
        </p:nvCxnSpPr>
        <p:spPr>
          <a:xfrm rot="10800000" flipV="1">
            <a:off x="7953388" y="3071810"/>
            <a:ext cx="1214446" cy="7143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9239272" y="2786058"/>
            <a:ext cx="642942" cy="571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u="sng" dirty="0" smtClean="0">
                <a:solidFill>
                  <a:schemeClr val="tx1"/>
                </a:solidFill>
                <a:latin typeface="Monotype Corsiva" pitchFamily="66" charset="0"/>
              </a:rPr>
              <a:t>A</a:t>
            </a:r>
            <a:endParaRPr lang="ar-SA" sz="3200" b="1" u="sng" dirty="0">
              <a:solidFill>
                <a:schemeClr val="tx1"/>
              </a:solidFill>
              <a:latin typeface="Monotype Corsiva" pitchFamily="66" charset="0"/>
            </a:endParaRPr>
          </a:p>
        </p:txBody>
      </p:sp>
      <p:cxnSp>
        <p:nvCxnSpPr>
          <p:cNvPr id="13" name="Straight Arrow Connector 12"/>
          <p:cNvCxnSpPr/>
          <p:nvPr/>
        </p:nvCxnSpPr>
        <p:spPr>
          <a:xfrm rot="5400000">
            <a:off x="7608105" y="2559838"/>
            <a:ext cx="468312" cy="2063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7577945" y="2804313"/>
            <a:ext cx="1077912" cy="3270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667636" y="1857364"/>
            <a:ext cx="642942" cy="571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u="sng" dirty="0" smtClean="0">
                <a:solidFill>
                  <a:schemeClr val="tx1"/>
                </a:solidFill>
                <a:latin typeface="Monotype Corsiva" pitchFamily="66" charset="0"/>
              </a:rPr>
              <a:t>B</a:t>
            </a:r>
            <a:endParaRPr lang="ar-SA" sz="3200" b="1" u="sng" dirty="0">
              <a:solidFill>
                <a:schemeClr val="tx1"/>
              </a:solidFill>
              <a:latin typeface="Monotype Corsiva" pitchFamily="66" charset="0"/>
            </a:endParaRPr>
          </a:p>
        </p:txBody>
      </p:sp>
      <p:sp>
        <p:nvSpPr>
          <p:cNvPr id="9" name="Slide Number Placeholder 8"/>
          <p:cNvSpPr>
            <a:spLocks noGrp="1"/>
          </p:cNvSpPr>
          <p:nvPr>
            <p:ph type="sldNum" sz="quarter" idx="12"/>
          </p:nvPr>
        </p:nvSpPr>
        <p:spPr/>
        <p:txBody>
          <a:bodyPr/>
          <a:lstStyle/>
          <a:p>
            <a:fld id="{CBBD023E-84A2-45E3-95C1-6D4F768BFB8B}" type="slidenum">
              <a:rPr lang="en-US" smtClean="0"/>
              <a:t>2</a:t>
            </a:fld>
            <a:endParaRPr lang="en-US"/>
          </a:p>
        </p:txBody>
      </p:sp>
    </p:spTree>
    <p:extLst>
      <p:ext uri="{BB962C8B-B14F-4D97-AF65-F5344CB8AC3E}">
        <p14:creationId xmlns:p14="http://schemas.microsoft.com/office/powerpoint/2010/main" val="393885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917072"/>
          </a:xfrm>
        </p:spPr>
        <p:txBody>
          <a:bodyPr>
            <a:normAutofit fontScale="47500" lnSpcReduction="20000"/>
          </a:bodyPr>
          <a:lstStyle/>
          <a:p>
            <a:endParaRPr lang="en-US" dirty="0" smtClean="0"/>
          </a:p>
          <a:p>
            <a:endParaRPr lang="en-US" dirty="0" smtClean="0"/>
          </a:p>
          <a:p>
            <a:r>
              <a:rPr lang="en-US" sz="5900" u="sng" dirty="0" smtClean="0"/>
              <a:t>Relations </a:t>
            </a:r>
            <a:r>
              <a:rPr lang="en-US" sz="5900" u="sng" dirty="0"/>
              <a:t>Of Pituitary Gland </a:t>
            </a:r>
          </a:p>
          <a:p>
            <a:endParaRPr lang="en-US" dirty="0"/>
          </a:p>
        </p:txBody>
      </p:sp>
      <p:sp>
        <p:nvSpPr>
          <p:cNvPr id="4" name="Content Placeholder 3"/>
          <p:cNvSpPr>
            <a:spLocks noGrp="1"/>
          </p:cNvSpPr>
          <p:nvPr>
            <p:ph sz="half" idx="2"/>
          </p:nvPr>
        </p:nvSpPr>
        <p:spPr>
          <a:xfrm>
            <a:off x="839788" y="2505075"/>
            <a:ext cx="5332412" cy="3684588"/>
          </a:xfrm>
        </p:spPr>
        <p:txBody>
          <a:bodyPr/>
          <a:lstStyle/>
          <a:p>
            <a:pPr marL="0" indent="0">
              <a:buNone/>
            </a:pPr>
            <a:r>
              <a:rPr lang="en-US" dirty="0"/>
              <a:t>1- Optic Chiasma (Anteriorly). </a:t>
            </a:r>
          </a:p>
          <a:p>
            <a:pPr marL="0" indent="0">
              <a:buNone/>
            </a:pPr>
            <a:r>
              <a:rPr lang="en-US" dirty="0"/>
              <a:t>2- </a:t>
            </a:r>
            <a:r>
              <a:rPr lang="en-US" dirty="0" err="1"/>
              <a:t>Mamillary</a:t>
            </a:r>
            <a:r>
              <a:rPr lang="en-US" dirty="0"/>
              <a:t> </a:t>
            </a:r>
            <a:r>
              <a:rPr lang="en-US" dirty="0" smtClean="0"/>
              <a:t>Bodies(Posteriorly</a:t>
            </a:r>
            <a:r>
              <a:rPr lang="en-US" dirty="0"/>
              <a:t>).</a:t>
            </a:r>
          </a:p>
          <a:p>
            <a:pPr marL="0" indent="0">
              <a:buNone/>
            </a:pPr>
            <a:r>
              <a:rPr lang="en-US" dirty="0"/>
              <a:t>3- Diaphragma sellae (superior) </a:t>
            </a:r>
          </a:p>
          <a:p>
            <a:pPr marL="0" indent="0">
              <a:buNone/>
            </a:pPr>
            <a:r>
              <a:rPr lang="en-US" dirty="0"/>
              <a:t>4- Sphenoidal Air Sinuses (Inferior) </a:t>
            </a:r>
          </a:p>
          <a:p>
            <a:pPr marL="0" indent="0">
              <a:buNone/>
            </a:pPr>
            <a:r>
              <a:rPr lang="en-US" dirty="0"/>
              <a:t>5- Cavernous Sinuses (Lateral) .</a:t>
            </a:r>
          </a:p>
          <a:p>
            <a:endParaRPr lang="en-US" dirty="0"/>
          </a:p>
        </p:txBody>
      </p:sp>
      <p:sp>
        <p:nvSpPr>
          <p:cNvPr id="5" name="Text Placeholder 4"/>
          <p:cNvSpPr>
            <a:spLocks noGrp="1"/>
          </p:cNvSpPr>
          <p:nvPr>
            <p:ph type="body" sz="quarter" idx="3"/>
          </p:nvPr>
        </p:nvSpPr>
        <p:spPr/>
        <p:txBody>
          <a:bodyPr>
            <a:normAutofit fontScale="32500" lnSpcReduction="20000"/>
          </a:bodyPr>
          <a:lstStyle/>
          <a:p>
            <a:endParaRPr lang="en-US" dirty="0" smtClean="0"/>
          </a:p>
          <a:p>
            <a:endParaRPr lang="en-US" dirty="0"/>
          </a:p>
          <a:p>
            <a:r>
              <a:rPr lang="en-US" sz="8600" u="sng" dirty="0" smtClean="0"/>
              <a:t>Blood </a:t>
            </a:r>
            <a:r>
              <a:rPr lang="en-US" sz="8600" u="sng" dirty="0"/>
              <a:t>supply of pituitary gland</a:t>
            </a:r>
          </a:p>
          <a:p>
            <a:endParaRPr lang="en-US" dirty="0"/>
          </a:p>
        </p:txBody>
      </p:sp>
      <p:sp>
        <p:nvSpPr>
          <p:cNvPr id="6" name="Content Placeholder 5"/>
          <p:cNvSpPr>
            <a:spLocks noGrp="1"/>
          </p:cNvSpPr>
          <p:nvPr>
            <p:ph sz="quarter" idx="4"/>
          </p:nvPr>
        </p:nvSpPr>
        <p:spPr/>
        <p:txBody>
          <a:bodyPr/>
          <a:lstStyle/>
          <a:p>
            <a:pPr marL="0" indent="0">
              <a:buNone/>
            </a:pPr>
            <a:r>
              <a:rPr lang="en-US" dirty="0"/>
              <a:t>1- Superior </a:t>
            </a:r>
            <a:r>
              <a:rPr lang="en-US" dirty="0" err="1"/>
              <a:t>hypophyseal</a:t>
            </a:r>
            <a:r>
              <a:rPr lang="en-US" dirty="0"/>
              <a:t> artery. </a:t>
            </a:r>
          </a:p>
          <a:p>
            <a:pPr marL="0" indent="0">
              <a:buNone/>
            </a:pPr>
            <a:r>
              <a:rPr lang="en-US" dirty="0"/>
              <a:t>2-inferior </a:t>
            </a:r>
            <a:r>
              <a:rPr lang="en-US" dirty="0" err="1"/>
              <a:t>hypophyseal</a:t>
            </a:r>
            <a:r>
              <a:rPr lang="en-US" dirty="0"/>
              <a:t> artery.</a:t>
            </a:r>
          </a:p>
          <a:p>
            <a:r>
              <a:rPr lang="en-US" dirty="0" smtClean="0"/>
              <a:t>Both are branches </a:t>
            </a:r>
            <a:r>
              <a:rPr lang="en-US" dirty="0"/>
              <a:t>of internal carotid artery</a:t>
            </a:r>
          </a:p>
          <a:p>
            <a:pPr marL="0" indent="0">
              <a:buNone/>
            </a:pPr>
            <a:r>
              <a:rPr lang="en-US" dirty="0"/>
              <a:t>3- </a:t>
            </a:r>
            <a:r>
              <a:rPr lang="en-US" dirty="0" err="1"/>
              <a:t>Hypophyseal</a:t>
            </a:r>
            <a:r>
              <a:rPr lang="en-US" dirty="0"/>
              <a:t> veins drain into Cavernous Sinuses </a:t>
            </a:r>
          </a:p>
          <a:p>
            <a:endParaRPr lang="en-US" dirty="0"/>
          </a:p>
          <a:p>
            <a:endParaRPr lang="en-US" dirty="0"/>
          </a:p>
        </p:txBody>
      </p:sp>
      <p:sp>
        <p:nvSpPr>
          <p:cNvPr id="9" name="Slide Number Placeholder 8"/>
          <p:cNvSpPr>
            <a:spLocks noGrp="1"/>
          </p:cNvSpPr>
          <p:nvPr>
            <p:ph type="sldNum" sz="quarter" idx="12"/>
          </p:nvPr>
        </p:nvSpPr>
        <p:spPr/>
        <p:txBody>
          <a:bodyPr/>
          <a:lstStyle/>
          <a:p>
            <a:fld id="{CBBD023E-84A2-45E3-95C1-6D4F768BFB8B}" type="slidenum">
              <a:rPr lang="en-US" smtClean="0"/>
              <a:t>3</a:t>
            </a:fld>
            <a:endParaRPr lang="en-US"/>
          </a:p>
        </p:txBody>
      </p:sp>
    </p:spTree>
    <p:extLst>
      <p:ext uri="{BB962C8B-B14F-4D97-AF65-F5344CB8AC3E}">
        <p14:creationId xmlns:p14="http://schemas.microsoft.com/office/powerpoint/2010/main" val="409844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936141" y="1718933"/>
            <a:ext cx="3339535" cy="3974132"/>
          </a:xfrm>
          <a:prstGeom prst="rect">
            <a:avLst/>
          </a:prstGeom>
        </p:spPr>
      </p:pic>
      <p:sp>
        <p:nvSpPr>
          <p:cNvPr id="6" name="Slide Number Placeholder 5"/>
          <p:cNvSpPr>
            <a:spLocks noGrp="1"/>
          </p:cNvSpPr>
          <p:nvPr>
            <p:ph type="sldNum" sz="quarter" idx="12"/>
          </p:nvPr>
        </p:nvSpPr>
        <p:spPr/>
        <p:txBody>
          <a:bodyPr/>
          <a:lstStyle/>
          <a:p>
            <a:fld id="{CBBD023E-84A2-45E3-95C1-6D4F768BFB8B}" type="slidenum">
              <a:rPr lang="en-US" smtClean="0"/>
              <a:t>4</a:t>
            </a:fld>
            <a:endParaRPr lang="en-US"/>
          </a:p>
        </p:txBody>
      </p:sp>
      <p:sp>
        <p:nvSpPr>
          <p:cNvPr id="8" name="Rectangle 7"/>
          <p:cNvSpPr/>
          <p:nvPr/>
        </p:nvSpPr>
        <p:spPr>
          <a:xfrm>
            <a:off x="836341" y="1718934"/>
            <a:ext cx="6840407" cy="2185214"/>
          </a:xfrm>
          <a:prstGeom prst="rect">
            <a:avLst/>
          </a:prstGeom>
        </p:spPr>
        <p:txBody>
          <a:bodyPr wrap="square">
            <a:spAutoFit/>
          </a:bodyPr>
          <a:lstStyle/>
          <a:p>
            <a:r>
              <a:rPr lang="en-US" sz="2400" b="1" dirty="0" smtClean="0"/>
              <a:t>The question will be only </a:t>
            </a:r>
            <a:r>
              <a:rPr lang="en-US" sz="2400" b="1" u="sng" dirty="0" smtClean="0"/>
              <a:t>Identify</a:t>
            </a:r>
            <a:r>
              <a:rPr lang="en-US" sz="2400" b="1" dirty="0" smtClean="0"/>
              <a:t> </a:t>
            </a:r>
            <a:r>
              <a:rPr lang="en-US" sz="2400" b="1" dirty="0"/>
              <a:t>the </a:t>
            </a:r>
            <a:r>
              <a:rPr lang="en-US" sz="2400" b="1" dirty="0" smtClean="0"/>
              <a:t>marked area</a:t>
            </a:r>
            <a:r>
              <a:rPr lang="en-US" sz="2000" b="1" dirty="0" smtClean="0"/>
              <a:t>:</a:t>
            </a:r>
            <a:endParaRPr lang="en-US" sz="2000" b="1" dirty="0"/>
          </a:p>
          <a:p>
            <a:r>
              <a:rPr lang="en-US" sz="2800" dirty="0" smtClean="0"/>
              <a:t>1- Optic Chiasma</a:t>
            </a:r>
          </a:p>
          <a:p>
            <a:r>
              <a:rPr lang="en-US" sz="2800" dirty="0" smtClean="0"/>
              <a:t>2- </a:t>
            </a:r>
            <a:r>
              <a:rPr lang="en-US" sz="2800" dirty="0" err="1" smtClean="0"/>
              <a:t>Mamillary</a:t>
            </a:r>
            <a:r>
              <a:rPr lang="en-US" sz="2800" dirty="0" smtClean="0"/>
              <a:t> Bodies</a:t>
            </a:r>
          </a:p>
          <a:p>
            <a:r>
              <a:rPr lang="en-US" sz="2800" dirty="0" smtClean="0"/>
              <a:t>3- Body Of Sphenoid</a:t>
            </a:r>
          </a:p>
          <a:p>
            <a:r>
              <a:rPr lang="en-US" sz="2800" dirty="0" smtClean="0"/>
              <a:t>4-Sphenoidal Air Sinus</a:t>
            </a:r>
            <a:endParaRPr lang="en-US" sz="2800" dirty="0"/>
          </a:p>
        </p:txBody>
      </p:sp>
      <p:cxnSp>
        <p:nvCxnSpPr>
          <p:cNvPr id="10" name="Straight Arrow Connector 9"/>
          <p:cNvCxnSpPr/>
          <p:nvPr/>
        </p:nvCxnSpPr>
        <p:spPr>
          <a:xfrm flipH="1">
            <a:off x="9723862" y="4454700"/>
            <a:ext cx="1929161" cy="1449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11653024" y="4215161"/>
            <a:ext cx="446049" cy="461665"/>
          </a:xfrm>
          <a:prstGeom prst="rect">
            <a:avLst/>
          </a:prstGeom>
          <a:noFill/>
        </p:spPr>
        <p:txBody>
          <a:bodyPr wrap="square" rtlCol="0">
            <a:spAutoFit/>
          </a:bodyPr>
          <a:lstStyle/>
          <a:p>
            <a:r>
              <a:rPr lang="en-US" sz="2400" b="1" dirty="0" smtClean="0"/>
              <a:t>3</a:t>
            </a:r>
            <a:endParaRPr lang="en-US" sz="2400" b="1" dirty="0"/>
          </a:p>
        </p:txBody>
      </p:sp>
      <p:cxnSp>
        <p:nvCxnSpPr>
          <p:cNvPr id="13" name="Straight Arrow Connector 12"/>
          <p:cNvCxnSpPr/>
          <p:nvPr/>
        </p:nvCxnSpPr>
        <p:spPr>
          <a:xfrm flipH="1">
            <a:off x="9779617" y="3928105"/>
            <a:ext cx="1817649" cy="1906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1691317" y="3705999"/>
            <a:ext cx="229337" cy="400110"/>
          </a:xfrm>
          <a:prstGeom prst="rect">
            <a:avLst/>
          </a:prstGeom>
          <a:noFill/>
        </p:spPr>
        <p:txBody>
          <a:bodyPr wrap="square" rtlCol="0">
            <a:spAutoFit/>
          </a:bodyPr>
          <a:lstStyle/>
          <a:p>
            <a:r>
              <a:rPr lang="en-US" sz="2000" b="1" dirty="0" smtClean="0"/>
              <a:t>2</a:t>
            </a:r>
            <a:endParaRPr lang="en-US" sz="2000" b="1" dirty="0"/>
          </a:p>
        </p:txBody>
      </p:sp>
      <p:cxnSp>
        <p:nvCxnSpPr>
          <p:cNvPr id="16" name="Straight Arrow Connector 15"/>
          <p:cNvCxnSpPr/>
          <p:nvPr/>
        </p:nvCxnSpPr>
        <p:spPr>
          <a:xfrm flipH="1">
            <a:off x="9636444" y="3102431"/>
            <a:ext cx="1929161" cy="9478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1653024" y="2690336"/>
            <a:ext cx="267630" cy="369332"/>
          </a:xfrm>
          <a:prstGeom prst="rect">
            <a:avLst/>
          </a:prstGeom>
          <a:noFill/>
        </p:spPr>
        <p:txBody>
          <a:bodyPr wrap="square" rtlCol="0">
            <a:spAutoFit/>
          </a:bodyPr>
          <a:lstStyle/>
          <a:p>
            <a:r>
              <a:rPr lang="en-US" b="1" dirty="0" smtClean="0"/>
              <a:t>1</a:t>
            </a:r>
            <a:endParaRPr lang="en-US" b="1" dirty="0"/>
          </a:p>
        </p:txBody>
      </p:sp>
      <p:cxnSp>
        <p:nvCxnSpPr>
          <p:cNvPr id="19" name="Straight Arrow Connector 18"/>
          <p:cNvCxnSpPr/>
          <p:nvPr/>
        </p:nvCxnSpPr>
        <p:spPr>
          <a:xfrm flipH="1" flipV="1">
            <a:off x="9445083" y="4454700"/>
            <a:ext cx="191361" cy="15781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9556595" y="5914931"/>
            <a:ext cx="423746" cy="400110"/>
          </a:xfrm>
          <a:prstGeom prst="rect">
            <a:avLst/>
          </a:prstGeom>
          <a:noFill/>
        </p:spPr>
        <p:txBody>
          <a:bodyPr wrap="square" rtlCol="0">
            <a:spAutoFit/>
          </a:bodyPr>
          <a:lstStyle/>
          <a:p>
            <a:r>
              <a:rPr lang="en-US" sz="2000" b="1" dirty="0" smtClean="0"/>
              <a:t>4</a:t>
            </a:r>
            <a:endParaRPr lang="en-US" sz="2000" b="1" dirty="0"/>
          </a:p>
        </p:txBody>
      </p:sp>
    </p:spTree>
    <p:extLst>
      <p:ext uri="{BB962C8B-B14F-4D97-AF65-F5344CB8AC3E}">
        <p14:creationId xmlns:p14="http://schemas.microsoft.com/office/powerpoint/2010/main" val="1071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7104546" y="1137424"/>
            <a:ext cx="4788230" cy="4447402"/>
          </a:xfrm>
          <a:prstGeom prst="rect">
            <a:avLst/>
          </a:prstGeom>
          <a:effectLst>
            <a:softEdge rad="31750"/>
          </a:effectLst>
        </p:spPr>
      </p:pic>
      <p:sp>
        <p:nvSpPr>
          <p:cNvPr id="6" name="Slide Number Placeholder 5"/>
          <p:cNvSpPr>
            <a:spLocks noGrp="1"/>
          </p:cNvSpPr>
          <p:nvPr>
            <p:ph type="sldNum" sz="quarter" idx="12"/>
          </p:nvPr>
        </p:nvSpPr>
        <p:spPr/>
        <p:txBody>
          <a:bodyPr/>
          <a:lstStyle/>
          <a:p>
            <a:fld id="{CBBD023E-84A2-45E3-95C1-6D4F768BFB8B}" type="slidenum">
              <a:rPr lang="en-US" smtClean="0"/>
              <a:t>5</a:t>
            </a:fld>
            <a:endParaRPr lang="en-US"/>
          </a:p>
        </p:txBody>
      </p:sp>
      <p:sp>
        <p:nvSpPr>
          <p:cNvPr id="8" name="Rectangle 7"/>
          <p:cNvSpPr/>
          <p:nvPr/>
        </p:nvSpPr>
        <p:spPr>
          <a:xfrm>
            <a:off x="825190" y="903249"/>
            <a:ext cx="5709425" cy="3970318"/>
          </a:xfrm>
          <a:prstGeom prst="rect">
            <a:avLst/>
          </a:prstGeom>
        </p:spPr>
        <p:txBody>
          <a:bodyPr wrap="square">
            <a:spAutoFit/>
          </a:bodyPr>
          <a:lstStyle/>
          <a:p>
            <a:r>
              <a:rPr lang="en-US" sz="2800" b="1" u="sng" dirty="0" smtClean="0"/>
              <a:t>Identify :</a:t>
            </a:r>
          </a:p>
          <a:p>
            <a:r>
              <a:rPr lang="en-US" sz="2800" dirty="0" smtClean="0"/>
              <a:t>1- </a:t>
            </a:r>
            <a:r>
              <a:rPr lang="en-US" sz="2800" dirty="0" smtClean="0"/>
              <a:t>Pituitary gland.</a:t>
            </a:r>
          </a:p>
          <a:p>
            <a:r>
              <a:rPr lang="en-US" sz="2800" dirty="0" smtClean="0"/>
              <a:t>2- </a:t>
            </a:r>
            <a:r>
              <a:rPr lang="en-US" sz="2800" dirty="0"/>
              <a:t>Diaphragma sellae </a:t>
            </a:r>
          </a:p>
          <a:p>
            <a:r>
              <a:rPr lang="en-US" sz="2800" dirty="0"/>
              <a:t>3-Sphenoidal air sinuses </a:t>
            </a:r>
          </a:p>
          <a:p>
            <a:r>
              <a:rPr lang="en-US" sz="2800" dirty="0" smtClean="0"/>
              <a:t>4-Cavernous </a:t>
            </a:r>
            <a:r>
              <a:rPr lang="en-US" sz="2800" dirty="0"/>
              <a:t>sinuses </a:t>
            </a:r>
            <a:r>
              <a:rPr lang="en-US" sz="2800" dirty="0" smtClean="0"/>
              <a:t>(list its contents and structures in the lateral wall)</a:t>
            </a:r>
          </a:p>
          <a:p>
            <a:r>
              <a:rPr lang="en-US" sz="2800" dirty="0" smtClean="0"/>
              <a:t>5- pituitary stalk(infundibulum)</a:t>
            </a:r>
            <a:endParaRPr lang="en-US" sz="2800" dirty="0" smtClean="0"/>
          </a:p>
          <a:p>
            <a:endParaRPr lang="en-US" sz="2800" dirty="0" smtClean="0"/>
          </a:p>
          <a:p>
            <a:endParaRPr lang="en-US" sz="2800" dirty="0"/>
          </a:p>
        </p:txBody>
      </p:sp>
      <p:pic>
        <p:nvPicPr>
          <p:cNvPr id="1026" name="Picture 2" descr="Pituitary g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881" y="4166626"/>
            <a:ext cx="3401665" cy="251746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9145858" y="2464419"/>
            <a:ext cx="2207942" cy="223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2" name="Content Placeholder 4" descr="pituitary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259" y="4166626"/>
            <a:ext cx="3339999" cy="2554849"/>
          </a:xfrm>
          <a:prstGeom prst="rect">
            <a:avLst/>
          </a:prstGeom>
          <a:noFill/>
          <a:ln>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99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u="sng" dirty="0" smtClean="0">
                <a:latin typeface="Arial Black" panose="020B0A04020102020204" pitchFamily="34" charset="0"/>
              </a:rPr>
              <a:t>Thyroid Gland</a:t>
            </a:r>
            <a:endParaRPr lang="en-US" sz="3200" b="1" u="sng" dirty="0">
              <a:latin typeface="Arial Black" panose="020B0A04020102020204" pitchFamily="34" charset="0"/>
            </a:endParaRPr>
          </a:p>
        </p:txBody>
      </p:sp>
      <p:sp>
        <p:nvSpPr>
          <p:cNvPr id="3" name="Content Placeholder 2"/>
          <p:cNvSpPr>
            <a:spLocks noGrp="1"/>
          </p:cNvSpPr>
          <p:nvPr>
            <p:ph idx="1"/>
          </p:nvPr>
        </p:nvSpPr>
        <p:spPr>
          <a:xfrm>
            <a:off x="838200" y="1561171"/>
            <a:ext cx="10515600" cy="4615792"/>
          </a:xfrm>
        </p:spPr>
        <p:txBody>
          <a:bodyPr>
            <a:normAutofit lnSpcReduction="10000"/>
          </a:bodyPr>
          <a:lstStyle/>
          <a:p>
            <a:pPr marL="0" indent="0">
              <a:buNone/>
            </a:pPr>
            <a:r>
              <a:rPr lang="en-US" b="1" dirty="0" smtClean="0"/>
              <a:t>The thyroid gland question is very clear, only picture for thyroid and ask to identify </a:t>
            </a:r>
            <a:r>
              <a:rPr lang="en-US" b="1" dirty="0" smtClean="0"/>
              <a:t>a part of the </a:t>
            </a:r>
            <a:r>
              <a:rPr lang="en-US" b="1" dirty="0" smtClean="0"/>
              <a:t>gland </a:t>
            </a:r>
            <a:r>
              <a:rPr lang="en-US" b="1" dirty="0" smtClean="0"/>
              <a:t>and better </a:t>
            </a:r>
            <a:r>
              <a:rPr lang="en-US" b="1" dirty="0" smtClean="0"/>
              <a:t>to say:</a:t>
            </a:r>
          </a:p>
          <a:p>
            <a:r>
              <a:rPr lang="en-US" dirty="0" smtClean="0"/>
              <a:t>Right lobe of thyroid gland</a:t>
            </a:r>
          </a:p>
          <a:p>
            <a:r>
              <a:rPr lang="en-US" dirty="0" smtClean="0"/>
              <a:t>Left lobe </a:t>
            </a:r>
            <a:r>
              <a:rPr lang="en-US" dirty="0"/>
              <a:t>of thyroid </a:t>
            </a:r>
            <a:r>
              <a:rPr lang="en-US" dirty="0" smtClean="0"/>
              <a:t>gland</a:t>
            </a:r>
          </a:p>
          <a:p>
            <a:r>
              <a:rPr lang="en-US" dirty="0"/>
              <a:t>Isthmus of thyroid </a:t>
            </a:r>
            <a:r>
              <a:rPr lang="en-US" dirty="0" smtClean="0"/>
              <a:t>gland</a:t>
            </a:r>
          </a:p>
          <a:p>
            <a:r>
              <a:rPr lang="en-US" dirty="0" smtClean="0"/>
              <a:t>Pyramidal </a:t>
            </a:r>
            <a:r>
              <a:rPr lang="en-US" dirty="0"/>
              <a:t>lobe of thyroid gland</a:t>
            </a:r>
            <a:endParaRPr lang="en-US" dirty="0" smtClean="0"/>
          </a:p>
          <a:p>
            <a:pPr marL="0" indent="0">
              <a:buNone/>
            </a:pPr>
            <a:r>
              <a:rPr lang="en-US" b="1" dirty="0" smtClean="0"/>
              <a:t>Then ask one question of </a:t>
            </a:r>
            <a:r>
              <a:rPr lang="en-US" b="1" dirty="0" smtClean="0"/>
              <a:t>:</a:t>
            </a:r>
            <a:endParaRPr lang="en-US" b="1" dirty="0" smtClean="0"/>
          </a:p>
          <a:p>
            <a:r>
              <a:rPr lang="en-US" dirty="0" smtClean="0"/>
              <a:t>Relations of this </a:t>
            </a:r>
            <a:r>
              <a:rPr lang="en-US" dirty="0" smtClean="0"/>
              <a:t>structure (Anterolateral, posterior</a:t>
            </a:r>
            <a:r>
              <a:rPr lang="en-US" dirty="0"/>
              <a:t> </a:t>
            </a:r>
            <a:r>
              <a:rPr lang="en-US" dirty="0" smtClean="0"/>
              <a:t>or</a:t>
            </a:r>
            <a:r>
              <a:rPr lang="en-US" dirty="0" smtClean="0"/>
              <a:t> medial)</a:t>
            </a:r>
            <a:endParaRPr lang="en-US" dirty="0" smtClean="0"/>
          </a:p>
          <a:p>
            <a:r>
              <a:rPr lang="en-US" dirty="0" smtClean="0"/>
              <a:t>Blood supply </a:t>
            </a:r>
            <a:r>
              <a:rPr lang="en-US" dirty="0"/>
              <a:t>of this </a:t>
            </a:r>
            <a:r>
              <a:rPr lang="en-US" dirty="0" smtClean="0"/>
              <a:t>structure (</a:t>
            </a:r>
            <a:r>
              <a:rPr lang="en-US" b="1" dirty="0" smtClean="0">
                <a:solidFill>
                  <a:srgbClr val="FF0000"/>
                </a:solidFill>
              </a:rPr>
              <a:t>The </a:t>
            </a:r>
            <a:r>
              <a:rPr lang="en-US" b="1" dirty="0" smtClean="0">
                <a:solidFill>
                  <a:srgbClr val="FF0000"/>
                </a:solidFill>
              </a:rPr>
              <a:t>artery and its </a:t>
            </a:r>
            <a:r>
              <a:rPr lang="en-US" b="1" dirty="0" smtClean="0">
                <a:solidFill>
                  <a:srgbClr val="FF0000"/>
                </a:solidFill>
              </a:rPr>
              <a:t>origin)</a:t>
            </a:r>
          </a:p>
          <a:p>
            <a:r>
              <a:rPr lang="en-US" dirty="0" smtClean="0"/>
              <a:t>Sometimes level (extension)</a:t>
            </a:r>
            <a:endParaRPr lang="en-US" dirty="0"/>
          </a:p>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CBBD023E-84A2-45E3-95C1-6D4F768BFB8B}" type="slidenum">
              <a:rPr lang="en-US" smtClean="0"/>
              <a:t>6</a:t>
            </a:fld>
            <a:endParaRPr lang="en-US"/>
          </a:p>
        </p:txBody>
      </p:sp>
    </p:spTree>
    <p:extLst>
      <p:ext uri="{BB962C8B-B14F-4D97-AF65-F5344CB8AC3E}">
        <p14:creationId xmlns:p14="http://schemas.microsoft.com/office/powerpoint/2010/main" val="238082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248" y="814040"/>
            <a:ext cx="10450551" cy="818056"/>
          </a:xfrm>
        </p:spPr>
        <p:txBody>
          <a:bodyPr/>
          <a:lstStyle/>
          <a:p>
            <a:r>
              <a:rPr lang="en-US" b="1" dirty="0" smtClean="0"/>
              <a:t>Example</a:t>
            </a:r>
            <a:endParaRPr lang="en-US" b="1" dirty="0"/>
          </a:p>
        </p:txBody>
      </p:sp>
      <p:pic>
        <p:nvPicPr>
          <p:cNvPr id="7" name="Content Placeholder 6"/>
          <p:cNvPicPr>
            <a:picLocks noGrp="1" noChangeAspect="1"/>
          </p:cNvPicPr>
          <p:nvPr>
            <p:ph idx="1"/>
          </p:nvPr>
        </p:nvPicPr>
        <p:blipFill>
          <a:blip r:embed="rId2"/>
          <a:stretch>
            <a:fillRect/>
          </a:stretch>
        </p:blipFill>
        <p:spPr>
          <a:xfrm>
            <a:off x="6486294" y="1790825"/>
            <a:ext cx="5538066" cy="3917330"/>
          </a:xfrm>
          <a:prstGeom prst="rect">
            <a:avLst/>
          </a:prstGeom>
        </p:spPr>
      </p:pic>
      <p:sp>
        <p:nvSpPr>
          <p:cNvPr id="6" name="Slide Number Placeholder 5"/>
          <p:cNvSpPr>
            <a:spLocks noGrp="1"/>
          </p:cNvSpPr>
          <p:nvPr>
            <p:ph type="sldNum" sz="quarter" idx="12"/>
          </p:nvPr>
        </p:nvSpPr>
        <p:spPr/>
        <p:txBody>
          <a:bodyPr/>
          <a:lstStyle/>
          <a:p>
            <a:fld id="{CBBD023E-84A2-45E3-95C1-6D4F768BFB8B}" type="slidenum">
              <a:rPr lang="en-US" smtClean="0"/>
              <a:t>7</a:t>
            </a:fld>
            <a:endParaRPr lang="en-US"/>
          </a:p>
        </p:txBody>
      </p:sp>
      <p:cxnSp>
        <p:nvCxnSpPr>
          <p:cNvPr id="9" name="Straight Arrow Connector 8"/>
          <p:cNvCxnSpPr/>
          <p:nvPr/>
        </p:nvCxnSpPr>
        <p:spPr>
          <a:xfrm flipH="1">
            <a:off x="9982200" y="3257498"/>
            <a:ext cx="858644" cy="669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0939346" y="3055434"/>
            <a:ext cx="524108" cy="369332"/>
          </a:xfrm>
          <a:prstGeom prst="rect">
            <a:avLst/>
          </a:prstGeom>
          <a:noFill/>
        </p:spPr>
        <p:txBody>
          <a:bodyPr wrap="square" rtlCol="0">
            <a:spAutoFit/>
          </a:bodyPr>
          <a:lstStyle/>
          <a:p>
            <a:r>
              <a:rPr lang="en-US" b="1" dirty="0" smtClean="0"/>
              <a:t>A</a:t>
            </a:r>
            <a:endParaRPr lang="en-US" b="1" dirty="0"/>
          </a:p>
        </p:txBody>
      </p:sp>
      <p:sp>
        <p:nvSpPr>
          <p:cNvPr id="15" name="Rectangle 14"/>
          <p:cNvSpPr/>
          <p:nvPr/>
        </p:nvSpPr>
        <p:spPr>
          <a:xfrm>
            <a:off x="446049" y="1996068"/>
            <a:ext cx="7359805" cy="5124480"/>
          </a:xfrm>
          <a:prstGeom prst="rect">
            <a:avLst/>
          </a:prstGeom>
        </p:spPr>
        <p:txBody>
          <a:bodyPr wrap="square">
            <a:spAutoFit/>
          </a:bodyPr>
          <a:lstStyle/>
          <a:p>
            <a:pPr>
              <a:lnSpc>
                <a:spcPct val="150000"/>
              </a:lnSpc>
            </a:pPr>
            <a:r>
              <a:rPr lang="en-US" sz="2000" b="1" dirty="0" smtClean="0">
                <a:latin typeface="Arial" panose="020B0604020202020204" pitchFamily="34" charset="0"/>
                <a:cs typeface="Arial" panose="020B0604020202020204" pitchFamily="34" charset="0"/>
              </a:rPr>
              <a:t>Q: Identify the marked area A</a:t>
            </a:r>
          </a:p>
          <a:p>
            <a:pPr>
              <a:lnSpc>
                <a:spcPct val="150000"/>
              </a:lnSpc>
            </a:pPr>
            <a:r>
              <a:rPr lang="en-US" sz="2000" dirty="0" smtClean="0">
                <a:latin typeface="Arial" panose="020B0604020202020204" pitchFamily="34" charset="0"/>
                <a:cs typeface="Arial" panose="020B0604020202020204" pitchFamily="34" charset="0"/>
              </a:rPr>
              <a:t>A- Left </a:t>
            </a:r>
            <a:r>
              <a:rPr lang="en-US" sz="2000" dirty="0">
                <a:latin typeface="Arial" panose="020B0604020202020204" pitchFamily="34" charset="0"/>
                <a:cs typeface="Arial" panose="020B0604020202020204" pitchFamily="34" charset="0"/>
              </a:rPr>
              <a:t>lobe of thyroid </a:t>
            </a:r>
            <a:r>
              <a:rPr lang="en-US" sz="2000" dirty="0" smtClean="0">
                <a:latin typeface="Arial" panose="020B0604020202020204" pitchFamily="34" charset="0"/>
                <a:cs typeface="Arial" panose="020B0604020202020204" pitchFamily="34" charset="0"/>
              </a:rPr>
              <a:t>gland</a:t>
            </a:r>
            <a:endParaRPr lang="en-US" sz="2000" dirty="0">
              <a:latin typeface="Arial" panose="020B0604020202020204" pitchFamily="34" charset="0"/>
              <a:cs typeface="Arial" panose="020B0604020202020204" pitchFamily="34" charset="0"/>
            </a:endParaRPr>
          </a:p>
          <a:p>
            <a:pPr>
              <a:lnSpc>
                <a:spcPct val="150000"/>
              </a:lnSpc>
            </a:pPr>
            <a:r>
              <a:rPr lang="en-US" sz="2000" b="1" dirty="0" smtClean="0">
                <a:latin typeface="Arial" panose="020B0604020202020204" pitchFamily="34" charset="0"/>
                <a:cs typeface="Arial" panose="020B0604020202020204" pitchFamily="34" charset="0"/>
              </a:rPr>
              <a:t>Q: Mention the anterolateral relations of this </a:t>
            </a:r>
            <a:r>
              <a:rPr lang="en-US" sz="2000" b="1" dirty="0" smtClean="0">
                <a:latin typeface="Arial" panose="020B0604020202020204" pitchFamily="34" charset="0"/>
                <a:cs typeface="Arial" panose="020B0604020202020204" pitchFamily="34" charset="0"/>
              </a:rPr>
              <a:t>structure</a:t>
            </a:r>
          </a:p>
          <a:p>
            <a:pPr>
              <a:lnSpc>
                <a:spcPct val="150000"/>
              </a:lnSpc>
            </a:pPr>
            <a:r>
              <a:rPr lang="en-US" sz="2000" dirty="0" smtClean="0">
                <a:latin typeface="Arial" panose="020B0604020202020204" pitchFamily="34" charset="0"/>
                <a:cs typeface="Arial" panose="020B0604020202020204" pitchFamily="34" charset="0"/>
              </a:rPr>
              <a:t>(sometimes asking question indirect as what are the muscles or tubes or nerves related to this structure)</a:t>
            </a:r>
            <a:endParaRPr lang="en-US" sz="2000" dirty="0" smtClean="0">
              <a:latin typeface="Arial" panose="020B0604020202020204" pitchFamily="34" charset="0"/>
              <a:cs typeface="Arial" panose="020B0604020202020204" pitchFamily="34" charset="0"/>
            </a:endParaRPr>
          </a:p>
          <a:p>
            <a:pPr>
              <a:lnSpc>
                <a:spcPct val="150000"/>
              </a:lnSpc>
            </a:pPr>
            <a:r>
              <a:rPr lang="en-US" sz="2000" b="1" dirty="0" smtClean="0">
                <a:latin typeface="Arial" panose="020B0604020202020204" pitchFamily="34" charset="0"/>
                <a:cs typeface="Arial" panose="020B0604020202020204" pitchFamily="34" charset="0"/>
              </a:rPr>
              <a:t>Q: Mention the </a:t>
            </a:r>
            <a:r>
              <a:rPr lang="en-US" sz="2000" b="1" dirty="0" smtClean="0">
                <a:latin typeface="Arial" panose="020B0604020202020204" pitchFamily="34" charset="0"/>
                <a:cs typeface="Arial" panose="020B0604020202020204" pitchFamily="34" charset="0"/>
              </a:rPr>
              <a:t>arterial </a:t>
            </a:r>
            <a:r>
              <a:rPr lang="en-US" sz="2000" b="1" dirty="0" smtClean="0">
                <a:latin typeface="Arial" panose="020B0604020202020204" pitchFamily="34" charset="0"/>
                <a:cs typeface="Arial" panose="020B0604020202020204" pitchFamily="34" charset="0"/>
              </a:rPr>
              <a:t>supply of structure </a:t>
            </a:r>
            <a:r>
              <a:rPr lang="en-US" sz="2000" b="1" dirty="0" smtClean="0">
                <a:latin typeface="Arial" panose="020B0604020202020204" pitchFamily="34" charset="0"/>
                <a:cs typeface="Arial" panose="020B0604020202020204" pitchFamily="34" charset="0"/>
              </a:rPr>
              <a:t>A and its origin</a:t>
            </a:r>
          </a:p>
          <a:p>
            <a:pPr>
              <a:lnSpc>
                <a:spcPct val="150000"/>
              </a:lnSpc>
            </a:pPr>
            <a:r>
              <a:rPr lang="en-US" sz="2000" b="1" dirty="0" smtClean="0">
                <a:latin typeface="Arial" panose="020B0604020202020204" pitchFamily="34" charset="0"/>
                <a:cs typeface="Arial" panose="020B0604020202020204" pitchFamily="34" charset="0"/>
              </a:rPr>
              <a:t>Q: Mention the venous drainage </a:t>
            </a:r>
            <a:r>
              <a:rPr lang="en-US" sz="2000" b="1" dirty="0">
                <a:latin typeface="Arial" panose="020B0604020202020204" pitchFamily="34" charset="0"/>
                <a:cs typeface="Arial" panose="020B0604020202020204" pitchFamily="34" charset="0"/>
              </a:rPr>
              <a:t>of structure </a:t>
            </a:r>
            <a:r>
              <a:rPr lang="en-US" sz="2000" b="1" dirty="0" smtClean="0">
                <a:latin typeface="Arial" panose="020B0604020202020204" pitchFamily="34" charset="0"/>
                <a:cs typeface="Arial" panose="020B0604020202020204" pitchFamily="34" charset="0"/>
              </a:rPr>
              <a:t>A</a:t>
            </a:r>
          </a:p>
          <a:p>
            <a:pPr>
              <a:lnSpc>
                <a:spcPct val="150000"/>
              </a:lnSpc>
            </a:pPr>
            <a:r>
              <a:rPr lang="en-US" sz="2000" b="1" dirty="0" smtClean="0">
                <a:latin typeface="Arial" panose="020B0604020202020204" pitchFamily="34" charset="0"/>
                <a:cs typeface="Arial" panose="020B0604020202020204" pitchFamily="34" charset="0"/>
              </a:rPr>
              <a:t>Q: Mention </a:t>
            </a:r>
            <a:r>
              <a:rPr lang="en-US" sz="2000" b="1" dirty="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extension of </a:t>
            </a:r>
            <a:r>
              <a:rPr lang="en-US" sz="2000" b="1" dirty="0">
                <a:latin typeface="Arial" panose="020B0604020202020204" pitchFamily="34" charset="0"/>
                <a:cs typeface="Arial" panose="020B0604020202020204" pitchFamily="34" charset="0"/>
              </a:rPr>
              <a:t>structure </a:t>
            </a:r>
            <a:r>
              <a:rPr lang="en-US" sz="2000" b="1" dirty="0" smtClean="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Apex till oblique </a:t>
            </a:r>
            <a:r>
              <a:rPr lang="en-US" dirty="0">
                <a:latin typeface="Arial" panose="020B0604020202020204" pitchFamily="34" charset="0"/>
                <a:cs typeface="Arial" panose="020B0604020202020204" pitchFamily="34" charset="0"/>
              </a:rPr>
              <a:t>line of the thyroid cartilage; its base lies at the 4th or 5th tracheal </a:t>
            </a:r>
            <a:r>
              <a:rPr lang="en-US" dirty="0" smtClean="0">
                <a:latin typeface="Arial" panose="020B0604020202020204" pitchFamily="34" charset="0"/>
                <a:cs typeface="Arial" panose="020B0604020202020204" pitchFamily="34" charset="0"/>
              </a:rPr>
              <a:t>ring). </a:t>
            </a:r>
            <a:endParaRPr lang="en-US" dirty="0">
              <a:latin typeface="Arial" panose="020B0604020202020204" pitchFamily="34" charset="0"/>
              <a:cs typeface="Arial" panose="020B0604020202020204" pitchFamily="34" charset="0"/>
            </a:endParaRPr>
          </a:p>
          <a:p>
            <a:pPr>
              <a:lnSpc>
                <a:spcPct val="150000"/>
              </a:lnSpc>
            </a:pPr>
            <a:r>
              <a:rPr lang="en-US" sz="2000" b="1" dirty="0" smtClean="0">
                <a:latin typeface="Arial" panose="020B0604020202020204" pitchFamily="34" charset="0"/>
                <a:cs typeface="Arial" panose="020B0604020202020204" pitchFamily="34" charset="0"/>
              </a:rPr>
              <a:t> </a:t>
            </a:r>
          </a:p>
          <a:p>
            <a:pPr>
              <a:lnSpc>
                <a:spcPct val="150000"/>
              </a:lnSpc>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07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9745" y="675955"/>
            <a:ext cx="9853913" cy="6045520"/>
          </a:xfrm>
          <a:noFill/>
          <a:ln w="38100">
            <a:solidFill>
              <a:schemeClr val="tx1"/>
            </a:solidFill>
          </a:ln>
        </p:spPr>
        <p:txBody>
          <a:bodyPr>
            <a:noAutofit/>
          </a:bodyPr>
          <a:lstStyle/>
          <a:p>
            <a:pPr>
              <a:buNone/>
              <a:defRPr/>
            </a:pPr>
            <a:endParaRPr lang="en-US" sz="1600" b="1" u="sng" dirty="0"/>
          </a:p>
          <a:p>
            <a:pPr algn="l">
              <a:buNone/>
              <a:defRPr/>
            </a:pPr>
            <a:r>
              <a:rPr lang="en-US" sz="2000" b="1" u="sng" dirty="0" smtClean="0">
                <a:solidFill>
                  <a:srgbClr val="FF0000"/>
                </a:solidFill>
                <a:effectLst>
                  <a:outerShdw blurRad="38100" dist="38100" dir="2700000" algn="tl">
                    <a:srgbClr val="000000">
                      <a:alpha val="43137"/>
                    </a:srgbClr>
                  </a:outerShdw>
                </a:effectLst>
              </a:rPr>
              <a:t>Anterolaterally: (4 S)</a:t>
            </a:r>
          </a:p>
          <a:p>
            <a:pPr algn="l">
              <a:buNone/>
              <a:defRPr/>
            </a:pPr>
            <a:r>
              <a:rPr lang="en-US" sz="1800" dirty="0" smtClean="0">
                <a:solidFill>
                  <a:srgbClr val="002060"/>
                </a:solidFill>
              </a:rPr>
              <a:t>1</a:t>
            </a:r>
            <a:r>
              <a:rPr lang="en-US" sz="1800" dirty="0" smtClean="0"/>
              <a:t>. </a:t>
            </a:r>
            <a:r>
              <a:rPr lang="en-US" sz="1800" dirty="0" err="1" smtClean="0"/>
              <a:t>Sternothyroid</a:t>
            </a:r>
            <a:endParaRPr lang="en-US" sz="1800" dirty="0" smtClean="0"/>
          </a:p>
          <a:p>
            <a:pPr algn="l">
              <a:buNone/>
              <a:defRPr/>
            </a:pPr>
            <a:r>
              <a:rPr lang="en-US" sz="1800" dirty="0" smtClean="0"/>
              <a:t>2</a:t>
            </a:r>
            <a:r>
              <a:rPr lang="en-US" sz="1800" dirty="0"/>
              <a:t>. </a:t>
            </a:r>
            <a:r>
              <a:rPr lang="en-US" sz="1800" dirty="0" err="1" smtClean="0"/>
              <a:t>Sternohyoid</a:t>
            </a:r>
            <a:endParaRPr lang="en-US" sz="1800" dirty="0"/>
          </a:p>
          <a:p>
            <a:pPr algn="l">
              <a:buNone/>
              <a:defRPr/>
            </a:pPr>
            <a:r>
              <a:rPr lang="en-US" sz="1800" dirty="0"/>
              <a:t>3. Superior  belly of omohyoid</a:t>
            </a:r>
          </a:p>
          <a:p>
            <a:pPr algn="l">
              <a:buNone/>
              <a:defRPr/>
            </a:pPr>
            <a:r>
              <a:rPr lang="en-US" sz="1800" dirty="0"/>
              <a:t>4. </a:t>
            </a:r>
            <a:r>
              <a:rPr lang="en-US" sz="1800" dirty="0" err="1" smtClean="0"/>
              <a:t>Sternomastoid</a:t>
            </a:r>
            <a:endParaRPr lang="en-US" sz="1800" dirty="0">
              <a:solidFill>
                <a:srgbClr val="002060"/>
              </a:solidFill>
            </a:endParaRPr>
          </a:p>
          <a:p>
            <a:pPr algn="l">
              <a:buNone/>
              <a:defRPr/>
            </a:pPr>
            <a:r>
              <a:rPr lang="en-US" sz="2000" b="1" u="sng" dirty="0" err="1">
                <a:solidFill>
                  <a:srgbClr val="FF0000"/>
                </a:solidFill>
                <a:effectLst>
                  <a:outerShdw blurRad="38100" dist="38100" dir="2700000" algn="tl">
                    <a:srgbClr val="000000">
                      <a:alpha val="43137"/>
                    </a:srgbClr>
                  </a:outerShdw>
                </a:effectLst>
              </a:rPr>
              <a:t>Posteriorly</a:t>
            </a:r>
            <a:r>
              <a:rPr lang="en-US" sz="2000" b="1" u="sng" dirty="0">
                <a:solidFill>
                  <a:srgbClr val="FF0000"/>
                </a:solidFill>
                <a:effectLst>
                  <a:outerShdw blurRad="38100" dist="38100" dir="2700000" algn="tl">
                    <a:srgbClr val="000000">
                      <a:alpha val="43137"/>
                    </a:srgbClr>
                  </a:outerShdw>
                </a:effectLst>
              </a:rPr>
              <a:t>:</a:t>
            </a:r>
          </a:p>
          <a:p>
            <a:pPr algn="l">
              <a:buNone/>
              <a:defRPr/>
            </a:pPr>
            <a:r>
              <a:rPr lang="en-US" sz="1800" b="1" dirty="0">
                <a:effectLst>
                  <a:outerShdw blurRad="38100" dist="38100" dir="2700000" algn="tl">
                    <a:srgbClr val="000000">
                      <a:alpha val="43137"/>
                    </a:srgbClr>
                  </a:outerShdw>
                </a:effectLst>
              </a:rPr>
              <a:t>Carotid sheath &amp;  its contents</a:t>
            </a:r>
            <a:r>
              <a:rPr lang="en-US" sz="1800" b="1" dirty="0" smtClean="0">
                <a:effectLst>
                  <a:outerShdw blurRad="38100" dist="38100" dir="2700000" algn="tl">
                    <a:srgbClr val="000000">
                      <a:alpha val="43137"/>
                    </a:srgbClr>
                  </a:outerShdw>
                </a:effectLst>
              </a:rPr>
              <a:t>.</a:t>
            </a:r>
          </a:p>
          <a:p>
            <a:pPr>
              <a:buNone/>
              <a:defRPr/>
            </a:pPr>
            <a:r>
              <a:rPr lang="en-US" sz="1800" dirty="0">
                <a:effectLst>
                  <a:outerShdw blurRad="38100" dist="38100" dir="2700000" algn="tl">
                    <a:srgbClr val="000000">
                      <a:alpha val="43137"/>
                    </a:srgbClr>
                  </a:outerShdw>
                </a:effectLst>
              </a:rPr>
              <a:t>posterior border is related to the superior &amp; inferior Parathyroid glands.</a:t>
            </a:r>
          </a:p>
          <a:p>
            <a:pPr algn="l">
              <a:buNone/>
              <a:defRPr/>
            </a:pPr>
            <a:r>
              <a:rPr lang="en-US" sz="2000" b="1" u="sng" dirty="0" smtClean="0">
                <a:solidFill>
                  <a:srgbClr val="FF0000"/>
                </a:solidFill>
                <a:effectLst>
                  <a:outerShdw blurRad="38100" dist="38100" dir="2700000" algn="tl">
                    <a:srgbClr val="000000">
                      <a:alpha val="43137"/>
                    </a:srgbClr>
                  </a:outerShdw>
                </a:effectLst>
              </a:rPr>
              <a:t>Medially</a:t>
            </a:r>
            <a:r>
              <a:rPr lang="en-US" sz="2000" dirty="0">
                <a:solidFill>
                  <a:srgbClr val="FF0000"/>
                </a:solidFill>
                <a:effectLst>
                  <a:outerShdw blurRad="38100" dist="38100" dir="2700000" algn="tl">
                    <a:srgbClr val="000000">
                      <a:alpha val="43137"/>
                    </a:srgbClr>
                  </a:outerShdw>
                </a:effectLst>
              </a:rPr>
              <a:t>: </a:t>
            </a:r>
          </a:p>
          <a:p>
            <a:pPr algn="l">
              <a:buNone/>
              <a:defRPr/>
            </a:pPr>
            <a:r>
              <a:rPr lang="en-US" sz="1800" dirty="0">
                <a:solidFill>
                  <a:srgbClr val="00B050"/>
                </a:solidFill>
                <a:effectLst>
                  <a:outerShdw blurRad="38100" dist="38100" dir="2700000" algn="tl">
                    <a:srgbClr val="000000">
                      <a:alpha val="43137"/>
                    </a:srgbClr>
                  </a:outerShdw>
                </a:effectLst>
              </a:rPr>
              <a:t>Above:</a:t>
            </a:r>
          </a:p>
          <a:p>
            <a:pPr algn="l">
              <a:buNone/>
              <a:defRPr/>
            </a:pPr>
            <a:r>
              <a:rPr lang="en-US" sz="1800" dirty="0">
                <a:effectLst>
                  <a:outerShdw blurRad="38100" dist="38100" dir="2700000" algn="tl">
                    <a:srgbClr val="000000">
                      <a:alpha val="43137"/>
                    </a:srgbClr>
                  </a:outerShdw>
                </a:effectLst>
              </a:rPr>
              <a:t> Larynx &amp; pharynx .</a:t>
            </a:r>
          </a:p>
          <a:p>
            <a:pPr algn="l">
              <a:buNone/>
              <a:defRPr/>
            </a:pPr>
            <a:r>
              <a:rPr lang="en-US" sz="1800" dirty="0">
                <a:solidFill>
                  <a:srgbClr val="00B050"/>
                </a:solidFill>
                <a:effectLst>
                  <a:outerShdw blurRad="38100" dist="38100" dir="2700000" algn="tl">
                    <a:srgbClr val="000000">
                      <a:alpha val="43137"/>
                    </a:srgbClr>
                  </a:outerShdw>
                </a:effectLst>
              </a:rPr>
              <a:t>Below: </a:t>
            </a:r>
          </a:p>
          <a:p>
            <a:pPr algn="l">
              <a:buNone/>
              <a:defRPr/>
            </a:pPr>
            <a:r>
              <a:rPr lang="en-US" sz="1800" dirty="0">
                <a:effectLst>
                  <a:outerShdw blurRad="38100" dist="38100" dir="2700000" algn="tl">
                    <a:srgbClr val="000000">
                      <a:alpha val="43137"/>
                    </a:srgbClr>
                  </a:outerShdw>
                </a:effectLst>
              </a:rPr>
              <a:t>Trachea &amp; esophagus.</a:t>
            </a:r>
          </a:p>
          <a:p>
            <a:pPr algn="l">
              <a:buNone/>
              <a:defRPr/>
            </a:pPr>
            <a:r>
              <a:rPr lang="en-US" sz="1800" b="1" u="sng" dirty="0">
                <a:solidFill>
                  <a:srgbClr val="002060"/>
                </a:solidFill>
              </a:rPr>
              <a:t>(Recurrent laryngeal nerve in between)</a:t>
            </a:r>
            <a:r>
              <a:rPr lang="en-US" sz="1800" b="1" dirty="0">
                <a:solidFill>
                  <a:srgbClr val="002060"/>
                </a:solidFill>
              </a:rPr>
              <a:t>.</a:t>
            </a:r>
          </a:p>
          <a:p>
            <a:pPr algn="l">
              <a:buNone/>
              <a:defRPr/>
            </a:pPr>
            <a:r>
              <a:rPr lang="en-US" sz="1800" dirty="0">
                <a:effectLst>
                  <a:outerShdw blurRad="38100" dist="38100" dir="2700000" algn="tl">
                    <a:srgbClr val="000000">
                      <a:alpha val="43137"/>
                    </a:srgbClr>
                  </a:outerShdw>
                </a:effectLst>
              </a:rPr>
              <a:t>-</a:t>
            </a:r>
            <a:r>
              <a:rPr lang="en-US" sz="1800" dirty="0" err="1">
                <a:effectLst>
                  <a:outerShdw blurRad="38100" dist="38100" dir="2700000" algn="tl">
                    <a:srgbClr val="000000">
                      <a:alpha val="43137"/>
                    </a:srgbClr>
                  </a:outerShdw>
                </a:effectLst>
              </a:rPr>
              <a:t>Cricothyroid</a:t>
            </a:r>
            <a:r>
              <a:rPr lang="en-US" sz="1800" dirty="0">
                <a:effectLst>
                  <a:outerShdw blurRad="38100" dist="38100" dir="2700000" algn="tl">
                    <a:srgbClr val="000000">
                      <a:alpha val="43137"/>
                    </a:srgbClr>
                  </a:outerShdw>
                </a:effectLst>
              </a:rPr>
              <a:t>  muscle &amp; external laryngeal nerve</a:t>
            </a:r>
          </a:p>
          <a:p>
            <a:pPr algn="l">
              <a:buNone/>
              <a:defRPr/>
            </a:pPr>
            <a:endParaRPr lang="en-US" sz="1600" dirty="0">
              <a:solidFill>
                <a:srgbClr val="002060"/>
              </a:solidFill>
            </a:endParaRPr>
          </a:p>
          <a:p>
            <a:pPr algn="l">
              <a:buNone/>
              <a:defRPr/>
            </a:pPr>
            <a:endParaRPr lang="en-US" sz="1600" dirty="0">
              <a:solidFill>
                <a:srgbClr val="002060"/>
              </a:solidFill>
            </a:endParaRPr>
          </a:p>
          <a:p>
            <a:pPr algn="l">
              <a:buNone/>
              <a:defRPr/>
            </a:pPr>
            <a:endParaRPr lang="en-US" sz="1600" dirty="0"/>
          </a:p>
          <a:p>
            <a:pPr>
              <a:buNone/>
              <a:defRPr/>
            </a:pPr>
            <a:endParaRPr lang="en-US" sz="1600" dirty="0"/>
          </a:p>
          <a:p>
            <a:pPr>
              <a:buNone/>
              <a:defRPr/>
            </a:pPr>
            <a:endParaRPr lang="en-US" sz="1600" dirty="0"/>
          </a:p>
          <a:p>
            <a:pPr algn="l">
              <a:buNone/>
              <a:defRPr/>
            </a:pPr>
            <a:r>
              <a:rPr lang="en-US" sz="1600" dirty="0"/>
              <a:t> </a:t>
            </a:r>
          </a:p>
        </p:txBody>
      </p:sp>
      <p:sp>
        <p:nvSpPr>
          <p:cNvPr id="7" name="TextBox 6"/>
          <p:cNvSpPr txBox="1"/>
          <p:nvPr/>
        </p:nvSpPr>
        <p:spPr>
          <a:xfrm>
            <a:off x="739746" y="214290"/>
            <a:ext cx="9853912" cy="461665"/>
          </a:xfrm>
          <a:prstGeom prst="rect">
            <a:avLst/>
          </a:prstGeom>
          <a:noFill/>
          <a:ln w="28575">
            <a:solidFill>
              <a:schemeClr val="tx1"/>
            </a:solidFill>
          </a:ln>
        </p:spPr>
        <p:txBody>
          <a:bodyPr wrap="square">
            <a:spAutoFit/>
          </a:bodyPr>
          <a:lstStyle/>
          <a:p>
            <a:pPr algn="ctr">
              <a:defRPr/>
            </a:pPr>
            <a:r>
              <a:rPr lang="en-US" sz="2400" b="1" dirty="0" smtClean="0">
                <a:latin typeface="Arial" charset="0"/>
                <a:cs typeface="Arial" charset="0"/>
              </a:rPr>
              <a:t>RELATIONs </a:t>
            </a:r>
            <a:r>
              <a:rPr lang="en-US" sz="2400" b="1" dirty="0">
                <a:latin typeface="Arial" charset="0"/>
                <a:cs typeface="Arial" charset="0"/>
              </a:rPr>
              <a:t>OF </a:t>
            </a:r>
            <a:r>
              <a:rPr lang="en-US" sz="2400" b="1" dirty="0" smtClean="0">
                <a:latin typeface="Arial" charset="0"/>
                <a:cs typeface="Arial" charset="0"/>
              </a:rPr>
              <a:t>THE </a:t>
            </a:r>
            <a:r>
              <a:rPr lang="en-US" sz="2400" b="1" dirty="0">
                <a:latin typeface="Arial" charset="0"/>
                <a:cs typeface="Arial" charset="0"/>
              </a:rPr>
              <a:t>THYROID</a:t>
            </a:r>
          </a:p>
        </p:txBody>
      </p:sp>
      <p:sp>
        <p:nvSpPr>
          <p:cNvPr id="11" name="Slide Number Placeholder 10"/>
          <p:cNvSpPr>
            <a:spLocks noGrp="1"/>
          </p:cNvSpPr>
          <p:nvPr>
            <p:ph type="sldNum" sz="quarter" idx="12"/>
          </p:nvPr>
        </p:nvSpPr>
        <p:spPr/>
        <p:txBody>
          <a:bodyPr/>
          <a:lstStyle/>
          <a:p>
            <a:pPr>
              <a:defRPr/>
            </a:pPr>
            <a:fld id="{44229FEF-3F0C-4C90-B9FF-B92D83A69978}" type="slidenum">
              <a:rPr lang="ar-SA" smtClean="0"/>
              <a:pPr>
                <a:defRPr/>
              </a:pPr>
              <a:t>8</a:t>
            </a:fld>
            <a:endParaRPr lang="en-US"/>
          </a:p>
        </p:txBody>
      </p:sp>
    </p:spTree>
    <p:extLst>
      <p:ext uri="{BB962C8B-B14F-4D97-AF65-F5344CB8AC3E}">
        <p14:creationId xmlns:p14="http://schemas.microsoft.com/office/powerpoint/2010/main" val="3661439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3249"/>
            <a:ext cx="10515600" cy="922376"/>
          </a:xfrm>
        </p:spPr>
        <p:txBody>
          <a:bodyPr>
            <a:normAutofit fontScale="90000"/>
          </a:bodyPr>
          <a:lstStyle/>
          <a:p>
            <a:r>
              <a:rPr lang="en-US" sz="2800" u="sng" dirty="0" smtClean="0">
                <a:latin typeface="Arial Black" panose="020B0A04020102020204" pitchFamily="34" charset="0"/>
              </a:rPr>
              <a:t>Blood supply of thyroid</a:t>
            </a:r>
            <a:r>
              <a:rPr lang="en-US" dirty="0" smtClean="0"/>
              <a:t/>
            </a:r>
            <a:br>
              <a:rPr lang="en-US" dirty="0" smtClean="0"/>
            </a:br>
            <a:endParaRPr lang="en-US" dirty="0"/>
          </a:p>
        </p:txBody>
      </p:sp>
      <p:sp>
        <p:nvSpPr>
          <p:cNvPr id="3" name="Content Placeholder 2"/>
          <p:cNvSpPr>
            <a:spLocks noGrp="1"/>
          </p:cNvSpPr>
          <p:nvPr>
            <p:ph idx="1"/>
          </p:nvPr>
        </p:nvSpPr>
        <p:spPr>
          <a:xfrm>
            <a:off x="838200" y="1672683"/>
            <a:ext cx="10515600" cy="4504280"/>
          </a:xfrm>
        </p:spPr>
        <p:txBody>
          <a:bodyPr>
            <a:normAutofit/>
          </a:bodyPr>
          <a:lstStyle/>
          <a:p>
            <a:pPr marL="0" indent="0">
              <a:buNone/>
            </a:pPr>
            <a:r>
              <a:rPr lang="en-US" b="1" dirty="0" smtClean="0"/>
              <a:t>Arterial supply</a:t>
            </a:r>
          </a:p>
          <a:p>
            <a:pPr marL="0" indent="0">
              <a:buNone/>
            </a:pPr>
            <a:r>
              <a:rPr lang="en-US" dirty="0" smtClean="0"/>
              <a:t>1-Superior </a:t>
            </a:r>
            <a:r>
              <a:rPr lang="en-US" dirty="0"/>
              <a:t>thyroid artery: From the external carotid artery </a:t>
            </a:r>
          </a:p>
          <a:p>
            <a:pPr marL="0" indent="0">
              <a:buNone/>
            </a:pPr>
            <a:r>
              <a:rPr lang="en-US" dirty="0"/>
              <a:t>2-Inferior thyroid artery: From the </a:t>
            </a:r>
            <a:r>
              <a:rPr lang="en-US" dirty="0" err="1"/>
              <a:t>thyrocervical</a:t>
            </a:r>
            <a:r>
              <a:rPr lang="en-US" dirty="0"/>
              <a:t> trunk of 1st part of subclavian artery</a:t>
            </a:r>
          </a:p>
          <a:p>
            <a:pPr marL="0" indent="0">
              <a:buNone/>
            </a:pPr>
            <a:r>
              <a:rPr lang="en-US" dirty="0"/>
              <a:t>3- </a:t>
            </a:r>
            <a:r>
              <a:rPr lang="en-US" dirty="0" smtClean="0"/>
              <a:t>Thyroid </a:t>
            </a:r>
            <a:r>
              <a:rPr lang="en-US" dirty="0" err="1"/>
              <a:t>ima</a:t>
            </a:r>
            <a:r>
              <a:rPr lang="en-US" dirty="0"/>
              <a:t> artery: from aortic arch or from brachiocephalic artery</a:t>
            </a:r>
            <a:r>
              <a:rPr lang="en-US" dirty="0" smtClean="0"/>
              <a:t>.</a:t>
            </a:r>
          </a:p>
          <a:p>
            <a:pPr marL="0" indent="0">
              <a:buNone/>
            </a:pPr>
            <a:r>
              <a:rPr lang="en-US" b="1" dirty="0" smtClean="0"/>
              <a:t>Venous drainage</a:t>
            </a:r>
            <a:endParaRPr lang="en-US" b="1" dirty="0"/>
          </a:p>
          <a:p>
            <a:pPr marL="0" indent="0">
              <a:buNone/>
            </a:pPr>
            <a:r>
              <a:rPr lang="en-US" dirty="0" smtClean="0"/>
              <a:t>-</a:t>
            </a:r>
            <a:r>
              <a:rPr lang="en-US" dirty="0"/>
              <a:t>Superior thyroid vein &amp; Middle thyroid vein : internal jugular vein</a:t>
            </a:r>
          </a:p>
          <a:p>
            <a:pPr marL="0" indent="0">
              <a:buNone/>
            </a:pPr>
            <a:r>
              <a:rPr lang="en-US" dirty="0" smtClean="0"/>
              <a:t>- </a:t>
            </a:r>
            <a:r>
              <a:rPr lang="en-US" dirty="0"/>
              <a:t>Inferior thyroid vein : left brachiocephalic vein </a:t>
            </a:r>
          </a:p>
          <a:p>
            <a:endParaRPr lang="en-US" dirty="0"/>
          </a:p>
        </p:txBody>
      </p:sp>
      <p:sp>
        <p:nvSpPr>
          <p:cNvPr id="6" name="Slide Number Placeholder 5"/>
          <p:cNvSpPr>
            <a:spLocks noGrp="1"/>
          </p:cNvSpPr>
          <p:nvPr>
            <p:ph type="sldNum" sz="quarter" idx="12"/>
          </p:nvPr>
        </p:nvSpPr>
        <p:spPr/>
        <p:txBody>
          <a:bodyPr/>
          <a:lstStyle/>
          <a:p>
            <a:fld id="{CBBD023E-84A2-45E3-95C1-6D4F768BFB8B}" type="slidenum">
              <a:rPr lang="en-US" smtClean="0"/>
              <a:t>9</a:t>
            </a:fld>
            <a:endParaRPr lang="en-US"/>
          </a:p>
        </p:txBody>
      </p:sp>
    </p:spTree>
    <p:extLst>
      <p:ext uri="{BB962C8B-B14F-4D97-AF65-F5344CB8AC3E}">
        <p14:creationId xmlns:p14="http://schemas.microsoft.com/office/powerpoint/2010/main" val="1176448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604</Words>
  <Application>Microsoft Office PowerPoint</Application>
  <PresentationFormat>Widescreen</PresentationFormat>
  <Paragraphs>133</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Algerian</vt:lpstr>
      <vt:lpstr>Arial</vt:lpstr>
      <vt:lpstr>Arial Black</vt:lpstr>
      <vt:lpstr>Calibri</vt:lpstr>
      <vt:lpstr>Calibri Light</vt:lpstr>
      <vt:lpstr>Monotype Corsiva</vt:lpstr>
      <vt:lpstr>Office Theme</vt:lpstr>
      <vt:lpstr>OSPE Revision   Endocrine Block</vt:lpstr>
      <vt:lpstr>PowerPoint Presentation</vt:lpstr>
      <vt:lpstr>PowerPoint Presentation</vt:lpstr>
      <vt:lpstr>PowerPoint Presentation</vt:lpstr>
      <vt:lpstr>PowerPoint Presentation</vt:lpstr>
      <vt:lpstr>Thyroid Gland</vt:lpstr>
      <vt:lpstr>Example</vt:lpstr>
      <vt:lpstr>PowerPoint Presentation</vt:lpstr>
      <vt:lpstr>Blood supply of thyroid </vt:lpstr>
      <vt:lpstr>                                 Adrenal Gland  The question will be:  Q: Identify one of the two suprarenal (adrenal) glands  and you have to write right or left  Then  Q: Mention the anterior or posterior relations of this structure OR Q: Mention the blood supply of this structure Q: Mention the level (T12)     </vt:lpstr>
      <vt:lpstr>Adrenal Gland</vt:lpstr>
      <vt:lpstr> * Questions of the last year OSPE were one about pituitary gland position on the skull and its relations and the other was about relations of thyroid gland with identify the lobe and arterial supply with its origin. * Please read the question and focus on what we need exactly * If disturbed in one answer or forget it write all what you know please * If you need any question till the exam please contact me anytime  </vt:lpstr>
      <vt:lpstr>Thank you  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Revesion</dc:title>
  <dc:creator>ESSAM</dc:creator>
  <cp:lastModifiedBy>Shimaa Mahmoud</cp:lastModifiedBy>
  <cp:revision>72</cp:revision>
  <dcterms:created xsi:type="dcterms:W3CDTF">2016-03-07T06:20:00Z</dcterms:created>
  <dcterms:modified xsi:type="dcterms:W3CDTF">2021-03-21T05:58:40Z</dcterms:modified>
</cp:coreProperties>
</file>