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5" r:id="rId3"/>
    <p:sldId id="336" r:id="rId4"/>
    <p:sldId id="348" r:id="rId5"/>
    <p:sldId id="351" r:id="rId6"/>
    <p:sldId id="342" r:id="rId7"/>
    <p:sldId id="356" r:id="rId8"/>
    <p:sldId id="354" r:id="rId9"/>
    <p:sldId id="355" r:id="rId10"/>
    <p:sldId id="362" r:id="rId11"/>
    <p:sldId id="357" r:id="rId12"/>
    <p:sldId id="361" r:id="rId13"/>
    <p:sldId id="358" r:id="rId14"/>
    <p:sldId id="334" r:id="rId15"/>
    <p:sldId id="360" r:id="rId16"/>
    <p:sldId id="347" r:id="rId17"/>
    <p:sldId id="323"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snapToGrid="0">
      <p:cViewPr varScale="1">
        <p:scale>
          <a:sx n="81" d="100"/>
          <a:sy n="81" d="100"/>
        </p:scale>
        <p:origin x="1613" y="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lvl1pPr>
          </a:lstStyle>
          <a:p>
            <a:r>
              <a:rPr lang="en-US" dirty="0"/>
              <a:t>Title of Practical</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14110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B98DB2-FE26-4E08-A616-EE9761AC241C}"/>
              </a:ext>
            </a:extLst>
          </p:cNvPr>
          <p:cNvSpPr txBox="1">
            <a:spLocks/>
          </p:cNvSpPr>
          <p:nvPr userDrawn="1"/>
        </p:nvSpPr>
        <p:spPr>
          <a:xfrm>
            <a:off x="3407021" y="3075977"/>
            <a:ext cx="2329958" cy="70604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Thank You</a:t>
            </a:r>
          </a:p>
        </p:txBody>
      </p:sp>
    </p:spTree>
    <p:extLst>
      <p:ext uri="{BB962C8B-B14F-4D97-AF65-F5344CB8AC3E}">
        <p14:creationId xmlns:p14="http://schemas.microsoft.com/office/powerpoint/2010/main" val="1577322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9EB475-AC8D-4F9C-AE07-DF6CE9C3B632}"/>
              </a:ext>
            </a:extLst>
          </p:cNvPr>
          <p:cNvSpPr/>
          <p:nvPr userDrawn="1"/>
        </p:nvSpPr>
        <p:spPr>
          <a:xfrm>
            <a:off x="1030605" y="1740440"/>
            <a:ext cx="7082790" cy="2800767"/>
          </a:xfrm>
          <a:prstGeom prst="rect">
            <a:avLst/>
          </a:prstGeom>
        </p:spPr>
        <p:txBody>
          <a:bodyPr wrap="square">
            <a:spAutoFit/>
          </a:bodyPr>
          <a:lstStyle/>
          <a:p>
            <a:pPr algn="l" rtl="0"/>
            <a:r>
              <a:rPr lang="en-US" sz="2000" b="1" dirty="0"/>
              <a:t>Disclosure</a:t>
            </a:r>
          </a:p>
          <a:p>
            <a:pPr algn="l" rtl="0"/>
            <a:endParaRPr lang="en-US" sz="2000" dirty="0"/>
          </a:p>
          <a:p>
            <a:pPr algn="just" rtl="0"/>
            <a:r>
              <a:rPr lang="en-US" sz="1600" dirty="0"/>
              <a:t>Please be advised that this work is intended for non-profit purely educational purposes. We used some images from the internet and other sources. We did our best to link all images to their original sources to preserve copyrights. If you are the owner of one of those images, and you are not satisfied with our copyright level, please contact us and let us know how to make things right. We deeply appreciate your cooperation and consideration.</a:t>
            </a:r>
          </a:p>
          <a:p>
            <a:pPr algn="l" rtl="0"/>
            <a:endParaRPr lang="en-US" sz="2000" u="sng" dirty="0"/>
          </a:p>
          <a:p>
            <a:pPr algn="l" rtl="0"/>
            <a:r>
              <a:rPr lang="en-US" sz="2000" dirty="0"/>
              <a:t>Contact: </a:t>
            </a:r>
            <a:r>
              <a:rPr lang="en-US" sz="2000" b="1" dirty="0"/>
              <a:t>anatomy@ksu.edu.sa</a:t>
            </a:r>
          </a:p>
        </p:txBody>
      </p:sp>
    </p:spTree>
    <p:extLst>
      <p:ext uri="{BB962C8B-B14F-4D97-AF65-F5344CB8AC3E}">
        <p14:creationId xmlns:p14="http://schemas.microsoft.com/office/powerpoint/2010/main" val="16615718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31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6669" y="183931"/>
            <a:ext cx="5570662" cy="813017"/>
          </a:xfrm>
        </p:spPr>
        <p:txBody>
          <a:bodyPr anchor="ctr">
            <a:noAutofit/>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3887391" y="1280160"/>
            <a:ext cx="4629150" cy="458089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629841" y="1288097"/>
            <a:ext cx="2949178" cy="4580891"/>
          </a:xfr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200711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1206" y="367756"/>
            <a:ext cx="5901588" cy="703400"/>
          </a:xfrm>
        </p:spPr>
        <p:txBody>
          <a:bodyPr vert="horz" lIns="91440" tIns="45720" rIns="91440" bIns="45720" rtlCol="0" anchor="ctr">
            <a:noAutofit/>
          </a:bodyPr>
          <a:lstStyle>
            <a:lvl1pPr algn="ctr">
              <a:defRPr lang="en-US" dirty="0"/>
            </a:lvl1pPr>
          </a:lstStyle>
          <a:p>
            <a:pPr lvl="0" algn="ctr"/>
            <a:r>
              <a:rPr lang="en-US"/>
              <a:t>Click to edit Master title style</a:t>
            </a:r>
            <a:endParaRPr lang="en-US" dirty="0"/>
          </a:p>
        </p:txBody>
      </p:sp>
      <p:sp>
        <p:nvSpPr>
          <p:cNvPr id="3" name="Picture Placeholder 2"/>
          <p:cNvSpPr>
            <a:spLocks noGrp="1" noChangeAspect="1"/>
          </p:cNvSpPr>
          <p:nvPr>
            <p:ph type="pic" idx="1"/>
          </p:nvPr>
        </p:nvSpPr>
        <p:spPr>
          <a:xfrm>
            <a:off x="3887391" y="1332411"/>
            <a:ext cx="4629150" cy="472004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340348"/>
            <a:ext cx="2949178" cy="4720045"/>
          </a:xfrm>
        </p:spPr>
        <p:txBody>
          <a:bodyPr>
            <a:normAutofit/>
          </a:bodyPr>
          <a:lstStyle>
            <a:lvl1pPr marL="342900" indent="-34290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509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50434"/>
            <a:ext cx="78867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8650" y="363015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881995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671194"/>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628650" y="1367246"/>
            <a:ext cx="3886200" cy="4809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7246"/>
            <a:ext cx="3886200" cy="4809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0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7"/>
            <a:ext cx="7886700" cy="740862"/>
          </a:xfrm>
        </p:spPr>
        <p:txBody>
          <a:bodyPr/>
          <a:lstStyle>
            <a:lvl1pPr algn="ctr">
              <a:defRPr/>
            </a:lvl1pPr>
          </a:lstStyle>
          <a:p>
            <a:r>
              <a:rPr lang="en-US" dirty="0"/>
              <a:t>Click to Edit Master Title Style</a:t>
            </a:r>
          </a:p>
        </p:txBody>
      </p:sp>
      <p:sp>
        <p:nvSpPr>
          <p:cNvPr id="3" name="Text Placeholder 2"/>
          <p:cNvSpPr>
            <a:spLocks noGrp="1"/>
          </p:cNvSpPr>
          <p:nvPr>
            <p:ph type="body" idx="1" hasCustomPrompt="1"/>
          </p:nvPr>
        </p:nvSpPr>
        <p:spPr>
          <a:xfrm>
            <a:off x="629842" y="1385071"/>
            <a:ext cx="3868340" cy="626609"/>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098766"/>
            <a:ext cx="3868340" cy="41278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385071"/>
            <a:ext cx="3887391" cy="626609"/>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098766"/>
            <a:ext cx="3887391" cy="41278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0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3399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1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8279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54331"/>
            <a:ext cx="7886700" cy="47226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7648B64-6FE9-41A0-BA77-CFE889E9C7BA}"/>
              </a:ext>
            </a:extLst>
          </p:cNvPr>
          <p:cNvSpPr>
            <a:spLocks noGrp="1"/>
          </p:cNvSpPr>
          <p:nvPr userDrawn="1"/>
        </p:nvSpPr>
        <p:spPr>
          <a:xfrm>
            <a:off x="228599" y="6308944"/>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lang="en-US" sz="1200" kern="1200" smtClean="0">
                <a:solidFill>
                  <a:srgbClr val="0070C0"/>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fontAlgn="auto">
              <a:spcBef>
                <a:spcPts val="0"/>
              </a:spcBef>
              <a:spcAft>
                <a:spcPts val="0"/>
              </a:spcAft>
            </a:pPr>
            <a:r>
              <a:rPr lang="en-US" sz="1600" b="1" dirty="0">
                <a:solidFill>
                  <a:srgbClr val="558ED5"/>
                </a:solidFill>
              </a:rPr>
              <a:t>© 2020 KSU ANATOMY</a:t>
            </a:r>
          </a:p>
        </p:txBody>
      </p:sp>
    </p:spTree>
    <p:extLst>
      <p:ext uri="{BB962C8B-B14F-4D97-AF65-F5344CB8AC3E}">
        <p14:creationId xmlns:p14="http://schemas.microsoft.com/office/powerpoint/2010/main" val="2357797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9" r:id="rId4"/>
    <p:sldLayoutId id="2147483663" r:id="rId5"/>
    <p:sldLayoutId id="2147483664" r:id="rId6"/>
    <p:sldLayoutId id="2147483665" r:id="rId7"/>
    <p:sldLayoutId id="2147483666" r:id="rId8"/>
    <p:sldLayoutId id="2147483667" r:id="rId9"/>
    <p:sldLayoutId id="2147483671" r:id="rId10"/>
    <p:sldLayoutId id="2147483670" r:id="rId11"/>
  </p:sldLayoutIdLst>
  <p:txStyles>
    <p:title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1014-5434-4C7D-9995-0F1D4973777F}"/>
              </a:ext>
            </a:extLst>
          </p:cNvPr>
          <p:cNvSpPr>
            <a:spLocks noGrp="1"/>
          </p:cNvSpPr>
          <p:nvPr>
            <p:ph type="ctrTitle"/>
          </p:nvPr>
        </p:nvSpPr>
        <p:spPr>
          <a:xfrm>
            <a:off x="685800" y="1265238"/>
            <a:ext cx="7772400" cy="1374652"/>
          </a:xfrm>
        </p:spPr>
        <p:txBody>
          <a:bodyPr>
            <a:normAutofit/>
          </a:bodyPr>
          <a:lstStyle/>
          <a:p>
            <a:r>
              <a:rPr lang="en-US" sz="8000" b="1" dirty="0">
                <a:effectLst>
                  <a:outerShdw blurRad="38100" dist="38100" dir="2700000" algn="tl">
                    <a:srgbClr val="000000">
                      <a:alpha val="43137"/>
                    </a:srgbClr>
                  </a:outerShdw>
                </a:effectLst>
                <a:latin typeface="Agency FB" panose="020B0503020202020204" pitchFamily="34" charset="0"/>
              </a:rPr>
              <a:t>Pituitary Gland</a:t>
            </a:r>
          </a:p>
        </p:txBody>
      </p:sp>
      <p:sp>
        <p:nvSpPr>
          <p:cNvPr id="5" name="Subtitle 2">
            <a:extLst>
              <a:ext uri="{FF2B5EF4-FFF2-40B4-BE49-F238E27FC236}">
                <a16:creationId xmlns:a16="http://schemas.microsoft.com/office/drawing/2014/main" id="{A84816D4-037F-4A10-A331-F4FACDDEFD12}"/>
              </a:ext>
            </a:extLst>
          </p:cNvPr>
          <p:cNvSpPr>
            <a:spLocks noGrp="1"/>
          </p:cNvSpPr>
          <p:nvPr>
            <p:ph type="subTitle" idx="4294967295"/>
          </p:nvPr>
        </p:nvSpPr>
        <p:spPr>
          <a:xfrm>
            <a:off x="2000250" y="2911628"/>
            <a:ext cx="5143500" cy="2898157"/>
          </a:xfrm>
        </p:spPr>
        <p:txBody>
          <a:bodyPr>
            <a:noAutofit/>
          </a:bodyPr>
          <a:lstStyle/>
          <a:p>
            <a:pPr marL="0" indent="0" algn="ctr">
              <a:buNone/>
            </a:pPr>
            <a:r>
              <a:rPr lang="en-US" sz="4000" b="1" dirty="0">
                <a:effectLst>
                  <a:outerShdw blurRad="38100" dist="38100" dir="2700000" algn="tl">
                    <a:srgbClr val="000000">
                      <a:alpha val="43137"/>
                    </a:srgbClr>
                  </a:outerShdw>
                </a:effectLst>
                <a:latin typeface="Agency FB" panose="020B0503020202020204" pitchFamily="34" charset="0"/>
              </a:rPr>
              <a:t>Anatomy Practical</a:t>
            </a:r>
          </a:p>
          <a:p>
            <a:pPr marL="0" indent="0" algn="ctr" rtl="0">
              <a:buNone/>
            </a:pPr>
            <a:endParaRPr lang="en-US" sz="2000" dirty="0"/>
          </a:p>
          <a:p>
            <a:pPr marL="0" indent="0" algn="ctr">
              <a:buNone/>
            </a:pPr>
            <a:r>
              <a:rPr lang="en-US" sz="2800" b="1" dirty="0"/>
              <a:t>By Dr. Sahar </a:t>
            </a:r>
            <a:r>
              <a:rPr lang="en-US" sz="2800" b="1" dirty="0" err="1"/>
              <a:t>Shareef</a:t>
            </a:r>
            <a:endParaRPr lang="en-US" sz="2800" b="1" dirty="0"/>
          </a:p>
          <a:p>
            <a:pPr marL="0" indent="0" algn="ctr">
              <a:buNone/>
            </a:pPr>
            <a:r>
              <a:rPr lang="en-US" sz="2000" b="1" dirty="0"/>
              <a:t>Anatomy Department</a:t>
            </a:r>
          </a:p>
          <a:p>
            <a:pPr marL="0" indent="0" algn="ctr">
              <a:buNone/>
            </a:pPr>
            <a:r>
              <a:rPr lang="en-US" sz="2000" b="1" dirty="0"/>
              <a:t>College of Medicine</a:t>
            </a:r>
          </a:p>
          <a:p>
            <a:pPr marL="0" indent="0" algn="ctr">
              <a:buNone/>
            </a:pPr>
            <a:r>
              <a:rPr lang="en-US" sz="2000" b="1" dirty="0"/>
              <a:t>King Saud University</a:t>
            </a:r>
            <a:endParaRPr lang="ar-SA" sz="2000" b="1" dirty="0"/>
          </a:p>
        </p:txBody>
      </p:sp>
    </p:spTree>
    <p:extLst>
      <p:ext uri="{BB962C8B-B14F-4D97-AF65-F5344CB8AC3E}">
        <p14:creationId xmlns:p14="http://schemas.microsoft.com/office/powerpoint/2010/main" val="222392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9634"/>
          </a:xfrm>
        </p:spPr>
        <p:txBody>
          <a:bodyPr>
            <a:noAutofit/>
          </a:bodyPr>
          <a:lstStyle/>
          <a:p>
            <a:r>
              <a:rPr lang="en-US" sz="4400" dirty="0">
                <a:solidFill>
                  <a:prstClr val="black"/>
                </a:solidFill>
                <a:latin typeface="Agency FB" panose="020B0503020202020204" pitchFamily="34" charset="0"/>
              </a:rPr>
              <a:t>Relations of Pituitary Gland</a:t>
            </a:r>
            <a:endParaRPr lang="en-US" sz="4400" dirty="0"/>
          </a:p>
        </p:txBody>
      </p:sp>
      <p:sp>
        <p:nvSpPr>
          <p:cNvPr id="3" name="TextBox 2"/>
          <p:cNvSpPr txBox="1"/>
          <p:nvPr/>
        </p:nvSpPr>
        <p:spPr>
          <a:xfrm>
            <a:off x="5542157" y="1843087"/>
            <a:ext cx="3412274" cy="3693319"/>
          </a:xfrm>
          <a:prstGeom prst="rect">
            <a:avLst/>
          </a:prstGeom>
          <a:noFill/>
          <a:ln>
            <a:solidFill>
              <a:schemeClr val="tx1"/>
            </a:solidFill>
          </a:ln>
        </p:spPr>
        <p:txBody>
          <a:bodyPr wrap="square" rtlCol="0">
            <a:spAutoFit/>
          </a:bodyPr>
          <a:lstStyle/>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cavernous sinus is a </a:t>
            </a:r>
            <a:r>
              <a:rPr lang="en-US" b="1" dirty="0" err="1">
                <a:latin typeface="Times New Roman" panose="02020603050405020304" pitchFamily="18" charset="0"/>
                <a:cs typeface="Times New Roman" panose="02020603050405020304" pitchFamily="18" charset="0"/>
              </a:rPr>
              <a:t>dural</a:t>
            </a:r>
            <a:r>
              <a:rPr lang="en-US" b="1" dirty="0">
                <a:latin typeface="Times New Roman" panose="02020603050405020304" pitchFamily="18" charset="0"/>
                <a:cs typeface="Times New Roman" panose="02020603050405020304" pitchFamily="18" charset="0"/>
              </a:rPr>
              <a:t> venous sinus</a:t>
            </a:r>
            <a:r>
              <a:rPr lang="en-US" dirty="0">
                <a:latin typeface="Times New Roman" panose="02020603050405020304" pitchFamily="18" charset="0"/>
                <a:cs typeface="Times New Roman" panose="02020603050405020304" pitchFamily="18" charset="0"/>
              </a:rPr>
              <a:t>. it’s walls are made of </a:t>
            </a:r>
            <a:r>
              <a:rPr lang="en-US" b="1" dirty="0">
                <a:latin typeface="Times New Roman" panose="02020603050405020304" pitchFamily="18" charset="0"/>
                <a:cs typeface="Times New Roman" panose="02020603050405020304" pitchFamily="18" charset="0"/>
              </a:rPr>
              <a:t>dura</a:t>
            </a:r>
            <a:r>
              <a:rPr lang="en-US" dirty="0">
                <a:latin typeface="Times New Roman" panose="02020603050405020304" pitchFamily="18" charset="0"/>
                <a:cs typeface="Times New Roman" panose="02020603050405020304" pitchFamily="18" charset="0"/>
              </a:rPr>
              <a:t>, and it is lined by endothelium.</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sinuses are situated on </a:t>
            </a:r>
            <a:r>
              <a:rPr lang="en-US" b="1" dirty="0">
                <a:latin typeface="Times New Roman" panose="02020603050405020304" pitchFamily="18" charset="0"/>
                <a:cs typeface="Times New Roman" panose="02020603050405020304" pitchFamily="18" charset="0"/>
              </a:rPr>
              <a:t>each</a:t>
            </a:r>
            <a:r>
              <a:rPr lang="en-US" dirty="0">
                <a:latin typeface="Times New Roman" panose="02020603050405020304" pitchFamily="18" charset="0"/>
                <a:cs typeface="Times New Roman" panose="02020603050405020304" pitchFamily="18" charset="0"/>
              </a:rPr>
              <a:t> side of the body of sphenoid. </a:t>
            </a:r>
          </a:p>
          <a:p>
            <a:pPr marL="34290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internal carotid artery and </a:t>
            </a:r>
            <a:r>
              <a:rPr lang="en-US" dirty="0" err="1">
                <a:latin typeface="Times New Roman" panose="02020603050405020304" pitchFamily="18" charset="0"/>
                <a:cs typeface="Times New Roman" panose="02020603050405020304" pitchFamily="18" charset="0"/>
              </a:rPr>
              <a:t>abducent</a:t>
            </a:r>
            <a:r>
              <a:rPr lang="en-US" dirty="0">
                <a:latin typeface="Times New Roman" panose="02020603050405020304" pitchFamily="18" charset="0"/>
                <a:cs typeface="Times New Roman" panose="02020603050405020304" pitchFamily="18" charset="0"/>
              </a:rPr>
              <a:t> nerve pass </a:t>
            </a:r>
            <a:r>
              <a:rPr lang="en-US" b="1" dirty="0">
                <a:latin typeface="Times New Roman" panose="02020603050405020304" pitchFamily="18" charset="0"/>
                <a:cs typeface="Times New Roman" panose="02020603050405020304" pitchFamily="18" charset="0"/>
              </a:rPr>
              <a:t>through</a:t>
            </a:r>
            <a:r>
              <a:rPr lang="en-US" dirty="0">
                <a:latin typeface="Times New Roman" panose="02020603050405020304" pitchFamily="18" charset="0"/>
                <a:cs typeface="Times New Roman" panose="02020603050405020304" pitchFamily="18" charset="0"/>
              </a:rPr>
              <a:t> the sinus, while the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ophthalmic and maxillary nerves run in the </a:t>
            </a:r>
            <a:r>
              <a:rPr lang="en-US" b="1" dirty="0">
                <a:latin typeface="Times New Roman" panose="02020603050405020304" pitchFamily="18" charset="0"/>
                <a:cs typeface="Times New Roman" panose="02020603050405020304" pitchFamily="18" charset="0"/>
              </a:rPr>
              <a:t>lateral</a:t>
            </a:r>
            <a:r>
              <a:rPr lang="en-US" dirty="0">
                <a:latin typeface="Times New Roman" panose="02020603050405020304" pitchFamily="18" charset="0"/>
                <a:cs typeface="Times New Roman" panose="02020603050405020304" pitchFamily="18" charset="0"/>
              </a:rPr>
              <a:t> wall of the sinus.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67" y="1974608"/>
            <a:ext cx="5229923" cy="3430279"/>
          </a:xfrm>
          <a:prstGeom prst="rect">
            <a:avLst/>
          </a:prstGeom>
        </p:spPr>
      </p:pic>
    </p:spTree>
    <p:extLst>
      <p:ext uri="{BB962C8B-B14F-4D97-AF65-F5344CB8AC3E}">
        <p14:creationId xmlns:p14="http://schemas.microsoft.com/office/powerpoint/2010/main" val="350527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prstClr val="black"/>
                </a:solidFill>
                <a:latin typeface="Agency FB" panose="020B0503020202020204" pitchFamily="34" charset="0"/>
              </a:rPr>
              <a:t>Relations of Pituitary Gland</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294" y="1321419"/>
            <a:ext cx="4170556" cy="5213195"/>
          </a:xfrm>
          <a:prstGeom prst="rect">
            <a:avLst/>
          </a:prstGeom>
        </p:spPr>
      </p:pic>
      <p:sp>
        <p:nvSpPr>
          <p:cNvPr id="4" name="TextBox 3"/>
          <p:cNvSpPr txBox="1"/>
          <p:nvPr/>
        </p:nvSpPr>
        <p:spPr>
          <a:xfrm>
            <a:off x="1089334" y="1316560"/>
            <a:ext cx="2025340" cy="707886"/>
          </a:xfrm>
          <a:prstGeom prst="rect">
            <a:avLst/>
          </a:prstGeom>
          <a:noFill/>
        </p:spPr>
        <p:txBody>
          <a:bodyPr wrap="square" rtlCol="0">
            <a:spAutoFit/>
          </a:bodyPr>
          <a:lstStyle/>
          <a:p>
            <a:pPr algn="ctr">
              <a:defRPr/>
            </a:pPr>
            <a:r>
              <a:rPr lang="en-US" sz="2000" b="1" dirty="0">
                <a:latin typeface="Times New Roman" panose="02020603050405020304" pitchFamily="18" charset="0"/>
                <a:cs typeface="Times New Roman" panose="02020603050405020304" pitchFamily="18" charset="0"/>
              </a:rPr>
              <a:t>cavernous sinus</a:t>
            </a:r>
          </a:p>
          <a:p>
            <a:pPr algn="ctr">
              <a:defRPr/>
            </a:pPr>
            <a:r>
              <a:rPr lang="en-US" sz="2000" b="1" dirty="0">
                <a:latin typeface="Times New Roman" panose="02020603050405020304" pitchFamily="18" charset="0"/>
                <a:cs typeface="Times New Roman" panose="02020603050405020304" pitchFamily="18" charset="0"/>
              </a:rPr>
              <a:t>(</a:t>
            </a:r>
            <a:r>
              <a:rPr lang="en-US" sz="2000" b="1" dirty="0">
                <a:solidFill>
                  <a:srgbClr val="FF0000"/>
                </a:solidFill>
                <a:latin typeface="Times New Roman" panose="02020603050405020304" pitchFamily="18" charset="0"/>
                <a:cs typeface="Times New Roman" panose="02020603050405020304" pitchFamily="18" charset="0"/>
              </a:rPr>
              <a:t>laterally</a:t>
            </a:r>
            <a:r>
              <a:rPr lang="en-US" sz="2000" b="1" dirty="0">
                <a:latin typeface="Times New Roman" panose="02020603050405020304" pitchFamily="18" charset="0"/>
                <a:cs typeface="Times New Roman" panose="02020603050405020304" pitchFamily="18" charset="0"/>
              </a:rPr>
              <a:t>)</a:t>
            </a:r>
          </a:p>
        </p:txBody>
      </p:sp>
      <p:cxnSp>
        <p:nvCxnSpPr>
          <p:cNvPr id="6" name="Straight Arrow Connector 5"/>
          <p:cNvCxnSpPr/>
          <p:nvPr/>
        </p:nvCxnSpPr>
        <p:spPr>
          <a:xfrm>
            <a:off x="2776655" y="1773044"/>
            <a:ext cx="1605774" cy="17340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686549" y="4806176"/>
            <a:ext cx="2074127" cy="677108"/>
          </a:xfrm>
          <a:prstGeom prst="rect">
            <a:avLst/>
          </a:prstGeom>
        </p:spPr>
        <p:txBody>
          <a:bodyPr wrap="square">
            <a:spAutoFit/>
          </a:bodyPr>
          <a:lstStyle/>
          <a:p>
            <a:pPr algn="ctr">
              <a:defRPr/>
            </a:pPr>
            <a:r>
              <a:rPr lang="en-US" b="1" dirty="0">
                <a:latin typeface="Times New Roman" panose="02020603050405020304" pitchFamily="18" charset="0"/>
                <a:cs typeface="Times New Roman" panose="02020603050405020304" pitchFamily="18" charset="0"/>
              </a:rPr>
              <a:t>diaphragma </a:t>
            </a:r>
            <a:r>
              <a:rPr lang="en-US" b="1" dirty="0" err="1">
                <a:latin typeface="Times New Roman" panose="02020603050405020304" pitchFamily="18" charset="0"/>
                <a:cs typeface="Times New Roman" panose="02020603050405020304" pitchFamily="18" charset="0"/>
              </a:rPr>
              <a:t>sellae</a:t>
            </a:r>
            <a:r>
              <a:rPr lang="en-US" b="1" dirty="0">
                <a:latin typeface="Times New Roman" panose="02020603050405020304" pitchFamily="18" charset="0"/>
                <a:cs typeface="Times New Roman" panose="02020603050405020304" pitchFamily="18" charset="0"/>
              </a:rPr>
              <a:t>  </a:t>
            </a:r>
          </a:p>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superiorly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9" name="Straight Arrow Connector 8"/>
          <p:cNvCxnSpPr/>
          <p:nvPr/>
        </p:nvCxnSpPr>
        <p:spPr>
          <a:xfrm flipH="1" flipV="1">
            <a:off x="4761572" y="3615676"/>
            <a:ext cx="2587084" cy="11905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153510" y="2924516"/>
            <a:ext cx="1896128"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Infundibulum (pituitary stalk)</a:t>
            </a:r>
          </a:p>
        </p:txBody>
      </p:sp>
      <p:cxnSp>
        <p:nvCxnSpPr>
          <p:cNvPr id="19" name="Straight Connector 18"/>
          <p:cNvCxnSpPr/>
          <p:nvPr/>
        </p:nvCxnSpPr>
        <p:spPr>
          <a:xfrm flipV="1">
            <a:off x="4761572" y="3278459"/>
            <a:ext cx="2391938" cy="200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3509" y="2147931"/>
            <a:ext cx="2419816" cy="4062651"/>
          </a:xfrm>
          <a:prstGeom prst="rect">
            <a:avLst/>
          </a:prstGeom>
          <a:noFill/>
          <a:ln>
            <a:solidFill>
              <a:schemeClr val="tx1"/>
            </a:solid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N.B. :</a:t>
            </a:r>
          </a:p>
          <a:p>
            <a:r>
              <a:rPr lang="en-US" dirty="0">
                <a:latin typeface="Times New Roman" panose="02020603050405020304" pitchFamily="18" charset="0"/>
                <a:cs typeface="Times New Roman" panose="02020603050405020304" pitchFamily="18" charset="0"/>
              </a:rPr>
              <a:t>In this diagram, the right cavernous sinus is </a:t>
            </a:r>
            <a:r>
              <a:rPr lang="en-US" b="1" dirty="0">
                <a:latin typeface="Times New Roman" panose="02020603050405020304" pitchFamily="18" charset="0"/>
                <a:cs typeface="Times New Roman" panose="02020603050405020304" pitchFamily="18" charset="0"/>
              </a:rPr>
              <a:t>open</a:t>
            </a:r>
            <a:r>
              <a:rPr lang="en-US" dirty="0">
                <a:latin typeface="Times New Roman" panose="02020603050405020304" pitchFamily="18" charset="0"/>
                <a:cs typeface="Times New Roman" panose="02020603050405020304" pitchFamily="18" charset="0"/>
              </a:rPr>
              <a:t>, while left sinus is </a:t>
            </a:r>
            <a:r>
              <a:rPr lang="en-US" b="1" dirty="0">
                <a:latin typeface="Times New Roman" panose="02020603050405020304" pitchFamily="18" charset="0"/>
                <a:cs typeface="Times New Roman" panose="02020603050405020304" pitchFamily="18" charset="0"/>
              </a:rPr>
              <a:t>closed</a:t>
            </a:r>
            <a:r>
              <a:rPr lang="en-US" dirty="0">
                <a:latin typeface="Times New Roman" panose="02020603050405020304" pitchFamily="18" charset="0"/>
                <a:cs typeface="Times New Roman" panose="02020603050405020304" pitchFamily="18" charset="0"/>
              </a:rPr>
              <a:t>.</a:t>
            </a:r>
          </a:p>
          <a:p>
            <a:pPr>
              <a:defRPr/>
            </a:pPr>
            <a:r>
              <a:rPr lang="en-US" b="1" u="sng" dirty="0">
                <a:latin typeface="Times New Roman" panose="02020603050405020304" pitchFamily="18" charset="0"/>
                <a:cs typeface="Times New Roman" panose="02020603050405020304" pitchFamily="18" charset="0"/>
              </a:rPr>
              <a:t>Diaphragma </a:t>
            </a:r>
            <a:r>
              <a:rPr lang="en-US" b="1" u="sng" dirty="0" err="1">
                <a:latin typeface="Times New Roman" panose="02020603050405020304" pitchFamily="18" charset="0"/>
                <a:cs typeface="Times New Roman" panose="02020603050405020304" pitchFamily="18" charset="0"/>
              </a:rPr>
              <a:t>sellae</a:t>
            </a:r>
            <a:r>
              <a:rPr lang="en-US" u="sng" dirty="0">
                <a:latin typeface="Times New Roman" panose="02020603050405020304" pitchFamily="18" charset="0"/>
                <a:cs typeface="Times New Roman" panose="02020603050405020304" pitchFamily="18" charset="0"/>
              </a:rPr>
              <a:t>:</a:t>
            </a:r>
          </a:p>
          <a:p>
            <a:pPr>
              <a:defRPr/>
            </a:pPr>
            <a:r>
              <a:rPr lang="en-US" dirty="0">
                <a:latin typeface="Times New Roman" panose="02020603050405020304" pitchFamily="18" charset="0"/>
                <a:cs typeface="Times New Roman" panose="02020603050405020304" pitchFamily="18" charset="0"/>
              </a:rPr>
              <a:t>Is a </a:t>
            </a:r>
            <a:r>
              <a:rPr lang="en-US" b="1" dirty="0">
                <a:latin typeface="Times New Roman" panose="02020603050405020304" pitchFamily="18" charset="0"/>
                <a:cs typeface="Times New Roman" panose="02020603050405020304" pitchFamily="18" charset="0"/>
              </a:rPr>
              <a:t>fold</a:t>
            </a:r>
            <a:r>
              <a:rPr lang="en-US" dirty="0">
                <a:latin typeface="Times New Roman" panose="02020603050405020304" pitchFamily="18" charset="0"/>
                <a:cs typeface="Times New Roman" panose="02020603050405020304" pitchFamily="18" charset="0"/>
              </a:rPr>
              <a:t> of dura mater covers the pituitary gland &amp; has an opening for passage of infundibulum </a:t>
            </a:r>
            <a:r>
              <a:rPr lang="en-US" dirty="0">
                <a:solidFill>
                  <a:srgbClr val="3818F6"/>
                </a:solidFill>
                <a:latin typeface="Times New Roman" panose="02020603050405020304" pitchFamily="18" charset="0"/>
                <a:cs typeface="Times New Roman" panose="02020603050405020304" pitchFamily="18" charset="0"/>
              </a:rPr>
              <a:t>(pituitary</a:t>
            </a:r>
            <a:r>
              <a:rPr lang="en-US" dirty="0">
                <a:latin typeface="Times New Roman" panose="02020603050405020304" pitchFamily="18" charset="0"/>
                <a:cs typeface="Times New Roman" panose="02020603050405020304" pitchFamily="18" charset="0"/>
              </a:rPr>
              <a:t> </a:t>
            </a:r>
            <a:r>
              <a:rPr lang="en-US" dirty="0">
                <a:solidFill>
                  <a:srgbClr val="3818F6"/>
                </a:solidFill>
                <a:latin typeface="Times New Roman" panose="02020603050405020304" pitchFamily="18" charset="0"/>
                <a:cs typeface="Times New Roman" panose="02020603050405020304" pitchFamily="18" charset="0"/>
              </a:rPr>
              <a:t>stalk)</a:t>
            </a:r>
            <a:r>
              <a:rPr lang="en-US" dirty="0">
                <a:latin typeface="Times New Roman" panose="02020603050405020304" pitchFamily="18" charset="0"/>
                <a:cs typeface="Times New Roman" panose="02020603050405020304" pitchFamily="18" charset="0"/>
              </a:rPr>
              <a:t>, that connects the gland to the hypothalamus. </a:t>
            </a:r>
          </a:p>
        </p:txBody>
      </p:sp>
    </p:spTree>
    <p:extLst>
      <p:ext uri="{BB962C8B-B14F-4D97-AF65-F5344CB8AC3E}">
        <p14:creationId xmlns:p14="http://schemas.microsoft.com/office/powerpoint/2010/main" val="79070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5304"/>
          </a:xfrm>
        </p:spPr>
        <p:txBody>
          <a:bodyPr>
            <a:noAutofit/>
          </a:bodyPr>
          <a:lstStyle/>
          <a:p>
            <a:r>
              <a:rPr lang="en-US" sz="4400" dirty="0">
                <a:solidFill>
                  <a:prstClr val="black"/>
                </a:solidFill>
                <a:latin typeface="Agency FB" panose="020B0503020202020204" pitchFamily="34" charset="0"/>
              </a:rPr>
              <a:t>Relations of Pituitary Gland</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507" y="2441782"/>
            <a:ext cx="6291269" cy="4175201"/>
          </a:xfrm>
          <a:prstGeom prst="rect">
            <a:avLst/>
          </a:prstGeom>
        </p:spPr>
      </p:pic>
      <p:sp>
        <p:nvSpPr>
          <p:cNvPr id="4" name="Oval 3"/>
          <p:cNvSpPr/>
          <p:nvPr/>
        </p:nvSpPr>
        <p:spPr>
          <a:xfrm>
            <a:off x="4756700" y="2754351"/>
            <a:ext cx="457200" cy="1092819"/>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80589" y="2832410"/>
            <a:ext cx="406315" cy="1092819"/>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5" idx="2"/>
          </p:cNvCxnSpPr>
          <p:nvPr/>
        </p:nvCxnSpPr>
        <p:spPr>
          <a:xfrm>
            <a:off x="1808131" y="3222702"/>
            <a:ext cx="1672458" cy="156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0896" y="2787858"/>
            <a:ext cx="1709014"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Left cavernous sinus (closed)</a:t>
            </a:r>
          </a:p>
        </p:txBody>
      </p:sp>
      <p:cxnSp>
        <p:nvCxnSpPr>
          <p:cNvPr id="10" name="Straight Connector 9"/>
          <p:cNvCxnSpPr/>
          <p:nvPr/>
        </p:nvCxnSpPr>
        <p:spPr>
          <a:xfrm flipH="1">
            <a:off x="5213900" y="1920006"/>
            <a:ext cx="1276110" cy="1191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90010" y="1596840"/>
            <a:ext cx="2196790" cy="646331"/>
          </a:xfrm>
          <a:prstGeom prst="rect">
            <a:avLst/>
          </a:prstGeom>
          <a:noFill/>
        </p:spPr>
        <p:txBody>
          <a:bodyPr wrap="square" rtlCol="0">
            <a:spAutoFit/>
          </a:bodyPr>
          <a:lstStyle/>
          <a:p>
            <a:pPr lvl="0"/>
            <a:r>
              <a:rPr lang="en-US" b="1" dirty="0">
                <a:solidFill>
                  <a:prstClr val="black"/>
                </a:solidFill>
                <a:latin typeface="Times New Roman" panose="02020603050405020304" pitchFamily="18" charset="0"/>
                <a:cs typeface="Times New Roman" panose="02020603050405020304" pitchFamily="18" charset="0"/>
              </a:rPr>
              <a:t>Right cavernous sinus (open)</a:t>
            </a:r>
          </a:p>
        </p:txBody>
      </p:sp>
      <p:cxnSp>
        <p:nvCxnSpPr>
          <p:cNvPr id="9" name="Straight Connector 8"/>
          <p:cNvCxnSpPr/>
          <p:nvPr/>
        </p:nvCxnSpPr>
        <p:spPr>
          <a:xfrm flipH="1" flipV="1">
            <a:off x="3429705" y="1920006"/>
            <a:ext cx="707397" cy="1302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71692" y="1596840"/>
            <a:ext cx="2299586" cy="400110"/>
          </a:xfrm>
          <a:prstGeom prst="rect">
            <a:avLst/>
          </a:prstGeom>
          <a:noFill/>
        </p:spPr>
        <p:txBody>
          <a:bodyPr wrap="square" rtlCol="0">
            <a:spAutoFit/>
          </a:bodyPr>
          <a:lstStyle/>
          <a:p>
            <a:pPr lvl="0">
              <a:defRPr/>
            </a:pPr>
            <a:r>
              <a:rPr lang="en-US" sz="2000" b="1" dirty="0">
                <a:solidFill>
                  <a:prstClr val="black"/>
                </a:solidFill>
                <a:latin typeface="Times New Roman" panose="02020603050405020304" pitchFamily="18" charset="0"/>
                <a:cs typeface="Times New Roman" panose="02020603050405020304" pitchFamily="18" charset="0"/>
              </a:rPr>
              <a:t>diaphragma </a:t>
            </a:r>
            <a:r>
              <a:rPr lang="en-US" sz="2000" b="1" dirty="0" err="1">
                <a:solidFill>
                  <a:prstClr val="black"/>
                </a:solidFill>
                <a:latin typeface="Times New Roman" panose="02020603050405020304" pitchFamily="18" charset="0"/>
                <a:cs typeface="Times New Roman" panose="02020603050405020304" pitchFamily="18" charset="0"/>
              </a:rPr>
              <a:t>sellae</a:t>
            </a:r>
            <a:r>
              <a:rPr lang="en-US" sz="2000" b="1" dirty="0">
                <a:solidFill>
                  <a:prstClr val="black"/>
                </a:solidFill>
                <a:latin typeface="Times New Roman" panose="02020603050405020304" pitchFamily="18" charset="0"/>
                <a:cs typeface="Times New Roman" panose="02020603050405020304" pitchFamily="18" charset="0"/>
              </a:rPr>
              <a:t>  </a:t>
            </a:r>
          </a:p>
        </p:txBody>
      </p:sp>
      <p:sp>
        <p:nvSpPr>
          <p:cNvPr id="14" name="TextBox 13"/>
          <p:cNvSpPr txBox="1"/>
          <p:nvPr/>
        </p:nvSpPr>
        <p:spPr>
          <a:xfrm>
            <a:off x="234176" y="3757961"/>
            <a:ext cx="2375209" cy="2246769"/>
          </a:xfrm>
          <a:prstGeom prst="rect">
            <a:avLst/>
          </a:prstGeom>
          <a:noFill/>
          <a:ln>
            <a:solidFill>
              <a:schemeClr val="tx1"/>
            </a:solidFill>
          </a:ln>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N.B.:</a:t>
            </a:r>
          </a:p>
          <a:p>
            <a:r>
              <a:rPr lang="en-US" sz="2000" dirty="0">
                <a:latin typeface="Times New Roman" panose="02020603050405020304" pitchFamily="18" charset="0"/>
                <a:cs typeface="Times New Roman" panose="02020603050405020304" pitchFamily="18" charset="0"/>
              </a:rPr>
              <a:t>The picture showing cranial cavity, with pituitary gland in the </a:t>
            </a:r>
            <a:r>
              <a:rPr lang="en-US" sz="2000" dirty="0" err="1">
                <a:latin typeface="Times New Roman" panose="02020603050405020304" pitchFamily="18" charset="0"/>
                <a:cs typeface="Times New Roman" panose="02020603050405020304" pitchFamily="18" charset="0"/>
              </a:rPr>
              <a:t>sella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turcica</a:t>
            </a:r>
            <a:r>
              <a:rPr lang="en-US" sz="2000" dirty="0">
                <a:latin typeface="Times New Roman" panose="02020603050405020304" pitchFamily="18" charset="0"/>
                <a:cs typeface="Times New Roman" panose="02020603050405020304" pitchFamily="18" charset="0"/>
              </a:rPr>
              <a:t>, covered by diaphragma </a:t>
            </a:r>
            <a:r>
              <a:rPr lang="en-US" sz="2000" dirty="0" err="1">
                <a:latin typeface="Times New Roman" panose="02020603050405020304" pitchFamily="18" charset="0"/>
                <a:cs typeface="Times New Roman" panose="02020603050405020304" pitchFamily="18" charset="0"/>
              </a:rPr>
              <a:t>sellae</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0570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84826"/>
            <a:ext cx="7886700" cy="635619"/>
          </a:xfrm>
        </p:spPr>
        <p:txBody>
          <a:bodyPr>
            <a:noAutofit/>
          </a:bodyPr>
          <a:lstStyle/>
          <a:p>
            <a:r>
              <a:rPr lang="en-US" sz="4400" dirty="0">
                <a:solidFill>
                  <a:prstClr val="black"/>
                </a:solidFill>
                <a:latin typeface="Agency FB" panose="020B0503020202020204" pitchFamily="34" charset="0"/>
              </a:rPr>
              <a:t>Relations of Pituitary Gland</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683357" y="2070673"/>
            <a:ext cx="5414150" cy="3636861"/>
          </a:xfrm>
          <a:prstGeom prst="rect">
            <a:avLst/>
          </a:prstGeom>
        </p:spPr>
      </p:pic>
      <p:sp>
        <p:nvSpPr>
          <p:cNvPr id="4" name="Rectangle 3"/>
          <p:cNvSpPr/>
          <p:nvPr/>
        </p:nvSpPr>
        <p:spPr>
          <a:xfrm>
            <a:off x="1661532" y="3802785"/>
            <a:ext cx="2274848" cy="677108"/>
          </a:xfrm>
          <a:prstGeom prst="rect">
            <a:avLst/>
          </a:prstGeom>
        </p:spPr>
        <p:txBody>
          <a:bodyPr wrap="square">
            <a:spAutoFit/>
          </a:bodyPr>
          <a:lstStyle/>
          <a:p>
            <a:pPr algn="ctr">
              <a:defRPr/>
            </a:pPr>
            <a:r>
              <a:rPr lang="en-US" sz="2000" b="1" dirty="0">
                <a:latin typeface="Times New Roman" panose="02020603050405020304" pitchFamily="18" charset="0"/>
                <a:cs typeface="Times New Roman" panose="02020603050405020304" pitchFamily="18" charset="0"/>
              </a:rPr>
              <a:t>diaphragma </a:t>
            </a:r>
            <a:r>
              <a:rPr lang="en-US" sz="2000" b="1" dirty="0" err="1">
                <a:latin typeface="Times New Roman" panose="02020603050405020304" pitchFamily="18" charset="0"/>
                <a:cs typeface="Times New Roman" panose="02020603050405020304" pitchFamily="18" charset="0"/>
              </a:rPr>
              <a:t>sellae</a:t>
            </a:r>
            <a:r>
              <a:rPr lang="en-US" sz="2000" b="1" dirty="0">
                <a:latin typeface="Times New Roman" panose="02020603050405020304" pitchFamily="18" charset="0"/>
                <a:cs typeface="Times New Roman" panose="02020603050405020304" pitchFamily="18" charset="0"/>
              </a:rPr>
              <a:t>  </a:t>
            </a:r>
          </a:p>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superiorly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6" name="Straight Arrow Connector 5"/>
          <p:cNvCxnSpPr/>
          <p:nvPr/>
        </p:nvCxnSpPr>
        <p:spPr>
          <a:xfrm>
            <a:off x="3657600" y="4259765"/>
            <a:ext cx="180649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2531327"/>
            <a:ext cx="1471961" cy="10705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346" y="1873406"/>
            <a:ext cx="2765503" cy="677108"/>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Optic nerve </a:t>
            </a:r>
          </a:p>
          <a:p>
            <a:pPr algn="ctr"/>
            <a:r>
              <a:rPr lang="en-US" dirty="0">
                <a:latin typeface="Times New Roman" panose="02020603050405020304" pitchFamily="18" charset="0"/>
                <a:cs typeface="Times New Roman" panose="02020603050405020304" pitchFamily="18" charset="0"/>
              </a:rPr>
              <a:t>( entering optic canal)</a:t>
            </a:r>
          </a:p>
        </p:txBody>
      </p:sp>
    </p:spTree>
    <p:extLst>
      <p:ext uri="{BB962C8B-B14F-4D97-AF65-F5344CB8AC3E}">
        <p14:creationId xmlns:p14="http://schemas.microsoft.com/office/powerpoint/2010/main" val="14735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04036" y="1437190"/>
            <a:ext cx="6038618" cy="4056336"/>
          </a:xfrm>
          <a:prstGeom prst="rect">
            <a:avLst/>
          </a:prstGeom>
        </p:spPr>
      </p:pic>
      <p:cxnSp>
        <p:nvCxnSpPr>
          <p:cNvPr id="4" name="Straight Connector 3"/>
          <p:cNvCxnSpPr/>
          <p:nvPr/>
        </p:nvCxnSpPr>
        <p:spPr>
          <a:xfrm flipH="1" flipV="1">
            <a:off x="4427034" y="2698595"/>
            <a:ext cx="2118732" cy="8697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4427034" y="2698595"/>
            <a:ext cx="1338147" cy="11151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89972" y="2297151"/>
            <a:ext cx="1538868" cy="646331"/>
          </a:xfrm>
          <a:prstGeom prst="rect">
            <a:avLst/>
          </a:prstGeom>
          <a:noFill/>
        </p:spPr>
        <p:txBody>
          <a:bodyPr wrap="square" rtlCol="0">
            <a:spAutoFit/>
          </a:bodyPr>
          <a:lstStyle/>
          <a:p>
            <a:r>
              <a:rPr lang="en-US" b="1" dirty="0"/>
              <a:t>Diaphragma </a:t>
            </a:r>
            <a:r>
              <a:rPr lang="en-US" b="1" dirty="0" err="1"/>
              <a:t>sellae</a:t>
            </a:r>
            <a:endParaRPr lang="en-US" b="1" dirty="0"/>
          </a:p>
        </p:txBody>
      </p:sp>
      <p:cxnSp>
        <p:nvCxnSpPr>
          <p:cNvPr id="9" name="Straight Connector 8"/>
          <p:cNvCxnSpPr/>
          <p:nvPr/>
        </p:nvCxnSpPr>
        <p:spPr>
          <a:xfrm flipH="1" flipV="1">
            <a:off x="4192859" y="3937722"/>
            <a:ext cx="2040675" cy="5312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61733" y="3557233"/>
            <a:ext cx="1617079" cy="369332"/>
          </a:xfrm>
          <a:prstGeom prst="rect">
            <a:avLst/>
          </a:prstGeom>
          <a:noFill/>
        </p:spPr>
        <p:txBody>
          <a:bodyPr wrap="square" rtlCol="0">
            <a:spAutoFit/>
          </a:bodyPr>
          <a:lstStyle/>
          <a:p>
            <a:r>
              <a:rPr lang="en-US" b="1" dirty="0"/>
              <a:t>Dorsum </a:t>
            </a:r>
            <a:r>
              <a:rPr lang="en-US" b="1" dirty="0" err="1"/>
              <a:t>sellae</a:t>
            </a:r>
            <a:endParaRPr lang="en-US" b="1" dirty="0"/>
          </a:p>
        </p:txBody>
      </p:sp>
      <p:cxnSp>
        <p:nvCxnSpPr>
          <p:cNvPr id="14" name="Straight Connector 13"/>
          <p:cNvCxnSpPr/>
          <p:nvPr/>
        </p:nvCxnSpPr>
        <p:spPr>
          <a:xfrm flipH="1" flipV="1">
            <a:off x="4192859" y="4592972"/>
            <a:ext cx="1962614" cy="4696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11914" y="4290553"/>
            <a:ext cx="1538869" cy="369332"/>
          </a:xfrm>
          <a:prstGeom prst="rect">
            <a:avLst/>
          </a:prstGeom>
          <a:noFill/>
        </p:spPr>
        <p:txBody>
          <a:bodyPr wrap="square" rtlCol="0">
            <a:spAutoFit/>
          </a:bodyPr>
          <a:lstStyle/>
          <a:p>
            <a:r>
              <a:rPr lang="en-US" b="1" dirty="0"/>
              <a:t>Basilar artery</a:t>
            </a:r>
          </a:p>
        </p:txBody>
      </p:sp>
      <p:sp>
        <p:nvSpPr>
          <p:cNvPr id="19" name="TextBox 18"/>
          <p:cNvSpPr txBox="1"/>
          <p:nvPr/>
        </p:nvSpPr>
        <p:spPr>
          <a:xfrm>
            <a:off x="78060" y="1724851"/>
            <a:ext cx="3233854" cy="2739211"/>
          </a:xfrm>
          <a:prstGeom prst="rect">
            <a:avLst/>
          </a:prstGeom>
          <a:noFill/>
          <a:ln>
            <a:solidFill>
              <a:schemeClr val="tx1"/>
            </a:solidFill>
          </a:ln>
        </p:spPr>
        <p:txBody>
          <a:bodyPr wrap="square" rtlCol="0">
            <a:spAutoFit/>
          </a:bodyPr>
          <a:lstStyle/>
          <a:p>
            <a:r>
              <a:rPr lang="en-US"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Relations of pituitary</a:t>
            </a:r>
          </a:p>
          <a:p>
            <a:endParaRPr lang="en-US"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Posteriorly:</a:t>
            </a:r>
          </a:p>
          <a:p>
            <a:pPr marL="182880"/>
            <a:r>
              <a:rPr lang="en-US" sz="2000" dirty="0">
                <a:latin typeface="Times New Roman" panose="02020603050405020304" pitchFamily="18" charset="0"/>
                <a:cs typeface="Times New Roman" panose="02020603050405020304" pitchFamily="18" charset="0"/>
              </a:rPr>
              <a:t>dorsum </a:t>
            </a:r>
            <a:r>
              <a:rPr lang="en-US" sz="2000" dirty="0" err="1">
                <a:latin typeface="Times New Roman" panose="02020603050405020304" pitchFamily="18" charset="0"/>
                <a:cs typeface="Times New Roman" panose="02020603050405020304" pitchFamily="18" charset="0"/>
              </a:rPr>
              <a:t>sellae</a:t>
            </a:r>
            <a:r>
              <a:rPr lang="en-US" sz="2000" dirty="0">
                <a:latin typeface="Times New Roman" panose="02020603050405020304" pitchFamily="18" charset="0"/>
                <a:cs typeface="Times New Roman" panose="02020603050405020304" pitchFamily="18" charset="0"/>
              </a:rPr>
              <a:t>, basilar artery, pons and mammillary bodies</a:t>
            </a:r>
          </a:p>
          <a:p>
            <a:r>
              <a:rPr lang="en-US" sz="2200" b="1" dirty="0">
                <a:latin typeface="Times New Roman" panose="02020603050405020304" pitchFamily="18" charset="0"/>
                <a:cs typeface="Times New Roman" panose="02020603050405020304" pitchFamily="18" charset="0"/>
              </a:rPr>
              <a:t>Superiorly:</a:t>
            </a:r>
          </a:p>
          <a:p>
            <a:pPr marL="182880"/>
            <a:r>
              <a:rPr lang="en-US" sz="2000" dirty="0">
                <a:latin typeface="Times New Roman" panose="02020603050405020304" pitchFamily="18" charset="0"/>
                <a:cs typeface="Times New Roman" panose="02020603050405020304" pitchFamily="18" charset="0"/>
              </a:rPr>
              <a:t>Diaphragma </a:t>
            </a:r>
            <a:r>
              <a:rPr lang="en-US" sz="2000" dirty="0" err="1">
                <a:latin typeface="Times New Roman" panose="02020603050405020304" pitchFamily="18" charset="0"/>
                <a:cs typeface="Times New Roman" panose="02020603050405020304" pitchFamily="18" charset="0"/>
              </a:rPr>
              <a:t>sellae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43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024"/>
            <a:ext cx="7886700" cy="680225"/>
          </a:xfrm>
        </p:spPr>
        <p:txBody>
          <a:bodyPr>
            <a:noAutofit/>
          </a:bodyPr>
          <a:lstStyle/>
          <a:p>
            <a:r>
              <a:rPr lang="en-US" sz="4400" dirty="0">
                <a:solidFill>
                  <a:prstClr val="black"/>
                </a:solidFill>
                <a:latin typeface="Agency FB" panose="020B0503020202020204" pitchFamily="34" charset="0"/>
              </a:rPr>
              <a:t>Relations of Pituitary Gland</a:t>
            </a:r>
            <a:endParaRPr lang="en-US" sz="4400" dirty="0">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133" t="12299"/>
          <a:stretch/>
        </p:blipFill>
        <p:spPr>
          <a:xfrm>
            <a:off x="3105498" y="1266392"/>
            <a:ext cx="5926990" cy="4744086"/>
          </a:xfrm>
          <a:prstGeom prst="rect">
            <a:avLst/>
          </a:prstGeom>
        </p:spPr>
      </p:pic>
      <p:sp>
        <p:nvSpPr>
          <p:cNvPr id="4" name="TextBox 3"/>
          <p:cNvSpPr txBox="1"/>
          <p:nvPr/>
        </p:nvSpPr>
        <p:spPr>
          <a:xfrm>
            <a:off x="234176" y="1817648"/>
            <a:ext cx="2665142" cy="1938992"/>
          </a:xfrm>
          <a:prstGeom prst="rect">
            <a:avLst/>
          </a:prstGeom>
          <a:noFill/>
          <a:ln>
            <a:solidFill>
              <a:schemeClr val="tx1"/>
            </a:solidFill>
          </a:ln>
        </p:spPr>
        <p:txBody>
          <a:bodyPr wrap="square" rtlCol="0">
            <a:spAutoFit/>
          </a:bodyPr>
          <a:lstStyle/>
          <a:p>
            <a:r>
              <a:rPr lang="en-US" sz="2000" b="1" dirty="0" err="1">
                <a:latin typeface="Times New Roman" panose="02020603050405020304" pitchFamily="18" charset="0"/>
                <a:cs typeface="Times New Roman" panose="02020603050405020304" pitchFamily="18" charset="0"/>
              </a:rPr>
              <a:t>mb</a:t>
            </a:r>
            <a:r>
              <a:rPr lang="en-US" sz="2000" dirty="0">
                <a:latin typeface="Times New Roman" panose="02020603050405020304" pitchFamily="18" charset="0"/>
                <a:cs typeface="Times New Roman" panose="02020603050405020304" pitchFamily="18" charset="0"/>
              </a:rPr>
              <a:t>: midbrain</a:t>
            </a:r>
          </a:p>
          <a:p>
            <a:r>
              <a:rPr lang="en-US" sz="2000" b="1" dirty="0">
                <a:latin typeface="Times New Roman" panose="02020603050405020304" pitchFamily="18" charset="0"/>
                <a:cs typeface="Times New Roman" panose="02020603050405020304" pitchFamily="18" charset="0"/>
              </a:rPr>
              <a:t>med</a:t>
            </a:r>
            <a:r>
              <a:rPr lang="en-US" sz="2000" dirty="0">
                <a:latin typeface="Times New Roman" panose="02020603050405020304" pitchFamily="18" charset="0"/>
                <a:cs typeface="Times New Roman" panose="02020603050405020304" pitchFamily="18" charset="0"/>
              </a:rPr>
              <a:t>: medulla oblongata</a:t>
            </a:r>
          </a:p>
          <a:p>
            <a:r>
              <a:rPr lang="en-US" sz="2000" b="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pituitary gland</a:t>
            </a:r>
          </a:p>
          <a:p>
            <a:r>
              <a:rPr lang="en-US" sz="2000" b="1" dirty="0" err="1">
                <a:latin typeface="Times New Roman" panose="02020603050405020304" pitchFamily="18" charset="0"/>
                <a:cs typeface="Times New Roman" panose="02020603050405020304" pitchFamily="18" charset="0"/>
              </a:rPr>
              <a:t>ss</a:t>
            </a:r>
            <a:r>
              <a:rPr lang="en-US" sz="2000" dirty="0">
                <a:latin typeface="Times New Roman" panose="02020603050405020304" pitchFamily="18" charset="0"/>
                <a:cs typeface="Times New Roman" panose="02020603050405020304" pitchFamily="18" charset="0"/>
              </a:rPr>
              <a:t>: sphenoid air sinuses</a:t>
            </a:r>
          </a:p>
          <a:p>
            <a:r>
              <a:rPr lang="en-US" sz="2000" b="1" dirty="0">
                <a:latin typeface="Times New Roman" panose="02020603050405020304" pitchFamily="18" charset="0"/>
                <a:cs typeface="Times New Roman" panose="02020603050405020304" pitchFamily="18" charset="0"/>
              </a:rPr>
              <a:t>cc</a:t>
            </a:r>
            <a:r>
              <a:rPr lang="en-US" sz="2000" dirty="0">
                <a:latin typeface="Times New Roman" panose="02020603050405020304" pitchFamily="18" charset="0"/>
                <a:cs typeface="Times New Roman" panose="02020603050405020304" pitchFamily="18" charset="0"/>
              </a:rPr>
              <a:t>: corpus callosum</a:t>
            </a:r>
          </a:p>
          <a:p>
            <a:r>
              <a:rPr lang="en-US" sz="2000" b="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 hypothalamus</a:t>
            </a:r>
          </a:p>
        </p:txBody>
      </p:sp>
      <p:sp>
        <p:nvSpPr>
          <p:cNvPr id="5" name="TextBox 4"/>
          <p:cNvSpPr txBox="1"/>
          <p:nvPr/>
        </p:nvSpPr>
        <p:spPr>
          <a:xfrm>
            <a:off x="3378704" y="6105992"/>
            <a:ext cx="5380579" cy="584775"/>
          </a:xfrm>
          <a:prstGeom prst="rect">
            <a:avLst/>
          </a:prstGeom>
          <a:noFill/>
          <a:ln>
            <a:solidFill>
              <a:schemeClr val="tx1"/>
            </a:solidFill>
          </a:ln>
        </p:spPr>
        <p:txBody>
          <a:bodyPr wrap="square" rtlCol="0">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Sagittal section of head</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85317" y="2765503"/>
            <a:ext cx="267629" cy="400110"/>
          </a:xfrm>
          <a:prstGeom prst="rect">
            <a:avLst/>
          </a:prstGeom>
          <a:noFill/>
        </p:spPr>
        <p:txBody>
          <a:bodyPr wrap="square" rtlCol="0">
            <a:spAutoFit/>
          </a:bodyPr>
          <a:lstStyle/>
          <a:p>
            <a:r>
              <a:rPr lang="en-US" sz="2000" b="1" dirty="0">
                <a:solidFill>
                  <a:schemeClr val="bg1"/>
                </a:solidFill>
              </a:rPr>
              <a:t>H</a:t>
            </a:r>
          </a:p>
        </p:txBody>
      </p:sp>
    </p:spTree>
    <p:extLst>
      <p:ext uri="{BB962C8B-B14F-4D97-AF65-F5344CB8AC3E}">
        <p14:creationId xmlns:p14="http://schemas.microsoft.com/office/powerpoint/2010/main" val="974252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237" t="10229" r="3996" b="3408"/>
          <a:stretch/>
        </p:blipFill>
        <p:spPr>
          <a:xfrm>
            <a:off x="2396813" y="557561"/>
            <a:ext cx="4962991" cy="6010507"/>
          </a:xfrm>
          <a:prstGeom prst="rect">
            <a:avLst/>
          </a:prstGeom>
        </p:spPr>
      </p:pic>
      <p:cxnSp>
        <p:nvCxnSpPr>
          <p:cNvPr id="4" name="Straight Connector 3"/>
          <p:cNvCxnSpPr/>
          <p:nvPr/>
        </p:nvCxnSpPr>
        <p:spPr>
          <a:xfrm flipH="1">
            <a:off x="5062656" y="1603884"/>
            <a:ext cx="2665139" cy="11727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60167" y="1221949"/>
            <a:ext cx="1683833"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Optic chiasma</a:t>
            </a:r>
          </a:p>
          <a:p>
            <a:pPr algn="ct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(Anteriorly)</a:t>
            </a:r>
            <a:endParaRPr lang="en-US" b="1" dirty="0">
              <a:latin typeface="Times New Roman" panose="02020603050405020304" pitchFamily="18" charset="0"/>
              <a:cs typeface="Times New Roman" panose="02020603050405020304" pitchFamily="18" charset="0"/>
            </a:endParaRPr>
          </a:p>
        </p:txBody>
      </p:sp>
      <p:cxnSp>
        <p:nvCxnSpPr>
          <p:cNvPr id="8" name="Straight Connector 7"/>
          <p:cNvCxnSpPr>
            <a:stCxn id="12" idx="1"/>
          </p:cNvCxnSpPr>
          <p:nvPr/>
        </p:nvCxnSpPr>
        <p:spPr>
          <a:xfrm flipH="1">
            <a:off x="5062655" y="2738295"/>
            <a:ext cx="2542478" cy="149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05133" y="2553629"/>
            <a:ext cx="153886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infundibulum</a:t>
            </a:r>
          </a:p>
        </p:txBody>
      </p:sp>
      <p:cxnSp>
        <p:nvCxnSpPr>
          <p:cNvPr id="15" name="Straight Connector 14"/>
          <p:cNvCxnSpPr/>
          <p:nvPr/>
        </p:nvCxnSpPr>
        <p:spPr>
          <a:xfrm flipH="1" flipV="1">
            <a:off x="5062655" y="3022651"/>
            <a:ext cx="2877013" cy="1285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82469" y="4342729"/>
            <a:ext cx="178419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Pituitary gland</a:t>
            </a:r>
          </a:p>
        </p:txBody>
      </p:sp>
      <p:cxnSp>
        <p:nvCxnSpPr>
          <p:cNvPr id="21" name="Straight Connector 20"/>
          <p:cNvCxnSpPr/>
          <p:nvPr/>
        </p:nvCxnSpPr>
        <p:spPr>
          <a:xfrm flipH="1">
            <a:off x="1694985" y="2765502"/>
            <a:ext cx="3077737" cy="535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6839" y="3200400"/>
            <a:ext cx="1794645" cy="646331"/>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Mamillary</a:t>
            </a:r>
            <a:r>
              <a:rPr lang="en-US" b="1" dirty="0">
                <a:latin typeface="Times New Roman" panose="02020603050405020304" pitchFamily="18" charset="0"/>
                <a:cs typeface="Times New Roman" panose="02020603050405020304" pitchFamily="18" charset="0"/>
              </a:rPr>
              <a:t> body</a:t>
            </a:r>
          </a:p>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Posteriorly</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967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12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63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63"/>
          <a:stretch/>
        </p:blipFill>
        <p:spPr>
          <a:xfrm>
            <a:off x="3423424" y="1773044"/>
            <a:ext cx="5616499" cy="4192859"/>
          </a:xfrm>
          <a:prstGeom prst="rect">
            <a:avLst/>
          </a:prstGeom>
        </p:spPr>
      </p:pic>
      <p:sp>
        <p:nvSpPr>
          <p:cNvPr id="4" name="TextBox 3"/>
          <p:cNvSpPr txBox="1"/>
          <p:nvPr/>
        </p:nvSpPr>
        <p:spPr>
          <a:xfrm>
            <a:off x="178418" y="1773044"/>
            <a:ext cx="3245006" cy="3489160"/>
          </a:xfrm>
          <a:prstGeom prst="rect">
            <a:avLst/>
          </a:prstGeom>
          <a:noFill/>
          <a:ln>
            <a:solidFill>
              <a:schemeClr val="tx1"/>
            </a:solidFill>
          </a:ln>
        </p:spPr>
        <p:txBody>
          <a:bodyPr wrap="square" rtlCol="0">
            <a:spAutoFit/>
          </a:bodyPr>
          <a:lstStyle/>
          <a:p>
            <a:pPr lvl="0">
              <a:lnSpc>
                <a:spcPct val="90000"/>
              </a:lnSpc>
              <a:spcBef>
                <a:spcPts val="1000"/>
              </a:spcBef>
            </a:pPr>
            <a:r>
              <a:rPr lang="en-US" sz="36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Definition</a:t>
            </a:r>
          </a:p>
          <a:p>
            <a:pPr lvl="0">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Pituitary gland or </a:t>
            </a:r>
            <a:r>
              <a:rPr lang="en-US" sz="2400" b="1" dirty="0" err="1">
                <a:solidFill>
                  <a:prstClr val="black"/>
                </a:solidFill>
                <a:latin typeface="Times New Roman" panose="02020603050405020304" pitchFamily="18" charset="0"/>
                <a:cs typeface="Times New Roman" panose="02020603050405020304" pitchFamily="18" charset="0"/>
              </a:rPr>
              <a:t>hypophysis</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cerebri</a:t>
            </a:r>
            <a:r>
              <a:rPr lang="en-US" sz="2400" dirty="0">
                <a:solidFill>
                  <a:prstClr val="black"/>
                </a:solidFill>
                <a:latin typeface="Times New Roman" panose="02020603050405020304" pitchFamily="18" charset="0"/>
                <a:cs typeface="Times New Roman" panose="02020603050405020304" pitchFamily="18" charset="0"/>
              </a:rPr>
              <a:t> is a small oval structure attached to the undersurface of the brain by the </a:t>
            </a:r>
            <a:r>
              <a:rPr lang="en-US" sz="2400" b="1" dirty="0">
                <a:solidFill>
                  <a:prstClr val="black"/>
                </a:solidFill>
                <a:latin typeface="Times New Roman" panose="02020603050405020304" pitchFamily="18" charset="0"/>
                <a:cs typeface="Times New Roman" panose="02020603050405020304" pitchFamily="18" charset="0"/>
              </a:rPr>
              <a:t>infundibulum</a:t>
            </a:r>
            <a:r>
              <a:rPr lang="en-US" sz="2400" dirty="0">
                <a:solidFill>
                  <a:prstClr val="black"/>
                </a:solidFill>
                <a:latin typeface="Times New Roman" panose="02020603050405020304" pitchFamily="18" charset="0"/>
                <a:cs typeface="Times New Roman" panose="02020603050405020304" pitchFamily="18" charset="0"/>
              </a:rPr>
              <a:t>. It is called the </a:t>
            </a:r>
            <a:r>
              <a:rPr lang="en-US" sz="2400" b="1" dirty="0">
                <a:solidFill>
                  <a:prstClr val="black"/>
                </a:solidFill>
                <a:latin typeface="Times New Roman" panose="02020603050405020304" pitchFamily="18" charset="0"/>
                <a:cs typeface="Times New Roman" panose="02020603050405020304" pitchFamily="18" charset="0"/>
              </a:rPr>
              <a:t>master</a:t>
            </a:r>
            <a:r>
              <a:rPr lang="en-US" sz="2400" dirty="0">
                <a:solidFill>
                  <a:prstClr val="black"/>
                </a:solidFill>
                <a:latin typeface="Times New Roman" panose="02020603050405020304" pitchFamily="18" charset="0"/>
                <a:cs typeface="Times New Roman" panose="02020603050405020304" pitchFamily="18" charset="0"/>
              </a:rPr>
              <a:t> endocrine gland.</a:t>
            </a:r>
          </a:p>
        </p:txBody>
      </p:sp>
      <p:sp>
        <p:nvSpPr>
          <p:cNvPr id="2" name="TextBox 1"/>
          <p:cNvSpPr txBox="1"/>
          <p:nvPr/>
        </p:nvSpPr>
        <p:spPr>
          <a:xfrm>
            <a:off x="1416205" y="178420"/>
            <a:ext cx="5988205"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gency FB" panose="020B0503020202020204" pitchFamily="34" charset="0"/>
              </a:rPr>
              <a:t>Pituitary Gland</a:t>
            </a:r>
          </a:p>
        </p:txBody>
      </p:sp>
    </p:spTree>
    <p:extLst>
      <p:ext uri="{BB962C8B-B14F-4D97-AF65-F5344CB8AC3E}">
        <p14:creationId xmlns:p14="http://schemas.microsoft.com/office/powerpoint/2010/main" val="256892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069" y="842199"/>
            <a:ext cx="3804283" cy="1716367"/>
          </a:xfrm>
          <a:prstGeom prst="rect">
            <a:avLst/>
          </a:prstGeom>
          <a:noFill/>
        </p:spPr>
        <p:txBody>
          <a:bodyPr wrap="square" rtlCol="0">
            <a:spAutoFit/>
          </a:bodyPr>
          <a:lstStyle/>
          <a:p>
            <a:pPr lvl="0">
              <a:lnSpc>
                <a:spcPct val="90000"/>
              </a:lnSpc>
              <a:spcBef>
                <a:spcPts val="1000"/>
              </a:spcBef>
            </a:pPr>
            <a:r>
              <a:rPr lang="en-US" sz="36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Location:</a:t>
            </a:r>
          </a:p>
          <a:p>
            <a:pPr>
              <a:lnSpc>
                <a:spcPct val="90000"/>
              </a:lnSpc>
              <a:spcBef>
                <a:spcPts val="1000"/>
              </a:spcBef>
            </a:pPr>
            <a:r>
              <a:rPr lang="en-US" sz="2400" dirty="0">
                <a:solidFill>
                  <a:prstClr val="black"/>
                </a:solidFill>
                <a:latin typeface="Times New Roman" panose="02020603050405020304" pitchFamily="18" charset="0"/>
                <a:cs typeface="Times New Roman" panose="02020603050405020304" pitchFamily="18" charset="0"/>
              </a:rPr>
              <a:t>In the </a:t>
            </a:r>
            <a:r>
              <a:rPr lang="en-US" sz="2400" b="1" dirty="0" err="1">
                <a:solidFill>
                  <a:prstClr val="black"/>
                </a:solidFill>
                <a:latin typeface="Times New Roman" panose="02020603050405020304" pitchFamily="18" charset="0"/>
                <a:cs typeface="Times New Roman" panose="02020603050405020304" pitchFamily="18" charset="0"/>
              </a:rPr>
              <a:t>sella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turcica</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hypophyseal</a:t>
            </a:r>
            <a:r>
              <a:rPr lang="en-US" sz="2400" b="1" dirty="0">
                <a:latin typeface="Times New Roman" panose="02020603050405020304" pitchFamily="18" charset="0"/>
                <a:cs typeface="Times New Roman" panose="02020603050405020304" pitchFamily="18" charset="0"/>
              </a:rPr>
              <a:t> fossa</a:t>
            </a:r>
            <a:r>
              <a:rPr lang="en-US" sz="2400" dirty="0">
                <a:latin typeface="Times New Roman" panose="02020603050405020304" pitchFamily="18" charset="0"/>
                <a:cs typeface="Times New Roman" panose="02020603050405020304" pitchFamily="18" charset="0"/>
              </a:rPr>
              <a:t>) of  the body of sphenoid bone.</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15882" y="604604"/>
            <a:ext cx="4338897" cy="5785196"/>
          </a:xfrm>
          <a:prstGeom prst="rect">
            <a:avLst/>
          </a:prstGeom>
        </p:spPr>
      </p:pic>
      <p:cxnSp>
        <p:nvCxnSpPr>
          <p:cNvPr id="8" name="Straight Arrow Connector 7"/>
          <p:cNvCxnSpPr/>
          <p:nvPr/>
        </p:nvCxnSpPr>
        <p:spPr>
          <a:xfrm>
            <a:off x="6266985" y="2676293"/>
            <a:ext cx="401444" cy="5241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08341" y="2318501"/>
            <a:ext cx="1382752" cy="369332"/>
          </a:xfrm>
          <a:prstGeom prst="rect">
            <a:avLst/>
          </a:prstGeom>
          <a:noFill/>
        </p:spPr>
        <p:txBody>
          <a:bodyPr wrap="square" rtlCol="0">
            <a:spAutoFit/>
          </a:bodyPr>
          <a:lstStyle/>
          <a:p>
            <a:r>
              <a:rPr lang="en-US" b="1" dirty="0"/>
              <a:t>Sella </a:t>
            </a:r>
            <a:r>
              <a:rPr lang="en-US" b="1" dirty="0" err="1"/>
              <a:t>turcica</a:t>
            </a:r>
            <a:r>
              <a:rPr lang="en-US" b="1"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52" y="2798955"/>
            <a:ext cx="3386470" cy="3526175"/>
          </a:xfrm>
          <a:prstGeom prst="rect">
            <a:avLst/>
          </a:prstGeom>
        </p:spPr>
      </p:pic>
    </p:spTree>
    <p:extLst>
      <p:ext uri="{BB962C8B-B14F-4D97-AF65-F5344CB8AC3E}">
        <p14:creationId xmlns:p14="http://schemas.microsoft.com/office/powerpoint/2010/main" val="774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927" t="10216" r="27561"/>
          <a:stretch/>
        </p:blipFill>
        <p:spPr>
          <a:xfrm>
            <a:off x="3980986" y="824349"/>
            <a:ext cx="4739267" cy="5377121"/>
          </a:xfrm>
          <a:prstGeom prst="rect">
            <a:avLst/>
          </a:prstGeom>
        </p:spPr>
      </p:pic>
      <p:sp>
        <p:nvSpPr>
          <p:cNvPr id="3" name="TextBox 2"/>
          <p:cNvSpPr txBox="1"/>
          <p:nvPr/>
        </p:nvSpPr>
        <p:spPr>
          <a:xfrm>
            <a:off x="334537" y="1605776"/>
            <a:ext cx="3311912" cy="1200329"/>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sella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turcica</a:t>
            </a:r>
            <a:r>
              <a:rPr lang="en-US" sz="2400" dirty="0">
                <a:latin typeface="Times New Roman" panose="02020603050405020304" pitchFamily="18" charset="0"/>
                <a:cs typeface="Times New Roman" panose="02020603050405020304" pitchFamily="18" charset="0"/>
              </a:rPr>
              <a:t> is found in the </a:t>
            </a:r>
            <a:r>
              <a:rPr lang="en-US" sz="2400" b="1" dirty="0">
                <a:latin typeface="Times New Roman" panose="02020603050405020304" pitchFamily="18" charset="0"/>
                <a:cs typeface="Times New Roman" panose="02020603050405020304" pitchFamily="18" charset="0"/>
              </a:rPr>
              <a:t>middle</a:t>
            </a:r>
            <a:r>
              <a:rPr lang="en-US" sz="2400" dirty="0">
                <a:latin typeface="Times New Roman" panose="02020603050405020304" pitchFamily="18" charset="0"/>
                <a:cs typeface="Times New Roman" panose="02020603050405020304" pitchFamily="18" charset="0"/>
              </a:rPr>
              <a:t> cranial fossa of the skull.</a:t>
            </a:r>
          </a:p>
        </p:txBody>
      </p:sp>
    </p:spTree>
    <p:extLst>
      <p:ext uri="{BB962C8B-B14F-4D97-AF65-F5344CB8AC3E}">
        <p14:creationId xmlns:p14="http://schemas.microsoft.com/office/powerpoint/2010/main" val="272712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81" r="12534" b="13556"/>
          <a:stretch/>
        </p:blipFill>
        <p:spPr>
          <a:xfrm>
            <a:off x="133814" y="1011976"/>
            <a:ext cx="3963527" cy="45887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522" y="841919"/>
            <a:ext cx="4523913" cy="4849788"/>
          </a:xfrm>
          <a:prstGeom prst="rect">
            <a:avLst/>
          </a:prstGeom>
        </p:spPr>
      </p:pic>
      <p:cxnSp>
        <p:nvCxnSpPr>
          <p:cNvPr id="5" name="Straight Connector 4"/>
          <p:cNvCxnSpPr/>
          <p:nvPr/>
        </p:nvCxnSpPr>
        <p:spPr>
          <a:xfrm flipH="1">
            <a:off x="4097341" y="3166946"/>
            <a:ext cx="2571090" cy="305543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62615" y="2832410"/>
            <a:ext cx="2134726" cy="33899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6524" y="6222380"/>
            <a:ext cx="2386361" cy="523220"/>
          </a:xfrm>
          <a:prstGeom prst="rect">
            <a:avLst/>
          </a:prstGeom>
          <a:noFill/>
          <a:ln>
            <a:solidFill>
              <a:schemeClr val="tx1"/>
            </a:solidFill>
          </a:ln>
        </p:spPr>
        <p:txBody>
          <a:bodyPr wrap="square" rtlCol="0">
            <a:spAutoFit/>
          </a:bodyPr>
          <a:lstStyle/>
          <a:p>
            <a:r>
              <a:rPr lang="en-US" sz="2800" b="1" dirty="0"/>
              <a:t>Pituitary gland </a:t>
            </a:r>
          </a:p>
        </p:txBody>
      </p:sp>
    </p:spTree>
    <p:extLst>
      <p:ext uri="{BB962C8B-B14F-4D97-AF65-F5344CB8AC3E}">
        <p14:creationId xmlns:p14="http://schemas.microsoft.com/office/powerpoint/2010/main" val="9211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548"/>
          <a:stretch/>
        </p:blipFill>
        <p:spPr>
          <a:xfrm>
            <a:off x="650433" y="1416204"/>
            <a:ext cx="8177667" cy="4761571"/>
          </a:xfrm>
          <a:prstGeom prst="rect">
            <a:avLst/>
          </a:prstGeom>
        </p:spPr>
      </p:pic>
      <p:sp>
        <p:nvSpPr>
          <p:cNvPr id="3" name="TextBox 2"/>
          <p:cNvSpPr txBox="1"/>
          <p:nvPr/>
        </p:nvSpPr>
        <p:spPr>
          <a:xfrm>
            <a:off x="858641" y="345688"/>
            <a:ext cx="7761249"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gency FB" panose="020B0503020202020204" pitchFamily="34" charset="0"/>
              </a:rPr>
              <a:t>SUBDIVISIONS OF PITUITARY GLAND</a:t>
            </a:r>
            <a:endParaRPr lang="en-US" sz="4400" dirty="0">
              <a:latin typeface="Agency FB" panose="020B0503020202020204" pitchFamily="34" charset="0"/>
            </a:endParaRPr>
          </a:p>
        </p:txBody>
      </p:sp>
    </p:spTree>
    <p:extLst>
      <p:ext uri="{BB962C8B-B14F-4D97-AF65-F5344CB8AC3E}">
        <p14:creationId xmlns:p14="http://schemas.microsoft.com/office/powerpoint/2010/main" val="292624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6971"/>
          </a:xfrm>
        </p:spPr>
        <p:txBody>
          <a:bodyPr>
            <a:noAutofit/>
          </a:bodyPr>
          <a:lstStyle/>
          <a:p>
            <a:r>
              <a:rPr lang="en-US" sz="4400" dirty="0">
                <a:solidFill>
                  <a:prstClr val="black"/>
                </a:solidFill>
                <a:effectLst>
                  <a:outerShdw blurRad="38100" dist="38100" dir="2700000" algn="tl">
                    <a:srgbClr val="000000">
                      <a:alpha val="43137"/>
                    </a:srgbClr>
                  </a:outerShdw>
                </a:effectLst>
                <a:latin typeface="Agency FB" panose="020B0503020202020204" pitchFamily="34" charset="0"/>
              </a:rPr>
              <a:t>Relations of Pituitary Gland</a:t>
            </a:r>
            <a:endParaRPr lang="en-US" sz="4400"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63"/>
          <a:stretch/>
        </p:blipFill>
        <p:spPr>
          <a:xfrm>
            <a:off x="1884556" y="1215484"/>
            <a:ext cx="5616499" cy="4192859"/>
          </a:xfrm>
          <a:prstGeom prst="rect">
            <a:avLst/>
          </a:prstGeom>
        </p:spPr>
      </p:pic>
      <p:sp>
        <p:nvSpPr>
          <p:cNvPr id="4" name="TextBox 3"/>
          <p:cNvSpPr txBox="1"/>
          <p:nvPr/>
        </p:nvSpPr>
        <p:spPr>
          <a:xfrm>
            <a:off x="200722" y="2297810"/>
            <a:ext cx="2230244" cy="769441"/>
          </a:xfrm>
          <a:prstGeom prst="rect">
            <a:avLst/>
          </a:prstGeom>
          <a:noFill/>
        </p:spPr>
        <p:txBody>
          <a:bodyPr wrap="square" rtlCol="0">
            <a:spAutoFit/>
          </a:bodyPr>
          <a:lstStyle/>
          <a:p>
            <a:pPr>
              <a:defRP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Optic chiasma</a:t>
            </a:r>
          </a:p>
          <a:p>
            <a:pPr>
              <a:defRP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Anteriorly</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1884556" y="2799510"/>
            <a:ext cx="2575932" cy="7465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4749491" y="3468030"/>
            <a:ext cx="2509953" cy="2174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90010" y="5642516"/>
            <a:ext cx="2553630" cy="769441"/>
          </a:xfrm>
          <a:prstGeom prst="rect">
            <a:avLst/>
          </a:prstGeom>
          <a:noFill/>
        </p:spPr>
        <p:txBody>
          <a:bodyPr wrap="square" rtlCol="0">
            <a:spAutoFit/>
          </a:bodyPr>
          <a:lstStyle/>
          <a:p>
            <a:pPr>
              <a:defRP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Mammillary bodies</a:t>
            </a:r>
          </a:p>
          <a:p>
            <a:pPr marL="274320">
              <a:defRPr/>
            </a:pP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Posteriorly</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14" name="Straight Arrow Connector 13"/>
          <p:cNvCxnSpPr/>
          <p:nvPr/>
        </p:nvCxnSpPr>
        <p:spPr>
          <a:xfrm flipV="1">
            <a:off x="2555720" y="3735659"/>
            <a:ext cx="1871314" cy="17145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05958" y="5294597"/>
            <a:ext cx="224139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Pituitary gland</a:t>
            </a:r>
          </a:p>
        </p:txBody>
      </p:sp>
    </p:spTree>
    <p:extLst>
      <p:ext uri="{BB962C8B-B14F-4D97-AF65-F5344CB8AC3E}">
        <p14:creationId xmlns:p14="http://schemas.microsoft.com/office/powerpoint/2010/main" val="112075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873"/>
            <a:ext cx="7886700" cy="657922"/>
          </a:xfrm>
        </p:spPr>
        <p:txBody>
          <a:bodyPr>
            <a:noAutofit/>
          </a:bodyPr>
          <a:lstStyle/>
          <a:p>
            <a:r>
              <a:rPr lang="en-US" sz="4400" dirty="0">
                <a:solidFill>
                  <a:prstClr val="black"/>
                </a:solidFill>
                <a:latin typeface="Agency FB" panose="020B0503020202020204" pitchFamily="34" charset="0"/>
              </a:rPr>
              <a:t>Relations of Pituitary Gland</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706" y="932237"/>
            <a:ext cx="4619166" cy="5284639"/>
          </a:xfrm>
          <a:prstGeom prst="rect">
            <a:avLst/>
          </a:prstGeom>
        </p:spPr>
      </p:pic>
      <p:cxnSp>
        <p:nvCxnSpPr>
          <p:cNvPr id="5" name="Straight Arrow Connector 4"/>
          <p:cNvCxnSpPr/>
          <p:nvPr/>
        </p:nvCxnSpPr>
        <p:spPr>
          <a:xfrm>
            <a:off x="1873405" y="1765768"/>
            <a:ext cx="1594624" cy="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0592" y="1338066"/>
            <a:ext cx="1975271" cy="830997"/>
          </a:xfrm>
          <a:prstGeom prst="rect">
            <a:avLst/>
          </a:prstGeom>
          <a:noFill/>
        </p:spPr>
        <p:txBody>
          <a:bodyPr wrap="square" rtlCol="0">
            <a:spAutoFit/>
          </a:bodyPr>
          <a:lstStyle/>
          <a:p>
            <a:pPr>
              <a:defRPr/>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Optic chiasma</a:t>
            </a:r>
          </a:p>
          <a:p>
            <a:pPr>
              <a:defRPr/>
            </a:pP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Anteriorly</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2062973" y="2997400"/>
            <a:ext cx="1405056" cy="1329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62974" y="2963505"/>
            <a:ext cx="1851102" cy="13638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956" y="4312534"/>
            <a:ext cx="2443398" cy="738664"/>
          </a:xfrm>
          <a:prstGeom prst="rect">
            <a:avLst/>
          </a:prstGeom>
          <a:noFill/>
        </p:spPr>
        <p:txBody>
          <a:bodyPr wrap="square" rtlCol="0">
            <a:spAutoFit/>
          </a:bodyPr>
          <a:lstStyle/>
          <a:p>
            <a:pPr>
              <a:defRPr/>
            </a:pPr>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Mammillary bodies</a:t>
            </a:r>
          </a:p>
          <a:p>
            <a:pPr marL="274320">
              <a:defRPr/>
            </a:pP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Posteriorly</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cxnSp>
        <p:nvCxnSpPr>
          <p:cNvPr id="20" name="Straight Arrow Connector 19"/>
          <p:cNvCxnSpPr/>
          <p:nvPr/>
        </p:nvCxnSpPr>
        <p:spPr>
          <a:xfrm flipH="1" flipV="1">
            <a:off x="3665965" y="1929501"/>
            <a:ext cx="3791639" cy="10861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67808" y="2661743"/>
            <a:ext cx="2074127"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Infundibulum (pituitary stalk)</a:t>
            </a:r>
          </a:p>
        </p:txBody>
      </p:sp>
      <p:sp>
        <p:nvSpPr>
          <p:cNvPr id="4" name="TextBox 3"/>
          <p:cNvSpPr txBox="1"/>
          <p:nvPr/>
        </p:nvSpPr>
        <p:spPr>
          <a:xfrm>
            <a:off x="2988525" y="6325073"/>
            <a:ext cx="3256156" cy="400110"/>
          </a:xfrm>
          <a:prstGeom prst="rect">
            <a:avLst/>
          </a:prstGeom>
          <a:noFill/>
          <a:ln>
            <a:solidFill>
              <a:schemeClr val="tx1"/>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Inferior view of the brain</a:t>
            </a:r>
          </a:p>
        </p:txBody>
      </p:sp>
      <p:sp>
        <p:nvSpPr>
          <p:cNvPr id="6" name="TextBox 5"/>
          <p:cNvSpPr txBox="1"/>
          <p:nvPr/>
        </p:nvSpPr>
        <p:spPr>
          <a:xfrm>
            <a:off x="3189249" y="4312534"/>
            <a:ext cx="1112560" cy="369332"/>
          </a:xfrm>
          <a:prstGeom prst="rect">
            <a:avLst/>
          </a:prstGeom>
          <a:noFill/>
        </p:spPr>
        <p:txBody>
          <a:bodyPr wrap="square" rtlCol="0">
            <a:spAutoFit/>
          </a:bodyPr>
          <a:lstStyle/>
          <a:p>
            <a:r>
              <a:rPr lang="en-US" b="1" dirty="0"/>
              <a:t>midbrain</a:t>
            </a:r>
          </a:p>
        </p:txBody>
      </p:sp>
    </p:spTree>
    <p:extLst>
      <p:ext uri="{BB962C8B-B14F-4D97-AF65-F5344CB8AC3E}">
        <p14:creationId xmlns:p14="http://schemas.microsoft.com/office/powerpoint/2010/main" val="312346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839"/>
          </a:xfrm>
        </p:spPr>
        <p:txBody>
          <a:bodyPr>
            <a:noAutofit/>
          </a:bodyPr>
          <a:lstStyle/>
          <a:p>
            <a:r>
              <a:rPr lang="en-US" sz="4400" dirty="0">
                <a:solidFill>
                  <a:prstClr val="black"/>
                </a:solidFill>
                <a:latin typeface="Agency FB" panose="020B0503020202020204" pitchFamily="34" charset="0"/>
              </a:rPr>
              <a:t>Relations of Pituitary Gland</a:t>
            </a:r>
            <a:endParaRPr lang="en-US" sz="4400" dirty="0"/>
          </a:p>
        </p:txBody>
      </p:sp>
      <p:sp>
        <p:nvSpPr>
          <p:cNvPr id="3" name="TextBox 2"/>
          <p:cNvSpPr txBox="1"/>
          <p:nvPr/>
        </p:nvSpPr>
        <p:spPr>
          <a:xfrm>
            <a:off x="7144048" y="4985283"/>
            <a:ext cx="2125932" cy="707886"/>
          </a:xfrm>
          <a:prstGeom prst="rect">
            <a:avLst/>
          </a:prstGeom>
          <a:noFill/>
        </p:spPr>
        <p:txBody>
          <a:bodyPr wrap="square" rtlCol="0">
            <a:spAutoFit/>
          </a:bodyPr>
          <a:lstStyle/>
          <a:p>
            <a:pPr algn="ctr">
              <a:defRPr/>
            </a:pPr>
            <a:r>
              <a:rPr lang="en-US" sz="2000" b="1" dirty="0">
                <a:latin typeface="Times New Roman" panose="02020603050405020304" pitchFamily="18" charset="0"/>
                <a:cs typeface="Times New Roman" panose="02020603050405020304" pitchFamily="18" charset="0"/>
              </a:rPr>
              <a:t>cavernous sinus</a:t>
            </a:r>
          </a:p>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laterally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651" y="1193075"/>
            <a:ext cx="6361680" cy="4527396"/>
          </a:xfrm>
          <a:prstGeom prst="rect">
            <a:avLst/>
          </a:prstGeom>
        </p:spPr>
      </p:pic>
      <p:sp>
        <p:nvSpPr>
          <p:cNvPr id="5" name="Rectangle 4"/>
          <p:cNvSpPr/>
          <p:nvPr/>
        </p:nvSpPr>
        <p:spPr>
          <a:xfrm>
            <a:off x="6716621" y="1737866"/>
            <a:ext cx="2237445" cy="707886"/>
          </a:xfrm>
          <a:prstGeom prst="rect">
            <a:avLst/>
          </a:prstGeom>
        </p:spPr>
        <p:txBody>
          <a:bodyPr wrap="square">
            <a:spAutoFit/>
          </a:bodyPr>
          <a:lstStyle/>
          <a:p>
            <a:pPr algn="ctr">
              <a:defRPr/>
            </a:pPr>
            <a:r>
              <a:rPr lang="en-US" sz="2000" b="1" dirty="0">
                <a:latin typeface="Times New Roman" panose="02020603050405020304" pitchFamily="18" charset="0"/>
                <a:cs typeface="Times New Roman" panose="02020603050405020304" pitchFamily="18" charset="0"/>
              </a:rPr>
              <a:t>diaphragma </a:t>
            </a:r>
            <a:r>
              <a:rPr lang="en-US" sz="2000" b="1" dirty="0" err="1">
                <a:latin typeface="Times New Roman" panose="02020603050405020304" pitchFamily="18" charset="0"/>
                <a:cs typeface="Times New Roman" panose="02020603050405020304" pitchFamily="18" charset="0"/>
              </a:rPr>
              <a:t>sellae</a:t>
            </a:r>
            <a:r>
              <a:rPr lang="en-US" sz="2000" b="1" dirty="0">
                <a:latin typeface="Times New Roman" panose="02020603050405020304" pitchFamily="18" charset="0"/>
                <a:cs typeface="Times New Roman" panose="02020603050405020304" pitchFamily="18" charset="0"/>
              </a:rPr>
              <a:t>  </a:t>
            </a:r>
          </a:p>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superiorly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TextBox 5"/>
          <p:cNvSpPr txBox="1"/>
          <p:nvPr/>
        </p:nvSpPr>
        <p:spPr>
          <a:xfrm>
            <a:off x="3732245" y="6061329"/>
            <a:ext cx="2575932" cy="707886"/>
          </a:xfrm>
          <a:prstGeom prst="rect">
            <a:avLst/>
          </a:prstGeom>
          <a:noFill/>
        </p:spPr>
        <p:txBody>
          <a:bodyPr wrap="square" rtlCol="0">
            <a:spAutoFit/>
          </a:bodyPr>
          <a:lstStyle/>
          <a:p>
            <a:pPr algn="ctr">
              <a:defRPr/>
            </a:pPr>
            <a:r>
              <a:rPr lang="en-US" sz="2000" b="1" dirty="0">
                <a:latin typeface="Times New Roman" panose="02020603050405020304" pitchFamily="18" charset="0"/>
                <a:cs typeface="Times New Roman" panose="02020603050405020304" pitchFamily="18" charset="0"/>
              </a:rPr>
              <a:t>sphenoidal air sinuses</a:t>
            </a:r>
          </a:p>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Inferiorly</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H="1" flipV="1">
            <a:off x="7070688" y="4526091"/>
            <a:ext cx="958190" cy="5462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899569" y="2102005"/>
            <a:ext cx="1980734" cy="83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p:cNvCxnSpPr>
          <p:nvPr/>
        </p:nvCxnSpPr>
        <p:spPr>
          <a:xfrm flipV="1">
            <a:off x="5020211" y="4750911"/>
            <a:ext cx="54365" cy="13104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19596866">
            <a:off x="5777281" y="2406101"/>
            <a:ext cx="930152" cy="3000544"/>
          </a:xfrm>
          <a:prstGeom prst="ellipse">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062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6615</TotalTime>
  <Words>423</Words>
  <Application>Microsoft Office PowerPoint</Application>
  <PresentationFormat>On-screen Show (4:3)</PresentationFormat>
  <Paragraphs>86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Arial</vt:lpstr>
      <vt:lpstr>Calibri</vt:lpstr>
      <vt:lpstr>Calibri Light</vt:lpstr>
      <vt:lpstr>Times New Roman</vt:lpstr>
      <vt:lpstr>Wingdings</vt:lpstr>
      <vt:lpstr>Office Theme</vt:lpstr>
      <vt:lpstr>Pituitary Gland</vt:lpstr>
      <vt:lpstr>PowerPoint Presentation</vt:lpstr>
      <vt:lpstr>PowerPoint Presentation</vt:lpstr>
      <vt:lpstr>PowerPoint Presentation</vt:lpstr>
      <vt:lpstr>PowerPoint Presentation</vt:lpstr>
      <vt:lpstr>PowerPoint Presentation</vt:lpstr>
      <vt:lpstr>Relations of Pituitary Gland</vt:lpstr>
      <vt:lpstr>Relations of Pituitary Gland</vt:lpstr>
      <vt:lpstr>Relations of Pituitary Gland</vt:lpstr>
      <vt:lpstr>Relations of Pituitary Gland</vt:lpstr>
      <vt:lpstr>Relations of Pituitary Gland</vt:lpstr>
      <vt:lpstr>Relations of Pituitary Gland</vt:lpstr>
      <vt:lpstr>Relations of Pituitary Gland</vt:lpstr>
      <vt:lpstr>PowerPoint Presentation</vt:lpstr>
      <vt:lpstr>Relations of Pituitary Gland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dc:creator>essamco58@gmail.com</dc:creator>
  <cp:lastModifiedBy>Ayah Fayyad</cp:lastModifiedBy>
  <cp:revision>105</cp:revision>
  <dcterms:created xsi:type="dcterms:W3CDTF">2020-08-22T12:18:13Z</dcterms:created>
  <dcterms:modified xsi:type="dcterms:W3CDTF">2021-02-13T17:52:54Z</dcterms:modified>
</cp:coreProperties>
</file>