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288" r:id="rId3"/>
    <p:sldId id="298" r:id="rId4"/>
    <p:sldId id="259" r:id="rId5"/>
    <p:sldId id="312" r:id="rId6"/>
    <p:sldId id="325" r:id="rId7"/>
  </p:sldIdLst>
  <p:sldSz cx="9144000" cy="6858000" type="screen4x3"/>
  <p:notesSz cx="7315200" cy="9601200"/>
  <p:photoAlbum/>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82"/>
  </p:normalViewPr>
  <p:slideViewPr>
    <p:cSldViewPr snapToGrid="0" showGuide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764" cy="482027"/>
          </a:xfrm>
          <a:prstGeom prst="rect">
            <a:avLst/>
          </a:prstGeom>
        </p:spPr>
        <p:txBody>
          <a:bodyPr vert="horz" lIns="95610" tIns="47805" rIns="95610" bIns="47805" rtlCol="0"/>
          <a:lstStyle>
            <a:lvl1pPr algn="l">
              <a:defRPr sz="1300"/>
            </a:lvl1pPr>
          </a:lstStyle>
          <a:p>
            <a:endParaRPr lang="en-SA"/>
          </a:p>
        </p:txBody>
      </p:sp>
      <p:sp>
        <p:nvSpPr>
          <p:cNvPr id="3" name="Date Placeholder 2"/>
          <p:cNvSpPr>
            <a:spLocks noGrp="1"/>
          </p:cNvSpPr>
          <p:nvPr>
            <p:ph type="dt" idx="1"/>
          </p:nvPr>
        </p:nvSpPr>
        <p:spPr>
          <a:xfrm>
            <a:off x="4142749" y="1"/>
            <a:ext cx="3170763" cy="482027"/>
          </a:xfrm>
          <a:prstGeom prst="rect">
            <a:avLst/>
          </a:prstGeom>
        </p:spPr>
        <p:txBody>
          <a:bodyPr vert="horz" lIns="95610" tIns="47805" rIns="95610" bIns="47805" rtlCol="0"/>
          <a:lstStyle>
            <a:lvl1pPr algn="r">
              <a:defRPr sz="1300"/>
            </a:lvl1pPr>
          </a:lstStyle>
          <a:p>
            <a:fld id="{5DC66597-FE5F-E44F-9258-49C8A07B4DC6}" type="datetimeFigureOut">
              <a:rPr lang="en-SA" smtClean="0"/>
              <a:t>02/14/2021</a:t>
            </a:fld>
            <a:endParaRPr lang="en-SA"/>
          </a:p>
        </p:txBody>
      </p:sp>
      <p:sp>
        <p:nvSpPr>
          <p:cNvPr id="4" name="Slide Image Placeholder 3"/>
          <p:cNvSpPr>
            <a:spLocks noGrp="1" noRot="1" noChangeAspect="1"/>
          </p:cNvSpPr>
          <p:nvPr>
            <p:ph type="sldImg" idx="2"/>
          </p:nvPr>
        </p:nvSpPr>
        <p:spPr>
          <a:xfrm>
            <a:off x="1498600" y="1200150"/>
            <a:ext cx="4319588" cy="3240088"/>
          </a:xfrm>
          <a:prstGeom prst="rect">
            <a:avLst/>
          </a:prstGeom>
          <a:noFill/>
          <a:ln w="12700">
            <a:solidFill>
              <a:prstClr val="black"/>
            </a:solidFill>
          </a:ln>
        </p:spPr>
        <p:txBody>
          <a:bodyPr vert="horz" lIns="95610" tIns="47805" rIns="95610" bIns="47805" rtlCol="0" anchor="ctr"/>
          <a:lstStyle/>
          <a:p>
            <a:endParaRPr lang="en-SA"/>
          </a:p>
        </p:txBody>
      </p:sp>
      <p:sp>
        <p:nvSpPr>
          <p:cNvPr id="5" name="Notes Placeholder 4"/>
          <p:cNvSpPr>
            <a:spLocks noGrp="1"/>
          </p:cNvSpPr>
          <p:nvPr>
            <p:ph type="body" sz="quarter" idx="3"/>
          </p:nvPr>
        </p:nvSpPr>
        <p:spPr>
          <a:xfrm>
            <a:off x="732363" y="4620250"/>
            <a:ext cx="5852160" cy="3780800"/>
          </a:xfrm>
          <a:prstGeom prst="rect">
            <a:avLst/>
          </a:prstGeom>
        </p:spPr>
        <p:txBody>
          <a:bodyPr vert="horz" lIns="95610" tIns="47805" rIns="95610" bIns="478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6" name="Footer Placeholder 5"/>
          <p:cNvSpPr>
            <a:spLocks noGrp="1"/>
          </p:cNvSpPr>
          <p:nvPr>
            <p:ph type="ftr" sz="quarter" idx="4"/>
          </p:nvPr>
        </p:nvSpPr>
        <p:spPr>
          <a:xfrm>
            <a:off x="1" y="9119173"/>
            <a:ext cx="3170764" cy="482027"/>
          </a:xfrm>
          <a:prstGeom prst="rect">
            <a:avLst/>
          </a:prstGeom>
        </p:spPr>
        <p:txBody>
          <a:bodyPr vert="horz" lIns="95610" tIns="47805" rIns="95610" bIns="47805" rtlCol="0" anchor="b"/>
          <a:lstStyle>
            <a:lvl1pPr algn="l">
              <a:defRPr sz="1300"/>
            </a:lvl1pPr>
          </a:lstStyle>
          <a:p>
            <a:endParaRPr lang="en-SA"/>
          </a:p>
        </p:txBody>
      </p:sp>
      <p:sp>
        <p:nvSpPr>
          <p:cNvPr id="7" name="Slide Number Placeholder 6"/>
          <p:cNvSpPr>
            <a:spLocks noGrp="1"/>
          </p:cNvSpPr>
          <p:nvPr>
            <p:ph type="sldNum" sz="quarter" idx="5"/>
          </p:nvPr>
        </p:nvSpPr>
        <p:spPr>
          <a:xfrm>
            <a:off x="4142749" y="9119173"/>
            <a:ext cx="3170763" cy="482027"/>
          </a:xfrm>
          <a:prstGeom prst="rect">
            <a:avLst/>
          </a:prstGeom>
        </p:spPr>
        <p:txBody>
          <a:bodyPr vert="horz" lIns="95610" tIns="47805" rIns="95610" bIns="47805" rtlCol="0" anchor="b"/>
          <a:lstStyle>
            <a:lvl1pPr algn="r">
              <a:defRPr sz="1300"/>
            </a:lvl1pPr>
          </a:lstStyle>
          <a:p>
            <a:fld id="{67A944F4-F59E-A247-8F8E-996FBB322E84}" type="slidenum">
              <a:rPr lang="en-SA" smtClean="0"/>
              <a:t>‹#›</a:t>
            </a:fld>
            <a:endParaRPr lang="en-SA"/>
          </a:p>
        </p:txBody>
      </p:sp>
    </p:spTree>
    <p:extLst>
      <p:ext uri="{BB962C8B-B14F-4D97-AF65-F5344CB8AC3E}">
        <p14:creationId xmlns:p14="http://schemas.microsoft.com/office/powerpoint/2010/main" val="335434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kern="1200" dirty="0">
                <a:solidFill>
                  <a:schemeClr val="tx1"/>
                </a:solidFill>
                <a:latin typeface="Calibri" panose="020F0502020204030204" pitchFamily="34" charset="0"/>
                <a:ea typeface="+mn-ea"/>
                <a:cs typeface="+mn-cs"/>
              </a:rPr>
              <a:t>This is the Histology Practical Lab of Thyroid and Parathyroid  Glands.</a:t>
            </a:r>
          </a:p>
        </p:txBody>
      </p:sp>
      <p:sp>
        <p:nvSpPr>
          <p:cNvPr id="4" name="Slide Number Placeholder 3"/>
          <p:cNvSpPr>
            <a:spLocks noGrp="1"/>
          </p:cNvSpPr>
          <p:nvPr>
            <p:ph type="sldNum" sz="quarter" idx="5"/>
          </p:nvPr>
        </p:nvSpPr>
        <p:spPr/>
        <p:txBody>
          <a:bodyPr/>
          <a:lstStyle/>
          <a:p>
            <a:fld id="{EB623EA9-52A0-4D40-B809-54C0884D8C7E}" type="slidenum">
              <a:rPr lang="en-US" smtClean="0"/>
              <a:t>1</a:t>
            </a:fld>
            <a:endParaRPr lang="en-US"/>
          </a:p>
        </p:txBody>
      </p:sp>
    </p:spTree>
    <p:extLst>
      <p:ext uri="{BB962C8B-B14F-4D97-AF65-F5344CB8AC3E}">
        <p14:creationId xmlns:p14="http://schemas.microsoft.com/office/powerpoint/2010/main" val="42577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tabLst>
                <a:tab pos="375799"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This is a section in the thyroid gland. With the low power, we can see:</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marL="239024" indent="-239024">
              <a:lnSpc>
                <a:spcPct val="107000"/>
              </a:lnSpc>
              <a:buFont typeface="+mj-lt"/>
              <a:buAutoNum type="arabicPeriod"/>
              <a:tabLst>
                <a:tab pos="146070" algn="l"/>
                <a:tab pos="478048"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The thyroid gland is divided into lobules by thin </a:t>
            </a:r>
            <a:r>
              <a:rPr lang="en-US" sz="1300" u="sng" dirty="0">
                <a:latin typeface="Calibri" panose="020F0502020204030204" pitchFamily="34" charset="0"/>
                <a:ea typeface="Times New Roman" panose="02020603050405020304" pitchFamily="18" charset="0"/>
                <a:cs typeface="Calibri" panose="020F0502020204030204" pitchFamily="34" charset="0"/>
              </a:rPr>
              <a:t>interlobular CT</a:t>
            </a:r>
            <a:r>
              <a:rPr lang="en-US" sz="1300" dirty="0">
                <a:latin typeface="Calibri" panose="020F0502020204030204" pitchFamily="34" charset="0"/>
                <a:ea typeface="Times New Roman" panose="02020603050405020304" pitchFamily="18" charset="0"/>
                <a:cs typeface="Calibri" panose="020F0502020204030204" pitchFamily="34" charset="0"/>
              </a:rPr>
              <a:t> septa.</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marL="239024" indent="-239024">
              <a:lnSpc>
                <a:spcPct val="107000"/>
              </a:lnSpc>
              <a:buFont typeface="+mj-lt"/>
              <a:buAutoNum type="arabicPeriod"/>
              <a:tabLst>
                <a:tab pos="146070" algn="l"/>
                <a:tab pos="478048"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The lobules consist of many </a:t>
            </a:r>
            <a:r>
              <a:rPr lang="en-US" sz="1300" u="sng" dirty="0">
                <a:latin typeface="Calibri" panose="020F0502020204030204" pitchFamily="34" charset="0"/>
                <a:ea typeface="Times New Roman" panose="02020603050405020304" pitchFamily="18" charset="0"/>
                <a:cs typeface="Calibri" panose="020F0502020204030204" pitchFamily="34" charset="0"/>
              </a:rPr>
              <a:t>thyroid follicles</a:t>
            </a:r>
            <a:r>
              <a:rPr lang="en-US" sz="1300" dirty="0">
                <a:latin typeface="Calibri" panose="020F0502020204030204" pitchFamily="34" charset="0"/>
                <a:ea typeface="Times New Roman" panose="02020603050405020304" pitchFamily="18" charset="0"/>
                <a:cs typeface="Calibri" panose="020F0502020204030204" pitchFamily="34" charset="0"/>
              </a:rPr>
              <a:t> surrounded by blood capillaries.</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marL="239024" indent="-239024">
              <a:buFont typeface="+mj-lt"/>
              <a:buAutoNum type="arabicPeriod"/>
            </a:pPr>
            <a:r>
              <a:rPr lang="en-US" sz="1300" dirty="0">
                <a:latin typeface="Calibri" panose="020F0502020204030204" pitchFamily="34" charset="0"/>
                <a:ea typeface="Times New Roman" panose="02020603050405020304" pitchFamily="18" charset="0"/>
              </a:rPr>
              <a:t>The follicles are of different sizes and shapes depending on how and where the section cuts them.</a:t>
            </a:r>
            <a:endParaRPr lang="en-US" dirty="0"/>
          </a:p>
        </p:txBody>
      </p:sp>
      <p:sp>
        <p:nvSpPr>
          <p:cNvPr id="4" name="Slide Number Placeholder 3"/>
          <p:cNvSpPr>
            <a:spLocks noGrp="1"/>
          </p:cNvSpPr>
          <p:nvPr>
            <p:ph type="sldNum" sz="quarter" idx="5"/>
          </p:nvPr>
        </p:nvSpPr>
        <p:spPr/>
        <p:txBody>
          <a:bodyPr/>
          <a:lstStyle/>
          <a:p>
            <a:fld id="{EB623EA9-52A0-4D40-B809-54C0884D8C7E}" type="slidenum">
              <a:rPr lang="en-US" smtClean="0"/>
              <a:t>2</a:t>
            </a:fld>
            <a:endParaRPr lang="en-US"/>
          </a:p>
        </p:txBody>
      </p:sp>
    </p:spTree>
    <p:extLst>
      <p:ext uri="{BB962C8B-B14F-4D97-AF65-F5344CB8AC3E}">
        <p14:creationId xmlns:p14="http://schemas.microsoft.com/office/powerpoint/2010/main" val="141302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tabLst>
                <a:tab pos="375799"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Thyroid follicles are lined by simple cuboidal epithelium with two types of cells:</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marL="478048" indent="-478048">
              <a:lnSpc>
                <a:spcPct val="107000"/>
              </a:lnSpc>
              <a:tabLst>
                <a:tab pos="146070" algn="l"/>
                <a:tab pos="478048"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	1.	</a:t>
            </a:r>
            <a:r>
              <a:rPr lang="en-US" sz="1300" u="sng" dirty="0">
                <a:latin typeface="Calibri" panose="020F0502020204030204" pitchFamily="34" charset="0"/>
                <a:ea typeface="Times New Roman" panose="02020603050405020304" pitchFamily="18" charset="0"/>
                <a:cs typeface="Calibri" panose="020F0502020204030204" pitchFamily="34" charset="0"/>
              </a:rPr>
              <a:t>Follicular cells</a:t>
            </a:r>
            <a:r>
              <a:rPr lang="en-US" sz="1300" dirty="0">
                <a:latin typeface="Calibri" panose="020F0502020204030204" pitchFamily="34" charset="0"/>
                <a:ea typeface="Times New Roman" panose="02020603050405020304" pitchFamily="18" charset="0"/>
                <a:cs typeface="Calibri" panose="020F0502020204030204" pitchFamily="34" charset="0"/>
              </a:rPr>
              <a:t>: are the majority of the cells and have rounded nuclei and basophilic cytoplasm.</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marL="478048" indent="-478048">
              <a:lnSpc>
                <a:spcPct val="107000"/>
              </a:lnSpc>
              <a:tabLst>
                <a:tab pos="146070" algn="l"/>
                <a:tab pos="478048"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	2.	</a:t>
            </a:r>
            <a:r>
              <a:rPr lang="en-US" sz="1300" u="sng" dirty="0">
                <a:latin typeface="Calibri" panose="020F0502020204030204" pitchFamily="34" charset="0"/>
                <a:ea typeface="Times New Roman" panose="02020603050405020304" pitchFamily="18" charset="0"/>
                <a:cs typeface="Calibri" panose="020F0502020204030204" pitchFamily="34" charset="0"/>
              </a:rPr>
              <a:t>Parafollicular cells</a:t>
            </a:r>
            <a:r>
              <a:rPr lang="en-US" sz="1300" dirty="0">
                <a:latin typeface="Calibri" panose="020F0502020204030204" pitchFamily="34" charset="0"/>
                <a:ea typeface="Times New Roman" panose="02020603050405020304" pitchFamily="18" charset="0"/>
                <a:cs typeface="Calibri" panose="020F0502020204030204" pitchFamily="34" charset="0"/>
              </a:rPr>
              <a:t>: also called clear or C cells. They are the minority of the cells but are larger and paler than the follicular cells.</a:t>
            </a:r>
            <a:endParaRPr lang="en-US" sz="1300" dirty="0">
              <a:latin typeface="Calibri" panose="020F0502020204030204" pitchFamily="34" charset="0"/>
              <a:ea typeface="Times New Roman" panose="02020603050405020304" pitchFamily="18" charset="0"/>
              <a:cs typeface="Arial" panose="020B0604020202020204" pitchFamily="34" charset="0"/>
            </a:endParaRPr>
          </a:p>
          <a:p>
            <a:pPr>
              <a:lnSpc>
                <a:spcPct val="107000"/>
              </a:lnSpc>
              <a:tabLst>
                <a:tab pos="375799" algn="l"/>
                <a:tab pos="752262" algn="l"/>
                <a:tab pos="1128725" algn="l"/>
                <a:tab pos="1505188" algn="l"/>
                <a:tab pos="1881651" algn="l"/>
                <a:tab pos="2258114" algn="l"/>
                <a:tab pos="2634577" algn="l"/>
                <a:tab pos="3011040" algn="l"/>
                <a:tab pos="3387504" algn="l"/>
                <a:tab pos="3763967" algn="l"/>
                <a:tab pos="4140430" algn="l"/>
                <a:tab pos="4516893" algn="l"/>
              </a:tabLst>
            </a:pPr>
            <a:r>
              <a:rPr lang="en-US" sz="1300" dirty="0">
                <a:latin typeface="Calibri" panose="020F0502020204030204" pitchFamily="34" charset="0"/>
                <a:ea typeface="Times New Roman" panose="02020603050405020304" pitchFamily="18" charset="0"/>
                <a:cs typeface="Calibri" panose="020F0502020204030204" pitchFamily="34" charset="0"/>
              </a:rPr>
              <a:t>The lumen of the follicles is filled with a homogeneous acidophilic material called </a:t>
            </a:r>
            <a:r>
              <a:rPr lang="en-US" sz="1300" u="sng" dirty="0">
                <a:latin typeface="Calibri" panose="020F0502020204030204" pitchFamily="34" charset="0"/>
                <a:ea typeface="Times New Roman" panose="02020603050405020304" pitchFamily="18" charset="0"/>
                <a:cs typeface="Calibri" panose="020F0502020204030204" pitchFamily="34" charset="0"/>
              </a:rPr>
              <a:t>colloid</a:t>
            </a:r>
            <a:r>
              <a:rPr lang="en-US" sz="1300" dirty="0">
                <a:latin typeface="Calibri" panose="020F0502020204030204" pitchFamily="34" charset="0"/>
                <a:ea typeface="Times New Roman" panose="02020603050405020304" pitchFamily="18" charset="0"/>
                <a:cs typeface="Calibri" panose="020F0502020204030204" pitchFamily="34" charset="0"/>
              </a:rPr>
              <a:t>.</a:t>
            </a:r>
          </a:p>
          <a:p>
            <a:pPr>
              <a:lnSpc>
                <a:spcPct val="107000"/>
              </a:lnSpc>
              <a:tabLst>
                <a:tab pos="375799" algn="l"/>
                <a:tab pos="752262" algn="l"/>
                <a:tab pos="1128725" algn="l"/>
                <a:tab pos="1505188" algn="l"/>
                <a:tab pos="1881651" algn="l"/>
                <a:tab pos="2258114" algn="l"/>
                <a:tab pos="2634577" algn="l"/>
                <a:tab pos="3011040" algn="l"/>
                <a:tab pos="3387504" algn="l"/>
                <a:tab pos="3763967" algn="l"/>
                <a:tab pos="4140430" algn="l"/>
                <a:tab pos="4516893" algn="l"/>
              </a:tabLst>
            </a:pPr>
            <a:endParaRPr lang="en-US" sz="1300" dirty="0">
              <a:latin typeface="Calibri" panose="020F0502020204030204" pitchFamily="34" charset="0"/>
              <a:ea typeface="Times New Roman" panose="02020603050405020304" pitchFamily="18" charset="0"/>
              <a:cs typeface="Arial" panose="020B0604020202020204" pitchFamily="34" charset="0"/>
            </a:endParaRPr>
          </a:p>
          <a:p>
            <a:pPr>
              <a:lnSpc>
                <a:spcPct val="107000"/>
              </a:lnSpc>
            </a:pPr>
            <a:r>
              <a:rPr lang="en-US" sz="1300" b="1" dirty="0">
                <a:latin typeface="Calibri" panose="020F0502020204030204" pitchFamily="34" charset="0"/>
                <a:ea typeface="Times New Roman" panose="02020603050405020304" pitchFamily="18" charset="0"/>
                <a:cs typeface="Calibri" panose="020F0502020204030204" pitchFamily="34" charset="0"/>
              </a:rPr>
              <a:t>Identifying features</a:t>
            </a:r>
            <a:r>
              <a:rPr lang="en-US" sz="1300" dirty="0">
                <a:latin typeface="Calibri" panose="020F0502020204030204" pitchFamily="34" charset="0"/>
                <a:ea typeface="Times New Roman" panose="02020603050405020304" pitchFamily="18" charset="0"/>
                <a:cs typeface="Calibri" panose="020F0502020204030204" pitchFamily="34" charset="0"/>
              </a:rPr>
              <a:t> of a section in the thyroid gland include:</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Thyroid follicles.</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Colloid.</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Simple cuboidal epithelium.</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Follicular cells.</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Parafollicular or C cells.</a:t>
            </a:r>
          </a:p>
          <a:p>
            <a:pPr marL="179268" indent="-179268">
              <a:lnSpc>
                <a:spcPct val="107000"/>
              </a:lnSpc>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Blood capillaries.</a:t>
            </a:r>
            <a:endParaRPr lang="en-US" sz="13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B623EA9-52A0-4D40-B809-54C0884D8C7E}" type="slidenum">
              <a:rPr lang="en-US" smtClean="0"/>
              <a:t>3</a:t>
            </a:fld>
            <a:endParaRPr lang="en-US"/>
          </a:p>
        </p:txBody>
      </p:sp>
    </p:spTree>
    <p:extLst>
      <p:ext uri="{BB962C8B-B14F-4D97-AF65-F5344CB8AC3E}">
        <p14:creationId xmlns:p14="http://schemas.microsoft.com/office/powerpoint/2010/main" val="1590391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eaLnBrk="1" hangingPunct="1">
              <a:spcBef>
                <a:spcPct val="0"/>
              </a:spcBef>
              <a:buFontTx/>
              <a:buNone/>
            </a:pPr>
            <a:r>
              <a:rPr lang="en-SA" dirty="0">
                <a:solidFill>
                  <a:schemeClr val="tx1"/>
                </a:solidFill>
                <a:latin typeface="+mn-lt"/>
              </a:rPr>
              <a:t>This is a section in the parathyroid gland. It has a thin CT capsule and thin septa. </a:t>
            </a:r>
            <a:r>
              <a:rPr lang="en-US" sz="1300" dirty="0"/>
              <a:t>S</a:t>
            </a:r>
            <a:r>
              <a:rPr lang="en-US" altLang="en-US" sz="1300" dirty="0"/>
              <a:t>troma in older adults often contains many fat cells. </a:t>
            </a:r>
            <a:r>
              <a:rPr lang="en-US" altLang="en-US" dirty="0">
                <a:solidFill>
                  <a:schemeClr val="tx1"/>
                </a:solidFill>
                <a:latin typeface="+mn-lt"/>
              </a:rPr>
              <a:t>The parenchyma is formed of cords or clusters of epithelial cells (chief cells &amp; oxyphil cell) with blood capillaries in between. </a:t>
            </a:r>
            <a:r>
              <a:rPr lang="en-US" sz="1300" dirty="0"/>
              <a:t>Chief cells are small with round central nuclei and pale acidophilic or clear cytoplasm. </a:t>
            </a:r>
            <a:r>
              <a:rPr lang="en-US" altLang="en-US" b="0" dirty="0">
                <a:solidFill>
                  <a:schemeClr val="tx1"/>
                </a:solidFill>
                <a:latin typeface="+mn-lt"/>
              </a:rPr>
              <a:t>Oxyphil cells </a:t>
            </a:r>
            <a:r>
              <a:rPr lang="en-US" altLang="en-US" sz="1300" dirty="0"/>
              <a:t>are arranged in groups or as isolated cells. They are deep acidophilic and are less numerous but larger than chief cells.</a:t>
            </a:r>
            <a:endParaRPr lang="en-SA" dirty="0">
              <a:solidFill>
                <a:schemeClr val="tx1"/>
              </a:solidFill>
              <a:latin typeface="+mn-lt"/>
            </a:endParaRPr>
          </a:p>
          <a:p>
            <a:endParaRPr lang="en-SA" dirty="0">
              <a:solidFill>
                <a:schemeClr val="tx1"/>
              </a:solidFill>
              <a:latin typeface="+mn-lt"/>
            </a:endParaRPr>
          </a:p>
          <a:p>
            <a:pPr>
              <a:lnSpc>
                <a:spcPct val="107000"/>
              </a:lnSpc>
            </a:pPr>
            <a:r>
              <a:rPr lang="en-US" sz="1300" b="1" dirty="0">
                <a:ea typeface="Times New Roman" panose="02020603050405020304" pitchFamily="18" charset="0"/>
                <a:cs typeface="Calibri" panose="020F0502020204030204" pitchFamily="34" charset="0"/>
              </a:rPr>
              <a:t>Identifying features</a:t>
            </a:r>
            <a:r>
              <a:rPr lang="en-US" sz="1300" dirty="0">
                <a:ea typeface="Times New Roman" panose="02020603050405020304" pitchFamily="18" charset="0"/>
                <a:cs typeface="Calibri" panose="020F0502020204030204" pitchFamily="34" charset="0"/>
              </a:rPr>
              <a:t> of a section in the parathyroid gland include:</a:t>
            </a:r>
          </a:p>
          <a:p>
            <a:pPr marL="179268" indent="-179268">
              <a:lnSpc>
                <a:spcPct val="107000"/>
              </a:lnSpc>
              <a:buFont typeface="Arial" panose="020B0604020202020204" pitchFamily="34" charset="0"/>
              <a:buChar char="•"/>
            </a:pPr>
            <a:r>
              <a:rPr lang="en-US" sz="1300" dirty="0">
                <a:ea typeface="Times New Roman" panose="02020603050405020304" pitchFamily="18" charset="0"/>
                <a:cs typeface="Calibri" panose="020F0502020204030204" pitchFamily="34" charset="0"/>
              </a:rPr>
              <a:t>Thin capsule and septa.</a:t>
            </a:r>
          </a:p>
          <a:p>
            <a:pPr marL="179268" indent="-179268">
              <a:lnSpc>
                <a:spcPct val="107000"/>
              </a:lnSpc>
              <a:buFont typeface="Arial" panose="020B0604020202020204" pitchFamily="34" charset="0"/>
              <a:buChar char="•"/>
            </a:pPr>
            <a:r>
              <a:rPr lang="en-US" sz="1300" dirty="0">
                <a:ea typeface="Times New Roman" panose="02020603050405020304" pitchFamily="18" charset="0"/>
                <a:cs typeface="Calibri" panose="020F0502020204030204" pitchFamily="34" charset="0"/>
              </a:rPr>
              <a:t>Chief cells.</a:t>
            </a:r>
          </a:p>
          <a:p>
            <a:pPr marL="179268" indent="-179268">
              <a:lnSpc>
                <a:spcPct val="107000"/>
              </a:lnSpc>
              <a:buFont typeface="Arial" panose="020B0604020202020204" pitchFamily="34" charset="0"/>
              <a:buChar char="•"/>
            </a:pPr>
            <a:r>
              <a:rPr lang="en-US" sz="1300" dirty="0">
                <a:ea typeface="Times New Roman" panose="02020603050405020304" pitchFamily="18" charset="0"/>
                <a:cs typeface="Calibri" panose="020F0502020204030204" pitchFamily="34" charset="0"/>
              </a:rPr>
              <a:t>Oxyphil cells.</a:t>
            </a:r>
          </a:p>
          <a:p>
            <a:pPr marL="179268" indent="-179268">
              <a:lnSpc>
                <a:spcPct val="107000"/>
              </a:lnSpc>
              <a:buFont typeface="Arial" panose="020B0604020202020204" pitchFamily="34" charset="0"/>
              <a:buChar char="•"/>
            </a:pPr>
            <a:r>
              <a:rPr lang="en-US" sz="1300" dirty="0">
                <a:ea typeface="Times New Roman" panose="02020603050405020304" pitchFamily="18" charset="0"/>
                <a:cs typeface="Calibri" panose="020F0502020204030204" pitchFamily="34" charset="0"/>
              </a:rPr>
              <a:t>Fat cells.</a:t>
            </a:r>
          </a:p>
          <a:p>
            <a:pPr marL="179268" indent="-179268">
              <a:lnSpc>
                <a:spcPct val="107000"/>
              </a:lnSpc>
              <a:buFont typeface="Arial" panose="020B0604020202020204" pitchFamily="34" charset="0"/>
              <a:buChar char="•"/>
            </a:pPr>
            <a:r>
              <a:rPr lang="en-US" sz="1300" dirty="0">
                <a:ea typeface="Times New Roman" panose="02020603050405020304" pitchFamily="18" charset="0"/>
                <a:cs typeface="Calibri" panose="020F0502020204030204" pitchFamily="34" charset="0"/>
              </a:rPr>
              <a:t>Blood capillaries.</a:t>
            </a:r>
            <a:endParaRPr lang="en-US" sz="1300" dirty="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7A944F4-F59E-A247-8F8E-996FBB322E84}" type="slidenum">
              <a:rPr lang="en-SA" smtClean="0"/>
              <a:t>4</a:t>
            </a:fld>
            <a:endParaRPr lang="en-SA"/>
          </a:p>
        </p:txBody>
      </p:sp>
    </p:spTree>
    <p:extLst>
      <p:ext uri="{BB962C8B-B14F-4D97-AF65-F5344CB8AC3E}">
        <p14:creationId xmlns:p14="http://schemas.microsoft.com/office/powerpoint/2010/main" val="1737443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623EA9-52A0-4D40-B809-54C0884D8C7E}" type="slidenum">
              <a:rPr lang="en-US" smtClean="0"/>
              <a:t>5</a:t>
            </a:fld>
            <a:endParaRPr lang="en-US"/>
          </a:p>
        </p:txBody>
      </p:sp>
    </p:spTree>
    <p:extLst>
      <p:ext uri="{BB962C8B-B14F-4D97-AF65-F5344CB8AC3E}">
        <p14:creationId xmlns:p14="http://schemas.microsoft.com/office/powerpoint/2010/main" val="304781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117092">
              <a:defRPr/>
            </a:pPr>
            <a:endParaRPr lang="en-US" dirty="0"/>
          </a:p>
        </p:txBody>
      </p:sp>
      <p:sp>
        <p:nvSpPr>
          <p:cNvPr id="4" name="Slide Number Placeholder 3"/>
          <p:cNvSpPr>
            <a:spLocks noGrp="1"/>
          </p:cNvSpPr>
          <p:nvPr>
            <p:ph type="sldNum" sz="quarter" idx="5"/>
          </p:nvPr>
        </p:nvSpPr>
        <p:spPr/>
        <p:txBody>
          <a:bodyPr/>
          <a:lstStyle/>
          <a:p>
            <a:fld id="{EB623EA9-52A0-4D40-B809-54C0884D8C7E}" type="slidenum">
              <a:rPr lang="en-US" smtClean="0"/>
              <a:t>6</a:t>
            </a:fld>
            <a:endParaRPr lang="en-US"/>
          </a:p>
        </p:txBody>
      </p:sp>
    </p:spTree>
    <p:extLst>
      <p:ext uri="{BB962C8B-B14F-4D97-AF65-F5344CB8AC3E}">
        <p14:creationId xmlns:p14="http://schemas.microsoft.com/office/powerpoint/2010/main" val="136759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2BF5711-E02D-3E43-B5FC-F2B3DA719F95}"/>
              </a:ext>
            </a:extLst>
          </p:cNvPr>
          <p:cNvSpPr>
            <a:spLocks noGrp="1"/>
          </p:cNvSpPr>
          <p:nvPr>
            <p:ph type="dt" sz="half" idx="10"/>
          </p:nvPr>
        </p:nvSpPr>
        <p:spPr/>
        <p:txBody>
          <a:bodyPr/>
          <a:lstStyle>
            <a:lvl1pPr>
              <a:defRPr/>
            </a:lvl1pPr>
          </a:lstStyle>
          <a:p>
            <a:pPr>
              <a:defRPr/>
            </a:pPr>
            <a:fld id="{F8101D76-EA7F-2E4D-8DEC-488395E92650}" type="datetimeFigureOut">
              <a:rPr lang="en-US"/>
              <a:pPr>
                <a:defRPr/>
              </a:pPr>
              <a:t>2/14/2021</a:t>
            </a:fld>
            <a:endParaRPr lang="en-US"/>
          </a:p>
        </p:txBody>
      </p:sp>
      <p:sp>
        <p:nvSpPr>
          <p:cNvPr id="5" name="Footer Placeholder 4">
            <a:extLst>
              <a:ext uri="{FF2B5EF4-FFF2-40B4-BE49-F238E27FC236}">
                <a16:creationId xmlns:a16="http://schemas.microsoft.com/office/drawing/2014/main" id="{1423DCEA-9692-8A41-AE56-8609F8DF08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5521FA-DAF6-8540-93A0-842A33FD9B3F}"/>
              </a:ext>
            </a:extLst>
          </p:cNvPr>
          <p:cNvSpPr>
            <a:spLocks noGrp="1"/>
          </p:cNvSpPr>
          <p:nvPr>
            <p:ph type="sldNum" sz="quarter" idx="12"/>
          </p:nvPr>
        </p:nvSpPr>
        <p:spPr/>
        <p:txBody>
          <a:bodyPr/>
          <a:lstStyle>
            <a:lvl1pPr>
              <a:defRPr/>
            </a:lvl1pPr>
          </a:lstStyle>
          <a:p>
            <a:fld id="{6380261F-AEE0-844B-B5D4-9838F784A9F2}" type="slidenum">
              <a:rPr lang="en-US" altLang="ar-SA"/>
              <a:pPr/>
              <a:t>‹#›</a:t>
            </a:fld>
            <a:endParaRPr lang="en-US" altLang="ar-SA"/>
          </a:p>
        </p:txBody>
      </p:sp>
    </p:spTree>
    <p:extLst>
      <p:ext uri="{BB962C8B-B14F-4D97-AF65-F5344CB8AC3E}">
        <p14:creationId xmlns:p14="http://schemas.microsoft.com/office/powerpoint/2010/main" val="7261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487C1-FA4F-2F46-B8C4-55E96B1E57B7}"/>
              </a:ext>
            </a:extLst>
          </p:cNvPr>
          <p:cNvSpPr>
            <a:spLocks noGrp="1"/>
          </p:cNvSpPr>
          <p:nvPr>
            <p:ph type="dt" sz="half" idx="10"/>
          </p:nvPr>
        </p:nvSpPr>
        <p:spPr/>
        <p:txBody>
          <a:bodyPr/>
          <a:lstStyle>
            <a:lvl1pPr>
              <a:defRPr/>
            </a:lvl1pPr>
          </a:lstStyle>
          <a:p>
            <a:pPr>
              <a:defRPr/>
            </a:pPr>
            <a:fld id="{6A6A7713-BAED-EB4F-8B6D-B38F37319598}" type="datetimeFigureOut">
              <a:rPr lang="en-US"/>
              <a:pPr>
                <a:defRPr/>
              </a:pPr>
              <a:t>2/14/2021</a:t>
            </a:fld>
            <a:endParaRPr lang="en-US"/>
          </a:p>
        </p:txBody>
      </p:sp>
      <p:sp>
        <p:nvSpPr>
          <p:cNvPr id="5" name="Footer Placeholder 4">
            <a:extLst>
              <a:ext uri="{FF2B5EF4-FFF2-40B4-BE49-F238E27FC236}">
                <a16:creationId xmlns:a16="http://schemas.microsoft.com/office/drawing/2014/main" id="{5DB3AC76-D089-3E47-BDE7-4F943E6A48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C4E046-24FF-8546-9BB8-FC29A45E52B8}"/>
              </a:ext>
            </a:extLst>
          </p:cNvPr>
          <p:cNvSpPr>
            <a:spLocks noGrp="1"/>
          </p:cNvSpPr>
          <p:nvPr>
            <p:ph type="sldNum" sz="quarter" idx="12"/>
          </p:nvPr>
        </p:nvSpPr>
        <p:spPr/>
        <p:txBody>
          <a:bodyPr/>
          <a:lstStyle>
            <a:lvl1pPr>
              <a:defRPr/>
            </a:lvl1pPr>
          </a:lstStyle>
          <a:p>
            <a:fld id="{A5B9C7C7-0078-754B-9112-DBD9323F416C}" type="slidenum">
              <a:rPr lang="en-US" altLang="ar-SA"/>
              <a:pPr/>
              <a:t>‹#›</a:t>
            </a:fld>
            <a:endParaRPr lang="en-US" altLang="ar-SA"/>
          </a:p>
        </p:txBody>
      </p:sp>
    </p:spTree>
    <p:extLst>
      <p:ext uri="{BB962C8B-B14F-4D97-AF65-F5344CB8AC3E}">
        <p14:creationId xmlns:p14="http://schemas.microsoft.com/office/powerpoint/2010/main" val="19657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C1A92-C4E6-C64C-AB10-D07F711B33D6}"/>
              </a:ext>
            </a:extLst>
          </p:cNvPr>
          <p:cNvSpPr>
            <a:spLocks noGrp="1"/>
          </p:cNvSpPr>
          <p:nvPr>
            <p:ph type="dt" sz="half" idx="10"/>
          </p:nvPr>
        </p:nvSpPr>
        <p:spPr/>
        <p:txBody>
          <a:bodyPr/>
          <a:lstStyle>
            <a:lvl1pPr>
              <a:defRPr/>
            </a:lvl1pPr>
          </a:lstStyle>
          <a:p>
            <a:pPr>
              <a:defRPr/>
            </a:pPr>
            <a:fld id="{FE8D2057-C58E-F94C-AF01-51D1C8D40D26}" type="datetimeFigureOut">
              <a:rPr lang="en-US"/>
              <a:pPr>
                <a:defRPr/>
              </a:pPr>
              <a:t>2/14/2021</a:t>
            </a:fld>
            <a:endParaRPr lang="en-US"/>
          </a:p>
        </p:txBody>
      </p:sp>
      <p:sp>
        <p:nvSpPr>
          <p:cNvPr id="5" name="Footer Placeholder 4">
            <a:extLst>
              <a:ext uri="{FF2B5EF4-FFF2-40B4-BE49-F238E27FC236}">
                <a16:creationId xmlns:a16="http://schemas.microsoft.com/office/drawing/2014/main" id="{924A6820-B5B4-5647-88E6-3D1E012CC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0A32D1-9851-3F4C-B6AC-23D1E7065C4D}"/>
              </a:ext>
            </a:extLst>
          </p:cNvPr>
          <p:cNvSpPr>
            <a:spLocks noGrp="1"/>
          </p:cNvSpPr>
          <p:nvPr>
            <p:ph type="sldNum" sz="quarter" idx="12"/>
          </p:nvPr>
        </p:nvSpPr>
        <p:spPr/>
        <p:txBody>
          <a:bodyPr/>
          <a:lstStyle>
            <a:lvl1pPr>
              <a:defRPr/>
            </a:lvl1pPr>
          </a:lstStyle>
          <a:p>
            <a:fld id="{3F58A5B5-AB42-C94D-AA7A-8FE8C32D040D}" type="slidenum">
              <a:rPr lang="en-US" altLang="ar-SA"/>
              <a:pPr/>
              <a:t>‹#›</a:t>
            </a:fld>
            <a:endParaRPr lang="en-US" altLang="ar-SA"/>
          </a:p>
        </p:txBody>
      </p:sp>
    </p:spTree>
    <p:extLst>
      <p:ext uri="{BB962C8B-B14F-4D97-AF65-F5344CB8AC3E}">
        <p14:creationId xmlns:p14="http://schemas.microsoft.com/office/powerpoint/2010/main" val="428069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88106-BBCD-8F45-A368-9ABFB48586CB}"/>
              </a:ext>
            </a:extLst>
          </p:cNvPr>
          <p:cNvSpPr>
            <a:spLocks noGrp="1"/>
          </p:cNvSpPr>
          <p:nvPr>
            <p:ph type="dt" sz="half" idx="10"/>
          </p:nvPr>
        </p:nvSpPr>
        <p:spPr/>
        <p:txBody>
          <a:bodyPr/>
          <a:lstStyle>
            <a:lvl1pPr>
              <a:defRPr/>
            </a:lvl1pPr>
          </a:lstStyle>
          <a:p>
            <a:pPr>
              <a:defRPr/>
            </a:pPr>
            <a:fld id="{EF0BA16D-9B2B-8C4B-9B71-64ECE341416D}" type="datetimeFigureOut">
              <a:rPr lang="en-US"/>
              <a:pPr>
                <a:defRPr/>
              </a:pPr>
              <a:t>2/14/2021</a:t>
            </a:fld>
            <a:endParaRPr lang="en-US"/>
          </a:p>
        </p:txBody>
      </p:sp>
      <p:sp>
        <p:nvSpPr>
          <p:cNvPr id="5" name="Footer Placeholder 4">
            <a:extLst>
              <a:ext uri="{FF2B5EF4-FFF2-40B4-BE49-F238E27FC236}">
                <a16:creationId xmlns:a16="http://schemas.microsoft.com/office/drawing/2014/main" id="{181537AB-53CC-4B49-B197-8C17716090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E6A6DA3-6FC7-C94B-8D45-CEA081C5EC1B}"/>
              </a:ext>
            </a:extLst>
          </p:cNvPr>
          <p:cNvSpPr>
            <a:spLocks noGrp="1"/>
          </p:cNvSpPr>
          <p:nvPr>
            <p:ph type="sldNum" sz="quarter" idx="12"/>
          </p:nvPr>
        </p:nvSpPr>
        <p:spPr/>
        <p:txBody>
          <a:bodyPr/>
          <a:lstStyle>
            <a:lvl1pPr>
              <a:defRPr/>
            </a:lvl1pPr>
          </a:lstStyle>
          <a:p>
            <a:fld id="{C25A3C19-E3A6-1C47-A22B-E679F9F7DEE9}" type="slidenum">
              <a:rPr lang="en-US" altLang="ar-SA"/>
              <a:pPr/>
              <a:t>‹#›</a:t>
            </a:fld>
            <a:endParaRPr lang="en-US" altLang="ar-SA"/>
          </a:p>
        </p:txBody>
      </p:sp>
    </p:spTree>
    <p:extLst>
      <p:ext uri="{BB962C8B-B14F-4D97-AF65-F5344CB8AC3E}">
        <p14:creationId xmlns:p14="http://schemas.microsoft.com/office/powerpoint/2010/main" val="244883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69B9D-55E8-4E4C-8675-773C24EC8D76}"/>
              </a:ext>
            </a:extLst>
          </p:cNvPr>
          <p:cNvSpPr>
            <a:spLocks noGrp="1"/>
          </p:cNvSpPr>
          <p:nvPr>
            <p:ph type="dt" sz="half" idx="10"/>
          </p:nvPr>
        </p:nvSpPr>
        <p:spPr/>
        <p:txBody>
          <a:bodyPr/>
          <a:lstStyle>
            <a:lvl1pPr>
              <a:defRPr/>
            </a:lvl1pPr>
          </a:lstStyle>
          <a:p>
            <a:pPr>
              <a:defRPr/>
            </a:pPr>
            <a:fld id="{28061C44-951D-6E4A-BDF3-4DDA6681D0C8}" type="datetimeFigureOut">
              <a:rPr lang="en-US"/>
              <a:pPr>
                <a:defRPr/>
              </a:pPr>
              <a:t>2/14/2021</a:t>
            </a:fld>
            <a:endParaRPr lang="en-US"/>
          </a:p>
        </p:txBody>
      </p:sp>
      <p:sp>
        <p:nvSpPr>
          <p:cNvPr id="5" name="Footer Placeholder 4">
            <a:extLst>
              <a:ext uri="{FF2B5EF4-FFF2-40B4-BE49-F238E27FC236}">
                <a16:creationId xmlns:a16="http://schemas.microsoft.com/office/drawing/2014/main" id="{46ED6084-E762-5D48-82C1-2B2AD27FAE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4258AA-24B5-7A46-8EF4-63A0C4135AC6}"/>
              </a:ext>
            </a:extLst>
          </p:cNvPr>
          <p:cNvSpPr>
            <a:spLocks noGrp="1"/>
          </p:cNvSpPr>
          <p:nvPr>
            <p:ph type="sldNum" sz="quarter" idx="12"/>
          </p:nvPr>
        </p:nvSpPr>
        <p:spPr/>
        <p:txBody>
          <a:bodyPr/>
          <a:lstStyle>
            <a:lvl1pPr>
              <a:defRPr/>
            </a:lvl1pPr>
          </a:lstStyle>
          <a:p>
            <a:fld id="{535000D5-C1AF-F54F-B151-4B942884D9F6}" type="slidenum">
              <a:rPr lang="en-US" altLang="ar-SA"/>
              <a:pPr/>
              <a:t>‹#›</a:t>
            </a:fld>
            <a:endParaRPr lang="en-US" altLang="ar-SA"/>
          </a:p>
        </p:txBody>
      </p:sp>
    </p:spTree>
    <p:extLst>
      <p:ext uri="{BB962C8B-B14F-4D97-AF65-F5344CB8AC3E}">
        <p14:creationId xmlns:p14="http://schemas.microsoft.com/office/powerpoint/2010/main" val="290555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4570CE5-72EF-D749-817D-DE53A127F521}"/>
              </a:ext>
            </a:extLst>
          </p:cNvPr>
          <p:cNvSpPr>
            <a:spLocks noGrp="1"/>
          </p:cNvSpPr>
          <p:nvPr>
            <p:ph type="dt" sz="half" idx="10"/>
          </p:nvPr>
        </p:nvSpPr>
        <p:spPr/>
        <p:txBody>
          <a:bodyPr/>
          <a:lstStyle>
            <a:lvl1pPr>
              <a:defRPr/>
            </a:lvl1pPr>
          </a:lstStyle>
          <a:p>
            <a:pPr>
              <a:defRPr/>
            </a:pPr>
            <a:fld id="{70E4AC29-6D7F-B344-A07B-009CE22FA354}" type="datetimeFigureOut">
              <a:rPr lang="en-US"/>
              <a:pPr>
                <a:defRPr/>
              </a:pPr>
              <a:t>2/14/2021</a:t>
            </a:fld>
            <a:endParaRPr lang="en-US"/>
          </a:p>
        </p:txBody>
      </p:sp>
      <p:sp>
        <p:nvSpPr>
          <p:cNvPr id="6" name="Footer Placeholder 4">
            <a:extLst>
              <a:ext uri="{FF2B5EF4-FFF2-40B4-BE49-F238E27FC236}">
                <a16:creationId xmlns:a16="http://schemas.microsoft.com/office/drawing/2014/main" id="{11A6B44C-54DF-D54F-9611-2EF591F2C9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FD1538-4445-B74C-8E43-FC2FD6D16E01}"/>
              </a:ext>
            </a:extLst>
          </p:cNvPr>
          <p:cNvSpPr>
            <a:spLocks noGrp="1"/>
          </p:cNvSpPr>
          <p:nvPr>
            <p:ph type="sldNum" sz="quarter" idx="12"/>
          </p:nvPr>
        </p:nvSpPr>
        <p:spPr/>
        <p:txBody>
          <a:bodyPr/>
          <a:lstStyle>
            <a:lvl1pPr>
              <a:defRPr/>
            </a:lvl1pPr>
          </a:lstStyle>
          <a:p>
            <a:fld id="{0BEC633D-C996-7A4C-8A86-0464203AC215}" type="slidenum">
              <a:rPr lang="en-US" altLang="ar-SA"/>
              <a:pPr/>
              <a:t>‹#›</a:t>
            </a:fld>
            <a:endParaRPr lang="en-US" altLang="ar-SA"/>
          </a:p>
        </p:txBody>
      </p:sp>
    </p:spTree>
    <p:extLst>
      <p:ext uri="{BB962C8B-B14F-4D97-AF65-F5344CB8AC3E}">
        <p14:creationId xmlns:p14="http://schemas.microsoft.com/office/powerpoint/2010/main" val="40134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D1D835A-5AEF-6C44-BCE5-BC341530B2D2}"/>
              </a:ext>
            </a:extLst>
          </p:cNvPr>
          <p:cNvSpPr>
            <a:spLocks noGrp="1"/>
          </p:cNvSpPr>
          <p:nvPr>
            <p:ph type="dt" sz="half" idx="10"/>
          </p:nvPr>
        </p:nvSpPr>
        <p:spPr/>
        <p:txBody>
          <a:bodyPr/>
          <a:lstStyle>
            <a:lvl1pPr>
              <a:defRPr/>
            </a:lvl1pPr>
          </a:lstStyle>
          <a:p>
            <a:pPr>
              <a:defRPr/>
            </a:pPr>
            <a:fld id="{B50C9F2E-81BD-674A-AD51-F3099E24BA7A}" type="datetimeFigureOut">
              <a:rPr lang="en-US"/>
              <a:pPr>
                <a:defRPr/>
              </a:pPr>
              <a:t>2/14/2021</a:t>
            </a:fld>
            <a:endParaRPr lang="en-US"/>
          </a:p>
        </p:txBody>
      </p:sp>
      <p:sp>
        <p:nvSpPr>
          <p:cNvPr id="8" name="Footer Placeholder 4">
            <a:extLst>
              <a:ext uri="{FF2B5EF4-FFF2-40B4-BE49-F238E27FC236}">
                <a16:creationId xmlns:a16="http://schemas.microsoft.com/office/drawing/2014/main" id="{8AAEDC3B-8D93-DD42-ACCE-785D0D009CD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82B435-33C4-9F46-9921-105187FBDBE6}"/>
              </a:ext>
            </a:extLst>
          </p:cNvPr>
          <p:cNvSpPr>
            <a:spLocks noGrp="1"/>
          </p:cNvSpPr>
          <p:nvPr>
            <p:ph type="sldNum" sz="quarter" idx="12"/>
          </p:nvPr>
        </p:nvSpPr>
        <p:spPr/>
        <p:txBody>
          <a:bodyPr/>
          <a:lstStyle>
            <a:lvl1pPr>
              <a:defRPr/>
            </a:lvl1pPr>
          </a:lstStyle>
          <a:p>
            <a:fld id="{8789E6B0-16F4-6C44-826D-4B35652D60EC}" type="slidenum">
              <a:rPr lang="en-US" altLang="ar-SA"/>
              <a:pPr/>
              <a:t>‹#›</a:t>
            </a:fld>
            <a:endParaRPr lang="en-US" altLang="ar-SA"/>
          </a:p>
        </p:txBody>
      </p:sp>
    </p:spTree>
    <p:extLst>
      <p:ext uri="{BB962C8B-B14F-4D97-AF65-F5344CB8AC3E}">
        <p14:creationId xmlns:p14="http://schemas.microsoft.com/office/powerpoint/2010/main" val="318880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85D6CB-CD1A-A240-9085-FBDDA11C5BA6}"/>
              </a:ext>
            </a:extLst>
          </p:cNvPr>
          <p:cNvSpPr>
            <a:spLocks noGrp="1"/>
          </p:cNvSpPr>
          <p:nvPr>
            <p:ph type="dt" sz="half" idx="10"/>
          </p:nvPr>
        </p:nvSpPr>
        <p:spPr/>
        <p:txBody>
          <a:bodyPr/>
          <a:lstStyle>
            <a:lvl1pPr>
              <a:defRPr/>
            </a:lvl1pPr>
          </a:lstStyle>
          <a:p>
            <a:pPr>
              <a:defRPr/>
            </a:pPr>
            <a:fld id="{47EE92EA-CF9D-9340-96A0-365FBB85AF63}" type="datetimeFigureOut">
              <a:rPr lang="en-US"/>
              <a:pPr>
                <a:defRPr/>
              </a:pPr>
              <a:t>2/14/2021</a:t>
            </a:fld>
            <a:endParaRPr lang="en-US"/>
          </a:p>
        </p:txBody>
      </p:sp>
      <p:sp>
        <p:nvSpPr>
          <p:cNvPr id="4" name="Footer Placeholder 4">
            <a:extLst>
              <a:ext uri="{FF2B5EF4-FFF2-40B4-BE49-F238E27FC236}">
                <a16:creationId xmlns:a16="http://schemas.microsoft.com/office/drawing/2014/main" id="{85345D89-2209-E54C-8239-32EB5B2138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E0487F1-80F6-DF49-84C2-699ED63F2FA4}"/>
              </a:ext>
            </a:extLst>
          </p:cNvPr>
          <p:cNvSpPr>
            <a:spLocks noGrp="1"/>
          </p:cNvSpPr>
          <p:nvPr>
            <p:ph type="sldNum" sz="quarter" idx="12"/>
          </p:nvPr>
        </p:nvSpPr>
        <p:spPr/>
        <p:txBody>
          <a:bodyPr/>
          <a:lstStyle>
            <a:lvl1pPr>
              <a:defRPr/>
            </a:lvl1pPr>
          </a:lstStyle>
          <a:p>
            <a:fld id="{2F0C1BE4-2F1C-7043-BCE5-C95B386A58EB}" type="slidenum">
              <a:rPr lang="en-US" altLang="ar-SA"/>
              <a:pPr/>
              <a:t>‹#›</a:t>
            </a:fld>
            <a:endParaRPr lang="en-US" altLang="ar-SA"/>
          </a:p>
        </p:txBody>
      </p:sp>
    </p:spTree>
    <p:extLst>
      <p:ext uri="{BB962C8B-B14F-4D97-AF65-F5344CB8AC3E}">
        <p14:creationId xmlns:p14="http://schemas.microsoft.com/office/powerpoint/2010/main" val="238782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8160A5B6-455B-144E-B66F-CF24881CC6E3}"/>
              </a:ext>
            </a:extLst>
          </p:cNvPr>
          <p:cNvSpPr>
            <a:spLocks noGrp="1"/>
          </p:cNvSpPr>
          <p:nvPr userDrawn="1"/>
        </p:nvSpPr>
        <p:spPr>
          <a:xfrm>
            <a:off x="92762" y="6356584"/>
            <a:ext cx="1888438"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400" b="1" dirty="0">
                <a:solidFill>
                  <a:schemeClr val="tx2">
                    <a:lumMod val="60000"/>
                    <a:lumOff val="40000"/>
                  </a:schemeClr>
                </a:solidFill>
              </a:rPr>
              <a:t>© 2020 KSU ANATOMY</a:t>
            </a:r>
          </a:p>
        </p:txBody>
      </p:sp>
    </p:spTree>
    <p:extLst>
      <p:ext uri="{BB962C8B-B14F-4D97-AF65-F5344CB8AC3E}">
        <p14:creationId xmlns:p14="http://schemas.microsoft.com/office/powerpoint/2010/main" val="8538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AD8CCAF-9158-D941-B878-81C736DF35CA}"/>
              </a:ext>
            </a:extLst>
          </p:cNvPr>
          <p:cNvSpPr>
            <a:spLocks noGrp="1"/>
          </p:cNvSpPr>
          <p:nvPr>
            <p:ph type="dt" sz="half" idx="10"/>
          </p:nvPr>
        </p:nvSpPr>
        <p:spPr/>
        <p:txBody>
          <a:bodyPr/>
          <a:lstStyle>
            <a:lvl1pPr>
              <a:defRPr/>
            </a:lvl1pPr>
          </a:lstStyle>
          <a:p>
            <a:pPr>
              <a:defRPr/>
            </a:pPr>
            <a:fld id="{F9D7BA3E-E407-614B-9B3B-9F9520F754E1}" type="datetimeFigureOut">
              <a:rPr lang="en-US"/>
              <a:pPr>
                <a:defRPr/>
              </a:pPr>
              <a:t>2/14/2021</a:t>
            </a:fld>
            <a:endParaRPr lang="en-US"/>
          </a:p>
        </p:txBody>
      </p:sp>
      <p:sp>
        <p:nvSpPr>
          <p:cNvPr id="6" name="Footer Placeholder 4">
            <a:extLst>
              <a:ext uri="{FF2B5EF4-FFF2-40B4-BE49-F238E27FC236}">
                <a16:creationId xmlns:a16="http://schemas.microsoft.com/office/drawing/2014/main" id="{DBDF4617-AAD6-8B42-A75E-08E9FE0974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AA99E5-6CEF-8246-A8CF-C9B961A7453D}"/>
              </a:ext>
            </a:extLst>
          </p:cNvPr>
          <p:cNvSpPr>
            <a:spLocks noGrp="1"/>
          </p:cNvSpPr>
          <p:nvPr>
            <p:ph type="sldNum" sz="quarter" idx="12"/>
          </p:nvPr>
        </p:nvSpPr>
        <p:spPr/>
        <p:txBody>
          <a:bodyPr/>
          <a:lstStyle>
            <a:lvl1pPr>
              <a:defRPr/>
            </a:lvl1pPr>
          </a:lstStyle>
          <a:p>
            <a:fld id="{C245CCBB-2E0B-A74E-A9B6-35801143AB05}" type="slidenum">
              <a:rPr lang="en-US" altLang="ar-SA"/>
              <a:pPr/>
              <a:t>‹#›</a:t>
            </a:fld>
            <a:endParaRPr lang="en-US" altLang="ar-SA"/>
          </a:p>
        </p:txBody>
      </p:sp>
    </p:spTree>
    <p:extLst>
      <p:ext uri="{BB962C8B-B14F-4D97-AF65-F5344CB8AC3E}">
        <p14:creationId xmlns:p14="http://schemas.microsoft.com/office/powerpoint/2010/main" val="162762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8F1A3E3-9502-3346-8ECE-2C95701F1345}"/>
              </a:ext>
            </a:extLst>
          </p:cNvPr>
          <p:cNvSpPr>
            <a:spLocks noGrp="1"/>
          </p:cNvSpPr>
          <p:nvPr>
            <p:ph type="dt" sz="half" idx="10"/>
          </p:nvPr>
        </p:nvSpPr>
        <p:spPr/>
        <p:txBody>
          <a:bodyPr/>
          <a:lstStyle>
            <a:lvl1pPr>
              <a:defRPr/>
            </a:lvl1pPr>
          </a:lstStyle>
          <a:p>
            <a:pPr>
              <a:defRPr/>
            </a:pPr>
            <a:fld id="{545754D6-1007-6B49-85AB-46C3EE7BB50E}" type="datetimeFigureOut">
              <a:rPr lang="en-US"/>
              <a:pPr>
                <a:defRPr/>
              </a:pPr>
              <a:t>2/14/2021</a:t>
            </a:fld>
            <a:endParaRPr lang="en-US"/>
          </a:p>
        </p:txBody>
      </p:sp>
      <p:sp>
        <p:nvSpPr>
          <p:cNvPr id="6" name="Footer Placeholder 4">
            <a:extLst>
              <a:ext uri="{FF2B5EF4-FFF2-40B4-BE49-F238E27FC236}">
                <a16:creationId xmlns:a16="http://schemas.microsoft.com/office/drawing/2014/main" id="{464737EB-6D56-AD40-94D3-F88B9E521E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D79FD2-6CA2-1745-A7D8-1BD5F22CB064}"/>
              </a:ext>
            </a:extLst>
          </p:cNvPr>
          <p:cNvSpPr>
            <a:spLocks noGrp="1"/>
          </p:cNvSpPr>
          <p:nvPr>
            <p:ph type="sldNum" sz="quarter" idx="12"/>
          </p:nvPr>
        </p:nvSpPr>
        <p:spPr/>
        <p:txBody>
          <a:bodyPr/>
          <a:lstStyle>
            <a:lvl1pPr>
              <a:defRPr/>
            </a:lvl1pPr>
          </a:lstStyle>
          <a:p>
            <a:fld id="{21DDAFB8-2858-5C41-AB61-D648E9C5C659}" type="slidenum">
              <a:rPr lang="en-US" altLang="ar-SA"/>
              <a:pPr/>
              <a:t>‹#›</a:t>
            </a:fld>
            <a:endParaRPr lang="en-US" altLang="ar-SA"/>
          </a:p>
        </p:txBody>
      </p:sp>
    </p:spTree>
    <p:extLst>
      <p:ext uri="{BB962C8B-B14F-4D97-AF65-F5344CB8AC3E}">
        <p14:creationId xmlns:p14="http://schemas.microsoft.com/office/powerpoint/2010/main" val="210098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0F6B487-AB11-A143-98ED-B9C0EBD51AE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1027" name="Text Placeholder 2">
            <a:extLst>
              <a:ext uri="{FF2B5EF4-FFF2-40B4-BE49-F238E27FC236}">
                <a16:creationId xmlns:a16="http://schemas.microsoft.com/office/drawing/2014/main" id="{9A3C13FC-59E7-014B-B096-CDE5D076E3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4" name="Date Placeholder 3">
            <a:extLst>
              <a:ext uri="{FF2B5EF4-FFF2-40B4-BE49-F238E27FC236}">
                <a16:creationId xmlns:a16="http://schemas.microsoft.com/office/drawing/2014/main" id="{EB9D23F9-A0AE-3741-B6F9-3F1A24851A9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9BA097D-D870-104A-A0D3-F862DFAB242E}" type="datetimeFigureOut">
              <a:rPr lang="en-US"/>
              <a:pPr>
                <a:defRPr/>
              </a:pPr>
              <a:t>2/14/2021</a:t>
            </a:fld>
            <a:endParaRPr lang="en-US"/>
          </a:p>
        </p:txBody>
      </p:sp>
      <p:sp>
        <p:nvSpPr>
          <p:cNvPr id="5" name="Footer Placeholder 4">
            <a:extLst>
              <a:ext uri="{FF2B5EF4-FFF2-40B4-BE49-F238E27FC236}">
                <a16:creationId xmlns:a16="http://schemas.microsoft.com/office/drawing/2014/main" id="{4AA2F590-C262-DB46-9315-82EF870CC60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DF02C94-76B7-5748-B2B3-F18D5B7FBC3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6F8CA16E-2372-3E40-8BD8-FAF2D5806752}" type="slidenum">
              <a:rPr lang="en-US"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8" name="Title 1">
            <a:extLst>
              <a:ext uri="{FF2B5EF4-FFF2-40B4-BE49-F238E27FC236}">
                <a16:creationId xmlns:a16="http://schemas.microsoft.com/office/drawing/2014/main" id="{1F46D83F-507B-4876-A375-849086FC2956}"/>
              </a:ext>
            </a:extLst>
          </p:cNvPr>
          <p:cNvSpPr>
            <a:spLocks noGrp="1"/>
          </p:cNvSpPr>
          <p:nvPr>
            <p:ph type="ctrTitle"/>
          </p:nvPr>
        </p:nvSpPr>
        <p:spPr>
          <a:xfrm>
            <a:off x="655540" y="2649352"/>
            <a:ext cx="3915889" cy="779648"/>
          </a:xfrm>
        </p:spPr>
        <p:txBody>
          <a:bodyPr anchor="b">
            <a:normAutofit/>
          </a:bodyPr>
          <a:lstStyle/>
          <a:p>
            <a:pPr eaLnBrk="1" hangingPunct="1"/>
            <a:r>
              <a:rPr lang="en-US" altLang="en-US" b="1" dirty="0"/>
              <a:t>Histology Lab</a:t>
            </a:r>
          </a:p>
        </p:txBody>
      </p:sp>
      <p:sp>
        <p:nvSpPr>
          <p:cNvPr id="19" name="Subtitle 2">
            <a:extLst>
              <a:ext uri="{FF2B5EF4-FFF2-40B4-BE49-F238E27FC236}">
                <a16:creationId xmlns:a16="http://schemas.microsoft.com/office/drawing/2014/main" id="{0076A08E-A75F-465A-9FBD-C6E768BA5AF9}"/>
              </a:ext>
            </a:extLst>
          </p:cNvPr>
          <p:cNvSpPr>
            <a:spLocks noGrp="1"/>
          </p:cNvSpPr>
          <p:nvPr>
            <p:ph type="subTitle" idx="1"/>
          </p:nvPr>
        </p:nvSpPr>
        <p:spPr>
          <a:xfrm>
            <a:off x="655540" y="3469241"/>
            <a:ext cx="3915888" cy="112704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fontAlgn="auto" hangingPunct="1">
              <a:spcAft>
                <a:spcPts val="0"/>
              </a:spcAft>
            </a:pPr>
            <a:r>
              <a:rPr lang="en-US" sz="2800" b="1" dirty="0">
                <a:solidFill>
                  <a:srgbClr val="7030A0"/>
                </a:solidFill>
              </a:rPr>
              <a:t>Thyroid and Parathyroid Glands</a:t>
            </a:r>
          </a:p>
        </p:txBody>
      </p:sp>
      <p:sp>
        <p:nvSpPr>
          <p:cNvPr id="20" name="Subtitle 2">
            <a:extLst>
              <a:ext uri="{FF2B5EF4-FFF2-40B4-BE49-F238E27FC236}">
                <a16:creationId xmlns:a16="http://schemas.microsoft.com/office/drawing/2014/main" id="{71B4AD29-9B4D-4C90-877F-5B475EE56690}"/>
              </a:ext>
            </a:extLst>
          </p:cNvPr>
          <p:cNvSpPr txBox="1">
            <a:spLocks/>
          </p:cNvSpPr>
          <p:nvPr/>
        </p:nvSpPr>
        <p:spPr bwMode="auto">
          <a:xfrm>
            <a:off x="1137317" y="4596289"/>
            <a:ext cx="2952334" cy="157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r>
              <a:rPr lang="en-US" sz="2000" dirty="0">
                <a:solidFill>
                  <a:srgbClr val="1F497D"/>
                </a:solidFill>
              </a:rPr>
              <a:t>Dr. Muhammad Atteya</a:t>
            </a:r>
          </a:p>
          <a:p>
            <a:pPr eaLnBrk="1" fontAlgn="auto" hangingPunct="1">
              <a:spcAft>
                <a:spcPts val="0"/>
              </a:spcAft>
              <a:defRPr/>
            </a:pPr>
            <a:r>
              <a:rPr lang="en-US" sz="2000" dirty="0">
                <a:solidFill>
                  <a:srgbClr val="1F497D"/>
                </a:solidFill>
              </a:rPr>
              <a:t>Anatomy Department</a:t>
            </a:r>
          </a:p>
          <a:p>
            <a:pPr eaLnBrk="1" fontAlgn="auto" hangingPunct="1">
              <a:spcAft>
                <a:spcPts val="0"/>
              </a:spcAft>
              <a:defRPr/>
            </a:pPr>
            <a:r>
              <a:rPr lang="en-US" sz="2000" dirty="0">
                <a:solidFill>
                  <a:srgbClr val="1F497D"/>
                </a:solidFill>
              </a:rPr>
              <a:t>College of Medicine</a:t>
            </a:r>
          </a:p>
          <a:p>
            <a:pPr eaLnBrk="1" fontAlgn="auto" hangingPunct="1">
              <a:spcAft>
                <a:spcPts val="0"/>
              </a:spcAft>
              <a:defRPr/>
            </a:pPr>
            <a:r>
              <a:rPr lang="en-US" sz="2000" dirty="0">
                <a:solidFill>
                  <a:srgbClr val="1F497D"/>
                </a:solidFill>
              </a:rPr>
              <a:t>King Saud University</a:t>
            </a:r>
          </a:p>
        </p:txBody>
      </p:sp>
      <p:sp>
        <p:nvSpPr>
          <p:cNvPr id="15" name="Date Placeholder 3">
            <a:extLst>
              <a:ext uri="{FF2B5EF4-FFF2-40B4-BE49-F238E27FC236}">
                <a16:creationId xmlns:a16="http://schemas.microsoft.com/office/drawing/2014/main" id="{C9CBA8F6-94D8-4CBC-AFF0-A97B3504C102}"/>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Tree>
    <p:extLst>
      <p:ext uri="{BB962C8B-B14F-4D97-AF65-F5344CB8AC3E}">
        <p14:creationId xmlns:p14="http://schemas.microsoft.com/office/powerpoint/2010/main" val="139134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1F1DE8B9-4006-4D07-AA82-A8B6FB5711A0}"/>
              </a:ext>
            </a:extLst>
          </p:cNvPr>
          <p:cNvSpPr txBox="1">
            <a:spLocks/>
          </p:cNvSpPr>
          <p:nvPr/>
        </p:nvSpPr>
        <p:spPr bwMode="auto">
          <a:xfrm>
            <a:off x="2140347" y="6199188"/>
            <a:ext cx="48633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eaLnBrk="1" hangingPunct="1">
              <a:buFontTx/>
              <a:buNone/>
              <a:defRPr sz="2800" b="1">
                <a:solidFill>
                  <a:schemeClr val="tx2"/>
                </a:solidFill>
                <a:latin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en-US" dirty="0"/>
              <a:t>Thyroid Gland</a:t>
            </a:r>
          </a:p>
        </p:txBody>
      </p:sp>
      <p:pic>
        <p:nvPicPr>
          <p:cNvPr id="3" name="Picture 3" descr="Thyroid-2.jpg">
            <a:extLst>
              <a:ext uri="{FF2B5EF4-FFF2-40B4-BE49-F238E27FC236}">
                <a16:creationId xmlns:a16="http://schemas.microsoft.com/office/drawing/2014/main" id="{CD6B3E1A-8385-4912-8D03-663E3719A2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0955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AD00D82E-8BB8-4C8E-8E6B-F6BA5D81144B}"/>
              </a:ext>
            </a:extLst>
          </p:cNvPr>
          <p:cNvSpPr/>
          <p:nvPr/>
        </p:nvSpPr>
        <p:spPr>
          <a:xfrm>
            <a:off x="1520367" y="394572"/>
            <a:ext cx="1282831" cy="646331"/>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Thyroid follicles</a:t>
            </a:r>
          </a:p>
        </p:txBody>
      </p:sp>
      <p:cxnSp>
        <p:nvCxnSpPr>
          <p:cNvPr id="5" name="Straight Arrow Connector 4">
            <a:extLst>
              <a:ext uri="{FF2B5EF4-FFF2-40B4-BE49-F238E27FC236}">
                <a16:creationId xmlns:a16="http://schemas.microsoft.com/office/drawing/2014/main" id="{C609B9C7-EEDA-4A44-AB23-FB8F2095542B}"/>
              </a:ext>
            </a:extLst>
          </p:cNvPr>
          <p:cNvCxnSpPr>
            <a:cxnSpLocks/>
          </p:cNvCxnSpPr>
          <p:nvPr/>
        </p:nvCxnSpPr>
        <p:spPr>
          <a:xfrm>
            <a:off x="2628900" y="780209"/>
            <a:ext cx="1943099" cy="1185245"/>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FF96DE03-632A-45D1-879A-D8CBE20B48DA}"/>
              </a:ext>
            </a:extLst>
          </p:cNvPr>
          <p:cNvCxnSpPr>
            <a:cxnSpLocks/>
          </p:cNvCxnSpPr>
          <p:nvPr/>
        </p:nvCxnSpPr>
        <p:spPr>
          <a:xfrm>
            <a:off x="2578100" y="927100"/>
            <a:ext cx="1008063" cy="1558925"/>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0025F99C-402E-4B0B-9A06-77ECE6B47764}"/>
              </a:ext>
            </a:extLst>
          </p:cNvPr>
          <p:cNvCxnSpPr>
            <a:cxnSpLocks/>
          </p:cNvCxnSpPr>
          <p:nvPr/>
        </p:nvCxnSpPr>
        <p:spPr>
          <a:xfrm>
            <a:off x="2381250" y="1040903"/>
            <a:ext cx="304800" cy="1445122"/>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3D8D85C-B27A-4C6D-A463-4BB925582DA3}"/>
              </a:ext>
            </a:extLst>
          </p:cNvPr>
          <p:cNvCxnSpPr>
            <a:cxnSpLocks/>
          </p:cNvCxnSpPr>
          <p:nvPr/>
        </p:nvCxnSpPr>
        <p:spPr>
          <a:xfrm>
            <a:off x="2628900" y="633318"/>
            <a:ext cx="1943099" cy="293782"/>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D1B10CDF-2128-4554-BA09-6B69391AC0DA}"/>
              </a:ext>
            </a:extLst>
          </p:cNvPr>
          <p:cNvSpPr/>
          <p:nvPr/>
        </p:nvSpPr>
        <p:spPr>
          <a:xfrm rot="17519712">
            <a:off x="5605236" y="2633498"/>
            <a:ext cx="1819733" cy="369332"/>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Interlobular CT</a:t>
            </a:r>
          </a:p>
        </p:txBody>
      </p:sp>
    </p:spTree>
    <p:extLst>
      <p:ext uri="{BB962C8B-B14F-4D97-AF65-F5344CB8AC3E}">
        <p14:creationId xmlns:p14="http://schemas.microsoft.com/office/powerpoint/2010/main" val="357154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1F1DE8B9-4006-4D07-AA82-A8B6FB5711A0}"/>
              </a:ext>
            </a:extLst>
          </p:cNvPr>
          <p:cNvSpPr txBox="1">
            <a:spLocks/>
          </p:cNvSpPr>
          <p:nvPr/>
        </p:nvSpPr>
        <p:spPr bwMode="auto">
          <a:xfrm>
            <a:off x="2140347" y="6199188"/>
            <a:ext cx="48633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eaLnBrk="1" hangingPunct="1">
              <a:buFontTx/>
              <a:buNone/>
              <a:defRPr sz="2800" b="1">
                <a:solidFill>
                  <a:schemeClr val="tx2"/>
                </a:solidFill>
                <a:latin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en-US" dirty="0"/>
              <a:t>Thyroid Gland</a:t>
            </a:r>
          </a:p>
        </p:txBody>
      </p:sp>
      <p:pic>
        <p:nvPicPr>
          <p:cNvPr id="10" name="Picture 3" descr="Thyroid-1.jpg">
            <a:extLst>
              <a:ext uri="{FF2B5EF4-FFF2-40B4-BE49-F238E27FC236}">
                <a16:creationId xmlns:a16="http://schemas.microsoft.com/office/drawing/2014/main" id="{8BD2620D-7023-43F1-A683-D064900169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4313"/>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0AC1FEEB-8930-4732-B701-9AB7F39FEB2B}"/>
              </a:ext>
            </a:extLst>
          </p:cNvPr>
          <p:cNvSpPr/>
          <p:nvPr/>
        </p:nvSpPr>
        <p:spPr>
          <a:xfrm>
            <a:off x="5361700" y="4292122"/>
            <a:ext cx="1212786" cy="646331"/>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Follicular cells</a:t>
            </a:r>
          </a:p>
        </p:txBody>
      </p:sp>
      <p:cxnSp>
        <p:nvCxnSpPr>
          <p:cNvPr id="12" name="Straight Arrow Connector 11">
            <a:extLst>
              <a:ext uri="{FF2B5EF4-FFF2-40B4-BE49-F238E27FC236}">
                <a16:creationId xmlns:a16="http://schemas.microsoft.com/office/drawing/2014/main" id="{2E158812-1CD0-4AA6-A119-A929A4CC8E13}"/>
              </a:ext>
            </a:extLst>
          </p:cNvPr>
          <p:cNvCxnSpPr>
            <a:cxnSpLocks/>
          </p:cNvCxnSpPr>
          <p:nvPr/>
        </p:nvCxnSpPr>
        <p:spPr>
          <a:xfrm flipH="1" flipV="1">
            <a:off x="5243413" y="3478558"/>
            <a:ext cx="707936" cy="813564"/>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339C5EBE-D0A3-4B84-90C3-47A74295DF56}"/>
              </a:ext>
            </a:extLst>
          </p:cNvPr>
          <p:cNvCxnSpPr>
            <a:cxnSpLocks/>
          </p:cNvCxnSpPr>
          <p:nvPr/>
        </p:nvCxnSpPr>
        <p:spPr>
          <a:xfrm>
            <a:off x="6490322" y="4615287"/>
            <a:ext cx="543524" cy="1"/>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90CA6584-06F5-407F-B57A-DB65B6B433A4}"/>
              </a:ext>
            </a:extLst>
          </p:cNvPr>
          <p:cNvCxnSpPr>
            <a:cxnSpLocks/>
          </p:cNvCxnSpPr>
          <p:nvPr/>
        </p:nvCxnSpPr>
        <p:spPr>
          <a:xfrm flipV="1">
            <a:off x="7865360" y="4615287"/>
            <a:ext cx="637036" cy="742526"/>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B1B974FE-B329-42BB-B41C-6783448FB008}"/>
              </a:ext>
            </a:extLst>
          </p:cNvPr>
          <p:cNvCxnSpPr>
            <a:cxnSpLocks/>
          </p:cNvCxnSpPr>
          <p:nvPr/>
        </p:nvCxnSpPr>
        <p:spPr>
          <a:xfrm flipV="1">
            <a:off x="6152827" y="3222782"/>
            <a:ext cx="337495" cy="106934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EBC990A9-B7AB-448E-ABF7-EEED5C73CBAA}"/>
              </a:ext>
            </a:extLst>
          </p:cNvPr>
          <p:cNvSpPr/>
          <p:nvPr/>
        </p:nvSpPr>
        <p:spPr>
          <a:xfrm>
            <a:off x="1843088" y="3429000"/>
            <a:ext cx="1666097" cy="646331"/>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Parafollicular (C) cells</a:t>
            </a:r>
          </a:p>
        </p:txBody>
      </p:sp>
      <p:cxnSp>
        <p:nvCxnSpPr>
          <p:cNvPr id="17" name="Straight Arrow Connector 16">
            <a:extLst>
              <a:ext uri="{FF2B5EF4-FFF2-40B4-BE49-F238E27FC236}">
                <a16:creationId xmlns:a16="http://schemas.microsoft.com/office/drawing/2014/main" id="{4F0F372D-CDE8-48B5-A2A2-4E1360AEA979}"/>
              </a:ext>
            </a:extLst>
          </p:cNvPr>
          <p:cNvCxnSpPr>
            <a:cxnSpLocks/>
            <a:stCxn id="16" idx="3"/>
          </p:cNvCxnSpPr>
          <p:nvPr/>
        </p:nvCxnSpPr>
        <p:spPr>
          <a:xfrm flipV="1">
            <a:off x="3509185" y="2775172"/>
            <a:ext cx="1683072" cy="976994"/>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2E3E818C-0FD0-402C-9F8E-C3F84346C702}"/>
              </a:ext>
            </a:extLst>
          </p:cNvPr>
          <p:cNvCxnSpPr>
            <a:cxnSpLocks/>
          </p:cNvCxnSpPr>
          <p:nvPr/>
        </p:nvCxnSpPr>
        <p:spPr>
          <a:xfrm flipV="1">
            <a:off x="2698439" y="2270014"/>
            <a:ext cx="639441" cy="1158986"/>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35C7EC16-49DA-41CF-A977-1C73E14DDB6D}"/>
              </a:ext>
            </a:extLst>
          </p:cNvPr>
          <p:cNvSpPr/>
          <p:nvPr/>
        </p:nvSpPr>
        <p:spPr>
          <a:xfrm>
            <a:off x="5757450" y="1458866"/>
            <a:ext cx="1947181" cy="646331"/>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Colloid in follicular lumen</a:t>
            </a:r>
          </a:p>
        </p:txBody>
      </p:sp>
      <p:sp>
        <p:nvSpPr>
          <p:cNvPr id="20" name="Rectangle 19">
            <a:extLst>
              <a:ext uri="{FF2B5EF4-FFF2-40B4-BE49-F238E27FC236}">
                <a16:creationId xmlns:a16="http://schemas.microsoft.com/office/drawing/2014/main" id="{5EA1E022-7BEA-497D-A4B4-92118537F039}"/>
              </a:ext>
            </a:extLst>
          </p:cNvPr>
          <p:cNvSpPr/>
          <p:nvPr/>
        </p:nvSpPr>
        <p:spPr>
          <a:xfrm>
            <a:off x="6915253" y="5142391"/>
            <a:ext cx="1389424" cy="646331"/>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cs typeface="Arial" panose="020B0604020202020204" pitchFamily="34" charset="0"/>
              </a:rPr>
              <a:t>Blood capillaries</a:t>
            </a:r>
          </a:p>
        </p:txBody>
      </p:sp>
      <p:cxnSp>
        <p:nvCxnSpPr>
          <p:cNvPr id="21" name="Straight Arrow Connector 20">
            <a:extLst>
              <a:ext uri="{FF2B5EF4-FFF2-40B4-BE49-F238E27FC236}">
                <a16:creationId xmlns:a16="http://schemas.microsoft.com/office/drawing/2014/main" id="{A8419EFD-953F-40E4-A77D-736130867179}"/>
              </a:ext>
            </a:extLst>
          </p:cNvPr>
          <p:cNvCxnSpPr>
            <a:cxnSpLocks/>
          </p:cNvCxnSpPr>
          <p:nvPr/>
        </p:nvCxnSpPr>
        <p:spPr>
          <a:xfrm flipV="1">
            <a:off x="7678847" y="3855681"/>
            <a:ext cx="186513" cy="135564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FDEAEC69-928A-4B78-99BC-E3042B3B3137}"/>
              </a:ext>
            </a:extLst>
          </p:cNvPr>
          <p:cNvCxnSpPr>
            <a:cxnSpLocks/>
          </p:cNvCxnSpPr>
          <p:nvPr/>
        </p:nvCxnSpPr>
        <p:spPr>
          <a:xfrm flipH="1">
            <a:off x="4814988" y="4615287"/>
            <a:ext cx="546712" cy="20216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3819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a:extLst>
              <a:ext uri="{FF2B5EF4-FFF2-40B4-BE49-F238E27FC236}">
                <a16:creationId xmlns:a16="http://schemas.microsoft.com/office/drawing/2014/main" id="{6ADDB1D6-7864-0941-B937-0E2BBE810560}"/>
              </a:ext>
            </a:extLst>
          </p:cNvPr>
          <p:cNvSpPr txBox="1">
            <a:spLocks/>
          </p:cNvSpPr>
          <p:nvPr/>
        </p:nvSpPr>
        <p:spPr bwMode="auto">
          <a:xfrm>
            <a:off x="3033713" y="6005513"/>
            <a:ext cx="3173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eaLnBrk="1" hangingPunct="1">
              <a:buFontTx/>
              <a:buNone/>
              <a:defRPr sz="2800" b="1">
                <a:solidFill>
                  <a:schemeClr val="tx2"/>
                </a:solidFill>
                <a:latin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ar-SA" dirty="0"/>
              <a:t>Parathyroid Gland</a:t>
            </a:r>
          </a:p>
        </p:txBody>
      </p:sp>
      <p:pic>
        <p:nvPicPr>
          <p:cNvPr id="3" name="Picture 2">
            <a:extLst>
              <a:ext uri="{FF2B5EF4-FFF2-40B4-BE49-F238E27FC236}">
                <a16:creationId xmlns:a16="http://schemas.microsoft.com/office/drawing/2014/main" id="{4F9D459A-7952-8040-B0CA-34CAF41ADF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613" y="592253"/>
            <a:ext cx="3812789" cy="5083719"/>
          </a:xfrm>
          <a:prstGeom prst="rect">
            <a:avLst/>
          </a:prstGeom>
        </p:spPr>
      </p:pic>
      <p:pic>
        <p:nvPicPr>
          <p:cNvPr id="5" name="Picture 4">
            <a:extLst>
              <a:ext uri="{FF2B5EF4-FFF2-40B4-BE49-F238E27FC236}">
                <a16:creationId xmlns:a16="http://schemas.microsoft.com/office/drawing/2014/main" id="{3BCFEACA-81DE-6E4B-A060-23C86F758E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6950" y="592254"/>
            <a:ext cx="3812789" cy="5083718"/>
          </a:xfrm>
          <a:prstGeom prst="rect">
            <a:avLst/>
          </a:prstGeom>
        </p:spPr>
      </p:pic>
      <p:sp>
        <p:nvSpPr>
          <p:cNvPr id="8" name="Rectangle 7">
            <a:extLst>
              <a:ext uri="{FF2B5EF4-FFF2-40B4-BE49-F238E27FC236}">
                <a16:creationId xmlns:a16="http://schemas.microsoft.com/office/drawing/2014/main" id="{3FF36DB8-C8BE-2246-AB2A-4A6EBD6A0A28}"/>
              </a:ext>
            </a:extLst>
          </p:cNvPr>
          <p:cNvSpPr/>
          <p:nvPr/>
        </p:nvSpPr>
        <p:spPr>
          <a:xfrm>
            <a:off x="2330655" y="6401384"/>
            <a:ext cx="4482690" cy="276999"/>
          </a:xfrm>
          <a:prstGeom prst="rect">
            <a:avLst/>
          </a:prstGeom>
        </p:spPr>
        <p:txBody>
          <a:bodyPr wrap="square">
            <a:spAutoFit/>
          </a:bodyPr>
          <a:lstStyle/>
          <a:p>
            <a:r>
              <a:rPr lang="en-SA" sz="1200" dirty="0"/>
              <a:t>From Blue Histology (https://www.lab.anhb.uwa.edu.au/mb140/)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2" name="Date Placeholder 3">
            <a:extLst>
              <a:ext uri="{FF2B5EF4-FFF2-40B4-BE49-F238E27FC236}">
                <a16:creationId xmlns:a16="http://schemas.microsoft.com/office/drawing/2014/main" id="{060A1E41-552C-4336-BBF3-844BCCF9ED60}"/>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
        <p:nvSpPr>
          <p:cNvPr id="14" name="Title 1">
            <a:extLst>
              <a:ext uri="{FF2B5EF4-FFF2-40B4-BE49-F238E27FC236}">
                <a16:creationId xmlns:a16="http://schemas.microsoft.com/office/drawing/2014/main" id="{C117FF76-2510-42C9-9ECA-DFBF526D433C}"/>
              </a:ext>
            </a:extLst>
          </p:cNvPr>
          <p:cNvSpPr>
            <a:spLocks noGrp="1"/>
          </p:cNvSpPr>
          <p:nvPr>
            <p:ph type="ctrTitle"/>
          </p:nvPr>
        </p:nvSpPr>
        <p:spPr>
          <a:xfrm>
            <a:off x="656111" y="798703"/>
            <a:ext cx="3915889" cy="3072015"/>
          </a:xfrm>
        </p:spPr>
        <p:txBody>
          <a:bodyPr anchor="b">
            <a:normAutofit/>
          </a:bodyPr>
          <a:lstStyle/>
          <a:p>
            <a:pPr eaLnBrk="1" hangingPunct="1"/>
            <a:r>
              <a:rPr lang="en-US" altLang="en-US" b="1" dirty="0"/>
              <a:t>Thank You</a:t>
            </a:r>
          </a:p>
        </p:txBody>
      </p:sp>
    </p:spTree>
    <p:extLst>
      <p:ext uri="{BB962C8B-B14F-4D97-AF65-F5344CB8AC3E}">
        <p14:creationId xmlns:p14="http://schemas.microsoft.com/office/powerpoint/2010/main" val="74193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2" name="Date Placeholder 3">
            <a:extLst>
              <a:ext uri="{FF2B5EF4-FFF2-40B4-BE49-F238E27FC236}">
                <a16:creationId xmlns:a16="http://schemas.microsoft.com/office/drawing/2014/main" id="{B0A8E142-8341-477F-9318-93C4329B9180}"/>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
        <p:nvSpPr>
          <p:cNvPr id="13" name="Rectangle 12">
            <a:extLst>
              <a:ext uri="{FF2B5EF4-FFF2-40B4-BE49-F238E27FC236}">
                <a16:creationId xmlns:a16="http://schemas.microsoft.com/office/drawing/2014/main" id="{566197FE-D6FC-4670-81E7-7665236BA666}"/>
              </a:ext>
            </a:extLst>
          </p:cNvPr>
          <p:cNvSpPr/>
          <p:nvPr/>
        </p:nvSpPr>
        <p:spPr>
          <a:xfrm>
            <a:off x="228599" y="959536"/>
            <a:ext cx="4757033" cy="2646878"/>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Disclosure</a:t>
            </a:r>
            <a:endParaRPr lang="en-US"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Please be advised that this work is intended for non-profit purely educational purposes. We used some images from the internet and other sources. We did our best to link all images to their original sources to preserve copyrights. If you are the owner of one of those images, and you are not satisfied with our copyright level, please contact us and let us know how to make things right. We deeply appreciate your cooperation and consideration.</a:t>
            </a:r>
          </a:p>
          <a:p>
            <a:endParaRPr lang="en-US" u="sng"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Contact: </a:t>
            </a:r>
            <a:r>
              <a:rPr lang="en-US" b="1" dirty="0">
                <a:latin typeface="Arial" panose="020B0604020202020204" pitchFamily="34" charset="0"/>
                <a:cs typeface="Arial" panose="020B0604020202020204" pitchFamily="34" charset="0"/>
              </a:rPr>
              <a:t>anatomy@ksu.edu.sa</a:t>
            </a:r>
          </a:p>
        </p:txBody>
      </p:sp>
    </p:spTree>
    <p:extLst>
      <p:ext uri="{BB962C8B-B14F-4D97-AF65-F5344CB8AC3E}">
        <p14:creationId xmlns:p14="http://schemas.microsoft.com/office/powerpoint/2010/main" val="3153836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480</Words>
  <Application>Microsoft Office PowerPoint</Application>
  <PresentationFormat>On-screen Show (4:3)</PresentationFormat>
  <Paragraphs>55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Histology Lab</vt:lpstr>
      <vt:lpstr>PowerPoint Presentation</vt:lpstr>
      <vt:lpstr>PowerPoint Presentation</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Lymphoid Tissue</dc:title>
  <dc:creator>Muhammad Atteya</dc:creator>
  <cp:lastModifiedBy>Ayah Fayyad</cp:lastModifiedBy>
  <cp:revision>37</cp:revision>
  <cp:lastPrinted>2020-12-07T18:04:08Z</cp:lastPrinted>
  <dcterms:created xsi:type="dcterms:W3CDTF">2012-09-16T11:36:31Z</dcterms:created>
  <dcterms:modified xsi:type="dcterms:W3CDTF">2021-02-14T10:15:19Z</dcterms:modified>
</cp:coreProperties>
</file>