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61" r:id="rId3"/>
    <p:sldId id="262" r:id="rId4"/>
    <p:sldId id="312" r:id="rId5"/>
    <p:sldId id="325" r:id="rId6"/>
  </p:sldIdLst>
  <p:sldSz cx="9144000" cy="6858000" type="screen4x3"/>
  <p:notesSz cx="6881813" cy="9296400"/>
  <p:photoAlbum/>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82"/>
  </p:normalViewPr>
  <p:slideViewPr>
    <p:cSldViewPr snapToGrid="0" showGuide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SA"/>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5DC66597-FE5F-E44F-9258-49C8A07B4DC6}" type="datetimeFigureOut">
              <a:rPr lang="en-SA" smtClean="0"/>
              <a:t>02/14/2021</a:t>
            </a:fld>
            <a:endParaRPr lang="en-SA"/>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SA"/>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SA"/>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67A944F4-F59E-A247-8F8E-996FBB322E84}" type="slidenum">
              <a:rPr lang="en-SA" smtClean="0"/>
              <a:t>‹#›</a:t>
            </a:fld>
            <a:endParaRPr lang="en-SA"/>
          </a:p>
        </p:txBody>
      </p:sp>
    </p:spTree>
    <p:extLst>
      <p:ext uri="{BB962C8B-B14F-4D97-AF65-F5344CB8AC3E}">
        <p14:creationId xmlns:p14="http://schemas.microsoft.com/office/powerpoint/2010/main" val="335434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latin typeface="Calibri" panose="020F0502020204030204" pitchFamily="34" charset="0"/>
                <a:ea typeface="+mn-ea"/>
                <a:cs typeface="+mn-cs"/>
              </a:rPr>
              <a:t>This is the Histology Practical Lab of Adrenal Gland.</a:t>
            </a:r>
          </a:p>
        </p:txBody>
      </p:sp>
      <p:sp>
        <p:nvSpPr>
          <p:cNvPr id="4" name="Slide Number Placeholder 3"/>
          <p:cNvSpPr>
            <a:spLocks noGrp="1"/>
          </p:cNvSpPr>
          <p:nvPr>
            <p:ph type="sldNum" sz="quarter" idx="5"/>
          </p:nvPr>
        </p:nvSpPr>
        <p:spPr/>
        <p:txBody>
          <a:bodyPr/>
          <a:lstStyle/>
          <a:p>
            <a:fld id="{EB623EA9-52A0-4D40-B809-54C0884D8C7E}" type="slidenum">
              <a:rPr lang="en-US" smtClean="0"/>
              <a:t>1</a:t>
            </a:fld>
            <a:endParaRPr lang="en-US"/>
          </a:p>
        </p:txBody>
      </p:sp>
    </p:spTree>
    <p:extLst>
      <p:ext uri="{BB962C8B-B14F-4D97-AF65-F5344CB8AC3E}">
        <p14:creationId xmlns:p14="http://schemas.microsoft.com/office/powerpoint/2010/main" val="42577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A" dirty="0"/>
              <a:t>This is a section in the adrenal gland. With the low power we can see:</a:t>
            </a:r>
          </a:p>
          <a:p>
            <a:pPr marL="228600" indent="-228600">
              <a:buFont typeface="+mj-lt"/>
              <a:buAutoNum type="arabicPeriod"/>
            </a:pPr>
            <a:r>
              <a:rPr lang="en-SA" dirty="0"/>
              <a:t>A relatively thick CT capsule.</a:t>
            </a:r>
          </a:p>
          <a:p>
            <a:pPr marL="228600" indent="-228600">
              <a:buFont typeface="+mj-lt"/>
              <a:buAutoNum type="arabicPeriod"/>
            </a:pPr>
            <a:r>
              <a:rPr lang="en-SA" dirty="0"/>
              <a:t>An outer thick cortex.</a:t>
            </a:r>
          </a:p>
          <a:p>
            <a:pPr marL="228600" indent="-228600">
              <a:buFont typeface="+mj-lt"/>
              <a:buAutoNum type="arabicPeriod"/>
            </a:pPr>
            <a:r>
              <a:rPr lang="en-SA" dirty="0"/>
              <a:t>A central thin medulla.</a:t>
            </a:r>
          </a:p>
          <a:p>
            <a:endParaRPr lang="en-SA" dirty="0"/>
          </a:p>
          <a:p>
            <a:r>
              <a:rPr lang="en-SA" dirty="0"/>
              <a:t>Both cortex and medulla are composed of epithelial cells arranged in clumps or cords and separated by capillaries and sinusoids. The cortex is divided into three zones not sharply defined from each other:</a:t>
            </a:r>
          </a:p>
          <a:p>
            <a:pPr marL="228600" indent="-228600">
              <a:buFont typeface="+mj-lt"/>
              <a:buAutoNum type="arabicPeriod"/>
            </a:pPr>
            <a:r>
              <a:rPr lang="en-US" dirty="0"/>
              <a:t>Z</a:t>
            </a:r>
            <a:r>
              <a:rPr lang="en-SA" dirty="0"/>
              <a:t>ona glomerulosa: immediately below the capsule. </a:t>
            </a:r>
            <a:r>
              <a:rPr lang="en-US" dirty="0"/>
              <a:t>I</a:t>
            </a:r>
            <a:r>
              <a:rPr lang="en-SA" dirty="0"/>
              <a:t>ts cells are arranged in arches.</a:t>
            </a:r>
          </a:p>
          <a:p>
            <a:pPr marL="228600" indent="-228600">
              <a:buFont typeface="+mj-lt"/>
              <a:buAutoNum type="arabicPeriod"/>
            </a:pPr>
            <a:r>
              <a:rPr lang="en-US" dirty="0"/>
              <a:t>Z</a:t>
            </a:r>
            <a:r>
              <a:rPr lang="en-SA" dirty="0"/>
              <a:t>ona fasciculata: the thickest layer. </a:t>
            </a:r>
            <a:r>
              <a:rPr lang="en-US" dirty="0"/>
              <a:t>I</a:t>
            </a:r>
            <a:r>
              <a:rPr lang="en-SA" dirty="0"/>
              <a:t>ts cells are arranged in longitudinal columns.</a:t>
            </a:r>
          </a:p>
          <a:p>
            <a:pPr marL="228600" indent="-228600">
              <a:buFont typeface="+mj-lt"/>
              <a:buAutoNum type="arabicPeriod"/>
            </a:pPr>
            <a:r>
              <a:rPr lang="en-US" dirty="0"/>
              <a:t>Z</a:t>
            </a:r>
            <a:r>
              <a:rPr lang="en-SA" dirty="0"/>
              <a:t>ona reticularis: relatively thin and not sharply defined from the medulla. </a:t>
            </a:r>
            <a:r>
              <a:rPr lang="en-US" dirty="0"/>
              <a:t>I</a:t>
            </a:r>
            <a:r>
              <a:rPr lang="en-SA" dirty="0"/>
              <a:t>ts cells are arranged in anastomosing cords.</a:t>
            </a:r>
          </a:p>
        </p:txBody>
      </p:sp>
      <p:sp>
        <p:nvSpPr>
          <p:cNvPr id="4" name="Slide Number Placeholder 3"/>
          <p:cNvSpPr>
            <a:spLocks noGrp="1"/>
          </p:cNvSpPr>
          <p:nvPr>
            <p:ph type="sldNum" sz="quarter" idx="5"/>
          </p:nvPr>
        </p:nvSpPr>
        <p:spPr/>
        <p:txBody>
          <a:bodyPr/>
          <a:lstStyle/>
          <a:p>
            <a:fld id="{67A944F4-F59E-A247-8F8E-996FBB322E84}" type="slidenum">
              <a:rPr lang="en-SA" smtClean="0"/>
              <a:t>2</a:t>
            </a:fld>
            <a:endParaRPr lang="en-SA"/>
          </a:p>
        </p:txBody>
      </p:sp>
    </p:spTree>
    <p:extLst>
      <p:ext uri="{BB962C8B-B14F-4D97-AF65-F5344CB8AC3E}">
        <p14:creationId xmlns:p14="http://schemas.microsoft.com/office/powerpoint/2010/main" val="362802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A" dirty="0"/>
              <a:t>This is a higher magnification showing the first two zones of t</a:t>
            </a:r>
            <a:r>
              <a:rPr lang="en-US" dirty="0"/>
              <a:t>he</a:t>
            </a:r>
            <a:r>
              <a:rPr lang="en-SA" dirty="0"/>
              <a:t> cortex.</a:t>
            </a:r>
          </a:p>
          <a:p>
            <a:pPr marL="228600" indent="-228600">
              <a:buFont typeface="Arial" panose="020B0604020202020204" pitchFamily="34" charset="0"/>
              <a:buChar char="•"/>
            </a:pPr>
            <a:r>
              <a:rPr lang="en-US" dirty="0"/>
              <a:t>Z</a:t>
            </a:r>
            <a:r>
              <a:rPr lang="en-SA" dirty="0"/>
              <a:t>ona glomerulosa: its cells are columnar and form round or oval arches.</a:t>
            </a:r>
          </a:p>
          <a:p>
            <a:pPr marL="228600" indent="-228600">
              <a:buFont typeface="Arial" panose="020B0604020202020204" pitchFamily="34" charset="0"/>
              <a:buChar char="•"/>
            </a:pPr>
            <a:r>
              <a:rPr lang="en-US" dirty="0"/>
              <a:t>Z</a:t>
            </a:r>
            <a:r>
              <a:rPr lang="en-SA" dirty="0"/>
              <a:t>ona fasciculata: its cells are polygonal and arranged in longitudinal straight columns.</a:t>
            </a:r>
          </a:p>
          <a:p>
            <a:endParaRPr lang="en-SA" dirty="0"/>
          </a:p>
          <a:p>
            <a:pPr>
              <a:lnSpc>
                <a:spcPct val="107000"/>
              </a:lnSpc>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Identifying features</a:t>
            </a:r>
            <a:r>
              <a:rPr lang="en-US" sz="1200" dirty="0">
                <a:effectLst/>
                <a:latin typeface="Calibri" panose="020F0502020204030204" pitchFamily="34" charset="0"/>
                <a:ea typeface="Times New Roman" panose="02020603050405020304" pitchFamily="18" charset="0"/>
                <a:cs typeface="Calibri" panose="020F0502020204030204" pitchFamily="34" charset="0"/>
              </a:rPr>
              <a:t> of a section in the adrenal gland include:</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cs typeface="Calibri" panose="020F0502020204030204" pitchFamily="34" charset="0"/>
              </a:rPr>
              <a:t>Thick capsule.</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cs typeface="Calibri" panose="020F0502020204030204" pitchFamily="34" charset="0"/>
              </a:rPr>
              <a:t>Thick outer cortex.</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cs typeface="Calibri" panose="020F0502020204030204" pitchFamily="34" charset="0"/>
              </a:rPr>
              <a:t>Thin central medulla.</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cs typeface="Calibri" panose="020F0502020204030204" pitchFamily="34" charset="0"/>
              </a:rPr>
              <a:t>Zona glomerulosa; arches of columnar cells.</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cs typeface="Calibri" panose="020F0502020204030204" pitchFamily="34" charset="0"/>
              </a:rPr>
              <a:t>Zona fasciculata; columns of polygonal cells (</a:t>
            </a:r>
            <a:r>
              <a:rPr lang="en-US" sz="1200" dirty="0" err="1">
                <a:effectLst/>
                <a:latin typeface="Calibri" panose="020F0502020204030204" pitchFamily="34" charset="0"/>
                <a:cs typeface="Calibri" panose="020F0502020204030204" pitchFamily="34" charset="0"/>
              </a:rPr>
              <a:t>spongiocytes</a:t>
            </a:r>
            <a:r>
              <a:rPr lang="en-US" sz="1200" dirty="0">
                <a:effectLst/>
                <a:latin typeface="Calibri" panose="020F0502020204030204" pitchFamily="34" charset="0"/>
                <a:cs typeface="Calibri" panose="020F0502020204030204" pitchFamily="34" charset="0"/>
              </a:rPr>
              <a:t>).</a:t>
            </a:r>
          </a:p>
          <a:p>
            <a:pPr marL="171450" indent="-171450">
              <a:lnSpc>
                <a:spcPct val="107000"/>
              </a:lnSpc>
              <a:spcAft>
                <a:spcPts val="0"/>
              </a:spcAft>
              <a:buFont typeface="Arial" panose="020B0604020202020204" pitchFamily="34" charset="0"/>
              <a:buChar char="•"/>
            </a:pPr>
            <a:r>
              <a:rPr lang="en-US" sz="1200" dirty="0">
                <a:effectLst/>
                <a:latin typeface="Calibri" panose="020F0502020204030204" pitchFamily="34" charset="0"/>
                <a:cs typeface="Calibri" panose="020F0502020204030204" pitchFamily="34" charset="0"/>
              </a:rPr>
              <a:t>Zona reticularis; anastomosing cords of polygonal cells.</a:t>
            </a:r>
            <a:endParaRPr lang="en-SA" dirty="0"/>
          </a:p>
        </p:txBody>
      </p:sp>
      <p:sp>
        <p:nvSpPr>
          <p:cNvPr id="4" name="Slide Number Placeholder 3"/>
          <p:cNvSpPr>
            <a:spLocks noGrp="1"/>
          </p:cNvSpPr>
          <p:nvPr>
            <p:ph type="sldNum" sz="quarter" idx="5"/>
          </p:nvPr>
        </p:nvSpPr>
        <p:spPr/>
        <p:txBody>
          <a:bodyPr/>
          <a:lstStyle/>
          <a:p>
            <a:fld id="{67A944F4-F59E-A247-8F8E-996FBB322E84}" type="slidenum">
              <a:rPr lang="en-SA" smtClean="0"/>
              <a:t>3</a:t>
            </a:fld>
            <a:endParaRPr lang="en-SA"/>
          </a:p>
        </p:txBody>
      </p:sp>
    </p:spTree>
    <p:extLst>
      <p:ext uri="{BB962C8B-B14F-4D97-AF65-F5344CB8AC3E}">
        <p14:creationId xmlns:p14="http://schemas.microsoft.com/office/powerpoint/2010/main" val="1123635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623EA9-52A0-4D40-B809-54C0884D8C7E}" type="slidenum">
              <a:rPr lang="en-US" smtClean="0"/>
              <a:t>4</a:t>
            </a:fld>
            <a:endParaRPr lang="en-US"/>
          </a:p>
        </p:txBody>
      </p:sp>
    </p:spTree>
    <p:extLst>
      <p:ext uri="{BB962C8B-B14F-4D97-AF65-F5344CB8AC3E}">
        <p14:creationId xmlns:p14="http://schemas.microsoft.com/office/powerpoint/2010/main" val="3047810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68374">
              <a:defRPr/>
            </a:pPr>
            <a:endParaRPr lang="en-US" dirty="0"/>
          </a:p>
        </p:txBody>
      </p:sp>
      <p:sp>
        <p:nvSpPr>
          <p:cNvPr id="4" name="Slide Number Placeholder 3"/>
          <p:cNvSpPr>
            <a:spLocks noGrp="1"/>
          </p:cNvSpPr>
          <p:nvPr>
            <p:ph type="sldNum" sz="quarter" idx="5"/>
          </p:nvPr>
        </p:nvSpPr>
        <p:spPr/>
        <p:txBody>
          <a:bodyPr/>
          <a:lstStyle/>
          <a:p>
            <a:fld id="{EB623EA9-52A0-4D40-B809-54C0884D8C7E}" type="slidenum">
              <a:rPr lang="en-US" smtClean="0"/>
              <a:t>5</a:t>
            </a:fld>
            <a:endParaRPr lang="en-US"/>
          </a:p>
        </p:txBody>
      </p:sp>
    </p:spTree>
    <p:extLst>
      <p:ext uri="{BB962C8B-B14F-4D97-AF65-F5344CB8AC3E}">
        <p14:creationId xmlns:p14="http://schemas.microsoft.com/office/powerpoint/2010/main" val="136759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2BF5711-E02D-3E43-B5FC-F2B3DA719F95}"/>
              </a:ext>
            </a:extLst>
          </p:cNvPr>
          <p:cNvSpPr>
            <a:spLocks noGrp="1"/>
          </p:cNvSpPr>
          <p:nvPr>
            <p:ph type="dt" sz="half" idx="10"/>
          </p:nvPr>
        </p:nvSpPr>
        <p:spPr/>
        <p:txBody>
          <a:bodyPr/>
          <a:lstStyle>
            <a:lvl1pPr>
              <a:defRPr/>
            </a:lvl1pPr>
          </a:lstStyle>
          <a:p>
            <a:pPr>
              <a:defRPr/>
            </a:pPr>
            <a:fld id="{F8101D76-EA7F-2E4D-8DEC-488395E92650}" type="datetimeFigureOut">
              <a:rPr lang="en-US"/>
              <a:pPr>
                <a:defRPr/>
              </a:pPr>
              <a:t>2/14/2021</a:t>
            </a:fld>
            <a:endParaRPr lang="en-US"/>
          </a:p>
        </p:txBody>
      </p:sp>
      <p:sp>
        <p:nvSpPr>
          <p:cNvPr id="5" name="Footer Placeholder 4">
            <a:extLst>
              <a:ext uri="{FF2B5EF4-FFF2-40B4-BE49-F238E27FC236}">
                <a16:creationId xmlns:a16="http://schemas.microsoft.com/office/drawing/2014/main" id="{1423DCEA-9692-8A41-AE56-8609F8DF08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5521FA-DAF6-8540-93A0-842A33FD9B3F}"/>
              </a:ext>
            </a:extLst>
          </p:cNvPr>
          <p:cNvSpPr>
            <a:spLocks noGrp="1"/>
          </p:cNvSpPr>
          <p:nvPr>
            <p:ph type="sldNum" sz="quarter" idx="12"/>
          </p:nvPr>
        </p:nvSpPr>
        <p:spPr/>
        <p:txBody>
          <a:bodyPr/>
          <a:lstStyle>
            <a:lvl1pPr>
              <a:defRPr/>
            </a:lvl1pPr>
          </a:lstStyle>
          <a:p>
            <a:fld id="{6380261F-AEE0-844B-B5D4-9838F784A9F2}" type="slidenum">
              <a:rPr lang="en-US" altLang="ar-SA"/>
              <a:pPr/>
              <a:t>‹#›</a:t>
            </a:fld>
            <a:endParaRPr lang="en-US" altLang="ar-SA"/>
          </a:p>
        </p:txBody>
      </p:sp>
    </p:spTree>
    <p:extLst>
      <p:ext uri="{BB962C8B-B14F-4D97-AF65-F5344CB8AC3E}">
        <p14:creationId xmlns:p14="http://schemas.microsoft.com/office/powerpoint/2010/main" val="7261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487C1-FA4F-2F46-B8C4-55E96B1E57B7}"/>
              </a:ext>
            </a:extLst>
          </p:cNvPr>
          <p:cNvSpPr>
            <a:spLocks noGrp="1"/>
          </p:cNvSpPr>
          <p:nvPr>
            <p:ph type="dt" sz="half" idx="10"/>
          </p:nvPr>
        </p:nvSpPr>
        <p:spPr/>
        <p:txBody>
          <a:bodyPr/>
          <a:lstStyle>
            <a:lvl1pPr>
              <a:defRPr/>
            </a:lvl1pPr>
          </a:lstStyle>
          <a:p>
            <a:pPr>
              <a:defRPr/>
            </a:pPr>
            <a:fld id="{6A6A7713-BAED-EB4F-8B6D-B38F37319598}" type="datetimeFigureOut">
              <a:rPr lang="en-US"/>
              <a:pPr>
                <a:defRPr/>
              </a:pPr>
              <a:t>2/14/2021</a:t>
            </a:fld>
            <a:endParaRPr lang="en-US"/>
          </a:p>
        </p:txBody>
      </p:sp>
      <p:sp>
        <p:nvSpPr>
          <p:cNvPr id="5" name="Footer Placeholder 4">
            <a:extLst>
              <a:ext uri="{FF2B5EF4-FFF2-40B4-BE49-F238E27FC236}">
                <a16:creationId xmlns:a16="http://schemas.microsoft.com/office/drawing/2014/main" id="{5DB3AC76-D089-3E47-BDE7-4F943E6A48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C4E046-24FF-8546-9BB8-FC29A45E52B8}"/>
              </a:ext>
            </a:extLst>
          </p:cNvPr>
          <p:cNvSpPr>
            <a:spLocks noGrp="1"/>
          </p:cNvSpPr>
          <p:nvPr>
            <p:ph type="sldNum" sz="quarter" idx="12"/>
          </p:nvPr>
        </p:nvSpPr>
        <p:spPr/>
        <p:txBody>
          <a:bodyPr/>
          <a:lstStyle>
            <a:lvl1pPr>
              <a:defRPr/>
            </a:lvl1pPr>
          </a:lstStyle>
          <a:p>
            <a:fld id="{A5B9C7C7-0078-754B-9112-DBD9323F416C}" type="slidenum">
              <a:rPr lang="en-US" altLang="ar-SA"/>
              <a:pPr/>
              <a:t>‹#›</a:t>
            </a:fld>
            <a:endParaRPr lang="en-US" altLang="ar-SA"/>
          </a:p>
        </p:txBody>
      </p:sp>
    </p:spTree>
    <p:extLst>
      <p:ext uri="{BB962C8B-B14F-4D97-AF65-F5344CB8AC3E}">
        <p14:creationId xmlns:p14="http://schemas.microsoft.com/office/powerpoint/2010/main" val="19657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C1A92-C4E6-C64C-AB10-D07F711B33D6}"/>
              </a:ext>
            </a:extLst>
          </p:cNvPr>
          <p:cNvSpPr>
            <a:spLocks noGrp="1"/>
          </p:cNvSpPr>
          <p:nvPr>
            <p:ph type="dt" sz="half" idx="10"/>
          </p:nvPr>
        </p:nvSpPr>
        <p:spPr/>
        <p:txBody>
          <a:bodyPr/>
          <a:lstStyle>
            <a:lvl1pPr>
              <a:defRPr/>
            </a:lvl1pPr>
          </a:lstStyle>
          <a:p>
            <a:pPr>
              <a:defRPr/>
            </a:pPr>
            <a:fld id="{FE8D2057-C58E-F94C-AF01-51D1C8D40D26}" type="datetimeFigureOut">
              <a:rPr lang="en-US"/>
              <a:pPr>
                <a:defRPr/>
              </a:pPr>
              <a:t>2/14/2021</a:t>
            </a:fld>
            <a:endParaRPr lang="en-US"/>
          </a:p>
        </p:txBody>
      </p:sp>
      <p:sp>
        <p:nvSpPr>
          <p:cNvPr id="5" name="Footer Placeholder 4">
            <a:extLst>
              <a:ext uri="{FF2B5EF4-FFF2-40B4-BE49-F238E27FC236}">
                <a16:creationId xmlns:a16="http://schemas.microsoft.com/office/drawing/2014/main" id="{924A6820-B5B4-5647-88E6-3D1E012CC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0A32D1-9851-3F4C-B6AC-23D1E7065C4D}"/>
              </a:ext>
            </a:extLst>
          </p:cNvPr>
          <p:cNvSpPr>
            <a:spLocks noGrp="1"/>
          </p:cNvSpPr>
          <p:nvPr>
            <p:ph type="sldNum" sz="quarter" idx="12"/>
          </p:nvPr>
        </p:nvSpPr>
        <p:spPr/>
        <p:txBody>
          <a:bodyPr/>
          <a:lstStyle>
            <a:lvl1pPr>
              <a:defRPr/>
            </a:lvl1pPr>
          </a:lstStyle>
          <a:p>
            <a:fld id="{3F58A5B5-AB42-C94D-AA7A-8FE8C32D040D}" type="slidenum">
              <a:rPr lang="en-US" altLang="ar-SA"/>
              <a:pPr/>
              <a:t>‹#›</a:t>
            </a:fld>
            <a:endParaRPr lang="en-US" altLang="ar-SA"/>
          </a:p>
        </p:txBody>
      </p:sp>
    </p:spTree>
    <p:extLst>
      <p:ext uri="{BB962C8B-B14F-4D97-AF65-F5344CB8AC3E}">
        <p14:creationId xmlns:p14="http://schemas.microsoft.com/office/powerpoint/2010/main" val="428069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88106-BBCD-8F45-A368-9ABFB48586CB}"/>
              </a:ext>
            </a:extLst>
          </p:cNvPr>
          <p:cNvSpPr>
            <a:spLocks noGrp="1"/>
          </p:cNvSpPr>
          <p:nvPr>
            <p:ph type="dt" sz="half" idx="10"/>
          </p:nvPr>
        </p:nvSpPr>
        <p:spPr/>
        <p:txBody>
          <a:bodyPr/>
          <a:lstStyle>
            <a:lvl1pPr>
              <a:defRPr/>
            </a:lvl1pPr>
          </a:lstStyle>
          <a:p>
            <a:pPr>
              <a:defRPr/>
            </a:pPr>
            <a:fld id="{EF0BA16D-9B2B-8C4B-9B71-64ECE341416D}" type="datetimeFigureOut">
              <a:rPr lang="en-US"/>
              <a:pPr>
                <a:defRPr/>
              </a:pPr>
              <a:t>2/14/2021</a:t>
            </a:fld>
            <a:endParaRPr lang="en-US"/>
          </a:p>
        </p:txBody>
      </p:sp>
      <p:sp>
        <p:nvSpPr>
          <p:cNvPr id="5" name="Footer Placeholder 4">
            <a:extLst>
              <a:ext uri="{FF2B5EF4-FFF2-40B4-BE49-F238E27FC236}">
                <a16:creationId xmlns:a16="http://schemas.microsoft.com/office/drawing/2014/main" id="{181537AB-53CC-4B49-B197-8C17716090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E6A6DA3-6FC7-C94B-8D45-CEA081C5EC1B}"/>
              </a:ext>
            </a:extLst>
          </p:cNvPr>
          <p:cNvSpPr>
            <a:spLocks noGrp="1"/>
          </p:cNvSpPr>
          <p:nvPr>
            <p:ph type="sldNum" sz="quarter" idx="12"/>
          </p:nvPr>
        </p:nvSpPr>
        <p:spPr/>
        <p:txBody>
          <a:bodyPr/>
          <a:lstStyle>
            <a:lvl1pPr>
              <a:defRPr/>
            </a:lvl1pPr>
          </a:lstStyle>
          <a:p>
            <a:fld id="{C25A3C19-E3A6-1C47-A22B-E679F9F7DEE9}" type="slidenum">
              <a:rPr lang="en-US" altLang="ar-SA"/>
              <a:pPr/>
              <a:t>‹#›</a:t>
            </a:fld>
            <a:endParaRPr lang="en-US" altLang="ar-SA"/>
          </a:p>
        </p:txBody>
      </p:sp>
    </p:spTree>
    <p:extLst>
      <p:ext uri="{BB962C8B-B14F-4D97-AF65-F5344CB8AC3E}">
        <p14:creationId xmlns:p14="http://schemas.microsoft.com/office/powerpoint/2010/main" val="244883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69B9D-55E8-4E4C-8675-773C24EC8D76}"/>
              </a:ext>
            </a:extLst>
          </p:cNvPr>
          <p:cNvSpPr>
            <a:spLocks noGrp="1"/>
          </p:cNvSpPr>
          <p:nvPr>
            <p:ph type="dt" sz="half" idx="10"/>
          </p:nvPr>
        </p:nvSpPr>
        <p:spPr/>
        <p:txBody>
          <a:bodyPr/>
          <a:lstStyle>
            <a:lvl1pPr>
              <a:defRPr/>
            </a:lvl1pPr>
          </a:lstStyle>
          <a:p>
            <a:pPr>
              <a:defRPr/>
            </a:pPr>
            <a:fld id="{28061C44-951D-6E4A-BDF3-4DDA6681D0C8}" type="datetimeFigureOut">
              <a:rPr lang="en-US"/>
              <a:pPr>
                <a:defRPr/>
              </a:pPr>
              <a:t>2/14/2021</a:t>
            </a:fld>
            <a:endParaRPr lang="en-US"/>
          </a:p>
        </p:txBody>
      </p:sp>
      <p:sp>
        <p:nvSpPr>
          <p:cNvPr id="5" name="Footer Placeholder 4">
            <a:extLst>
              <a:ext uri="{FF2B5EF4-FFF2-40B4-BE49-F238E27FC236}">
                <a16:creationId xmlns:a16="http://schemas.microsoft.com/office/drawing/2014/main" id="{46ED6084-E762-5D48-82C1-2B2AD27FAE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4258AA-24B5-7A46-8EF4-63A0C4135AC6}"/>
              </a:ext>
            </a:extLst>
          </p:cNvPr>
          <p:cNvSpPr>
            <a:spLocks noGrp="1"/>
          </p:cNvSpPr>
          <p:nvPr>
            <p:ph type="sldNum" sz="quarter" idx="12"/>
          </p:nvPr>
        </p:nvSpPr>
        <p:spPr/>
        <p:txBody>
          <a:bodyPr/>
          <a:lstStyle>
            <a:lvl1pPr>
              <a:defRPr/>
            </a:lvl1pPr>
          </a:lstStyle>
          <a:p>
            <a:fld id="{535000D5-C1AF-F54F-B151-4B942884D9F6}" type="slidenum">
              <a:rPr lang="en-US" altLang="ar-SA"/>
              <a:pPr/>
              <a:t>‹#›</a:t>
            </a:fld>
            <a:endParaRPr lang="en-US" altLang="ar-SA"/>
          </a:p>
        </p:txBody>
      </p:sp>
    </p:spTree>
    <p:extLst>
      <p:ext uri="{BB962C8B-B14F-4D97-AF65-F5344CB8AC3E}">
        <p14:creationId xmlns:p14="http://schemas.microsoft.com/office/powerpoint/2010/main" val="290555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4570CE5-72EF-D749-817D-DE53A127F521}"/>
              </a:ext>
            </a:extLst>
          </p:cNvPr>
          <p:cNvSpPr>
            <a:spLocks noGrp="1"/>
          </p:cNvSpPr>
          <p:nvPr>
            <p:ph type="dt" sz="half" idx="10"/>
          </p:nvPr>
        </p:nvSpPr>
        <p:spPr/>
        <p:txBody>
          <a:bodyPr/>
          <a:lstStyle>
            <a:lvl1pPr>
              <a:defRPr/>
            </a:lvl1pPr>
          </a:lstStyle>
          <a:p>
            <a:pPr>
              <a:defRPr/>
            </a:pPr>
            <a:fld id="{70E4AC29-6D7F-B344-A07B-009CE22FA354}" type="datetimeFigureOut">
              <a:rPr lang="en-US"/>
              <a:pPr>
                <a:defRPr/>
              </a:pPr>
              <a:t>2/14/2021</a:t>
            </a:fld>
            <a:endParaRPr lang="en-US"/>
          </a:p>
        </p:txBody>
      </p:sp>
      <p:sp>
        <p:nvSpPr>
          <p:cNvPr id="6" name="Footer Placeholder 4">
            <a:extLst>
              <a:ext uri="{FF2B5EF4-FFF2-40B4-BE49-F238E27FC236}">
                <a16:creationId xmlns:a16="http://schemas.microsoft.com/office/drawing/2014/main" id="{11A6B44C-54DF-D54F-9611-2EF591F2C9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FD1538-4445-B74C-8E43-FC2FD6D16E01}"/>
              </a:ext>
            </a:extLst>
          </p:cNvPr>
          <p:cNvSpPr>
            <a:spLocks noGrp="1"/>
          </p:cNvSpPr>
          <p:nvPr>
            <p:ph type="sldNum" sz="quarter" idx="12"/>
          </p:nvPr>
        </p:nvSpPr>
        <p:spPr/>
        <p:txBody>
          <a:bodyPr/>
          <a:lstStyle>
            <a:lvl1pPr>
              <a:defRPr/>
            </a:lvl1pPr>
          </a:lstStyle>
          <a:p>
            <a:fld id="{0BEC633D-C996-7A4C-8A86-0464203AC215}" type="slidenum">
              <a:rPr lang="en-US" altLang="ar-SA"/>
              <a:pPr/>
              <a:t>‹#›</a:t>
            </a:fld>
            <a:endParaRPr lang="en-US" altLang="ar-SA"/>
          </a:p>
        </p:txBody>
      </p:sp>
    </p:spTree>
    <p:extLst>
      <p:ext uri="{BB962C8B-B14F-4D97-AF65-F5344CB8AC3E}">
        <p14:creationId xmlns:p14="http://schemas.microsoft.com/office/powerpoint/2010/main" val="40134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D1D835A-5AEF-6C44-BCE5-BC341530B2D2}"/>
              </a:ext>
            </a:extLst>
          </p:cNvPr>
          <p:cNvSpPr>
            <a:spLocks noGrp="1"/>
          </p:cNvSpPr>
          <p:nvPr>
            <p:ph type="dt" sz="half" idx="10"/>
          </p:nvPr>
        </p:nvSpPr>
        <p:spPr/>
        <p:txBody>
          <a:bodyPr/>
          <a:lstStyle>
            <a:lvl1pPr>
              <a:defRPr/>
            </a:lvl1pPr>
          </a:lstStyle>
          <a:p>
            <a:pPr>
              <a:defRPr/>
            </a:pPr>
            <a:fld id="{B50C9F2E-81BD-674A-AD51-F3099E24BA7A}" type="datetimeFigureOut">
              <a:rPr lang="en-US"/>
              <a:pPr>
                <a:defRPr/>
              </a:pPr>
              <a:t>2/14/2021</a:t>
            </a:fld>
            <a:endParaRPr lang="en-US"/>
          </a:p>
        </p:txBody>
      </p:sp>
      <p:sp>
        <p:nvSpPr>
          <p:cNvPr id="8" name="Footer Placeholder 4">
            <a:extLst>
              <a:ext uri="{FF2B5EF4-FFF2-40B4-BE49-F238E27FC236}">
                <a16:creationId xmlns:a16="http://schemas.microsoft.com/office/drawing/2014/main" id="{8AAEDC3B-8D93-DD42-ACCE-785D0D009CD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82B435-33C4-9F46-9921-105187FBDBE6}"/>
              </a:ext>
            </a:extLst>
          </p:cNvPr>
          <p:cNvSpPr>
            <a:spLocks noGrp="1"/>
          </p:cNvSpPr>
          <p:nvPr>
            <p:ph type="sldNum" sz="quarter" idx="12"/>
          </p:nvPr>
        </p:nvSpPr>
        <p:spPr/>
        <p:txBody>
          <a:bodyPr/>
          <a:lstStyle>
            <a:lvl1pPr>
              <a:defRPr/>
            </a:lvl1pPr>
          </a:lstStyle>
          <a:p>
            <a:fld id="{8789E6B0-16F4-6C44-826D-4B35652D60EC}" type="slidenum">
              <a:rPr lang="en-US" altLang="ar-SA"/>
              <a:pPr/>
              <a:t>‹#›</a:t>
            </a:fld>
            <a:endParaRPr lang="en-US" altLang="ar-SA"/>
          </a:p>
        </p:txBody>
      </p:sp>
    </p:spTree>
    <p:extLst>
      <p:ext uri="{BB962C8B-B14F-4D97-AF65-F5344CB8AC3E}">
        <p14:creationId xmlns:p14="http://schemas.microsoft.com/office/powerpoint/2010/main" val="318880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85D6CB-CD1A-A240-9085-FBDDA11C5BA6}"/>
              </a:ext>
            </a:extLst>
          </p:cNvPr>
          <p:cNvSpPr>
            <a:spLocks noGrp="1"/>
          </p:cNvSpPr>
          <p:nvPr>
            <p:ph type="dt" sz="half" idx="10"/>
          </p:nvPr>
        </p:nvSpPr>
        <p:spPr/>
        <p:txBody>
          <a:bodyPr/>
          <a:lstStyle>
            <a:lvl1pPr>
              <a:defRPr/>
            </a:lvl1pPr>
          </a:lstStyle>
          <a:p>
            <a:pPr>
              <a:defRPr/>
            </a:pPr>
            <a:fld id="{47EE92EA-CF9D-9340-96A0-365FBB85AF63}" type="datetimeFigureOut">
              <a:rPr lang="en-US"/>
              <a:pPr>
                <a:defRPr/>
              </a:pPr>
              <a:t>2/14/2021</a:t>
            </a:fld>
            <a:endParaRPr lang="en-US"/>
          </a:p>
        </p:txBody>
      </p:sp>
      <p:sp>
        <p:nvSpPr>
          <p:cNvPr id="4" name="Footer Placeholder 4">
            <a:extLst>
              <a:ext uri="{FF2B5EF4-FFF2-40B4-BE49-F238E27FC236}">
                <a16:creationId xmlns:a16="http://schemas.microsoft.com/office/drawing/2014/main" id="{85345D89-2209-E54C-8239-32EB5B2138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E0487F1-80F6-DF49-84C2-699ED63F2FA4}"/>
              </a:ext>
            </a:extLst>
          </p:cNvPr>
          <p:cNvSpPr>
            <a:spLocks noGrp="1"/>
          </p:cNvSpPr>
          <p:nvPr>
            <p:ph type="sldNum" sz="quarter" idx="12"/>
          </p:nvPr>
        </p:nvSpPr>
        <p:spPr/>
        <p:txBody>
          <a:bodyPr/>
          <a:lstStyle>
            <a:lvl1pPr>
              <a:defRPr/>
            </a:lvl1pPr>
          </a:lstStyle>
          <a:p>
            <a:fld id="{2F0C1BE4-2F1C-7043-BCE5-C95B386A58EB}" type="slidenum">
              <a:rPr lang="en-US" altLang="ar-SA"/>
              <a:pPr/>
              <a:t>‹#›</a:t>
            </a:fld>
            <a:endParaRPr lang="en-US" altLang="ar-SA"/>
          </a:p>
        </p:txBody>
      </p:sp>
    </p:spTree>
    <p:extLst>
      <p:ext uri="{BB962C8B-B14F-4D97-AF65-F5344CB8AC3E}">
        <p14:creationId xmlns:p14="http://schemas.microsoft.com/office/powerpoint/2010/main" val="238782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8160A5B6-455B-144E-B66F-CF24881CC6E3}"/>
              </a:ext>
            </a:extLst>
          </p:cNvPr>
          <p:cNvSpPr>
            <a:spLocks noGrp="1"/>
          </p:cNvSpPr>
          <p:nvPr userDrawn="1"/>
        </p:nvSpPr>
        <p:spPr>
          <a:xfrm>
            <a:off x="92762" y="6356584"/>
            <a:ext cx="1888438"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400" b="1" dirty="0">
                <a:solidFill>
                  <a:schemeClr val="tx2">
                    <a:lumMod val="60000"/>
                    <a:lumOff val="40000"/>
                  </a:schemeClr>
                </a:solidFill>
              </a:rPr>
              <a:t>© 2020 KSU ANATOMY</a:t>
            </a:r>
          </a:p>
        </p:txBody>
      </p:sp>
    </p:spTree>
    <p:extLst>
      <p:ext uri="{BB962C8B-B14F-4D97-AF65-F5344CB8AC3E}">
        <p14:creationId xmlns:p14="http://schemas.microsoft.com/office/powerpoint/2010/main" val="8538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AD8CCAF-9158-D941-B878-81C736DF35CA}"/>
              </a:ext>
            </a:extLst>
          </p:cNvPr>
          <p:cNvSpPr>
            <a:spLocks noGrp="1"/>
          </p:cNvSpPr>
          <p:nvPr>
            <p:ph type="dt" sz="half" idx="10"/>
          </p:nvPr>
        </p:nvSpPr>
        <p:spPr/>
        <p:txBody>
          <a:bodyPr/>
          <a:lstStyle>
            <a:lvl1pPr>
              <a:defRPr/>
            </a:lvl1pPr>
          </a:lstStyle>
          <a:p>
            <a:pPr>
              <a:defRPr/>
            </a:pPr>
            <a:fld id="{F9D7BA3E-E407-614B-9B3B-9F9520F754E1}" type="datetimeFigureOut">
              <a:rPr lang="en-US"/>
              <a:pPr>
                <a:defRPr/>
              </a:pPr>
              <a:t>2/14/2021</a:t>
            </a:fld>
            <a:endParaRPr lang="en-US"/>
          </a:p>
        </p:txBody>
      </p:sp>
      <p:sp>
        <p:nvSpPr>
          <p:cNvPr id="6" name="Footer Placeholder 4">
            <a:extLst>
              <a:ext uri="{FF2B5EF4-FFF2-40B4-BE49-F238E27FC236}">
                <a16:creationId xmlns:a16="http://schemas.microsoft.com/office/drawing/2014/main" id="{DBDF4617-AAD6-8B42-A75E-08E9FE0974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AA99E5-6CEF-8246-A8CF-C9B961A7453D}"/>
              </a:ext>
            </a:extLst>
          </p:cNvPr>
          <p:cNvSpPr>
            <a:spLocks noGrp="1"/>
          </p:cNvSpPr>
          <p:nvPr>
            <p:ph type="sldNum" sz="quarter" idx="12"/>
          </p:nvPr>
        </p:nvSpPr>
        <p:spPr/>
        <p:txBody>
          <a:bodyPr/>
          <a:lstStyle>
            <a:lvl1pPr>
              <a:defRPr/>
            </a:lvl1pPr>
          </a:lstStyle>
          <a:p>
            <a:fld id="{C245CCBB-2E0B-A74E-A9B6-35801143AB05}" type="slidenum">
              <a:rPr lang="en-US" altLang="ar-SA"/>
              <a:pPr/>
              <a:t>‹#›</a:t>
            </a:fld>
            <a:endParaRPr lang="en-US" altLang="ar-SA"/>
          </a:p>
        </p:txBody>
      </p:sp>
    </p:spTree>
    <p:extLst>
      <p:ext uri="{BB962C8B-B14F-4D97-AF65-F5344CB8AC3E}">
        <p14:creationId xmlns:p14="http://schemas.microsoft.com/office/powerpoint/2010/main" val="162762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8F1A3E3-9502-3346-8ECE-2C95701F1345}"/>
              </a:ext>
            </a:extLst>
          </p:cNvPr>
          <p:cNvSpPr>
            <a:spLocks noGrp="1"/>
          </p:cNvSpPr>
          <p:nvPr>
            <p:ph type="dt" sz="half" idx="10"/>
          </p:nvPr>
        </p:nvSpPr>
        <p:spPr/>
        <p:txBody>
          <a:bodyPr/>
          <a:lstStyle>
            <a:lvl1pPr>
              <a:defRPr/>
            </a:lvl1pPr>
          </a:lstStyle>
          <a:p>
            <a:pPr>
              <a:defRPr/>
            </a:pPr>
            <a:fld id="{545754D6-1007-6B49-85AB-46C3EE7BB50E}" type="datetimeFigureOut">
              <a:rPr lang="en-US"/>
              <a:pPr>
                <a:defRPr/>
              </a:pPr>
              <a:t>2/14/2021</a:t>
            </a:fld>
            <a:endParaRPr lang="en-US"/>
          </a:p>
        </p:txBody>
      </p:sp>
      <p:sp>
        <p:nvSpPr>
          <p:cNvPr id="6" name="Footer Placeholder 4">
            <a:extLst>
              <a:ext uri="{FF2B5EF4-FFF2-40B4-BE49-F238E27FC236}">
                <a16:creationId xmlns:a16="http://schemas.microsoft.com/office/drawing/2014/main" id="{464737EB-6D56-AD40-94D3-F88B9E521E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D79FD2-6CA2-1745-A7D8-1BD5F22CB064}"/>
              </a:ext>
            </a:extLst>
          </p:cNvPr>
          <p:cNvSpPr>
            <a:spLocks noGrp="1"/>
          </p:cNvSpPr>
          <p:nvPr>
            <p:ph type="sldNum" sz="quarter" idx="12"/>
          </p:nvPr>
        </p:nvSpPr>
        <p:spPr/>
        <p:txBody>
          <a:bodyPr/>
          <a:lstStyle>
            <a:lvl1pPr>
              <a:defRPr/>
            </a:lvl1pPr>
          </a:lstStyle>
          <a:p>
            <a:fld id="{21DDAFB8-2858-5C41-AB61-D648E9C5C659}" type="slidenum">
              <a:rPr lang="en-US" altLang="ar-SA"/>
              <a:pPr/>
              <a:t>‹#›</a:t>
            </a:fld>
            <a:endParaRPr lang="en-US" altLang="ar-SA"/>
          </a:p>
        </p:txBody>
      </p:sp>
    </p:spTree>
    <p:extLst>
      <p:ext uri="{BB962C8B-B14F-4D97-AF65-F5344CB8AC3E}">
        <p14:creationId xmlns:p14="http://schemas.microsoft.com/office/powerpoint/2010/main" val="210098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0F6B487-AB11-A143-98ED-B9C0EBD51AE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1027" name="Text Placeholder 2">
            <a:extLst>
              <a:ext uri="{FF2B5EF4-FFF2-40B4-BE49-F238E27FC236}">
                <a16:creationId xmlns:a16="http://schemas.microsoft.com/office/drawing/2014/main" id="{9A3C13FC-59E7-014B-B096-CDE5D076E3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4" name="Date Placeholder 3">
            <a:extLst>
              <a:ext uri="{FF2B5EF4-FFF2-40B4-BE49-F238E27FC236}">
                <a16:creationId xmlns:a16="http://schemas.microsoft.com/office/drawing/2014/main" id="{EB9D23F9-A0AE-3741-B6F9-3F1A24851A9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9BA097D-D870-104A-A0D3-F862DFAB242E}" type="datetimeFigureOut">
              <a:rPr lang="en-US"/>
              <a:pPr>
                <a:defRPr/>
              </a:pPr>
              <a:t>2/14/2021</a:t>
            </a:fld>
            <a:endParaRPr lang="en-US"/>
          </a:p>
        </p:txBody>
      </p:sp>
      <p:sp>
        <p:nvSpPr>
          <p:cNvPr id="5" name="Footer Placeholder 4">
            <a:extLst>
              <a:ext uri="{FF2B5EF4-FFF2-40B4-BE49-F238E27FC236}">
                <a16:creationId xmlns:a16="http://schemas.microsoft.com/office/drawing/2014/main" id="{4AA2F590-C262-DB46-9315-82EF870CC60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DF02C94-76B7-5748-B2B3-F18D5B7FBC3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6F8CA16E-2372-3E40-8BD8-FAF2D5806752}" type="slidenum">
              <a:rPr lang="en-US"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8" name="Title 1">
            <a:extLst>
              <a:ext uri="{FF2B5EF4-FFF2-40B4-BE49-F238E27FC236}">
                <a16:creationId xmlns:a16="http://schemas.microsoft.com/office/drawing/2014/main" id="{1F46D83F-507B-4876-A375-849086FC2956}"/>
              </a:ext>
            </a:extLst>
          </p:cNvPr>
          <p:cNvSpPr>
            <a:spLocks noGrp="1"/>
          </p:cNvSpPr>
          <p:nvPr>
            <p:ph type="ctrTitle"/>
          </p:nvPr>
        </p:nvSpPr>
        <p:spPr>
          <a:xfrm>
            <a:off x="655540" y="2649352"/>
            <a:ext cx="3915889" cy="779648"/>
          </a:xfrm>
        </p:spPr>
        <p:txBody>
          <a:bodyPr anchor="b">
            <a:normAutofit/>
          </a:bodyPr>
          <a:lstStyle/>
          <a:p>
            <a:pPr eaLnBrk="1" hangingPunct="1"/>
            <a:r>
              <a:rPr lang="en-US" altLang="en-US" b="1" dirty="0"/>
              <a:t>Histology Lab</a:t>
            </a:r>
          </a:p>
        </p:txBody>
      </p:sp>
      <p:sp>
        <p:nvSpPr>
          <p:cNvPr id="19" name="Subtitle 2">
            <a:extLst>
              <a:ext uri="{FF2B5EF4-FFF2-40B4-BE49-F238E27FC236}">
                <a16:creationId xmlns:a16="http://schemas.microsoft.com/office/drawing/2014/main" id="{0076A08E-A75F-465A-9FBD-C6E768BA5AF9}"/>
              </a:ext>
            </a:extLst>
          </p:cNvPr>
          <p:cNvSpPr>
            <a:spLocks noGrp="1"/>
          </p:cNvSpPr>
          <p:nvPr>
            <p:ph type="subTitle" idx="1"/>
          </p:nvPr>
        </p:nvSpPr>
        <p:spPr>
          <a:xfrm>
            <a:off x="655540" y="3469241"/>
            <a:ext cx="3915888" cy="112704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fontAlgn="auto" hangingPunct="1">
              <a:spcAft>
                <a:spcPts val="0"/>
              </a:spcAft>
            </a:pPr>
            <a:r>
              <a:rPr lang="en-US" sz="2800" b="1" dirty="0">
                <a:solidFill>
                  <a:srgbClr val="7030A0"/>
                </a:solidFill>
              </a:rPr>
              <a:t>Adrenal Gland</a:t>
            </a:r>
          </a:p>
        </p:txBody>
      </p:sp>
      <p:sp>
        <p:nvSpPr>
          <p:cNvPr id="20" name="Subtitle 2">
            <a:extLst>
              <a:ext uri="{FF2B5EF4-FFF2-40B4-BE49-F238E27FC236}">
                <a16:creationId xmlns:a16="http://schemas.microsoft.com/office/drawing/2014/main" id="{71B4AD29-9B4D-4C90-877F-5B475EE56690}"/>
              </a:ext>
            </a:extLst>
          </p:cNvPr>
          <p:cNvSpPr txBox="1">
            <a:spLocks/>
          </p:cNvSpPr>
          <p:nvPr/>
        </p:nvSpPr>
        <p:spPr bwMode="auto">
          <a:xfrm>
            <a:off x="1137317" y="4596289"/>
            <a:ext cx="2952334" cy="157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r>
              <a:rPr lang="en-US" sz="2000" dirty="0">
                <a:solidFill>
                  <a:srgbClr val="1F497D"/>
                </a:solidFill>
              </a:rPr>
              <a:t>Dr. Muhammad Atteya</a:t>
            </a:r>
          </a:p>
          <a:p>
            <a:pPr eaLnBrk="1" fontAlgn="auto" hangingPunct="1">
              <a:spcAft>
                <a:spcPts val="0"/>
              </a:spcAft>
              <a:defRPr/>
            </a:pPr>
            <a:r>
              <a:rPr lang="en-US" sz="2000" dirty="0">
                <a:solidFill>
                  <a:srgbClr val="1F497D"/>
                </a:solidFill>
              </a:rPr>
              <a:t>Anatomy Department</a:t>
            </a:r>
          </a:p>
          <a:p>
            <a:pPr eaLnBrk="1" fontAlgn="auto" hangingPunct="1">
              <a:spcAft>
                <a:spcPts val="0"/>
              </a:spcAft>
              <a:defRPr/>
            </a:pPr>
            <a:r>
              <a:rPr lang="en-US" sz="2000" dirty="0">
                <a:solidFill>
                  <a:srgbClr val="1F497D"/>
                </a:solidFill>
              </a:rPr>
              <a:t>College of Medicine</a:t>
            </a:r>
          </a:p>
          <a:p>
            <a:pPr eaLnBrk="1" fontAlgn="auto" hangingPunct="1">
              <a:spcAft>
                <a:spcPts val="0"/>
              </a:spcAft>
              <a:defRPr/>
            </a:pPr>
            <a:r>
              <a:rPr lang="en-US" sz="2000" dirty="0">
                <a:solidFill>
                  <a:srgbClr val="1F497D"/>
                </a:solidFill>
              </a:rPr>
              <a:t>King Saud University</a:t>
            </a:r>
          </a:p>
        </p:txBody>
      </p:sp>
      <p:sp>
        <p:nvSpPr>
          <p:cNvPr id="15" name="Date Placeholder 3">
            <a:extLst>
              <a:ext uri="{FF2B5EF4-FFF2-40B4-BE49-F238E27FC236}">
                <a16:creationId xmlns:a16="http://schemas.microsoft.com/office/drawing/2014/main" id="{C9CBA8F6-94D8-4CBC-AFF0-A97B3504C102}"/>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Tree>
    <p:extLst>
      <p:ext uri="{BB962C8B-B14F-4D97-AF65-F5344CB8AC3E}">
        <p14:creationId xmlns:p14="http://schemas.microsoft.com/office/powerpoint/2010/main" val="139134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a:extLst>
              <a:ext uri="{FF2B5EF4-FFF2-40B4-BE49-F238E27FC236}">
                <a16:creationId xmlns:a16="http://schemas.microsoft.com/office/drawing/2014/main" id="{6149A4E9-3B0D-A342-8AF0-3E76109F6840}"/>
              </a:ext>
            </a:extLst>
          </p:cNvPr>
          <p:cNvSpPr txBox="1">
            <a:spLocks/>
          </p:cNvSpPr>
          <p:nvPr/>
        </p:nvSpPr>
        <p:spPr bwMode="auto">
          <a:xfrm>
            <a:off x="2985294" y="6183932"/>
            <a:ext cx="3173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eaLnBrk="1" hangingPunct="1">
              <a:buFontTx/>
              <a:buNone/>
              <a:defRPr sz="2800" b="1">
                <a:solidFill>
                  <a:schemeClr val="tx2"/>
                </a:solidFill>
                <a:latin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ar-SA" dirty="0"/>
              <a:t>Adrenal Gland</a:t>
            </a:r>
          </a:p>
        </p:txBody>
      </p:sp>
      <p:pic>
        <p:nvPicPr>
          <p:cNvPr id="8195" name="Picture 5" descr="Adrenal-01.jpg">
            <a:extLst>
              <a:ext uri="{FF2B5EF4-FFF2-40B4-BE49-F238E27FC236}">
                <a16:creationId xmlns:a16="http://schemas.microsoft.com/office/drawing/2014/main" id="{905DB983-DFB5-064C-99E8-5DAEA96E39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29267"/>
            <a:ext cx="9144000" cy="5729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E17B80B7-847A-404B-BEDE-2D748BBD5F4B}"/>
              </a:ext>
            </a:extLst>
          </p:cNvPr>
          <p:cNvSpPr/>
          <p:nvPr/>
        </p:nvSpPr>
        <p:spPr>
          <a:xfrm>
            <a:off x="5820110" y="1342529"/>
            <a:ext cx="189040" cy="668762"/>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5" name="Rectangle 4">
            <a:extLst>
              <a:ext uri="{FF2B5EF4-FFF2-40B4-BE49-F238E27FC236}">
                <a16:creationId xmlns:a16="http://schemas.microsoft.com/office/drawing/2014/main" id="{D8886C52-3EF1-7A4F-9041-DD9E1AB29E3B}"/>
              </a:ext>
            </a:extLst>
          </p:cNvPr>
          <p:cNvSpPr/>
          <p:nvPr/>
        </p:nvSpPr>
        <p:spPr>
          <a:xfrm>
            <a:off x="6009150" y="2011291"/>
            <a:ext cx="189040" cy="2297566"/>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6" name="Rectangle 5">
            <a:extLst>
              <a:ext uri="{FF2B5EF4-FFF2-40B4-BE49-F238E27FC236}">
                <a16:creationId xmlns:a16="http://schemas.microsoft.com/office/drawing/2014/main" id="{2B9D13D9-6EE3-A449-9583-ABF2B461C0B4}"/>
              </a:ext>
            </a:extLst>
          </p:cNvPr>
          <p:cNvSpPr/>
          <p:nvPr/>
        </p:nvSpPr>
        <p:spPr>
          <a:xfrm>
            <a:off x="4022613" y="2975408"/>
            <a:ext cx="1986537"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rPr>
              <a:t>Zona fasciculata</a:t>
            </a:r>
          </a:p>
        </p:txBody>
      </p:sp>
      <p:sp>
        <p:nvSpPr>
          <p:cNvPr id="7" name="Rectangle 6">
            <a:extLst>
              <a:ext uri="{FF2B5EF4-FFF2-40B4-BE49-F238E27FC236}">
                <a16:creationId xmlns:a16="http://schemas.microsoft.com/office/drawing/2014/main" id="{71CD5223-D06F-1A4B-8919-E7BA58528864}"/>
              </a:ext>
            </a:extLst>
          </p:cNvPr>
          <p:cNvSpPr/>
          <p:nvPr/>
        </p:nvSpPr>
        <p:spPr>
          <a:xfrm>
            <a:off x="3662886" y="1382931"/>
            <a:ext cx="2157224"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rPr>
              <a:t>Zona glomerulosa</a:t>
            </a:r>
          </a:p>
        </p:txBody>
      </p:sp>
      <p:sp>
        <p:nvSpPr>
          <p:cNvPr id="8" name="Rectangle 7">
            <a:extLst>
              <a:ext uri="{FF2B5EF4-FFF2-40B4-BE49-F238E27FC236}">
                <a16:creationId xmlns:a16="http://schemas.microsoft.com/office/drawing/2014/main" id="{8B20B6EF-B7FB-5749-80F5-372F2CF9027A}"/>
              </a:ext>
            </a:extLst>
          </p:cNvPr>
          <p:cNvSpPr/>
          <p:nvPr/>
        </p:nvSpPr>
        <p:spPr>
          <a:xfrm>
            <a:off x="1706381" y="1143392"/>
            <a:ext cx="189040" cy="3633065"/>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9" name="Rectangle 8">
            <a:extLst>
              <a:ext uri="{FF2B5EF4-FFF2-40B4-BE49-F238E27FC236}">
                <a16:creationId xmlns:a16="http://schemas.microsoft.com/office/drawing/2014/main" id="{7B5B5C82-2D03-C948-99C4-81BE6D9BE9CD}"/>
              </a:ext>
            </a:extLst>
          </p:cNvPr>
          <p:cNvSpPr/>
          <p:nvPr/>
        </p:nvSpPr>
        <p:spPr>
          <a:xfrm rot="16200000">
            <a:off x="885273" y="2775259"/>
            <a:ext cx="1145286" cy="369332"/>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rPr>
              <a:t>CORTEX</a:t>
            </a:r>
          </a:p>
        </p:txBody>
      </p:sp>
      <p:sp>
        <p:nvSpPr>
          <p:cNvPr id="10" name="Rectangle 9">
            <a:extLst>
              <a:ext uri="{FF2B5EF4-FFF2-40B4-BE49-F238E27FC236}">
                <a16:creationId xmlns:a16="http://schemas.microsoft.com/office/drawing/2014/main" id="{6C06156F-69DD-3144-A937-D16BA4542F8E}"/>
              </a:ext>
            </a:extLst>
          </p:cNvPr>
          <p:cNvSpPr/>
          <p:nvPr/>
        </p:nvSpPr>
        <p:spPr>
          <a:xfrm>
            <a:off x="6184661" y="4308858"/>
            <a:ext cx="189040" cy="699869"/>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11" name="Rectangle 10">
            <a:extLst>
              <a:ext uri="{FF2B5EF4-FFF2-40B4-BE49-F238E27FC236}">
                <a16:creationId xmlns:a16="http://schemas.microsoft.com/office/drawing/2014/main" id="{94AD167F-DD17-BF41-81D8-13B7D4882C43}"/>
              </a:ext>
            </a:extLst>
          </p:cNvPr>
          <p:cNvSpPr/>
          <p:nvPr/>
        </p:nvSpPr>
        <p:spPr>
          <a:xfrm>
            <a:off x="4284242" y="4474126"/>
            <a:ext cx="1900419"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rPr>
              <a:t>Zona reticularis</a:t>
            </a:r>
          </a:p>
        </p:txBody>
      </p:sp>
      <p:sp>
        <p:nvSpPr>
          <p:cNvPr id="12" name="Rectangle 11">
            <a:extLst>
              <a:ext uri="{FF2B5EF4-FFF2-40B4-BE49-F238E27FC236}">
                <a16:creationId xmlns:a16="http://schemas.microsoft.com/office/drawing/2014/main" id="{194AC0C6-671D-E149-AB1B-913C123EC637}"/>
              </a:ext>
            </a:extLst>
          </p:cNvPr>
          <p:cNvSpPr/>
          <p:nvPr/>
        </p:nvSpPr>
        <p:spPr>
          <a:xfrm>
            <a:off x="6373701" y="1342529"/>
            <a:ext cx="1118920"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cs typeface="Arial" panose="020B0604020202020204" pitchFamily="34" charset="0"/>
              </a:rPr>
              <a:t>Capsule</a:t>
            </a:r>
          </a:p>
        </p:txBody>
      </p:sp>
      <p:sp>
        <p:nvSpPr>
          <p:cNvPr id="13" name="Rectangle 12">
            <a:extLst>
              <a:ext uri="{FF2B5EF4-FFF2-40B4-BE49-F238E27FC236}">
                <a16:creationId xmlns:a16="http://schemas.microsoft.com/office/drawing/2014/main" id="{3A5D5D20-8422-7C49-A5E3-2D6F0404E604}"/>
              </a:ext>
            </a:extLst>
          </p:cNvPr>
          <p:cNvSpPr/>
          <p:nvPr/>
        </p:nvSpPr>
        <p:spPr>
          <a:xfrm>
            <a:off x="1706381" y="4838129"/>
            <a:ext cx="189040" cy="1220907"/>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14" name="Rectangle 13">
            <a:extLst>
              <a:ext uri="{FF2B5EF4-FFF2-40B4-BE49-F238E27FC236}">
                <a16:creationId xmlns:a16="http://schemas.microsoft.com/office/drawing/2014/main" id="{CAC22809-D36A-7A4C-AC66-8A52792FC842}"/>
              </a:ext>
            </a:extLst>
          </p:cNvPr>
          <p:cNvSpPr/>
          <p:nvPr/>
        </p:nvSpPr>
        <p:spPr>
          <a:xfrm rot="16200000">
            <a:off x="786263" y="5263916"/>
            <a:ext cx="1343307" cy="369332"/>
          </a:xfrm>
          <a:prstGeom prst="rect">
            <a:avLst/>
          </a:prstGeom>
          <a:noFill/>
          <a:ln>
            <a:noFill/>
          </a:ln>
          <a:effectLst/>
        </p:spPr>
        <p:txBody>
          <a:bodyPr wrap="square">
            <a:spAutoFit/>
          </a:bodyPr>
          <a:lstStyle/>
          <a:p>
            <a:pPr>
              <a:spcBef>
                <a:spcPct val="50000"/>
              </a:spcBef>
            </a:pPr>
            <a:r>
              <a:rPr lang="en-US" b="1" dirty="0">
                <a:solidFill>
                  <a:srgbClr val="000000"/>
                </a:solidFill>
                <a:effectLst>
                  <a:outerShdw blurRad="38100" dist="38100" dir="2700000" algn="tl">
                    <a:srgbClr val="FFFFFF"/>
                  </a:outerShdw>
                </a:effectLst>
              </a:rPr>
              <a:t>MEDULLA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4037ADF3-1C24-5E48-8D07-12C4AF9D5F91}"/>
              </a:ext>
            </a:extLst>
          </p:cNvPr>
          <p:cNvSpPr txBox="1">
            <a:spLocks/>
          </p:cNvSpPr>
          <p:nvPr/>
        </p:nvSpPr>
        <p:spPr bwMode="auto">
          <a:xfrm>
            <a:off x="2985294" y="6161630"/>
            <a:ext cx="3173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eaLnBrk="1" hangingPunct="1">
              <a:buFontTx/>
              <a:buNone/>
              <a:defRPr sz="2800" b="1">
                <a:solidFill>
                  <a:schemeClr val="tx2"/>
                </a:solidFill>
                <a:latin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en-US" altLang="ar-SA" dirty="0"/>
              <a:t>Adrenal Gland</a:t>
            </a:r>
          </a:p>
        </p:txBody>
      </p:sp>
      <p:pic>
        <p:nvPicPr>
          <p:cNvPr id="9219" name="Picture 4" descr="Adrenal-02.jpg">
            <a:extLst>
              <a:ext uri="{FF2B5EF4-FFF2-40B4-BE49-F238E27FC236}">
                <a16:creationId xmlns:a16="http://schemas.microsoft.com/office/drawing/2014/main" id="{2CBCC299-D30B-154D-A2BB-3B28B238D5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18391"/>
            <a:ext cx="9144000" cy="573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B3178AC4-7E74-FD4D-B363-05DE3AA4AAEC}"/>
              </a:ext>
            </a:extLst>
          </p:cNvPr>
          <p:cNvSpPr/>
          <p:nvPr/>
        </p:nvSpPr>
        <p:spPr>
          <a:xfrm>
            <a:off x="5142518" y="1327002"/>
            <a:ext cx="189040" cy="1187598"/>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5" name="Rectangle 4">
            <a:extLst>
              <a:ext uri="{FF2B5EF4-FFF2-40B4-BE49-F238E27FC236}">
                <a16:creationId xmlns:a16="http://schemas.microsoft.com/office/drawing/2014/main" id="{6BABB4B7-3C34-2444-9F22-233F8387E0A3}"/>
              </a:ext>
            </a:extLst>
          </p:cNvPr>
          <p:cNvSpPr/>
          <p:nvPr/>
        </p:nvSpPr>
        <p:spPr>
          <a:xfrm>
            <a:off x="5403747" y="2574998"/>
            <a:ext cx="189040" cy="3475707"/>
          </a:xfrm>
          <a:prstGeom prst="rect">
            <a:avLst/>
          </a:pr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A"/>
          </a:p>
        </p:txBody>
      </p:sp>
      <p:sp>
        <p:nvSpPr>
          <p:cNvPr id="6" name="Rectangle 5">
            <a:extLst>
              <a:ext uri="{FF2B5EF4-FFF2-40B4-BE49-F238E27FC236}">
                <a16:creationId xmlns:a16="http://schemas.microsoft.com/office/drawing/2014/main" id="{9618FC63-23A0-5B4C-B5A4-839757BB6579}"/>
              </a:ext>
            </a:extLst>
          </p:cNvPr>
          <p:cNvSpPr/>
          <p:nvPr/>
        </p:nvSpPr>
        <p:spPr>
          <a:xfrm>
            <a:off x="3417210" y="4128185"/>
            <a:ext cx="1986537"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rPr>
              <a:t>Zona fasciculata</a:t>
            </a:r>
          </a:p>
        </p:txBody>
      </p:sp>
      <p:sp>
        <p:nvSpPr>
          <p:cNvPr id="7" name="Rectangle 6">
            <a:extLst>
              <a:ext uri="{FF2B5EF4-FFF2-40B4-BE49-F238E27FC236}">
                <a16:creationId xmlns:a16="http://schemas.microsoft.com/office/drawing/2014/main" id="{986E7931-891F-BE46-87AC-BD04D2F0E216}"/>
              </a:ext>
            </a:extLst>
          </p:cNvPr>
          <p:cNvSpPr/>
          <p:nvPr/>
        </p:nvSpPr>
        <p:spPr>
          <a:xfrm>
            <a:off x="2985294" y="1736135"/>
            <a:ext cx="2157224"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rPr>
              <a:t>Zona glomerulosa</a:t>
            </a:r>
          </a:p>
        </p:txBody>
      </p:sp>
      <p:sp>
        <p:nvSpPr>
          <p:cNvPr id="8" name="Rectangle 7">
            <a:extLst>
              <a:ext uri="{FF2B5EF4-FFF2-40B4-BE49-F238E27FC236}">
                <a16:creationId xmlns:a16="http://schemas.microsoft.com/office/drawing/2014/main" id="{8D72854B-DB6E-AC4F-92F6-F612A609A9DE}"/>
              </a:ext>
            </a:extLst>
          </p:cNvPr>
          <p:cNvSpPr/>
          <p:nvPr/>
        </p:nvSpPr>
        <p:spPr>
          <a:xfrm>
            <a:off x="6875506" y="1186411"/>
            <a:ext cx="1118920" cy="369332"/>
          </a:xfrm>
          <a:prstGeom prst="rect">
            <a:avLst/>
          </a:prstGeom>
          <a:noFill/>
          <a:ln>
            <a:noFill/>
          </a:ln>
          <a:effectLst/>
        </p:spPr>
        <p:txBody>
          <a:bodyPr wrap="square">
            <a:spAutoFit/>
          </a:bodyPr>
          <a:lstStyle/>
          <a:p>
            <a:pPr>
              <a:spcBef>
                <a:spcPct val="50000"/>
              </a:spcBef>
            </a:pPr>
            <a:r>
              <a:rPr lang="en-US" b="1" dirty="0">
                <a:solidFill>
                  <a:schemeClr val="bg1"/>
                </a:solidFill>
                <a:effectLst>
                  <a:outerShdw blurRad="38100" dist="38100" dir="2700000" algn="tl">
                    <a:schemeClr val="tx1"/>
                  </a:outerShdw>
                </a:effectLst>
                <a:cs typeface="Arial" panose="020B0604020202020204" pitchFamily="34" charset="0"/>
              </a:rPr>
              <a:t>Capsule</a:t>
            </a:r>
          </a:p>
        </p:txBody>
      </p:sp>
      <p:sp>
        <p:nvSpPr>
          <p:cNvPr id="9" name="Rectangle 8">
            <a:extLst>
              <a:ext uri="{FF2B5EF4-FFF2-40B4-BE49-F238E27FC236}">
                <a16:creationId xmlns:a16="http://schemas.microsoft.com/office/drawing/2014/main" id="{5A5A6C24-9021-7241-9620-5895F9C74614}"/>
              </a:ext>
            </a:extLst>
          </p:cNvPr>
          <p:cNvSpPr/>
          <p:nvPr/>
        </p:nvSpPr>
        <p:spPr>
          <a:xfrm>
            <a:off x="6336418" y="4128185"/>
            <a:ext cx="1685871" cy="369332"/>
          </a:xfrm>
          <a:prstGeom prst="rect">
            <a:avLst/>
          </a:prstGeom>
          <a:noFill/>
          <a:ln>
            <a:noFill/>
          </a:ln>
          <a:effectLst/>
        </p:spPr>
        <p:txBody>
          <a:bodyPr wrap="square">
            <a:spAutoFit/>
          </a:bodyPr>
          <a:lstStyle/>
          <a:p>
            <a:pPr>
              <a:spcBef>
                <a:spcPct val="50000"/>
              </a:spcBef>
            </a:pPr>
            <a:r>
              <a:rPr lang="en-US" b="1" dirty="0" err="1">
                <a:solidFill>
                  <a:srgbClr val="000000"/>
                </a:solidFill>
                <a:effectLst>
                  <a:outerShdw blurRad="38100" dist="38100" dir="2700000" algn="tl">
                    <a:srgbClr val="FFFFFF"/>
                  </a:outerShdw>
                </a:effectLst>
                <a:cs typeface="Arial" panose="020B0604020202020204" pitchFamily="34" charset="0"/>
              </a:rPr>
              <a:t>Spongiocytes</a:t>
            </a:r>
            <a:endParaRPr lang="en-US" b="1" dirty="0">
              <a:solidFill>
                <a:srgbClr val="000000"/>
              </a:solidFill>
              <a:effectLst>
                <a:outerShdw blurRad="38100" dist="38100" dir="2700000" algn="tl">
                  <a:srgbClr val="FFFFFF"/>
                </a:outerShdw>
              </a:effectLst>
              <a:cs typeface="Arial" panose="020B0604020202020204" pitchFamily="34" charset="0"/>
            </a:endParaRPr>
          </a:p>
        </p:txBody>
      </p:sp>
      <p:cxnSp>
        <p:nvCxnSpPr>
          <p:cNvPr id="10" name="Straight Arrow Connector 9">
            <a:extLst>
              <a:ext uri="{FF2B5EF4-FFF2-40B4-BE49-F238E27FC236}">
                <a16:creationId xmlns:a16="http://schemas.microsoft.com/office/drawing/2014/main" id="{0887BB3A-AFB8-B640-A1C6-44A6F7C27267}"/>
              </a:ext>
            </a:extLst>
          </p:cNvPr>
          <p:cNvCxnSpPr>
            <a:cxnSpLocks/>
            <a:stCxn id="9" idx="0"/>
          </p:cNvCxnSpPr>
          <p:nvPr/>
        </p:nvCxnSpPr>
        <p:spPr>
          <a:xfrm flipH="1" flipV="1">
            <a:off x="6833467" y="3800336"/>
            <a:ext cx="345887" cy="327849"/>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0BCC4743-F002-A144-BBDB-20A4AD8BC0C7}"/>
              </a:ext>
            </a:extLst>
          </p:cNvPr>
          <p:cNvCxnSpPr>
            <a:cxnSpLocks/>
          </p:cNvCxnSpPr>
          <p:nvPr/>
        </p:nvCxnSpPr>
        <p:spPr>
          <a:xfrm flipV="1">
            <a:off x="7676403" y="3883445"/>
            <a:ext cx="391603" cy="27819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2" name="Date Placeholder 3">
            <a:extLst>
              <a:ext uri="{FF2B5EF4-FFF2-40B4-BE49-F238E27FC236}">
                <a16:creationId xmlns:a16="http://schemas.microsoft.com/office/drawing/2014/main" id="{060A1E41-552C-4336-BBF3-844BCCF9ED60}"/>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
        <p:nvSpPr>
          <p:cNvPr id="14" name="Title 1">
            <a:extLst>
              <a:ext uri="{FF2B5EF4-FFF2-40B4-BE49-F238E27FC236}">
                <a16:creationId xmlns:a16="http://schemas.microsoft.com/office/drawing/2014/main" id="{C117FF76-2510-42C9-9ECA-DFBF526D433C}"/>
              </a:ext>
            </a:extLst>
          </p:cNvPr>
          <p:cNvSpPr>
            <a:spLocks noGrp="1"/>
          </p:cNvSpPr>
          <p:nvPr>
            <p:ph type="ctrTitle"/>
          </p:nvPr>
        </p:nvSpPr>
        <p:spPr>
          <a:xfrm>
            <a:off x="656111" y="798703"/>
            <a:ext cx="3915889" cy="3072015"/>
          </a:xfrm>
        </p:spPr>
        <p:txBody>
          <a:bodyPr anchor="b">
            <a:normAutofit/>
          </a:bodyPr>
          <a:lstStyle/>
          <a:p>
            <a:pPr eaLnBrk="1" hangingPunct="1"/>
            <a:r>
              <a:rPr lang="en-US" altLang="en-US" b="1" dirty="0"/>
              <a:t>Thank You</a:t>
            </a:r>
          </a:p>
        </p:txBody>
      </p:sp>
    </p:spTree>
    <p:extLst>
      <p:ext uri="{BB962C8B-B14F-4D97-AF65-F5344CB8AC3E}">
        <p14:creationId xmlns:p14="http://schemas.microsoft.com/office/powerpoint/2010/main" val="741938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Freeform: Shape 13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Microscope">
            <a:extLst>
              <a:ext uri="{FF2B5EF4-FFF2-40B4-BE49-F238E27FC236}">
                <a16:creationId xmlns:a16="http://schemas.microsoft.com/office/drawing/2014/main" id="{D88E6849-0338-4A09-BAD5-719050E1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8432" y="1385212"/>
            <a:ext cx="3704628" cy="37046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41" name="Freeform: Shape 14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Freeform: Shape 14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2" name="Date Placeholder 3">
            <a:extLst>
              <a:ext uri="{FF2B5EF4-FFF2-40B4-BE49-F238E27FC236}">
                <a16:creationId xmlns:a16="http://schemas.microsoft.com/office/drawing/2014/main" id="{B0A8E142-8341-477F-9318-93C4329B9180}"/>
              </a:ext>
            </a:extLst>
          </p:cNvPr>
          <p:cNvSpPr>
            <a:spLocks noGrp="1"/>
          </p:cNvSpPr>
          <p:nvPr/>
        </p:nvSpPr>
        <p:spPr>
          <a:xfrm>
            <a:off x="5791902" y="490727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lang="en-US" sz="1200" kern="1200" smtClean="0">
                <a:solidFill>
                  <a:srgbClr val="0070C0"/>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pPr>
            <a:r>
              <a:rPr lang="en-US" sz="1600" b="1" dirty="0">
                <a:solidFill>
                  <a:schemeClr val="tx2">
                    <a:lumMod val="60000"/>
                    <a:lumOff val="40000"/>
                  </a:schemeClr>
                </a:solidFill>
              </a:rPr>
              <a:t>© 2020 KSU ANATOMY</a:t>
            </a:r>
          </a:p>
        </p:txBody>
      </p:sp>
      <p:sp>
        <p:nvSpPr>
          <p:cNvPr id="13" name="Rectangle 12">
            <a:extLst>
              <a:ext uri="{FF2B5EF4-FFF2-40B4-BE49-F238E27FC236}">
                <a16:creationId xmlns:a16="http://schemas.microsoft.com/office/drawing/2014/main" id="{566197FE-D6FC-4670-81E7-7665236BA666}"/>
              </a:ext>
            </a:extLst>
          </p:cNvPr>
          <p:cNvSpPr/>
          <p:nvPr/>
        </p:nvSpPr>
        <p:spPr>
          <a:xfrm>
            <a:off x="228599" y="959536"/>
            <a:ext cx="4757033" cy="2646878"/>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Disclosure</a:t>
            </a:r>
            <a:endParaRPr lang="en-US"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Please be advised that this work is intended for non-profit purely educational purposes. We used some images from the internet and other sources. We did our best to link all images to their original sources to preserve copyrights. If you are the owner of one of those images, and you are not satisfied with our copyright level, please contact us and let us know how to make things right. We deeply appreciate your cooperation and consideration.</a:t>
            </a:r>
          </a:p>
          <a:p>
            <a:endParaRPr lang="en-US" u="sng"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Contact: </a:t>
            </a:r>
            <a:r>
              <a:rPr lang="en-US" b="1" dirty="0">
                <a:latin typeface="Arial" panose="020B0604020202020204" pitchFamily="34" charset="0"/>
                <a:cs typeface="Arial" panose="020B0604020202020204" pitchFamily="34" charset="0"/>
              </a:rPr>
              <a:t>anatomy@ksu.edu.sa</a:t>
            </a:r>
          </a:p>
        </p:txBody>
      </p:sp>
    </p:spTree>
    <p:extLst>
      <p:ext uri="{BB962C8B-B14F-4D97-AF65-F5344CB8AC3E}">
        <p14:creationId xmlns:p14="http://schemas.microsoft.com/office/powerpoint/2010/main" val="3153836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376</Words>
  <Application>Microsoft Office PowerPoint</Application>
  <PresentationFormat>On-screen Show (4:3)</PresentationFormat>
  <Paragraphs>52</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Histology Lab</vt:lpstr>
      <vt:lpstr>PowerPoint Presentation</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Lymphoid Tissue</dc:title>
  <dc:creator>Muhammad Atteya</dc:creator>
  <cp:lastModifiedBy>Ayah Fayyad</cp:lastModifiedBy>
  <cp:revision>37</cp:revision>
  <cp:lastPrinted>2020-12-07T18:04:08Z</cp:lastPrinted>
  <dcterms:created xsi:type="dcterms:W3CDTF">2012-09-16T11:36:31Z</dcterms:created>
  <dcterms:modified xsi:type="dcterms:W3CDTF">2021-02-14T10:14:17Z</dcterms:modified>
</cp:coreProperties>
</file>