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57" r:id="rId6"/>
    <p:sldId id="258" r:id="rId7"/>
    <p:sldId id="264" r:id="rId8"/>
    <p:sldId id="287" r:id="rId9"/>
    <p:sldId id="288" r:id="rId10"/>
    <p:sldId id="289" r:id="rId11"/>
    <p:sldId id="283" r:id="rId12"/>
    <p:sldId id="263" r:id="rId13"/>
    <p:sldId id="290" r:id="rId14"/>
    <p:sldId id="291" r:id="rId15"/>
    <p:sldId id="277" r:id="rId16"/>
    <p:sldId id="266" r:id="rId17"/>
    <p:sldId id="270" r:id="rId18"/>
    <p:sldId id="271" r:id="rId19"/>
    <p:sldId id="285" r:id="rId20"/>
    <p:sldId id="282" r:id="rId21"/>
    <p:sldId id="294" r:id="rId22"/>
    <p:sldId id="29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56" autoAdjust="0"/>
  </p:normalViewPr>
  <p:slideViewPr>
    <p:cSldViewPr>
      <p:cViewPr varScale="1">
        <p:scale>
          <a:sx n="66" d="100"/>
          <a:sy n="66" d="100"/>
        </p:scale>
        <p:origin x="3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0BAA256-F755-49FC-A60B-764A091BC57B}" type="datetimeFigureOut">
              <a:rPr lang="ar-SA" smtClean="0"/>
              <a:t>25/05/1441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57A901-E97E-4941-8098-0568E2C531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6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6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642405-15A1-4021-BFFE-B95A5BF7F08C}" type="datetimeFigureOut">
              <a:rPr lang="ar-SA" smtClean="0"/>
              <a:pPr/>
              <a:t>25/05/1441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Practical(1)</a:t>
            </a:r>
          </a:p>
          <a:p>
            <a:endParaRPr lang="en-US" sz="2000" b="0" cap="none" dirty="0"/>
          </a:p>
          <a:p>
            <a:r>
              <a:rPr lang="en-US" sz="2000" b="0" cap="none" dirty="0"/>
              <a:t>RADIOLOGY</a:t>
            </a:r>
            <a:endParaRPr lang="ar-SA" sz="2000" b="0" cap="none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RADIOLOGY ANATOMY OF THE PITUITARY GLAND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206084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/>
              <a:t>1-Optic </a:t>
            </a:r>
            <a:r>
              <a:rPr lang="en-US" sz="2400" b="1" dirty="0" err="1"/>
              <a:t>sulcus</a:t>
            </a:r>
            <a:endParaRPr lang="en-US" sz="2400" b="1" dirty="0"/>
          </a:p>
          <a:p>
            <a:pPr algn="l" rtl="0"/>
            <a:r>
              <a:rPr lang="en-US" sz="2400" b="1" dirty="0"/>
              <a:t>2- Anterior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</a:t>
            </a:r>
          </a:p>
          <a:p>
            <a:pPr algn="l" rtl="0"/>
            <a:r>
              <a:rPr lang="en-US" sz="2400" b="1" dirty="0"/>
              <a:t>3-Floor of </a:t>
            </a:r>
            <a:r>
              <a:rPr lang="en-US" sz="2400" b="1" dirty="0" err="1"/>
              <a:t>sella</a:t>
            </a:r>
            <a:r>
              <a:rPr lang="en-US" sz="2400" b="1" dirty="0"/>
              <a:t> </a:t>
            </a:r>
            <a:r>
              <a:rPr lang="en-US" sz="2400" b="1" dirty="0" err="1"/>
              <a:t>turcia</a:t>
            </a:r>
            <a:r>
              <a:rPr lang="en-US" sz="2400" b="1" dirty="0"/>
              <a:t> (Pituitary </a:t>
            </a:r>
            <a:r>
              <a:rPr lang="en-US" sz="2400" b="1" dirty="0" err="1"/>
              <a:t>fossa</a:t>
            </a:r>
            <a:r>
              <a:rPr lang="en-US" sz="2400" b="1" dirty="0"/>
              <a:t>)</a:t>
            </a:r>
          </a:p>
          <a:p>
            <a:pPr algn="l" rtl="0"/>
            <a:r>
              <a:rPr lang="en-US" sz="2400" b="1" dirty="0"/>
              <a:t>4- Posterior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 </a:t>
            </a:r>
          </a:p>
          <a:p>
            <a:pPr algn="l" rtl="0"/>
            <a:r>
              <a:rPr lang="en-US" sz="2400" b="1" dirty="0"/>
              <a:t>5- Dorsum </a:t>
            </a:r>
            <a:r>
              <a:rPr lang="en-US" sz="2400" b="1" dirty="0" err="1"/>
              <a:t>sella</a:t>
            </a:r>
            <a:endParaRPr lang="en-US" sz="2400" b="1" dirty="0"/>
          </a:p>
          <a:p>
            <a:pPr algn="l" rtl="0"/>
            <a:r>
              <a:rPr lang="en-US" sz="2400" b="1" dirty="0"/>
              <a:t>6- Sphenoid sinus</a:t>
            </a:r>
          </a:p>
          <a:p>
            <a:pPr algn="l" rtl="0"/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115_PITUITARY_ADENO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54" r="4335" b="5835"/>
          <a:stretch>
            <a:fillRect/>
          </a:stretch>
        </p:blipFill>
        <p:spPr>
          <a:xfrm flipH="1">
            <a:off x="179512" y="2276872"/>
            <a:ext cx="3153492" cy="2483375"/>
          </a:xfrm>
        </p:spPr>
      </p:pic>
      <p:pic>
        <p:nvPicPr>
          <p:cNvPr id="5" name="عنصر نائب للمحتوى 3" descr="0115_PITUITARY_ADENOMA.jpg"/>
          <p:cNvPicPr>
            <a:picLocks noChangeAspect="1"/>
          </p:cNvPicPr>
          <p:nvPr/>
        </p:nvPicPr>
        <p:blipFill>
          <a:blip r:embed="rId2" cstate="print"/>
          <a:srcRect l="37479" t="37001" r="24853" b="21527"/>
          <a:stretch>
            <a:fillRect/>
          </a:stretch>
        </p:blipFill>
        <p:spPr>
          <a:xfrm flipH="1">
            <a:off x="3491880" y="908720"/>
            <a:ext cx="5505693" cy="49685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975234" y="3333550"/>
            <a:ext cx="1982804" cy="1427747"/>
          </a:xfrm>
          <a:custGeom>
            <a:avLst/>
            <a:gdLst>
              <a:gd name="connsiteX0" fmla="*/ 0 w 1982804"/>
              <a:gd name="connsiteY0" fmla="*/ 102669 h 1427747"/>
              <a:gd name="connsiteX1" fmla="*/ 288758 w 1982804"/>
              <a:gd name="connsiteY1" fmla="*/ 54543 h 1427747"/>
              <a:gd name="connsiteX2" fmla="*/ 616017 w 1982804"/>
              <a:gd name="connsiteY2" fmla="*/ 25667 h 1427747"/>
              <a:gd name="connsiteX3" fmla="*/ 856648 w 1982804"/>
              <a:gd name="connsiteY3" fmla="*/ 208547 h 1427747"/>
              <a:gd name="connsiteX4" fmla="*/ 837398 w 1982804"/>
              <a:gd name="connsiteY4" fmla="*/ 295174 h 1427747"/>
              <a:gd name="connsiteX5" fmla="*/ 625642 w 1982804"/>
              <a:gd name="connsiteY5" fmla="*/ 314425 h 1427747"/>
              <a:gd name="connsiteX6" fmla="*/ 404261 w 1982804"/>
              <a:gd name="connsiteY6" fmla="*/ 362551 h 1427747"/>
              <a:gd name="connsiteX7" fmla="*/ 356134 w 1982804"/>
              <a:gd name="connsiteY7" fmla="*/ 603183 h 1427747"/>
              <a:gd name="connsiteX8" fmla="*/ 385010 w 1982804"/>
              <a:gd name="connsiteY8" fmla="*/ 911191 h 1427747"/>
              <a:gd name="connsiteX9" fmla="*/ 462012 w 1982804"/>
              <a:gd name="connsiteY9" fmla="*/ 1084446 h 1427747"/>
              <a:gd name="connsiteX10" fmla="*/ 654518 w 1982804"/>
              <a:gd name="connsiteY10" fmla="*/ 1228825 h 1427747"/>
              <a:gd name="connsiteX11" fmla="*/ 981777 w 1982804"/>
              <a:gd name="connsiteY11" fmla="*/ 1353953 h 1427747"/>
              <a:gd name="connsiteX12" fmla="*/ 1232033 w 1982804"/>
              <a:gd name="connsiteY12" fmla="*/ 1421330 h 1427747"/>
              <a:gd name="connsiteX13" fmla="*/ 1607419 w 1982804"/>
              <a:gd name="connsiteY13" fmla="*/ 1392454 h 1427747"/>
              <a:gd name="connsiteX14" fmla="*/ 1780673 w 1982804"/>
              <a:gd name="connsiteY14" fmla="*/ 1267326 h 1427747"/>
              <a:gd name="connsiteX15" fmla="*/ 1780673 w 1982804"/>
              <a:gd name="connsiteY15" fmla="*/ 1017069 h 1427747"/>
              <a:gd name="connsiteX16" fmla="*/ 1674795 w 1982804"/>
              <a:gd name="connsiteY16" fmla="*/ 651309 h 1427747"/>
              <a:gd name="connsiteX17" fmla="*/ 1491915 w 1982804"/>
              <a:gd name="connsiteY17" fmla="*/ 401052 h 1427747"/>
              <a:gd name="connsiteX18" fmla="*/ 1337911 w 1982804"/>
              <a:gd name="connsiteY18" fmla="*/ 227797 h 1427747"/>
              <a:gd name="connsiteX19" fmla="*/ 1674795 w 1982804"/>
              <a:gd name="connsiteY19" fmla="*/ 304799 h 1427747"/>
              <a:gd name="connsiteX20" fmla="*/ 1896177 w 1982804"/>
              <a:gd name="connsiteY20" fmla="*/ 718686 h 1427747"/>
              <a:gd name="connsiteX21" fmla="*/ 1982804 w 1982804"/>
              <a:gd name="connsiteY21" fmla="*/ 1122947 h 14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2804" h="1427747">
                <a:moveTo>
                  <a:pt x="0" y="102669"/>
                </a:moveTo>
                <a:cubicBezTo>
                  <a:pt x="93044" y="85023"/>
                  <a:pt x="186089" y="67377"/>
                  <a:pt x="288758" y="54543"/>
                </a:cubicBezTo>
                <a:cubicBezTo>
                  <a:pt x="391427" y="41709"/>
                  <a:pt x="521369" y="0"/>
                  <a:pt x="616017" y="25667"/>
                </a:cubicBezTo>
                <a:cubicBezTo>
                  <a:pt x="710665" y="51334"/>
                  <a:pt x="819751" y="163629"/>
                  <a:pt x="856648" y="208547"/>
                </a:cubicBezTo>
                <a:cubicBezTo>
                  <a:pt x="893545" y="253465"/>
                  <a:pt x="875899" y="277528"/>
                  <a:pt x="837398" y="295174"/>
                </a:cubicBezTo>
                <a:cubicBezTo>
                  <a:pt x="798897" y="312820"/>
                  <a:pt x="697832" y="303195"/>
                  <a:pt x="625642" y="314425"/>
                </a:cubicBezTo>
                <a:cubicBezTo>
                  <a:pt x="553452" y="325655"/>
                  <a:pt x="449179" y="314425"/>
                  <a:pt x="404261" y="362551"/>
                </a:cubicBezTo>
                <a:cubicBezTo>
                  <a:pt x="359343" y="410677"/>
                  <a:pt x="359342" y="511743"/>
                  <a:pt x="356134" y="603183"/>
                </a:cubicBezTo>
                <a:cubicBezTo>
                  <a:pt x="352926" y="694623"/>
                  <a:pt x="367364" y="830981"/>
                  <a:pt x="385010" y="911191"/>
                </a:cubicBezTo>
                <a:cubicBezTo>
                  <a:pt x="402656" y="991401"/>
                  <a:pt x="417094" y="1031507"/>
                  <a:pt x="462012" y="1084446"/>
                </a:cubicBezTo>
                <a:cubicBezTo>
                  <a:pt x="506930" y="1137385"/>
                  <a:pt x="567891" y="1183907"/>
                  <a:pt x="654518" y="1228825"/>
                </a:cubicBezTo>
                <a:cubicBezTo>
                  <a:pt x="741146" y="1273743"/>
                  <a:pt x="885525" y="1321869"/>
                  <a:pt x="981777" y="1353953"/>
                </a:cubicBezTo>
                <a:cubicBezTo>
                  <a:pt x="1078029" y="1386037"/>
                  <a:pt x="1127759" y="1414913"/>
                  <a:pt x="1232033" y="1421330"/>
                </a:cubicBezTo>
                <a:cubicBezTo>
                  <a:pt x="1336307" y="1427747"/>
                  <a:pt x="1515979" y="1418121"/>
                  <a:pt x="1607419" y="1392454"/>
                </a:cubicBezTo>
                <a:cubicBezTo>
                  <a:pt x="1698859" y="1366787"/>
                  <a:pt x="1751797" y="1329890"/>
                  <a:pt x="1780673" y="1267326"/>
                </a:cubicBezTo>
                <a:cubicBezTo>
                  <a:pt x="1809549" y="1204762"/>
                  <a:pt x="1798319" y="1119738"/>
                  <a:pt x="1780673" y="1017069"/>
                </a:cubicBezTo>
                <a:cubicBezTo>
                  <a:pt x="1763027" y="914400"/>
                  <a:pt x="1722921" y="753978"/>
                  <a:pt x="1674795" y="651309"/>
                </a:cubicBezTo>
                <a:cubicBezTo>
                  <a:pt x="1626669" y="548640"/>
                  <a:pt x="1548062" y="471637"/>
                  <a:pt x="1491915" y="401052"/>
                </a:cubicBezTo>
                <a:cubicBezTo>
                  <a:pt x="1435768" y="330467"/>
                  <a:pt x="1307431" y="243839"/>
                  <a:pt x="1337911" y="227797"/>
                </a:cubicBezTo>
                <a:cubicBezTo>
                  <a:pt x="1368391" y="211755"/>
                  <a:pt x="1581751" y="222984"/>
                  <a:pt x="1674795" y="304799"/>
                </a:cubicBezTo>
                <a:cubicBezTo>
                  <a:pt x="1767839" y="386614"/>
                  <a:pt x="1844842" y="582328"/>
                  <a:pt x="1896177" y="718686"/>
                </a:cubicBezTo>
                <a:cubicBezTo>
                  <a:pt x="1947512" y="855044"/>
                  <a:pt x="1965158" y="988995"/>
                  <a:pt x="1982804" y="112294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/>
              <a:t>MRI</a:t>
            </a:r>
            <a:endParaRPr lang="ar-SA" sz="115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002img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-1591" r="1358" b="4540"/>
          <a:stretch>
            <a:fillRect/>
          </a:stretch>
        </p:blipFill>
        <p:spPr>
          <a:xfrm>
            <a:off x="395536" y="1628800"/>
            <a:ext cx="3312368" cy="3424652"/>
          </a:xfrm>
        </p:spPr>
      </p:pic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2636912"/>
            <a:ext cx="1584176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5649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1- pituitary gland</a:t>
            </a:r>
          </a:p>
          <a:p>
            <a:pPr algn="l"/>
            <a:r>
              <a:rPr lang="en-US" sz="2400" b="1" dirty="0"/>
              <a:t>2- sphenoid sinus</a:t>
            </a:r>
          </a:p>
          <a:p>
            <a:pPr algn="l"/>
            <a:r>
              <a:rPr lang="en-US" sz="2400" b="1" dirty="0"/>
              <a:t>3- optic chiasm</a:t>
            </a:r>
          </a:p>
          <a:p>
            <a:pPr algn="l"/>
            <a:r>
              <a:rPr lang="en-US" sz="2400" b="1" dirty="0"/>
              <a:t>4- hypothalamus</a:t>
            </a:r>
          </a:p>
          <a:p>
            <a:pPr algn="l"/>
            <a:r>
              <a:rPr lang="en-US" sz="2400" b="1" dirty="0"/>
              <a:t>5- pituitary stalk</a:t>
            </a:r>
          </a:p>
          <a:p>
            <a:pPr algn="l"/>
            <a:r>
              <a:rPr lang="en-US" sz="2400" b="1" dirty="0"/>
              <a:t>6- </a:t>
            </a:r>
            <a:r>
              <a:rPr lang="en-US" sz="2400" b="1" dirty="0" err="1"/>
              <a:t>claivus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cromegal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14" t="1744"/>
          <a:stretch>
            <a:fillRect/>
          </a:stretch>
        </p:blipFill>
        <p:spPr>
          <a:xfrm>
            <a:off x="4714876" y="1142984"/>
            <a:ext cx="4000496" cy="4214842"/>
          </a:xfrm>
        </p:spPr>
      </p:pic>
      <p:pic>
        <p:nvPicPr>
          <p:cNvPr id="6" name="Content Placeholder 3" descr="ser002img00006.jpg"/>
          <p:cNvPicPr>
            <a:picLocks noChangeAspect="1"/>
          </p:cNvPicPr>
          <p:nvPr/>
        </p:nvPicPr>
        <p:blipFill>
          <a:blip r:embed="rId3" cstate="print"/>
          <a:srcRect l="4773" t="-1591" r="1358" b="4540"/>
          <a:stretch>
            <a:fillRect/>
          </a:stretch>
        </p:blipFill>
        <p:spPr>
          <a:xfrm>
            <a:off x="395536" y="1107657"/>
            <a:ext cx="3960440" cy="4265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PITUITARY ADENOMA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052" r="12981"/>
          <a:stretch>
            <a:fillRect/>
          </a:stretch>
        </p:blipFill>
        <p:spPr>
          <a:xfrm>
            <a:off x="285720" y="1071546"/>
            <a:ext cx="3927974" cy="4929222"/>
          </a:xfrm>
        </p:spPr>
      </p:pic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500166" y="2214554"/>
            <a:ext cx="1500198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060" t="-347" r="17956"/>
          <a:stretch>
            <a:fillRect/>
          </a:stretch>
        </p:blipFill>
        <p:spPr>
          <a:xfrm>
            <a:off x="500034" y="1285860"/>
            <a:ext cx="3357586" cy="46434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>
            <a:stCxn id="47" idx="2"/>
          </p:cNvCxnSpPr>
          <p:nvPr/>
        </p:nvCxnSpPr>
        <p:spPr>
          <a:xfrm rot="5400000">
            <a:off x="7256996" y="4685236"/>
            <a:ext cx="48792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072066" y="4857760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929454" y="285749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gland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884" y="250030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Optic chiasm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286248" y="285749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stalk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14810" y="3643314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Carotid 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000496" y="4214818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Cavernous sinus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Sphenoid sinus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534" t="-347" r="17956"/>
          <a:stretch>
            <a:fillRect/>
          </a:stretch>
        </p:blipFill>
        <p:spPr>
          <a:xfrm>
            <a:off x="285720" y="1071546"/>
            <a:ext cx="3714777" cy="47149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3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3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صورة 4" descr="bqjpg063.jpg"/>
          <p:cNvPicPr>
            <a:picLocks noChangeAspect="1"/>
          </p:cNvPicPr>
          <p:nvPr/>
        </p:nvPicPr>
        <p:blipFill>
          <a:blip r:embed="rId4" cstate="print"/>
          <a:srcRect l="29651" t="24298" r="28023" b="13299"/>
          <a:stretch>
            <a:fillRect/>
          </a:stretch>
        </p:blipFill>
        <p:spPr>
          <a:xfrm>
            <a:off x="971600" y="332656"/>
            <a:ext cx="3068984" cy="4680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NORMAL PITUITARY GLAND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The gland is composed of two parts: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lobe (</a:t>
            </a:r>
            <a:r>
              <a:rPr lang="en-US" dirty="0" err="1"/>
              <a:t>adeno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Posterior lobe (</a:t>
            </a:r>
            <a:r>
              <a:rPr lang="en-US" dirty="0" err="1"/>
              <a:t>neuro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Normal size: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Weight: 0.5g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Height: 4-16 mm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posterior: 5-16 mm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yppit_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58" t="3462" r="3320" b="3076"/>
          <a:stretch>
            <a:fillRect/>
          </a:stretch>
        </p:blipFill>
        <p:spPr>
          <a:xfrm>
            <a:off x="785786" y="1571612"/>
            <a:ext cx="3857652" cy="3857652"/>
          </a:xfrm>
        </p:spPr>
      </p:pic>
      <p:pic>
        <p:nvPicPr>
          <p:cNvPr id="5" name="صورة 4" descr="pituitarysurge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7190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dtst\Desktop\piuitary\_K4811128__0204114235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571536" y="1571614"/>
            <a:ext cx="41434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medtst\Desktop\piuitary\_K4811128__0204114235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857232"/>
            <a:ext cx="2808312" cy="40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medtst\Desktop\piuitary\_K4811128__0204114235\img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3013721" cy="40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_gall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8001056" cy="60525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IMAGING THE PITUITARY GLAND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Hormonal dysfunction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Cushing syndrome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Growth abnormalities e.g. Growth hormone deficiency, </a:t>
            </a:r>
            <a:r>
              <a:rPr lang="en-US" sz="3200" dirty="0" err="1"/>
              <a:t>acromegaly</a:t>
            </a:r>
            <a:r>
              <a:rPr lang="en-US" sz="3200" dirty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Visual abnormalities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headache</a:t>
            </a:r>
            <a:endParaRPr lang="ar-S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MRI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4000" b="1" dirty="0">
                <a:solidFill>
                  <a:srgbClr val="FF0000"/>
                </a:solidFill>
              </a:rPr>
              <a:t>MRI 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/>
              <a:t>X RAY</a:t>
            </a:r>
            <a:endParaRPr lang="ar-SA" sz="115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7637" t="26088" r="40534" b="28409"/>
          <a:stretch>
            <a:fillRect/>
          </a:stretch>
        </p:blipFill>
        <p:spPr>
          <a:xfrm>
            <a:off x="3923928" y="908720"/>
            <a:ext cx="4680520" cy="5178448"/>
          </a:xfrm>
          <a:ln>
            <a:solidFill>
              <a:srgbClr val="FFFF00"/>
            </a:solidFill>
          </a:ln>
        </p:spPr>
      </p:pic>
      <p:pic>
        <p:nvPicPr>
          <p:cNvPr id="7" name="Content Placeholder 5" descr="ser14702img00001.jpg"/>
          <p:cNvPicPr>
            <a:picLocks noChangeAspect="1"/>
          </p:cNvPicPr>
          <p:nvPr/>
        </p:nvPicPr>
        <p:blipFill>
          <a:blip r:embed="rId4" cstate="print"/>
          <a:srcRect l="-568" t="234" r="1455" b="328"/>
          <a:stretch>
            <a:fillRect/>
          </a:stretch>
        </p:blipFill>
        <p:spPr>
          <a:xfrm>
            <a:off x="395536" y="1916832"/>
            <a:ext cx="3168352" cy="3233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852936"/>
            <a:ext cx="151216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4716016" y="1412776"/>
            <a:ext cx="3834426" cy="4242344"/>
          </a:xfrm>
          <a:ln>
            <a:solidFill>
              <a:srgbClr val="FFFF00"/>
            </a:solidFill>
          </a:ln>
        </p:spPr>
      </p:pic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203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RADIOLOGY ANATOMY OF THE PITUITARY GLAND</vt:lpstr>
      <vt:lpstr>NORMAL PITUITARY GLAND</vt:lpstr>
      <vt:lpstr>PowerPoint Presentation</vt:lpstr>
      <vt:lpstr>INDICATIONS FOR IMAGING THE PITUITARY GLAND</vt:lpstr>
      <vt:lpstr>PowerPoint Presentation</vt:lpstr>
      <vt:lpstr>PowerPoint Presentation</vt:lpstr>
      <vt:lpstr>X RAY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THE PITUITARY GLAND</dc:title>
  <dc:creator>المنزل</dc:creator>
  <cp:lastModifiedBy>Ocampo Torres Nezirata</cp:lastModifiedBy>
  <cp:revision>28</cp:revision>
  <dcterms:created xsi:type="dcterms:W3CDTF">2012-02-03T21:02:35Z</dcterms:created>
  <dcterms:modified xsi:type="dcterms:W3CDTF">2020-01-20T09:12:54Z</dcterms:modified>
</cp:coreProperties>
</file>