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4"/>
  </p:notesMasterIdLst>
  <p:sldIdLst>
    <p:sldId id="256" r:id="rId2"/>
    <p:sldId id="259" r:id="rId3"/>
    <p:sldId id="260" r:id="rId4"/>
    <p:sldId id="262" r:id="rId5"/>
    <p:sldId id="257" r:id="rId6"/>
    <p:sldId id="258" r:id="rId7"/>
    <p:sldId id="264" r:id="rId8"/>
    <p:sldId id="287" r:id="rId9"/>
    <p:sldId id="288" r:id="rId10"/>
    <p:sldId id="289" r:id="rId11"/>
    <p:sldId id="283" r:id="rId12"/>
    <p:sldId id="263" r:id="rId13"/>
    <p:sldId id="290" r:id="rId14"/>
    <p:sldId id="291" r:id="rId15"/>
    <p:sldId id="277" r:id="rId16"/>
    <p:sldId id="266" r:id="rId17"/>
    <p:sldId id="270" r:id="rId18"/>
    <p:sldId id="271" r:id="rId19"/>
    <p:sldId id="285" r:id="rId20"/>
    <p:sldId id="282" r:id="rId21"/>
    <p:sldId id="294" r:id="rId22"/>
    <p:sldId id="295" r:id="rId2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0756" autoAdjust="0"/>
  </p:normalViewPr>
  <p:slideViewPr>
    <p:cSldViewPr>
      <p:cViewPr varScale="1">
        <p:scale>
          <a:sx n="66" d="100"/>
          <a:sy n="66" d="100"/>
        </p:scale>
        <p:origin x="31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C0BAA256-F755-49FC-A60B-764A091BC57B}" type="datetimeFigureOut">
              <a:rPr lang="ar-SA" smtClean="0"/>
              <a:t>5 رجب، 1442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6C57A901-E97E-4941-8098-0568E2C531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4672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7A901-E97E-4941-8098-0568E2C53192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6641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7A901-E97E-4941-8098-0568E2C53192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8818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2405-15A1-4021-BFFE-B95A5BF7F08C}" type="datetimeFigureOut">
              <a:rPr lang="ar-SA" smtClean="0"/>
              <a:pPr/>
              <a:t>5 رجب، 1442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F18C412-4DBA-4F69-82EB-AA91DAB6061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2405-15A1-4021-BFFE-B95A5BF7F08C}" type="datetimeFigureOut">
              <a:rPr lang="ar-SA" smtClean="0"/>
              <a:pPr/>
              <a:t>5 رجب، 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C412-4DBA-4F69-82EB-AA91DAB6061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F18C412-4DBA-4F69-82EB-AA91DAB6061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2405-15A1-4021-BFFE-B95A5BF7F08C}" type="datetimeFigureOut">
              <a:rPr lang="ar-SA" smtClean="0"/>
              <a:pPr/>
              <a:t>5 رجب، 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2405-15A1-4021-BFFE-B95A5BF7F08C}" type="datetimeFigureOut">
              <a:rPr lang="ar-SA" smtClean="0"/>
              <a:pPr/>
              <a:t>5 رجب، 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F18C412-4DBA-4F69-82EB-AA91DAB6061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2405-15A1-4021-BFFE-B95A5BF7F08C}" type="datetimeFigureOut">
              <a:rPr lang="ar-SA" smtClean="0"/>
              <a:pPr/>
              <a:t>5 رجب، 1442</a:t>
            </a:fld>
            <a:endParaRPr lang="ar-S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F18C412-4DBA-4F69-82EB-AA91DAB6061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D642405-15A1-4021-BFFE-B95A5BF7F08C}" type="datetimeFigureOut">
              <a:rPr lang="ar-SA" smtClean="0"/>
              <a:pPr/>
              <a:t>5 رجب، 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8C412-4DBA-4F69-82EB-AA91DAB6061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2405-15A1-4021-BFFE-B95A5BF7F08C}" type="datetimeFigureOut">
              <a:rPr lang="ar-SA" smtClean="0"/>
              <a:pPr/>
              <a:t>5 رجب، 1442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ar-SA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F18C412-4DBA-4F69-82EB-AA91DAB6061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2405-15A1-4021-BFFE-B95A5BF7F08C}" type="datetimeFigureOut">
              <a:rPr lang="ar-SA" smtClean="0"/>
              <a:pPr/>
              <a:t>5 رجب، 1442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F18C412-4DBA-4F69-82EB-AA91DAB6061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2405-15A1-4021-BFFE-B95A5BF7F08C}" type="datetimeFigureOut">
              <a:rPr lang="ar-SA" smtClean="0"/>
              <a:pPr/>
              <a:t>5 رجب، 1442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18C412-4DBA-4F69-82EB-AA91DAB6061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F18C412-4DBA-4F69-82EB-AA91DAB6061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2405-15A1-4021-BFFE-B95A5BF7F08C}" type="datetimeFigureOut">
              <a:rPr lang="ar-SA" smtClean="0"/>
              <a:pPr/>
              <a:t>5 رجب، 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F18C412-4DBA-4F69-82EB-AA91DAB6061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D642405-15A1-4021-BFFE-B95A5BF7F08C}" type="datetimeFigureOut">
              <a:rPr lang="ar-SA" smtClean="0"/>
              <a:pPr/>
              <a:t>5 رجب، 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D642405-15A1-4021-BFFE-B95A5BF7F08C}" type="datetimeFigureOut">
              <a:rPr lang="ar-SA" smtClean="0"/>
              <a:pPr/>
              <a:t>5 رجب، 1442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F18C412-4DBA-4F69-82EB-AA91DAB6061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Practical(1)</a:t>
            </a:r>
          </a:p>
          <a:p>
            <a:endParaRPr lang="en-US" sz="2000" b="0" cap="none" dirty="0"/>
          </a:p>
          <a:p>
            <a:r>
              <a:rPr lang="en-US" sz="2000" b="0" cap="none" dirty="0"/>
              <a:t>RADIOLOGY</a:t>
            </a:r>
            <a:endParaRPr lang="ar-SA" sz="2000" b="0" cap="none" dirty="0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RADIOLOGY ANATOMY OF THE PITUITARY GLAND</a:t>
            </a:r>
            <a:endParaRPr lang="ar-S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ser14702img00001.jpg"/>
          <p:cNvPicPr>
            <a:picLocks noChangeAspect="1"/>
          </p:cNvPicPr>
          <p:nvPr/>
        </p:nvPicPr>
        <p:blipFill>
          <a:blip r:embed="rId2" cstate="print"/>
          <a:srcRect l="17637" t="26088" r="40534" b="28409"/>
          <a:stretch>
            <a:fillRect/>
          </a:stretch>
        </p:blipFill>
        <p:spPr>
          <a:xfrm>
            <a:off x="539552" y="1412776"/>
            <a:ext cx="3834426" cy="4242344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9" name="Freeform 8"/>
          <p:cNvSpPr/>
          <p:nvPr/>
        </p:nvSpPr>
        <p:spPr>
          <a:xfrm>
            <a:off x="1453415" y="2839453"/>
            <a:ext cx="721894" cy="240631"/>
          </a:xfrm>
          <a:custGeom>
            <a:avLst/>
            <a:gdLst>
              <a:gd name="connsiteX0" fmla="*/ 0 w 721894"/>
              <a:gd name="connsiteY0" fmla="*/ 0 h 240631"/>
              <a:gd name="connsiteX1" fmla="*/ 134753 w 721894"/>
              <a:gd name="connsiteY1" fmla="*/ 125128 h 240631"/>
              <a:gd name="connsiteX2" fmla="*/ 288758 w 721894"/>
              <a:gd name="connsiteY2" fmla="*/ 202130 h 240631"/>
              <a:gd name="connsiteX3" fmla="*/ 500513 w 721894"/>
              <a:gd name="connsiteY3" fmla="*/ 221381 h 240631"/>
              <a:gd name="connsiteX4" fmla="*/ 721894 w 721894"/>
              <a:gd name="connsiteY4" fmla="*/ 240631 h 24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894" h="240631">
                <a:moveTo>
                  <a:pt x="0" y="0"/>
                </a:moveTo>
                <a:cubicBezTo>
                  <a:pt x="43313" y="45720"/>
                  <a:pt x="86627" y="91440"/>
                  <a:pt x="134753" y="125128"/>
                </a:cubicBezTo>
                <a:cubicBezTo>
                  <a:pt x="182879" y="158816"/>
                  <a:pt x="227798" y="186088"/>
                  <a:pt x="288758" y="202130"/>
                </a:cubicBezTo>
                <a:cubicBezTo>
                  <a:pt x="349718" y="218172"/>
                  <a:pt x="500513" y="221381"/>
                  <a:pt x="500513" y="221381"/>
                </a:cubicBezTo>
                <a:lnTo>
                  <a:pt x="721894" y="240631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184935" y="3083293"/>
            <a:ext cx="580724" cy="439554"/>
          </a:xfrm>
          <a:custGeom>
            <a:avLst/>
            <a:gdLst>
              <a:gd name="connsiteX0" fmla="*/ 0 w 580724"/>
              <a:gd name="connsiteY0" fmla="*/ 16042 h 439554"/>
              <a:gd name="connsiteX1" fmla="*/ 221381 w 580724"/>
              <a:gd name="connsiteY1" fmla="*/ 16042 h 439554"/>
              <a:gd name="connsiteX2" fmla="*/ 462012 w 580724"/>
              <a:gd name="connsiteY2" fmla="*/ 112294 h 439554"/>
              <a:gd name="connsiteX3" fmla="*/ 577516 w 580724"/>
              <a:gd name="connsiteY3" fmla="*/ 295174 h 439554"/>
              <a:gd name="connsiteX4" fmla="*/ 481263 w 580724"/>
              <a:gd name="connsiteY4" fmla="*/ 420303 h 439554"/>
              <a:gd name="connsiteX5" fmla="*/ 279132 w 580724"/>
              <a:gd name="connsiteY5" fmla="*/ 410678 h 439554"/>
              <a:gd name="connsiteX6" fmla="*/ 154004 w 580724"/>
              <a:gd name="connsiteY6" fmla="*/ 381802 h 439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0724" h="439554">
                <a:moveTo>
                  <a:pt x="0" y="16042"/>
                </a:moveTo>
                <a:cubicBezTo>
                  <a:pt x="72189" y="8021"/>
                  <a:pt x="144379" y="0"/>
                  <a:pt x="221381" y="16042"/>
                </a:cubicBezTo>
                <a:cubicBezTo>
                  <a:pt x="298383" y="32084"/>
                  <a:pt x="402656" y="65772"/>
                  <a:pt x="462012" y="112294"/>
                </a:cubicBezTo>
                <a:cubicBezTo>
                  <a:pt x="521368" y="158816"/>
                  <a:pt x="574308" y="243839"/>
                  <a:pt x="577516" y="295174"/>
                </a:cubicBezTo>
                <a:cubicBezTo>
                  <a:pt x="580724" y="346509"/>
                  <a:pt x="530994" y="401052"/>
                  <a:pt x="481263" y="420303"/>
                </a:cubicBezTo>
                <a:cubicBezTo>
                  <a:pt x="431532" y="439554"/>
                  <a:pt x="333675" y="417095"/>
                  <a:pt x="279132" y="410678"/>
                </a:cubicBezTo>
                <a:cubicBezTo>
                  <a:pt x="224589" y="404261"/>
                  <a:pt x="189296" y="393031"/>
                  <a:pt x="154004" y="381802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414337" y="3542097"/>
            <a:ext cx="551848" cy="320842"/>
          </a:xfrm>
          <a:custGeom>
            <a:avLst/>
            <a:gdLst>
              <a:gd name="connsiteX0" fmla="*/ 20855 w 551848"/>
              <a:gd name="connsiteY0" fmla="*/ 0 h 320842"/>
              <a:gd name="connsiteX1" fmla="*/ 30480 w 551848"/>
              <a:gd name="connsiteY1" fmla="*/ 163629 h 320842"/>
              <a:gd name="connsiteX2" fmla="*/ 203735 w 551848"/>
              <a:gd name="connsiteY2" fmla="*/ 279132 h 320842"/>
              <a:gd name="connsiteX3" fmla="*/ 434741 w 551848"/>
              <a:gd name="connsiteY3" fmla="*/ 308008 h 320842"/>
              <a:gd name="connsiteX4" fmla="*/ 540619 w 551848"/>
              <a:gd name="connsiteY4" fmla="*/ 202130 h 320842"/>
              <a:gd name="connsiteX5" fmla="*/ 502118 w 551848"/>
              <a:gd name="connsiteY5" fmla="*/ 86627 h 32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1848" h="320842">
                <a:moveTo>
                  <a:pt x="20855" y="0"/>
                </a:moveTo>
                <a:cubicBezTo>
                  <a:pt x="10427" y="58553"/>
                  <a:pt x="0" y="117107"/>
                  <a:pt x="30480" y="163629"/>
                </a:cubicBezTo>
                <a:cubicBezTo>
                  <a:pt x="60960" y="210151"/>
                  <a:pt x="136358" y="255069"/>
                  <a:pt x="203735" y="279132"/>
                </a:cubicBezTo>
                <a:cubicBezTo>
                  <a:pt x="271112" y="303195"/>
                  <a:pt x="378594" y="320842"/>
                  <a:pt x="434741" y="308008"/>
                </a:cubicBezTo>
                <a:cubicBezTo>
                  <a:pt x="490888" y="295174"/>
                  <a:pt x="529390" y="239027"/>
                  <a:pt x="540619" y="202130"/>
                </a:cubicBezTo>
                <a:cubicBezTo>
                  <a:pt x="551848" y="165233"/>
                  <a:pt x="526983" y="125930"/>
                  <a:pt x="502118" y="86627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847474" y="3399322"/>
            <a:ext cx="348113" cy="210152"/>
          </a:xfrm>
          <a:custGeom>
            <a:avLst/>
            <a:gdLst>
              <a:gd name="connsiteX0" fmla="*/ 68981 w 348113"/>
              <a:gd name="connsiteY0" fmla="*/ 210152 h 210152"/>
              <a:gd name="connsiteX1" fmla="*/ 1604 w 348113"/>
              <a:gd name="connsiteY1" fmla="*/ 133150 h 210152"/>
              <a:gd name="connsiteX2" fmla="*/ 59355 w 348113"/>
              <a:gd name="connsiteY2" fmla="*/ 46522 h 210152"/>
              <a:gd name="connsiteX3" fmla="*/ 213360 w 348113"/>
              <a:gd name="connsiteY3" fmla="*/ 17646 h 210152"/>
              <a:gd name="connsiteX4" fmla="*/ 348113 w 348113"/>
              <a:gd name="connsiteY4" fmla="*/ 152400 h 210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113" h="210152">
                <a:moveTo>
                  <a:pt x="68981" y="210152"/>
                </a:moveTo>
                <a:cubicBezTo>
                  <a:pt x="36094" y="185286"/>
                  <a:pt x="3208" y="160421"/>
                  <a:pt x="1604" y="133150"/>
                </a:cubicBezTo>
                <a:cubicBezTo>
                  <a:pt x="0" y="105879"/>
                  <a:pt x="24062" y="65773"/>
                  <a:pt x="59355" y="46522"/>
                </a:cubicBezTo>
                <a:cubicBezTo>
                  <a:pt x="94648" y="27271"/>
                  <a:pt x="165234" y="0"/>
                  <a:pt x="213360" y="17646"/>
                </a:cubicBezTo>
                <a:cubicBezTo>
                  <a:pt x="261486" y="35292"/>
                  <a:pt x="304799" y="93846"/>
                  <a:pt x="348113" y="152400"/>
                </a:cubicBezTo>
              </a:path>
            </a:pathLst>
          </a:cu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177941" y="3599848"/>
            <a:ext cx="113899" cy="577516"/>
          </a:xfrm>
          <a:custGeom>
            <a:avLst/>
            <a:gdLst>
              <a:gd name="connsiteX0" fmla="*/ 8021 w 113899"/>
              <a:gd name="connsiteY0" fmla="*/ 0 h 577516"/>
              <a:gd name="connsiteX1" fmla="*/ 8021 w 113899"/>
              <a:gd name="connsiteY1" fmla="*/ 221381 h 577516"/>
              <a:gd name="connsiteX2" fmla="*/ 17646 w 113899"/>
              <a:gd name="connsiteY2" fmla="*/ 442763 h 577516"/>
              <a:gd name="connsiteX3" fmla="*/ 113899 w 113899"/>
              <a:gd name="connsiteY3" fmla="*/ 577516 h 57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99" h="577516">
                <a:moveTo>
                  <a:pt x="8021" y="0"/>
                </a:moveTo>
                <a:cubicBezTo>
                  <a:pt x="7219" y="73793"/>
                  <a:pt x="6417" y="147587"/>
                  <a:pt x="8021" y="221381"/>
                </a:cubicBezTo>
                <a:cubicBezTo>
                  <a:pt x="9625" y="295175"/>
                  <a:pt x="0" y="383407"/>
                  <a:pt x="17646" y="442763"/>
                </a:cubicBezTo>
                <a:cubicBezTo>
                  <a:pt x="35292" y="502119"/>
                  <a:pt x="74595" y="539817"/>
                  <a:pt x="113899" y="577516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350746" y="3311091"/>
            <a:ext cx="1645919" cy="1445393"/>
          </a:xfrm>
          <a:custGeom>
            <a:avLst/>
            <a:gdLst>
              <a:gd name="connsiteX0" fmla="*/ 1257700 w 1645919"/>
              <a:gd name="connsiteY0" fmla="*/ 1434164 h 1445393"/>
              <a:gd name="connsiteX1" fmla="*/ 1055570 w 1645919"/>
              <a:gd name="connsiteY1" fmla="*/ 1289785 h 1445393"/>
              <a:gd name="connsiteX2" fmla="*/ 930441 w 1645919"/>
              <a:gd name="connsiteY2" fmla="*/ 1193532 h 1445393"/>
              <a:gd name="connsiteX3" fmla="*/ 834189 w 1645919"/>
              <a:gd name="connsiteY3" fmla="*/ 1106905 h 1445393"/>
              <a:gd name="connsiteX4" fmla="*/ 583932 w 1645919"/>
              <a:gd name="connsiteY4" fmla="*/ 1058778 h 1445393"/>
              <a:gd name="connsiteX5" fmla="*/ 468429 w 1645919"/>
              <a:gd name="connsiteY5" fmla="*/ 837397 h 1445393"/>
              <a:gd name="connsiteX6" fmla="*/ 439553 w 1645919"/>
              <a:gd name="connsiteY6" fmla="*/ 702644 h 1445393"/>
              <a:gd name="connsiteX7" fmla="*/ 170046 w 1645919"/>
              <a:gd name="connsiteY7" fmla="*/ 606391 h 1445393"/>
              <a:gd name="connsiteX8" fmla="*/ 44917 w 1645919"/>
              <a:gd name="connsiteY8" fmla="*/ 413886 h 1445393"/>
              <a:gd name="connsiteX9" fmla="*/ 44917 w 1645919"/>
              <a:gd name="connsiteY9" fmla="*/ 250256 h 1445393"/>
              <a:gd name="connsiteX10" fmla="*/ 35292 w 1645919"/>
              <a:gd name="connsiteY10" fmla="*/ 173254 h 1445393"/>
              <a:gd name="connsiteX11" fmla="*/ 64168 w 1645919"/>
              <a:gd name="connsiteY11" fmla="*/ 19250 h 1445393"/>
              <a:gd name="connsiteX12" fmla="*/ 420302 w 1645919"/>
              <a:gd name="connsiteY12" fmla="*/ 57751 h 1445393"/>
              <a:gd name="connsiteX13" fmla="*/ 564681 w 1645919"/>
              <a:gd name="connsiteY13" fmla="*/ 48126 h 1445393"/>
              <a:gd name="connsiteX14" fmla="*/ 766812 w 1645919"/>
              <a:gd name="connsiteY14" fmla="*/ 86627 h 1445393"/>
              <a:gd name="connsiteX15" fmla="*/ 940067 w 1645919"/>
              <a:gd name="connsiteY15" fmla="*/ 134753 h 1445393"/>
              <a:gd name="connsiteX16" fmla="*/ 978568 w 1645919"/>
              <a:gd name="connsiteY16" fmla="*/ 375385 h 1445393"/>
              <a:gd name="connsiteX17" fmla="*/ 1151822 w 1645919"/>
              <a:gd name="connsiteY17" fmla="*/ 539014 h 1445393"/>
              <a:gd name="connsiteX18" fmla="*/ 1498332 w 1645919"/>
              <a:gd name="connsiteY18" fmla="*/ 654517 h 1445393"/>
              <a:gd name="connsiteX19" fmla="*/ 1642711 w 1645919"/>
              <a:gd name="connsiteY19" fmla="*/ 770021 h 1445393"/>
              <a:gd name="connsiteX20" fmla="*/ 1479081 w 1645919"/>
              <a:gd name="connsiteY20" fmla="*/ 1222408 h 1445393"/>
              <a:gd name="connsiteX21" fmla="*/ 1257700 w 1645919"/>
              <a:gd name="connsiteY21" fmla="*/ 1434164 h 1445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45919" h="1445393">
                <a:moveTo>
                  <a:pt x="1257700" y="1434164"/>
                </a:moveTo>
                <a:cubicBezTo>
                  <a:pt x="1187115" y="1445393"/>
                  <a:pt x="1110113" y="1329890"/>
                  <a:pt x="1055570" y="1289785"/>
                </a:cubicBezTo>
                <a:cubicBezTo>
                  <a:pt x="1001027" y="1249680"/>
                  <a:pt x="967338" y="1224012"/>
                  <a:pt x="930441" y="1193532"/>
                </a:cubicBezTo>
                <a:cubicBezTo>
                  <a:pt x="893544" y="1163052"/>
                  <a:pt x="891941" y="1129364"/>
                  <a:pt x="834189" y="1106905"/>
                </a:cubicBezTo>
                <a:cubicBezTo>
                  <a:pt x="776438" y="1084446"/>
                  <a:pt x="644892" y="1103696"/>
                  <a:pt x="583932" y="1058778"/>
                </a:cubicBezTo>
                <a:cubicBezTo>
                  <a:pt x="522972" y="1013860"/>
                  <a:pt x="492492" y="896753"/>
                  <a:pt x="468429" y="837397"/>
                </a:cubicBezTo>
                <a:cubicBezTo>
                  <a:pt x="444366" y="778041"/>
                  <a:pt x="489283" y="741145"/>
                  <a:pt x="439553" y="702644"/>
                </a:cubicBezTo>
                <a:cubicBezTo>
                  <a:pt x="389823" y="664143"/>
                  <a:pt x="235818" y="654517"/>
                  <a:pt x="170046" y="606391"/>
                </a:cubicBezTo>
                <a:cubicBezTo>
                  <a:pt x="104274" y="558265"/>
                  <a:pt x="65772" y="473242"/>
                  <a:pt x="44917" y="413886"/>
                </a:cubicBezTo>
                <a:cubicBezTo>
                  <a:pt x="24062" y="354530"/>
                  <a:pt x="46521" y="290361"/>
                  <a:pt x="44917" y="250256"/>
                </a:cubicBezTo>
                <a:cubicBezTo>
                  <a:pt x="43313" y="210151"/>
                  <a:pt x="32084" y="211755"/>
                  <a:pt x="35292" y="173254"/>
                </a:cubicBezTo>
                <a:cubicBezTo>
                  <a:pt x="38500" y="134753"/>
                  <a:pt x="0" y="38500"/>
                  <a:pt x="64168" y="19250"/>
                </a:cubicBezTo>
                <a:cubicBezTo>
                  <a:pt x="128336" y="0"/>
                  <a:pt x="336883" y="52938"/>
                  <a:pt x="420302" y="57751"/>
                </a:cubicBezTo>
                <a:cubicBezTo>
                  <a:pt x="503721" y="62564"/>
                  <a:pt x="506929" y="43313"/>
                  <a:pt x="564681" y="48126"/>
                </a:cubicBezTo>
                <a:cubicBezTo>
                  <a:pt x="622433" y="52939"/>
                  <a:pt x="704248" y="72189"/>
                  <a:pt x="766812" y="86627"/>
                </a:cubicBezTo>
                <a:cubicBezTo>
                  <a:pt x="829376" y="101065"/>
                  <a:pt x="904774" y="86627"/>
                  <a:pt x="940067" y="134753"/>
                </a:cubicBezTo>
                <a:cubicBezTo>
                  <a:pt x="975360" y="182879"/>
                  <a:pt x="943276" y="308008"/>
                  <a:pt x="978568" y="375385"/>
                </a:cubicBezTo>
                <a:cubicBezTo>
                  <a:pt x="1013860" y="442762"/>
                  <a:pt x="1065195" y="492492"/>
                  <a:pt x="1151822" y="539014"/>
                </a:cubicBezTo>
                <a:cubicBezTo>
                  <a:pt x="1238449" y="585536"/>
                  <a:pt x="1416517" y="616016"/>
                  <a:pt x="1498332" y="654517"/>
                </a:cubicBezTo>
                <a:cubicBezTo>
                  <a:pt x="1580147" y="693018"/>
                  <a:pt x="1645919" y="675373"/>
                  <a:pt x="1642711" y="770021"/>
                </a:cubicBezTo>
                <a:cubicBezTo>
                  <a:pt x="1639503" y="864669"/>
                  <a:pt x="1540041" y="1106905"/>
                  <a:pt x="1479081" y="1222408"/>
                </a:cubicBezTo>
                <a:cubicBezTo>
                  <a:pt x="1418121" y="1337911"/>
                  <a:pt x="1328285" y="1422935"/>
                  <a:pt x="1257700" y="1434164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endCxn id="9" idx="2"/>
          </p:cNvCxnSpPr>
          <p:nvPr/>
        </p:nvCxnSpPr>
        <p:spPr>
          <a:xfrm rot="16200000" flipH="1">
            <a:off x="1082543" y="2381952"/>
            <a:ext cx="980735" cy="338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0" idx="1"/>
          </p:cNvCxnSpPr>
          <p:nvPr/>
        </p:nvCxnSpPr>
        <p:spPr>
          <a:xfrm rot="5400000">
            <a:off x="2069816" y="2685382"/>
            <a:ext cx="750453" cy="774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3" idx="2"/>
          </p:cNvCxnSpPr>
          <p:nvPr/>
        </p:nvCxnSpPr>
        <p:spPr>
          <a:xfrm rot="5400000">
            <a:off x="2318802" y="3152206"/>
            <a:ext cx="968293" cy="369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5" idx="3"/>
          </p:cNvCxnSpPr>
          <p:nvPr/>
        </p:nvCxnSpPr>
        <p:spPr>
          <a:xfrm rot="10800000" flipV="1">
            <a:off x="3060834" y="2852936"/>
            <a:ext cx="719078" cy="564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6" idx="2"/>
          </p:cNvCxnSpPr>
          <p:nvPr/>
        </p:nvCxnSpPr>
        <p:spPr>
          <a:xfrm rot="10800000" flipV="1">
            <a:off x="3195588" y="3933055"/>
            <a:ext cx="656333" cy="109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7" idx="4"/>
          </p:cNvCxnSpPr>
          <p:nvPr/>
        </p:nvCxnSpPr>
        <p:spPr>
          <a:xfrm rot="5400000" flipH="1" flipV="1">
            <a:off x="1347510" y="4498016"/>
            <a:ext cx="715315" cy="4590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043608" y="17008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67744" y="19888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843808" y="24928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63888" y="256490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51920" y="371703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87624" y="508518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88024" y="2060848"/>
            <a:ext cx="36724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/>
              <a:t>1-Optic </a:t>
            </a:r>
            <a:r>
              <a:rPr lang="en-US" sz="2400" b="1" dirty="0" err="1"/>
              <a:t>sulcus</a:t>
            </a:r>
            <a:endParaRPr lang="en-US" sz="2400" b="1" dirty="0"/>
          </a:p>
          <a:p>
            <a:pPr algn="l" rtl="0"/>
            <a:r>
              <a:rPr lang="en-US" sz="2400" b="1" dirty="0"/>
              <a:t>2- Anterior </a:t>
            </a:r>
            <a:r>
              <a:rPr lang="en-US" sz="2400" b="1" dirty="0" err="1"/>
              <a:t>clinoid</a:t>
            </a:r>
            <a:r>
              <a:rPr lang="en-US" sz="2400" b="1" dirty="0"/>
              <a:t> process</a:t>
            </a:r>
          </a:p>
          <a:p>
            <a:pPr algn="l" rtl="0"/>
            <a:r>
              <a:rPr lang="en-US" sz="2400" b="1" dirty="0"/>
              <a:t>3-Floor of </a:t>
            </a:r>
            <a:r>
              <a:rPr lang="en-US" sz="2400" b="1" dirty="0" err="1"/>
              <a:t>sella</a:t>
            </a:r>
            <a:r>
              <a:rPr lang="en-US" sz="2400" b="1" dirty="0"/>
              <a:t> </a:t>
            </a:r>
            <a:r>
              <a:rPr lang="en-US" sz="2400" b="1" dirty="0" err="1"/>
              <a:t>turcia</a:t>
            </a:r>
            <a:r>
              <a:rPr lang="en-US" sz="2400" b="1" dirty="0"/>
              <a:t> (Pituitary </a:t>
            </a:r>
            <a:r>
              <a:rPr lang="en-US" sz="2400" b="1" dirty="0" err="1"/>
              <a:t>fossa</a:t>
            </a:r>
            <a:r>
              <a:rPr lang="en-US" sz="2400" b="1" dirty="0"/>
              <a:t>)</a:t>
            </a:r>
          </a:p>
          <a:p>
            <a:pPr algn="l" rtl="0"/>
            <a:r>
              <a:rPr lang="en-US" sz="2400" b="1" dirty="0"/>
              <a:t>4- Posterior </a:t>
            </a:r>
            <a:r>
              <a:rPr lang="en-US" sz="2400" b="1" dirty="0" err="1"/>
              <a:t>clinoid</a:t>
            </a:r>
            <a:r>
              <a:rPr lang="en-US" sz="2400" b="1" dirty="0"/>
              <a:t> process </a:t>
            </a:r>
          </a:p>
          <a:p>
            <a:pPr algn="l" rtl="0"/>
            <a:r>
              <a:rPr lang="en-US" sz="2400" b="1" dirty="0"/>
              <a:t>5- Dorsum </a:t>
            </a:r>
            <a:r>
              <a:rPr lang="en-US" sz="2400" b="1" dirty="0" err="1"/>
              <a:t>sella</a:t>
            </a:r>
            <a:endParaRPr lang="en-US" sz="2400" b="1" dirty="0"/>
          </a:p>
          <a:p>
            <a:pPr algn="l" rtl="0"/>
            <a:r>
              <a:rPr lang="en-US" sz="2400" b="1" dirty="0"/>
              <a:t>6- Sphenoid sinus</a:t>
            </a:r>
          </a:p>
          <a:p>
            <a:pPr algn="l" rtl="0"/>
            <a:endParaRPr lang="en-US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0115_PITUITARY_ADENOM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2254" r="4335" b="5835"/>
          <a:stretch>
            <a:fillRect/>
          </a:stretch>
        </p:blipFill>
        <p:spPr>
          <a:xfrm flipH="1">
            <a:off x="179512" y="2276872"/>
            <a:ext cx="3153492" cy="2483375"/>
          </a:xfrm>
        </p:spPr>
      </p:pic>
      <p:pic>
        <p:nvPicPr>
          <p:cNvPr id="5" name="عنصر نائب للمحتوى 3" descr="0115_PITUITARY_ADENOMA.jpg"/>
          <p:cNvPicPr>
            <a:picLocks noChangeAspect="1"/>
          </p:cNvPicPr>
          <p:nvPr/>
        </p:nvPicPr>
        <p:blipFill>
          <a:blip r:embed="rId2" cstate="print"/>
          <a:srcRect l="37479" t="37001" r="24853" b="21527"/>
          <a:stretch>
            <a:fillRect/>
          </a:stretch>
        </p:blipFill>
        <p:spPr>
          <a:xfrm flipH="1">
            <a:off x="3491880" y="908720"/>
            <a:ext cx="5505693" cy="4968552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3975234" y="3333550"/>
            <a:ext cx="1982804" cy="1427747"/>
          </a:xfrm>
          <a:custGeom>
            <a:avLst/>
            <a:gdLst>
              <a:gd name="connsiteX0" fmla="*/ 0 w 1982804"/>
              <a:gd name="connsiteY0" fmla="*/ 102669 h 1427747"/>
              <a:gd name="connsiteX1" fmla="*/ 288758 w 1982804"/>
              <a:gd name="connsiteY1" fmla="*/ 54543 h 1427747"/>
              <a:gd name="connsiteX2" fmla="*/ 616017 w 1982804"/>
              <a:gd name="connsiteY2" fmla="*/ 25667 h 1427747"/>
              <a:gd name="connsiteX3" fmla="*/ 856648 w 1982804"/>
              <a:gd name="connsiteY3" fmla="*/ 208547 h 1427747"/>
              <a:gd name="connsiteX4" fmla="*/ 837398 w 1982804"/>
              <a:gd name="connsiteY4" fmla="*/ 295174 h 1427747"/>
              <a:gd name="connsiteX5" fmla="*/ 625642 w 1982804"/>
              <a:gd name="connsiteY5" fmla="*/ 314425 h 1427747"/>
              <a:gd name="connsiteX6" fmla="*/ 404261 w 1982804"/>
              <a:gd name="connsiteY6" fmla="*/ 362551 h 1427747"/>
              <a:gd name="connsiteX7" fmla="*/ 356134 w 1982804"/>
              <a:gd name="connsiteY7" fmla="*/ 603183 h 1427747"/>
              <a:gd name="connsiteX8" fmla="*/ 385010 w 1982804"/>
              <a:gd name="connsiteY8" fmla="*/ 911191 h 1427747"/>
              <a:gd name="connsiteX9" fmla="*/ 462012 w 1982804"/>
              <a:gd name="connsiteY9" fmla="*/ 1084446 h 1427747"/>
              <a:gd name="connsiteX10" fmla="*/ 654518 w 1982804"/>
              <a:gd name="connsiteY10" fmla="*/ 1228825 h 1427747"/>
              <a:gd name="connsiteX11" fmla="*/ 981777 w 1982804"/>
              <a:gd name="connsiteY11" fmla="*/ 1353953 h 1427747"/>
              <a:gd name="connsiteX12" fmla="*/ 1232033 w 1982804"/>
              <a:gd name="connsiteY12" fmla="*/ 1421330 h 1427747"/>
              <a:gd name="connsiteX13" fmla="*/ 1607419 w 1982804"/>
              <a:gd name="connsiteY13" fmla="*/ 1392454 h 1427747"/>
              <a:gd name="connsiteX14" fmla="*/ 1780673 w 1982804"/>
              <a:gd name="connsiteY14" fmla="*/ 1267326 h 1427747"/>
              <a:gd name="connsiteX15" fmla="*/ 1780673 w 1982804"/>
              <a:gd name="connsiteY15" fmla="*/ 1017069 h 1427747"/>
              <a:gd name="connsiteX16" fmla="*/ 1674795 w 1982804"/>
              <a:gd name="connsiteY16" fmla="*/ 651309 h 1427747"/>
              <a:gd name="connsiteX17" fmla="*/ 1491915 w 1982804"/>
              <a:gd name="connsiteY17" fmla="*/ 401052 h 1427747"/>
              <a:gd name="connsiteX18" fmla="*/ 1337911 w 1982804"/>
              <a:gd name="connsiteY18" fmla="*/ 227797 h 1427747"/>
              <a:gd name="connsiteX19" fmla="*/ 1674795 w 1982804"/>
              <a:gd name="connsiteY19" fmla="*/ 304799 h 1427747"/>
              <a:gd name="connsiteX20" fmla="*/ 1896177 w 1982804"/>
              <a:gd name="connsiteY20" fmla="*/ 718686 h 1427747"/>
              <a:gd name="connsiteX21" fmla="*/ 1982804 w 1982804"/>
              <a:gd name="connsiteY21" fmla="*/ 1122947 h 1427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82804" h="1427747">
                <a:moveTo>
                  <a:pt x="0" y="102669"/>
                </a:moveTo>
                <a:cubicBezTo>
                  <a:pt x="93044" y="85023"/>
                  <a:pt x="186089" y="67377"/>
                  <a:pt x="288758" y="54543"/>
                </a:cubicBezTo>
                <a:cubicBezTo>
                  <a:pt x="391427" y="41709"/>
                  <a:pt x="521369" y="0"/>
                  <a:pt x="616017" y="25667"/>
                </a:cubicBezTo>
                <a:cubicBezTo>
                  <a:pt x="710665" y="51334"/>
                  <a:pt x="819751" y="163629"/>
                  <a:pt x="856648" y="208547"/>
                </a:cubicBezTo>
                <a:cubicBezTo>
                  <a:pt x="893545" y="253465"/>
                  <a:pt x="875899" y="277528"/>
                  <a:pt x="837398" y="295174"/>
                </a:cubicBezTo>
                <a:cubicBezTo>
                  <a:pt x="798897" y="312820"/>
                  <a:pt x="697832" y="303195"/>
                  <a:pt x="625642" y="314425"/>
                </a:cubicBezTo>
                <a:cubicBezTo>
                  <a:pt x="553452" y="325655"/>
                  <a:pt x="449179" y="314425"/>
                  <a:pt x="404261" y="362551"/>
                </a:cubicBezTo>
                <a:cubicBezTo>
                  <a:pt x="359343" y="410677"/>
                  <a:pt x="359342" y="511743"/>
                  <a:pt x="356134" y="603183"/>
                </a:cubicBezTo>
                <a:cubicBezTo>
                  <a:pt x="352926" y="694623"/>
                  <a:pt x="367364" y="830981"/>
                  <a:pt x="385010" y="911191"/>
                </a:cubicBezTo>
                <a:cubicBezTo>
                  <a:pt x="402656" y="991401"/>
                  <a:pt x="417094" y="1031507"/>
                  <a:pt x="462012" y="1084446"/>
                </a:cubicBezTo>
                <a:cubicBezTo>
                  <a:pt x="506930" y="1137385"/>
                  <a:pt x="567891" y="1183907"/>
                  <a:pt x="654518" y="1228825"/>
                </a:cubicBezTo>
                <a:cubicBezTo>
                  <a:pt x="741146" y="1273743"/>
                  <a:pt x="885525" y="1321869"/>
                  <a:pt x="981777" y="1353953"/>
                </a:cubicBezTo>
                <a:cubicBezTo>
                  <a:pt x="1078029" y="1386037"/>
                  <a:pt x="1127759" y="1414913"/>
                  <a:pt x="1232033" y="1421330"/>
                </a:cubicBezTo>
                <a:cubicBezTo>
                  <a:pt x="1336307" y="1427747"/>
                  <a:pt x="1515979" y="1418121"/>
                  <a:pt x="1607419" y="1392454"/>
                </a:cubicBezTo>
                <a:cubicBezTo>
                  <a:pt x="1698859" y="1366787"/>
                  <a:pt x="1751797" y="1329890"/>
                  <a:pt x="1780673" y="1267326"/>
                </a:cubicBezTo>
                <a:cubicBezTo>
                  <a:pt x="1809549" y="1204762"/>
                  <a:pt x="1798319" y="1119738"/>
                  <a:pt x="1780673" y="1017069"/>
                </a:cubicBezTo>
                <a:cubicBezTo>
                  <a:pt x="1763027" y="914400"/>
                  <a:pt x="1722921" y="753978"/>
                  <a:pt x="1674795" y="651309"/>
                </a:cubicBezTo>
                <a:cubicBezTo>
                  <a:pt x="1626669" y="548640"/>
                  <a:pt x="1548062" y="471637"/>
                  <a:pt x="1491915" y="401052"/>
                </a:cubicBezTo>
                <a:cubicBezTo>
                  <a:pt x="1435768" y="330467"/>
                  <a:pt x="1307431" y="243839"/>
                  <a:pt x="1337911" y="227797"/>
                </a:cubicBezTo>
                <a:cubicBezTo>
                  <a:pt x="1368391" y="211755"/>
                  <a:pt x="1581751" y="222984"/>
                  <a:pt x="1674795" y="304799"/>
                </a:cubicBezTo>
                <a:cubicBezTo>
                  <a:pt x="1767839" y="386614"/>
                  <a:pt x="1844842" y="582328"/>
                  <a:pt x="1896177" y="718686"/>
                </a:cubicBezTo>
                <a:cubicBezTo>
                  <a:pt x="1947512" y="855044"/>
                  <a:pt x="1965158" y="988995"/>
                  <a:pt x="1982804" y="1122947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2643182"/>
            <a:ext cx="8229600" cy="1143000"/>
          </a:xfrm>
        </p:spPr>
        <p:txBody>
          <a:bodyPr>
            <a:noAutofit/>
          </a:bodyPr>
          <a:lstStyle/>
          <a:p>
            <a:r>
              <a:rPr lang="en-US" sz="11500" b="1" dirty="0"/>
              <a:t>MRI</a:t>
            </a:r>
            <a:endParaRPr lang="ar-SA" sz="115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er002img0000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4773" t="-1591" r="1358" b="4540"/>
          <a:stretch>
            <a:fillRect/>
          </a:stretch>
        </p:blipFill>
        <p:spPr>
          <a:xfrm>
            <a:off x="395536" y="1628800"/>
            <a:ext cx="3312368" cy="3424652"/>
          </a:xfrm>
        </p:spPr>
      </p:pic>
      <p:pic>
        <p:nvPicPr>
          <p:cNvPr id="5" name="Content Placeholder 3" descr="ser002img00006.jpg"/>
          <p:cNvPicPr>
            <a:picLocks noChangeAspect="1"/>
          </p:cNvPicPr>
          <p:nvPr/>
        </p:nvPicPr>
        <p:blipFill>
          <a:blip r:embed="rId2" cstate="print"/>
          <a:srcRect l="29261" t="26978" r="32286" b="26087"/>
          <a:stretch>
            <a:fillRect/>
          </a:stretch>
        </p:blipFill>
        <p:spPr>
          <a:xfrm>
            <a:off x="3923928" y="548680"/>
            <a:ext cx="4824536" cy="58886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87624" y="2636912"/>
            <a:ext cx="1584176" cy="18002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499992" y="3429000"/>
            <a:ext cx="936104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5040052" y="4257092"/>
            <a:ext cx="1368152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5004048" y="2564904"/>
            <a:ext cx="864096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5832140" y="2600908"/>
            <a:ext cx="936104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6084168" y="3140968"/>
            <a:ext cx="108012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6804248" y="4437112"/>
            <a:ext cx="864096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004048" y="522920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95936" y="306896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44008" y="220486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868144" y="184482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20272" y="28529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596336" y="422108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ser002img00006.jpg"/>
          <p:cNvPicPr>
            <a:picLocks noChangeAspect="1"/>
          </p:cNvPicPr>
          <p:nvPr/>
        </p:nvPicPr>
        <p:blipFill>
          <a:blip r:embed="rId2" cstate="print"/>
          <a:srcRect l="29261" t="26978" r="32286" b="26087"/>
          <a:stretch>
            <a:fillRect/>
          </a:stretch>
        </p:blipFill>
        <p:spPr>
          <a:xfrm>
            <a:off x="3923928" y="548680"/>
            <a:ext cx="4824536" cy="588865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499992" y="3429000"/>
            <a:ext cx="936104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5040052" y="4257092"/>
            <a:ext cx="1368152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5004048" y="2564904"/>
            <a:ext cx="864096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5832140" y="2600908"/>
            <a:ext cx="936104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6084168" y="3140968"/>
            <a:ext cx="108012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6804248" y="4437112"/>
            <a:ext cx="864096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004048" y="522920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95936" y="306896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44008" y="220486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868144" y="184482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20272" y="28529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596336" y="422108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1560" y="2564904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1- pituitary gland</a:t>
            </a:r>
          </a:p>
          <a:p>
            <a:pPr algn="l"/>
            <a:r>
              <a:rPr lang="en-US" sz="2400" b="1" dirty="0"/>
              <a:t>2- sphenoid sinus</a:t>
            </a:r>
          </a:p>
          <a:p>
            <a:pPr algn="l"/>
            <a:r>
              <a:rPr lang="en-US" sz="2400" b="1" dirty="0"/>
              <a:t>3- optic chiasm</a:t>
            </a:r>
          </a:p>
          <a:p>
            <a:pPr algn="l"/>
            <a:r>
              <a:rPr lang="en-US" sz="2400" b="1" dirty="0"/>
              <a:t>4- hypothalamus</a:t>
            </a:r>
          </a:p>
          <a:p>
            <a:pPr algn="l"/>
            <a:r>
              <a:rPr lang="en-US" sz="2400" b="1" dirty="0"/>
              <a:t>5- pituitary stalk</a:t>
            </a:r>
          </a:p>
          <a:p>
            <a:pPr algn="l"/>
            <a:r>
              <a:rPr lang="en-US" sz="2400" b="1" dirty="0"/>
              <a:t>6- </a:t>
            </a:r>
            <a:r>
              <a:rPr lang="en-US" sz="2400" b="1" dirty="0" err="1"/>
              <a:t>claivus</a:t>
            </a:r>
            <a:endParaRPr lang="en-US" sz="2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Acromegaly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5814" t="1744"/>
          <a:stretch>
            <a:fillRect/>
          </a:stretch>
        </p:blipFill>
        <p:spPr>
          <a:xfrm>
            <a:off x="4714876" y="1142984"/>
            <a:ext cx="4000496" cy="4214842"/>
          </a:xfrm>
        </p:spPr>
      </p:pic>
      <p:pic>
        <p:nvPicPr>
          <p:cNvPr id="6" name="Content Placeholder 3" descr="ser002img00006.jpg"/>
          <p:cNvPicPr>
            <a:picLocks noChangeAspect="1"/>
          </p:cNvPicPr>
          <p:nvPr/>
        </p:nvPicPr>
        <p:blipFill>
          <a:blip r:embed="rId3" cstate="print"/>
          <a:srcRect l="4773" t="-1591" r="1358" b="4540"/>
          <a:stretch>
            <a:fillRect/>
          </a:stretch>
        </p:blipFill>
        <p:spPr>
          <a:xfrm>
            <a:off x="395536" y="1107657"/>
            <a:ext cx="3960440" cy="42655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5661248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NORMAL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4048" y="573325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PITUITARY ADENOMA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a024c012c7154ed74af0444549bbe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3052" r="12981"/>
          <a:stretch>
            <a:fillRect/>
          </a:stretch>
        </p:blipFill>
        <p:spPr>
          <a:xfrm>
            <a:off x="285720" y="1071546"/>
            <a:ext cx="3927974" cy="4929222"/>
          </a:xfrm>
        </p:spPr>
      </p:pic>
      <p:pic>
        <p:nvPicPr>
          <p:cNvPr id="5" name="عنصر نائب للمحتوى 3" descr="a024c012c7154ed74af0444549bbe2.jpg"/>
          <p:cNvPicPr>
            <a:picLocks noChangeAspect="1"/>
          </p:cNvPicPr>
          <p:nvPr/>
        </p:nvPicPr>
        <p:blipFill>
          <a:blip r:embed="rId2" cstate="print"/>
          <a:srcRect l="35888" t="22308" r="34682" b="29631"/>
          <a:stretch>
            <a:fillRect/>
          </a:stretch>
        </p:blipFill>
        <p:spPr>
          <a:xfrm>
            <a:off x="4286248" y="285728"/>
            <a:ext cx="4643470" cy="634628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مستطيل 5"/>
          <p:cNvSpPr/>
          <p:nvPr/>
        </p:nvSpPr>
        <p:spPr>
          <a:xfrm>
            <a:off x="1500166" y="2214554"/>
            <a:ext cx="1500198" cy="228601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8" name="رابط كسهم مستقيم 7"/>
          <p:cNvCxnSpPr/>
          <p:nvPr/>
        </p:nvCxnSpPr>
        <p:spPr>
          <a:xfrm rot="5400000">
            <a:off x="6215074" y="3286124"/>
            <a:ext cx="857256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rot="16200000" flipH="1">
            <a:off x="5572132" y="3143248"/>
            <a:ext cx="1000132" cy="10001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rot="5400000">
            <a:off x="6357950" y="3429000"/>
            <a:ext cx="1571636" cy="10001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شكل حر 19"/>
          <p:cNvSpPr/>
          <p:nvPr/>
        </p:nvSpPr>
        <p:spPr>
          <a:xfrm>
            <a:off x="5405718" y="4161865"/>
            <a:ext cx="786653" cy="1351429"/>
          </a:xfrm>
          <a:custGeom>
            <a:avLst/>
            <a:gdLst>
              <a:gd name="connsiteX0" fmla="*/ 0 w 786653"/>
              <a:gd name="connsiteY0" fmla="*/ 1351429 h 1351429"/>
              <a:gd name="connsiteX1" fmla="*/ 121023 w 786653"/>
              <a:gd name="connsiteY1" fmla="*/ 867335 h 1351429"/>
              <a:gd name="connsiteX2" fmla="*/ 228600 w 786653"/>
              <a:gd name="connsiteY2" fmla="*/ 598394 h 1351429"/>
              <a:gd name="connsiteX3" fmla="*/ 255494 w 786653"/>
              <a:gd name="connsiteY3" fmla="*/ 329453 h 1351429"/>
              <a:gd name="connsiteX4" fmla="*/ 295835 w 786653"/>
              <a:gd name="connsiteY4" fmla="*/ 73959 h 1351429"/>
              <a:gd name="connsiteX5" fmla="*/ 484094 w 786653"/>
              <a:gd name="connsiteY5" fmla="*/ 6723 h 1351429"/>
              <a:gd name="connsiteX6" fmla="*/ 739588 w 786653"/>
              <a:gd name="connsiteY6" fmla="*/ 114300 h 1351429"/>
              <a:gd name="connsiteX7" fmla="*/ 766482 w 786653"/>
              <a:gd name="connsiteY7" fmla="*/ 302559 h 1351429"/>
              <a:gd name="connsiteX8" fmla="*/ 658906 w 786653"/>
              <a:gd name="connsiteY8" fmla="*/ 558053 h 1351429"/>
              <a:gd name="connsiteX9" fmla="*/ 739588 w 786653"/>
              <a:gd name="connsiteY9" fmla="*/ 692523 h 1351429"/>
              <a:gd name="connsiteX10" fmla="*/ 618564 w 786653"/>
              <a:gd name="connsiteY10" fmla="*/ 853888 h 1351429"/>
              <a:gd name="connsiteX11" fmla="*/ 416858 w 786653"/>
              <a:gd name="connsiteY11" fmla="*/ 988359 h 1351429"/>
              <a:gd name="connsiteX12" fmla="*/ 174811 w 786653"/>
              <a:gd name="connsiteY12" fmla="*/ 1149723 h 1351429"/>
              <a:gd name="connsiteX13" fmla="*/ 94129 w 786653"/>
              <a:gd name="connsiteY13" fmla="*/ 1324535 h 135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6653" h="1351429">
                <a:moveTo>
                  <a:pt x="0" y="1351429"/>
                </a:moveTo>
                <a:cubicBezTo>
                  <a:pt x="41461" y="1172135"/>
                  <a:pt x="82923" y="992841"/>
                  <a:pt x="121023" y="867335"/>
                </a:cubicBezTo>
                <a:cubicBezTo>
                  <a:pt x="159123" y="741829"/>
                  <a:pt x="206188" y="688041"/>
                  <a:pt x="228600" y="598394"/>
                </a:cubicBezTo>
                <a:cubicBezTo>
                  <a:pt x="251012" y="508747"/>
                  <a:pt x="244288" y="416859"/>
                  <a:pt x="255494" y="329453"/>
                </a:cubicBezTo>
                <a:cubicBezTo>
                  <a:pt x="266700" y="242047"/>
                  <a:pt x="257735" y="127747"/>
                  <a:pt x="295835" y="73959"/>
                </a:cubicBezTo>
                <a:cubicBezTo>
                  <a:pt x="333935" y="20171"/>
                  <a:pt x="410135" y="0"/>
                  <a:pt x="484094" y="6723"/>
                </a:cubicBezTo>
                <a:cubicBezTo>
                  <a:pt x="558053" y="13446"/>
                  <a:pt x="692523" y="64994"/>
                  <a:pt x="739588" y="114300"/>
                </a:cubicBezTo>
                <a:cubicBezTo>
                  <a:pt x="786653" y="163606"/>
                  <a:pt x="779929" y="228600"/>
                  <a:pt x="766482" y="302559"/>
                </a:cubicBezTo>
                <a:cubicBezTo>
                  <a:pt x="753035" y="376518"/>
                  <a:pt x="663388" y="493059"/>
                  <a:pt x="658906" y="558053"/>
                </a:cubicBezTo>
                <a:cubicBezTo>
                  <a:pt x="654424" y="623047"/>
                  <a:pt x="746312" y="643217"/>
                  <a:pt x="739588" y="692523"/>
                </a:cubicBezTo>
                <a:cubicBezTo>
                  <a:pt x="732864" y="741829"/>
                  <a:pt x="672352" y="804582"/>
                  <a:pt x="618564" y="853888"/>
                </a:cubicBezTo>
                <a:cubicBezTo>
                  <a:pt x="564776" y="903194"/>
                  <a:pt x="416858" y="988359"/>
                  <a:pt x="416858" y="988359"/>
                </a:cubicBezTo>
                <a:cubicBezTo>
                  <a:pt x="342899" y="1037665"/>
                  <a:pt x="228599" y="1093694"/>
                  <a:pt x="174811" y="1149723"/>
                </a:cubicBezTo>
                <a:cubicBezTo>
                  <a:pt x="121023" y="1205752"/>
                  <a:pt x="107576" y="1265143"/>
                  <a:pt x="94129" y="1324535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شكل بيضاوي 21"/>
          <p:cNvSpPr/>
          <p:nvPr/>
        </p:nvSpPr>
        <p:spPr>
          <a:xfrm>
            <a:off x="5786446" y="4286256"/>
            <a:ext cx="28575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7" name="رابط كسهم مستقيم 26"/>
          <p:cNvCxnSpPr/>
          <p:nvPr/>
        </p:nvCxnSpPr>
        <p:spPr>
          <a:xfrm rot="10800000" flipV="1">
            <a:off x="7000892" y="4929198"/>
            <a:ext cx="1428760" cy="50006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رابط كسهم مستقيم 34"/>
          <p:cNvCxnSpPr/>
          <p:nvPr/>
        </p:nvCxnSpPr>
        <p:spPr>
          <a:xfrm>
            <a:off x="4929190" y="4714884"/>
            <a:ext cx="571504" cy="42862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رابط كسهم مستقيم 38"/>
          <p:cNvCxnSpPr>
            <a:endCxn id="22" idx="1"/>
          </p:cNvCxnSpPr>
          <p:nvPr/>
        </p:nvCxnSpPr>
        <p:spPr>
          <a:xfrm>
            <a:off x="5286380" y="4000504"/>
            <a:ext cx="541913" cy="3275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2" name="مربع نص 41"/>
          <p:cNvSpPr txBox="1"/>
          <p:nvPr/>
        </p:nvSpPr>
        <p:spPr>
          <a:xfrm>
            <a:off x="7429520" y="2643182"/>
            <a:ext cx="5715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1</a:t>
            </a:r>
            <a:endParaRPr lang="ar-SA" sz="2800" dirty="0">
              <a:solidFill>
                <a:srgbClr val="FFFF00"/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6357950" y="2357430"/>
            <a:ext cx="4286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2</a:t>
            </a:r>
            <a:endParaRPr lang="ar-SA" sz="2800" dirty="0">
              <a:solidFill>
                <a:srgbClr val="FFFF00"/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5072066" y="264318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3</a:t>
            </a:r>
            <a:endParaRPr lang="ar-SA" sz="2800" dirty="0">
              <a:solidFill>
                <a:srgbClr val="FFFF00"/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4857752" y="3643314"/>
            <a:ext cx="357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4500562" y="4357694"/>
            <a:ext cx="428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5</a:t>
            </a:r>
            <a:endParaRPr lang="ar-SA" sz="2400" dirty="0">
              <a:solidFill>
                <a:srgbClr val="FFFF00"/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8429652" y="4572008"/>
            <a:ext cx="357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6</a:t>
            </a:r>
            <a:endParaRPr lang="ar-SA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3" descr="a024c012c7154ed74af0444549bbe2.jpg"/>
          <p:cNvPicPr>
            <a:picLocks noChangeAspect="1"/>
          </p:cNvPicPr>
          <p:nvPr/>
        </p:nvPicPr>
        <p:blipFill>
          <a:blip r:embed="rId2" cstate="print"/>
          <a:srcRect l="35888" t="22308" r="34682" b="29631"/>
          <a:stretch>
            <a:fillRect/>
          </a:stretch>
        </p:blipFill>
        <p:spPr>
          <a:xfrm>
            <a:off x="4286248" y="285728"/>
            <a:ext cx="4643470" cy="6346280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8" name="رابط كسهم مستقيم 7"/>
          <p:cNvCxnSpPr/>
          <p:nvPr/>
        </p:nvCxnSpPr>
        <p:spPr>
          <a:xfrm rot="5400000">
            <a:off x="6215074" y="3286124"/>
            <a:ext cx="857256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rot="16200000" flipH="1">
            <a:off x="5572132" y="3143248"/>
            <a:ext cx="1000132" cy="10001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rot="5400000">
            <a:off x="6357950" y="3429000"/>
            <a:ext cx="1571636" cy="10001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شكل حر 19"/>
          <p:cNvSpPr/>
          <p:nvPr/>
        </p:nvSpPr>
        <p:spPr>
          <a:xfrm>
            <a:off x="5405718" y="4161865"/>
            <a:ext cx="786653" cy="1351429"/>
          </a:xfrm>
          <a:custGeom>
            <a:avLst/>
            <a:gdLst>
              <a:gd name="connsiteX0" fmla="*/ 0 w 786653"/>
              <a:gd name="connsiteY0" fmla="*/ 1351429 h 1351429"/>
              <a:gd name="connsiteX1" fmla="*/ 121023 w 786653"/>
              <a:gd name="connsiteY1" fmla="*/ 867335 h 1351429"/>
              <a:gd name="connsiteX2" fmla="*/ 228600 w 786653"/>
              <a:gd name="connsiteY2" fmla="*/ 598394 h 1351429"/>
              <a:gd name="connsiteX3" fmla="*/ 255494 w 786653"/>
              <a:gd name="connsiteY3" fmla="*/ 329453 h 1351429"/>
              <a:gd name="connsiteX4" fmla="*/ 295835 w 786653"/>
              <a:gd name="connsiteY4" fmla="*/ 73959 h 1351429"/>
              <a:gd name="connsiteX5" fmla="*/ 484094 w 786653"/>
              <a:gd name="connsiteY5" fmla="*/ 6723 h 1351429"/>
              <a:gd name="connsiteX6" fmla="*/ 739588 w 786653"/>
              <a:gd name="connsiteY6" fmla="*/ 114300 h 1351429"/>
              <a:gd name="connsiteX7" fmla="*/ 766482 w 786653"/>
              <a:gd name="connsiteY7" fmla="*/ 302559 h 1351429"/>
              <a:gd name="connsiteX8" fmla="*/ 658906 w 786653"/>
              <a:gd name="connsiteY8" fmla="*/ 558053 h 1351429"/>
              <a:gd name="connsiteX9" fmla="*/ 739588 w 786653"/>
              <a:gd name="connsiteY9" fmla="*/ 692523 h 1351429"/>
              <a:gd name="connsiteX10" fmla="*/ 618564 w 786653"/>
              <a:gd name="connsiteY10" fmla="*/ 853888 h 1351429"/>
              <a:gd name="connsiteX11" fmla="*/ 416858 w 786653"/>
              <a:gd name="connsiteY11" fmla="*/ 988359 h 1351429"/>
              <a:gd name="connsiteX12" fmla="*/ 174811 w 786653"/>
              <a:gd name="connsiteY12" fmla="*/ 1149723 h 1351429"/>
              <a:gd name="connsiteX13" fmla="*/ 94129 w 786653"/>
              <a:gd name="connsiteY13" fmla="*/ 1324535 h 135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6653" h="1351429">
                <a:moveTo>
                  <a:pt x="0" y="1351429"/>
                </a:moveTo>
                <a:cubicBezTo>
                  <a:pt x="41461" y="1172135"/>
                  <a:pt x="82923" y="992841"/>
                  <a:pt x="121023" y="867335"/>
                </a:cubicBezTo>
                <a:cubicBezTo>
                  <a:pt x="159123" y="741829"/>
                  <a:pt x="206188" y="688041"/>
                  <a:pt x="228600" y="598394"/>
                </a:cubicBezTo>
                <a:cubicBezTo>
                  <a:pt x="251012" y="508747"/>
                  <a:pt x="244288" y="416859"/>
                  <a:pt x="255494" y="329453"/>
                </a:cubicBezTo>
                <a:cubicBezTo>
                  <a:pt x="266700" y="242047"/>
                  <a:pt x="257735" y="127747"/>
                  <a:pt x="295835" y="73959"/>
                </a:cubicBezTo>
                <a:cubicBezTo>
                  <a:pt x="333935" y="20171"/>
                  <a:pt x="410135" y="0"/>
                  <a:pt x="484094" y="6723"/>
                </a:cubicBezTo>
                <a:cubicBezTo>
                  <a:pt x="558053" y="13446"/>
                  <a:pt x="692523" y="64994"/>
                  <a:pt x="739588" y="114300"/>
                </a:cubicBezTo>
                <a:cubicBezTo>
                  <a:pt x="786653" y="163606"/>
                  <a:pt x="779929" y="228600"/>
                  <a:pt x="766482" y="302559"/>
                </a:cubicBezTo>
                <a:cubicBezTo>
                  <a:pt x="753035" y="376518"/>
                  <a:pt x="663388" y="493059"/>
                  <a:pt x="658906" y="558053"/>
                </a:cubicBezTo>
                <a:cubicBezTo>
                  <a:pt x="654424" y="623047"/>
                  <a:pt x="746312" y="643217"/>
                  <a:pt x="739588" y="692523"/>
                </a:cubicBezTo>
                <a:cubicBezTo>
                  <a:pt x="732864" y="741829"/>
                  <a:pt x="672352" y="804582"/>
                  <a:pt x="618564" y="853888"/>
                </a:cubicBezTo>
                <a:cubicBezTo>
                  <a:pt x="564776" y="903194"/>
                  <a:pt x="416858" y="988359"/>
                  <a:pt x="416858" y="988359"/>
                </a:cubicBezTo>
                <a:cubicBezTo>
                  <a:pt x="342899" y="1037665"/>
                  <a:pt x="228599" y="1093694"/>
                  <a:pt x="174811" y="1149723"/>
                </a:cubicBezTo>
                <a:cubicBezTo>
                  <a:pt x="121023" y="1205752"/>
                  <a:pt x="107576" y="1265143"/>
                  <a:pt x="94129" y="1324535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شكل بيضاوي 21"/>
          <p:cNvSpPr/>
          <p:nvPr/>
        </p:nvSpPr>
        <p:spPr>
          <a:xfrm>
            <a:off x="5786446" y="4286256"/>
            <a:ext cx="28575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7" name="رابط كسهم مستقيم 26"/>
          <p:cNvCxnSpPr/>
          <p:nvPr/>
        </p:nvCxnSpPr>
        <p:spPr>
          <a:xfrm rot="10800000" flipV="1">
            <a:off x="7000892" y="4929198"/>
            <a:ext cx="1428760" cy="50006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رابط كسهم مستقيم 34"/>
          <p:cNvCxnSpPr/>
          <p:nvPr/>
        </p:nvCxnSpPr>
        <p:spPr>
          <a:xfrm>
            <a:off x="4929190" y="4714884"/>
            <a:ext cx="571504" cy="42862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رابط كسهم مستقيم 38"/>
          <p:cNvCxnSpPr>
            <a:endCxn id="22" idx="1"/>
          </p:cNvCxnSpPr>
          <p:nvPr/>
        </p:nvCxnSpPr>
        <p:spPr>
          <a:xfrm>
            <a:off x="5286380" y="4000504"/>
            <a:ext cx="541913" cy="3275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2" name="مربع نص 41"/>
          <p:cNvSpPr txBox="1"/>
          <p:nvPr/>
        </p:nvSpPr>
        <p:spPr>
          <a:xfrm>
            <a:off x="7429520" y="2643182"/>
            <a:ext cx="5715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1</a:t>
            </a:r>
            <a:endParaRPr lang="ar-SA" sz="2800" dirty="0">
              <a:solidFill>
                <a:srgbClr val="FFFF00"/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6357950" y="2357430"/>
            <a:ext cx="4286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2</a:t>
            </a:r>
            <a:endParaRPr lang="ar-SA" sz="2800" dirty="0">
              <a:solidFill>
                <a:srgbClr val="FFFF00"/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5072066" y="2643182"/>
            <a:ext cx="5000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3</a:t>
            </a:r>
            <a:endParaRPr lang="ar-SA" sz="2800" dirty="0">
              <a:solidFill>
                <a:srgbClr val="FFFF00"/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4857752" y="3643314"/>
            <a:ext cx="357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4500562" y="4357694"/>
            <a:ext cx="4286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5</a:t>
            </a:r>
            <a:endParaRPr lang="ar-SA" sz="2400" dirty="0">
              <a:solidFill>
                <a:srgbClr val="FFFF00"/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8429652" y="4572008"/>
            <a:ext cx="357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6</a:t>
            </a:r>
            <a:endParaRPr lang="ar-SA" sz="2800" dirty="0">
              <a:solidFill>
                <a:srgbClr val="FFFF00"/>
              </a:solidFill>
            </a:endParaRPr>
          </a:p>
        </p:txBody>
      </p:sp>
      <p:pic>
        <p:nvPicPr>
          <p:cNvPr id="21" name="عنصر نائب للمحتوى 20" descr="cavernous-sinus-cranial-nerves-hypophysis-anatomical-drawing-en_medical51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24060" t="-347" r="17956"/>
          <a:stretch>
            <a:fillRect/>
          </a:stretch>
        </p:blipFill>
        <p:spPr>
          <a:xfrm>
            <a:off x="500034" y="1285860"/>
            <a:ext cx="3357586" cy="464347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3" descr="a024c012c7154ed74af0444549bbe2.jpg"/>
          <p:cNvPicPr>
            <a:picLocks noChangeAspect="1"/>
          </p:cNvPicPr>
          <p:nvPr/>
        </p:nvPicPr>
        <p:blipFill>
          <a:blip r:embed="rId2" cstate="print"/>
          <a:srcRect l="35888" t="22308" r="34682" b="29631"/>
          <a:stretch>
            <a:fillRect/>
          </a:stretch>
        </p:blipFill>
        <p:spPr>
          <a:xfrm>
            <a:off x="4286248" y="285728"/>
            <a:ext cx="4643470" cy="6346280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8" name="رابط كسهم مستقيم 7"/>
          <p:cNvCxnSpPr/>
          <p:nvPr/>
        </p:nvCxnSpPr>
        <p:spPr>
          <a:xfrm rot="5400000">
            <a:off x="6215074" y="3286124"/>
            <a:ext cx="857256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rot="16200000" flipH="1">
            <a:off x="5572132" y="3143248"/>
            <a:ext cx="1000132" cy="10001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rot="5400000">
            <a:off x="6357950" y="3429000"/>
            <a:ext cx="1571636" cy="10001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شكل حر 19"/>
          <p:cNvSpPr/>
          <p:nvPr/>
        </p:nvSpPr>
        <p:spPr>
          <a:xfrm>
            <a:off x="5405718" y="4161865"/>
            <a:ext cx="786653" cy="1351429"/>
          </a:xfrm>
          <a:custGeom>
            <a:avLst/>
            <a:gdLst>
              <a:gd name="connsiteX0" fmla="*/ 0 w 786653"/>
              <a:gd name="connsiteY0" fmla="*/ 1351429 h 1351429"/>
              <a:gd name="connsiteX1" fmla="*/ 121023 w 786653"/>
              <a:gd name="connsiteY1" fmla="*/ 867335 h 1351429"/>
              <a:gd name="connsiteX2" fmla="*/ 228600 w 786653"/>
              <a:gd name="connsiteY2" fmla="*/ 598394 h 1351429"/>
              <a:gd name="connsiteX3" fmla="*/ 255494 w 786653"/>
              <a:gd name="connsiteY3" fmla="*/ 329453 h 1351429"/>
              <a:gd name="connsiteX4" fmla="*/ 295835 w 786653"/>
              <a:gd name="connsiteY4" fmla="*/ 73959 h 1351429"/>
              <a:gd name="connsiteX5" fmla="*/ 484094 w 786653"/>
              <a:gd name="connsiteY5" fmla="*/ 6723 h 1351429"/>
              <a:gd name="connsiteX6" fmla="*/ 739588 w 786653"/>
              <a:gd name="connsiteY6" fmla="*/ 114300 h 1351429"/>
              <a:gd name="connsiteX7" fmla="*/ 766482 w 786653"/>
              <a:gd name="connsiteY7" fmla="*/ 302559 h 1351429"/>
              <a:gd name="connsiteX8" fmla="*/ 658906 w 786653"/>
              <a:gd name="connsiteY8" fmla="*/ 558053 h 1351429"/>
              <a:gd name="connsiteX9" fmla="*/ 739588 w 786653"/>
              <a:gd name="connsiteY9" fmla="*/ 692523 h 1351429"/>
              <a:gd name="connsiteX10" fmla="*/ 618564 w 786653"/>
              <a:gd name="connsiteY10" fmla="*/ 853888 h 1351429"/>
              <a:gd name="connsiteX11" fmla="*/ 416858 w 786653"/>
              <a:gd name="connsiteY11" fmla="*/ 988359 h 1351429"/>
              <a:gd name="connsiteX12" fmla="*/ 174811 w 786653"/>
              <a:gd name="connsiteY12" fmla="*/ 1149723 h 1351429"/>
              <a:gd name="connsiteX13" fmla="*/ 94129 w 786653"/>
              <a:gd name="connsiteY13" fmla="*/ 1324535 h 135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6653" h="1351429">
                <a:moveTo>
                  <a:pt x="0" y="1351429"/>
                </a:moveTo>
                <a:cubicBezTo>
                  <a:pt x="41461" y="1172135"/>
                  <a:pt x="82923" y="992841"/>
                  <a:pt x="121023" y="867335"/>
                </a:cubicBezTo>
                <a:cubicBezTo>
                  <a:pt x="159123" y="741829"/>
                  <a:pt x="206188" y="688041"/>
                  <a:pt x="228600" y="598394"/>
                </a:cubicBezTo>
                <a:cubicBezTo>
                  <a:pt x="251012" y="508747"/>
                  <a:pt x="244288" y="416859"/>
                  <a:pt x="255494" y="329453"/>
                </a:cubicBezTo>
                <a:cubicBezTo>
                  <a:pt x="266700" y="242047"/>
                  <a:pt x="257735" y="127747"/>
                  <a:pt x="295835" y="73959"/>
                </a:cubicBezTo>
                <a:cubicBezTo>
                  <a:pt x="333935" y="20171"/>
                  <a:pt x="410135" y="0"/>
                  <a:pt x="484094" y="6723"/>
                </a:cubicBezTo>
                <a:cubicBezTo>
                  <a:pt x="558053" y="13446"/>
                  <a:pt x="692523" y="64994"/>
                  <a:pt x="739588" y="114300"/>
                </a:cubicBezTo>
                <a:cubicBezTo>
                  <a:pt x="786653" y="163606"/>
                  <a:pt x="779929" y="228600"/>
                  <a:pt x="766482" y="302559"/>
                </a:cubicBezTo>
                <a:cubicBezTo>
                  <a:pt x="753035" y="376518"/>
                  <a:pt x="663388" y="493059"/>
                  <a:pt x="658906" y="558053"/>
                </a:cubicBezTo>
                <a:cubicBezTo>
                  <a:pt x="654424" y="623047"/>
                  <a:pt x="746312" y="643217"/>
                  <a:pt x="739588" y="692523"/>
                </a:cubicBezTo>
                <a:cubicBezTo>
                  <a:pt x="732864" y="741829"/>
                  <a:pt x="672352" y="804582"/>
                  <a:pt x="618564" y="853888"/>
                </a:cubicBezTo>
                <a:cubicBezTo>
                  <a:pt x="564776" y="903194"/>
                  <a:pt x="416858" y="988359"/>
                  <a:pt x="416858" y="988359"/>
                </a:cubicBezTo>
                <a:cubicBezTo>
                  <a:pt x="342899" y="1037665"/>
                  <a:pt x="228599" y="1093694"/>
                  <a:pt x="174811" y="1149723"/>
                </a:cubicBezTo>
                <a:cubicBezTo>
                  <a:pt x="121023" y="1205752"/>
                  <a:pt x="107576" y="1265143"/>
                  <a:pt x="94129" y="1324535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شكل بيضاوي 21"/>
          <p:cNvSpPr/>
          <p:nvPr/>
        </p:nvSpPr>
        <p:spPr>
          <a:xfrm>
            <a:off x="5786446" y="4286256"/>
            <a:ext cx="28575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7" name="رابط كسهم مستقيم 26"/>
          <p:cNvCxnSpPr>
            <a:stCxn id="47" idx="2"/>
          </p:cNvCxnSpPr>
          <p:nvPr/>
        </p:nvCxnSpPr>
        <p:spPr>
          <a:xfrm rot="5400000">
            <a:off x="7256996" y="4685236"/>
            <a:ext cx="487924" cy="10001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رابط كسهم مستقيم 34"/>
          <p:cNvCxnSpPr/>
          <p:nvPr/>
        </p:nvCxnSpPr>
        <p:spPr>
          <a:xfrm>
            <a:off x="5072066" y="4857760"/>
            <a:ext cx="428628" cy="28575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رابط كسهم مستقيم 38"/>
          <p:cNvCxnSpPr>
            <a:endCxn id="22" idx="1"/>
          </p:cNvCxnSpPr>
          <p:nvPr/>
        </p:nvCxnSpPr>
        <p:spPr>
          <a:xfrm>
            <a:off x="5286380" y="4000504"/>
            <a:ext cx="541913" cy="3275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2" name="مربع نص 41"/>
          <p:cNvSpPr txBox="1"/>
          <p:nvPr/>
        </p:nvSpPr>
        <p:spPr>
          <a:xfrm>
            <a:off x="6929454" y="2857496"/>
            <a:ext cx="18573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Pituitary gland</a:t>
            </a:r>
            <a:endParaRPr lang="ar-SA" b="1" dirty="0">
              <a:solidFill>
                <a:srgbClr val="FFFF00"/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5857884" y="2500306"/>
            <a:ext cx="15001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Optic chiasm</a:t>
            </a:r>
            <a:endParaRPr lang="ar-SA" b="1" dirty="0">
              <a:solidFill>
                <a:srgbClr val="FFFF00"/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4286248" y="2857496"/>
            <a:ext cx="164307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Pituitary stalk</a:t>
            </a:r>
            <a:endParaRPr lang="ar-SA" b="1" dirty="0">
              <a:solidFill>
                <a:srgbClr val="FFFF00"/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4214810" y="3643314"/>
            <a:ext cx="15716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Carotid artery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4000496" y="4214818"/>
            <a:ext cx="14287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Cavernous sinus</a:t>
            </a:r>
            <a:endParaRPr lang="ar-SA" b="1" dirty="0">
              <a:solidFill>
                <a:srgbClr val="FFFF00"/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7143768" y="4572008"/>
            <a:ext cx="17145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Sphenoid sinus</a:t>
            </a:r>
            <a:endParaRPr lang="ar-SA" b="1" dirty="0">
              <a:solidFill>
                <a:srgbClr val="FFFF00"/>
              </a:solidFill>
            </a:endParaRPr>
          </a:p>
        </p:txBody>
      </p:sp>
      <p:pic>
        <p:nvPicPr>
          <p:cNvPr id="21" name="عنصر نائب للمحتوى 20" descr="cavernous-sinus-cranial-nerves-hypophysis-anatomical-drawing-en_medical51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22534" t="-347" r="17956"/>
          <a:stretch>
            <a:fillRect/>
          </a:stretch>
        </p:blipFill>
        <p:spPr>
          <a:xfrm>
            <a:off x="285720" y="1071546"/>
            <a:ext cx="3714777" cy="471490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a024c012c7154ed74af0444549bbe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35888" t="22308" r="34682" b="29631"/>
          <a:stretch>
            <a:fillRect/>
          </a:stretch>
        </p:blipFill>
        <p:spPr>
          <a:xfrm>
            <a:off x="5072066" y="357166"/>
            <a:ext cx="3063303" cy="464344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صورة 6" descr="mayo_pituitary_gland_with_tumor.jpg"/>
          <p:cNvPicPr>
            <a:picLocks noChangeAspect="1"/>
          </p:cNvPicPr>
          <p:nvPr/>
        </p:nvPicPr>
        <p:blipFill>
          <a:blip r:embed="rId3" cstate="print"/>
          <a:srcRect l="35000" t="3125" r="10625" b="60119"/>
          <a:stretch>
            <a:fillRect/>
          </a:stretch>
        </p:blipFill>
        <p:spPr>
          <a:xfrm>
            <a:off x="5500694" y="5286388"/>
            <a:ext cx="2071702" cy="135732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8" name="صورة 7" descr="mayo_pituitary_gland_with_tumor.jpg"/>
          <p:cNvPicPr>
            <a:picLocks noChangeAspect="1"/>
          </p:cNvPicPr>
          <p:nvPr/>
        </p:nvPicPr>
        <p:blipFill>
          <a:blip r:embed="rId3" cstate="print"/>
          <a:srcRect l="33125" t="50000" r="8751" b="14062"/>
          <a:stretch>
            <a:fillRect/>
          </a:stretch>
        </p:blipFill>
        <p:spPr>
          <a:xfrm>
            <a:off x="1428728" y="5214950"/>
            <a:ext cx="2143140" cy="145180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9" name="صورة 4" descr="bqjpg063.jpg"/>
          <p:cNvPicPr>
            <a:picLocks noChangeAspect="1"/>
          </p:cNvPicPr>
          <p:nvPr/>
        </p:nvPicPr>
        <p:blipFill>
          <a:blip r:embed="rId4" cstate="print"/>
          <a:srcRect l="29651" t="24298" r="28023" b="13299"/>
          <a:stretch>
            <a:fillRect/>
          </a:stretch>
        </p:blipFill>
        <p:spPr>
          <a:xfrm>
            <a:off x="971600" y="332656"/>
            <a:ext cx="3068984" cy="468051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/>
              <a:t>NORMAL PITUITARY GLAND</a:t>
            </a:r>
            <a:endParaRPr lang="ar-SA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dirty="0"/>
              <a:t>The gland is composed of two parts: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en-US" dirty="0"/>
              <a:t>Anterior lobe (</a:t>
            </a:r>
            <a:r>
              <a:rPr lang="en-US" dirty="0" err="1"/>
              <a:t>adeno</a:t>
            </a:r>
            <a:r>
              <a:rPr lang="en-US" dirty="0"/>
              <a:t> </a:t>
            </a:r>
            <a:r>
              <a:rPr lang="en-US" dirty="0" err="1"/>
              <a:t>hypophysis</a:t>
            </a:r>
            <a:r>
              <a:rPr lang="en-US" dirty="0"/>
              <a:t>)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en-US" dirty="0"/>
              <a:t>Posterior lobe (</a:t>
            </a:r>
            <a:r>
              <a:rPr lang="en-US" dirty="0" err="1"/>
              <a:t>neuro</a:t>
            </a:r>
            <a:r>
              <a:rPr lang="en-US" dirty="0"/>
              <a:t> </a:t>
            </a:r>
            <a:r>
              <a:rPr lang="en-US" dirty="0" err="1"/>
              <a:t>hypophysis</a:t>
            </a:r>
            <a:r>
              <a:rPr lang="en-US" dirty="0"/>
              <a:t>)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/>
              <a:t>Normal size: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en-US" dirty="0"/>
              <a:t>Weight: 0.5g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en-US" dirty="0"/>
              <a:t>Height: 4-16 mm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en-US" dirty="0"/>
              <a:t>Anterior posterior: 5-16 mm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hyppit_Fig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758" t="3462" r="3320" b="3076"/>
          <a:stretch>
            <a:fillRect/>
          </a:stretch>
        </p:blipFill>
        <p:spPr>
          <a:xfrm>
            <a:off x="785786" y="1571612"/>
            <a:ext cx="3857652" cy="3857652"/>
          </a:xfrm>
        </p:spPr>
      </p:pic>
      <p:pic>
        <p:nvPicPr>
          <p:cNvPr id="5" name="صورة 4" descr="pituitarysurger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928802"/>
            <a:ext cx="3571900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medtst\Desktop\piuitary\_K4811128__0204114235\img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 flipH="1">
            <a:off x="-571536" y="1571614"/>
            <a:ext cx="4143405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Documents and Settings\medtst\Desktop\piuitary\_K4811128__0204114235\img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857232"/>
            <a:ext cx="2808312" cy="4087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Documents and Settings\medtst\Desktop\piuitary\_K4811128__0204114235\img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857232"/>
            <a:ext cx="3013721" cy="4083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56992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/>
              <a:t>THE END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image_gallery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71472" y="285728"/>
            <a:ext cx="8001056" cy="605252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INDICATIONS FOR IMAGING THE PITUITARY GLAND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3600" dirty="0"/>
              <a:t>Hormonal dysfunction</a:t>
            </a:r>
          </a:p>
          <a:p>
            <a:pPr lvl="1" algn="l" rtl="0">
              <a:buFont typeface="Wingdings" pitchFamily="2" charset="2"/>
              <a:buChar char="§"/>
            </a:pPr>
            <a:r>
              <a:rPr lang="en-US" sz="3200" dirty="0"/>
              <a:t>Cushing syndrome</a:t>
            </a:r>
          </a:p>
          <a:p>
            <a:pPr lvl="1" algn="l" rtl="0">
              <a:buFont typeface="Wingdings" pitchFamily="2" charset="2"/>
              <a:buChar char="§"/>
            </a:pPr>
            <a:r>
              <a:rPr lang="en-US" sz="3200" dirty="0"/>
              <a:t>Growth abnormalities e.g. Growth hormone deficiency, </a:t>
            </a:r>
            <a:r>
              <a:rPr lang="en-US" sz="3200" dirty="0" err="1"/>
              <a:t>acromegaly</a:t>
            </a:r>
            <a:r>
              <a:rPr lang="en-US" sz="3200" dirty="0"/>
              <a:t>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3600" dirty="0"/>
              <a:t>Visual abnormalities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3600" dirty="0"/>
              <a:t>headache</a:t>
            </a:r>
            <a:endParaRPr lang="ar-SA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4000" dirty="0"/>
              <a:t>What is best modality to image the pituitary gland ?</a:t>
            </a:r>
          </a:p>
          <a:p>
            <a:pPr marL="1314450" lvl="2" indent="-514350" algn="l" rtl="0">
              <a:buFont typeface="+mj-lt"/>
              <a:buAutoNum type="alphaUcPeriod"/>
            </a:pPr>
            <a:r>
              <a:rPr lang="en-US" sz="2800" dirty="0"/>
              <a:t>X ray</a:t>
            </a:r>
          </a:p>
          <a:p>
            <a:pPr marL="1314450" lvl="2" indent="-514350" algn="l" rtl="0">
              <a:buFont typeface="+mj-lt"/>
              <a:buAutoNum type="alphaUcPeriod"/>
            </a:pPr>
            <a:r>
              <a:rPr lang="en-US" sz="2800" dirty="0"/>
              <a:t>CT scan</a:t>
            </a:r>
          </a:p>
          <a:p>
            <a:pPr marL="1314450" lvl="2" indent="-514350" algn="l" rtl="0">
              <a:buFont typeface="+mj-lt"/>
              <a:buAutoNum type="alphaUcPeriod"/>
            </a:pPr>
            <a:r>
              <a:rPr lang="en-US" sz="2800" dirty="0"/>
              <a:t>MRI</a:t>
            </a:r>
          </a:p>
          <a:p>
            <a:pPr marL="1314450" lvl="2" indent="-514350" algn="l" rtl="0">
              <a:buFont typeface="+mj-lt"/>
              <a:buAutoNum type="alphaUcPeriod"/>
            </a:pPr>
            <a:r>
              <a:rPr lang="en-US" sz="2800" dirty="0"/>
              <a:t>US</a:t>
            </a:r>
          </a:p>
          <a:p>
            <a:pPr marL="1314450" lvl="2" indent="-514350" algn="l" rtl="0">
              <a:buFont typeface="+mj-lt"/>
              <a:buAutoNum type="alphaUcPeriod"/>
            </a:pPr>
            <a:r>
              <a:rPr lang="en-US" sz="2800" dirty="0"/>
              <a:t>Nuclear medicine </a:t>
            </a:r>
            <a:r>
              <a:rPr lang="ar-SA" sz="2800" dirty="0"/>
              <a:t>       </a:t>
            </a:r>
          </a:p>
          <a:p>
            <a:pPr algn="l">
              <a:buNone/>
            </a:pPr>
            <a:endParaRPr lang="ar-SA" sz="3600" dirty="0"/>
          </a:p>
          <a:p>
            <a:pPr algn="l">
              <a:buNone/>
            </a:pPr>
            <a:endParaRPr lang="ar-SA" sz="3600" dirty="0"/>
          </a:p>
          <a:p>
            <a:pPr algn="l">
              <a:buNone/>
            </a:pPr>
            <a:endParaRPr lang="ar-SA" sz="3600" dirty="0"/>
          </a:p>
          <a:p>
            <a:pPr algn="l">
              <a:buNone/>
            </a:pPr>
            <a:endParaRPr lang="ar-SA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v"/>
            </a:pPr>
            <a:r>
              <a:rPr lang="en-US" sz="4000" dirty="0"/>
              <a:t>What is best modality to image the pituitary gland ?</a:t>
            </a:r>
          </a:p>
          <a:p>
            <a:pPr marL="1314450" lvl="2" indent="-514350" algn="l" rtl="0">
              <a:buFont typeface="+mj-lt"/>
              <a:buAutoNum type="alphaUcPeriod"/>
            </a:pPr>
            <a:r>
              <a:rPr lang="en-US" sz="2800" dirty="0"/>
              <a:t>X ray</a:t>
            </a:r>
          </a:p>
          <a:p>
            <a:pPr marL="1314450" lvl="2" indent="-514350" algn="l" rtl="0">
              <a:buFont typeface="+mj-lt"/>
              <a:buAutoNum type="alphaUcPeriod"/>
            </a:pPr>
            <a:r>
              <a:rPr lang="en-US" sz="2800" dirty="0"/>
              <a:t>CT scan</a:t>
            </a:r>
          </a:p>
          <a:p>
            <a:pPr marL="1314450" lvl="2" indent="-514350" algn="l" rtl="0">
              <a:buFont typeface="+mj-lt"/>
              <a:buAutoNum type="alphaUcPeriod"/>
            </a:pPr>
            <a:r>
              <a:rPr lang="en-US" sz="4000" b="1" dirty="0">
                <a:solidFill>
                  <a:srgbClr val="FF0000"/>
                </a:solidFill>
              </a:rPr>
              <a:t>MRI </a:t>
            </a:r>
          </a:p>
          <a:p>
            <a:pPr marL="1314450" lvl="2" indent="-514350" algn="l" rtl="0">
              <a:buFont typeface="+mj-lt"/>
              <a:buAutoNum type="alphaUcPeriod"/>
            </a:pPr>
            <a:r>
              <a:rPr lang="en-US" sz="2800" dirty="0"/>
              <a:t>US</a:t>
            </a:r>
          </a:p>
          <a:p>
            <a:pPr marL="1314450" lvl="2" indent="-514350" algn="l" rtl="0">
              <a:buFont typeface="+mj-lt"/>
              <a:buAutoNum type="alphaUcPeriod"/>
            </a:pPr>
            <a:r>
              <a:rPr lang="en-US" sz="2800" dirty="0"/>
              <a:t>Nuclear medicine </a:t>
            </a:r>
            <a:r>
              <a:rPr lang="ar-SA" sz="2800" dirty="0"/>
              <a:t>       </a:t>
            </a:r>
          </a:p>
          <a:p>
            <a:pPr algn="l">
              <a:buNone/>
            </a:pPr>
            <a:endParaRPr lang="ar-SA" dirty="0"/>
          </a:p>
          <a:p>
            <a:pPr algn="l">
              <a:buNone/>
            </a:pPr>
            <a:endParaRPr lang="ar-SA" dirty="0"/>
          </a:p>
          <a:p>
            <a:pPr algn="l">
              <a:buNone/>
            </a:pPr>
            <a:endParaRPr lang="ar-SA" dirty="0"/>
          </a:p>
          <a:p>
            <a:pPr algn="l">
              <a:buNone/>
            </a:pPr>
            <a:endParaRPr lang="ar-S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42910" y="2643182"/>
            <a:ext cx="7772400" cy="1470025"/>
          </a:xfrm>
        </p:spPr>
        <p:txBody>
          <a:bodyPr>
            <a:noAutofit/>
          </a:bodyPr>
          <a:lstStyle/>
          <a:p>
            <a:r>
              <a:rPr lang="en-US" sz="11500" b="1" dirty="0"/>
              <a:t>X RAY</a:t>
            </a:r>
            <a:endParaRPr lang="ar-SA" sz="115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er14702img0000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17637" t="26088" r="40534" b="28409"/>
          <a:stretch>
            <a:fillRect/>
          </a:stretch>
        </p:blipFill>
        <p:spPr>
          <a:xfrm>
            <a:off x="3923928" y="908720"/>
            <a:ext cx="4680520" cy="5178448"/>
          </a:xfrm>
          <a:ln>
            <a:solidFill>
              <a:srgbClr val="FFFF00"/>
            </a:solidFill>
          </a:ln>
        </p:spPr>
      </p:pic>
      <p:pic>
        <p:nvPicPr>
          <p:cNvPr id="7" name="Content Placeholder 5" descr="ser14702img00001.jpg"/>
          <p:cNvPicPr>
            <a:picLocks noChangeAspect="1"/>
          </p:cNvPicPr>
          <p:nvPr/>
        </p:nvPicPr>
        <p:blipFill>
          <a:blip r:embed="rId4" cstate="print"/>
          <a:srcRect l="-568" t="234" r="1455" b="328"/>
          <a:stretch>
            <a:fillRect/>
          </a:stretch>
        </p:blipFill>
        <p:spPr>
          <a:xfrm>
            <a:off x="395536" y="1916832"/>
            <a:ext cx="3168352" cy="32330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43608" y="2852936"/>
            <a:ext cx="1512168" cy="136815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er14702img000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7637" t="26088" r="40534" b="28409"/>
          <a:stretch>
            <a:fillRect/>
          </a:stretch>
        </p:blipFill>
        <p:spPr>
          <a:xfrm>
            <a:off x="4716016" y="1412776"/>
            <a:ext cx="3834426" cy="4242344"/>
          </a:xfrm>
          <a:ln>
            <a:solidFill>
              <a:srgbClr val="FFFF00"/>
            </a:solidFill>
          </a:ln>
        </p:spPr>
      </p:pic>
      <p:pic>
        <p:nvPicPr>
          <p:cNvPr id="5" name="Content Placeholder 5" descr="ser14702img00001.jpg"/>
          <p:cNvPicPr>
            <a:picLocks noChangeAspect="1"/>
          </p:cNvPicPr>
          <p:nvPr/>
        </p:nvPicPr>
        <p:blipFill>
          <a:blip r:embed="rId2" cstate="print"/>
          <a:srcRect l="17637" t="26088" r="40534" b="28409"/>
          <a:stretch>
            <a:fillRect/>
          </a:stretch>
        </p:blipFill>
        <p:spPr>
          <a:xfrm>
            <a:off x="539552" y="1412776"/>
            <a:ext cx="3834426" cy="4242344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9" name="Freeform 8"/>
          <p:cNvSpPr/>
          <p:nvPr/>
        </p:nvSpPr>
        <p:spPr>
          <a:xfrm>
            <a:off x="1453415" y="2839453"/>
            <a:ext cx="721894" cy="240631"/>
          </a:xfrm>
          <a:custGeom>
            <a:avLst/>
            <a:gdLst>
              <a:gd name="connsiteX0" fmla="*/ 0 w 721894"/>
              <a:gd name="connsiteY0" fmla="*/ 0 h 240631"/>
              <a:gd name="connsiteX1" fmla="*/ 134753 w 721894"/>
              <a:gd name="connsiteY1" fmla="*/ 125128 h 240631"/>
              <a:gd name="connsiteX2" fmla="*/ 288758 w 721894"/>
              <a:gd name="connsiteY2" fmla="*/ 202130 h 240631"/>
              <a:gd name="connsiteX3" fmla="*/ 500513 w 721894"/>
              <a:gd name="connsiteY3" fmla="*/ 221381 h 240631"/>
              <a:gd name="connsiteX4" fmla="*/ 721894 w 721894"/>
              <a:gd name="connsiteY4" fmla="*/ 240631 h 24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894" h="240631">
                <a:moveTo>
                  <a:pt x="0" y="0"/>
                </a:moveTo>
                <a:cubicBezTo>
                  <a:pt x="43313" y="45720"/>
                  <a:pt x="86627" y="91440"/>
                  <a:pt x="134753" y="125128"/>
                </a:cubicBezTo>
                <a:cubicBezTo>
                  <a:pt x="182879" y="158816"/>
                  <a:pt x="227798" y="186088"/>
                  <a:pt x="288758" y="202130"/>
                </a:cubicBezTo>
                <a:cubicBezTo>
                  <a:pt x="349718" y="218172"/>
                  <a:pt x="500513" y="221381"/>
                  <a:pt x="500513" y="221381"/>
                </a:cubicBezTo>
                <a:lnTo>
                  <a:pt x="721894" y="240631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184935" y="3083293"/>
            <a:ext cx="580724" cy="439554"/>
          </a:xfrm>
          <a:custGeom>
            <a:avLst/>
            <a:gdLst>
              <a:gd name="connsiteX0" fmla="*/ 0 w 580724"/>
              <a:gd name="connsiteY0" fmla="*/ 16042 h 439554"/>
              <a:gd name="connsiteX1" fmla="*/ 221381 w 580724"/>
              <a:gd name="connsiteY1" fmla="*/ 16042 h 439554"/>
              <a:gd name="connsiteX2" fmla="*/ 462012 w 580724"/>
              <a:gd name="connsiteY2" fmla="*/ 112294 h 439554"/>
              <a:gd name="connsiteX3" fmla="*/ 577516 w 580724"/>
              <a:gd name="connsiteY3" fmla="*/ 295174 h 439554"/>
              <a:gd name="connsiteX4" fmla="*/ 481263 w 580724"/>
              <a:gd name="connsiteY4" fmla="*/ 420303 h 439554"/>
              <a:gd name="connsiteX5" fmla="*/ 279132 w 580724"/>
              <a:gd name="connsiteY5" fmla="*/ 410678 h 439554"/>
              <a:gd name="connsiteX6" fmla="*/ 154004 w 580724"/>
              <a:gd name="connsiteY6" fmla="*/ 381802 h 439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0724" h="439554">
                <a:moveTo>
                  <a:pt x="0" y="16042"/>
                </a:moveTo>
                <a:cubicBezTo>
                  <a:pt x="72189" y="8021"/>
                  <a:pt x="144379" y="0"/>
                  <a:pt x="221381" y="16042"/>
                </a:cubicBezTo>
                <a:cubicBezTo>
                  <a:pt x="298383" y="32084"/>
                  <a:pt x="402656" y="65772"/>
                  <a:pt x="462012" y="112294"/>
                </a:cubicBezTo>
                <a:cubicBezTo>
                  <a:pt x="521368" y="158816"/>
                  <a:pt x="574308" y="243839"/>
                  <a:pt x="577516" y="295174"/>
                </a:cubicBezTo>
                <a:cubicBezTo>
                  <a:pt x="580724" y="346509"/>
                  <a:pt x="530994" y="401052"/>
                  <a:pt x="481263" y="420303"/>
                </a:cubicBezTo>
                <a:cubicBezTo>
                  <a:pt x="431532" y="439554"/>
                  <a:pt x="333675" y="417095"/>
                  <a:pt x="279132" y="410678"/>
                </a:cubicBezTo>
                <a:cubicBezTo>
                  <a:pt x="224589" y="404261"/>
                  <a:pt x="189296" y="393031"/>
                  <a:pt x="154004" y="381802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414337" y="3542097"/>
            <a:ext cx="551848" cy="320842"/>
          </a:xfrm>
          <a:custGeom>
            <a:avLst/>
            <a:gdLst>
              <a:gd name="connsiteX0" fmla="*/ 20855 w 551848"/>
              <a:gd name="connsiteY0" fmla="*/ 0 h 320842"/>
              <a:gd name="connsiteX1" fmla="*/ 30480 w 551848"/>
              <a:gd name="connsiteY1" fmla="*/ 163629 h 320842"/>
              <a:gd name="connsiteX2" fmla="*/ 203735 w 551848"/>
              <a:gd name="connsiteY2" fmla="*/ 279132 h 320842"/>
              <a:gd name="connsiteX3" fmla="*/ 434741 w 551848"/>
              <a:gd name="connsiteY3" fmla="*/ 308008 h 320842"/>
              <a:gd name="connsiteX4" fmla="*/ 540619 w 551848"/>
              <a:gd name="connsiteY4" fmla="*/ 202130 h 320842"/>
              <a:gd name="connsiteX5" fmla="*/ 502118 w 551848"/>
              <a:gd name="connsiteY5" fmla="*/ 86627 h 32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1848" h="320842">
                <a:moveTo>
                  <a:pt x="20855" y="0"/>
                </a:moveTo>
                <a:cubicBezTo>
                  <a:pt x="10427" y="58553"/>
                  <a:pt x="0" y="117107"/>
                  <a:pt x="30480" y="163629"/>
                </a:cubicBezTo>
                <a:cubicBezTo>
                  <a:pt x="60960" y="210151"/>
                  <a:pt x="136358" y="255069"/>
                  <a:pt x="203735" y="279132"/>
                </a:cubicBezTo>
                <a:cubicBezTo>
                  <a:pt x="271112" y="303195"/>
                  <a:pt x="378594" y="320842"/>
                  <a:pt x="434741" y="308008"/>
                </a:cubicBezTo>
                <a:cubicBezTo>
                  <a:pt x="490888" y="295174"/>
                  <a:pt x="529390" y="239027"/>
                  <a:pt x="540619" y="202130"/>
                </a:cubicBezTo>
                <a:cubicBezTo>
                  <a:pt x="551848" y="165233"/>
                  <a:pt x="526983" y="125930"/>
                  <a:pt x="502118" y="86627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847474" y="3399322"/>
            <a:ext cx="348113" cy="210152"/>
          </a:xfrm>
          <a:custGeom>
            <a:avLst/>
            <a:gdLst>
              <a:gd name="connsiteX0" fmla="*/ 68981 w 348113"/>
              <a:gd name="connsiteY0" fmla="*/ 210152 h 210152"/>
              <a:gd name="connsiteX1" fmla="*/ 1604 w 348113"/>
              <a:gd name="connsiteY1" fmla="*/ 133150 h 210152"/>
              <a:gd name="connsiteX2" fmla="*/ 59355 w 348113"/>
              <a:gd name="connsiteY2" fmla="*/ 46522 h 210152"/>
              <a:gd name="connsiteX3" fmla="*/ 213360 w 348113"/>
              <a:gd name="connsiteY3" fmla="*/ 17646 h 210152"/>
              <a:gd name="connsiteX4" fmla="*/ 348113 w 348113"/>
              <a:gd name="connsiteY4" fmla="*/ 152400 h 210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113" h="210152">
                <a:moveTo>
                  <a:pt x="68981" y="210152"/>
                </a:moveTo>
                <a:cubicBezTo>
                  <a:pt x="36094" y="185286"/>
                  <a:pt x="3208" y="160421"/>
                  <a:pt x="1604" y="133150"/>
                </a:cubicBezTo>
                <a:cubicBezTo>
                  <a:pt x="0" y="105879"/>
                  <a:pt x="24062" y="65773"/>
                  <a:pt x="59355" y="46522"/>
                </a:cubicBezTo>
                <a:cubicBezTo>
                  <a:pt x="94648" y="27271"/>
                  <a:pt x="165234" y="0"/>
                  <a:pt x="213360" y="17646"/>
                </a:cubicBezTo>
                <a:cubicBezTo>
                  <a:pt x="261486" y="35292"/>
                  <a:pt x="304799" y="93846"/>
                  <a:pt x="348113" y="152400"/>
                </a:cubicBezTo>
              </a:path>
            </a:pathLst>
          </a:cu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177941" y="3599848"/>
            <a:ext cx="113899" cy="577516"/>
          </a:xfrm>
          <a:custGeom>
            <a:avLst/>
            <a:gdLst>
              <a:gd name="connsiteX0" fmla="*/ 8021 w 113899"/>
              <a:gd name="connsiteY0" fmla="*/ 0 h 577516"/>
              <a:gd name="connsiteX1" fmla="*/ 8021 w 113899"/>
              <a:gd name="connsiteY1" fmla="*/ 221381 h 577516"/>
              <a:gd name="connsiteX2" fmla="*/ 17646 w 113899"/>
              <a:gd name="connsiteY2" fmla="*/ 442763 h 577516"/>
              <a:gd name="connsiteX3" fmla="*/ 113899 w 113899"/>
              <a:gd name="connsiteY3" fmla="*/ 577516 h 57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99" h="577516">
                <a:moveTo>
                  <a:pt x="8021" y="0"/>
                </a:moveTo>
                <a:cubicBezTo>
                  <a:pt x="7219" y="73793"/>
                  <a:pt x="6417" y="147587"/>
                  <a:pt x="8021" y="221381"/>
                </a:cubicBezTo>
                <a:cubicBezTo>
                  <a:pt x="9625" y="295175"/>
                  <a:pt x="0" y="383407"/>
                  <a:pt x="17646" y="442763"/>
                </a:cubicBezTo>
                <a:cubicBezTo>
                  <a:pt x="35292" y="502119"/>
                  <a:pt x="74595" y="539817"/>
                  <a:pt x="113899" y="577516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350746" y="3311091"/>
            <a:ext cx="1645919" cy="1445393"/>
          </a:xfrm>
          <a:custGeom>
            <a:avLst/>
            <a:gdLst>
              <a:gd name="connsiteX0" fmla="*/ 1257700 w 1645919"/>
              <a:gd name="connsiteY0" fmla="*/ 1434164 h 1445393"/>
              <a:gd name="connsiteX1" fmla="*/ 1055570 w 1645919"/>
              <a:gd name="connsiteY1" fmla="*/ 1289785 h 1445393"/>
              <a:gd name="connsiteX2" fmla="*/ 930441 w 1645919"/>
              <a:gd name="connsiteY2" fmla="*/ 1193532 h 1445393"/>
              <a:gd name="connsiteX3" fmla="*/ 834189 w 1645919"/>
              <a:gd name="connsiteY3" fmla="*/ 1106905 h 1445393"/>
              <a:gd name="connsiteX4" fmla="*/ 583932 w 1645919"/>
              <a:gd name="connsiteY4" fmla="*/ 1058778 h 1445393"/>
              <a:gd name="connsiteX5" fmla="*/ 468429 w 1645919"/>
              <a:gd name="connsiteY5" fmla="*/ 837397 h 1445393"/>
              <a:gd name="connsiteX6" fmla="*/ 439553 w 1645919"/>
              <a:gd name="connsiteY6" fmla="*/ 702644 h 1445393"/>
              <a:gd name="connsiteX7" fmla="*/ 170046 w 1645919"/>
              <a:gd name="connsiteY7" fmla="*/ 606391 h 1445393"/>
              <a:gd name="connsiteX8" fmla="*/ 44917 w 1645919"/>
              <a:gd name="connsiteY8" fmla="*/ 413886 h 1445393"/>
              <a:gd name="connsiteX9" fmla="*/ 44917 w 1645919"/>
              <a:gd name="connsiteY9" fmla="*/ 250256 h 1445393"/>
              <a:gd name="connsiteX10" fmla="*/ 35292 w 1645919"/>
              <a:gd name="connsiteY10" fmla="*/ 173254 h 1445393"/>
              <a:gd name="connsiteX11" fmla="*/ 64168 w 1645919"/>
              <a:gd name="connsiteY11" fmla="*/ 19250 h 1445393"/>
              <a:gd name="connsiteX12" fmla="*/ 420302 w 1645919"/>
              <a:gd name="connsiteY12" fmla="*/ 57751 h 1445393"/>
              <a:gd name="connsiteX13" fmla="*/ 564681 w 1645919"/>
              <a:gd name="connsiteY13" fmla="*/ 48126 h 1445393"/>
              <a:gd name="connsiteX14" fmla="*/ 766812 w 1645919"/>
              <a:gd name="connsiteY14" fmla="*/ 86627 h 1445393"/>
              <a:gd name="connsiteX15" fmla="*/ 940067 w 1645919"/>
              <a:gd name="connsiteY15" fmla="*/ 134753 h 1445393"/>
              <a:gd name="connsiteX16" fmla="*/ 978568 w 1645919"/>
              <a:gd name="connsiteY16" fmla="*/ 375385 h 1445393"/>
              <a:gd name="connsiteX17" fmla="*/ 1151822 w 1645919"/>
              <a:gd name="connsiteY17" fmla="*/ 539014 h 1445393"/>
              <a:gd name="connsiteX18" fmla="*/ 1498332 w 1645919"/>
              <a:gd name="connsiteY18" fmla="*/ 654517 h 1445393"/>
              <a:gd name="connsiteX19" fmla="*/ 1642711 w 1645919"/>
              <a:gd name="connsiteY19" fmla="*/ 770021 h 1445393"/>
              <a:gd name="connsiteX20" fmla="*/ 1479081 w 1645919"/>
              <a:gd name="connsiteY20" fmla="*/ 1222408 h 1445393"/>
              <a:gd name="connsiteX21" fmla="*/ 1257700 w 1645919"/>
              <a:gd name="connsiteY21" fmla="*/ 1434164 h 1445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45919" h="1445393">
                <a:moveTo>
                  <a:pt x="1257700" y="1434164"/>
                </a:moveTo>
                <a:cubicBezTo>
                  <a:pt x="1187115" y="1445393"/>
                  <a:pt x="1110113" y="1329890"/>
                  <a:pt x="1055570" y="1289785"/>
                </a:cubicBezTo>
                <a:cubicBezTo>
                  <a:pt x="1001027" y="1249680"/>
                  <a:pt x="967338" y="1224012"/>
                  <a:pt x="930441" y="1193532"/>
                </a:cubicBezTo>
                <a:cubicBezTo>
                  <a:pt x="893544" y="1163052"/>
                  <a:pt x="891941" y="1129364"/>
                  <a:pt x="834189" y="1106905"/>
                </a:cubicBezTo>
                <a:cubicBezTo>
                  <a:pt x="776438" y="1084446"/>
                  <a:pt x="644892" y="1103696"/>
                  <a:pt x="583932" y="1058778"/>
                </a:cubicBezTo>
                <a:cubicBezTo>
                  <a:pt x="522972" y="1013860"/>
                  <a:pt x="492492" y="896753"/>
                  <a:pt x="468429" y="837397"/>
                </a:cubicBezTo>
                <a:cubicBezTo>
                  <a:pt x="444366" y="778041"/>
                  <a:pt x="489283" y="741145"/>
                  <a:pt x="439553" y="702644"/>
                </a:cubicBezTo>
                <a:cubicBezTo>
                  <a:pt x="389823" y="664143"/>
                  <a:pt x="235818" y="654517"/>
                  <a:pt x="170046" y="606391"/>
                </a:cubicBezTo>
                <a:cubicBezTo>
                  <a:pt x="104274" y="558265"/>
                  <a:pt x="65772" y="473242"/>
                  <a:pt x="44917" y="413886"/>
                </a:cubicBezTo>
                <a:cubicBezTo>
                  <a:pt x="24062" y="354530"/>
                  <a:pt x="46521" y="290361"/>
                  <a:pt x="44917" y="250256"/>
                </a:cubicBezTo>
                <a:cubicBezTo>
                  <a:pt x="43313" y="210151"/>
                  <a:pt x="32084" y="211755"/>
                  <a:pt x="35292" y="173254"/>
                </a:cubicBezTo>
                <a:cubicBezTo>
                  <a:pt x="38500" y="134753"/>
                  <a:pt x="0" y="38500"/>
                  <a:pt x="64168" y="19250"/>
                </a:cubicBezTo>
                <a:cubicBezTo>
                  <a:pt x="128336" y="0"/>
                  <a:pt x="336883" y="52938"/>
                  <a:pt x="420302" y="57751"/>
                </a:cubicBezTo>
                <a:cubicBezTo>
                  <a:pt x="503721" y="62564"/>
                  <a:pt x="506929" y="43313"/>
                  <a:pt x="564681" y="48126"/>
                </a:cubicBezTo>
                <a:cubicBezTo>
                  <a:pt x="622433" y="52939"/>
                  <a:pt x="704248" y="72189"/>
                  <a:pt x="766812" y="86627"/>
                </a:cubicBezTo>
                <a:cubicBezTo>
                  <a:pt x="829376" y="101065"/>
                  <a:pt x="904774" y="86627"/>
                  <a:pt x="940067" y="134753"/>
                </a:cubicBezTo>
                <a:cubicBezTo>
                  <a:pt x="975360" y="182879"/>
                  <a:pt x="943276" y="308008"/>
                  <a:pt x="978568" y="375385"/>
                </a:cubicBezTo>
                <a:cubicBezTo>
                  <a:pt x="1013860" y="442762"/>
                  <a:pt x="1065195" y="492492"/>
                  <a:pt x="1151822" y="539014"/>
                </a:cubicBezTo>
                <a:cubicBezTo>
                  <a:pt x="1238449" y="585536"/>
                  <a:pt x="1416517" y="616016"/>
                  <a:pt x="1498332" y="654517"/>
                </a:cubicBezTo>
                <a:cubicBezTo>
                  <a:pt x="1580147" y="693018"/>
                  <a:pt x="1645919" y="675373"/>
                  <a:pt x="1642711" y="770021"/>
                </a:cubicBezTo>
                <a:cubicBezTo>
                  <a:pt x="1639503" y="864669"/>
                  <a:pt x="1540041" y="1106905"/>
                  <a:pt x="1479081" y="1222408"/>
                </a:cubicBezTo>
                <a:cubicBezTo>
                  <a:pt x="1418121" y="1337911"/>
                  <a:pt x="1328285" y="1422935"/>
                  <a:pt x="1257700" y="1434164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endCxn id="9" idx="2"/>
          </p:cNvCxnSpPr>
          <p:nvPr/>
        </p:nvCxnSpPr>
        <p:spPr>
          <a:xfrm rot="16200000" flipH="1">
            <a:off x="1082543" y="2381952"/>
            <a:ext cx="980735" cy="338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0" idx="1"/>
          </p:cNvCxnSpPr>
          <p:nvPr/>
        </p:nvCxnSpPr>
        <p:spPr>
          <a:xfrm rot="5400000">
            <a:off x="2069816" y="2685382"/>
            <a:ext cx="750453" cy="774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3" idx="2"/>
          </p:cNvCxnSpPr>
          <p:nvPr/>
        </p:nvCxnSpPr>
        <p:spPr>
          <a:xfrm rot="5400000">
            <a:off x="2318802" y="3152206"/>
            <a:ext cx="968293" cy="369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5" idx="3"/>
          </p:cNvCxnSpPr>
          <p:nvPr/>
        </p:nvCxnSpPr>
        <p:spPr>
          <a:xfrm rot="10800000" flipV="1">
            <a:off x="3060834" y="2852936"/>
            <a:ext cx="719078" cy="564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6" idx="2"/>
          </p:cNvCxnSpPr>
          <p:nvPr/>
        </p:nvCxnSpPr>
        <p:spPr>
          <a:xfrm rot="10800000" flipV="1">
            <a:off x="3195588" y="3933055"/>
            <a:ext cx="656333" cy="109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7" idx="4"/>
          </p:cNvCxnSpPr>
          <p:nvPr/>
        </p:nvCxnSpPr>
        <p:spPr>
          <a:xfrm rot="5400000" flipH="1" flipV="1">
            <a:off x="1347510" y="4498016"/>
            <a:ext cx="715315" cy="4590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043608" y="17008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67744" y="19888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843808" y="24928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63888" y="256490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51920" y="371703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87624" y="508518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272</TotalTime>
  <Words>203</Words>
  <Application>Microsoft Office PowerPoint</Application>
  <PresentationFormat>On-screen Show (4:3)</PresentationFormat>
  <Paragraphs>96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Civic</vt:lpstr>
      <vt:lpstr>RADIOLOGY ANATOMY OF THE PITUITARY GLAND</vt:lpstr>
      <vt:lpstr>NORMAL PITUITARY GLAND</vt:lpstr>
      <vt:lpstr>PowerPoint Presentation</vt:lpstr>
      <vt:lpstr>INDICATIONS FOR IMAGING THE PITUITARY GLAND</vt:lpstr>
      <vt:lpstr>PowerPoint Presentation</vt:lpstr>
      <vt:lpstr>PowerPoint Presentation</vt:lpstr>
      <vt:lpstr>X RAY</vt:lpstr>
      <vt:lpstr>PowerPoint Presentation</vt:lpstr>
      <vt:lpstr>PowerPoint Presentation</vt:lpstr>
      <vt:lpstr>PowerPoint Presentation</vt:lpstr>
      <vt:lpstr>PowerPoint Presentation</vt:lpstr>
      <vt:lpstr>MRI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RADIOLOGY ANATOMY OF THE PITUITARY GLAND</dc:title>
  <dc:creator>المنزل</dc:creator>
  <cp:lastModifiedBy>عبدالله البريكان ID 439100773</cp:lastModifiedBy>
  <cp:revision>29</cp:revision>
  <dcterms:created xsi:type="dcterms:W3CDTF">2012-02-03T21:02:35Z</dcterms:created>
  <dcterms:modified xsi:type="dcterms:W3CDTF">2021-02-16T15:13:05Z</dcterms:modified>
</cp:coreProperties>
</file>