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Lst>
  <p:notesMasterIdLst>
    <p:notesMasterId r:id="rId46"/>
  </p:notesMasterIdLst>
  <p:handoutMasterIdLst>
    <p:handoutMasterId r:id="rId47"/>
  </p:handoutMasterIdLst>
  <p:sldIdLst>
    <p:sldId id="257" r:id="rId3"/>
    <p:sldId id="259" r:id="rId4"/>
    <p:sldId id="261" r:id="rId5"/>
    <p:sldId id="262" r:id="rId6"/>
    <p:sldId id="314" r:id="rId7"/>
    <p:sldId id="315" r:id="rId8"/>
    <p:sldId id="292" r:id="rId9"/>
    <p:sldId id="306" r:id="rId10"/>
    <p:sldId id="293" r:id="rId11"/>
    <p:sldId id="294" r:id="rId12"/>
    <p:sldId id="307" r:id="rId13"/>
    <p:sldId id="285" r:id="rId14"/>
    <p:sldId id="286" r:id="rId15"/>
    <p:sldId id="287" r:id="rId16"/>
    <p:sldId id="303" r:id="rId17"/>
    <p:sldId id="299" r:id="rId18"/>
    <p:sldId id="300" r:id="rId19"/>
    <p:sldId id="301" r:id="rId20"/>
    <p:sldId id="295" r:id="rId21"/>
    <p:sldId id="288" r:id="rId22"/>
    <p:sldId id="296" r:id="rId23"/>
    <p:sldId id="298" r:id="rId24"/>
    <p:sldId id="297" r:id="rId25"/>
    <p:sldId id="281" r:id="rId26"/>
    <p:sldId id="302" r:id="rId27"/>
    <p:sldId id="289" r:id="rId28"/>
    <p:sldId id="272" r:id="rId29"/>
    <p:sldId id="273" r:id="rId30"/>
    <p:sldId id="264" r:id="rId31"/>
    <p:sldId id="265" r:id="rId32"/>
    <p:sldId id="308" r:id="rId33"/>
    <p:sldId id="309" r:id="rId34"/>
    <p:sldId id="310" r:id="rId35"/>
    <p:sldId id="311" r:id="rId36"/>
    <p:sldId id="312" r:id="rId37"/>
    <p:sldId id="313" r:id="rId38"/>
    <p:sldId id="266" r:id="rId39"/>
    <p:sldId id="280" r:id="rId40"/>
    <p:sldId id="274" r:id="rId41"/>
    <p:sldId id="268" r:id="rId42"/>
    <p:sldId id="269"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3" autoAdjust="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handoutMaster" Target="handoutMasters/handoutMaster1.xml" /><Relationship Id="rId50"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presProps" Target="presProps.xml" /><Relationship Id="rId8" Type="http://schemas.openxmlformats.org/officeDocument/2006/relationships/slide" Target="slides/slide6.xml" /><Relationship Id="rId51"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673CA-D834-4AFA-8684-F60628AB1337}" type="datetimeFigureOut">
              <a:rPr lang="en-US" smtClean="0"/>
              <a:t>4/27/2021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F07F6C-2CF4-43CF-AC57-B90494D65F23}" type="slidenum">
              <a:rPr lang="en-US" smtClean="0"/>
              <a:t>‹#›</a:t>
            </a:fld>
            <a:endParaRPr lang="en-US"/>
          </a:p>
        </p:txBody>
      </p:sp>
    </p:spTree>
    <p:extLst>
      <p:ext uri="{BB962C8B-B14F-4D97-AF65-F5344CB8AC3E}">
        <p14:creationId xmlns:p14="http://schemas.microsoft.com/office/powerpoint/2010/main" val="67543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887DC-CD7D-46E7-8CCE-B869C9C1F6B9}" type="datetimeFigureOut">
              <a:rPr lang="en-US" smtClean="0"/>
              <a:t>4/27/2021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4BD6D-77AE-4270-8862-8C54F03257AB}" type="slidenum">
              <a:rPr lang="en-US" smtClean="0"/>
              <a:t>‹#›</a:t>
            </a:fld>
            <a:endParaRPr lang="en-US"/>
          </a:p>
        </p:txBody>
      </p:sp>
    </p:spTree>
    <p:extLst>
      <p:ext uri="{BB962C8B-B14F-4D97-AF65-F5344CB8AC3E}">
        <p14:creationId xmlns:p14="http://schemas.microsoft.com/office/powerpoint/2010/main" val="256784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4BD6D-77AE-4270-8862-8C54F03257AB}" type="slidenum">
              <a:rPr lang="en-US" smtClean="0"/>
              <a:t>28</a:t>
            </a:fld>
            <a:endParaRPr lang="en-US"/>
          </a:p>
        </p:txBody>
      </p:sp>
    </p:spTree>
    <p:extLst>
      <p:ext uri="{BB962C8B-B14F-4D97-AF65-F5344CB8AC3E}">
        <p14:creationId xmlns:p14="http://schemas.microsoft.com/office/powerpoint/2010/main" val="10894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4/27/2021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1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a:blip/>
          <a:tile sx="7992" sy="500" algn="tl"/>
        </a:blipFill>
        <a:effectLst/>
      </p:bgPr>
    </p:bg>
    <p:spTree>
      <p:nvGrpSpPr>
        <p:cNvPr id="1" name=""/>
        <p:cNvGrpSpPr/>
        <p:nvPr/>
      </p:nvGrpSpPr>
      <p:grpSpPr>
        <a:xfrm>
          <a:off x="0" y="0"/>
          <a:ext cx="0" cy="0"/>
          <a:chOff x="0" y="0"/>
          <a:chExt cx="0" cy="0"/>
        </a:xfrm>
      </p:grpSpPr>
      <p:sp>
        <p:nvSpPr>
          <p:cNvPr id="2" name="Rectangle 11"/>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3" name="Rounded Rectangle 12"/>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7992" sy="500" algn="tl"/>
          </a:blip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4" name="Subtitle 8"/>
          <p:cNvSpPr txBox="1">
            <a:spLocks noGrp="1"/>
          </p:cNvSpPr>
          <p:nvPr>
            <p:ph type="subTitle" idx="1"/>
          </p:nvPr>
        </p:nvSpPr>
        <p:spPr>
          <a:xfrm>
            <a:off x="1295403" y="3200400"/>
            <a:ext cx="6400800" cy="1600200"/>
          </a:xfrm>
        </p:spPr>
        <p:txBody>
          <a:bodyPr anchorCtr="1"/>
          <a:lstStyle>
            <a:lvl1pPr marL="0" indent="0" algn="ctr">
              <a:buNone/>
              <a:defRPr>
                <a:solidFill>
                  <a:srgbClr val="696464"/>
                </a:solidFill>
              </a:defRPr>
            </a:lvl1pPr>
          </a:lstStyle>
          <a:p>
            <a:pPr lvl="0"/>
            <a:r>
              <a:rPr lang="en-US"/>
              <a:t>Click to edit Master subtitle style</a:t>
            </a:r>
          </a:p>
        </p:txBody>
      </p:sp>
      <p:sp>
        <p:nvSpPr>
          <p:cNvPr id="5" name="Date Placeholder 27"/>
          <p:cNvSpPr txBox="1">
            <a:spLocks noGrp="1"/>
          </p:cNvSpPr>
          <p:nvPr>
            <p:ph type="dt" sz="half" idx="7"/>
          </p:nvPr>
        </p:nvSpPr>
        <p:spPr/>
        <p:txBody>
          <a:bodyPr/>
          <a:lstStyle>
            <a:lvl1pPr>
              <a:defRPr/>
            </a:lvl1pPr>
          </a:lstStyle>
          <a:p>
            <a:fld id="{EF2D638B-014F-4532-8FA9-781C3D1E4F3B}" type="datetime1">
              <a:rPr lang="en-US"/>
              <a:pPr/>
              <a:t>4/27/2021</a:t>
            </a:fld>
            <a:endParaRPr/>
          </a:p>
        </p:txBody>
      </p:sp>
      <p:sp>
        <p:nvSpPr>
          <p:cNvPr id="6" name="Footer Placeholder 16"/>
          <p:cNvSpPr txBox="1">
            <a:spLocks noGrp="1"/>
          </p:cNvSpPr>
          <p:nvPr>
            <p:ph type="ftr" sz="quarter" idx="9"/>
          </p:nvPr>
        </p:nvSpPr>
        <p:spPr/>
        <p:txBody>
          <a:bodyPr/>
          <a:lstStyle>
            <a:lvl1pPr>
              <a:defRPr/>
            </a:lvl1pPr>
          </a:lstStyle>
          <a:p>
            <a:endParaRPr/>
          </a:p>
        </p:txBody>
      </p:sp>
      <p:sp>
        <p:nvSpPr>
          <p:cNvPr id="7" name="Slide Number Placeholder 28"/>
          <p:cNvSpPr txBox="1">
            <a:spLocks noGrp="1"/>
          </p:cNvSpPr>
          <p:nvPr>
            <p:ph type="sldNum" sz="quarter" idx="8"/>
          </p:nvPr>
        </p:nvSpPr>
        <p:spPr/>
        <p:txBody>
          <a:bodyPr/>
          <a:lstStyle>
            <a:lvl1pPr>
              <a:defRPr/>
            </a:lvl1pPr>
          </a:lstStyle>
          <a:p>
            <a:fld id="{2283FAB2-2E7C-4BC7-AEBE-30E70D4CC235}" type="slidenum">
              <a:rPr/>
              <a:pPr/>
              <a:t>‹#›</a:t>
            </a:fld>
            <a:endParaRPr/>
          </a:p>
        </p:txBody>
      </p:sp>
      <p:sp>
        <p:nvSpPr>
          <p:cNvPr id="8" name="Rectangle 6"/>
          <p:cNvSpPr/>
          <p:nvPr/>
        </p:nvSpPr>
        <p:spPr>
          <a:xfrm>
            <a:off x="62929" y="1449305"/>
            <a:ext cx="9021534" cy="1527349"/>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9" name="Rectangle 9"/>
          <p:cNvSpPr/>
          <p:nvPr/>
        </p:nvSpPr>
        <p:spPr>
          <a:xfrm>
            <a:off x="62929" y="1396718"/>
            <a:ext cx="9021534" cy="120581"/>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10" name="Rectangle 10"/>
          <p:cNvSpPr/>
          <p:nvPr/>
        </p:nvSpPr>
        <p:spPr>
          <a:xfrm>
            <a:off x="62929" y="2976646"/>
            <a:ext cx="9021534" cy="110532"/>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11" name="Title 7"/>
          <p:cNvSpPr txBox="1">
            <a:spLocks noGrp="1"/>
          </p:cNvSpPr>
          <p:nvPr>
            <p:ph type="ctrTitle"/>
          </p:nvPr>
        </p:nvSpPr>
        <p:spPr>
          <a:xfrm>
            <a:off x="457200" y="1505934"/>
            <a:ext cx="8229600" cy="1470026"/>
          </a:xfrm>
        </p:spPr>
        <p:txBody>
          <a:bodyPr anchor="ctr" anchorCtr="1"/>
          <a:lstStyle>
            <a:lvl1pPr algn="ctr">
              <a:defRPr>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5827845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7"/>
          </p:nvPr>
        </p:nvSpPr>
        <p:spPr/>
        <p:txBody>
          <a:bodyPr/>
          <a:lstStyle>
            <a:lvl1pPr>
              <a:defRPr/>
            </a:lvl1pPr>
          </a:lstStyle>
          <a:p>
            <a:fld id="{761339E0-3CD7-49B3-ACF0-4339F3C9FB14}" type="datetime1">
              <a:rPr lang="en-US"/>
              <a:pPr/>
              <a:t>4/27/2021</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416350B1-267B-47F3-B4D6-2B8F77EC40B1}" type="slidenum">
              <a:rPr/>
              <a:pPr/>
              <a:t>‹#›</a:t>
            </a:fld>
            <a:endParaRPr/>
          </a:p>
        </p:txBody>
      </p:sp>
      <p:sp>
        <p:nvSpPr>
          <p:cNvPr id="6" name="Content Placeholder 7"/>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9828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a:blip/>
          <a:tile sx="7992" sy="500" algn="tl"/>
        </a:blipFill>
        <a:effectLst/>
      </p:bgPr>
    </p:bg>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3" name="Rounded Rectangle 9"/>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7992" sy="500" algn="tl"/>
          </a:blip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4" name="Title 1"/>
          <p:cNvSpPr txBox="1">
            <a:spLocks noGrp="1"/>
          </p:cNvSpPr>
          <p:nvPr>
            <p:ph type="title"/>
          </p:nvPr>
        </p:nvSpPr>
        <p:spPr>
          <a:xfrm>
            <a:off x="722311" y="952503"/>
            <a:ext cx="7772400" cy="1362071"/>
          </a:xfrm>
        </p:spPr>
        <p:txBody>
          <a:bodyPr/>
          <a:lstStyle>
            <a:lvl1pPr>
              <a:defRPr/>
            </a:lvl1pPr>
          </a:lstStyle>
          <a:p>
            <a:pPr lvl="0"/>
            <a:r>
              <a:rPr lang="en-US"/>
              <a:t>Click to edit Master title style</a:t>
            </a:r>
          </a:p>
        </p:txBody>
      </p:sp>
      <p:sp>
        <p:nvSpPr>
          <p:cNvPr id="5" name="Text Placeholder 2"/>
          <p:cNvSpPr txBox="1">
            <a:spLocks noGrp="1"/>
          </p:cNvSpPr>
          <p:nvPr>
            <p:ph type="body" idx="1"/>
          </p:nvPr>
        </p:nvSpPr>
        <p:spPr>
          <a:xfrm>
            <a:off x="722311" y="2547939"/>
            <a:ext cx="7772400" cy="1338260"/>
          </a:xfrm>
        </p:spPr>
        <p:txBody>
          <a:bodyPr/>
          <a:lstStyle>
            <a:lvl1pPr marL="0" indent="0">
              <a:buNone/>
              <a:defRPr sz="2400">
                <a:solidFill>
                  <a:srgbClr val="898989"/>
                </a:solidFill>
              </a:defRPr>
            </a:lvl1pPr>
          </a:lstStyle>
          <a:p>
            <a:pPr lvl="0"/>
            <a:r>
              <a:rPr lang="en-US"/>
              <a:t>Click to edit Master text styles</a:t>
            </a:r>
          </a:p>
        </p:txBody>
      </p:sp>
      <p:sp>
        <p:nvSpPr>
          <p:cNvPr id="6" name="Date Placeholder 3"/>
          <p:cNvSpPr txBox="1">
            <a:spLocks noGrp="1"/>
          </p:cNvSpPr>
          <p:nvPr>
            <p:ph type="dt" sz="half" idx="7"/>
          </p:nvPr>
        </p:nvSpPr>
        <p:spPr/>
        <p:txBody>
          <a:bodyPr/>
          <a:lstStyle>
            <a:lvl1pPr>
              <a:defRPr/>
            </a:lvl1pPr>
          </a:lstStyle>
          <a:p>
            <a:fld id="{2167F2D7-8762-4517-9F39-C3032CDE09E1}" type="datetime1">
              <a:rPr lang="en-US"/>
              <a:pPr/>
              <a:t>4/27/2021</a:t>
            </a:fld>
            <a:endParaRPr/>
          </a:p>
        </p:txBody>
      </p:sp>
      <p:sp>
        <p:nvSpPr>
          <p:cNvPr id="7" name="Footer Placeholder 4"/>
          <p:cNvSpPr txBox="1">
            <a:spLocks noGrp="1"/>
          </p:cNvSpPr>
          <p:nvPr>
            <p:ph type="ftr" sz="quarter" idx="9"/>
          </p:nvPr>
        </p:nvSpPr>
        <p:spPr>
          <a:xfrm>
            <a:off x="800100" y="6172200"/>
            <a:ext cx="4000500" cy="457200"/>
          </a:xfrm>
        </p:spPr>
        <p:txBody>
          <a:bodyPr/>
          <a:lstStyle>
            <a:lvl1pPr>
              <a:defRPr/>
            </a:lvl1pPr>
          </a:lstStyle>
          <a:p>
            <a:endParaRPr/>
          </a:p>
        </p:txBody>
      </p:sp>
      <p:sp>
        <p:nvSpPr>
          <p:cNvPr id="8" name="Rectangle 6"/>
          <p:cNvSpPr/>
          <p:nvPr/>
        </p:nvSpPr>
        <p:spPr>
          <a:xfrm flipV="1">
            <a:off x="69412" y="2376827"/>
            <a:ext cx="9013515" cy="91440"/>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9" name="Rectangle 7"/>
          <p:cNvSpPr/>
          <p:nvPr/>
        </p:nvSpPr>
        <p:spPr>
          <a:xfrm>
            <a:off x="69146" y="2341476"/>
            <a:ext cx="9013780" cy="45720"/>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10" name="Rectangle 8"/>
          <p:cNvSpPr/>
          <p:nvPr/>
        </p:nvSpPr>
        <p:spPr>
          <a:xfrm>
            <a:off x="68305" y="2468880"/>
            <a:ext cx="9014621" cy="45720"/>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11" name="Slide Number Placeholder 5"/>
          <p:cNvSpPr txBox="1">
            <a:spLocks noGrp="1"/>
          </p:cNvSpPr>
          <p:nvPr>
            <p:ph type="sldNum" sz="quarter" idx="8"/>
          </p:nvPr>
        </p:nvSpPr>
        <p:spPr>
          <a:xfrm>
            <a:off x="146304" y="6208776"/>
            <a:ext cx="457200" cy="457200"/>
          </a:xfrm>
        </p:spPr>
        <p:txBody>
          <a:bodyPr/>
          <a:lstStyle>
            <a:lvl1pPr>
              <a:defRPr/>
            </a:lvl1pPr>
          </a:lstStyle>
          <a:p>
            <a:fld id="{79A1CA70-7FF8-40AA-8F3A-635C9C28BC4A}" type="slidenum">
              <a:rPr/>
              <a:pPr/>
              <a:t>‹#›</a:t>
            </a:fld>
            <a:endParaRPr/>
          </a:p>
        </p:txBody>
      </p:sp>
    </p:spTree>
    <p:extLst>
      <p:ext uri="{BB962C8B-B14F-4D97-AF65-F5344CB8AC3E}">
        <p14:creationId xmlns:p14="http://schemas.microsoft.com/office/powerpoint/2010/main" val="318789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8AD42C67-B555-4AB7-A97E-65DA60A5260B}" type="datetime1">
              <a:rPr lang="en-US"/>
              <a:pPr/>
              <a:t>4/27/2021</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7267F8C7-CD58-4E4A-991C-A8C4B2533F57}" type="slidenum">
              <a:rPr/>
              <a:pPr/>
              <a:t>‹#›</a:t>
            </a:fld>
            <a:endParaRPr/>
          </a:p>
        </p:txBody>
      </p:sp>
      <p:sp>
        <p:nvSpPr>
          <p:cNvPr id="6" name="Content Placeholder 8"/>
          <p:cNvSpPr txBox="1">
            <a:spLocks noGrp="1"/>
          </p:cNvSpPr>
          <p:nvPr>
            <p:ph idx="1"/>
          </p:nvPr>
        </p:nvSpPr>
        <p:spPr>
          <a:xfrm>
            <a:off x="914400" y="1447796"/>
            <a:ext cx="3749039"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4933946" y="1447796"/>
            <a:ext cx="3749039"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176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73048"/>
            <a:ext cx="77724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14400" y="1447796"/>
            <a:ext cx="3733796" cy="761996"/>
          </a:xfrm>
        </p:spPr>
        <p:txBody>
          <a:bodyPr anchor="b"/>
          <a:lstStyle>
            <a:lvl1pPr marL="0" indent="0">
              <a:buNone/>
              <a:defRPr sz="2400" b="1">
                <a:solidFill>
                  <a:srgbClr val="D34817"/>
                </a:solidFill>
                <a:latin typeface="Franklin Gothic Book"/>
              </a:defRPr>
            </a:lvl1pPr>
          </a:lstStyle>
          <a:p>
            <a:pPr lvl="0"/>
            <a:r>
              <a:rPr lang="en-US"/>
              <a:t>Click to edit Master text styles</a:t>
            </a:r>
          </a:p>
        </p:txBody>
      </p:sp>
      <p:sp>
        <p:nvSpPr>
          <p:cNvPr id="4" name="Text Placeholder 3"/>
          <p:cNvSpPr txBox="1">
            <a:spLocks noGrp="1"/>
          </p:cNvSpPr>
          <p:nvPr>
            <p:ph type="body" idx="3"/>
          </p:nvPr>
        </p:nvSpPr>
        <p:spPr>
          <a:xfrm>
            <a:off x="4953003" y="1447796"/>
            <a:ext cx="3733796" cy="761996"/>
          </a:xfrm>
        </p:spPr>
        <p:txBody>
          <a:bodyPr anchor="b"/>
          <a:lstStyle>
            <a:lvl1pPr marL="0" indent="0">
              <a:buNone/>
              <a:defRPr sz="2400" b="1">
                <a:solidFill>
                  <a:srgbClr val="D34817"/>
                </a:solidFill>
                <a:latin typeface="Franklin Gothic Book"/>
              </a:defRPr>
            </a:lvl1pPr>
          </a:lstStyle>
          <a:p>
            <a:pPr lvl="0"/>
            <a:r>
              <a:rPr lang="en-US"/>
              <a:t>Click to edit Master text styles</a:t>
            </a:r>
          </a:p>
        </p:txBody>
      </p:sp>
      <p:sp>
        <p:nvSpPr>
          <p:cNvPr id="5" name="Date Placeholder 6"/>
          <p:cNvSpPr txBox="1">
            <a:spLocks noGrp="1"/>
          </p:cNvSpPr>
          <p:nvPr>
            <p:ph type="dt" sz="half" idx="7"/>
          </p:nvPr>
        </p:nvSpPr>
        <p:spPr/>
        <p:txBody>
          <a:bodyPr/>
          <a:lstStyle>
            <a:lvl1pPr>
              <a:defRPr/>
            </a:lvl1pPr>
          </a:lstStyle>
          <a:p>
            <a:fld id="{E58095BF-6CAA-4351-9ED4-8AD18961B497}" type="datetime1">
              <a:rPr lang="en-US"/>
              <a:pPr/>
              <a:t>4/27/2021</a:t>
            </a:fld>
            <a:endParaRPr/>
          </a:p>
        </p:txBody>
      </p:sp>
      <p:sp>
        <p:nvSpPr>
          <p:cNvPr id="6" name="Footer Placeholder 7"/>
          <p:cNvSpPr txBox="1">
            <a:spLocks noGrp="1"/>
          </p:cNvSpPr>
          <p:nvPr>
            <p:ph type="ftr" sz="quarter" idx="9"/>
          </p:nvPr>
        </p:nvSpPr>
        <p:spPr/>
        <p:txBody>
          <a:bodyPr/>
          <a:lstStyle>
            <a:lvl1pPr>
              <a:defRPr/>
            </a:lvl1pPr>
          </a:lstStyle>
          <a:p>
            <a:endParaRPr/>
          </a:p>
        </p:txBody>
      </p:sp>
      <p:sp>
        <p:nvSpPr>
          <p:cNvPr id="7" name="Slide Number Placeholder 8"/>
          <p:cNvSpPr txBox="1">
            <a:spLocks noGrp="1"/>
          </p:cNvSpPr>
          <p:nvPr>
            <p:ph type="sldNum" sz="quarter" idx="8"/>
          </p:nvPr>
        </p:nvSpPr>
        <p:spPr/>
        <p:txBody>
          <a:bodyPr/>
          <a:lstStyle>
            <a:lvl1pPr>
              <a:defRPr/>
            </a:lvl1pPr>
          </a:lstStyle>
          <a:p>
            <a:fld id="{1343598E-84CB-42D9-96E1-5D629C642C67}" type="slidenum">
              <a:rPr/>
              <a:pPr/>
              <a:t>‹#›</a:t>
            </a:fld>
            <a:endParaRPr/>
          </a:p>
        </p:txBody>
      </p:sp>
      <p:sp>
        <p:nvSpPr>
          <p:cNvPr id="8" name="Content Placeholder 10"/>
          <p:cNvSpPr txBox="1">
            <a:spLocks noGrp="1"/>
          </p:cNvSpPr>
          <p:nvPr>
            <p:ph idx="2"/>
          </p:nvPr>
        </p:nvSpPr>
        <p:spPr>
          <a:xfrm>
            <a:off x="914400" y="2247896"/>
            <a:ext cx="3733796"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p:cNvSpPr txBox="1">
            <a:spLocks noGrp="1"/>
          </p:cNvSpPr>
          <p:nvPr>
            <p:ph idx="4"/>
          </p:nvPr>
        </p:nvSpPr>
        <p:spPr>
          <a:xfrm>
            <a:off x="4953003" y="2247896"/>
            <a:ext cx="3733796"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16765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23703C48-9FE2-4B22-857D-2DA8284E0051}" type="datetime1">
              <a:rPr lang="en-US"/>
              <a:pPr/>
              <a:t>4/27/2021</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08F2C23F-3AFB-42E8-828A-454A456ECDD0}" type="slidenum">
              <a:rPr/>
              <a:pPr/>
              <a:t>‹#›</a:t>
            </a:fld>
            <a:endParaRPr/>
          </a:p>
        </p:txBody>
      </p:sp>
    </p:spTree>
    <p:extLst>
      <p:ext uri="{BB962C8B-B14F-4D97-AF65-F5344CB8AC3E}">
        <p14:creationId xmlns:p14="http://schemas.microsoft.com/office/powerpoint/2010/main" val="160702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696C96E4-0F13-428B-9EF6-FA108F631F68}" type="datetime1">
              <a:rPr lang="en-US"/>
              <a:pPr/>
              <a:t>4/27/2021</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D0CB3174-3FFC-485C-B681-240C72BDEFB4}" type="slidenum">
              <a:rPr/>
              <a:pPr/>
              <a:t>‹#›</a:t>
            </a:fld>
            <a:endParaRPr/>
          </a:p>
        </p:txBody>
      </p:sp>
    </p:spTree>
    <p:extLst>
      <p:ext uri="{BB962C8B-B14F-4D97-AF65-F5344CB8AC3E}">
        <p14:creationId xmlns:p14="http://schemas.microsoft.com/office/powerpoint/2010/main" val="7598795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7"/>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3" name="Rounded Rectangle 8"/>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4" name="Title 1"/>
          <p:cNvSpPr txBox="1">
            <a:spLocks noGrp="1"/>
          </p:cNvSpPr>
          <p:nvPr>
            <p:ph type="title"/>
          </p:nvPr>
        </p:nvSpPr>
        <p:spPr>
          <a:xfrm>
            <a:off x="914400" y="273048"/>
            <a:ext cx="7772400" cy="1143000"/>
          </a:xfrm>
        </p:spPr>
        <p:txBody>
          <a:bodyPr/>
          <a:lstStyle>
            <a:lvl1pPr>
              <a:defRPr/>
            </a:lvl1pPr>
          </a:lstStyle>
          <a:p>
            <a:pPr lvl="0"/>
            <a:r>
              <a:rPr lang="en-US"/>
              <a:t>Click to edit Master title style</a:t>
            </a:r>
          </a:p>
        </p:txBody>
      </p:sp>
      <p:sp>
        <p:nvSpPr>
          <p:cNvPr id="5" name="Text Placeholder 2"/>
          <p:cNvSpPr txBox="1">
            <a:spLocks noGrp="1"/>
          </p:cNvSpPr>
          <p:nvPr>
            <p:ph type="body" idx="2"/>
          </p:nvPr>
        </p:nvSpPr>
        <p:spPr>
          <a:xfrm>
            <a:off x="914400" y="1600200"/>
            <a:ext cx="1904996" cy="4495803"/>
          </a:xfrm>
        </p:spPr>
        <p:txBody>
          <a:bodyPr/>
          <a:lstStyle>
            <a:lvl1pPr marL="0" indent="0">
              <a:buNone/>
              <a:defRPr sz="18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fld id="{69E2A8E8-A0F5-4551-A3E1-A695D3FD3452}" type="datetime1">
              <a:rPr lang="en-US"/>
              <a:pPr/>
              <a:t>4/27/2021</a:t>
            </a:fld>
            <a:endParaRPr/>
          </a:p>
        </p:txBody>
      </p:sp>
      <p:sp>
        <p:nvSpPr>
          <p:cNvPr id="7" name="Footer Placeholder 5"/>
          <p:cNvSpPr txBox="1">
            <a:spLocks noGrp="1"/>
          </p:cNvSpPr>
          <p:nvPr>
            <p:ph type="ftr" sz="quarter" idx="9"/>
          </p:nvPr>
        </p:nvSpPr>
        <p:spPr/>
        <p:txBody>
          <a:bodyPr/>
          <a:lstStyle>
            <a:lvl1pPr>
              <a:defRPr/>
            </a:lvl1pPr>
          </a:lstStyle>
          <a:p>
            <a:endParaRPr/>
          </a:p>
        </p:txBody>
      </p:sp>
      <p:sp>
        <p:nvSpPr>
          <p:cNvPr id="8" name="Slide Number Placeholder 6"/>
          <p:cNvSpPr txBox="1">
            <a:spLocks noGrp="1"/>
          </p:cNvSpPr>
          <p:nvPr>
            <p:ph type="sldNum" sz="quarter" idx="8"/>
          </p:nvPr>
        </p:nvSpPr>
        <p:spPr/>
        <p:txBody>
          <a:bodyPr/>
          <a:lstStyle>
            <a:lvl1pPr>
              <a:defRPr/>
            </a:lvl1pPr>
          </a:lstStyle>
          <a:p>
            <a:fld id="{4FE561AE-C5F6-4F55-BD89-61E3C7B5CE6A}" type="slidenum">
              <a:rPr/>
              <a:pPr/>
              <a:t>‹#›</a:t>
            </a:fld>
            <a:endParaRPr/>
          </a:p>
        </p:txBody>
      </p:sp>
      <p:sp>
        <p:nvSpPr>
          <p:cNvPr id="9" name="Content Placeholder 10"/>
          <p:cNvSpPr txBox="1">
            <a:spLocks noGrp="1"/>
          </p:cNvSpPr>
          <p:nvPr>
            <p:ph idx="1"/>
          </p:nvPr>
        </p:nvSpPr>
        <p:spPr>
          <a:xfrm>
            <a:off x="2971800" y="1600200"/>
            <a:ext cx="5715000" cy="44958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55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4900553"/>
            <a:ext cx="7315200" cy="522286"/>
          </a:xfrm>
        </p:spPr>
        <p:txBody>
          <a:bodyPr anchor="ctr"/>
          <a:lstStyle>
            <a:lvl1pPr>
              <a:defRPr sz="2800"/>
            </a:lvl1pPr>
          </a:lstStyle>
          <a:p>
            <a:pPr lvl="0"/>
            <a:r>
              <a:rPr lang="en-US"/>
              <a:t>Click to edit Master title style</a:t>
            </a:r>
          </a:p>
        </p:txBody>
      </p:sp>
      <p:sp>
        <p:nvSpPr>
          <p:cNvPr id="3" name="Text Placeholder 3"/>
          <p:cNvSpPr txBox="1">
            <a:spLocks noGrp="1"/>
          </p:cNvSpPr>
          <p:nvPr>
            <p:ph type="body" idx="2"/>
          </p:nvPr>
        </p:nvSpPr>
        <p:spPr>
          <a:xfrm>
            <a:off x="914400" y="5445828"/>
            <a:ext cx="7315200" cy="685800"/>
          </a:xfrm>
        </p:spPr>
        <p:txBody>
          <a:bodyPr/>
          <a:lstStyle>
            <a:lvl1pPr marL="0" indent="0">
              <a:buNone/>
              <a:defRPr sz="1600"/>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fld id="{902349A2-9F35-453D-8544-5070AC8F32B4}" type="datetime1">
              <a:rPr lang="en-US"/>
              <a:pPr/>
              <a:t>4/27/2021</a:t>
            </a:fld>
            <a:endParaRPr/>
          </a:p>
        </p:txBody>
      </p:sp>
      <p:sp>
        <p:nvSpPr>
          <p:cNvPr id="5" name="Footer Placeholder 5"/>
          <p:cNvSpPr txBox="1">
            <a:spLocks noGrp="1"/>
          </p:cNvSpPr>
          <p:nvPr>
            <p:ph type="ftr" sz="quarter" idx="9"/>
          </p:nvPr>
        </p:nvSpPr>
        <p:spPr>
          <a:xfrm>
            <a:off x="914400" y="6172200"/>
            <a:ext cx="3886200" cy="457200"/>
          </a:xfrm>
        </p:spPr>
        <p:txBody>
          <a:bodyPr/>
          <a:lstStyle>
            <a:lvl1pPr>
              <a:defRPr/>
            </a:lvl1pPr>
          </a:lstStyle>
          <a:p>
            <a:endParaRPr/>
          </a:p>
        </p:txBody>
      </p:sp>
      <p:sp>
        <p:nvSpPr>
          <p:cNvPr id="6" name="Slide Number Placeholder 6"/>
          <p:cNvSpPr txBox="1">
            <a:spLocks noGrp="1"/>
          </p:cNvSpPr>
          <p:nvPr>
            <p:ph type="sldNum" sz="quarter" idx="8"/>
          </p:nvPr>
        </p:nvSpPr>
        <p:spPr>
          <a:xfrm>
            <a:off x="146304" y="6208776"/>
            <a:ext cx="457200" cy="457200"/>
          </a:xfrm>
        </p:spPr>
        <p:txBody>
          <a:bodyPr/>
          <a:lstStyle>
            <a:lvl1pPr>
              <a:defRPr/>
            </a:lvl1pPr>
          </a:lstStyle>
          <a:p>
            <a:fld id="{A55C9C24-E450-44AD-A8DA-7E76B377ECFD}" type="slidenum">
              <a:rPr/>
              <a:pPr/>
              <a:t>‹#›</a:t>
            </a:fld>
            <a:endParaRPr/>
          </a:p>
        </p:txBody>
      </p:sp>
      <p:sp>
        <p:nvSpPr>
          <p:cNvPr id="7" name="Rectangle 10"/>
          <p:cNvSpPr/>
          <p:nvPr/>
        </p:nvSpPr>
        <p:spPr>
          <a:xfrm flipV="1">
            <a:off x="68305" y="4683556"/>
            <a:ext cx="9006840" cy="91440"/>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8" name="Rectangle 11"/>
          <p:cNvSpPr/>
          <p:nvPr/>
        </p:nvSpPr>
        <p:spPr>
          <a:xfrm>
            <a:off x="68506" y="4650473"/>
            <a:ext cx="9006638" cy="45720"/>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9" name="Rectangle 12"/>
          <p:cNvSpPr/>
          <p:nvPr/>
        </p:nvSpPr>
        <p:spPr>
          <a:xfrm>
            <a:off x="68506" y="4773222"/>
            <a:ext cx="9006638" cy="48810"/>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10" name="Picture Placeholder 2"/>
          <p:cNvSpPr txBox="1">
            <a:spLocks noGrp="1"/>
          </p:cNvSpPr>
          <p:nvPr>
            <p:ph type="pic" idx="1"/>
          </p:nvPr>
        </p:nvSpPr>
        <p:spPr>
          <a:xfrm>
            <a:off x="68305" y="66678"/>
            <a:ext cx="9001874" cy="4581528"/>
          </a:xfrm>
          <a:solidFill>
            <a:srgbClr val="E9E5DC"/>
          </a:solidFill>
          <a:ln w="6345">
            <a:solidFill>
              <a:srgbClr val="000000"/>
            </a:solidFill>
            <a:prstDash val="solid"/>
          </a:ln>
        </p:spPr>
        <p:txBody>
          <a:bodyPr/>
          <a:lstStyle>
            <a:lvl1pPr marL="0" indent="0">
              <a:buNone/>
              <a:defRPr sz="3200"/>
            </a:lvl1pPr>
          </a:lstStyle>
          <a:p>
            <a:pPr lvl="0"/>
            <a:r>
              <a:rPr lang="en-US"/>
              <a:t>Click icon to add picture</a:t>
            </a:r>
          </a:p>
        </p:txBody>
      </p:sp>
    </p:spTree>
    <p:extLst>
      <p:ext uri="{BB962C8B-B14F-4D97-AF65-F5344CB8AC3E}">
        <p14:creationId xmlns:p14="http://schemas.microsoft.com/office/powerpoint/2010/main" val="614748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DD0D9277-5CFC-4FDA-BAAD-91426643ED4B}" type="datetime1">
              <a:rPr lang="en-US"/>
              <a:pPr/>
              <a:t>4/27/2021</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708BA12-3CF2-4F79-8C17-E1CD974D619E}" type="slidenum">
              <a:rPr/>
              <a:pPr/>
              <a:t>‹#›</a:t>
            </a:fld>
            <a:endParaRPr/>
          </a:p>
        </p:txBody>
      </p:sp>
    </p:spTree>
    <p:extLst>
      <p:ext uri="{BB962C8B-B14F-4D97-AF65-F5344CB8AC3E}">
        <p14:creationId xmlns:p14="http://schemas.microsoft.com/office/powerpoint/2010/main" val="320385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1168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914400" y="274640"/>
            <a:ext cx="55625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0089498F-CED9-4C12-93F1-E5FD6D1A9D77}" type="datetime1">
              <a:rPr lang="en-US"/>
              <a:pPr/>
              <a:t>4/27/2021</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22EB140-0294-4CB7-86B6-16E0D01CD114}" type="slidenum">
              <a:rPr/>
              <a:pPr/>
              <a:t>‹#›</a:t>
            </a:fld>
            <a:endParaRPr/>
          </a:p>
        </p:txBody>
      </p:sp>
    </p:spTree>
    <p:extLst>
      <p:ext uri="{BB962C8B-B14F-4D97-AF65-F5344CB8AC3E}">
        <p14:creationId xmlns:p14="http://schemas.microsoft.com/office/powerpoint/2010/main" val="108803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2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3" name="Rounded Rectangle 7"/>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latin typeface="Perpetua"/>
            </a:endParaRPr>
          </a:p>
        </p:txBody>
      </p:sp>
      <p:sp>
        <p:nvSpPr>
          <p:cNvPr id="4" name="Title Placeholder 21"/>
          <p:cNvSpPr txBox="1">
            <a:spLocks noGrp="1"/>
          </p:cNvSpPr>
          <p:nvPr>
            <p:ph type="title"/>
          </p:nvPr>
        </p:nvSpPr>
        <p:spPr>
          <a:xfrm>
            <a:off x="914400" y="274640"/>
            <a:ext cx="7772400" cy="1143000"/>
          </a:xfrm>
          <a:prstGeom prst="rect">
            <a:avLst/>
          </a:prstGeom>
          <a:noFill/>
          <a:ln>
            <a:noFill/>
          </a:ln>
        </p:spPr>
        <p:txBody>
          <a:bodyPr vert="horz" wrap="square" lIns="91440" tIns="45720" rIns="91440" bIns="91440" anchor="b" anchorCtr="0" compatLnSpc="1"/>
          <a:lstStyle/>
          <a:p>
            <a:pPr lvl="0"/>
            <a:r>
              <a:rPr lang="en-US"/>
              <a:t>Click to edit Master title style</a:t>
            </a:r>
          </a:p>
        </p:txBody>
      </p:sp>
      <p:sp>
        <p:nvSpPr>
          <p:cNvPr id="5" name="Text Placeholder 12"/>
          <p:cNvSpPr txBox="1">
            <a:spLocks noGrp="1"/>
          </p:cNvSpPr>
          <p:nvPr>
            <p:ph type="body" idx="1"/>
          </p:nvPr>
        </p:nvSpPr>
        <p:spPr>
          <a:xfrm>
            <a:off x="914400" y="1447796"/>
            <a:ext cx="7772400" cy="45720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txBox="1">
            <a:spLocks noGrp="1"/>
          </p:cNvSpPr>
          <p:nvPr>
            <p:ph type="dt" sz="half" idx="2"/>
          </p:nvPr>
        </p:nvSpPr>
        <p:spPr>
          <a:xfrm>
            <a:off x="6172200" y="6191246"/>
            <a:ext cx="2476496" cy="476246"/>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696464"/>
                </a:solidFill>
                <a:uFillTx/>
                <a:latin typeface="Perpetua"/>
              </a:defRPr>
            </a:lvl1pPr>
          </a:lstStyle>
          <a:p>
            <a:fld id="{607123A4-ABB9-4FF3-BA76-8A5452D73968}" type="datetime1">
              <a:rPr lang="en-US" smtClean="0"/>
              <a:pPr/>
              <a:t>4/27/2021</a:t>
            </a:fld>
            <a:endParaRPr/>
          </a:p>
        </p:txBody>
      </p:sp>
      <p:sp>
        <p:nvSpPr>
          <p:cNvPr id="7" name="Footer Placeholder 2"/>
          <p:cNvSpPr txBox="1">
            <a:spLocks noGrp="1"/>
          </p:cNvSpPr>
          <p:nvPr>
            <p:ph type="ftr" sz="quarter" idx="3"/>
          </p:nvPr>
        </p:nvSpPr>
        <p:spPr>
          <a:xfrm>
            <a:off x="914400" y="6172200"/>
            <a:ext cx="3962396" cy="457200"/>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696464"/>
                </a:solidFill>
                <a:uFillTx/>
                <a:latin typeface="Perpetua"/>
              </a:defRPr>
            </a:lvl1pPr>
          </a:lstStyle>
          <a:p>
            <a:endParaRPr/>
          </a:p>
        </p:txBody>
      </p:sp>
      <p:sp>
        <p:nvSpPr>
          <p:cNvPr id="8" name="Slide Number Placeholder 22"/>
          <p:cNvSpPr txBox="1">
            <a:spLocks noGrp="1"/>
          </p:cNvSpPr>
          <p:nvPr>
            <p:ph type="sldNum" sz="quarter" idx="4"/>
          </p:nvPr>
        </p:nvSpPr>
        <p:spPr>
          <a:xfrm>
            <a:off x="146304" y="6210303"/>
            <a:ext cx="457200" cy="457200"/>
          </a:xfrm>
          <a:prstGeom prst="rect">
            <a:avLst/>
          </a:prstGeom>
          <a:solidFill>
            <a:srgbClr val="D34817"/>
          </a:solidFill>
          <a:ln>
            <a:noFill/>
          </a:ln>
        </p:spPr>
        <p:txBody>
          <a:bodyPr vert="horz" wrap="none" lIns="0" tIns="0" rIns="0" bIns="0" anchor="ctr" anchorCtr="1" compatLnSpc="1"/>
          <a:lstStyle>
            <a:lvl1pPr marL="0" marR="0" lvl="0" indent="0" algn="ctr" defTabSz="914400" rtl="0" fontAlgn="auto" hangingPunct="1">
              <a:lnSpc>
                <a:spcPct val="100000"/>
              </a:lnSpc>
              <a:spcBef>
                <a:spcPts val="0"/>
              </a:spcBef>
              <a:spcAft>
                <a:spcPts val="0"/>
              </a:spcAft>
              <a:buNone/>
              <a:tabLst/>
              <a:defRPr lang="en-US" sz="1400" b="0" i="0" u="none" strike="noStrike" kern="1200" cap="none" spc="0" baseline="0">
                <a:solidFill>
                  <a:srgbClr val="FFFFFF"/>
                </a:solidFill>
                <a:uFillTx/>
                <a:latin typeface="Franklin Gothic Book"/>
              </a:defRPr>
            </a:lvl1pPr>
          </a:lstStyle>
          <a:p>
            <a:fld id="{903653F3-CAE0-41E9-8C81-4308B8D08A2A}" type="slidenum">
              <a:rPr smtClean="0"/>
              <a:pPr/>
              <a:t>‹#›</a:t>
            </a:fld>
            <a:endParaRPr/>
          </a:p>
        </p:txBody>
      </p:sp>
    </p:spTree>
    <p:extLst>
      <p:ext uri="{BB962C8B-B14F-4D97-AF65-F5344CB8AC3E}">
        <p14:creationId xmlns:p14="http://schemas.microsoft.com/office/powerpoint/2010/main" val="10334374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marL="0" marR="0" lvl="0" indent="0" algn="l" defTabSz="914400" rtl="0" fontAlgn="auto" hangingPunct="1">
        <a:lnSpc>
          <a:spcPct val="100000"/>
        </a:lnSpc>
        <a:spcBef>
          <a:spcPts val="0"/>
        </a:spcBef>
        <a:spcAft>
          <a:spcPts val="0"/>
        </a:spcAft>
        <a:buNone/>
        <a:tabLst/>
        <a:defRPr lang="en-US" sz="4000" b="0" i="0" u="none" strike="noStrike" kern="1200" cap="none" spc="0" baseline="0">
          <a:solidFill>
            <a:srgbClr val="696464"/>
          </a:solidFill>
          <a:uFillTx/>
          <a:latin typeface="Franklin Gothic Book"/>
        </a:defRPr>
      </a:lvl1pPr>
    </p:titleStyle>
    <p:bodyStyle>
      <a:lvl1pPr marL="274320" marR="0" lvl="0" indent="-274320" algn="l" defTabSz="914400" rtl="0" fontAlgn="auto" hangingPunct="1">
        <a:lnSpc>
          <a:spcPct val="100000"/>
        </a:lnSpc>
        <a:spcBef>
          <a:spcPts val="580"/>
        </a:spcBef>
        <a:spcAft>
          <a:spcPts val="0"/>
        </a:spcAft>
        <a:buClr>
          <a:srgbClr val="D34817"/>
        </a:buClr>
        <a:buSzPct val="85000"/>
        <a:buFont typeface="Wingdings 2"/>
        <a:buChar char=""/>
        <a:tabLst/>
        <a:defRPr lang="en-US" sz="2600" b="0" i="0" u="none" strike="noStrike" kern="1200" cap="none" spc="0" baseline="0">
          <a:solidFill>
            <a:srgbClr val="000000"/>
          </a:solidFill>
          <a:uFillTx/>
          <a:latin typeface="Perpetua"/>
        </a:defRPr>
      </a:lvl1pPr>
      <a:lvl2pPr marL="548640" marR="0" lvl="1" indent="-228600" algn="l" defTabSz="914400" rtl="0" fontAlgn="auto" hangingPunct="1">
        <a:lnSpc>
          <a:spcPct val="100000"/>
        </a:lnSpc>
        <a:spcBef>
          <a:spcPts val="370"/>
        </a:spcBef>
        <a:spcAft>
          <a:spcPts val="0"/>
        </a:spcAft>
        <a:buClr>
          <a:srgbClr val="9B2D1F"/>
        </a:buClr>
        <a:buSzPct val="85000"/>
        <a:buFont typeface="Wingdings 2"/>
        <a:buChar char=""/>
        <a:tabLst/>
        <a:defRPr lang="en-US" sz="2400" b="0" i="0" u="none" strike="noStrike" kern="1200" cap="none" spc="0" baseline="0">
          <a:solidFill>
            <a:srgbClr val="000000"/>
          </a:solidFill>
          <a:uFillTx/>
          <a:latin typeface="Perpetua"/>
        </a:defRPr>
      </a:lvl2pPr>
      <a:lvl3pPr marL="822960" marR="0" lvl="2" indent="-228600" algn="l" defTabSz="914400" rtl="0" fontAlgn="auto" hangingPunct="1">
        <a:lnSpc>
          <a:spcPct val="100000"/>
        </a:lnSpc>
        <a:spcBef>
          <a:spcPts val="370"/>
        </a:spcBef>
        <a:spcAft>
          <a:spcPts val="0"/>
        </a:spcAft>
        <a:buClr>
          <a:srgbClr val="E6B1AB"/>
        </a:buClr>
        <a:buSzPct val="85000"/>
        <a:buFont typeface="Wingdings 2"/>
        <a:buChar char=""/>
        <a:tabLst/>
        <a:defRPr lang="en-US" sz="2000" b="0" i="0" u="none" strike="noStrike" kern="1200" cap="none" spc="0" baseline="0">
          <a:solidFill>
            <a:srgbClr val="000000"/>
          </a:solidFill>
          <a:uFillTx/>
          <a:latin typeface="Perpetua"/>
        </a:defRPr>
      </a:lvl3pPr>
      <a:lvl4pPr marL="1097280" marR="0" lvl="3" indent="-228600" algn="l" defTabSz="914400" rtl="0" fontAlgn="auto" hangingPunct="1">
        <a:lnSpc>
          <a:spcPct val="100000"/>
        </a:lnSpc>
        <a:spcBef>
          <a:spcPts val="370"/>
        </a:spcBef>
        <a:spcAft>
          <a:spcPts val="0"/>
        </a:spcAft>
        <a:buClr>
          <a:srgbClr val="A28E6A"/>
        </a:buClr>
        <a:buSzPct val="80000"/>
        <a:buFont typeface="Wingdings 2"/>
        <a:buChar char=""/>
        <a:tabLst/>
        <a:defRPr lang="en-US" sz="2000" b="0" i="0" u="none" strike="noStrike" kern="1200" cap="none" spc="0" baseline="0">
          <a:solidFill>
            <a:srgbClr val="000000"/>
          </a:solidFill>
          <a:uFillTx/>
          <a:latin typeface="Perpetua"/>
        </a:defRPr>
      </a:lvl4pPr>
      <a:lvl5pPr marL="1371600" marR="0" lvl="4" indent="-228600" algn="l" defTabSz="914400" rtl="0" fontAlgn="auto" hangingPunct="1">
        <a:lnSpc>
          <a:spcPct val="100000"/>
        </a:lnSpc>
        <a:spcBef>
          <a:spcPts val="370"/>
        </a:spcBef>
        <a:spcAft>
          <a:spcPts val="0"/>
        </a:spcAft>
        <a:buClr>
          <a:srgbClr val="A28E6A"/>
        </a:buClr>
        <a:buSzPct val="100000"/>
        <a:buChar char="o"/>
        <a:tabLst/>
        <a:defRPr lang="en-US" sz="2000" b="0" i="0" u="none" strike="noStrike" kern="1200" cap="none" spc="0" baseline="0">
          <a:solidFill>
            <a:srgbClr val="000000"/>
          </a:solidFill>
          <a:uFillTx/>
          <a:latin typeface="Perpetua"/>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9.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g" /><Relationship Id="rId1" Type="http://schemas.openxmlformats.org/officeDocument/2006/relationships/slideLayout" Target="../slideLayouts/slideLayout2.xml" /><Relationship Id="rId4" Type="http://schemas.openxmlformats.org/officeDocument/2006/relationships/image" Target="../media/image13.jp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hyperlink" Target="http://www.google.com.sa/url?sa=i&amp;rct=j&amp;q=breast+pumping+milk&amp;source=images&amp;cd=&amp;cad=rja&amp;docid=Kdsc6t9mfJ-XyM&amp;tbnid=fGtNd0UXKwJeCM:&amp;ved=0CAUQjRw&amp;url=http://www.cartinafinland.fi/en/picture/15377/expressing%2Bmilk.html&amp;ei=qX53UeXbGMHc0QGCgYG4CQ&amp;psig=AFQjCNEUI5Nz8OzMBYMRGWbbFtm1s2GuQg&amp;ust=1366872070307867" TargetMode="Externa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229600" cy="1828800"/>
          </a:xfrm>
        </p:spPr>
        <p:txBody>
          <a:bodyPr/>
          <a:lstStyle/>
          <a:p>
            <a:r>
              <a:rPr lang="en-US" dirty="0">
                <a:solidFill>
                  <a:srgbClr val="FFC000"/>
                </a:solidFill>
                <a:effectLst>
                  <a:outerShdw blurRad="38100" dist="38100" dir="2700000" algn="tl">
                    <a:srgbClr val="000000">
                      <a:alpha val="43137"/>
                    </a:srgbClr>
                  </a:outerShdw>
                </a:effectLst>
              </a:rPr>
              <a:t>BREASTFEEDING</a:t>
            </a:r>
          </a:p>
        </p:txBody>
      </p:sp>
      <p:sp>
        <p:nvSpPr>
          <p:cNvPr id="3" name="Subtitle 2"/>
          <p:cNvSpPr>
            <a:spLocks noGrp="1"/>
          </p:cNvSpPr>
          <p:nvPr>
            <p:ph type="subTitle" idx="1"/>
          </p:nvPr>
        </p:nvSpPr>
        <p:spPr>
          <a:xfrm>
            <a:off x="1371600" y="2286000"/>
            <a:ext cx="6400800" cy="1752600"/>
          </a:xfrm>
        </p:spPr>
        <p:txBody>
          <a:bodyPr>
            <a:normAutofit/>
          </a:bodyPr>
          <a:lstStyle/>
          <a:p>
            <a:r>
              <a:rPr lang="en-US" dirty="0"/>
              <a:t>BY: RUBANA  BAABBAD</a:t>
            </a:r>
          </a:p>
          <a:p>
            <a:r>
              <a:rPr lang="en-US" dirty="0"/>
              <a:t>CONSULTANT NEONATOLOGIST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76600"/>
            <a:ext cx="7620000" cy="36668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Micronutrients</a:t>
            </a:r>
            <a:endParaRPr lang="en-US"/>
          </a:p>
        </p:txBody>
      </p:sp>
      <p:sp>
        <p:nvSpPr>
          <p:cNvPr id="3" name="Content Placeholder 2"/>
          <p:cNvSpPr txBox="1">
            <a:spLocks noGrp="1"/>
          </p:cNvSpPr>
          <p:nvPr>
            <p:ph idx="1"/>
          </p:nvPr>
        </p:nvSpPr>
        <p:spPr/>
        <p:txBody>
          <a:bodyPr/>
          <a:lstStyle/>
          <a:p>
            <a:pPr lvl="0"/>
            <a:r>
              <a:rPr lang="en-US" dirty="0"/>
              <a:t>many micronutrients vary in human milk depending on maternal diet and body stores .</a:t>
            </a:r>
          </a:p>
          <a:p>
            <a:pPr lvl="0"/>
            <a:r>
              <a:rPr lang="en-US" dirty="0"/>
              <a:t>including </a:t>
            </a:r>
            <a:r>
              <a:rPr lang="en-US" dirty="0">
                <a:solidFill>
                  <a:srgbClr val="FF0000"/>
                </a:solidFill>
              </a:rPr>
              <a:t>vitamins A, B1, B2, B6, B12, D, and iodine</a:t>
            </a:r>
            <a:r>
              <a:rPr lang="en-US" dirty="0"/>
              <a:t>.</a:t>
            </a:r>
          </a:p>
          <a:p>
            <a:pPr lvl="0"/>
            <a:r>
              <a:rPr lang="en-US" dirty="0"/>
              <a:t>. Regardless of maternal diet, </a:t>
            </a:r>
            <a:r>
              <a:rPr lang="en-US" dirty="0">
                <a:solidFill>
                  <a:srgbClr val="FF0000"/>
                </a:solidFill>
              </a:rPr>
              <a:t>Vitamin K</a:t>
            </a:r>
            <a:r>
              <a:rPr lang="en-US" dirty="0"/>
              <a:t> is extremely low in human milk and thus, the American Academy of Pediatrics recommends an injection of this vitamin to avoid hemorrhagic disease of the newborn</a:t>
            </a:r>
          </a:p>
          <a:p>
            <a:pPr lvl="0"/>
            <a:r>
              <a:rPr lang="en-US" dirty="0">
                <a:solidFill>
                  <a:srgbClr val="FF0000"/>
                </a:solidFill>
              </a:rPr>
              <a:t>. Vitamin D </a:t>
            </a:r>
            <a:r>
              <a:rPr lang="en-US" dirty="0"/>
              <a:t>also occurs in low quantity in human milk, particularly with low maternal exposure to sunshine.</a:t>
            </a:r>
          </a:p>
        </p:txBody>
      </p:sp>
    </p:spTree>
    <p:extLst>
      <p:ext uri="{BB962C8B-B14F-4D97-AF65-F5344CB8AC3E}">
        <p14:creationId xmlns:p14="http://schemas.microsoft.com/office/powerpoint/2010/main" val="52255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Bioactive factor</a:t>
            </a:r>
            <a:endParaRPr lang="en-US" dirty="0"/>
          </a:p>
        </p:txBody>
      </p:sp>
      <p:sp>
        <p:nvSpPr>
          <p:cNvPr id="3" name="Content Placeholder 2"/>
          <p:cNvSpPr>
            <a:spLocks noGrp="1"/>
          </p:cNvSpPr>
          <p:nvPr>
            <p:ph idx="1"/>
          </p:nvPr>
        </p:nvSpPr>
        <p:spPr>
          <a:xfrm>
            <a:off x="914400" y="1828800"/>
            <a:ext cx="7772400" cy="4572000"/>
          </a:xfrm>
        </p:spPr>
        <p:txBody>
          <a:bodyPr/>
          <a:lstStyle/>
          <a:p>
            <a:r>
              <a:rPr lang="en-US" sz="2400" dirty="0">
                <a:solidFill>
                  <a:prstClr val="black"/>
                </a:solidFill>
              </a:rPr>
              <a:t>living cells (macrophages and stem cells)</a:t>
            </a:r>
            <a:endParaRPr lang="en-US" sz="2400" dirty="0"/>
          </a:p>
          <a:p>
            <a:pPr lvl="0"/>
            <a:r>
              <a:rPr lang="en-US" sz="2400" dirty="0"/>
              <a:t>anti-infectious</a:t>
            </a:r>
          </a:p>
          <a:p>
            <a:pPr lvl="0"/>
            <a:r>
              <a:rPr lang="en-US" sz="2400" dirty="0"/>
              <a:t>anti-inflammatory agents</a:t>
            </a:r>
          </a:p>
          <a:p>
            <a:pPr lvl="0"/>
            <a:r>
              <a:rPr lang="en-US" sz="2400" dirty="0"/>
              <a:t>growth factors</a:t>
            </a:r>
          </a:p>
          <a:p>
            <a:pPr lvl="0"/>
            <a:r>
              <a:rPr lang="en-US" sz="2400" dirty="0"/>
              <a:t>Prebiotics</a:t>
            </a:r>
          </a:p>
          <a:p>
            <a:pPr lvl="0"/>
            <a:r>
              <a:rPr lang="en-US" sz="2400" dirty="0"/>
              <a:t>Probiotics</a:t>
            </a:r>
          </a:p>
          <a:p>
            <a:pPr lvl="0">
              <a:buClr>
                <a:srgbClr val="0BD0D9"/>
              </a:buClr>
            </a:pPr>
            <a:r>
              <a:rPr lang="en-US" sz="2400" dirty="0">
                <a:solidFill>
                  <a:prstClr val="black"/>
                </a:solidFill>
              </a:rPr>
              <a:t>vitamins,hormons, enzymes complements,</a:t>
            </a:r>
          </a:p>
          <a:p>
            <a:pPr lvl="0">
              <a:buClr>
                <a:srgbClr val="0BD0D9"/>
              </a:buClr>
            </a:pPr>
            <a:r>
              <a:rPr lang="en-US" sz="2400" dirty="0">
                <a:solidFill>
                  <a:prstClr val="black"/>
                </a:solidFill>
              </a:rPr>
              <a:t> lysozymes , immunoglobulins</a:t>
            </a:r>
          </a:p>
          <a:p>
            <a:pPr lvl="0">
              <a:buClr>
                <a:srgbClr val="0BD0D9"/>
              </a:buClr>
            </a:pPr>
            <a:r>
              <a:rPr lang="en-US" sz="2400" dirty="0">
                <a:solidFill>
                  <a:prstClr val="black"/>
                </a:solidFill>
              </a:rPr>
              <a:t>cytokines</a:t>
            </a:r>
          </a:p>
          <a:p>
            <a:pPr lvl="0">
              <a:buClr>
                <a:srgbClr val="0BD0D9"/>
              </a:buClr>
            </a:pPr>
            <a:r>
              <a:rPr lang="en-US" sz="2400" dirty="0">
                <a:solidFill>
                  <a:prstClr val="black"/>
                </a:solidFill>
              </a:rPr>
              <a:t>mucins</a:t>
            </a:r>
          </a:p>
          <a:p>
            <a:pPr lvl="0"/>
            <a:endParaRPr lang="en-US" sz="2400" dirty="0"/>
          </a:p>
          <a:p>
            <a:pPr lvl="0"/>
            <a:endParaRPr lang="en-US" sz="2400" dirty="0"/>
          </a:p>
          <a:p>
            <a:endParaRPr lang="en-US" dirty="0"/>
          </a:p>
        </p:txBody>
      </p:sp>
    </p:spTree>
    <p:extLst>
      <p:ext uri="{BB962C8B-B14F-4D97-AF65-F5344CB8AC3E}">
        <p14:creationId xmlns:p14="http://schemas.microsoft.com/office/powerpoint/2010/main" val="240863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milk under microscopy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170" y="2148510"/>
            <a:ext cx="6041660"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9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microscopic picture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2057400"/>
            <a:ext cx="4389437" cy="4389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2133600"/>
            <a:ext cx="4511963" cy="4291807"/>
          </a:xfrm>
          <a:prstGeom prst="rect">
            <a:avLst/>
          </a:prstGeom>
        </p:spPr>
      </p:pic>
    </p:spTree>
    <p:extLst>
      <p:ext uri="{BB962C8B-B14F-4D97-AF65-F5344CB8AC3E}">
        <p14:creationId xmlns:p14="http://schemas.microsoft.com/office/powerpoint/2010/main" val="376366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Colostrum vs. breast milk</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95" y="1935163"/>
            <a:ext cx="6286410" cy="4389437"/>
          </a:xfrm>
        </p:spPr>
      </p:pic>
    </p:spTree>
    <p:extLst>
      <p:ext uri="{BB962C8B-B14F-4D97-AF65-F5344CB8AC3E}">
        <p14:creationId xmlns:p14="http://schemas.microsoft.com/office/powerpoint/2010/main" val="378103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colostrum</a:t>
            </a:r>
          </a:p>
        </p:txBody>
      </p:sp>
      <p:sp>
        <p:nvSpPr>
          <p:cNvPr id="3" name="Content Placeholder 2"/>
          <p:cNvSpPr>
            <a:spLocks noGrp="1"/>
          </p:cNvSpPr>
          <p:nvPr>
            <p:ph idx="1"/>
          </p:nvPr>
        </p:nvSpPr>
        <p:spPr/>
        <p:txBody>
          <a:bodyPr>
            <a:normAutofit fontScale="92500"/>
          </a:bodyPr>
          <a:lstStyle/>
          <a:p>
            <a:r>
              <a:rPr lang="en-US" b="1" dirty="0"/>
              <a:t>Colostrum</a:t>
            </a:r>
            <a:br>
              <a:rPr lang="en-US" dirty="0"/>
            </a:br>
            <a:r>
              <a:rPr lang="en-US" dirty="0"/>
              <a:t>The often </a:t>
            </a:r>
            <a:r>
              <a:rPr lang="en-US" b="1" dirty="0">
                <a:solidFill>
                  <a:srgbClr val="FFC000"/>
                </a:solidFill>
              </a:rPr>
              <a:t>yellow </a:t>
            </a:r>
            <a:r>
              <a:rPr lang="en-US" dirty="0"/>
              <a:t>and sometimes clear fluid that is released by a new mother’s breasts before her breast milk comes in. </a:t>
            </a:r>
          </a:p>
          <a:p>
            <a:r>
              <a:rPr lang="en-US" dirty="0"/>
              <a:t>This fluid has often been referred to as </a:t>
            </a:r>
            <a:r>
              <a:rPr lang="en-US" b="1" dirty="0">
                <a:solidFill>
                  <a:srgbClr val="FF0000"/>
                </a:solidFill>
              </a:rPr>
              <a:t>“liquid gold</a:t>
            </a:r>
            <a:r>
              <a:rPr lang="en-US" dirty="0"/>
              <a:t>” and it resembles blood more than it does milk as it </a:t>
            </a:r>
            <a:r>
              <a:rPr lang="en-US" b="1" dirty="0">
                <a:solidFill>
                  <a:srgbClr val="C00000"/>
                </a:solidFill>
              </a:rPr>
              <a:t>contains</a:t>
            </a:r>
            <a:r>
              <a:rPr lang="en-US" dirty="0"/>
              <a:t> protective white blood cells capable of attacking harmful bacteria. and it also acts to “seal” the inside of the baby’s intestines thus preventing the invasion of bacteria. </a:t>
            </a:r>
            <a:r>
              <a:rPr lang="en-US" dirty="0">
                <a:solidFill>
                  <a:srgbClr val="C00000"/>
                </a:solidFill>
              </a:rPr>
              <a:t>Colostrum is an ideal first food for baby as it is high in protein and low in sugar and fat, thus making it easy to digest. </a:t>
            </a:r>
          </a:p>
        </p:txBody>
      </p:sp>
    </p:spTree>
    <p:extLst>
      <p:ext uri="{BB962C8B-B14F-4D97-AF65-F5344CB8AC3E}">
        <p14:creationId xmlns:p14="http://schemas.microsoft.com/office/powerpoint/2010/main" val="17310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colostrum</a:t>
            </a:r>
          </a:p>
        </p:txBody>
      </p:sp>
      <p:sp>
        <p:nvSpPr>
          <p:cNvPr id="3" name="Content Placeholder 2"/>
          <p:cNvSpPr txBox="1">
            <a:spLocks noGrp="1"/>
          </p:cNvSpPr>
          <p:nvPr>
            <p:ph idx="1"/>
          </p:nvPr>
        </p:nvSpPr>
        <p:spPr/>
        <p:txBody>
          <a:bodyPr/>
          <a:lstStyle/>
          <a:p>
            <a:pPr lvl="0"/>
            <a:r>
              <a:rPr lang="en-US" dirty="0"/>
              <a:t>Is the first fluid produced after delivery up to 3-5 days and some times longer in premature delivery and with maternal obesity.</a:t>
            </a:r>
          </a:p>
          <a:p>
            <a:pPr lvl="0"/>
            <a:endParaRPr lang="en-US" dirty="0"/>
          </a:p>
          <a:p>
            <a:pPr lvl="0"/>
            <a:endParaRPr lang="en-US" dirty="0"/>
          </a:p>
          <a:p>
            <a:pPr lvl="0"/>
            <a:endParaRPr lang="en-US" dirty="0"/>
          </a:p>
        </p:txBody>
      </p:sp>
      <p:sp>
        <p:nvSpPr>
          <p:cNvPr id="4" name="Rectangle 3"/>
          <p:cNvSpPr/>
          <p:nvPr/>
        </p:nvSpPr>
        <p:spPr>
          <a:xfrm>
            <a:off x="2438400" y="2971800"/>
            <a:ext cx="4419600" cy="3062377"/>
          </a:xfrm>
          <a:prstGeom prst="rect">
            <a:avLst/>
          </a:prstGeom>
          <a:noFill/>
          <a:ln>
            <a:noFill/>
            <a:prstDash val="solid"/>
          </a:ln>
        </p:spPr>
        <p:txBody>
          <a:bodyPr vert="horz" wrap="square" lIns="91440" tIns="45720" rIns="91440" bIns="45720" anchor="t" anchorCtr="0" compatLnSpc="1">
            <a:spAutoFit/>
          </a:bodyPr>
          <a:lstStyle/>
          <a:p>
            <a:pPr marL="274320" indent="-274320">
              <a:spcBef>
                <a:spcPts val="580"/>
              </a:spcBef>
              <a:buClr>
                <a:srgbClr val="D34817"/>
              </a:buClr>
              <a:buSzPct val="85000"/>
              <a:buFont typeface="Wingdings 2"/>
              <a:buChar char=""/>
              <a:defRPr sz="1800" b="0" i="0" u="none" strike="noStrike" kern="0" cap="none" spc="0" baseline="0">
                <a:solidFill>
                  <a:srgbClr val="000000"/>
                </a:solidFill>
                <a:uFillTx/>
              </a:defRPr>
            </a:pPr>
            <a:r>
              <a:rPr lang="en-US" sz="4400" kern="0" dirty="0">
                <a:solidFill>
                  <a:srgbClr val="000000"/>
                </a:solidFill>
                <a:latin typeface="Perpetua"/>
              </a:rPr>
              <a:t>The colostrum</a:t>
            </a:r>
          </a:p>
          <a:p>
            <a:pPr marL="274320" indent="-274320">
              <a:spcBef>
                <a:spcPts val="580"/>
              </a:spcBef>
              <a:buClr>
                <a:srgbClr val="D34817"/>
              </a:buClr>
              <a:buSzPct val="85000"/>
              <a:buFont typeface="Wingdings 2"/>
              <a:buChar char=""/>
              <a:defRPr sz="1800" b="0" i="0" u="none" strike="noStrike" kern="0" cap="none" spc="0" baseline="0">
                <a:solidFill>
                  <a:srgbClr val="000000"/>
                </a:solidFill>
                <a:uFillTx/>
              </a:defRPr>
            </a:pPr>
            <a:r>
              <a:rPr lang="en-US" sz="3600" kern="0" dirty="0">
                <a:solidFill>
                  <a:srgbClr val="000000"/>
                </a:solidFill>
                <a:latin typeface="Perpetua"/>
              </a:rPr>
              <a:t>----</a:t>
            </a:r>
            <a:r>
              <a:rPr lang="en-US" sz="3600" b="1" kern="0" dirty="0">
                <a:solidFill>
                  <a:srgbClr val="FF0000"/>
                </a:solidFill>
                <a:latin typeface="Perpetua"/>
              </a:rPr>
              <a:t>primary functions is immunological and trophic</a:t>
            </a:r>
          </a:p>
        </p:txBody>
      </p:sp>
    </p:spTree>
    <p:extLst>
      <p:ext uri="{BB962C8B-B14F-4D97-AF65-F5344CB8AC3E}">
        <p14:creationId xmlns:p14="http://schemas.microsoft.com/office/powerpoint/2010/main" val="30457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403" y="152403"/>
            <a:ext cx="8762996" cy="6629400"/>
          </a:xfrm>
          <a:prstGeom prst="rect">
            <a:avLst/>
          </a:prstGeom>
          <a:noFill/>
          <a:ln>
            <a:noFill/>
          </a:ln>
        </p:spPr>
      </p:pic>
    </p:spTree>
    <p:extLst>
      <p:ext uri="{BB962C8B-B14F-4D97-AF65-F5344CB8AC3E}">
        <p14:creationId xmlns:p14="http://schemas.microsoft.com/office/powerpoint/2010/main" val="143204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Colostrum in comparison to transitional and mature milk</a:t>
            </a:r>
          </a:p>
        </p:txBody>
      </p:sp>
      <p:sp>
        <p:nvSpPr>
          <p:cNvPr id="3" name="Text Placeholder 2"/>
          <p:cNvSpPr txBox="1">
            <a:spLocks noGrp="1"/>
          </p:cNvSpPr>
          <p:nvPr>
            <p:ph type="body" idx="1"/>
          </p:nvPr>
        </p:nvSpPr>
        <p:spPr/>
        <p:txBody>
          <a:bodyPr/>
          <a:lstStyle/>
          <a:p>
            <a:pPr lvl="0"/>
            <a:r>
              <a:rPr lang="en-US">
                <a:solidFill>
                  <a:srgbClr val="00B050"/>
                </a:solidFill>
              </a:rPr>
              <a:t>Higher in</a:t>
            </a:r>
          </a:p>
        </p:txBody>
      </p:sp>
      <p:sp>
        <p:nvSpPr>
          <p:cNvPr id="4" name="Text Placeholder 3"/>
          <p:cNvSpPr txBox="1">
            <a:spLocks noGrp="1"/>
          </p:cNvSpPr>
          <p:nvPr>
            <p:ph type="body" idx="3"/>
          </p:nvPr>
        </p:nvSpPr>
        <p:spPr/>
        <p:txBody>
          <a:bodyPr/>
          <a:lstStyle/>
          <a:p>
            <a:pPr lvl="0"/>
            <a:r>
              <a:rPr lang="en-US">
                <a:solidFill>
                  <a:srgbClr val="FFC000"/>
                </a:solidFill>
              </a:rPr>
              <a:t>Lower in</a:t>
            </a:r>
          </a:p>
        </p:txBody>
      </p:sp>
      <p:sp>
        <p:nvSpPr>
          <p:cNvPr id="5" name="Content Placeholder 4"/>
          <p:cNvSpPr txBox="1">
            <a:spLocks noGrp="1"/>
          </p:cNvSpPr>
          <p:nvPr>
            <p:ph idx="2"/>
          </p:nvPr>
        </p:nvSpPr>
        <p:spPr/>
        <p:txBody>
          <a:bodyPr/>
          <a:lstStyle/>
          <a:p>
            <a:pPr lvl="0">
              <a:lnSpc>
                <a:spcPct val="90000"/>
              </a:lnSpc>
            </a:pPr>
            <a:r>
              <a:rPr lang="en-US"/>
              <a:t>Rich in </a:t>
            </a:r>
            <a:r>
              <a:rPr lang="en-US" b="1">
                <a:solidFill>
                  <a:srgbClr val="FF0000"/>
                </a:solidFill>
              </a:rPr>
              <a:t>immunological</a:t>
            </a:r>
            <a:r>
              <a:rPr lang="en-US"/>
              <a:t> </a:t>
            </a:r>
            <a:r>
              <a:rPr lang="en-US" sz="2800">
                <a:solidFill>
                  <a:srgbClr val="FF0000"/>
                </a:solidFill>
              </a:rPr>
              <a:t>components</a:t>
            </a:r>
            <a:r>
              <a:rPr lang="en-US" sz="2800"/>
              <a:t>(s</a:t>
            </a:r>
            <a:r>
              <a:rPr lang="en-US"/>
              <a:t>. IgA, lactoferrin,leukocytes, developmental factors such as epidermal growth factors.</a:t>
            </a:r>
          </a:p>
          <a:p>
            <a:pPr lvl="0">
              <a:lnSpc>
                <a:spcPct val="90000"/>
              </a:lnSpc>
            </a:pPr>
            <a:r>
              <a:rPr lang="en-US" b="1">
                <a:solidFill>
                  <a:srgbClr val="FF0000"/>
                </a:solidFill>
              </a:rPr>
              <a:t>Na</a:t>
            </a:r>
          </a:p>
          <a:p>
            <a:pPr lvl="0">
              <a:lnSpc>
                <a:spcPct val="90000"/>
              </a:lnSpc>
            </a:pPr>
            <a:r>
              <a:rPr lang="en-US" b="1">
                <a:solidFill>
                  <a:srgbClr val="FF0000"/>
                </a:solidFill>
              </a:rPr>
              <a:t>Cl</a:t>
            </a:r>
          </a:p>
          <a:p>
            <a:pPr lvl="0">
              <a:lnSpc>
                <a:spcPct val="90000"/>
              </a:lnSpc>
            </a:pPr>
            <a:r>
              <a:rPr lang="en-US" b="1">
                <a:solidFill>
                  <a:srgbClr val="FF0000"/>
                </a:solidFill>
              </a:rPr>
              <a:t>Mg</a:t>
            </a:r>
          </a:p>
          <a:p>
            <a:pPr lvl="0">
              <a:lnSpc>
                <a:spcPct val="90000"/>
              </a:lnSpc>
            </a:pPr>
            <a:endParaRPr lang="en-US"/>
          </a:p>
        </p:txBody>
      </p:sp>
      <p:sp>
        <p:nvSpPr>
          <p:cNvPr id="6" name="Content Placeholder 5"/>
          <p:cNvSpPr txBox="1">
            <a:spLocks noGrp="1"/>
          </p:cNvSpPr>
          <p:nvPr>
            <p:ph idx="4"/>
          </p:nvPr>
        </p:nvSpPr>
        <p:spPr/>
        <p:txBody>
          <a:bodyPr/>
          <a:lstStyle/>
          <a:p>
            <a:pPr lvl="0"/>
            <a:r>
              <a:rPr lang="en-US"/>
              <a:t>Low volume</a:t>
            </a:r>
          </a:p>
          <a:p>
            <a:pPr lvl="0"/>
            <a:r>
              <a:rPr lang="en-US"/>
              <a:t>lactose</a:t>
            </a:r>
          </a:p>
          <a:p>
            <a:pPr lvl="0"/>
            <a:r>
              <a:rPr lang="en-US"/>
              <a:t>Potassium</a:t>
            </a:r>
          </a:p>
          <a:p>
            <a:pPr lvl="0"/>
            <a:r>
              <a:rPr lang="en-US"/>
              <a:t>calcium</a:t>
            </a:r>
          </a:p>
          <a:p>
            <a:pPr lvl="0"/>
            <a:endParaRPr lang="en-US"/>
          </a:p>
        </p:txBody>
      </p:sp>
    </p:spTree>
    <p:extLst>
      <p:ext uri="{BB962C8B-B14F-4D97-AF65-F5344CB8AC3E}">
        <p14:creationId xmlns:p14="http://schemas.microsoft.com/office/powerpoint/2010/main" val="205132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COMPONENTS AND THEIR SOURCES</a:t>
            </a:r>
            <a:endParaRPr lang="en-US"/>
          </a:p>
        </p:txBody>
      </p:sp>
      <p:sp>
        <p:nvSpPr>
          <p:cNvPr id="3" name="Content Placeholder 2"/>
          <p:cNvSpPr txBox="1">
            <a:spLocks noGrp="1"/>
          </p:cNvSpPr>
          <p:nvPr>
            <p:ph idx="1"/>
          </p:nvPr>
        </p:nvSpPr>
        <p:spPr/>
        <p:txBody>
          <a:bodyPr/>
          <a:lstStyle/>
          <a:p>
            <a:pPr lvl="0"/>
            <a:r>
              <a:rPr lang="en-US" b="1">
                <a:solidFill>
                  <a:srgbClr val="C0504D"/>
                </a:solidFill>
              </a:rPr>
              <a:t>defined as </a:t>
            </a:r>
            <a:r>
              <a:rPr lang="en-US"/>
              <a:t>elements that “affect biological processes or substrates and hence have an impact on body function or condition and ultimately health”.</a:t>
            </a:r>
          </a:p>
          <a:p>
            <a:pPr lvl="0"/>
            <a:r>
              <a:rPr lang="en-US" baseline="30000"/>
              <a:t> </a:t>
            </a:r>
            <a:r>
              <a:rPr lang="en-US"/>
              <a:t>Bioactive components in human milk come from a variety of </a:t>
            </a:r>
            <a:r>
              <a:rPr lang="en-US" b="1">
                <a:solidFill>
                  <a:srgbClr val="C0504D"/>
                </a:solidFill>
              </a:rPr>
              <a:t>sources;</a:t>
            </a:r>
          </a:p>
          <a:p>
            <a:pPr marL="514350" lvl="0" indent="-514350">
              <a:buFont typeface="Calibri"/>
              <a:buAutoNum type="arabicPeriod"/>
            </a:pPr>
            <a:r>
              <a:rPr lang="en-US"/>
              <a:t>produced and secreted by the mammary epithelium,</a:t>
            </a:r>
          </a:p>
          <a:p>
            <a:pPr marL="514350" lvl="0" indent="-514350">
              <a:buFont typeface="Calibri"/>
              <a:buAutoNum type="arabicPeriod"/>
            </a:pPr>
            <a:r>
              <a:rPr lang="en-US"/>
              <a:t>produced by cells carried within the milk,</a:t>
            </a:r>
          </a:p>
          <a:p>
            <a:pPr marL="514350" lvl="0" indent="-514350">
              <a:buFont typeface="Calibri"/>
              <a:buAutoNum type="arabicPeriod"/>
            </a:pPr>
            <a:r>
              <a:rPr lang="en-US"/>
              <a:t>drawn from maternal serum and carried across the mammary epithelium by receptor-mediated transport.</a:t>
            </a:r>
          </a:p>
        </p:txBody>
      </p:sp>
    </p:spTree>
    <p:extLst>
      <p:ext uri="{BB962C8B-B14F-4D97-AF65-F5344CB8AC3E}">
        <p14:creationId xmlns:p14="http://schemas.microsoft.com/office/powerpoint/2010/main" val="25008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normAutofit/>
          </a:bodyPr>
          <a:lstStyle/>
          <a:p>
            <a:r>
              <a:rPr lang="en-US" dirty="0"/>
              <a:t>Introduction</a:t>
            </a:r>
          </a:p>
          <a:p>
            <a:r>
              <a:rPr lang="en-US" dirty="0"/>
              <a:t>Breastfeeding definitions</a:t>
            </a:r>
          </a:p>
          <a:p>
            <a:r>
              <a:rPr lang="en-US" dirty="0"/>
              <a:t>Breast milk contents</a:t>
            </a:r>
          </a:p>
          <a:p>
            <a:r>
              <a:rPr lang="en-US" dirty="0"/>
              <a:t>Advantages of breastfeeding</a:t>
            </a:r>
          </a:p>
          <a:p>
            <a:r>
              <a:rPr lang="en-US" dirty="0"/>
              <a:t>Preparation of the prospective mother</a:t>
            </a:r>
          </a:p>
          <a:p>
            <a:r>
              <a:rPr lang="en-US" dirty="0"/>
              <a:t>Establishing and maintaining the milk supply</a:t>
            </a:r>
          </a:p>
          <a:p>
            <a:r>
              <a:rPr lang="en-US" dirty="0"/>
              <a:t>Technique of breastfeeding</a:t>
            </a:r>
          </a:p>
          <a:p>
            <a:r>
              <a:rPr lang="en-US" dirty="0"/>
              <a:t>Expression of </a:t>
            </a:r>
            <a:r>
              <a:rPr lang="en-US" dirty="0" err="1"/>
              <a:t>breastmilk</a:t>
            </a:r>
            <a:endParaRPr lang="en-US" dirty="0"/>
          </a:p>
          <a:p>
            <a:r>
              <a:rPr lang="en-US" dirty="0"/>
              <a:t>Contraindications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of mother milk immune factors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913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4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FACTORS</a:t>
            </a:r>
          </a:p>
        </p:txBody>
      </p:sp>
      <p:sp>
        <p:nvSpPr>
          <p:cNvPr id="3" name="Content Placeholder 2"/>
          <p:cNvSpPr txBox="1">
            <a:spLocks noGrp="1"/>
          </p:cNvSpPr>
          <p:nvPr>
            <p:ph idx="1"/>
          </p:nvPr>
        </p:nvSpPr>
        <p:spPr/>
        <p:txBody>
          <a:bodyPr/>
          <a:lstStyle/>
          <a:p>
            <a:pPr lvl="0"/>
            <a:r>
              <a:rPr lang="en-US" sz="3600" b="1"/>
              <a:t>recognition of potent, bioactive human milk factors indicates the </a:t>
            </a:r>
            <a:r>
              <a:rPr lang="en-US" sz="3600" b="1">
                <a:solidFill>
                  <a:srgbClr val="00B050"/>
                </a:solidFill>
              </a:rPr>
              <a:t>importance of preserving their biologic activity, to the extent possible, through the process of milk collection, storage, and pasteurization. </a:t>
            </a:r>
            <a:endParaRPr lang="en-US" sz="3600">
              <a:solidFill>
                <a:srgbClr val="00B050"/>
              </a:solidFill>
            </a:endParaRPr>
          </a:p>
        </p:txBody>
      </p:sp>
    </p:spTree>
    <p:extLst>
      <p:ext uri="{BB962C8B-B14F-4D97-AF65-F5344CB8AC3E}">
        <p14:creationId xmlns:p14="http://schemas.microsoft.com/office/powerpoint/2010/main" val="44564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IMMUNOLOGICAL FACTORS</a:t>
            </a:r>
            <a:endParaRPr lang="en-US"/>
          </a:p>
        </p:txBody>
      </p:sp>
      <p:sp>
        <p:nvSpPr>
          <p:cNvPr id="3" name="Content Placeholder 2"/>
          <p:cNvSpPr txBox="1">
            <a:spLocks noGrp="1"/>
          </p:cNvSpPr>
          <p:nvPr>
            <p:ph idx="1"/>
          </p:nvPr>
        </p:nvSpPr>
        <p:spPr/>
        <p:txBody>
          <a:bodyPr/>
          <a:lstStyle/>
          <a:p>
            <a:pPr lvl="0"/>
            <a:r>
              <a:rPr lang="en-US" b="1" dirty="0"/>
              <a:t>Transfer of living protection and programming: Cells of human milk</a:t>
            </a:r>
          </a:p>
          <a:p>
            <a:pPr lvl="0"/>
            <a:r>
              <a:rPr lang="en-US" dirty="0"/>
              <a:t>Human milk contains a variety of cells, including macrophages, T cells, stem cells, and lymphocytes.</a:t>
            </a:r>
            <a:r>
              <a:rPr lang="en-US" baseline="30000" dirty="0"/>
              <a:t> </a:t>
            </a:r>
            <a:endParaRPr lang="en-US" dirty="0"/>
          </a:p>
          <a:p>
            <a:pPr lvl="0"/>
            <a:r>
              <a:rPr lang="en-US" b="1" dirty="0"/>
              <a:t>Communication between cells: Cytokines and chemokines</a:t>
            </a:r>
          </a:p>
          <a:p>
            <a:pPr lvl="0"/>
            <a:r>
              <a:rPr lang="en-US" dirty="0"/>
              <a:t>Cytokines are </a:t>
            </a:r>
            <a:r>
              <a:rPr lang="en-US" dirty="0">
                <a:solidFill>
                  <a:srgbClr val="00B050"/>
                </a:solidFill>
              </a:rPr>
              <a:t>multi-functional peptides </a:t>
            </a:r>
            <a:r>
              <a:rPr lang="en-US" dirty="0"/>
              <a:t>that act in autocrine/paracrine fashion. </a:t>
            </a:r>
          </a:p>
          <a:p>
            <a:pPr lvl="0"/>
            <a:r>
              <a:rPr lang="en-US" dirty="0"/>
              <a:t>Chemokines are a special class of chemotactic cytokines that </a:t>
            </a:r>
            <a:r>
              <a:rPr lang="en-US" dirty="0">
                <a:solidFill>
                  <a:srgbClr val="00B050"/>
                </a:solidFill>
              </a:rPr>
              <a:t>induce movement of other cells</a:t>
            </a:r>
            <a:r>
              <a:rPr lang="en-US" dirty="0"/>
              <a:t>. </a:t>
            </a:r>
          </a:p>
        </p:txBody>
      </p:sp>
    </p:spTree>
    <p:extLst>
      <p:ext uri="{BB962C8B-B14F-4D97-AF65-F5344CB8AC3E}">
        <p14:creationId xmlns:p14="http://schemas.microsoft.com/office/powerpoint/2010/main" val="202844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Cont.</a:t>
            </a:r>
          </a:p>
        </p:txBody>
      </p:sp>
      <p:sp>
        <p:nvSpPr>
          <p:cNvPr id="3" name="Content Placeholder 2"/>
          <p:cNvSpPr txBox="1">
            <a:spLocks noGrp="1"/>
          </p:cNvSpPr>
          <p:nvPr>
            <p:ph idx="1"/>
          </p:nvPr>
        </p:nvSpPr>
        <p:spPr/>
        <p:txBody>
          <a:bodyPr/>
          <a:lstStyle/>
          <a:p>
            <a:pPr lvl="0"/>
            <a:r>
              <a:rPr lang="en-US" sz="2800" b="1">
                <a:solidFill>
                  <a:srgbClr val="FF0000"/>
                </a:solidFill>
              </a:rPr>
              <a:t>Finally, recognition of the unique </a:t>
            </a:r>
            <a:r>
              <a:rPr lang="en-US" sz="2800"/>
              <a:t>mechanisms by which human milk protects and enhances development provides models for new preventive and therapeutic approaches in medicine.</a:t>
            </a:r>
          </a:p>
          <a:p>
            <a:pPr lvl="0"/>
            <a:endParaRPr lang="en-US" sz="2800"/>
          </a:p>
          <a:p>
            <a:pPr lvl="0"/>
            <a:r>
              <a:rPr lang="en-US" sz="2800"/>
              <a:t>Many of these factors act synergistically, such that consumption of human milk is superior to supplementation with individual factors or their combinations.</a:t>
            </a:r>
          </a:p>
          <a:p>
            <a:pPr lvl="0"/>
            <a:endParaRPr lang="en-US"/>
          </a:p>
        </p:txBody>
      </p:sp>
    </p:spTree>
    <p:extLst>
      <p:ext uri="{BB962C8B-B14F-4D97-AF65-F5344CB8AC3E}">
        <p14:creationId xmlns:p14="http://schemas.microsoft.com/office/powerpoint/2010/main" val="26781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Breastfeeding Definitions </a:t>
            </a:r>
          </a:p>
        </p:txBody>
      </p:sp>
      <p:sp>
        <p:nvSpPr>
          <p:cNvPr id="3" name="Content Placeholder 2"/>
          <p:cNvSpPr>
            <a:spLocks noGrp="1"/>
          </p:cNvSpPr>
          <p:nvPr>
            <p:ph idx="1"/>
          </p:nvPr>
        </p:nvSpPr>
        <p:spPr/>
        <p:txBody>
          <a:bodyPr>
            <a:normAutofit fontScale="85000" lnSpcReduction="10000"/>
          </a:bodyPr>
          <a:lstStyle/>
          <a:p>
            <a:endParaRPr lang="en-US" dirty="0"/>
          </a:p>
          <a:p>
            <a:r>
              <a:rPr lang="en-US" dirty="0">
                <a:solidFill>
                  <a:schemeClr val="accent5"/>
                </a:solidFill>
              </a:rPr>
              <a:t>Exclusive breastfeeding </a:t>
            </a:r>
            <a:r>
              <a:rPr lang="en-US" dirty="0"/>
              <a:t>(Breast milk (including milk expressed or from a wet nurse)</a:t>
            </a:r>
          </a:p>
          <a:p>
            <a:endParaRPr lang="en-US" dirty="0"/>
          </a:p>
          <a:p>
            <a:endParaRPr lang="en-US" dirty="0"/>
          </a:p>
          <a:p>
            <a:r>
              <a:rPr lang="en-US" dirty="0">
                <a:solidFill>
                  <a:schemeClr val="accent5"/>
                </a:solidFill>
              </a:rPr>
              <a:t>Predominant breast milk </a:t>
            </a:r>
            <a:r>
              <a:rPr lang="en-US" dirty="0"/>
              <a:t>:Breast milk (including milk expressed or from a wet nurse) as the predominant source of nourishment</a:t>
            </a:r>
          </a:p>
          <a:p>
            <a:endParaRPr lang="en-US" dirty="0"/>
          </a:p>
          <a:p>
            <a:r>
              <a:rPr lang="en-US" dirty="0">
                <a:solidFill>
                  <a:schemeClr val="accent2">
                    <a:lumMod val="75000"/>
                  </a:schemeClr>
                </a:solidFill>
              </a:rPr>
              <a:t>Complementary feeding</a:t>
            </a:r>
            <a:r>
              <a:rPr lang="en-US" dirty="0"/>
              <a:t>; Breast milk (including milk expressed or from a wet nurse) and solid or semi-solid foods</a:t>
            </a:r>
          </a:p>
          <a:p>
            <a:pPr marL="0" indent="0">
              <a:buNone/>
            </a:pPr>
            <a:r>
              <a:rPr lang="en-US" dirty="0"/>
              <a:t>May include anything else: any food or liquid including non-human milk and formula</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5916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endParaRPr lang="en-US" dirty="0">
              <a:solidFill>
                <a:srgbClr val="FF0000"/>
              </a:solidFill>
            </a:endParaRPr>
          </a:p>
          <a:p>
            <a:pPr lvl="0">
              <a:buClr>
                <a:srgbClr val="0BD0D9"/>
              </a:buClr>
            </a:pPr>
            <a:r>
              <a:rPr lang="en-US" sz="2400" dirty="0">
                <a:solidFill>
                  <a:schemeClr val="accent6"/>
                </a:solidFill>
              </a:rPr>
              <a:t>Breastfeeding</a:t>
            </a:r>
            <a:r>
              <a:rPr lang="en-US" sz="2400" dirty="0">
                <a:solidFill>
                  <a:prstClr val="black"/>
                </a:solidFill>
              </a:rPr>
              <a:t>: Breast milk (including milk expressed or from a wet nurse) and solid or semi-solid foods ,may include anything else: any food or liquid including non-human milk and formula</a:t>
            </a:r>
          </a:p>
          <a:p>
            <a:r>
              <a:rPr lang="en-US" dirty="0">
                <a:solidFill>
                  <a:srgbClr val="FF0000"/>
                </a:solidFill>
              </a:rPr>
              <a:t>Bottle-feeding:</a:t>
            </a:r>
            <a:r>
              <a:rPr lang="en-US" dirty="0"/>
              <a:t> Any liquid (including breast milk) or semi-solid food from a bottle with nipple/teat may include anything else: any food or liquid including non-human milk and formula</a:t>
            </a:r>
          </a:p>
          <a:p>
            <a:endParaRPr lang="en-US" dirty="0"/>
          </a:p>
        </p:txBody>
      </p:sp>
    </p:spTree>
    <p:extLst>
      <p:ext uri="{BB962C8B-B14F-4D97-AF65-F5344CB8AC3E}">
        <p14:creationId xmlns:p14="http://schemas.microsoft.com/office/powerpoint/2010/main" val="18985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recommendation</a:t>
            </a:r>
          </a:p>
        </p:txBody>
      </p:sp>
      <p:sp>
        <p:nvSpPr>
          <p:cNvPr id="3" name="Content Placeholder 2"/>
          <p:cNvSpPr>
            <a:spLocks noGrp="1"/>
          </p:cNvSpPr>
          <p:nvPr>
            <p:ph idx="1"/>
          </p:nvPr>
        </p:nvSpPr>
        <p:spPr/>
        <p:txBody>
          <a:bodyPr>
            <a:normAutofit lnSpcReduction="10000"/>
          </a:bodyPr>
          <a:lstStyle/>
          <a:p>
            <a:endParaRPr lang="en-US" dirty="0"/>
          </a:p>
          <a:p>
            <a:r>
              <a:rPr lang="en-US" dirty="0"/>
              <a:t>Breastfeeding is the normal way of providing young infants with the nutrients they need for healthy growth and development. Virtually all mothers can breastfeed, provided they have accurate information, and the support of their family, the health care system and society at large. </a:t>
            </a:r>
          </a:p>
          <a:p>
            <a:r>
              <a:rPr lang="en-US" dirty="0"/>
              <a:t>Exclusive breastfeeding is recommended up to 6 months of age, with continued breastfeeding along with appropriate complementary foods up to two years of age or beyond.</a:t>
            </a:r>
          </a:p>
          <a:p>
            <a:endParaRPr lang="en-US" dirty="0"/>
          </a:p>
        </p:txBody>
      </p:sp>
    </p:spTree>
    <p:extLst>
      <p:ext uri="{BB962C8B-B14F-4D97-AF65-F5344CB8AC3E}">
        <p14:creationId xmlns:p14="http://schemas.microsoft.com/office/powerpoint/2010/main" val="176554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5" y="47625"/>
            <a:ext cx="7448550" cy="6762750"/>
          </a:xfrm>
          <a:prstGeom prst="rect">
            <a:avLst/>
          </a:prstGeom>
        </p:spPr>
      </p:pic>
    </p:spTree>
    <p:extLst>
      <p:ext uri="{BB962C8B-B14F-4D97-AF65-F5344CB8AC3E}">
        <p14:creationId xmlns:p14="http://schemas.microsoft.com/office/powerpoint/2010/main" val="3525562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breastfeeding for mothers</a:t>
            </a:r>
          </a:p>
        </p:txBody>
      </p:sp>
      <p:sp>
        <p:nvSpPr>
          <p:cNvPr id="3" name="Content Placeholder 2"/>
          <p:cNvSpPr>
            <a:spLocks noGrp="1"/>
          </p:cNvSpPr>
          <p:nvPr>
            <p:ph idx="1"/>
          </p:nvPr>
        </p:nvSpPr>
        <p:spPr/>
        <p:txBody>
          <a:bodyPr>
            <a:normAutofit/>
          </a:bodyPr>
          <a:lstStyle/>
          <a:p>
            <a:r>
              <a:rPr lang="en-US" dirty="0"/>
              <a:t>Helps the uterus to regress to its size before pregnancy.</a:t>
            </a:r>
          </a:p>
          <a:p>
            <a:r>
              <a:rPr lang="en-US" dirty="0"/>
              <a:t>Losing accumulated fat during pregnancy.</a:t>
            </a:r>
          </a:p>
          <a:p>
            <a:r>
              <a:rPr lang="en-US" dirty="0"/>
              <a:t>Empowerment</a:t>
            </a:r>
          </a:p>
          <a:p>
            <a:r>
              <a:rPr lang="en-US" dirty="0"/>
              <a:t>Decrease risk of osteoporosis</a:t>
            </a:r>
          </a:p>
          <a:p>
            <a:r>
              <a:rPr lang="en-US" dirty="0"/>
              <a:t>Improve blood sugar control for diabetics </a:t>
            </a:r>
          </a:p>
          <a:p>
            <a:r>
              <a:rPr lang="en-US" dirty="0"/>
              <a:t>Decrease the incidence of high cholesterol ,diabetes ,breast, cervical,ovarian,uterine cancers, less chance for gallstone formation and rheumatoid arthritis</a:t>
            </a:r>
          </a:p>
          <a:p>
            <a:r>
              <a:rPr lang="en-US" dirty="0"/>
              <a:t>Bonding ,decrease post partum depression</a:t>
            </a:r>
          </a:p>
        </p:txBody>
      </p:sp>
    </p:spTree>
    <p:extLst>
      <p:ext uri="{BB962C8B-B14F-4D97-AF65-F5344CB8AC3E}">
        <p14:creationId xmlns:p14="http://schemas.microsoft.com/office/powerpoint/2010/main" val="191970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t>Advantages of breastfeeding</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3773543"/>
              </p:ext>
            </p:extLst>
          </p:nvPr>
        </p:nvGraphicFramePr>
        <p:xfrm>
          <a:off x="457200" y="1935163"/>
          <a:ext cx="8229600" cy="4831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400" dirty="0"/>
                        <a:t>Superior</a:t>
                      </a:r>
                      <a:r>
                        <a:rPr lang="en-US" sz="2400" baseline="0" dirty="0"/>
                        <a:t> health outcomes in breastfed infant</a:t>
                      </a:r>
                      <a:endParaRPr lang="en-US" sz="2400" dirty="0"/>
                    </a:p>
                  </a:txBody>
                  <a:tcPr marL="117566" marR="117566"/>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370840">
                <a:tc>
                  <a:txBody>
                    <a:bodyPr/>
                    <a:lstStyle/>
                    <a:p>
                      <a:pPr algn="ctr"/>
                      <a:r>
                        <a:rPr lang="en-US" sz="1400" dirty="0"/>
                        <a:t>Protection  during breastfeeding</a:t>
                      </a:r>
                    </a:p>
                  </a:txBody>
                  <a:tcPr marL="117566" marR="117566">
                    <a:solidFill>
                      <a:schemeClr val="bg1">
                        <a:lumMod val="65000"/>
                      </a:schemeClr>
                    </a:solidFill>
                  </a:tcPr>
                </a:tc>
                <a:tc>
                  <a:txBody>
                    <a:bodyPr/>
                    <a:lstStyle/>
                    <a:p>
                      <a:pPr algn="ctr"/>
                      <a:r>
                        <a:rPr lang="en-US" sz="1400" dirty="0"/>
                        <a:t>Protection after weaning in early childhood</a:t>
                      </a:r>
                    </a:p>
                  </a:txBody>
                  <a:tcPr marL="117566" marR="117566">
                    <a:solidFill>
                      <a:schemeClr val="bg1">
                        <a:lumMod val="65000"/>
                      </a:schemeClr>
                    </a:solidFill>
                  </a:tcPr>
                </a:tc>
                <a:tc>
                  <a:txBody>
                    <a:bodyPr/>
                    <a:lstStyle/>
                    <a:p>
                      <a:pPr algn="ctr"/>
                      <a:r>
                        <a:rPr lang="en-US" sz="1400" dirty="0"/>
                        <a:t>Protection later in childhood</a:t>
                      </a:r>
                    </a:p>
                  </a:txBody>
                  <a:tcPr marL="117566" marR="117566">
                    <a:solidFill>
                      <a:schemeClr val="bg1">
                        <a:lumMod val="65000"/>
                      </a:schemeClr>
                    </a:solidFill>
                  </a:tcPr>
                </a:tc>
                <a:extLst>
                  <a:ext uri="{0D108BD9-81ED-4DB2-BD59-A6C34878D82A}">
                    <a16:rowId xmlns:a16="http://schemas.microsoft.com/office/drawing/2014/main" val="10001"/>
                  </a:ext>
                </a:extLst>
              </a:tr>
              <a:tr h="370840">
                <a:tc>
                  <a:txBody>
                    <a:bodyPr/>
                    <a:lstStyle/>
                    <a:p>
                      <a:pPr algn="ctr"/>
                      <a:r>
                        <a:rPr lang="en-US" sz="1400" dirty="0"/>
                        <a:t>Gastrointestinal and respiratory</a:t>
                      </a:r>
                      <a:r>
                        <a:rPr lang="en-US" sz="1400" baseline="0" dirty="0"/>
                        <a:t> infections </a:t>
                      </a:r>
                    </a:p>
                  </a:txBody>
                  <a:tcPr marL="117566" marR="117566"/>
                </a:tc>
                <a:tc>
                  <a:txBody>
                    <a:bodyPr/>
                    <a:lstStyle/>
                    <a:p>
                      <a:pPr algn="ctr"/>
                      <a:r>
                        <a:rPr lang="en-US" sz="1400" dirty="0"/>
                        <a:t>Gastrointestinal and respiratory infections</a:t>
                      </a:r>
                    </a:p>
                  </a:txBody>
                  <a:tcPr marL="117566" marR="117566"/>
                </a:tc>
                <a:tc>
                  <a:txBody>
                    <a:bodyPr/>
                    <a:lstStyle/>
                    <a:p>
                      <a:pPr algn="ctr"/>
                      <a:r>
                        <a:rPr lang="en-US" sz="1400" dirty="0"/>
                        <a:t>Obesity</a:t>
                      </a:r>
                    </a:p>
                  </a:txBody>
                  <a:tcPr marL="117566" marR="117566"/>
                </a:tc>
                <a:extLst>
                  <a:ext uri="{0D108BD9-81ED-4DB2-BD59-A6C34878D82A}">
                    <a16:rowId xmlns:a16="http://schemas.microsoft.com/office/drawing/2014/main" val="10002"/>
                  </a:ext>
                </a:extLst>
              </a:tr>
              <a:tr h="370840">
                <a:tc>
                  <a:txBody>
                    <a:bodyPr/>
                    <a:lstStyle/>
                    <a:p>
                      <a:pPr algn="ctr"/>
                      <a:r>
                        <a:rPr lang="en-US" sz="1400" baseline="0" dirty="0"/>
                        <a:t>Urinary infections </a:t>
                      </a:r>
                    </a:p>
                  </a:txBody>
                  <a:tcPr marL="117566" marR="117566"/>
                </a:tc>
                <a:tc>
                  <a:txBody>
                    <a:bodyPr/>
                    <a:lstStyle/>
                    <a:p>
                      <a:pPr algn="ctr"/>
                      <a:r>
                        <a:rPr lang="en-US" sz="1400" dirty="0"/>
                        <a:t>Wheezing</a:t>
                      </a:r>
                    </a:p>
                  </a:txBody>
                  <a:tcPr marL="117566" marR="117566"/>
                </a:tc>
                <a:tc>
                  <a:txBody>
                    <a:bodyPr/>
                    <a:lstStyle/>
                    <a:p>
                      <a:pPr algn="ctr"/>
                      <a:r>
                        <a:rPr lang="en-US" sz="1400" dirty="0"/>
                        <a:t>Types I and II diabetes</a:t>
                      </a:r>
                    </a:p>
                  </a:txBody>
                  <a:tcPr marL="117566" marR="117566"/>
                </a:tc>
                <a:extLst>
                  <a:ext uri="{0D108BD9-81ED-4DB2-BD59-A6C34878D82A}">
                    <a16:rowId xmlns:a16="http://schemas.microsoft.com/office/drawing/2014/main" val="10003"/>
                  </a:ext>
                </a:extLst>
              </a:tr>
              <a:tr h="370840">
                <a:tc>
                  <a:txBody>
                    <a:bodyPr/>
                    <a:lstStyle/>
                    <a:p>
                      <a:pPr algn="ctr"/>
                      <a:r>
                        <a:rPr lang="en-US" sz="1400" baseline="0" dirty="0"/>
                        <a:t>Sepsis and meningitis</a:t>
                      </a:r>
                    </a:p>
                  </a:txBody>
                  <a:tcPr marL="117566" marR="117566"/>
                </a:tc>
                <a:tc>
                  <a:txBody>
                    <a:bodyPr/>
                    <a:lstStyle/>
                    <a:p>
                      <a:pPr algn="ctr"/>
                      <a:r>
                        <a:rPr lang="en-US" sz="1400" dirty="0"/>
                        <a:t>Celiac disease</a:t>
                      </a:r>
                    </a:p>
                  </a:txBody>
                  <a:tcPr marL="117566" marR="117566"/>
                </a:tc>
                <a:tc>
                  <a:txBody>
                    <a:bodyPr/>
                    <a:lstStyle/>
                    <a:p>
                      <a:pPr algn="ctr"/>
                      <a:r>
                        <a:rPr lang="en-US" sz="1400" dirty="0"/>
                        <a:t>Leukemia/lymphomas</a:t>
                      </a:r>
                    </a:p>
                  </a:txBody>
                  <a:tcPr marL="117566" marR="117566"/>
                </a:tc>
                <a:extLst>
                  <a:ext uri="{0D108BD9-81ED-4DB2-BD59-A6C34878D82A}">
                    <a16:rowId xmlns:a16="http://schemas.microsoft.com/office/drawing/2014/main" val="10004"/>
                  </a:ext>
                </a:extLst>
              </a:tr>
              <a:tr h="370840">
                <a:tc>
                  <a:txBody>
                    <a:bodyPr/>
                    <a:lstStyle/>
                    <a:p>
                      <a:pPr algn="ctr"/>
                      <a:r>
                        <a:rPr lang="en-US" sz="1400" baseline="0" dirty="0"/>
                        <a:t>Atopic dermatitis</a:t>
                      </a:r>
                    </a:p>
                  </a:txBody>
                  <a:tcPr marL="117566" marR="117566"/>
                </a:tc>
                <a:tc>
                  <a:txBody>
                    <a:bodyPr/>
                    <a:lstStyle/>
                    <a:p>
                      <a:pPr algn="ctr"/>
                      <a:r>
                        <a:rPr lang="en-US" sz="1400" dirty="0"/>
                        <a:t>Growth faltering</a:t>
                      </a:r>
                    </a:p>
                  </a:txBody>
                  <a:tcPr marL="117566" marR="117566"/>
                </a:tc>
                <a:tc>
                  <a:txBody>
                    <a:bodyPr/>
                    <a:lstStyle/>
                    <a:p>
                      <a:pPr algn="ctr"/>
                      <a:r>
                        <a:rPr lang="en-US" sz="1400" dirty="0"/>
                        <a:t>Crohn disease</a:t>
                      </a:r>
                    </a:p>
                  </a:txBody>
                  <a:tcPr marL="117566" marR="117566"/>
                </a:tc>
                <a:extLst>
                  <a:ext uri="{0D108BD9-81ED-4DB2-BD59-A6C34878D82A}">
                    <a16:rowId xmlns:a16="http://schemas.microsoft.com/office/drawing/2014/main" val="10005"/>
                  </a:ext>
                </a:extLst>
              </a:tr>
              <a:tr h="370840">
                <a:tc>
                  <a:txBody>
                    <a:bodyPr/>
                    <a:lstStyle/>
                    <a:p>
                      <a:pPr algn="ctr"/>
                      <a:r>
                        <a:rPr lang="en-US" sz="1400" baseline="0" dirty="0"/>
                        <a:t>Food allergies</a:t>
                      </a:r>
                    </a:p>
                  </a:txBody>
                  <a:tcPr marL="117566" marR="117566"/>
                </a:tc>
                <a:tc>
                  <a:txBody>
                    <a:bodyPr/>
                    <a:lstStyle/>
                    <a:p>
                      <a:pPr algn="ctr"/>
                      <a:r>
                        <a:rPr lang="en-US" sz="1400" dirty="0"/>
                        <a:t>Cognition</a:t>
                      </a:r>
                    </a:p>
                  </a:txBody>
                  <a:tcPr marL="117566" marR="117566"/>
                </a:tc>
                <a:tc>
                  <a:txBody>
                    <a:bodyPr/>
                    <a:lstStyle/>
                    <a:p>
                      <a:pPr algn="ctr"/>
                      <a:r>
                        <a:rPr lang="en-US" sz="1400" dirty="0"/>
                        <a:t>Cognition</a:t>
                      </a:r>
                    </a:p>
                  </a:txBody>
                  <a:tcPr marL="117566" marR="117566"/>
                </a:tc>
                <a:extLst>
                  <a:ext uri="{0D108BD9-81ED-4DB2-BD59-A6C34878D82A}">
                    <a16:rowId xmlns:a16="http://schemas.microsoft.com/office/drawing/2014/main" val="10006"/>
                  </a:ext>
                </a:extLst>
              </a:tr>
              <a:tr h="370840">
                <a:tc>
                  <a:txBody>
                    <a:bodyPr/>
                    <a:lstStyle/>
                    <a:p>
                      <a:pPr algn="ctr"/>
                      <a:r>
                        <a:rPr lang="en-US" sz="1400" baseline="0" dirty="0"/>
                        <a:t>Wheezing</a:t>
                      </a:r>
                    </a:p>
                  </a:txBody>
                  <a:tcPr marL="117566" marR="117566"/>
                </a:tc>
                <a:tc>
                  <a:txBody>
                    <a:bodyPr/>
                    <a:lstStyle/>
                    <a:p>
                      <a:pPr algn="ctr"/>
                      <a:r>
                        <a:rPr lang="en-US" sz="1400" dirty="0"/>
                        <a:t>Visual acuity</a:t>
                      </a:r>
                    </a:p>
                  </a:txBody>
                  <a:tcPr marL="117566" marR="117566"/>
                </a:tc>
                <a:tc>
                  <a:txBody>
                    <a:bodyPr/>
                    <a:lstStyle/>
                    <a:p>
                      <a:pPr algn="ctr"/>
                      <a:r>
                        <a:rPr lang="en-US" sz="1400" dirty="0"/>
                        <a:t>Strong,</a:t>
                      </a:r>
                      <a:r>
                        <a:rPr lang="en-US" sz="1400" baseline="0" dirty="0"/>
                        <a:t> secured personality</a:t>
                      </a:r>
                      <a:endParaRPr lang="en-US" sz="1400" dirty="0"/>
                    </a:p>
                  </a:txBody>
                  <a:tcPr marL="117566" marR="117566"/>
                </a:tc>
                <a:extLst>
                  <a:ext uri="{0D108BD9-81ED-4DB2-BD59-A6C34878D82A}">
                    <a16:rowId xmlns:a16="http://schemas.microsoft.com/office/drawing/2014/main" val="10007"/>
                  </a:ext>
                </a:extLst>
              </a:tr>
              <a:tr h="370840">
                <a:tc>
                  <a:txBody>
                    <a:bodyPr/>
                    <a:lstStyle/>
                    <a:p>
                      <a:pPr algn="ctr"/>
                      <a:r>
                        <a:rPr lang="en-US" sz="1400" baseline="0" dirty="0"/>
                        <a:t>Necrotizing enterocolitis</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08"/>
                  </a:ext>
                </a:extLst>
              </a:tr>
              <a:tr h="370840">
                <a:tc>
                  <a:txBody>
                    <a:bodyPr/>
                    <a:lstStyle/>
                    <a:p>
                      <a:pPr algn="ctr"/>
                      <a:r>
                        <a:rPr lang="en-US" sz="1400" baseline="0" dirty="0"/>
                        <a:t>Celiac disease</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09"/>
                  </a:ext>
                </a:extLst>
              </a:tr>
              <a:tr h="370840">
                <a:tc>
                  <a:txBody>
                    <a:bodyPr/>
                    <a:lstStyle/>
                    <a:p>
                      <a:pPr algn="ctr"/>
                      <a:r>
                        <a:rPr lang="en-US" sz="1400" baseline="0" dirty="0"/>
                        <a:t>Growth faltering</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10"/>
                  </a:ext>
                </a:extLst>
              </a:tr>
              <a:tr h="370840">
                <a:tc>
                  <a:txBody>
                    <a:bodyPr/>
                    <a:lstStyle/>
                    <a:p>
                      <a:pPr algn="ctr"/>
                      <a:r>
                        <a:rPr lang="en-US" sz="1400" baseline="0" dirty="0"/>
                        <a:t>Visual acuity</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468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p:cNvSpPr>
          <p:nvPr>
            <p:ph type="subTitle" idx="1"/>
          </p:nvPr>
        </p:nvSpPr>
        <p:spPr>
          <a:xfrm>
            <a:off x="381000" y="381000"/>
            <a:ext cx="8458200" cy="5791200"/>
          </a:xfrm>
        </p:spPr>
        <p:txBody>
          <a:bodyPr/>
          <a:lstStyle/>
          <a:p>
            <a:pPr algn="justLow" rtl="1"/>
            <a:endParaRPr lang="ar-SA" b="1" dirty="0">
              <a:solidFill>
                <a:srgbClr val="000000"/>
              </a:solidFill>
              <a:cs typeface="Simplified Arabic" pitchFamily="2" charset="-78"/>
            </a:endParaRPr>
          </a:p>
          <a:p>
            <a:pPr algn="justLow" rtl="1"/>
            <a:endParaRPr lang="ar-SA" b="1" dirty="0">
              <a:solidFill>
                <a:srgbClr val="000000"/>
              </a:solidFill>
              <a:cs typeface="Simplified Arabic" pitchFamily="2" charset="-78"/>
            </a:endParaRPr>
          </a:p>
          <a:p>
            <a:pPr algn="justLow" rtl="1"/>
            <a:endParaRPr lang="ar-SA" b="1" dirty="0">
              <a:solidFill>
                <a:srgbClr val="000000"/>
              </a:solidFill>
              <a:cs typeface="Simplified Arabic" pitchFamily="2" charset="-78"/>
            </a:endParaRPr>
          </a:p>
          <a:p>
            <a:pPr algn="justLow" rtl="1"/>
            <a:r>
              <a:rPr lang="ar-SA" sz="4800" b="1" dirty="0">
                <a:solidFill>
                  <a:srgbClr val="FFC000"/>
                </a:solidFill>
                <a:cs typeface="Simplified Arabic" pitchFamily="2" charset="-78"/>
              </a:rPr>
              <a:t>قال الحق تبارك وتعالى: </a:t>
            </a:r>
            <a:r>
              <a:rPr lang="ar-SA" sz="4800" b="1" dirty="0">
                <a:solidFill>
                  <a:srgbClr val="0000FF"/>
                </a:solidFill>
                <a:cs typeface="Simplified Arabic" pitchFamily="2" charset="-78"/>
              </a:rPr>
              <a:t>(وَالْوَالِدَاتُ يُرْضِعْنَ أَوْلَادَهُنَّ حَوْلَيْنِ كَامِلَيْنِ لِمَنْ أَرَادَ أَنْ يُتِمَّ الرَّضَاعَةَ) [البقرة :233 ]</a:t>
            </a:r>
            <a:r>
              <a:rPr lang="ar-SA" sz="4800" b="1" dirty="0">
                <a:solidFill>
                  <a:srgbClr val="000000"/>
                </a:solidFill>
                <a:cs typeface="Simplified Arabic" pitchFamily="2" charset="-78"/>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Preparation of the prospective mother</a:t>
            </a:r>
            <a:br>
              <a:rPr lang="en-US" dirty="0"/>
            </a:br>
            <a:endParaRPr lang="en-US" dirty="0"/>
          </a:p>
        </p:txBody>
      </p:sp>
      <p:sp>
        <p:nvSpPr>
          <p:cNvPr id="3" name="Content Placeholder 2"/>
          <p:cNvSpPr>
            <a:spLocks noGrp="1"/>
          </p:cNvSpPr>
          <p:nvPr>
            <p:ph idx="1"/>
          </p:nvPr>
        </p:nvSpPr>
        <p:spPr/>
        <p:txBody>
          <a:bodyPr>
            <a:normAutofit/>
          </a:bodyPr>
          <a:lstStyle/>
          <a:p>
            <a:pPr algn="just"/>
            <a:r>
              <a:rPr lang="en-US" dirty="0"/>
              <a:t>Most women are physically capable of breastfeeding, provided the receive sufficient encouragement and are protected from discouraging experiences and comments while the secretion of breast milk is becoming established.</a:t>
            </a:r>
          </a:p>
          <a:p>
            <a:pPr algn="just"/>
            <a:r>
              <a:rPr lang="en-US" dirty="0">
                <a:solidFill>
                  <a:srgbClr val="FF0000"/>
                </a:solidFill>
              </a:rPr>
              <a:t>Physical Factors:  </a:t>
            </a:r>
            <a:r>
              <a:rPr lang="en-US" dirty="0"/>
              <a:t>leading to a good breastfeeding include:  good health, having enough rest, freedom of worry, treatment of any disease, and adequate nutrition. </a:t>
            </a:r>
          </a:p>
          <a:p>
            <a:pPr algn="just"/>
            <a:r>
              <a:rPr lang="en-US" dirty="0">
                <a:solidFill>
                  <a:srgbClr val="FF0000"/>
                </a:solidFill>
              </a:rPr>
              <a:t>Retracted &amp; inverted nipples.  </a:t>
            </a:r>
          </a:p>
          <a:p>
            <a:pPr marL="45720" indent="0" algn="just">
              <a:buNone/>
            </a:pPr>
            <a:endParaRPr lang="en-US" dirty="0">
              <a:solidFill>
                <a:srgbClr val="FF0000"/>
              </a:solidFill>
            </a:endParaRPr>
          </a:p>
        </p:txBody>
      </p:sp>
    </p:spTree>
    <p:extLst>
      <p:ext uri="{BB962C8B-B14F-4D97-AF65-F5344CB8AC3E}">
        <p14:creationId xmlns:p14="http://schemas.microsoft.com/office/powerpoint/2010/main" val="383939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Nipple problems</a:t>
            </a:r>
          </a:p>
        </p:txBody>
      </p:sp>
      <p:sp>
        <p:nvSpPr>
          <p:cNvPr id="3" name="Content Placeholder 2"/>
          <p:cNvSpPr>
            <a:spLocks noGrp="1"/>
          </p:cNvSpPr>
          <p:nvPr>
            <p:ph idx="1"/>
          </p:nvPr>
        </p:nvSpPr>
        <p:spPr/>
        <p:txBody>
          <a:bodyPr/>
          <a:lstStyle/>
          <a:p>
            <a:r>
              <a:rPr lang="en-US" dirty="0"/>
              <a:t>. </a:t>
            </a:r>
          </a:p>
          <a:p>
            <a:r>
              <a:rPr lang="en-US" dirty="0">
                <a:solidFill>
                  <a:srgbClr val="FF0000"/>
                </a:solidFill>
              </a:rPr>
              <a:t>Flat nipples </a:t>
            </a:r>
            <a:r>
              <a:rPr lang="en-US" dirty="0"/>
              <a:t>Flat nipples don't stand out much from the surrounding area (called the areola) and don't protrude when stimulated. That sometimes can make it difficult for your baby to latch on and breastfeed.</a:t>
            </a:r>
            <a:endParaRPr lang="en-US" dirty="0">
              <a:solidFill>
                <a:srgbClr val="FF0000"/>
              </a:solidFill>
            </a:endParaRPr>
          </a:p>
          <a:p>
            <a:r>
              <a:rPr lang="en-US" dirty="0">
                <a:solidFill>
                  <a:srgbClr val="FF0000"/>
                </a:solidFill>
              </a:rPr>
              <a:t> </a:t>
            </a:r>
            <a:r>
              <a:rPr lang="en-US" dirty="0"/>
              <a:t>shouldn't pose a problem unless your baby isn’t latching on well or your breasts are overly full or engorged.</a:t>
            </a:r>
          </a:p>
        </p:txBody>
      </p:sp>
    </p:spTree>
    <p:extLst>
      <p:ext uri="{BB962C8B-B14F-4D97-AF65-F5344CB8AC3E}">
        <p14:creationId xmlns:p14="http://schemas.microsoft.com/office/powerpoint/2010/main" val="181611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solidFill>
                  <a:srgbClr val="FF0000"/>
                </a:solidFill>
              </a:rPr>
              <a:t>Inverted nipples </a:t>
            </a:r>
            <a:r>
              <a:rPr lang="en-US" dirty="0"/>
              <a:t>retract or pull inward when stimulated. They may look flat, or their appearance may range from slightly dimpled and indented to very clearly indented in the center.</a:t>
            </a:r>
          </a:p>
          <a:p>
            <a:r>
              <a:rPr lang="en-US" dirty="0"/>
              <a:t>briefly use a breast pump to draw out the nipple before nursing and pull back on the breast tissue while your baby is latching on to help the nipple protrude</a:t>
            </a:r>
          </a:p>
        </p:txBody>
      </p:sp>
    </p:spTree>
    <p:extLst>
      <p:ext uri="{BB962C8B-B14F-4D97-AF65-F5344CB8AC3E}">
        <p14:creationId xmlns:p14="http://schemas.microsoft.com/office/powerpoint/2010/main" val="422917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b="1" i="1" dirty="0"/>
              <a:t>Stimulating your nipple</a:t>
            </a:r>
            <a:r>
              <a:rPr lang="en-US" dirty="0"/>
              <a:t>. Unless it retracts completely, grasp the nipple and roll it between your thumb and index finger for 30 seconds, then touch it with a moist, cold cloth immediately before offering it to your baby. A disposable nursing pad that is dampened and put in the freezer makes a great ice pack to help the nipple evert immediately before nursing.</a:t>
            </a:r>
          </a:p>
        </p:txBody>
      </p:sp>
    </p:spTree>
    <p:extLst>
      <p:ext uri="{BB962C8B-B14F-4D97-AF65-F5344CB8AC3E}">
        <p14:creationId xmlns:p14="http://schemas.microsoft.com/office/powerpoint/2010/main" val="2390192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i="1" dirty="0"/>
              <a:t>Pulling back on the areola before you latch the baby on</a:t>
            </a:r>
            <a:r>
              <a:rPr lang="en-US" dirty="0"/>
              <a:t>. Support your breast with your thumb on top and your other fingers underneath, and pull back on the breast toward the chest wall. This will help the nipple protrude. : Draw The Nipple Out Before Feeding ,You can try manually expressing milk for a short while before feeding or you might the nipple </a:t>
            </a:r>
            <a:r>
              <a:rPr lang="en-US" dirty="0">
                <a:solidFill>
                  <a:srgbClr val="FF0000"/>
                </a:solidFill>
              </a:rPr>
              <a:t>use a breast pump to get </a:t>
            </a:r>
            <a:r>
              <a:rPr lang="en-US" dirty="0"/>
              <a:t> </a:t>
            </a:r>
            <a:r>
              <a:rPr lang="en-US" dirty="0">
                <a:solidFill>
                  <a:srgbClr val="FF0000"/>
                </a:solidFill>
              </a:rPr>
              <a:t>to stand out</a:t>
            </a:r>
            <a:r>
              <a:rPr lang="en-US" dirty="0"/>
              <a:t>. A couple of companies sell a </a:t>
            </a:r>
            <a:r>
              <a:rPr lang="en-US" dirty="0">
                <a:solidFill>
                  <a:srgbClr val="FF0000"/>
                </a:solidFill>
              </a:rPr>
              <a:t>syringe-like device </a:t>
            </a:r>
            <a:r>
              <a:rPr lang="en-US" dirty="0"/>
              <a:t>especially for everting the nipple before feeding. </a:t>
            </a:r>
          </a:p>
          <a:p>
            <a:r>
              <a:rPr lang="en-US" b="1" i="1" dirty="0"/>
              <a:t>Using a nipple shield.</a:t>
            </a:r>
            <a:r>
              <a:rPr lang="en-US" dirty="0"/>
              <a:t> This is a thin, flexible silicone nipple with holes in the end that fits over your nipple during feedings. </a:t>
            </a:r>
          </a:p>
        </p:txBody>
      </p:sp>
    </p:spTree>
    <p:extLst>
      <p:ext uri="{BB962C8B-B14F-4D97-AF65-F5344CB8AC3E}">
        <p14:creationId xmlns:p14="http://schemas.microsoft.com/office/powerpoint/2010/main" val="26405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b="1" dirty="0"/>
              <a:t>Use a breast pump</a:t>
            </a:r>
            <a:r>
              <a:rPr lang="en-US" dirty="0"/>
              <a:t> to gently draw out the nipple and to make it easier for your baby to latch on. Most nipples will extend out with only a minute or two of pumping. Once you see the nipple lengthen, remove the pump, and quickly place your baby on your breast. </a:t>
            </a:r>
          </a:p>
          <a:p>
            <a:r>
              <a:rPr lang="en-US" b="1" dirty="0"/>
              <a:t>Keep your breasts from getting engorged.</a:t>
            </a:r>
            <a:r>
              <a:rPr lang="en-US" dirty="0"/>
              <a:t> It is harder to draw out a flat or inverted nipple when your breast is overly full. To keep your breasts from becoming engorged, be sure to breastfeed at least 8 times in each 24-hour period. </a:t>
            </a:r>
          </a:p>
          <a:p>
            <a:endParaRPr lang="en-US" dirty="0"/>
          </a:p>
        </p:txBody>
      </p:sp>
    </p:spTree>
    <p:extLst>
      <p:ext uri="{BB962C8B-B14F-4D97-AF65-F5344CB8AC3E}">
        <p14:creationId xmlns:p14="http://schemas.microsoft.com/office/powerpoint/2010/main" val="2157870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latching.</a:t>
            </a:r>
          </a:p>
        </p:txBody>
      </p:sp>
      <p:sp>
        <p:nvSpPr>
          <p:cNvPr id="3" name="Content Placeholder 2"/>
          <p:cNvSpPr>
            <a:spLocks noGrp="1"/>
          </p:cNvSpPr>
          <p:nvPr>
            <p:ph idx="1"/>
          </p:nvPr>
        </p:nvSpPr>
        <p:spPr/>
        <p:txBody>
          <a:bodyPr/>
          <a:lstStyle/>
          <a:p>
            <a:r>
              <a:rPr lang="en-US" b="1" dirty="0"/>
              <a:t>Pay particular attention to your baby’s position and latch.</a:t>
            </a:r>
            <a:r>
              <a:rPr lang="en-US" dirty="0"/>
              <a:t> Your baby’s mouth should be opened wide and filled with breast tissue. When your baby is positioned well, your nipple will be at the back of your baby’s mouth, near the junction of the hard and soft palate. </a:t>
            </a:r>
          </a:p>
        </p:txBody>
      </p:sp>
    </p:spTree>
    <p:extLst>
      <p:ext uri="{BB962C8B-B14F-4D97-AF65-F5344CB8AC3E}">
        <p14:creationId xmlns:p14="http://schemas.microsoft.com/office/powerpoint/2010/main" val="2009359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rgbClr val="FFC000"/>
                </a:solidFill>
              </a:rPr>
              <a:t>Establishing and maintaining the milk supply</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normAutofit/>
          </a:bodyPr>
          <a:lstStyle/>
          <a:p>
            <a:pPr algn="just"/>
            <a:r>
              <a:rPr lang="en-US" dirty="0"/>
              <a:t>The most satisfactory stimulus to the secretion of human milk is </a:t>
            </a:r>
            <a:r>
              <a:rPr lang="en-US" dirty="0">
                <a:solidFill>
                  <a:srgbClr val="FF0000"/>
                </a:solidFill>
              </a:rPr>
              <a:t>regular and complete emptying of the breast</a:t>
            </a:r>
            <a:r>
              <a:rPr lang="en-US" dirty="0"/>
              <a:t>; milk production is reduced when the secreted milk is not drained.</a:t>
            </a:r>
          </a:p>
          <a:p>
            <a:pPr algn="just"/>
            <a:endParaRPr lang="en-US" dirty="0"/>
          </a:p>
          <a:p>
            <a:pPr algn="just"/>
            <a:r>
              <a:rPr lang="en-US" dirty="0"/>
              <a:t>The breastfeeding should begin as soon after delivery as the condition of the mother and the baby permits, preferably within the first hour.</a:t>
            </a:r>
          </a:p>
        </p:txBody>
      </p:sp>
    </p:spTree>
    <p:extLst>
      <p:ext uri="{BB962C8B-B14F-4D97-AF65-F5344CB8AC3E}">
        <p14:creationId xmlns:p14="http://schemas.microsoft.com/office/powerpoint/2010/main" val="990584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Breastfeeding position</a:t>
            </a:r>
          </a:p>
        </p:txBody>
      </p:sp>
      <p:sp>
        <p:nvSpPr>
          <p:cNvPr id="3" name="Content Placeholder 2"/>
          <p:cNvSpPr>
            <a:spLocks noGrp="1"/>
          </p:cNvSpPr>
          <p:nvPr>
            <p:ph idx="1"/>
          </p:nvPr>
        </p:nvSpPr>
        <p:spPr/>
        <p:txBody>
          <a:bodyPr/>
          <a:lstStyle/>
          <a:p>
            <a:endParaRPr lang="en-US" dirty="0"/>
          </a:p>
        </p:txBody>
      </p:sp>
      <p:pic>
        <p:nvPicPr>
          <p:cNvPr id="3074" name="Picture 2" descr="C:\Users\DR-RUBANA\Pictures\breastfeeding-positions-386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676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1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Manual expression of breast milk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508635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788861"/>
            <a:ext cx="4648200" cy="20380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876800"/>
            <a:ext cx="2133600" cy="1676400"/>
          </a:xfrm>
          <a:prstGeom prst="rect">
            <a:avLst/>
          </a:prstGeom>
        </p:spPr>
      </p:pic>
    </p:spTree>
    <p:extLst>
      <p:ext uri="{BB962C8B-B14F-4D97-AF65-F5344CB8AC3E}">
        <p14:creationId xmlns:p14="http://schemas.microsoft.com/office/powerpoint/2010/main" val="232106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3600" dirty="0"/>
              <a:t>Breastfeeding is the normal feeding for infants during the first months of life which can ‘t be replicated .</a:t>
            </a:r>
          </a:p>
          <a:p>
            <a:r>
              <a:rPr lang="en-US" sz="3600" dirty="0"/>
              <a:t>It contains over 200 known component.</a:t>
            </a:r>
          </a:p>
          <a:p>
            <a:r>
              <a:rPr lang="en-US" sz="3600" dirty="0"/>
              <a:t>Breast milk bring both nutritive&amp; non nutritive signals to the neonate .</a:t>
            </a:r>
          </a:p>
        </p:txBody>
      </p:sp>
    </p:spTree>
    <p:extLst>
      <p:ext uri="{BB962C8B-B14F-4D97-AF65-F5344CB8AC3E}">
        <p14:creationId xmlns:p14="http://schemas.microsoft.com/office/powerpoint/2010/main" val="297924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3768"/>
            <a:ext cx="7772400" cy="1190432"/>
          </a:xfrm>
        </p:spPr>
        <p:txBody>
          <a:bodyPr>
            <a:normAutofit fontScale="90000"/>
          </a:bodyPr>
          <a:lstStyle/>
          <a:p>
            <a:pPr algn="ctr"/>
            <a:r>
              <a:rPr lang="en-US" sz="4000" dirty="0"/>
              <a:t>Expression of </a:t>
            </a:r>
            <a:r>
              <a:rPr lang="en-US" sz="4000" dirty="0" err="1"/>
              <a:t>breastmilk</a:t>
            </a:r>
            <a:br>
              <a:rPr lang="en-US" dirty="0"/>
            </a:br>
            <a:endParaRPr lang="en-US" dirty="0"/>
          </a:p>
        </p:txBody>
      </p:sp>
      <p:pic>
        <p:nvPicPr>
          <p:cNvPr id="1026" name="Picture 2" descr="http://www.cartinafinland.fi/en/imagebank/image/15/15377/expressing+milk+1537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24108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Contraindications</a:t>
            </a:r>
            <a:br>
              <a:rPr lang="en-US" dirty="0"/>
            </a:br>
            <a:endParaRPr lang="en-US" dirty="0"/>
          </a:p>
        </p:txBody>
      </p:sp>
      <p:sp>
        <p:nvSpPr>
          <p:cNvPr id="3" name="Content Placeholder 2"/>
          <p:cNvSpPr>
            <a:spLocks noGrp="1"/>
          </p:cNvSpPr>
          <p:nvPr>
            <p:ph idx="1"/>
          </p:nvPr>
        </p:nvSpPr>
        <p:spPr/>
        <p:txBody>
          <a:bodyPr/>
          <a:lstStyle/>
          <a:p>
            <a:pPr algn="just"/>
            <a:r>
              <a:rPr lang="en-US" dirty="0"/>
              <a:t>It is important to look at the entities that put the mother or infant at significant risk and are not remedial.</a:t>
            </a:r>
          </a:p>
          <a:p>
            <a:pPr algn="just"/>
            <a:r>
              <a:rPr lang="en-US" dirty="0"/>
              <a:t> </a:t>
            </a:r>
            <a:r>
              <a:rPr lang="en-US" dirty="0">
                <a:solidFill>
                  <a:srgbClr val="FF0000"/>
                </a:solidFill>
              </a:rPr>
              <a:t>Infectious Diseases:</a:t>
            </a:r>
          </a:p>
          <a:p>
            <a:pPr algn="just"/>
            <a:r>
              <a:rPr lang="en-US" dirty="0">
                <a:solidFill>
                  <a:srgbClr val="FF0000"/>
                </a:solidFill>
              </a:rPr>
              <a:t> Life – threatening illnesses in the mother:</a:t>
            </a:r>
          </a:p>
          <a:p>
            <a:pPr algn="just"/>
            <a:r>
              <a:rPr lang="en-US" dirty="0">
                <a:solidFill>
                  <a:srgbClr val="FF0000"/>
                </a:solidFill>
              </a:rPr>
              <a:t> Medications:</a:t>
            </a:r>
          </a:p>
        </p:txBody>
      </p:sp>
    </p:spTree>
    <p:extLst>
      <p:ext uri="{BB962C8B-B14F-4D97-AF65-F5344CB8AC3E}">
        <p14:creationId xmlns:p14="http://schemas.microsoft.com/office/powerpoint/2010/main" val="4254401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latching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441" y="1935163"/>
            <a:ext cx="5299118" cy="4389437"/>
          </a:xfrm>
        </p:spPr>
      </p:pic>
    </p:spTree>
    <p:extLst>
      <p:ext uri="{BB962C8B-B14F-4D97-AF65-F5344CB8AC3E}">
        <p14:creationId xmlns:p14="http://schemas.microsoft.com/office/powerpoint/2010/main" val="2710873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8763000" cy="5943600"/>
          </a:xfrm>
          <a:prstGeom prst="rect">
            <a:avLst/>
          </a:prstGeom>
        </p:spPr>
      </p:pic>
    </p:spTree>
    <p:extLst>
      <p:ext uri="{BB962C8B-B14F-4D97-AF65-F5344CB8AC3E}">
        <p14:creationId xmlns:p14="http://schemas.microsoft.com/office/powerpoint/2010/main" val="249288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828836"/>
            <a:ext cx="5943600" cy="2308324"/>
          </a:xfrm>
          <a:prstGeom prst="rect">
            <a:avLst/>
          </a:prstGeom>
        </p:spPr>
        <p:txBody>
          <a:bodyPr wrap="square">
            <a:spAutoFit/>
          </a:bodyPr>
          <a:lstStyle/>
          <a:p>
            <a:pPr marL="342900" indent="-342900">
              <a:buFont typeface="+mj-lt"/>
              <a:buAutoNum type="arabicPeriod"/>
            </a:pPr>
            <a:r>
              <a:rPr lang="en-US" dirty="0"/>
              <a:t>human milk: a “life-saving” drug</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human milk: the best food for term and preterm infants</a:t>
            </a:r>
          </a:p>
          <a:p>
            <a:pPr marL="342900" indent="-342900">
              <a:buFont typeface="+mj-lt"/>
              <a:buAutoNum type="arabicPeriod"/>
            </a:pPr>
            <a:endParaRPr lang="en-US" dirty="0"/>
          </a:p>
          <a:p>
            <a:pPr marL="342900" indent="-342900">
              <a:buFont typeface="+mj-lt"/>
              <a:buAutoNum type="arabicPeriod"/>
            </a:pPr>
            <a:r>
              <a:rPr lang="en-US" dirty="0"/>
              <a:t>human milk: the main component of premature infant care. </a:t>
            </a:r>
          </a:p>
        </p:txBody>
      </p:sp>
    </p:spTree>
    <p:extLst>
      <p:ext uri="{BB962C8B-B14F-4D97-AF65-F5344CB8AC3E}">
        <p14:creationId xmlns:p14="http://schemas.microsoft.com/office/powerpoint/2010/main" val="121104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799"/>
            <a:ext cx="7391400" cy="3970318"/>
          </a:xfrm>
          <a:prstGeom prst="rect">
            <a:avLst/>
          </a:prstGeom>
        </p:spPr>
        <p:txBody>
          <a:bodyPr wrap="square">
            <a:spAutoFit/>
          </a:bodyPr>
          <a:lstStyle/>
          <a:p>
            <a:r>
              <a:rPr lang="en-US" dirty="0"/>
              <a:t>In recent decades, there has been a significant reduction in infant mortality, which is currently estimated at 4.5 million children in the first year of life with 3 million (that is to say 45%) occurring in the first 28 days </a:t>
            </a:r>
          </a:p>
          <a:p>
            <a:endParaRPr lang="en-US" dirty="0"/>
          </a:p>
          <a:p>
            <a:endParaRPr lang="en-US" dirty="0"/>
          </a:p>
          <a:p>
            <a:r>
              <a:rPr lang="en-US" dirty="0"/>
              <a:t>The principal cause of death is no longer infections but prematurity. Many of these deaths are preventable, and of all known approaches, feeding babies exclusively with human milk in the first hours, days, and months of life has the greatest potential impact on child survival and development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830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dirty="0"/>
              <a:t>HUMAN MILK UNIQUE COMPOSITION</a:t>
            </a:r>
          </a:p>
        </p:txBody>
      </p:sp>
      <p:sp>
        <p:nvSpPr>
          <p:cNvPr id="3" name="Content Placeholder 2"/>
          <p:cNvSpPr txBox="1">
            <a:spLocks noGrp="1"/>
          </p:cNvSpPr>
          <p:nvPr>
            <p:ph idx="1"/>
          </p:nvPr>
        </p:nvSpPr>
        <p:spPr>
          <a:xfrm>
            <a:off x="1066800" y="2362200"/>
            <a:ext cx="7620000" cy="3657596"/>
          </a:xfrm>
        </p:spPr>
        <p:txBody>
          <a:bodyPr/>
          <a:lstStyle/>
          <a:p>
            <a:pPr marL="0" lvl="0" indent="0">
              <a:lnSpc>
                <a:spcPct val="90000"/>
              </a:lnSpc>
              <a:buNone/>
            </a:pPr>
            <a:r>
              <a:rPr lang="en-US" sz="3600" dirty="0"/>
              <a:t>Exclusive human milk feeding for the first </a:t>
            </a:r>
            <a:r>
              <a:rPr lang="en-US" sz="3600" dirty="0">
                <a:solidFill>
                  <a:srgbClr val="FF0000"/>
                </a:solidFill>
              </a:rPr>
              <a:t>6 mon.</a:t>
            </a:r>
            <a:r>
              <a:rPr lang="en-US" sz="3600" dirty="0"/>
              <a:t> of life, with continued breastfeeding for </a:t>
            </a:r>
            <a:r>
              <a:rPr lang="en-US" sz="3600" dirty="0">
                <a:solidFill>
                  <a:srgbClr val="FF0000"/>
                </a:solidFill>
              </a:rPr>
              <a:t>2 years </a:t>
            </a:r>
            <a:r>
              <a:rPr lang="en-US" sz="3600" dirty="0"/>
              <a:t>of life is the normative standard for infant feeding because of Its unique nutritive composition and non nutritive bioactive factors that </a:t>
            </a:r>
            <a:r>
              <a:rPr lang="en-US" sz="3600" dirty="0">
                <a:solidFill>
                  <a:srgbClr val="FF0000"/>
                </a:solidFill>
              </a:rPr>
              <a:t>promote survival </a:t>
            </a:r>
            <a:r>
              <a:rPr lang="en-US" sz="3600" dirty="0"/>
              <a:t>and </a:t>
            </a:r>
            <a:r>
              <a:rPr lang="en-US" sz="3600" dirty="0">
                <a:solidFill>
                  <a:srgbClr val="FF0000"/>
                </a:solidFill>
              </a:rPr>
              <a:t>healthy development</a:t>
            </a:r>
            <a:r>
              <a:rPr lang="en-US" sz="3600" dirty="0"/>
              <a:t>.</a:t>
            </a:r>
          </a:p>
        </p:txBody>
      </p:sp>
    </p:spTree>
    <p:extLst>
      <p:ext uri="{BB962C8B-B14F-4D97-AF65-F5344CB8AC3E}">
        <p14:creationId xmlns:p14="http://schemas.microsoft.com/office/powerpoint/2010/main" val="285187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t>
            </a:r>
          </a:p>
        </p:txBody>
      </p:sp>
      <p:sp>
        <p:nvSpPr>
          <p:cNvPr id="3" name="Content Placeholder 2"/>
          <p:cNvSpPr>
            <a:spLocks noGrp="1"/>
          </p:cNvSpPr>
          <p:nvPr>
            <p:ph idx="1"/>
          </p:nvPr>
        </p:nvSpPr>
        <p:spPr/>
        <p:txBody>
          <a:bodyPr/>
          <a:lstStyle/>
          <a:p>
            <a:pPr lvl="0">
              <a:lnSpc>
                <a:spcPct val="90000"/>
              </a:lnSpc>
            </a:pPr>
            <a:r>
              <a:rPr lang="en-US" sz="2800" dirty="0"/>
              <a:t>Human milk composition is </a:t>
            </a:r>
            <a:r>
              <a:rPr lang="en-US" sz="2800" b="1" dirty="0">
                <a:solidFill>
                  <a:srgbClr val="FF0000"/>
                </a:solidFill>
              </a:rPr>
              <a:t>dynamic</a:t>
            </a:r>
            <a:r>
              <a:rPr lang="en-US" sz="2800" dirty="0"/>
              <a:t>, and varies within a feeding, diurnally, over lactation, and between mothers and populations.</a:t>
            </a:r>
          </a:p>
          <a:p>
            <a:pPr lvl="0">
              <a:lnSpc>
                <a:spcPct val="90000"/>
              </a:lnSpc>
            </a:pPr>
            <a:r>
              <a:rPr lang="en-US" sz="2800" b="1" dirty="0">
                <a:solidFill>
                  <a:srgbClr val="FF0000"/>
                </a:solidFill>
              </a:rPr>
              <a:t>Influences on compositional differences </a:t>
            </a:r>
            <a:r>
              <a:rPr lang="en-US" sz="2800" dirty="0"/>
              <a:t>include maternal and environmental factors and the expression and management of milk (e.g. Storage and pasteurization)</a:t>
            </a:r>
          </a:p>
          <a:p>
            <a:endParaRPr lang="en-US" dirty="0"/>
          </a:p>
        </p:txBody>
      </p:sp>
    </p:spTree>
    <p:extLst>
      <p:ext uri="{BB962C8B-B14F-4D97-AF65-F5344CB8AC3E}">
        <p14:creationId xmlns:p14="http://schemas.microsoft.com/office/powerpoint/2010/main" val="303418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Nutritional component of human milk</a:t>
            </a:r>
          </a:p>
        </p:txBody>
      </p:sp>
      <p:sp>
        <p:nvSpPr>
          <p:cNvPr id="3" name="Content Placeholder 2"/>
          <p:cNvSpPr txBox="1">
            <a:spLocks noGrp="1"/>
          </p:cNvSpPr>
          <p:nvPr>
            <p:ph idx="1"/>
          </p:nvPr>
        </p:nvSpPr>
        <p:spPr>
          <a:xfrm>
            <a:off x="838200" y="1600200"/>
            <a:ext cx="7848601" cy="4724400"/>
          </a:xfrm>
        </p:spPr>
        <p:txBody>
          <a:bodyPr/>
          <a:lstStyle/>
          <a:p>
            <a:pPr lvl="0"/>
            <a:r>
              <a:rPr lang="en-US" sz="3200" b="1" dirty="0">
                <a:solidFill>
                  <a:srgbClr val="FF0000"/>
                </a:solidFill>
              </a:rPr>
              <a:t>Macronutrients</a:t>
            </a:r>
            <a:r>
              <a:rPr lang="en-US" sz="3200" b="1" dirty="0"/>
              <a:t> :</a:t>
            </a:r>
            <a:r>
              <a:rPr lang="en-US" sz="3200" dirty="0"/>
              <a:t>varies within mothers and across lactation but is remarkably conserved across populations despite variations in maternal nutritional status.</a:t>
            </a:r>
          </a:p>
          <a:p>
            <a:pPr marL="0" lvl="0" indent="0">
              <a:buNone/>
            </a:pPr>
            <a:r>
              <a:rPr lang="en-US" sz="3200" dirty="0"/>
              <a:t>differs between preterm and term milk, with preterm milk tending to be higher in protein and fat .</a:t>
            </a:r>
          </a:p>
          <a:p>
            <a:pPr lvl="0">
              <a:buClr>
                <a:srgbClr val="0BD0D9"/>
              </a:buClr>
            </a:pPr>
            <a:r>
              <a:rPr lang="en-US" sz="3200" dirty="0">
                <a:solidFill>
                  <a:prstClr val="black"/>
                </a:solidFill>
              </a:rPr>
              <a:t>It contain fat ,carbohydrate, proteins</a:t>
            </a:r>
          </a:p>
          <a:p>
            <a:pPr lvl="0">
              <a:buClr>
                <a:srgbClr val="0BD0D9"/>
              </a:buClr>
            </a:pPr>
            <a:r>
              <a:rPr lang="en-US" sz="3200" dirty="0">
                <a:solidFill>
                  <a:prstClr val="black"/>
                </a:solidFill>
              </a:rPr>
              <a:t>minerals</a:t>
            </a:r>
          </a:p>
        </p:txBody>
      </p:sp>
    </p:spTree>
    <p:extLst>
      <p:ext uri="{BB962C8B-B14F-4D97-AF65-F5344CB8AC3E}">
        <p14:creationId xmlns:p14="http://schemas.microsoft.com/office/powerpoint/2010/main" val="2038591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3383</TotalTime>
  <Words>1928</Words>
  <Application>Microsoft Office PowerPoint</Application>
  <PresentationFormat>On-screen Show (4:3)</PresentationFormat>
  <Paragraphs>195</Paragraphs>
  <Slides>43</Slides>
  <Notes>1</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Flow</vt:lpstr>
      <vt:lpstr>Equity</vt:lpstr>
      <vt:lpstr>BREASTFEEDING</vt:lpstr>
      <vt:lpstr>contents</vt:lpstr>
      <vt:lpstr>PowerPoint Presentation</vt:lpstr>
      <vt:lpstr>introduction</vt:lpstr>
      <vt:lpstr>PowerPoint Presentation</vt:lpstr>
      <vt:lpstr>PowerPoint Presentation</vt:lpstr>
      <vt:lpstr>HUMAN MILK UNIQUE COMPOSITION</vt:lpstr>
      <vt:lpstr>CONT.</vt:lpstr>
      <vt:lpstr>Nutritional component of human milk</vt:lpstr>
      <vt:lpstr>Micronutrients</vt:lpstr>
      <vt:lpstr>Bioactive factor</vt:lpstr>
      <vt:lpstr>Breast milk under microscopy</vt:lpstr>
      <vt:lpstr>Comparison of microscopic picture</vt:lpstr>
      <vt:lpstr>Colostrum vs. breast milk</vt:lpstr>
      <vt:lpstr>colostrum</vt:lpstr>
      <vt:lpstr>colostrum</vt:lpstr>
      <vt:lpstr>PowerPoint Presentation</vt:lpstr>
      <vt:lpstr>Colostrum in comparison to transitional and mature milk</vt:lpstr>
      <vt:lpstr>BIOACTIVE COMPONENTS AND THEIR SOURCES</vt:lpstr>
      <vt:lpstr>Sources of mother milk immune factors</vt:lpstr>
      <vt:lpstr>BIOACTIVE FACTORS</vt:lpstr>
      <vt:lpstr>IMMUNOLOGICAL FACTORS</vt:lpstr>
      <vt:lpstr>Cont.</vt:lpstr>
      <vt:lpstr>Breastfeeding Definitions </vt:lpstr>
      <vt:lpstr>Cont.</vt:lpstr>
      <vt:lpstr>WHO recommendation</vt:lpstr>
      <vt:lpstr>PowerPoint Presentation</vt:lpstr>
      <vt:lpstr>Benefits of breastfeeding for mothers</vt:lpstr>
      <vt:lpstr>Advantages of breastfeeding </vt:lpstr>
      <vt:lpstr>Preparation of the prospective mother </vt:lpstr>
      <vt:lpstr>Nipple problems</vt:lpstr>
      <vt:lpstr>Cont.</vt:lpstr>
      <vt:lpstr>management</vt:lpstr>
      <vt:lpstr>PowerPoint Presentation</vt:lpstr>
      <vt:lpstr>Cont.</vt:lpstr>
      <vt:lpstr>latching.</vt:lpstr>
      <vt:lpstr>Establishing and maintaining the milk supply </vt:lpstr>
      <vt:lpstr>Breastfeeding position</vt:lpstr>
      <vt:lpstr>Manual expression of breast milk</vt:lpstr>
      <vt:lpstr>Expression of breastmilk </vt:lpstr>
      <vt:lpstr>Contraindications </vt:lpstr>
      <vt:lpstr>Correct latching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DR-RUBANA</dc:creator>
  <cp:lastModifiedBy>JANA ALKRAIDA</cp:lastModifiedBy>
  <cp:revision>133</cp:revision>
  <dcterms:created xsi:type="dcterms:W3CDTF">2006-08-16T00:00:00Z</dcterms:created>
  <dcterms:modified xsi:type="dcterms:W3CDTF">2021-04-27T10:52:14Z</dcterms:modified>
</cp:coreProperties>
</file>